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 id="2147483661" r:id="rId2"/>
  </p:sldMasterIdLst>
  <p:notesMasterIdLst>
    <p:notesMasterId r:id="rId86"/>
  </p:notesMasterIdLst>
  <p:sldIdLst>
    <p:sldId id="377" r:id="rId3"/>
    <p:sldId id="470" r:id="rId4"/>
    <p:sldId id="531" r:id="rId5"/>
    <p:sldId id="615" r:id="rId6"/>
    <p:sldId id="616" r:id="rId7"/>
    <p:sldId id="617" r:id="rId8"/>
    <p:sldId id="618" r:id="rId9"/>
    <p:sldId id="619" r:id="rId10"/>
    <p:sldId id="620" r:id="rId11"/>
    <p:sldId id="622" r:id="rId12"/>
    <p:sldId id="623" r:id="rId13"/>
    <p:sldId id="655" r:id="rId14"/>
    <p:sldId id="656" r:id="rId15"/>
    <p:sldId id="624" r:id="rId16"/>
    <p:sldId id="625" r:id="rId17"/>
    <p:sldId id="626" r:id="rId18"/>
    <p:sldId id="651" r:id="rId19"/>
    <p:sldId id="652" r:id="rId20"/>
    <p:sldId id="627" r:id="rId21"/>
    <p:sldId id="657" r:id="rId22"/>
    <p:sldId id="658" r:id="rId23"/>
    <p:sldId id="659" r:id="rId24"/>
    <p:sldId id="660" r:id="rId25"/>
    <p:sldId id="628" r:id="rId26"/>
    <p:sldId id="661" r:id="rId27"/>
    <p:sldId id="634" r:id="rId28"/>
    <p:sldId id="653" r:id="rId29"/>
    <p:sldId id="633" r:id="rId30"/>
    <p:sldId id="662" r:id="rId31"/>
    <p:sldId id="664" r:id="rId32"/>
    <p:sldId id="665" r:id="rId33"/>
    <p:sldId id="663" r:id="rId34"/>
    <p:sldId id="635" r:id="rId35"/>
    <p:sldId id="666" r:id="rId36"/>
    <p:sldId id="654" r:id="rId37"/>
    <p:sldId id="640" r:id="rId38"/>
    <p:sldId id="667" r:id="rId39"/>
    <p:sldId id="668" r:id="rId40"/>
    <p:sldId id="669" r:id="rId41"/>
    <p:sldId id="670" r:id="rId42"/>
    <p:sldId id="671" r:id="rId43"/>
    <p:sldId id="672" r:id="rId44"/>
    <p:sldId id="673" r:id="rId45"/>
    <p:sldId id="674" r:id="rId46"/>
    <p:sldId id="675" r:id="rId47"/>
    <p:sldId id="676" r:id="rId48"/>
    <p:sldId id="677" r:id="rId49"/>
    <p:sldId id="678" r:id="rId50"/>
    <p:sldId id="679" r:id="rId51"/>
    <p:sldId id="680" r:id="rId52"/>
    <p:sldId id="681" r:id="rId53"/>
    <p:sldId id="682" r:id="rId54"/>
    <p:sldId id="683" r:id="rId55"/>
    <p:sldId id="684" r:id="rId56"/>
    <p:sldId id="685" r:id="rId57"/>
    <p:sldId id="686" r:id="rId58"/>
    <p:sldId id="687" r:id="rId59"/>
    <p:sldId id="688" r:id="rId60"/>
    <p:sldId id="689" r:id="rId61"/>
    <p:sldId id="690" r:id="rId62"/>
    <p:sldId id="691" r:id="rId63"/>
    <p:sldId id="692" r:id="rId64"/>
    <p:sldId id="693" r:id="rId65"/>
    <p:sldId id="694" r:id="rId66"/>
    <p:sldId id="695" r:id="rId67"/>
    <p:sldId id="696" r:id="rId68"/>
    <p:sldId id="697" r:id="rId69"/>
    <p:sldId id="698" r:id="rId70"/>
    <p:sldId id="699" r:id="rId71"/>
    <p:sldId id="700" r:id="rId72"/>
    <p:sldId id="701" r:id="rId73"/>
    <p:sldId id="702" r:id="rId74"/>
    <p:sldId id="703" r:id="rId75"/>
    <p:sldId id="704" r:id="rId76"/>
    <p:sldId id="705" r:id="rId77"/>
    <p:sldId id="706" r:id="rId78"/>
    <p:sldId id="707" r:id="rId79"/>
    <p:sldId id="708" r:id="rId80"/>
    <p:sldId id="709" r:id="rId81"/>
    <p:sldId id="710" r:id="rId82"/>
    <p:sldId id="711" r:id="rId83"/>
    <p:sldId id="712" r:id="rId84"/>
    <p:sldId id="614" r:id="rId8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0099CC"/>
    <a:srgbClr val="008080"/>
    <a:srgbClr val="B52D2D"/>
    <a:srgbClr val="3399FF"/>
    <a:srgbClr val="FFFF00"/>
    <a:srgbClr val="009999"/>
    <a:srgbClr val="0066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32" autoAdjust="0"/>
    <p:restoredTop sz="97790" autoAdjust="0"/>
  </p:normalViewPr>
  <p:slideViewPr>
    <p:cSldViewPr>
      <p:cViewPr varScale="1">
        <p:scale>
          <a:sx n="85" d="100"/>
          <a:sy n="85" d="100"/>
        </p:scale>
        <p:origin x="102" y="762"/>
      </p:cViewPr>
      <p:guideLst>
        <p:guide orient="horz" pos="2160"/>
        <p:guide pos="2880"/>
      </p:guideLst>
    </p:cSldViewPr>
  </p:slideViewPr>
  <p:outlineViewPr>
    <p:cViewPr>
      <p:scale>
        <a:sx n="33" d="100"/>
        <a:sy n="33" d="100"/>
      </p:scale>
      <p:origin x="0" y="77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4781C754-69B3-4B73-BD1B-795AD743E780}" type="datetimeFigureOut">
              <a:rPr lang="zh-CN" altLang="en-US"/>
              <a:t>2016/11/15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F71525F1-DEE9-43B2-B323-A23D8CB0BE4B}" type="slidenum">
              <a:rPr lang="zh-CN" altLang="en-US"/>
              <a:t>‹#›</a:t>
            </a:fld>
            <a:endParaRPr lang="zh-CN" altLang="en-US"/>
          </a:p>
        </p:txBody>
      </p:sp>
    </p:spTree>
    <p:extLst>
      <p:ext uri="{BB962C8B-B14F-4D97-AF65-F5344CB8AC3E}">
        <p14:creationId xmlns:p14="http://schemas.microsoft.com/office/powerpoint/2010/main" val="2014773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a typeface="宋体" panose="02010600030101010101"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endParaRPr lang="en-US" altLang="zh-CN"/>
          </a:p>
        </p:txBody>
      </p:sp>
      <p:sp>
        <p:nvSpPr>
          <p:cNvPr id="5" name="Rectangle 3"/>
          <p:cNvSpPr>
            <a:spLocks noGrp="1" noChangeArrowheads="1"/>
          </p:cNvSpPr>
          <p:nvPr>
            <p:ph type="sldNum" sz="quarter" idx="11"/>
          </p:nvPr>
        </p:nvSpPr>
        <p:spPr/>
        <p:txBody>
          <a:bodyPr/>
          <a:lstStyle>
            <a:lvl1pPr>
              <a:defRPr/>
            </a:lvl1pPr>
          </a:lstStyle>
          <a:p>
            <a:fld id="{B41783C3-2954-4F9A-9F62-E01E048ACD7D}" type="slidenum">
              <a:rPr lang="en-US" altLang="zh-CN"/>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endParaRPr lang="en-US" altLang="zh-CN"/>
          </a:p>
        </p:txBody>
      </p:sp>
      <p:sp>
        <p:nvSpPr>
          <p:cNvPr id="5" name="Rectangle 3"/>
          <p:cNvSpPr>
            <a:spLocks noGrp="1" noChangeArrowheads="1"/>
          </p:cNvSpPr>
          <p:nvPr>
            <p:ph type="sldNum" sz="quarter" idx="11"/>
          </p:nvPr>
        </p:nvSpPr>
        <p:spPr/>
        <p:txBody>
          <a:bodyPr/>
          <a:lstStyle>
            <a:lvl1pPr>
              <a:defRPr/>
            </a:lvl1pPr>
          </a:lstStyle>
          <a:p>
            <a:fld id="{8B58B48D-B8FE-46F8-A240-74A81C278EF0}" type="slidenum">
              <a:rPr lang="en-US" altLang="zh-CN"/>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p:txBody>
          <a:bodyPr/>
          <a:lstStyle>
            <a:lvl1pPr>
              <a:defRPr/>
            </a:lvl1pPr>
          </a:lstStyle>
          <a:p>
            <a:fld id="{AB1C2674-9A4D-4917-8913-707BEA0FE91D}"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Tree>
    <p:extLst>
      <p:ext uri="{BB962C8B-B14F-4D97-AF65-F5344CB8AC3E}">
        <p14:creationId xmlns:p14="http://schemas.microsoft.com/office/powerpoint/2010/main" val="37374406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213"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038"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a:ln/>
        </p:spPr>
        <p:txBody>
          <a:bodyPr/>
          <a:lstStyle>
            <a:lvl1pPr>
              <a:defRPr/>
            </a:lvl1pPr>
          </a:lstStyle>
          <a:p>
            <a:fld id="{EC6778B1-67D4-4AA3-8FD6-2E505E694FD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371988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a:ln/>
        </p:spPr>
        <p:txBody>
          <a:bodyPr/>
          <a:lstStyle>
            <a:lvl1pPr>
              <a:defRPr/>
            </a:lvl1pPr>
          </a:lstStyle>
          <a:p>
            <a:fld id="{D70E416E-4292-4267-B142-03F93B05500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948239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EB5E85A1-997A-4F54-9FE0-7577AB2E22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833996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8C5C5784-E150-44AC-BDB9-493663182B9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951123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93FB9B39-40E6-40EA-B360-6D26B553FE1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124195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a:ln/>
        </p:spPr>
        <p:txBody>
          <a:bodyPr/>
          <a:lstStyle>
            <a:lvl1pPr>
              <a:defRPr sz="1200"/>
            </a:lvl1pPr>
          </a:lstStyle>
          <a:p>
            <a:fld id="{76BC7B45-20C1-48AE-8B78-AFAD20EA80B5}" type="slidenum">
              <a:rPr lang="en-US" altLang="zh-CN" smtClean="0">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44600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530"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355"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p:txBody>
          <a:bodyPr/>
          <a:lstStyle>
            <a:lvl1pPr>
              <a:defRPr/>
            </a:lvl1pPr>
          </a:lstStyle>
          <a:p>
            <a:fld id="{EC6778B1-67D4-4AA3-8FD6-2E505E694FD9}"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9EE3C099-5F36-4AC4-A132-BDCACF3F825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5835640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64104BE1-C08E-4496-A893-AC8F23B6944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5873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
        <p:nvSpPr>
          <p:cNvPr id="5" name="Rectangle 3"/>
          <p:cNvSpPr>
            <a:spLocks noGrp="1" noChangeArrowheads="1"/>
          </p:cNvSpPr>
          <p:nvPr>
            <p:ph type="sldNum" sz="quarter" idx="11"/>
          </p:nvPr>
        </p:nvSpPr>
        <p:spPr>
          <a:ln/>
        </p:spPr>
        <p:txBody>
          <a:bodyPr/>
          <a:lstStyle>
            <a:lvl1pPr>
              <a:defRPr/>
            </a:lvl1pPr>
          </a:lstStyle>
          <a:p>
            <a:fld id="{B41783C3-2954-4F9A-9F62-E01E048ACD7D}"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2817844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
        <p:nvSpPr>
          <p:cNvPr id="5" name="Rectangle 3"/>
          <p:cNvSpPr>
            <a:spLocks noGrp="1" noChangeArrowheads="1"/>
          </p:cNvSpPr>
          <p:nvPr>
            <p:ph type="sldNum" sz="quarter" idx="11"/>
          </p:nvPr>
        </p:nvSpPr>
        <p:spPr>
          <a:ln/>
        </p:spPr>
        <p:txBody>
          <a:bodyPr/>
          <a:lstStyle>
            <a:lvl1pPr>
              <a:defRPr/>
            </a:lvl1pPr>
          </a:lstStyle>
          <a:p>
            <a:fld id="{8B58B48D-B8FE-46F8-A240-74A81C278EF0}"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3174601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a:ln/>
        </p:spPr>
        <p:txBody>
          <a:bodyPr/>
          <a:lstStyle>
            <a:lvl1pPr>
              <a:defRPr/>
            </a:lvl1pPr>
          </a:lstStyle>
          <a:p>
            <a:fld id="{AB1C2674-9A4D-4917-8913-707BEA0FE91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29749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p:txBody>
          <a:bodyPr/>
          <a:lstStyle>
            <a:lvl1pPr>
              <a:defRPr/>
            </a:lvl1pPr>
          </a:lstStyle>
          <a:p>
            <a:fld id="{D70E416E-4292-4267-B142-03F93B055007}"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p:txBody>
          <a:bodyPr/>
          <a:lstStyle>
            <a:lvl1pPr>
              <a:defRPr/>
            </a:lvl1pPr>
          </a:lstStyle>
          <a:p>
            <a:fld id="{EB5E85A1-997A-4F54-9FE0-7577AB2E2271}"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p:txBody>
          <a:bodyPr/>
          <a:lstStyle>
            <a:lvl1pPr>
              <a:defRPr/>
            </a:lvl1pPr>
          </a:lstStyle>
          <a:p>
            <a:fld id="{8C5C5784-E150-44AC-BDB9-493663182B96}"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p:txBody>
          <a:bodyPr/>
          <a:lstStyle>
            <a:lvl1pPr>
              <a:defRPr/>
            </a:lvl1pPr>
          </a:lstStyle>
          <a:p>
            <a:fld id="{93FB9B39-40E6-40EA-B360-6D26B553FE18}"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p:txBody>
          <a:bodyPr/>
          <a:lstStyle>
            <a:lvl1pPr>
              <a:defRPr sz="1200"/>
            </a:lvl1pPr>
          </a:lstStyle>
          <a:p>
            <a:fld id="{76BC7B45-20C1-48AE-8B78-AFAD20EA80B5}" type="slidenum">
              <a:rPr lang="en-US" altLang="zh-CN" smtClean="0"/>
              <a:t>‹#›</a:t>
            </a:fld>
            <a:endParaRPr lang="en-US" altLang="zh-C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p:txBody>
          <a:bodyPr/>
          <a:lstStyle>
            <a:lvl1pPr>
              <a:defRPr/>
            </a:lvl1pPr>
          </a:lstStyle>
          <a:p>
            <a:fld id="{9EE3C099-5F36-4AC4-A132-BDCACF3F8252}"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p:txBody>
          <a:bodyPr/>
          <a:lstStyle>
            <a:lvl1pPr>
              <a:defRPr/>
            </a:lvl1pPr>
          </a:lstStyle>
          <a:p>
            <a:fld id="{64104BE1-C08E-4496-A893-AC8F23B69443}" type="slidenum">
              <a:rPr lang="en-US" altLang="zh-CN"/>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Arial Black" panose="020B0A04020102020204" pitchFamily="34" charset="0"/>
              </a:defRPr>
            </a:lvl1pPr>
          </a:lstStyle>
          <a:p>
            <a:fld id="{36D0FB85-6326-43FC-A78C-00EEC570A684}" type="slidenum">
              <a:rPr lang="en-US" altLang="zh-CN"/>
              <a:t>‹#›</a:t>
            </a:fld>
            <a:endParaRPr lang="en-US" altLang="zh-CN"/>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a:solidFill>
            <a:schemeClr val="tx1"/>
          </a:solidFill>
          <a:latin typeface="黑体" panose="02010609060101010101" pitchFamily="49" charset="-122"/>
          <a:ea typeface="黑体" panose="02010609060101010101" pitchFamily="49" charset="-122"/>
        </a:defRPr>
      </a:lvl2pPr>
      <a:lvl3pPr marL="102108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Black" pitchFamily="34" charset="0"/>
              </a:defRPr>
            </a:lvl1pPr>
          </a:lstStyle>
          <a:p>
            <a:fld id="{36D0FB85-6326-43FC-A78C-00EEC570A684}" type="slidenum">
              <a:rPr lang="en-US" altLang="zh-CN">
                <a:solidFill>
                  <a:srgbClr val="000000"/>
                </a:solidFill>
                <a:ea typeface="宋体" charset="-122"/>
              </a:rPr>
              <a:pPr/>
              <a:t>‹#›</a:t>
            </a:fld>
            <a:endParaRPr lang="en-US" altLang="zh-CN">
              <a:solidFill>
                <a:srgbClr val="000000"/>
              </a:solidFill>
              <a:ea typeface="宋体" charset="-122"/>
            </a:endParaRPr>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a:extLst/>
        </p:spPr>
        <p:txBody>
          <a:bodyPr wrap="none" anchor="ctr"/>
          <a:lstStyle/>
          <a:p>
            <a:endParaRPr lang="zh-CN" altLang="en-US">
              <a:solidFill>
                <a:srgbClr val="000000"/>
              </a:solidFill>
              <a:latin typeface="Arial" charset="0"/>
              <a:ea typeface="宋体" charset="-122"/>
            </a:endParaRPr>
          </a:p>
        </p:txBody>
      </p:sp>
    </p:spTree>
    <p:extLst>
      <p:ext uri="{BB962C8B-B14F-4D97-AF65-F5344CB8AC3E}">
        <p14:creationId xmlns:p14="http://schemas.microsoft.com/office/powerpoint/2010/main" val="189861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黑体" panose="02010609060101010101" pitchFamily="49" charset="-122"/>
          <a:ea typeface="黑体" panose="02010609060101010101" pitchFamily="49" charset="-122"/>
        </a:defRPr>
      </a:lvl2pPr>
      <a:lvl3pPr marL="1020763" indent="-228600" algn="l" rtl="0" eaLnBrk="0" fontAlgn="base" hangingPunct="0">
        <a:spcBef>
          <a:spcPct val="20000"/>
        </a:spcBef>
        <a:spcAft>
          <a:spcPct val="0"/>
        </a:spcAft>
        <a:buClr>
          <a:schemeClr val="bg2"/>
        </a:buClr>
        <a:buSzPct val="65000"/>
        <a:buFont typeface="Wingdings"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2627784" y="1700808"/>
            <a:ext cx="6379840" cy="2376264"/>
          </a:xfrm>
        </p:spPr>
        <p:txBody>
          <a:bodyPr/>
          <a:lstStyle/>
          <a:p>
            <a:pPr lvl="0" algn="ctr">
              <a:spcBef>
                <a:spcPts val="6600"/>
              </a:spcBef>
            </a:pPr>
            <a:r>
              <a:rPr lang="en-US" altLang="zh-CN" sz="800" b="1" dirty="0" smtClean="0">
                <a:solidFill>
                  <a:srgbClr val="000099"/>
                </a:solidFill>
                <a:ea typeface="黑体" panose="02010609060101010101" pitchFamily="49" charset="-122"/>
              </a:rPr>
              <a:t>1</a:t>
            </a:r>
            <a:r>
              <a:rPr lang="en-US" altLang="zh-CN" sz="4400" b="1" dirty="0" smtClean="0">
                <a:latin typeface="楷体" panose="02010609060101010101" pitchFamily="49" charset="-122"/>
                <a:ea typeface="楷体" panose="02010609060101010101" pitchFamily="49" charset="-122"/>
              </a:rPr>
              <a:t/>
            </a:r>
            <a:br>
              <a:rPr lang="en-US" altLang="zh-CN" sz="4400" b="1" dirty="0" smtClean="0">
                <a:latin typeface="楷体" panose="02010609060101010101" pitchFamily="49" charset="-122"/>
                <a:ea typeface="楷体" panose="02010609060101010101" pitchFamily="49" charset="-122"/>
              </a:rPr>
            </a:br>
            <a:r>
              <a:rPr lang="zh-CN" altLang="en-US" sz="4400" b="1" dirty="0" smtClean="0">
                <a:latin typeface="楷体" panose="02010609060101010101" pitchFamily="49" charset="-122"/>
                <a:ea typeface="楷体" panose="02010609060101010101" pitchFamily="49" charset="-122"/>
              </a:rPr>
              <a:t>第</a:t>
            </a:r>
            <a:r>
              <a:rPr lang="en-US" altLang="zh-CN" sz="4400" b="1" dirty="0">
                <a:latin typeface="楷体" panose="02010609060101010101" pitchFamily="49" charset="-122"/>
                <a:ea typeface="楷体" panose="02010609060101010101" pitchFamily="49" charset="-122"/>
              </a:rPr>
              <a:t>7</a:t>
            </a:r>
            <a:r>
              <a:rPr lang="zh-CN" altLang="en-US" sz="4400" b="1" dirty="0" smtClean="0">
                <a:latin typeface="楷体" panose="02010609060101010101" pitchFamily="49" charset="-122"/>
                <a:ea typeface="楷体" panose="02010609060101010101" pitchFamily="49" charset="-122"/>
              </a:rPr>
              <a:t>章 定时器</a:t>
            </a:r>
            <a:r>
              <a:rPr lang="zh-CN" altLang="en-US" sz="4400" b="1" dirty="0">
                <a:latin typeface="楷体" panose="02010609060101010101" pitchFamily="49" charset="-122"/>
                <a:ea typeface="楷体" panose="02010609060101010101" pitchFamily="49" charset="-122"/>
              </a:rPr>
              <a:t>相关模块</a:t>
            </a:r>
            <a:endParaRPr sz="4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10</a:t>
            </a:fld>
            <a:endParaRPr lang="en-US" altLang="zh-CN"/>
          </a:p>
        </p:txBody>
      </p:sp>
      <p:sp>
        <p:nvSpPr>
          <p:cNvPr id="4" name="矩形 3"/>
          <p:cNvSpPr/>
          <p:nvPr/>
        </p:nvSpPr>
        <p:spPr>
          <a:xfrm>
            <a:off x="131490" y="1196752"/>
            <a:ext cx="8832998" cy="118032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构件头文件（</a:t>
            </a:r>
            <a:r>
              <a:rPr lang="en-US" altLang="zh-CN" sz="2200" b="1" kern="0" dirty="0" err="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systick.h</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kern="0" dirty="0" err="1" smtClean="0">
                <a:latin typeface="Times New Roman" panose="02020603050405020304" pitchFamily="18" charset="0"/>
                <a:ea typeface="黑体" panose="02010609060101010101" pitchFamily="49" charset="-122"/>
                <a:cs typeface="Times New Roman" panose="02020603050405020304" pitchFamily="18" charset="0"/>
              </a:rPr>
              <a:t>SysTic</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一旦初始化完成就自动开始计数，并定时产生中断，因此</a:t>
            </a:r>
            <a:r>
              <a:rPr lang="en-US" altLang="zh-CN" sz="2000" b="1" kern="0"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驱动构件中仅需包含一个</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函数：</a:t>
            </a:r>
            <a:r>
              <a:rPr lang="en-US" altLang="zh-CN" sz="2000" b="1" kern="0" dirty="0" err="1" smtClean="0">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初始化</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函数</a:t>
            </a:r>
            <a:endParaRPr lang="en-US" altLang="zh-CN" sz="2000" b="1" kern="100" dirty="0">
              <a:solidFill>
                <a:srgbClr val="FF0000"/>
              </a:solidFill>
              <a:latin typeface="Times New Roman"/>
              <a:ea typeface="宋体"/>
            </a:endParaRP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
        <p:nvSpPr>
          <p:cNvPr id="2" name="矩形 1"/>
          <p:cNvSpPr/>
          <p:nvPr/>
        </p:nvSpPr>
        <p:spPr>
          <a:xfrm>
            <a:off x="179512" y="764704"/>
            <a:ext cx="47532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7.1.2 </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构件设计及测试工程</a:t>
            </a:r>
          </a:p>
        </p:txBody>
      </p:sp>
      <p:graphicFrame>
        <p:nvGraphicFramePr>
          <p:cNvPr id="6" name="表格 5"/>
          <p:cNvGraphicFramePr>
            <a:graphicFrameLocks noGrp="1"/>
          </p:cNvGraphicFramePr>
          <p:nvPr>
            <p:extLst>
              <p:ext uri="{D42A27DB-BD31-4B8C-83A1-F6EECF244321}">
                <p14:modId xmlns:p14="http://schemas.microsoft.com/office/powerpoint/2010/main" val="1482278802"/>
              </p:ext>
            </p:extLst>
          </p:nvPr>
        </p:nvGraphicFramePr>
        <p:xfrm>
          <a:off x="683568" y="2420888"/>
          <a:ext cx="8136904" cy="4267200"/>
        </p:xfrm>
        <a:graphic>
          <a:graphicData uri="http://schemas.openxmlformats.org/drawingml/2006/table">
            <a:tbl>
              <a:tblPr firstRow="1" firstCol="1" bandRow="1"/>
              <a:tblGrid>
                <a:gridCol w="8136904"/>
              </a:tblGrid>
              <a:tr h="3886200">
                <a:tc>
                  <a:txBody>
                    <a:bodyPr/>
                    <a:lstStyle/>
                    <a:p>
                      <a:pPr marL="0" indent="5715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文件名称：</a:t>
                      </a:r>
                      <a:r>
                        <a:rPr lang="en-US" sz="1400" kern="0" dirty="0" err="1">
                          <a:effectLst/>
                          <a:latin typeface="Times New Roman"/>
                          <a:ea typeface="宋体"/>
                        </a:rPr>
                        <a:t>systick.h</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功能概要：</a:t>
                      </a:r>
                      <a:r>
                        <a:rPr lang="en-US" sz="1400" kern="0" dirty="0" err="1">
                          <a:effectLst/>
                          <a:latin typeface="Times New Roman"/>
                          <a:ea typeface="宋体"/>
                        </a:rPr>
                        <a:t>systick</a:t>
                      </a:r>
                      <a:r>
                        <a:rPr lang="zh-CN" sz="1400" kern="0" dirty="0">
                          <a:effectLst/>
                          <a:latin typeface="Times New Roman"/>
                          <a:ea typeface="宋体"/>
                        </a:rPr>
                        <a:t>定时器模块构件头文件</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版权所有：苏州大学飞思卡尔嵌入式中心</a:t>
                      </a:r>
                      <a:r>
                        <a:rPr lang="en-US" sz="1400" kern="0" dirty="0">
                          <a:effectLst/>
                          <a:latin typeface="Times New Roman"/>
                          <a:ea typeface="宋体"/>
                        </a:rPr>
                        <a:t>(sumcu.suda.edu.cn)</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更新记录：</a:t>
                      </a:r>
                      <a:r>
                        <a:rPr lang="en-US" sz="1400" kern="0" dirty="0">
                          <a:effectLst/>
                          <a:latin typeface="Times New Roman"/>
                          <a:ea typeface="宋体"/>
                        </a:rPr>
                        <a:t>2016-03-20   V4.0</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endParaRPr lang="en-US" sz="1400" kern="0" dirty="0" smtClean="0">
                        <a:effectLst/>
                        <a:latin typeface="Times New Roman"/>
                        <a:ea typeface="宋体"/>
                      </a:endParaRPr>
                    </a:p>
                    <a:p>
                      <a:pPr indent="127000" algn="just">
                        <a:lnSpc>
                          <a:spcPct val="100000"/>
                        </a:lnSpc>
                        <a:spcAft>
                          <a:spcPts val="0"/>
                        </a:spcAft>
                        <a:tabLst>
                          <a:tab pos="4024630" algn="l"/>
                          <a:tab pos="4024630" algn="l"/>
                        </a:tabLst>
                      </a:pPr>
                      <a:r>
                        <a:rPr lang="en-US" altLang="zh-CN" sz="1400" kern="0" dirty="0" smtClean="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endParaRPr lang="en-US" sz="1400" kern="0" dirty="0" smtClean="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函数名称：</a:t>
                      </a:r>
                      <a:r>
                        <a:rPr lang="en-US" sz="1400" kern="0" dirty="0" err="1">
                          <a:effectLst/>
                          <a:latin typeface="Times New Roman"/>
                          <a:ea typeface="宋体"/>
                        </a:rPr>
                        <a:t>systick_init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函数返回：无</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参数说明：</a:t>
                      </a:r>
                      <a:r>
                        <a:rPr lang="en-US" sz="1400" kern="0" dirty="0" err="1">
                          <a:effectLst/>
                          <a:latin typeface="Times New Roman"/>
                          <a:ea typeface="宋体"/>
                        </a:rPr>
                        <a:t>clk_src_sel</a:t>
                      </a:r>
                      <a:r>
                        <a:rPr lang="zh-CN" sz="1400" kern="0" dirty="0">
                          <a:effectLst/>
                          <a:latin typeface="Times New Roman"/>
                          <a:ea typeface="宋体"/>
                        </a:rPr>
                        <a:t>：时钟源选择：</a:t>
                      </a:r>
                      <a:r>
                        <a:rPr lang="en-US" sz="1400" kern="0" dirty="0">
                          <a:effectLst/>
                          <a:latin typeface="Times New Roman"/>
                          <a:ea typeface="宋体"/>
                        </a:rPr>
                        <a:t>1</a:t>
                      </a:r>
                      <a:r>
                        <a:rPr lang="zh-CN" sz="1400" kern="0" dirty="0">
                          <a:effectLst/>
                          <a:latin typeface="Times New Roman"/>
                          <a:ea typeface="宋体"/>
                        </a:rPr>
                        <a:t>：内核时钟（</a:t>
                      </a:r>
                      <a:r>
                        <a:rPr lang="en-US" sz="1400" kern="0" dirty="0" err="1">
                          <a:effectLst/>
                          <a:latin typeface="Times New Roman"/>
                          <a:ea typeface="宋体"/>
                        </a:rPr>
                        <a:t>core_clk_khz</a:t>
                      </a:r>
                      <a:r>
                        <a:rPr lang="zh-CN" sz="1400" kern="0" dirty="0">
                          <a:effectLst/>
                          <a:latin typeface="Times New Roman"/>
                          <a:ea typeface="宋体"/>
                        </a:rPr>
                        <a:t>）</a:t>
                      </a:r>
                      <a:r>
                        <a:rPr lang="en-US" sz="1400" kern="0" dirty="0" smtClean="0">
                          <a:effectLst/>
                          <a:latin typeface="Times New Roman"/>
                          <a:ea typeface="宋体"/>
                        </a:rPr>
                        <a:t>;  </a:t>
                      </a:r>
                      <a:r>
                        <a:rPr lang="en-US" sz="1400" kern="0" dirty="0">
                          <a:effectLst/>
                          <a:latin typeface="Times New Roman"/>
                          <a:ea typeface="宋体"/>
                        </a:rPr>
                        <a:t>0</a:t>
                      </a:r>
                      <a:r>
                        <a:rPr lang="zh-CN" sz="1400" kern="0" dirty="0">
                          <a:effectLst/>
                          <a:latin typeface="Times New Roman"/>
                          <a:ea typeface="宋体"/>
                        </a:rPr>
                        <a:t>：内核时钟</a:t>
                      </a:r>
                      <a:r>
                        <a:rPr lang="en-US" sz="1400" kern="0" dirty="0">
                          <a:effectLst/>
                          <a:latin typeface="Times New Roman"/>
                          <a:ea typeface="宋体"/>
                        </a:rPr>
                        <a:t>/16</a:t>
                      </a:r>
                      <a:r>
                        <a:rPr lang="zh-CN"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int_ms</a:t>
                      </a:r>
                      <a:r>
                        <a:rPr lang="en-US" sz="1400" kern="0" dirty="0">
                          <a:effectLst/>
                          <a:latin typeface="Times New Roman"/>
                          <a:ea typeface="宋体"/>
                        </a:rPr>
                        <a:t>:</a:t>
                      </a:r>
                      <a:r>
                        <a:rPr lang="zh-CN" sz="1400" kern="0" dirty="0">
                          <a:effectLst/>
                          <a:latin typeface="Times New Roman"/>
                          <a:ea typeface="宋体"/>
                        </a:rPr>
                        <a:t>中断的时间间隔。单位</a:t>
                      </a:r>
                      <a:r>
                        <a:rPr lang="en-US" sz="1400" kern="0" dirty="0" err="1">
                          <a:effectLst/>
                          <a:latin typeface="Times New Roman"/>
                          <a:ea typeface="宋体"/>
                        </a:rPr>
                        <a:t>ms</a:t>
                      </a:r>
                      <a:r>
                        <a:rPr lang="en-US" sz="1400" kern="0" dirty="0">
                          <a:effectLst/>
                          <a:latin typeface="Times New Roman"/>
                          <a:ea typeface="宋体"/>
                        </a:rPr>
                        <a:t> </a:t>
                      </a:r>
                      <a:r>
                        <a:rPr lang="zh-CN" sz="1400" kern="0" dirty="0">
                          <a:effectLst/>
                          <a:latin typeface="Times New Roman"/>
                          <a:ea typeface="宋体"/>
                        </a:rPr>
                        <a:t>推荐选用</a:t>
                      </a:r>
                      <a:r>
                        <a:rPr lang="en-US" sz="1400" kern="0" dirty="0">
                          <a:effectLst/>
                          <a:latin typeface="Times New Roman"/>
                          <a:ea typeface="宋体"/>
                        </a:rPr>
                        <a:t>5,10,......,</a:t>
                      </a:r>
                      <a:r>
                        <a:rPr lang="zh-CN" sz="1400" kern="0" dirty="0">
                          <a:effectLst/>
                          <a:latin typeface="Times New Roman"/>
                          <a:ea typeface="宋体"/>
                        </a:rPr>
                        <a:t>最大为</a:t>
                      </a:r>
                      <a:r>
                        <a:rPr lang="en-US" sz="1400" kern="0" dirty="0">
                          <a:effectLst/>
                          <a:latin typeface="Times New Roman"/>
                          <a:ea typeface="宋体"/>
                        </a:rPr>
                        <a:t>50</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功能概要：初始化</a:t>
                      </a:r>
                      <a:r>
                        <a:rPr lang="en-US" sz="1400" kern="0" dirty="0" err="1">
                          <a:effectLst/>
                          <a:latin typeface="Times New Roman"/>
                          <a:ea typeface="宋体"/>
                        </a:rPr>
                        <a:t>SysTick</a:t>
                      </a:r>
                      <a:r>
                        <a:rPr lang="zh-CN" sz="1400" kern="0" dirty="0">
                          <a:effectLst/>
                          <a:latin typeface="Times New Roman"/>
                          <a:ea typeface="宋体"/>
                        </a:rPr>
                        <a:t>模块，设置中断的时间间隔</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说明：内核时钟频率</a:t>
                      </a:r>
                      <a:r>
                        <a:rPr lang="en-US" sz="1400" kern="0" dirty="0" err="1">
                          <a:effectLst/>
                          <a:latin typeface="Times New Roman"/>
                          <a:ea typeface="宋体"/>
                        </a:rPr>
                        <a:t>core_clk_khz</a:t>
                      </a:r>
                      <a:r>
                        <a:rPr lang="zh-CN" sz="1400" kern="0" dirty="0">
                          <a:effectLst/>
                          <a:latin typeface="Times New Roman"/>
                          <a:ea typeface="宋体"/>
                        </a:rPr>
                        <a:t>宏定义在</a:t>
                      </a:r>
                      <a:r>
                        <a:rPr lang="en-US" sz="1400" kern="0" dirty="0" err="1">
                          <a:effectLst/>
                          <a:latin typeface="Times New Roman"/>
                          <a:ea typeface="宋体"/>
                        </a:rPr>
                        <a:t>sysinit.h</a:t>
                      </a:r>
                      <a:r>
                        <a:rPr lang="zh-CN" sz="1400" kern="0" dirty="0">
                          <a:effectLst/>
                          <a:latin typeface="Times New Roman"/>
                          <a:ea typeface="宋体"/>
                        </a:rPr>
                        <a:t>中</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void </a:t>
                      </a:r>
                      <a:r>
                        <a:rPr lang="en-US" sz="1400" kern="0" dirty="0" err="1">
                          <a:effectLst/>
                          <a:latin typeface="Times New Roman"/>
                          <a:ea typeface="宋体"/>
                        </a:rPr>
                        <a:t>systick_init</a:t>
                      </a:r>
                      <a:r>
                        <a:rPr lang="en-US" sz="1400" kern="0" dirty="0">
                          <a:effectLst/>
                          <a:latin typeface="Times New Roman"/>
                          <a:ea typeface="宋体"/>
                        </a:rPr>
                        <a:t>(uint_8 </a:t>
                      </a:r>
                      <a:r>
                        <a:rPr lang="en-US" sz="1400" kern="0" dirty="0" err="1">
                          <a:effectLst/>
                          <a:latin typeface="Times New Roman"/>
                          <a:ea typeface="宋体"/>
                        </a:rPr>
                        <a:t>clk_src_sel</a:t>
                      </a:r>
                      <a:r>
                        <a:rPr lang="en-US" sz="1400" kern="0" dirty="0">
                          <a:effectLst/>
                          <a:latin typeface="Times New Roman"/>
                          <a:ea typeface="宋体"/>
                        </a:rPr>
                        <a:t>, uint_8 </a:t>
                      </a:r>
                      <a:r>
                        <a:rPr lang="en-US" sz="1400" kern="0" dirty="0" err="1">
                          <a:effectLst/>
                          <a:latin typeface="Times New Roman"/>
                          <a:ea typeface="宋体"/>
                        </a:rPr>
                        <a:t>int_ms</a:t>
                      </a: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altLang="zh-CN" sz="1400" kern="0" dirty="0" smtClean="0">
                          <a:effectLst/>
                          <a:latin typeface="Times New Roman"/>
                          <a:ea typeface="宋体"/>
                        </a:rPr>
                        <a:t>……</a:t>
                      </a:r>
                      <a:endParaRPr lang="zh-CN" sz="1400" kern="100" dirty="0">
                        <a:effectLst/>
                        <a:latin typeface="Times New Roman"/>
                        <a:ea typeface="宋体"/>
                      </a:endParaRPr>
                    </a:p>
                  </a:txBody>
                  <a:tcPr marL="246796" marR="60303" marT="0" marB="0">
                    <a:lnL>
                      <a:noFill/>
                    </a:lnL>
                    <a:lnR>
                      <a:noFill/>
                    </a:lnR>
                    <a:lnT>
                      <a:noFill/>
                    </a:lnT>
                    <a:lnB>
                      <a:noFill/>
                    </a:lnB>
                    <a:pattFill prst="pct20">
                      <a:fgClr>
                        <a:srgbClr val="FFFFFF"/>
                      </a:fgClr>
                      <a:bgClr>
                        <a:srgbClr val="DFDFDF"/>
                      </a:bgClr>
                    </a:pattFill>
                  </a:tcPr>
                </a:tc>
              </a:tr>
            </a:tbl>
          </a:graphicData>
        </a:graphic>
      </p:graphicFrame>
    </p:spTree>
    <p:extLst>
      <p:ext uri="{BB962C8B-B14F-4D97-AF65-F5344CB8AC3E}">
        <p14:creationId xmlns:p14="http://schemas.microsoft.com/office/powerpoint/2010/main" val="75643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11</a:t>
            </a:fld>
            <a:endParaRPr lang="en-US" altLang="zh-CN"/>
          </a:p>
        </p:txBody>
      </p:sp>
      <p:sp>
        <p:nvSpPr>
          <p:cNvPr id="4" name="矩形 3"/>
          <p:cNvSpPr/>
          <p:nvPr/>
        </p:nvSpPr>
        <p:spPr>
          <a:xfrm>
            <a:off x="107504" y="1229900"/>
            <a:ext cx="8832998" cy="1518877"/>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构件源文件（</a:t>
            </a:r>
            <a:r>
              <a:rPr lang="en-US" altLang="zh-CN" sz="2200" b="1" kern="0" dirty="0" err="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systick.c</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SysTick</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模块初始化时，要先关闭</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，清除计数器；再根据中断的时间间隔设置重载寄存器；设置优先级；根据参数选择时钟源，用于决定计数频率；最后允许中断，使能该模块，开始计数。</a:t>
            </a:r>
            <a:endPar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903660671"/>
              </p:ext>
            </p:extLst>
          </p:nvPr>
        </p:nvGraphicFramePr>
        <p:xfrm>
          <a:off x="574058" y="2810597"/>
          <a:ext cx="8136904" cy="3627120"/>
        </p:xfrm>
        <a:graphic>
          <a:graphicData uri="http://schemas.openxmlformats.org/drawingml/2006/table">
            <a:tbl>
              <a:tblPr firstRow="1" firstCol="1" bandRow="1"/>
              <a:tblGrid>
                <a:gridCol w="8136904"/>
              </a:tblGrid>
              <a:tr h="3536934">
                <a:tc>
                  <a:txBody>
                    <a:bodyPr/>
                    <a:lstStyle/>
                    <a:p>
                      <a:pPr indent="266700" algn="just">
                        <a:lnSpc>
                          <a:spcPct val="100000"/>
                        </a:lnSpc>
                        <a:spcAft>
                          <a:spcPts val="0"/>
                        </a:spcAft>
                        <a:tabLst>
                          <a:tab pos="4024630" algn="l"/>
                          <a:tab pos="4024630" algn="l"/>
                        </a:tabLst>
                      </a:pPr>
                      <a:r>
                        <a:rPr lang="es-E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s-ES" sz="1400" kern="0" dirty="0">
                          <a:effectLst/>
                          <a:latin typeface="Times New Roman"/>
                          <a:ea typeface="宋体"/>
                        </a:rPr>
                        <a:t>//</a:t>
                      </a:r>
                      <a:r>
                        <a:rPr lang="zh-CN" sz="1400" kern="0" dirty="0">
                          <a:effectLst/>
                          <a:latin typeface="Times New Roman"/>
                          <a:ea typeface="宋体"/>
                        </a:rPr>
                        <a:t>函数名称：</a:t>
                      </a:r>
                      <a:r>
                        <a:rPr lang="es-ES" sz="1400" kern="0" dirty="0">
                          <a:effectLst/>
                          <a:latin typeface="Times New Roman"/>
                          <a:ea typeface="宋体"/>
                        </a:rPr>
                        <a:t>systick_init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s-ES" sz="1400" kern="0" dirty="0">
                          <a:effectLst/>
                          <a:latin typeface="Times New Roman"/>
                          <a:ea typeface="宋体"/>
                        </a:rPr>
                        <a:t>//</a:t>
                      </a:r>
                      <a:r>
                        <a:rPr lang="zh-CN" sz="1400" kern="0" dirty="0">
                          <a:effectLst/>
                          <a:latin typeface="Times New Roman"/>
                          <a:ea typeface="宋体"/>
                        </a:rPr>
                        <a:t>函数返回：无</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s-ES" sz="1400" kern="0" dirty="0">
                          <a:effectLst/>
                          <a:latin typeface="Times New Roman"/>
                          <a:ea typeface="宋体"/>
                        </a:rPr>
                        <a:t>//</a:t>
                      </a:r>
                      <a:r>
                        <a:rPr lang="zh-CN" sz="1400" kern="0" dirty="0">
                          <a:effectLst/>
                          <a:latin typeface="Times New Roman"/>
                          <a:ea typeface="宋体"/>
                        </a:rPr>
                        <a:t>参数说明：</a:t>
                      </a:r>
                      <a:r>
                        <a:rPr lang="es-ES" sz="1400" kern="0" dirty="0">
                          <a:effectLst/>
                          <a:latin typeface="Times New Roman"/>
                          <a:ea typeface="宋体"/>
                        </a:rPr>
                        <a:t>clk_src_sel</a:t>
                      </a:r>
                      <a:r>
                        <a:rPr lang="zh-CN" sz="1400" kern="0" dirty="0">
                          <a:effectLst/>
                          <a:latin typeface="Times New Roman"/>
                          <a:ea typeface="宋体"/>
                        </a:rPr>
                        <a:t>：时钟源选择：</a:t>
                      </a:r>
                      <a:r>
                        <a:rPr lang="es-ES" sz="1400" kern="0" dirty="0">
                          <a:effectLst/>
                          <a:latin typeface="Times New Roman"/>
                          <a:ea typeface="宋体"/>
                        </a:rPr>
                        <a:t>1</a:t>
                      </a:r>
                      <a:r>
                        <a:rPr lang="zh-CN" sz="1400" kern="0" dirty="0">
                          <a:effectLst/>
                          <a:latin typeface="Times New Roman"/>
                          <a:ea typeface="宋体"/>
                        </a:rPr>
                        <a:t>：内核时钟（</a:t>
                      </a:r>
                      <a:r>
                        <a:rPr lang="es-ES" sz="1400" kern="0" dirty="0">
                          <a:effectLst/>
                          <a:latin typeface="Times New Roman"/>
                          <a:ea typeface="宋体"/>
                        </a:rPr>
                        <a:t>CORE_CLK_KHZ</a:t>
                      </a:r>
                      <a:r>
                        <a:rPr lang="zh-CN" sz="1400" kern="0" dirty="0">
                          <a:effectLst/>
                          <a:latin typeface="Times New Roman"/>
                          <a:ea typeface="宋体"/>
                        </a:rPr>
                        <a:t>）</a:t>
                      </a:r>
                      <a:r>
                        <a:rPr lang="es-ES" sz="1400" kern="0" dirty="0" smtClean="0">
                          <a:effectLst/>
                          <a:latin typeface="Times New Roman"/>
                          <a:ea typeface="宋体"/>
                        </a:rPr>
                        <a:t>;</a:t>
                      </a:r>
                      <a:r>
                        <a:rPr lang="en-US" sz="1400" kern="0" dirty="0" smtClean="0">
                          <a:effectLst/>
                          <a:latin typeface="Times New Roman"/>
                          <a:ea typeface="宋体"/>
                        </a:rPr>
                        <a:t>0</a:t>
                      </a:r>
                      <a:r>
                        <a:rPr lang="zh-CN" sz="1400" kern="0" dirty="0">
                          <a:effectLst/>
                          <a:latin typeface="Times New Roman"/>
                          <a:ea typeface="宋体"/>
                        </a:rPr>
                        <a:t>：内核时钟</a:t>
                      </a:r>
                      <a:r>
                        <a:rPr lang="en-US" sz="1400" kern="0" dirty="0">
                          <a:effectLst/>
                          <a:latin typeface="Times New Roman"/>
                          <a:ea typeface="宋体"/>
                        </a:rPr>
                        <a:t>/16</a:t>
                      </a:r>
                      <a:r>
                        <a:rPr lang="zh-CN"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int_ms</a:t>
                      </a:r>
                      <a:r>
                        <a:rPr lang="en-US" sz="1400" kern="0" dirty="0">
                          <a:effectLst/>
                          <a:latin typeface="Times New Roman"/>
                          <a:ea typeface="宋体"/>
                        </a:rPr>
                        <a:t>:</a:t>
                      </a:r>
                      <a:r>
                        <a:rPr lang="zh-CN" sz="1400" kern="0" dirty="0">
                          <a:effectLst/>
                          <a:latin typeface="Times New Roman"/>
                          <a:ea typeface="宋体"/>
                        </a:rPr>
                        <a:t>中断的时间间隔。单位</a:t>
                      </a:r>
                      <a:r>
                        <a:rPr lang="en-US" sz="1400" kern="0" dirty="0" err="1">
                          <a:effectLst/>
                          <a:latin typeface="Times New Roman"/>
                          <a:ea typeface="宋体"/>
                        </a:rPr>
                        <a:t>ms</a:t>
                      </a:r>
                      <a:r>
                        <a:rPr lang="en-US" sz="1400" kern="0" dirty="0">
                          <a:effectLst/>
                          <a:latin typeface="Times New Roman"/>
                          <a:ea typeface="宋体"/>
                        </a:rPr>
                        <a:t> </a:t>
                      </a:r>
                      <a:r>
                        <a:rPr lang="zh-CN" sz="1400" kern="0" dirty="0">
                          <a:effectLst/>
                          <a:latin typeface="Times New Roman"/>
                          <a:ea typeface="宋体"/>
                        </a:rPr>
                        <a:t>推荐选用</a:t>
                      </a:r>
                      <a:r>
                        <a:rPr lang="en-US" sz="1400" kern="0" dirty="0">
                          <a:effectLst/>
                          <a:latin typeface="Times New Roman"/>
                          <a:ea typeface="宋体"/>
                        </a:rPr>
                        <a:t>5,10,......,</a:t>
                      </a:r>
                      <a:r>
                        <a:rPr lang="zh-CN" sz="1400" kern="0" dirty="0">
                          <a:effectLst/>
                          <a:latin typeface="Times New Roman"/>
                          <a:ea typeface="宋体"/>
                        </a:rPr>
                        <a:t>最大为</a:t>
                      </a:r>
                      <a:r>
                        <a:rPr lang="en-US" sz="1400" kern="0" dirty="0">
                          <a:effectLst/>
                          <a:latin typeface="Times New Roman"/>
                          <a:ea typeface="宋体"/>
                        </a:rPr>
                        <a:t>50</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功能概要：初始化</a:t>
                      </a:r>
                      <a:r>
                        <a:rPr lang="en-US" sz="1400" kern="0" dirty="0" err="1">
                          <a:effectLst/>
                          <a:latin typeface="Times New Roman"/>
                          <a:ea typeface="宋体"/>
                        </a:rPr>
                        <a:t>SysTick</a:t>
                      </a:r>
                      <a:r>
                        <a:rPr lang="zh-CN" sz="1400" kern="0" dirty="0">
                          <a:effectLst/>
                          <a:latin typeface="Times New Roman"/>
                          <a:ea typeface="宋体"/>
                        </a:rPr>
                        <a:t>模块，设置中断的时间间隔</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说</a:t>
                      </a:r>
                      <a:r>
                        <a:rPr lang="en-US" sz="1400" kern="0" dirty="0">
                          <a:effectLst/>
                          <a:latin typeface="Times New Roman"/>
                          <a:ea typeface="宋体"/>
                        </a:rPr>
                        <a:t>    </a:t>
                      </a:r>
                      <a:r>
                        <a:rPr lang="zh-CN" sz="1400" kern="0" dirty="0">
                          <a:effectLst/>
                          <a:latin typeface="Times New Roman"/>
                          <a:ea typeface="宋体"/>
                        </a:rPr>
                        <a:t>明：内核时钟频率</a:t>
                      </a:r>
                      <a:r>
                        <a:rPr lang="en-US" sz="1400" kern="0" dirty="0">
                          <a:effectLst/>
                          <a:latin typeface="Times New Roman"/>
                          <a:ea typeface="宋体"/>
                        </a:rPr>
                        <a:t>SYSTEM_CLK_KHZ</a:t>
                      </a:r>
                      <a:r>
                        <a:rPr lang="zh-CN" sz="1400" kern="0" dirty="0">
                          <a:effectLst/>
                          <a:latin typeface="Times New Roman"/>
                          <a:ea typeface="宋体"/>
                        </a:rPr>
                        <a:t>宏定义在</a:t>
                      </a:r>
                      <a:r>
                        <a:rPr lang="en-US" sz="1400" kern="0" dirty="0" err="1">
                          <a:effectLst/>
                          <a:latin typeface="Times New Roman"/>
                          <a:ea typeface="宋体"/>
                        </a:rPr>
                        <a:t>common.h</a:t>
                      </a:r>
                      <a:r>
                        <a:rPr lang="zh-CN" sz="1400" kern="0" dirty="0">
                          <a:effectLst/>
                          <a:latin typeface="Times New Roman"/>
                          <a:ea typeface="宋体"/>
                        </a:rPr>
                        <a:t>中</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systick</a:t>
                      </a:r>
                      <a:r>
                        <a:rPr lang="zh-CN" sz="1400" kern="0" dirty="0">
                          <a:effectLst/>
                          <a:latin typeface="Times New Roman"/>
                          <a:ea typeface="宋体"/>
                        </a:rPr>
                        <a:t>以</a:t>
                      </a:r>
                      <a:r>
                        <a:rPr lang="en-US" sz="1400" kern="0" dirty="0" err="1">
                          <a:effectLst/>
                          <a:latin typeface="Times New Roman"/>
                          <a:ea typeface="宋体"/>
                        </a:rPr>
                        <a:t>ms</a:t>
                      </a:r>
                      <a:r>
                        <a:rPr lang="zh-CN" sz="1400" kern="0" dirty="0">
                          <a:effectLst/>
                          <a:latin typeface="Times New Roman"/>
                          <a:ea typeface="宋体"/>
                        </a:rPr>
                        <a:t>为单位，最大可为</a:t>
                      </a:r>
                      <a:r>
                        <a:rPr lang="en-US" sz="1400" kern="0" dirty="0">
                          <a:effectLst/>
                          <a:latin typeface="Times New Roman"/>
                          <a:ea typeface="宋体"/>
                        </a:rPr>
                        <a:t>349</a:t>
                      </a:r>
                      <a:r>
                        <a:rPr lang="zh-CN" sz="1400" kern="0" dirty="0">
                          <a:effectLst/>
                          <a:latin typeface="Times New Roman"/>
                          <a:ea typeface="宋体"/>
                        </a:rPr>
                        <a:t>（</a:t>
                      </a:r>
                      <a:r>
                        <a:rPr lang="en-US" sz="1400" kern="0" dirty="0">
                          <a:effectLst/>
                          <a:latin typeface="Times New Roman"/>
                          <a:ea typeface="宋体"/>
                        </a:rPr>
                        <a:t>2^24/48000</a:t>
                      </a:r>
                      <a:r>
                        <a:rPr lang="zh-CN" sz="1400" kern="0" dirty="0">
                          <a:effectLst/>
                          <a:latin typeface="Times New Roman"/>
                          <a:ea typeface="宋体"/>
                        </a:rPr>
                        <a:t>，向下取整），合理范围</a:t>
                      </a:r>
                      <a:r>
                        <a:rPr lang="en-US" sz="1400" kern="0" dirty="0">
                          <a:effectLst/>
                          <a:latin typeface="Times New Roman"/>
                          <a:ea typeface="宋体"/>
                        </a:rPr>
                        <a:t>1~349</a:t>
                      </a:r>
                      <a:r>
                        <a:rPr lang="zh-CN"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zh-CN" sz="1400" kern="0" dirty="0">
                          <a:effectLst/>
                          <a:latin typeface="Times New Roman"/>
                          <a:ea typeface="宋体"/>
                        </a:rPr>
                        <a:t>前提是时钟是内核时钟，为</a:t>
                      </a:r>
                      <a:r>
                        <a:rPr lang="en-US" sz="1400" kern="0" dirty="0">
                          <a:effectLst/>
                          <a:latin typeface="Times New Roman"/>
                          <a:ea typeface="宋体"/>
                        </a:rPr>
                        <a:t>48MHz</a:t>
                      </a:r>
                      <a:r>
                        <a:rPr lang="zh-CN" sz="1400" kern="0" dirty="0">
                          <a:effectLst/>
                          <a:latin typeface="Times New Roman"/>
                          <a:ea typeface="宋体"/>
                        </a:rPr>
                        <a:t>。假如时钟频率升高，合理范围会缩小。</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KL25</a:t>
                      </a:r>
                      <a:r>
                        <a:rPr lang="zh-CN" sz="1400" kern="0" dirty="0">
                          <a:effectLst/>
                          <a:latin typeface="Times New Roman"/>
                          <a:ea typeface="宋体"/>
                        </a:rPr>
                        <a:t>的</a:t>
                      </a:r>
                      <a:r>
                        <a:rPr lang="en-US" sz="1400" kern="0" dirty="0" err="1">
                          <a:effectLst/>
                          <a:latin typeface="Times New Roman"/>
                          <a:ea typeface="宋体"/>
                        </a:rPr>
                        <a:t>SysTick</a:t>
                      </a:r>
                      <a:r>
                        <a:rPr lang="zh-CN" sz="1400" kern="0" dirty="0">
                          <a:effectLst/>
                          <a:latin typeface="Times New Roman"/>
                          <a:ea typeface="宋体"/>
                        </a:rPr>
                        <a:t>时钟源可以是内核时钟，也可设置为内核时钟的</a:t>
                      </a:r>
                      <a:r>
                        <a:rPr lang="en-US" sz="1400" kern="0" dirty="0">
                          <a:effectLst/>
                          <a:latin typeface="Times New Roman"/>
                          <a:ea typeface="宋体"/>
                        </a:rPr>
                        <a:t>16</a:t>
                      </a:r>
                      <a:r>
                        <a:rPr lang="zh-CN" sz="1400" kern="0" dirty="0">
                          <a:effectLst/>
                          <a:latin typeface="Times New Roman"/>
                          <a:ea typeface="宋体"/>
                        </a:rPr>
                        <a:t>分频。</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24</a:t>
                      </a:r>
                      <a:r>
                        <a:rPr lang="zh-CN" sz="1400" kern="0" dirty="0">
                          <a:effectLst/>
                          <a:latin typeface="Times New Roman"/>
                          <a:ea typeface="宋体"/>
                        </a:rPr>
                        <a:t>位计数器，减</a:t>
                      </a:r>
                      <a:r>
                        <a:rPr lang="en-US" sz="1400" kern="0" dirty="0">
                          <a:effectLst/>
                          <a:latin typeface="Times New Roman"/>
                          <a:ea typeface="宋体"/>
                        </a:rPr>
                        <a:t>1</a:t>
                      </a:r>
                      <a:r>
                        <a:rPr lang="zh-CN" sz="1400" kern="0" dirty="0">
                          <a:effectLst/>
                          <a:latin typeface="Times New Roman"/>
                          <a:ea typeface="宋体"/>
                        </a:rPr>
                        <a:t>计数</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时间范围：</a:t>
                      </a:r>
                      <a:r>
                        <a:rPr lang="en-US" sz="1400" kern="0" dirty="0">
                          <a:effectLst/>
                          <a:latin typeface="Times New Roman"/>
                          <a:ea typeface="宋体"/>
                        </a:rPr>
                        <a:t>1ms~349ms</a:t>
                      </a:r>
                      <a:r>
                        <a:rPr lang="zh-CN" sz="1400" kern="0" dirty="0">
                          <a:effectLst/>
                          <a:latin typeface="Times New Roman"/>
                          <a:ea typeface="宋体"/>
                        </a:rPr>
                        <a:t>（内核时钟）</a:t>
                      </a:r>
                      <a:r>
                        <a:rPr lang="en-US" sz="1400" kern="0" dirty="0">
                          <a:effectLst/>
                          <a:latin typeface="Times New Roman"/>
                          <a:ea typeface="宋体"/>
                        </a:rPr>
                        <a:t>;1ms~5592ms</a:t>
                      </a:r>
                      <a:r>
                        <a:rPr lang="zh-CN" sz="1400" kern="0" dirty="0">
                          <a:effectLst/>
                          <a:latin typeface="Times New Roman"/>
                          <a:ea typeface="宋体"/>
                        </a:rPr>
                        <a:t>（内核时钟的</a:t>
                      </a:r>
                      <a:r>
                        <a:rPr lang="en-US" sz="1400" kern="0" dirty="0">
                          <a:effectLst/>
                          <a:latin typeface="Times New Roman"/>
                          <a:ea typeface="宋体"/>
                        </a:rPr>
                        <a:t>16</a:t>
                      </a:r>
                      <a:r>
                        <a:rPr lang="zh-CN" sz="1400" kern="0" dirty="0">
                          <a:effectLst/>
                          <a:latin typeface="Times New Roman"/>
                          <a:ea typeface="宋体"/>
                        </a:rPr>
                        <a:t>分频）</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effectLst/>
                          <a:latin typeface="Times New Roman"/>
                          <a:ea typeface="宋体"/>
                        </a:rPr>
                        <a:t>//===================================================================</a:t>
                      </a:r>
                      <a:r>
                        <a:rPr lang="en-US" altLang="zh-CN" sz="1400" kern="0" dirty="0" smtClean="0">
                          <a:effectLst/>
                          <a:latin typeface="Times New Roman"/>
                          <a:ea typeface="宋体"/>
                        </a:rPr>
                        <a:t>=</a:t>
                      </a:r>
                      <a:r>
                        <a:rPr lang="en-US" sz="1400" kern="0" dirty="0" smtClean="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void </a:t>
                      </a:r>
                      <a:r>
                        <a:rPr lang="en-US" sz="1400" kern="0" dirty="0" err="1">
                          <a:effectLst/>
                          <a:latin typeface="Times New Roman"/>
                          <a:ea typeface="宋体"/>
                        </a:rPr>
                        <a:t>systick_init</a:t>
                      </a:r>
                      <a:r>
                        <a:rPr lang="en-US" sz="1400" kern="0" dirty="0">
                          <a:effectLst/>
                          <a:latin typeface="Times New Roman"/>
                          <a:ea typeface="宋体"/>
                        </a:rPr>
                        <a:t>(uint_8 </a:t>
                      </a:r>
                      <a:r>
                        <a:rPr lang="en-US" sz="1400" kern="0" dirty="0" err="1">
                          <a:effectLst/>
                          <a:latin typeface="Times New Roman"/>
                          <a:ea typeface="宋体"/>
                        </a:rPr>
                        <a:t>clk_src_sel</a:t>
                      </a:r>
                      <a:r>
                        <a:rPr lang="en-US" sz="1400" kern="0" dirty="0">
                          <a:effectLst/>
                          <a:latin typeface="Times New Roman"/>
                          <a:ea typeface="宋体"/>
                        </a:rPr>
                        <a:t>, uint_8 </a:t>
                      </a:r>
                      <a:r>
                        <a:rPr lang="en-US" sz="1400" kern="0" dirty="0" err="1">
                          <a:effectLst/>
                          <a:latin typeface="Times New Roman"/>
                          <a:ea typeface="宋体"/>
                        </a:rPr>
                        <a:t>int_ms</a:t>
                      </a: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smtClean="0">
                          <a:effectLst/>
                          <a:latin typeface="Times New Roman"/>
                          <a:ea typeface="宋体"/>
                        </a:rPr>
                        <a:t>………</a:t>
                      </a:r>
                    </a:p>
                    <a:p>
                      <a:pPr indent="127000" algn="just">
                        <a:lnSpc>
                          <a:spcPct val="100000"/>
                        </a:lnSpc>
                        <a:spcAft>
                          <a:spcPts val="0"/>
                        </a:spcAft>
                        <a:tabLst>
                          <a:tab pos="4024630" algn="l"/>
                          <a:tab pos="4024630" algn="l"/>
                        </a:tabLst>
                      </a:pPr>
                      <a:r>
                        <a:rPr lang="en-US" altLang="zh-CN" sz="1400" kern="0" dirty="0" smtClean="0">
                          <a:effectLst/>
                          <a:latin typeface="Times New Roman"/>
                          <a:ea typeface="宋体"/>
                        </a:rPr>
                        <a:t>}</a:t>
                      </a:r>
                      <a:endParaRPr lang="zh-CN" sz="1400" kern="100" dirty="0">
                        <a:effectLst/>
                        <a:latin typeface="Times New Roman"/>
                        <a:ea typeface="宋体"/>
                      </a:endParaRPr>
                    </a:p>
                  </a:txBody>
                  <a:tcPr marL="170407" marR="41638" marT="0" marB="0">
                    <a:lnL>
                      <a:noFill/>
                    </a:lnL>
                    <a:lnR>
                      <a:noFill/>
                    </a:lnR>
                    <a:lnT>
                      <a:noFill/>
                    </a:lnT>
                    <a:lnB>
                      <a:noFill/>
                    </a:lnB>
                    <a:pattFill prst="pct20">
                      <a:fgClr>
                        <a:srgbClr val="FFFFFF"/>
                      </a:fgClr>
                      <a:bgClr>
                        <a:srgbClr val="DFDFDF"/>
                      </a:bgClr>
                    </a:pattFill>
                  </a:tcPr>
                </a:tc>
              </a:tr>
            </a:tbl>
          </a:graphicData>
        </a:graphic>
      </p:graphicFrame>
      <p:sp>
        <p:nvSpPr>
          <p:cNvPr id="10" name="矩形 9"/>
          <p:cNvSpPr/>
          <p:nvPr/>
        </p:nvSpPr>
        <p:spPr>
          <a:xfrm>
            <a:off x="35496" y="807095"/>
            <a:ext cx="47532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7.1.2 </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构件设计及测试工程</a:t>
            </a:r>
          </a:p>
        </p:txBody>
      </p:sp>
    </p:spTree>
    <p:extLst>
      <p:ext uri="{BB962C8B-B14F-4D97-AF65-F5344CB8AC3E}">
        <p14:creationId xmlns:p14="http://schemas.microsoft.com/office/powerpoint/2010/main" val="2631779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12</a:t>
            </a:fld>
            <a:endParaRPr lang="en-US" altLang="zh-CN"/>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14496261"/>
              </p:ext>
            </p:extLst>
          </p:nvPr>
        </p:nvGraphicFramePr>
        <p:xfrm>
          <a:off x="467544" y="1309215"/>
          <a:ext cx="8136904" cy="5486400"/>
        </p:xfrm>
        <a:graphic>
          <a:graphicData uri="http://schemas.openxmlformats.org/drawingml/2006/table">
            <a:tbl>
              <a:tblPr firstRow="1" firstCol="1" bandRow="1"/>
              <a:tblGrid>
                <a:gridCol w="8136904"/>
              </a:tblGrid>
              <a:tr h="3536934">
                <a:tc>
                  <a:txBody>
                    <a:bodyPr/>
                    <a:lstStyle/>
                    <a:p>
                      <a:r>
                        <a:rPr lang="en-US" altLang="zh-CN" sz="1800" kern="1200" dirty="0" smtClean="0">
                          <a:solidFill>
                            <a:schemeClr val="tx1"/>
                          </a:solidFill>
                          <a:effectLst/>
                          <a:latin typeface="+mn-lt"/>
                          <a:ea typeface="+mn-ea"/>
                          <a:cs typeface="+mn-cs"/>
                        </a:rPr>
                        <a:t>void </a:t>
                      </a:r>
                      <a:r>
                        <a:rPr lang="en-US" altLang="zh-CN" sz="1800" kern="1200" dirty="0" err="1" smtClean="0">
                          <a:solidFill>
                            <a:schemeClr val="tx1"/>
                          </a:solidFill>
                          <a:effectLst/>
                          <a:latin typeface="+mn-lt"/>
                          <a:ea typeface="+mn-ea"/>
                          <a:cs typeface="+mn-cs"/>
                        </a:rPr>
                        <a:t>systick_init</a:t>
                      </a:r>
                      <a:r>
                        <a:rPr lang="en-US" altLang="zh-CN" sz="1800" kern="1200" dirty="0" smtClean="0">
                          <a:solidFill>
                            <a:schemeClr val="tx1"/>
                          </a:solidFill>
                          <a:effectLst/>
                          <a:latin typeface="+mn-lt"/>
                          <a:ea typeface="+mn-ea"/>
                          <a:cs typeface="+mn-cs"/>
                        </a:rPr>
                        <a:t>(uint_8 </a:t>
                      </a:r>
                      <a:r>
                        <a:rPr lang="en-US" altLang="zh-CN" sz="1800" kern="1200" dirty="0" err="1" smtClean="0">
                          <a:solidFill>
                            <a:schemeClr val="tx1"/>
                          </a:solidFill>
                          <a:effectLst/>
                          <a:latin typeface="+mn-lt"/>
                          <a:ea typeface="+mn-ea"/>
                          <a:cs typeface="+mn-cs"/>
                        </a:rPr>
                        <a:t>clk_src_sel</a:t>
                      </a:r>
                      <a:r>
                        <a:rPr lang="en-US" altLang="zh-CN" sz="1800" kern="1200" dirty="0" smtClean="0">
                          <a:solidFill>
                            <a:schemeClr val="tx1"/>
                          </a:solidFill>
                          <a:effectLst/>
                          <a:latin typeface="+mn-lt"/>
                          <a:ea typeface="+mn-ea"/>
                          <a:cs typeface="+mn-cs"/>
                        </a:rPr>
                        <a:t>, uint_8 </a:t>
                      </a:r>
                      <a:r>
                        <a:rPr lang="en-US" altLang="zh-CN" sz="1800" kern="1200" dirty="0" err="1" smtClean="0">
                          <a:solidFill>
                            <a:schemeClr val="tx1"/>
                          </a:solidFill>
                          <a:effectLst/>
                          <a:latin typeface="+mn-lt"/>
                          <a:ea typeface="+mn-ea"/>
                          <a:cs typeface="+mn-cs"/>
                        </a:rPr>
                        <a:t>int_ms</a:t>
                      </a:r>
                      <a:r>
                        <a:rPr lang="en-US" altLang="zh-CN" sz="1800" kern="1200" dirty="0" smtClean="0">
                          <a:solidFill>
                            <a:schemeClr val="tx1"/>
                          </a:solidFill>
                          <a:effectLst/>
                          <a:latin typeface="+mn-lt"/>
                          <a:ea typeface="+mn-ea"/>
                          <a:cs typeface="+mn-cs"/>
                        </a:rPr>
                        <a:t>)</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SysTick</a:t>
                      </a:r>
                      <a:r>
                        <a:rPr lang="en-US" altLang="zh-CN" sz="1800" kern="1200" dirty="0" smtClean="0">
                          <a:solidFill>
                            <a:schemeClr val="tx1"/>
                          </a:solidFill>
                          <a:effectLst/>
                          <a:latin typeface="+mn-lt"/>
                          <a:ea typeface="+mn-ea"/>
                          <a:cs typeface="+mn-cs"/>
                        </a:rPr>
                        <a:t>-&gt;CTRL = 0;   //</a:t>
                      </a:r>
                      <a:r>
                        <a:rPr lang="zh-CN" altLang="zh-CN" sz="1800" kern="1200" dirty="0" smtClean="0">
                          <a:solidFill>
                            <a:schemeClr val="tx1"/>
                          </a:solidFill>
                          <a:effectLst/>
                          <a:latin typeface="+mn-lt"/>
                          <a:ea typeface="+mn-ea"/>
                          <a:cs typeface="+mn-cs"/>
                        </a:rPr>
                        <a:t>设置前先关闭</a:t>
                      </a:r>
                      <a:r>
                        <a:rPr lang="en-US" altLang="zh-CN" sz="1800" kern="1200" dirty="0" err="1" smtClean="0">
                          <a:solidFill>
                            <a:schemeClr val="tx1"/>
                          </a:solidFill>
                          <a:effectLst/>
                          <a:latin typeface="+mn-lt"/>
                          <a:ea typeface="+mn-ea"/>
                          <a:cs typeface="+mn-cs"/>
                        </a:rPr>
                        <a:t>systick</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SysTick</a:t>
                      </a:r>
                      <a:r>
                        <a:rPr lang="en-US" altLang="zh-CN" sz="1800" kern="1200" dirty="0" smtClean="0">
                          <a:solidFill>
                            <a:schemeClr val="tx1"/>
                          </a:solidFill>
                          <a:effectLst/>
                          <a:latin typeface="+mn-lt"/>
                          <a:ea typeface="+mn-ea"/>
                          <a:cs typeface="+mn-cs"/>
                        </a:rPr>
                        <a:t>-&gt;VAL  = 0;   //</a:t>
                      </a:r>
                      <a:r>
                        <a:rPr lang="zh-CN" altLang="zh-CN" sz="1800" kern="1200" dirty="0" smtClean="0">
                          <a:solidFill>
                            <a:schemeClr val="tx1"/>
                          </a:solidFill>
                          <a:effectLst/>
                          <a:latin typeface="+mn-lt"/>
                          <a:ea typeface="+mn-ea"/>
                          <a:cs typeface="+mn-cs"/>
                        </a:rPr>
                        <a:t>清除计数器</a:t>
                      </a:r>
                    </a:p>
                    <a:p>
                      <a:r>
                        <a:rPr lang="en-US" altLang="zh-CN" sz="1800" kern="1200" dirty="0" smtClean="0">
                          <a:solidFill>
                            <a:schemeClr val="tx1"/>
                          </a:solidFill>
                          <a:effectLst/>
                          <a:latin typeface="+mn-lt"/>
                          <a:ea typeface="+mn-ea"/>
                          <a:cs typeface="+mn-cs"/>
                        </a:rPr>
                        <a:t> </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r>
                        <a:rPr lang="zh-CN" altLang="zh-CN" sz="1800" kern="1200" dirty="0" smtClean="0">
                          <a:solidFill>
                            <a:schemeClr val="tx1"/>
                          </a:solidFill>
                          <a:effectLst/>
                          <a:latin typeface="+mn-lt"/>
                          <a:ea typeface="+mn-ea"/>
                          <a:cs typeface="+mn-cs"/>
                        </a:rPr>
                        <a:t>根据计数频率，确定并设置重载寄存器的值</a:t>
                      </a:r>
                    </a:p>
                    <a:p>
                      <a:r>
                        <a:rPr lang="en-US" altLang="zh-CN" sz="1800" kern="1200" dirty="0" smtClean="0">
                          <a:solidFill>
                            <a:schemeClr val="tx1"/>
                          </a:solidFill>
                          <a:effectLst/>
                          <a:latin typeface="+mn-lt"/>
                          <a:ea typeface="+mn-ea"/>
                          <a:cs typeface="+mn-cs"/>
                        </a:rPr>
                        <a:t>    if(0==</a:t>
                      </a:r>
                      <a:r>
                        <a:rPr lang="en-US" altLang="zh-CN" sz="1800" kern="1200" dirty="0" err="1" smtClean="0">
                          <a:solidFill>
                            <a:schemeClr val="tx1"/>
                          </a:solidFill>
                          <a:effectLst/>
                          <a:latin typeface="+mn-lt"/>
                          <a:ea typeface="+mn-ea"/>
                          <a:cs typeface="+mn-cs"/>
                        </a:rPr>
                        <a:t>clk_src_sel</a:t>
                      </a:r>
                      <a:r>
                        <a:rPr lang="en-US" altLang="zh-CN" sz="1800" kern="1200" dirty="0" smtClean="0">
                          <a:solidFill>
                            <a:schemeClr val="tx1"/>
                          </a:solidFill>
                          <a:effectLst/>
                          <a:latin typeface="+mn-lt"/>
                          <a:ea typeface="+mn-ea"/>
                          <a:cs typeface="+mn-cs"/>
                        </a:rPr>
                        <a:t>)              //0:</a:t>
                      </a:r>
                      <a:r>
                        <a:rPr lang="zh-CN" altLang="zh-CN" sz="1800" kern="1200" dirty="0" smtClean="0">
                          <a:solidFill>
                            <a:schemeClr val="tx1"/>
                          </a:solidFill>
                          <a:effectLst/>
                          <a:latin typeface="+mn-lt"/>
                          <a:ea typeface="+mn-ea"/>
                          <a:cs typeface="+mn-cs"/>
                        </a:rPr>
                        <a:t>内核时钟</a:t>
                      </a:r>
                      <a:r>
                        <a:rPr lang="en-US" altLang="zh-CN" sz="1800" kern="1200" dirty="0" smtClean="0">
                          <a:solidFill>
                            <a:schemeClr val="tx1"/>
                          </a:solidFill>
                          <a:effectLst/>
                          <a:latin typeface="+mn-lt"/>
                          <a:ea typeface="+mn-ea"/>
                          <a:cs typeface="+mn-cs"/>
                        </a:rPr>
                        <a:t>/16</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if((</a:t>
                      </a:r>
                      <a:r>
                        <a:rPr lang="en-US" altLang="zh-CN" sz="1800" kern="1200" dirty="0" err="1" smtClean="0">
                          <a:solidFill>
                            <a:schemeClr val="tx1"/>
                          </a:solidFill>
                          <a:effectLst/>
                          <a:latin typeface="+mn-lt"/>
                          <a:ea typeface="+mn-ea"/>
                          <a:cs typeface="+mn-cs"/>
                        </a:rPr>
                        <a:t>int_ms</a:t>
                      </a:r>
                      <a:r>
                        <a:rPr lang="en-US" altLang="zh-CN" sz="1800" kern="1200" dirty="0" smtClean="0">
                          <a:solidFill>
                            <a:schemeClr val="tx1"/>
                          </a:solidFill>
                          <a:effectLst/>
                          <a:latin typeface="+mn-lt"/>
                          <a:ea typeface="+mn-ea"/>
                          <a:cs typeface="+mn-cs"/>
                        </a:rPr>
                        <a:t>&lt;1)&amp;&amp;(</a:t>
                      </a:r>
                      <a:r>
                        <a:rPr lang="en-US" altLang="zh-CN" sz="1800" kern="1200" dirty="0" err="1" smtClean="0">
                          <a:solidFill>
                            <a:schemeClr val="tx1"/>
                          </a:solidFill>
                          <a:effectLst/>
                          <a:latin typeface="+mn-lt"/>
                          <a:ea typeface="+mn-ea"/>
                          <a:cs typeface="+mn-cs"/>
                        </a:rPr>
                        <a:t>int_ms</a:t>
                      </a:r>
                      <a:r>
                        <a:rPr lang="en-US" altLang="zh-CN" sz="1800" kern="1200" dirty="0" smtClean="0">
                          <a:solidFill>
                            <a:schemeClr val="tx1"/>
                          </a:solidFill>
                          <a:effectLst/>
                          <a:latin typeface="+mn-lt"/>
                          <a:ea typeface="+mn-ea"/>
                          <a:cs typeface="+mn-cs"/>
                        </a:rPr>
                        <a:t>&gt;5592))</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int_ms</a:t>
                      </a:r>
                      <a:r>
                        <a:rPr lang="en-US" altLang="zh-CN" sz="1800" kern="1200" dirty="0" smtClean="0">
                          <a:solidFill>
                            <a:schemeClr val="tx1"/>
                          </a:solidFill>
                          <a:effectLst/>
                          <a:latin typeface="+mn-lt"/>
                          <a:ea typeface="+mn-ea"/>
                          <a:cs typeface="+mn-cs"/>
                        </a:rPr>
                        <a:t> = 10;</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SysTick</a:t>
                      </a:r>
                      <a:r>
                        <a:rPr lang="en-US" altLang="zh-CN" sz="1800" kern="1200" dirty="0" smtClean="0">
                          <a:solidFill>
                            <a:schemeClr val="tx1"/>
                          </a:solidFill>
                          <a:effectLst/>
                          <a:latin typeface="+mn-lt"/>
                          <a:ea typeface="+mn-ea"/>
                          <a:cs typeface="+mn-cs"/>
                        </a:rPr>
                        <a:t>-&gt;LOAD = SYSTEM_CLK_KHZ*</a:t>
                      </a:r>
                      <a:r>
                        <a:rPr lang="en-US" altLang="zh-CN" sz="1800" kern="1200" dirty="0" err="1" smtClean="0">
                          <a:solidFill>
                            <a:schemeClr val="tx1"/>
                          </a:solidFill>
                          <a:effectLst/>
                          <a:latin typeface="+mn-lt"/>
                          <a:ea typeface="+mn-ea"/>
                          <a:cs typeface="+mn-cs"/>
                        </a:rPr>
                        <a:t>int_ms</a:t>
                      </a:r>
                      <a:r>
                        <a:rPr lang="en-US" altLang="zh-CN" sz="1800" kern="1200" dirty="0" smtClean="0">
                          <a:solidFill>
                            <a:schemeClr val="tx1"/>
                          </a:solidFill>
                          <a:effectLst/>
                          <a:latin typeface="+mn-lt"/>
                          <a:ea typeface="+mn-ea"/>
                          <a:cs typeface="+mn-cs"/>
                        </a:rPr>
                        <a:t>/16;</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else                            //1:</a:t>
                      </a:r>
                      <a:r>
                        <a:rPr lang="zh-CN" altLang="zh-CN" sz="1800" kern="1200" dirty="0" smtClean="0">
                          <a:solidFill>
                            <a:schemeClr val="tx1"/>
                          </a:solidFill>
                          <a:effectLst/>
                          <a:latin typeface="+mn-lt"/>
                          <a:ea typeface="+mn-ea"/>
                          <a:cs typeface="+mn-cs"/>
                        </a:rPr>
                        <a:t>内核时钟</a:t>
                      </a:r>
                    </a:p>
                    <a:p>
                      <a:r>
                        <a:rPr lang="en-US" altLang="zh-CN" sz="1800" kern="1200" dirty="0" smtClean="0">
                          <a:solidFill>
                            <a:schemeClr val="tx1"/>
                          </a:solidFill>
                          <a:effectLst/>
                          <a:latin typeface="+mn-lt"/>
                          <a:ea typeface="+mn-ea"/>
                          <a:cs typeface="+mn-cs"/>
                        </a:rPr>
                        <a:t>    {</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if((</a:t>
                      </a:r>
                      <a:r>
                        <a:rPr lang="en-US" altLang="zh-CN" sz="1800" kern="1200" dirty="0" err="1" smtClean="0">
                          <a:solidFill>
                            <a:schemeClr val="tx1"/>
                          </a:solidFill>
                          <a:effectLst/>
                          <a:latin typeface="+mn-lt"/>
                          <a:ea typeface="+mn-ea"/>
                          <a:cs typeface="+mn-cs"/>
                        </a:rPr>
                        <a:t>int_ms</a:t>
                      </a:r>
                      <a:r>
                        <a:rPr lang="en-US" altLang="zh-CN" sz="1800" kern="1200" dirty="0" smtClean="0">
                          <a:solidFill>
                            <a:schemeClr val="tx1"/>
                          </a:solidFill>
                          <a:effectLst/>
                          <a:latin typeface="+mn-lt"/>
                          <a:ea typeface="+mn-ea"/>
                          <a:cs typeface="+mn-cs"/>
                        </a:rPr>
                        <a:t>&lt;1)&amp;&amp;(</a:t>
                      </a:r>
                      <a:r>
                        <a:rPr lang="en-US" altLang="zh-CN" sz="1800" kern="1200" dirty="0" err="1" smtClean="0">
                          <a:solidFill>
                            <a:schemeClr val="tx1"/>
                          </a:solidFill>
                          <a:effectLst/>
                          <a:latin typeface="+mn-lt"/>
                          <a:ea typeface="+mn-ea"/>
                          <a:cs typeface="+mn-cs"/>
                        </a:rPr>
                        <a:t>int_ms</a:t>
                      </a:r>
                      <a:r>
                        <a:rPr lang="en-US" altLang="zh-CN" sz="1800" kern="1200" dirty="0" smtClean="0">
                          <a:solidFill>
                            <a:schemeClr val="tx1"/>
                          </a:solidFill>
                          <a:effectLst/>
                          <a:latin typeface="+mn-lt"/>
                          <a:ea typeface="+mn-ea"/>
                          <a:cs typeface="+mn-cs"/>
                        </a:rPr>
                        <a:t>&gt;349))</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int_ms</a:t>
                      </a:r>
                      <a:r>
                        <a:rPr lang="en-US" altLang="zh-CN" sz="1800" kern="1200" dirty="0" smtClean="0">
                          <a:solidFill>
                            <a:schemeClr val="tx1"/>
                          </a:solidFill>
                          <a:effectLst/>
                          <a:latin typeface="+mn-lt"/>
                          <a:ea typeface="+mn-ea"/>
                          <a:cs typeface="+mn-cs"/>
                        </a:rPr>
                        <a:t> = 10;</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        </a:t>
                      </a:r>
                      <a:endParaRPr lang="zh-CN" altLang="zh-CN" sz="1800" kern="1200" dirty="0">
                        <a:solidFill>
                          <a:schemeClr val="tx1"/>
                        </a:solidFill>
                        <a:effectLst/>
                        <a:latin typeface="+mn-lt"/>
                        <a:ea typeface="+mn-ea"/>
                        <a:cs typeface="+mn-cs"/>
                      </a:endParaRPr>
                    </a:p>
                  </a:txBody>
                  <a:tcPr marL="170407" marR="41638" marT="0" marB="0">
                    <a:lnL>
                      <a:noFill/>
                    </a:lnL>
                    <a:lnR>
                      <a:noFill/>
                    </a:lnR>
                    <a:lnT>
                      <a:noFill/>
                    </a:lnT>
                    <a:lnB>
                      <a:noFill/>
                    </a:lnB>
                    <a:pattFill prst="pct20">
                      <a:fgClr>
                        <a:srgbClr val="FFFFFF"/>
                      </a:fgClr>
                      <a:bgClr>
                        <a:srgbClr val="DFDFDF"/>
                      </a:bgClr>
                    </a:pattFill>
                  </a:tcPr>
                </a:tc>
              </a:tr>
            </a:tbl>
          </a:graphicData>
        </a:graphic>
      </p:graphicFrame>
      <p:sp>
        <p:nvSpPr>
          <p:cNvPr id="10" name="矩形 9"/>
          <p:cNvSpPr/>
          <p:nvPr/>
        </p:nvSpPr>
        <p:spPr>
          <a:xfrm>
            <a:off x="35496" y="807095"/>
            <a:ext cx="47532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7.1.2 </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构件设计及测试工程</a:t>
            </a:r>
          </a:p>
        </p:txBody>
      </p:sp>
    </p:spTree>
    <p:extLst>
      <p:ext uri="{BB962C8B-B14F-4D97-AF65-F5344CB8AC3E}">
        <p14:creationId xmlns:p14="http://schemas.microsoft.com/office/powerpoint/2010/main" val="1558192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13</a:t>
            </a:fld>
            <a:endParaRPr lang="en-US" altLang="zh-CN"/>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1631898323"/>
              </p:ext>
            </p:extLst>
          </p:nvPr>
        </p:nvGraphicFramePr>
        <p:xfrm>
          <a:off x="467544" y="1309215"/>
          <a:ext cx="8136904" cy="3536934"/>
        </p:xfrm>
        <a:graphic>
          <a:graphicData uri="http://schemas.openxmlformats.org/drawingml/2006/table">
            <a:tbl>
              <a:tblPr firstRow="1" firstCol="1" bandRow="1"/>
              <a:tblGrid>
                <a:gridCol w="8136904"/>
              </a:tblGrid>
              <a:tr h="3536934">
                <a:tc>
                  <a:txBody>
                    <a:bodyPr/>
                    <a:lstStyle/>
                    <a:p>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SysTick</a:t>
                      </a:r>
                      <a:r>
                        <a:rPr lang="en-US" altLang="zh-CN" sz="1800" kern="1200" dirty="0" smtClean="0">
                          <a:solidFill>
                            <a:schemeClr val="tx1"/>
                          </a:solidFill>
                          <a:effectLst/>
                          <a:latin typeface="+mn-lt"/>
                          <a:ea typeface="+mn-ea"/>
                          <a:cs typeface="+mn-cs"/>
                        </a:rPr>
                        <a:t>-&gt;LOAD = SYSTEM_CLK_KHZ*</a:t>
                      </a:r>
                      <a:r>
                        <a:rPr lang="en-US" altLang="zh-CN" sz="1800" kern="1200" dirty="0" err="1" smtClean="0">
                          <a:solidFill>
                            <a:schemeClr val="tx1"/>
                          </a:solidFill>
                          <a:effectLst/>
                          <a:latin typeface="+mn-lt"/>
                          <a:ea typeface="+mn-ea"/>
                          <a:cs typeface="+mn-cs"/>
                        </a:rPr>
                        <a:t>int_ms</a:t>
                      </a:r>
                      <a:r>
                        <a:rPr lang="en-US" altLang="zh-CN" sz="1800" kern="1200" dirty="0" smtClean="0">
                          <a:solidFill>
                            <a:schemeClr val="tx1"/>
                          </a:solidFill>
                          <a:effectLst/>
                          <a:latin typeface="+mn-lt"/>
                          <a:ea typeface="+mn-ea"/>
                          <a:cs typeface="+mn-cs"/>
                        </a:rPr>
                        <a:t>;</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SysTick</a:t>
                      </a:r>
                      <a:r>
                        <a:rPr lang="en-US" altLang="zh-CN" sz="1800" kern="1200" dirty="0" smtClean="0">
                          <a:solidFill>
                            <a:schemeClr val="tx1"/>
                          </a:solidFill>
                          <a:effectLst/>
                          <a:latin typeface="+mn-lt"/>
                          <a:ea typeface="+mn-ea"/>
                          <a:cs typeface="+mn-cs"/>
                        </a:rPr>
                        <a:t>-&gt;CTRL = (</a:t>
                      </a:r>
                      <a:r>
                        <a:rPr lang="en-US" altLang="zh-CN" sz="1800" kern="1200" dirty="0" err="1" smtClean="0">
                          <a:solidFill>
                            <a:schemeClr val="tx1"/>
                          </a:solidFill>
                          <a:effectLst/>
                          <a:latin typeface="+mn-lt"/>
                          <a:ea typeface="+mn-ea"/>
                          <a:cs typeface="+mn-cs"/>
                        </a:rPr>
                        <a:t>SysTick_CTRL_CLKSOURCE_Msk</a:t>
                      </a:r>
                      <a:r>
                        <a:rPr lang="en-US" altLang="zh-CN" sz="1800" kern="1200" dirty="0" smtClean="0">
                          <a:solidFill>
                            <a:schemeClr val="tx1"/>
                          </a:solidFill>
                          <a:effectLst/>
                          <a:latin typeface="+mn-lt"/>
                          <a:ea typeface="+mn-ea"/>
                          <a:cs typeface="+mn-cs"/>
                        </a:rPr>
                        <a:t>);</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r>
                        <a:rPr lang="zh-CN" altLang="zh-CN" sz="1800" kern="1200" dirty="0" smtClean="0">
                          <a:solidFill>
                            <a:schemeClr val="tx1"/>
                          </a:solidFill>
                          <a:effectLst/>
                          <a:latin typeface="+mn-lt"/>
                          <a:ea typeface="+mn-ea"/>
                          <a:cs typeface="+mn-cs"/>
                        </a:rPr>
                        <a:t>设定</a:t>
                      </a:r>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SysTick</a:t>
                      </a:r>
                      <a:r>
                        <a:rPr lang="zh-CN" altLang="zh-CN" sz="1800" kern="1200" dirty="0" smtClean="0">
                          <a:solidFill>
                            <a:schemeClr val="tx1"/>
                          </a:solidFill>
                          <a:effectLst/>
                          <a:latin typeface="+mn-lt"/>
                          <a:ea typeface="+mn-ea"/>
                          <a:cs typeface="+mn-cs"/>
                        </a:rPr>
                        <a:t>优先级为</a:t>
                      </a:r>
                      <a:r>
                        <a:rPr lang="en-US" altLang="zh-CN" sz="1800" kern="1200" dirty="0" smtClean="0">
                          <a:solidFill>
                            <a:schemeClr val="tx1"/>
                          </a:solidFill>
                          <a:effectLst/>
                          <a:latin typeface="+mn-lt"/>
                          <a:ea typeface="+mn-ea"/>
                          <a:cs typeface="+mn-cs"/>
                        </a:rPr>
                        <a:t>3(SHPR3</a:t>
                      </a:r>
                      <a:r>
                        <a:rPr lang="zh-CN" altLang="zh-CN" sz="1800" kern="1200" dirty="0" smtClean="0">
                          <a:solidFill>
                            <a:schemeClr val="tx1"/>
                          </a:solidFill>
                          <a:effectLst/>
                          <a:latin typeface="+mn-lt"/>
                          <a:ea typeface="+mn-ea"/>
                          <a:cs typeface="+mn-cs"/>
                        </a:rPr>
                        <a:t>寄存器的最高字节</a:t>
                      </a:r>
                      <a:r>
                        <a:rPr lang="en-US" altLang="zh-CN" sz="1800" kern="1200" dirty="0" smtClean="0">
                          <a:solidFill>
                            <a:schemeClr val="tx1"/>
                          </a:solidFill>
                          <a:effectLst/>
                          <a:latin typeface="+mn-lt"/>
                          <a:ea typeface="+mn-ea"/>
                          <a:cs typeface="+mn-cs"/>
                        </a:rPr>
                        <a:t>=0xC0)</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NVIC_SetPriority</a:t>
                      </a:r>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SysTick_IRQn</a:t>
                      </a:r>
                      <a:r>
                        <a:rPr lang="en-US" altLang="zh-CN" sz="1800" kern="1200" dirty="0" smtClean="0">
                          <a:solidFill>
                            <a:schemeClr val="tx1"/>
                          </a:solidFill>
                          <a:effectLst/>
                          <a:latin typeface="+mn-lt"/>
                          <a:ea typeface="+mn-ea"/>
                          <a:cs typeface="+mn-cs"/>
                        </a:rPr>
                        <a:t>, (1UL &lt;&lt; __NVIC_PRIO_BITS) - 1UL);</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r>
                        <a:rPr lang="zh-CN" altLang="zh-CN" sz="1800" kern="1200" dirty="0" smtClean="0">
                          <a:solidFill>
                            <a:schemeClr val="tx1"/>
                          </a:solidFill>
                          <a:effectLst/>
                          <a:latin typeface="+mn-lt"/>
                          <a:ea typeface="+mn-ea"/>
                          <a:cs typeface="+mn-cs"/>
                        </a:rPr>
                        <a:t>设置时钟源</a:t>
                      </a:r>
                      <a:r>
                        <a:rPr lang="en-US" altLang="zh-CN" sz="1800" kern="1200" dirty="0" smtClean="0">
                          <a:solidFill>
                            <a:schemeClr val="tx1"/>
                          </a:solidFill>
                          <a:effectLst/>
                          <a:latin typeface="+mn-lt"/>
                          <a:ea typeface="+mn-ea"/>
                          <a:cs typeface="+mn-cs"/>
                        </a:rPr>
                        <a:t>,</a:t>
                      </a:r>
                      <a:r>
                        <a:rPr lang="zh-CN" altLang="zh-CN" sz="1800" kern="1200" dirty="0" smtClean="0">
                          <a:solidFill>
                            <a:schemeClr val="tx1"/>
                          </a:solidFill>
                          <a:effectLst/>
                          <a:latin typeface="+mn-lt"/>
                          <a:ea typeface="+mn-ea"/>
                          <a:cs typeface="+mn-cs"/>
                        </a:rPr>
                        <a:t>允许中断</a:t>
                      </a:r>
                      <a:r>
                        <a:rPr lang="en-US" altLang="zh-CN" sz="1800" kern="1200" dirty="0" smtClean="0">
                          <a:solidFill>
                            <a:schemeClr val="tx1"/>
                          </a:solidFill>
                          <a:effectLst/>
                          <a:latin typeface="+mn-lt"/>
                          <a:ea typeface="+mn-ea"/>
                          <a:cs typeface="+mn-cs"/>
                        </a:rPr>
                        <a:t>,</a:t>
                      </a:r>
                      <a:r>
                        <a:rPr lang="zh-CN" altLang="zh-CN" sz="1800" kern="1200" dirty="0" smtClean="0">
                          <a:solidFill>
                            <a:schemeClr val="tx1"/>
                          </a:solidFill>
                          <a:effectLst/>
                          <a:latin typeface="+mn-lt"/>
                          <a:ea typeface="+mn-ea"/>
                          <a:cs typeface="+mn-cs"/>
                        </a:rPr>
                        <a:t>使能该模块</a:t>
                      </a:r>
                      <a:r>
                        <a:rPr lang="en-US" altLang="zh-CN" sz="1800" kern="1200" dirty="0" smtClean="0">
                          <a:solidFill>
                            <a:schemeClr val="tx1"/>
                          </a:solidFill>
                          <a:effectLst/>
                          <a:latin typeface="+mn-lt"/>
                          <a:ea typeface="+mn-ea"/>
                          <a:cs typeface="+mn-cs"/>
                        </a:rPr>
                        <a:t>,</a:t>
                      </a:r>
                      <a:r>
                        <a:rPr lang="zh-CN" altLang="zh-CN" sz="1800" kern="1200" dirty="0" smtClean="0">
                          <a:solidFill>
                            <a:schemeClr val="tx1"/>
                          </a:solidFill>
                          <a:effectLst/>
                          <a:latin typeface="+mn-lt"/>
                          <a:ea typeface="+mn-ea"/>
                          <a:cs typeface="+mn-cs"/>
                        </a:rPr>
                        <a:t>开始计数</a:t>
                      </a:r>
                    </a:p>
                    <a:p>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SysTick</a:t>
                      </a:r>
                      <a:r>
                        <a:rPr lang="en-US" altLang="zh-CN" sz="1800" kern="1200" dirty="0" smtClean="0">
                          <a:solidFill>
                            <a:schemeClr val="tx1"/>
                          </a:solidFill>
                          <a:effectLst/>
                          <a:latin typeface="+mn-lt"/>
                          <a:ea typeface="+mn-ea"/>
                          <a:cs typeface="+mn-cs"/>
                        </a:rPr>
                        <a:t>-&gt;CTRL |= ( </a:t>
                      </a:r>
                      <a:r>
                        <a:rPr lang="en-US" altLang="zh-CN" sz="1800" kern="1200" dirty="0" err="1" smtClean="0">
                          <a:solidFill>
                            <a:schemeClr val="tx1"/>
                          </a:solidFill>
                          <a:effectLst/>
                          <a:latin typeface="+mn-lt"/>
                          <a:ea typeface="+mn-ea"/>
                          <a:cs typeface="+mn-cs"/>
                        </a:rPr>
                        <a:t>SysTick_CTRL_ENABLE_Msk|SysTick_CTRL_TICKINT_Msk</a:t>
                      </a:r>
                      <a:r>
                        <a:rPr lang="en-US" altLang="zh-CN" sz="1800" kern="1200" dirty="0" smtClean="0">
                          <a:solidFill>
                            <a:schemeClr val="tx1"/>
                          </a:solidFill>
                          <a:effectLst/>
                          <a:latin typeface="+mn-lt"/>
                          <a:ea typeface="+mn-ea"/>
                          <a:cs typeface="+mn-cs"/>
                        </a:rPr>
                        <a:t> );</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 </a:t>
                      </a:r>
                      <a:r>
                        <a:rPr lang="zh-CN" altLang="zh-CN" sz="1400" dirty="0" smtClean="0">
                          <a:effectLst/>
                        </a:rPr>
                        <a:t> </a:t>
                      </a:r>
                      <a:r>
                        <a:rPr lang="en-US" altLang="zh-CN" sz="1800" kern="1200" dirty="0" smtClean="0">
                          <a:solidFill>
                            <a:schemeClr val="tx1"/>
                          </a:solidFill>
                          <a:effectLst/>
                          <a:latin typeface="+mn-lt"/>
                          <a:ea typeface="+mn-ea"/>
                          <a:cs typeface="+mn-cs"/>
                        </a:rPr>
                        <a:t> </a:t>
                      </a:r>
                      <a:endParaRPr lang="zh-CN" altLang="zh-CN" sz="1800" kern="1200" dirty="0">
                        <a:solidFill>
                          <a:schemeClr val="tx1"/>
                        </a:solidFill>
                        <a:effectLst/>
                        <a:latin typeface="+mn-lt"/>
                        <a:ea typeface="+mn-ea"/>
                        <a:cs typeface="+mn-cs"/>
                      </a:endParaRPr>
                    </a:p>
                  </a:txBody>
                  <a:tcPr marL="170407" marR="41638" marT="0" marB="0">
                    <a:lnL>
                      <a:noFill/>
                    </a:lnL>
                    <a:lnR>
                      <a:noFill/>
                    </a:lnR>
                    <a:lnT>
                      <a:noFill/>
                    </a:lnT>
                    <a:lnB>
                      <a:noFill/>
                    </a:lnB>
                    <a:pattFill prst="pct20">
                      <a:fgClr>
                        <a:srgbClr val="FFFFFF"/>
                      </a:fgClr>
                      <a:bgClr>
                        <a:srgbClr val="DFDFDF"/>
                      </a:bgClr>
                    </a:pattFill>
                  </a:tcPr>
                </a:tc>
              </a:tr>
            </a:tbl>
          </a:graphicData>
        </a:graphic>
      </p:graphicFrame>
      <p:sp>
        <p:nvSpPr>
          <p:cNvPr id="10" name="矩形 9"/>
          <p:cNvSpPr/>
          <p:nvPr/>
        </p:nvSpPr>
        <p:spPr>
          <a:xfrm>
            <a:off x="35496" y="807095"/>
            <a:ext cx="47532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7.1.2 </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构件设计及测试工程</a:t>
            </a:r>
          </a:p>
        </p:txBody>
      </p:sp>
    </p:spTree>
    <p:extLst>
      <p:ext uri="{BB962C8B-B14F-4D97-AF65-F5344CB8AC3E}">
        <p14:creationId xmlns:p14="http://schemas.microsoft.com/office/powerpoint/2010/main" val="1855948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14</a:t>
            </a:fld>
            <a:endParaRPr lang="en-US" altLang="zh-CN"/>
          </a:p>
        </p:txBody>
      </p:sp>
      <p:sp>
        <p:nvSpPr>
          <p:cNvPr id="4" name="矩形 3"/>
          <p:cNvSpPr/>
          <p:nvPr/>
        </p:nvSpPr>
        <p:spPr>
          <a:xfrm>
            <a:off x="131490" y="1167540"/>
            <a:ext cx="9012510" cy="1795876"/>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服务例程</a:t>
            </a:r>
            <a:endPar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spcBef>
                <a:spcPts val="0"/>
              </a:spcBef>
              <a:buClr>
                <a:srgbClr val="00007D"/>
              </a:buClr>
              <a:buSzPct val="75000"/>
              <a:buFont typeface="Wingdings" panose="05000000000000000000" pitchFamily="2" charset="2"/>
              <a:buChar char="l"/>
              <a:defRPr/>
            </a:pP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以</a:t>
            </a:r>
            <a:r>
              <a:rPr lang="en-US" altLang="zh-CN" sz="2100" b="1" dirty="0" err="1" smtClean="0">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模块</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为时钟源，每隔一秒钟通过串口向</a:t>
            </a:r>
            <a:r>
              <a:rPr lang="en-US" altLang="zh-CN" sz="2100" b="1"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机发送时、分和秒。</a:t>
            </a:r>
          </a:p>
          <a:p>
            <a:pPr marL="342900" lvl="0" indent="-342900" algn="just" eaLnBrk="0" hangingPunct="0">
              <a:spcBef>
                <a:spcPts val="300"/>
              </a:spcBef>
              <a:buClr>
                <a:srgbClr val="00007D"/>
              </a:buClr>
              <a:buSzPct val="75000"/>
              <a:buFont typeface="Wingdings" panose="05000000000000000000" pitchFamily="2" charset="2"/>
              <a:buChar char="l"/>
              <a:defRPr/>
            </a:pP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编程时首先在</a:t>
            </a:r>
            <a:r>
              <a:rPr lang="en-US" altLang="zh-CN" sz="2100" b="1" dirty="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函数中初始化</a:t>
            </a:r>
            <a:r>
              <a:rPr lang="en-US" altLang="zh-CN" sz="2100" b="1"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模块</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。然后</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在中断服务程序中编写程序，对中断的触发进行计数，从而实现更长时间的定时功能</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100" b="1" dirty="0" err="1" smtClean="0">
                <a:latin typeface="Times New Roman" panose="02020603050405020304" pitchFamily="18" charset="0"/>
                <a:ea typeface="黑体" panose="02010609060101010101" pitchFamily="49" charset="-122"/>
                <a:cs typeface="Times New Roman" panose="02020603050405020304" pitchFamily="18" charset="0"/>
              </a:rPr>
              <a:t>isr.c</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中看到</a:t>
            </a:r>
            <a:r>
              <a:rPr lang="en-US" altLang="zh-CN" sz="2100" b="1"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的中断服务</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例程如下：</a:t>
            </a:r>
            <a:endParaRPr lang="en-US" altLang="zh-CN" sz="21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
        <p:nvSpPr>
          <p:cNvPr id="10" name="矩形 9"/>
          <p:cNvSpPr/>
          <p:nvPr/>
        </p:nvSpPr>
        <p:spPr>
          <a:xfrm>
            <a:off x="35496" y="764704"/>
            <a:ext cx="47532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7.1.2 </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构件设计及测试工程</a:t>
            </a:r>
          </a:p>
        </p:txBody>
      </p:sp>
      <p:graphicFrame>
        <p:nvGraphicFramePr>
          <p:cNvPr id="2" name="表格 1"/>
          <p:cNvGraphicFramePr>
            <a:graphicFrameLocks noGrp="1"/>
          </p:cNvGraphicFramePr>
          <p:nvPr>
            <p:extLst>
              <p:ext uri="{D42A27DB-BD31-4B8C-83A1-F6EECF244321}">
                <p14:modId xmlns:p14="http://schemas.microsoft.com/office/powerpoint/2010/main" val="2725728265"/>
              </p:ext>
            </p:extLst>
          </p:nvPr>
        </p:nvGraphicFramePr>
        <p:xfrm>
          <a:off x="482533" y="3114248"/>
          <a:ext cx="7977899" cy="3627120"/>
        </p:xfrm>
        <a:graphic>
          <a:graphicData uri="http://schemas.openxmlformats.org/drawingml/2006/table">
            <a:tbl>
              <a:tblPr firstRow="1" firstCol="1" bandRow="1"/>
              <a:tblGrid>
                <a:gridCol w="7977899"/>
              </a:tblGrid>
              <a:tr h="0">
                <a:tc>
                  <a:txBody>
                    <a:bodyPr/>
                    <a:lstStyle/>
                    <a:p>
                      <a:pPr marL="0" indent="114300" algn="just">
                        <a:lnSpc>
                          <a:spcPct val="100000"/>
                        </a:lnSpc>
                        <a:spcAft>
                          <a:spcPts val="0"/>
                        </a:spcAft>
                        <a:tabLst>
                          <a:tab pos="4024630" algn="l"/>
                          <a:tab pos="4024630" algn="l"/>
                        </a:tabLst>
                      </a:pPr>
                      <a:r>
                        <a:rPr lang="es-ES" sz="1400" kern="0" dirty="0">
                          <a:effectLst/>
                          <a:latin typeface="Times New Roman"/>
                          <a:ea typeface="宋体"/>
                        </a:rPr>
                        <a:t>//========================</a:t>
                      </a:r>
                      <a:r>
                        <a:rPr lang="zh-CN" sz="1400" kern="0" dirty="0">
                          <a:effectLst/>
                          <a:latin typeface="Times New Roman"/>
                          <a:ea typeface="宋体"/>
                        </a:rPr>
                        <a:t>中断函数服务例程</a:t>
                      </a:r>
                      <a:r>
                        <a:rPr lang="es-ES" sz="1400" kern="0" dirty="0" smtClean="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s-ES" sz="1400" kern="0" dirty="0">
                          <a:effectLst/>
                          <a:latin typeface="Times New Roman"/>
                          <a:ea typeface="宋体"/>
                        </a:rPr>
                        <a:t>//</a:t>
                      </a:r>
                      <a:r>
                        <a:rPr lang="zh-CN" sz="1400" kern="0" dirty="0">
                          <a:effectLst/>
                          <a:latin typeface="Times New Roman"/>
                          <a:ea typeface="宋体"/>
                        </a:rPr>
                        <a:t>函数名称：</a:t>
                      </a:r>
                      <a:r>
                        <a:rPr lang="es-ES" sz="1400" kern="0" dirty="0">
                          <a:effectLst/>
                          <a:latin typeface="Times New Roman"/>
                          <a:ea typeface="宋体"/>
                        </a:rPr>
                        <a:t>SysTick_Handler</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s-ES" sz="1400" kern="0" dirty="0">
                          <a:effectLst/>
                          <a:latin typeface="Times New Roman"/>
                          <a:ea typeface="宋体"/>
                        </a:rPr>
                        <a:t>//</a:t>
                      </a:r>
                      <a:r>
                        <a:rPr lang="zh-CN" sz="1400" kern="0" dirty="0">
                          <a:effectLst/>
                          <a:latin typeface="Times New Roman"/>
                          <a:ea typeface="宋体"/>
                        </a:rPr>
                        <a:t>参数说明：无</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s-ES" sz="1400" kern="0" dirty="0">
                          <a:effectLst/>
                          <a:latin typeface="Times New Roman"/>
                          <a:ea typeface="宋体"/>
                        </a:rPr>
                        <a:t>//</a:t>
                      </a:r>
                      <a:r>
                        <a:rPr lang="zh-CN" sz="1400" kern="0" dirty="0">
                          <a:effectLst/>
                          <a:latin typeface="Times New Roman"/>
                          <a:ea typeface="宋体"/>
                        </a:rPr>
                        <a:t>函数返回：无</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s-ES" sz="1400" kern="0" dirty="0">
                          <a:effectLst/>
                          <a:latin typeface="Times New Roman"/>
                          <a:ea typeface="宋体"/>
                        </a:rPr>
                        <a:t>//</a:t>
                      </a:r>
                      <a:r>
                        <a:rPr lang="zh-CN" sz="1400" kern="0" dirty="0">
                          <a:effectLst/>
                          <a:latin typeface="Times New Roman"/>
                          <a:ea typeface="宋体"/>
                        </a:rPr>
                        <a:t>功能概要：</a:t>
                      </a:r>
                      <a:r>
                        <a:rPr lang="es-ES" sz="1400" kern="0" dirty="0">
                          <a:effectLst/>
                          <a:latin typeface="Times New Roman"/>
                          <a:ea typeface="宋体"/>
                        </a:rPr>
                        <a:t>SysTick</a:t>
                      </a:r>
                      <a:r>
                        <a:rPr lang="zh-CN" sz="1400" kern="0" dirty="0">
                          <a:effectLst/>
                          <a:latin typeface="Times New Roman"/>
                          <a:ea typeface="宋体"/>
                        </a:rPr>
                        <a:t>定时器中断服务例程</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void </a:t>
                      </a:r>
                      <a:r>
                        <a:rPr lang="en-US" sz="1400" kern="0" dirty="0" err="1">
                          <a:effectLst/>
                          <a:latin typeface="Times New Roman"/>
                          <a:ea typeface="宋体"/>
                        </a:rPr>
                        <a:t>SysTick_Handler</a:t>
                      </a:r>
                      <a:r>
                        <a:rPr lang="en-US" sz="1400" kern="0" dirty="0">
                          <a:effectLst/>
                          <a:latin typeface="Times New Roman"/>
                          <a:ea typeface="宋体"/>
                        </a:rPr>
                        <a:t>(void)</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static uint_8 </a:t>
                      </a:r>
                      <a:r>
                        <a:rPr lang="en-US" sz="1400" kern="0" dirty="0" err="1">
                          <a:effectLst/>
                          <a:latin typeface="Times New Roman"/>
                          <a:ea typeface="宋体"/>
                        </a:rPr>
                        <a:t>SysTickcount</a:t>
                      </a:r>
                      <a:r>
                        <a:rPr lang="en-US" sz="1400" kern="0" dirty="0">
                          <a:effectLst/>
                          <a:latin typeface="Times New Roman"/>
                          <a:ea typeface="宋体"/>
                        </a:rPr>
                        <a:t> = 0;</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SysTickcount</a:t>
                      </a: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if(</a:t>
                      </a:r>
                      <a:r>
                        <a:rPr lang="en-US" sz="1400" kern="0" dirty="0" err="1">
                          <a:effectLst/>
                          <a:latin typeface="Times New Roman"/>
                          <a:ea typeface="宋体"/>
                        </a:rPr>
                        <a:t>SysTickcount</a:t>
                      </a:r>
                      <a:r>
                        <a:rPr lang="en-US" sz="1400" kern="0" dirty="0">
                          <a:effectLst/>
                          <a:latin typeface="Times New Roman"/>
                          <a:ea typeface="宋体"/>
                        </a:rPr>
                        <a:t> &gt;= 100)   //1s</a:t>
                      </a:r>
                      <a:r>
                        <a:rPr lang="zh-CN" sz="1400" kern="0" dirty="0">
                          <a:effectLst/>
                          <a:latin typeface="Times New Roman"/>
                          <a:ea typeface="宋体"/>
                        </a:rPr>
                        <a:t>到</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SysTickcount</a:t>
                      </a:r>
                      <a:r>
                        <a:rPr lang="en-US" sz="1400" kern="0" dirty="0">
                          <a:effectLst/>
                          <a:latin typeface="Times New Roman"/>
                          <a:ea typeface="宋体"/>
                        </a:rPr>
                        <a:t> = 0;</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zh-CN" sz="1400" kern="0" dirty="0">
                          <a:effectLst/>
                          <a:latin typeface="Times New Roman"/>
                          <a:ea typeface="宋体"/>
                        </a:rPr>
                        <a:t>秒计时程序</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SecAdd1(</a:t>
                      </a:r>
                      <a:r>
                        <a:rPr lang="en-US" sz="1400" kern="0" dirty="0" err="1">
                          <a:effectLst/>
                          <a:latin typeface="Times New Roman"/>
                          <a:ea typeface="宋体"/>
                        </a:rPr>
                        <a:t>g_time</a:t>
                      </a:r>
                      <a:r>
                        <a:rPr lang="en-US" sz="1400" kern="0" dirty="0">
                          <a:effectLst/>
                          <a:latin typeface="Times New Roman"/>
                          <a:ea typeface="宋体"/>
                        </a:rPr>
                        <a:t>);      //</a:t>
                      </a:r>
                      <a:r>
                        <a:rPr lang="en-US" sz="1400" kern="0" dirty="0" err="1">
                          <a:effectLst/>
                          <a:latin typeface="Times New Roman"/>
                          <a:ea typeface="宋体"/>
                        </a:rPr>
                        <a:t>g_time</a:t>
                      </a:r>
                      <a:r>
                        <a:rPr lang="zh-CN" sz="1400" kern="0" dirty="0">
                          <a:effectLst/>
                          <a:latin typeface="Times New Roman"/>
                          <a:ea typeface="宋体"/>
                        </a:rPr>
                        <a:t>是时分秒全局变量数组</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endParaRPr lang="zh-CN" sz="1400" kern="100" dirty="0">
                        <a:effectLst/>
                        <a:latin typeface="Times New Roman"/>
                        <a:ea typeface="宋体"/>
                      </a:endParaRPr>
                    </a:p>
                  </a:txBody>
                  <a:tcPr marL="280670" marR="68580" marT="0" marB="0">
                    <a:lnL>
                      <a:noFill/>
                    </a:lnL>
                    <a:lnR>
                      <a:noFill/>
                    </a:lnR>
                    <a:lnT>
                      <a:noFill/>
                    </a:lnT>
                    <a:lnB>
                      <a:noFill/>
                    </a:lnB>
                    <a:pattFill prst="pct20">
                      <a:fgClr>
                        <a:srgbClr val="FFFFFF"/>
                      </a:fgClr>
                      <a:bgClr>
                        <a:srgbClr val="DFDFDF"/>
                      </a:bgClr>
                    </a:pattFill>
                  </a:tcPr>
                </a:tc>
              </a:tr>
            </a:tbl>
          </a:graphicData>
        </a:graphic>
      </p:graphicFrame>
    </p:spTree>
    <p:extLst>
      <p:ext uri="{BB962C8B-B14F-4D97-AF65-F5344CB8AC3E}">
        <p14:creationId xmlns:p14="http://schemas.microsoft.com/office/powerpoint/2010/main" val="651095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15</a:t>
            </a:fld>
            <a:endParaRPr lang="en-US" altLang="zh-CN"/>
          </a:p>
        </p:txBody>
      </p:sp>
      <p:sp>
        <p:nvSpPr>
          <p:cNvPr id="4" name="矩形 3"/>
          <p:cNvSpPr/>
          <p:nvPr/>
        </p:nvSpPr>
        <p:spPr>
          <a:xfrm>
            <a:off x="131490" y="1167540"/>
            <a:ext cx="8328942" cy="4222694"/>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构件测试工程</a:t>
            </a: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测试</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工程位于网上光盘中的“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..\KL25_Systick”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文件夹，其功能概述如下：</a:t>
            </a:r>
          </a:p>
          <a:p>
            <a:pPr lvl="0" algn="just" eaLnBrk="0" hangingPunct="0">
              <a:lnSpc>
                <a:spcPct val="110000"/>
              </a:lnSpc>
              <a:spcBef>
                <a:spcPts val="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）串口通信格式：波特率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9600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位停止位，无校验。</a:t>
            </a:r>
          </a:p>
          <a:p>
            <a:pPr lvl="0" algn="just" eaLnBrk="0" hangingPunct="0">
              <a:lnSpc>
                <a:spcPct val="110000"/>
              </a:lnSpc>
              <a:spcBef>
                <a:spcPts val="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使用内核时钟的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分频，即工作时钟为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3MHz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）上电或按复位按钮时，调试串口输出“苏州大学嵌入式实验室</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构件测试用例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10ms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中断一次，在中断里再进行计数判断，每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LIGHT_BLUE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灯状态改变，同时调试串口输出“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记录的相对时间：</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00:00:01”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00:00:01”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记录的时间。</a:t>
            </a:r>
          </a:p>
          <a:p>
            <a:pPr lvl="0" algn="just" eaLnBrk="0" hangingPunct="0">
              <a:lnSpc>
                <a:spcPct val="110000"/>
              </a:lnSpc>
              <a:spcBef>
                <a:spcPts val="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机向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发送数据时，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进入串口接收中断，串口</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将接收的一个字节直接回发。</a:t>
            </a: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
        <p:nvSpPr>
          <p:cNvPr id="10" name="矩形 9"/>
          <p:cNvSpPr/>
          <p:nvPr/>
        </p:nvSpPr>
        <p:spPr>
          <a:xfrm>
            <a:off x="35496" y="764704"/>
            <a:ext cx="47532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7.1.2 </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构件设计及测试工程</a:t>
            </a:r>
          </a:p>
        </p:txBody>
      </p:sp>
    </p:spTree>
    <p:extLst>
      <p:ext uri="{BB962C8B-B14F-4D97-AF65-F5344CB8AC3E}">
        <p14:creationId xmlns:p14="http://schemas.microsoft.com/office/powerpoint/2010/main" val="2952681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16</a:t>
            </a:fld>
            <a:endParaRPr lang="en-US" altLang="zh-CN"/>
          </a:p>
        </p:txBody>
      </p:sp>
      <p:sp>
        <p:nvSpPr>
          <p:cNvPr id="4" name="矩形 3"/>
          <p:cNvSpPr/>
          <p:nvPr/>
        </p:nvSpPr>
        <p:spPr>
          <a:xfrm>
            <a:off x="131490" y="1167540"/>
            <a:ext cx="8616974" cy="49859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构件测试</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工程界面</a:t>
            </a:r>
            <a:endPar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
        <p:nvSpPr>
          <p:cNvPr id="10" name="矩形 9"/>
          <p:cNvSpPr/>
          <p:nvPr/>
        </p:nvSpPr>
        <p:spPr>
          <a:xfrm>
            <a:off x="35496" y="764704"/>
            <a:ext cx="47532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7.1.2 </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构件设计及测试工程</a:t>
            </a:r>
          </a:p>
        </p:txBody>
      </p:sp>
      <p:pic>
        <p:nvPicPr>
          <p:cNvPr id="6" name="图片 5"/>
          <p:cNvPicPr/>
          <p:nvPr/>
        </p:nvPicPr>
        <p:blipFill>
          <a:blip r:embed="rId2"/>
          <a:stretch>
            <a:fillRect/>
          </a:stretch>
        </p:blipFill>
        <p:spPr>
          <a:xfrm>
            <a:off x="1259632" y="1628800"/>
            <a:ext cx="6981779" cy="5112568"/>
          </a:xfrm>
          <a:prstGeom prst="rect">
            <a:avLst/>
          </a:prstGeom>
        </p:spPr>
      </p:pic>
    </p:spTree>
    <p:extLst>
      <p:ext uri="{BB962C8B-B14F-4D97-AF65-F5344CB8AC3E}">
        <p14:creationId xmlns:p14="http://schemas.microsoft.com/office/powerpoint/2010/main" val="1334648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17</a:t>
            </a:fld>
            <a:endParaRPr lang="en-US" altLang="zh-CN"/>
          </a:p>
        </p:txBody>
      </p:sp>
      <p:sp>
        <p:nvSpPr>
          <p:cNvPr id="4" name="矩形 3"/>
          <p:cNvSpPr/>
          <p:nvPr/>
        </p:nvSpPr>
        <p:spPr>
          <a:xfrm>
            <a:off x="148059" y="1484784"/>
            <a:ext cx="8616974" cy="2108269"/>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实现计数与定时的基本方法有三种：</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完全硬件方式</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完全软件方式</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可编程计数器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定时器</a:t>
            </a:r>
            <a:r>
              <a:rPr lang="zh-CN" altLang="en-US" sz="22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。现在大多使用</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可编程计数器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定时器</a:t>
            </a:r>
            <a:r>
              <a:rPr lang="zh-CN" altLang="en-US" sz="22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，它有何优点？</a:t>
            </a:r>
            <a:endParaRPr lang="en-US" altLang="zh-CN" sz="22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1200"/>
              </a:spcBef>
              <a:buClr>
                <a:srgbClr val="00007D"/>
              </a:buClr>
              <a:buSzPct val="75000"/>
              <a:defRPr/>
            </a:pPr>
            <a:r>
              <a:rPr lang="en-US" altLang="zh-CN" sz="2200" b="1" kern="0"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200" b="1" kern="0" dirty="0" err="1">
                <a:solidFill>
                  <a:srgbClr val="000099"/>
                </a:solidFill>
                <a:latin typeface="黑体" panose="02010609060101010101" pitchFamily="49" charset="-122"/>
                <a:ea typeface="黑体" panose="02010609060101010101" pitchFamily="49" charset="-122"/>
                <a:cs typeface="Times New Roman" panose="02020603050405020304" pitchFamily="18" charset="0"/>
              </a:rPr>
              <a:t>SysTick</a:t>
            </a:r>
            <a:r>
              <a:rPr lang="zh-CN" altLang="en-US"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rPr>
              <a:t>定时器模块中有</a:t>
            </a:r>
            <a:r>
              <a:rPr lang="en-US" altLang="zh-CN"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rPr>
              <a:t>个</a:t>
            </a:r>
            <a:r>
              <a:rPr lang="en-US" altLang="zh-CN"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rPr>
              <a:t>32</a:t>
            </a:r>
            <a:r>
              <a:rPr lang="zh-CN" altLang="en-US"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rPr>
              <a:t>位</a:t>
            </a:r>
            <a:r>
              <a:rPr lang="zh-CN" altLang="en-US" sz="2200" b="1" kern="0"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寄存器，如下图所示，请叙述其工作原理。</a:t>
            </a:r>
            <a:endParaRPr lang="zh-CN" altLang="en-US"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
        <p:nvSpPr>
          <p:cNvPr id="10" name="矩形 9"/>
          <p:cNvSpPr/>
          <p:nvPr/>
        </p:nvSpPr>
        <p:spPr>
          <a:xfrm>
            <a:off x="2604921" y="908720"/>
            <a:ext cx="1895071"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65184177"/>
              </p:ext>
            </p:extLst>
          </p:nvPr>
        </p:nvGraphicFramePr>
        <p:xfrm>
          <a:off x="107504" y="3429000"/>
          <a:ext cx="8886801" cy="2048112"/>
        </p:xfrm>
        <a:graphic>
          <a:graphicData uri="http://schemas.openxmlformats.org/drawingml/2006/table">
            <a:tbl>
              <a:tblPr firstRow="1" firstCol="1" bandRow="1" bandCol="1"/>
              <a:tblGrid>
                <a:gridCol w="1800200"/>
                <a:gridCol w="1440160"/>
                <a:gridCol w="1379617"/>
                <a:gridCol w="4266824"/>
              </a:tblGrid>
              <a:tr h="343385">
                <a:tc gridSpan="4">
                  <a:txBody>
                    <a:bodyPr/>
                    <a:lstStyle/>
                    <a:p>
                      <a:pPr indent="306070" algn="ctr">
                        <a:lnSpc>
                          <a:spcPct val="100000"/>
                        </a:lnSpc>
                        <a:spcAft>
                          <a:spcPts val="0"/>
                        </a:spcAft>
                        <a:tabLst>
                          <a:tab pos="4024630" algn="l"/>
                        </a:tabLst>
                      </a:pPr>
                      <a:r>
                        <a:rPr lang="zh-CN" sz="1600" b="1" kern="0" dirty="0">
                          <a:solidFill>
                            <a:srgbClr val="000000"/>
                          </a:solidFill>
                          <a:effectLst/>
                          <a:latin typeface="Times New Roman"/>
                          <a:ea typeface="黑体"/>
                          <a:cs typeface="Arial Unicode MS"/>
                        </a:rPr>
                        <a:t>SysTick模块的寄存器映像地址及简明功能</a:t>
                      </a:r>
                      <a:endParaRPr lang="zh-CN" sz="1600" b="1" kern="100" dirty="0">
                        <a:effectLst/>
                        <a:latin typeface="Times New Roman"/>
                        <a:ea typeface="宋体"/>
                        <a:cs typeface="Times New Roman"/>
                      </a:endParaRPr>
                    </a:p>
                  </a:txBody>
                  <a:tcPr marL="32385" marR="32385"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5569">
                <a:tc>
                  <a:txBody>
                    <a:bodyPr/>
                    <a:lstStyle/>
                    <a:p>
                      <a:pPr indent="127000" algn="l">
                        <a:lnSpc>
                          <a:spcPct val="100000"/>
                        </a:lnSpc>
                        <a:spcAft>
                          <a:spcPts val="0"/>
                        </a:spcAft>
                      </a:pPr>
                      <a:r>
                        <a:rPr lang="zh-CN" sz="1500" b="1" kern="100" dirty="0">
                          <a:effectLst/>
                          <a:latin typeface="Times New Roman"/>
                          <a:ea typeface="宋体"/>
                          <a:cs typeface="Times New Roman"/>
                        </a:rPr>
                        <a:t>寄存器名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简称</a:t>
                      </a: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访问地址</a:t>
                      </a: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a:effectLst/>
                          <a:latin typeface="Times New Roman"/>
                          <a:ea typeface="宋体"/>
                          <a:cs typeface="Times New Roman"/>
                        </a:rPr>
                        <a:t>简明功能</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46">
                <a:tc>
                  <a:txBody>
                    <a:bodyPr/>
                    <a:lstStyle/>
                    <a:p>
                      <a:pPr indent="127000" algn="l">
                        <a:lnSpc>
                          <a:spcPct val="100000"/>
                        </a:lnSpc>
                        <a:spcAft>
                          <a:spcPts val="0"/>
                        </a:spcAft>
                      </a:pPr>
                      <a:r>
                        <a:rPr lang="zh-CN" sz="1500" b="1" kern="100" dirty="0">
                          <a:effectLst/>
                          <a:latin typeface="Times New Roman"/>
                          <a:ea typeface="宋体"/>
                          <a:cs typeface="Times New Roman"/>
                        </a:rPr>
                        <a:t>控制及状态寄存器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SYST_CSR</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0xE000_E010</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配置功能及状态标志</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984">
                <a:tc>
                  <a:txBody>
                    <a:bodyPr/>
                    <a:lstStyle/>
                    <a:p>
                      <a:pPr indent="127000" algn="l">
                        <a:lnSpc>
                          <a:spcPct val="100000"/>
                        </a:lnSpc>
                        <a:spcAft>
                          <a:spcPts val="0"/>
                        </a:spcAft>
                      </a:pPr>
                      <a:r>
                        <a:rPr lang="zh-CN" sz="1500" b="1" kern="100" dirty="0">
                          <a:effectLst/>
                          <a:latin typeface="Times New Roman"/>
                          <a:ea typeface="宋体"/>
                          <a:cs typeface="Times New Roman"/>
                        </a:rPr>
                        <a:t>重载寄存器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SYST_RVR</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0xE000_E014</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低</a:t>
                      </a:r>
                      <a:r>
                        <a:rPr lang="en-US" sz="1500" b="1" kern="100" dirty="0">
                          <a:effectLst/>
                          <a:latin typeface="Times New Roman"/>
                          <a:ea typeface="宋体"/>
                          <a:cs typeface="Times New Roman"/>
                        </a:rPr>
                        <a:t>24</a:t>
                      </a:r>
                      <a:r>
                        <a:rPr lang="zh-CN" sz="1500" b="1" kern="100" dirty="0">
                          <a:effectLst/>
                          <a:latin typeface="Times New Roman"/>
                          <a:ea typeface="宋体"/>
                          <a:cs typeface="Times New Roman"/>
                        </a:rPr>
                        <a:t>位有效，计数器到</a:t>
                      </a:r>
                      <a:r>
                        <a:rPr lang="en-US" sz="1500" b="1" kern="100" dirty="0">
                          <a:effectLst/>
                          <a:latin typeface="Times New Roman"/>
                          <a:ea typeface="宋体"/>
                          <a:cs typeface="Times New Roman"/>
                        </a:rPr>
                        <a:t>0</a:t>
                      </a:r>
                      <a:r>
                        <a:rPr lang="zh-CN" sz="1500" b="1" kern="100" dirty="0">
                          <a:effectLst/>
                          <a:latin typeface="Times New Roman"/>
                          <a:ea typeface="宋体"/>
                          <a:cs typeface="Times New Roman"/>
                        </a:rPr>
                        <a:t>，用该寄存器的值重载</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96">
                <a:tc>
                  <a:txBody>
                    <a:bodyPr/>
                    <a:lstStyle/>
                    <a:p>
                      <a:pPr indent="127000" algn="l">
                        <a:lnSpc>
                          <a:spcPct val="100000"/>
                        </a:lnSpc>
                        <a:spcAft>
                          <a:spcPts val="0"/>
                        </a:spcAft>
                      </a:pPr>
                      <a:r>
                        <a:rPr lang="zh-CN" sz="1500" b="1" kern="100" dirty="0">
                          <a:effectLst/>
                          <a:latin typeface="Times New Roman"/>
                          <a:ea typeface="宋体"/>
                          <a:cs typeface="Times New Roman"/>
                        </a:rPr>
                        <a:t>计数器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SYST_CVR</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0xE000_E018</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低</a:t>
                      </a:r>
                      <a:r>
                        <a:rPr lang="en-US" sz="1500" b="1" kern="100" dirty="0">
                          <a:effectLst/>
                          <a:latin typeface="Times New Roman"/>
                          <a:ea typeface="宋体"/>
                          <a:cs typeface="Times New Roman"/>
                        </a:rPr>
                        <a:t>24</a:t>
                      </a:r>
                      <a:r>
                        <a:rPr lang="zh-CN" sz="1500" b="1" kern="100" dirty="0">
                          <a:effectLst/>
                          <a:latin typeface="Times New Roman"/>
                          <a:ea typeface="宋体"/>
                          <a:cs typeface="Times New Roman"/>
                        </a:rPr>
                        <a:t>位有效，计数器当前值，减</a:t>
                      </a:r>
                      <a:r>
                        <a:rPr lang="en-US" sz="1500" b="1" kern="100" dirty="0">
                          <a:effectLst/>
                          <a:latin typeface="Times New Roman"/>
                          <a:ea typeface="宋体"/>
                          <a:cs typeface="Times New Roman"/>
                        </a:rPr>
                        <a:t>1</a:t>
                      </a:r>
                      <a:r>
                        <a:rPr lang="zh-CN" sz="1500" b="1" kern="100" dirty="0">
                          <a:effectLst/>
                          <a:latin typeface="Times New Roman"/>
                          <a:ea typeface="宋体"/>
                          <a:cs typeface="Times New Roman"/>
                        </a:rPr>
                        <a:t>计数</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l">
                        <a:lnSpc>
                          <a:spcPct val="100000"/>
                        </a:lnSpc>
                        <a:spcAft>
                          <a:spcPts val="0"/>
                        </a:spcAft>
                      </a:pPr>
                      <a:r>
                        <a:rPr lang="zh-CN" sz="1500" b="1" kern="100">
                          <a:effectLst/>
                          <a:latin typeface="Times New Roman"/>
                          <a:ea typeface="宋体"/>
                          <a:cs typeface="Times New Roman"/>
                        </a:rPr>
                        <a:t>校准寄存器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SYST_CALIB</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0xE000_E01C</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针对不同</a:t>
                      </a:r>
                      <a:r>
                        <a:rPr lang="en-US" sz="1500" b="1" kern="100" dirty="0">
                          <a:effectLst/>
                          <a:latin typeface="Times New Roman"/>
                          <a:ea typeface="宋体"/>
                          <a:cs typeface="Times New Roman"/>
                        </a:rPr>
                        <a:t>MCU</a:t>
                      </a:r>
                      <a:r>
                        <a:rPr lang="zh-CN" sz="1500" b="1" kern="100" dirty="0">
                          <a:effectLst/>
                          <a:latin typeface="Times New Roman"/>
                          <a:ea typeface="宋体"/>
                          <a:cs typeface="Times New Roman"/>
                        </a:rPr>
                        <a:t>，校准恒定中断频率。</a:t>
                      </a:r>
                      <a:r>
                        <a:rPr lang="en-US" sz="1500" b="1" kern="100" dirty="0">
                          <a:effectLst/>
                          <a:latin typeface="Times New Roman"/>
                          <a:ea typeface="宋体"/>
                          <a:cs typeface="Times New Roman"/>
                        </a:rPr>
                        <a:t>KL25</a:t>
                      </a:r>
                      <a:r>
                        <a:rPr lang="zh-CN" sz="1500" b="1" kern="100" dirty="0">
                          <a:effectLst/>
                          <a:latin typeface="Times New Roman"/>
                          <a:ea typeface="宋体"/>
                          <a:cs typeface="Times New Roman"/>
                        </a:rPr>
                        <a:t>未用</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3054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18</a:t>
            </a:fld>
            <a:endParaRPr lang="en-US" altLang="zh-CN"/>
          </a:p>
        </p:txBody>
      </p:sp>
      <p:sp>
        <p:nvSpPr>
          <p:cNvPr id="4" name="矩形 3"/>
          <p:cNvSpPr/>
          <p:nvPr/>
        </p:nvSpPr>
        <p:spPr>
          <a:xfrm>
            <a:off x="131490" y="1268760"/>
            <a:ext cx="8616974" cy="2473691"/>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实现计数与定时的基本方法有三种：</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完全硬件方式</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完全软件方式</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可编程计数器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定时器</a:t>
            </a:r>
            <a:r>
              <a:rPr lang="zh-CN" altLang="en-US" sz="22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。现在大多使用</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可编程计数器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定时器</a:t>
            </a:r>
            <a:r>
              <a:rPr lang="zh-CN" altLang="en-US" sz="22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，它有何优点？</a:t>
            </a:r>
            <a:endParaRPr lang="en-US" altLang="zh-CN" sz="22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200" b="1" kern="0" dirty="0" smtClean="0">
                <a:solidFill>
                  <a:srgbClr val="000000"/>
                </a:solidFill>
                <a:latin typeface="黑体" panose="02010609060101010101" pitchFamily="49" charset="-122"/>
                <a:ea typeface="黑体" panose="02010609060101010101" pitchFamily="49" charset="-122"/>
                <a:cs typeface="Times New Roman" panose="02020603050405020304" pitchFamily="18" charset="0"/>
              </a:rPr>
              <a:t>计数时不占用</a:t>
            </a:r>
            <a:r>
              <a:rPr lang="en-US" altLang="zh-CN" sz="2200" b="1" kern="0" dirty="0" smtClean="0">
                <a:solidFill>
                  <a:srgbClr val="000000"/>
                </a:solidFill>
                <a:latin typeface="黑体" panose="02010609060101010101" pitchFamily="49" charset="-122"/>
                <a:ea typeface="黑体" panose="02010609060101010101" pitchFamily="49" charset="-122"/>
                <a:cs typeface="Times New Roman" panose="02020603050405020304" pitchFamily="18" charset="0"/>
              </a:rPr>
              <a:t>CPU</a:t>
            </a:r>
            <a:r>
              <a:rPr lang="zh-CN" altLang="en-US" sz="2200" b="1" kern="0" dirty="0" smtClean="0">
                <a:solidFill>
                  <a:srgbClr val="000000"/>
                </a:solidFill>
                <a:latin typeface="黑体" panose="02010609060101010101" pitchFamily="49" charset="-122"/>
                <a:ea typeface="黑体" panose="02010609060101010101" pitchFamily="49" charset="-122"/>
                <a:cs typeface="Times New Roman" panose="02020603050405020304" pitchFamily="18" charset="0"/>
              </a:rPr>
              <a:t>时间。</a:t>
            </a:r>
            <a:endParaRPr lang="en-US" altLang="zh-CN" sz="2200" b="1" kern="0" dirty="0" smtClean="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lvl="0" algn="just" eaLnBrk="0" hangingPunct="0">
              <a:lnSpc>
                <a:spcPct val="110000"/>
              </a:lnSpc>
              <a:spcBef>
                <a:spcPts val="1200"/>
              </a:spcBef>
              <a:buClr>
                <a:srgbClr val="00007D"/>
              </a:buClr>
              <a:buSzPct val="75000"/>
              <a:defRPr/>
            </a:pPr>
            <a:r>
              <a:rPr lang="en-US" altLang="zh-CN" sz="2200" b="1" kern="0"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200" b="1" kern="0" dirty="0" err="1">
                <a:solidFill>
                  <a:srgbClr val="000099"/>
                </a:solidFill>
                <a:latin typeface="黑体" panose="02010609060101010101" pitchFamily="49" charset="-122"/>
                <a:ea typeface="黑体" panose="02010609060101010101" pitchFamily="49" charset="-122"/>
                <a:cs typeface="Times New Roman" panose="02020603050405020304" pitchFamily="18" charset="0"/>
              </a:rPr>
              <a:t>SysTick</a:t>
            </a:r>
            <a:r>
              <a:rPr lang="zh-CN" altLang="en-US"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rPr>
              <a:t>定时器模块中有</a:t>
            </a:r>
            <a:r>
              <a:rPr lang="en-US" altLang="zh-CN"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rPr>
              <a:t>个</a:t>
            </a:r>
            <a:r>
              <a:rPr lang="en-US" altLang="zh-CN"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rPr>
              <a:t>32</a:t>
            </a:r>
            <a:r>
              <a:rPr lang="zh-CN" altLang="en-US"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rPr>
              <a:t>位</a:t>
            </a:r>
            <a:r>
              <a:rPr lang="zh-CN" altLang="en-US" sz="2200" b="1" kern="0"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寄存器，如下图所示，请叙述其工作原理。</a:t>
            </a:r>
            <a:endParaRPr lang="zh-CN" altLang="en-US" sz="2200" b="1" kern="0" dirty="0">
              <a:solidFill>
                <a:srgbClr val="000099"/>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
        <p:nvSpPr>
          <p:cNvPr id="10" name="矩形 9"/>
          <p:cNvSpPr/>
          <p:nvPr/>
        </p:nvSpPr>
        <p:spPr>
          <a:xfrm>
            <a:off x="2373835" y="836712"/>
            <a:ext cx="227017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52206164"/>
              </p:ext>
            </p:extLst>
          </p:nvPr>
        </p:nvGraphicFramePr>
        <p:xfrm>
          <a:off x="107504" y="3429000"/>
          <a:ext cx="8886801" cy="2048112"/>
        </p:xfrm>
        <a:graphic>
          <a:graphicData uri="http://schemas.openxmlformats.org/drawingml/2006/table">
            <a:tbl>
              <a:tblPr firstRow="1" firstCol="1" bandRow="1" bandCol="1"/>
              <a:tblGrid>
                <a:gridCol w="1800200"/>
                <a:gridCol w="1440160"/>
                <a:gridCol w="1379617"/>
                <a:gridCol w="4266824"/>
              </a:tblGrid>
              <a:tr h="343385">
                <a:tc gridSpan="4">
                  <a:txBody>
                    <a:bodyPr/>
                    <a:lstStyle/>
                    <a:p>
                      <a:pPr indent="306070" algn="ctr">
                        <a:lnSpc>
                          <a:spcPct val="100000"/>
                        </a:lnSpc>
                        <a:spcAft>
                          <a:spcPts val="0"/>
                        </a:spcAft>
                        <a:tabLst>
                          <a:tab pos="4024630" algn="l"/>
                        </a:tabLst>
                      </a:pPr>
                      <a:r>
                        <a:rPr lang="zh-CN" sz="1600" b="1" kern="0" dirty="0">
                          <a:solidFill>
                            <a:srgbClr val="000000"/>
                          </a:solidFill>
                          <a:effectLst/>
                          <a:latin typeface="Times New Roman"/>
                          <a:ea typeface="黑体"/>
                          <a:cs typeface="Arial Unicode MS"/>
                        </a:rPr>
                        <a:t>SysTick模块的寄存器映像地址及简明功能</a:t>
                      </a:r>
                      <a:endParaRPr lang="zh-CN" sz="1600" b="1" kern="100" dirty="0">
                        <a:effectLst/>
                        <a:latin typeface="Times New Roman"/>
                        <a:ea typeface="宋体"/>
                        <a:cs typeface="Times New Roman"/>
                      </a:endParaRPr>
                    </a:p>
                  </a:txBody>
                  <a:tcPr marL="32385" marR="32385"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5569">
                <a:tc>
                  <a:txBody>
                    <a:bodyPr/>
                    <a:lstStyle/>
                    <a:p>
                      <a:pPr indent="127000" algn="l">
                        <a:lnSpc>
                          <a:spcPct val="100000"/>
                        </a:lnSpc>
                        <a:spcAft>
                          <a:spcPts val="0"/>
                        </a:spcAft>
                      </a:pPr>
                      <a:r>
                        <a:rPr lang="zh-CN" sz="1500" b="1" kern="100" dirty="0">
                          <a:effectLst/>
                          <a:latin typeface="Times New Roman"/>
                          <a:ea typeface="宋体"/>
                          <a:cs typeface="Times New Roman"/>
                        </a:rPr>
                        <a:t>寄存器名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简称</a:t>
                      </a: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访问地址</a:t>
                      </a: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a:effectLst/>
                          <a:latin typeface="Times New Roman"/>
                          <a:ea typeface="宋体"/>
                          <a:cs typeface="Times New Roman"/>
                        </a:rPr>
                        <a:t>简明功能</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46">
                <a:tc>
                  <a:txBody>
                    <a:bodyPr/>
                    <a:lstStyle/>
                    <a:p>
                      <a:pPr indent="127000" algn="l">
                        <a:lnSpc>
                          <a:spcPct val="100000"/>
                        </a:lnSpc>
                        <a:spcAft>
                          <a:spcPts val="0"/>
                        </a:spcAft>
                      </a:pPr>
                      <a:r>
                        <a:rPr lang="zh-CN" sz="1500" b="1" kern="100" dirty="0">
                          <a:effectLst/>
                          <a:latin typeface="Times New Roman"/>
                          <a:ea typeface="宋体"/>
                          <a:cs typeface="Times New Roman"/>
                        </a:rPr>
                        <a:t>控制及状态寄存器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SYST_CSR</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0xE000_E010</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配置功能及状态标志</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984">
                <a:tc>
                  <a:txBody>
                    <a:bodyPr/>
                    <a:lstStyle/>
                    <a:p>
                      <a:pPr indent="127000" algn="l">
                        <a:lnSpc>
                          <a:spcPct val="100000"/>
                        </a:lnSpc>
                        <a:spcAft>
                          <a:spcPts val="0"/>
                        </a:spcAft>
                      </a:pPr>
                      <a:r>
                        <a:rPr lang="zh-CN" sz="1500" b="1" kern="100" dirty="0">
                          <a:effectLst/>
                          <a:latin typeface="Times New Roman"/>
                          <a:ea typeface="宋体"/>
                          <a:cs typeface="Times New Roman"/>
                        </a:rPr>
                        <a:t>重载寄存器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SYST_RVR</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0xE000_E014</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低</a:t>
                      </a:r>
                      <a:r>
                        <a:rPr lang="en-US" sz="1500" b="1" kern="100" dirty="0">
                          <a:effectLst/>
                          <a:latin typeface="Times New Roman"/>
                          <a:ea typeface="宋体"/>
                          <a:cs typeface="Times New Roman"/>
                        </a:rPr>
                        <a:t>24</a:t>
                      </a:r>
                      <a:r>
                        <a:rPr lang="zh-CN" sz="1500" b="1" kern="100" dirty="0">
                          <a:effectLst/>
                          <a:latin typeface="Times New Roman"/>
                          <a:ea typeface="宋体"/>
                          <a:cs typeface="Times New Roman"/>
                        </a:rPr>
                        <a:t>位有效，计数器到</a:t>
                      </a:r>
                      <a:r>
                        <a:rPr lang="en-US" sz="1500" b="1" kern="100" dirty="0">
                          <a:effectLst/>
                          <a:latin typeface="Times New Roman"/>
                          <a:ea typeface="宋体"/>
                          <a:cs typeface="Times New Roman"/>
                        </a:rPr>
                        <a:t>0</a:t>
                      </a:r>
                      <a:r>
                        <a:rPr lang="zh-CN" sz="1500" b="1" kern="100" dirty="0">
                          <a:effectLst/>
                          <a:latin typeface="Times New Roman"/>
                          <a:ea typeface="宋体"/>
                          <a:cs typeface="Times New Roman"/>
                        </a:rPr>
                        <a:t>，用该寄存器的值重载</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96">
                <a:tc>
                  <a:txBody>
                    <a:bodyPr/>
                    <a:lstStyle/>
                    <a:p>
                      <a:pPr indent="127000" algn="l">
                        <a:lnSpc>
                          <a:spcPct val="100000"/>
                        </a:lnSpc>
                        <a:spcAft>
                          <a:spcPts val="0"/>
                        </a:spcAft>
                      </a:pPr>
                      <a:r>
                        <a:rPr lang="zh-CN" sz="1500" b="1" kern="100" dirty="0">
                          <a:effectLst/>
                          <a:latin typeface="Times New Roman"/>
                          <a:ea typeface="宋体"/>
                          <a:cs typeface="Times New Roman"/>
                        </a:rPr>
                        <a:t>计数器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SYST_CVR</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0xE000_E018</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低</a:t>
                      </a:r>
                      <a:r>
                        <a:rPr lang="en-US" sz="1500" b="1" kern="100" dirty="0">
                          <a:effectLst/>
                          <a:latin typeface="Times New Roman"/>
                          <a:ea typeface="宋体"/>
                          <a:cs typeface="Times New Roman"/>
                        </a:rPr>
                        <a:t>24</a:t>
                      </a:r>
                      <a:r>
                        <a:rPr lang="zh-CN" sz="1500" b="1" kern="100" dirty="0">
                          <a:effectLst/>
                          <a:latin typeface="Times New Roman"/>
                          <a:ea typeface="宋体"/>
                          <a:cs typeface="Times New Roman"/>
                        </a:rPr>
                        <a:t>位有效，计数器当前值，减</a:t>
                      </a:r>
                      <a:r>
                        <a:rPr lang="en-US" sz="1500" b="1" kern="100" dirty="0">
                          <a:effectLst/>
                          <a:latin typeface="Times New Roman"/>
                          <a:ea typeface="宋体"/>
                          <a:cs typeface="Times New Roman"/>
                        </a:rPr>
                        <a:t>1</a:t>
                      </a:r>
                      <a:r>
                        <a:rPr lang="zh-CN" sz="1500" b="1" kern="100" dirty="0">
                          <a:effectLst/>
                          <a:latin typeface="Times New Roman"/>
                          <a:ea typeface="宋体"/>
                          <a:cs typeface="Times New Roman"/>
                        </a:rPr>
                        <a:t>计数</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l">
                        <a:lnSpc>
                          <a:spcPct val="100000"/>
                        </a:lnSpc>
                        <a:spcAft>
                          <a:spcPts val="0"/>
                        </a:spcAft>
                      </a:pPr>
                      <a:r>
                        <a:rPr lang="zh-CN" sz="1500" b="1" kern="100">
                          <a:effectLst/>
                          <a:latin typeface="Times New Roman"/>
                          <a:ea typeface="宋体"/>
                          <a:cs typeface="Times New Roman"/>
                        </a:rPr>
                        <a:t>校准寄存器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SYST_CALIB</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0xE000_E01C</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针对不同</a:t>
                      </a:r>
                      <a:r>
                        <a:rPr lang="en-US" sz="1500" b="1" kern="100" dirty="0">
                          <a:effectLst/>
                          <a:latin typeface="Times New Roman"/>
                          <a:ea typeface="宋体"/>
                          <a:cs typeface="Times New Roman"/>
                        </a:rPr>
                        <a:t>MCU</a:t>
                      </a:r>
                      <a:r>
                        <a:rPr lang="zh-CN" sz="1500" b="1" kern="100" dirty="0">
                          <a:effectLst/>
                          <a:latin typeface="Times New Roman"/>
                          <a:ea typeface="宋体"/>
                          <a:cs typeface="Times New Roman"/>
                        </a:rPr>
                        <a:t>，校准恒定中断频率。</a:t>
                      </a:r>
                      <a:r>
                        <a:rPr lang="en-US" sz="1500" b="1" kern="100" dirty="0">
                          <a:effectLst/>
                          <a:latin typeface="Times New Roman"/>
                          <a:ea typeface="宋体"/>
                          <a:cs typeface="Times New Roman"/>
                        </a:rPr>
                        <a:t>KL25</a:t>
                      </a:r>
                      <a:r>
                        <a:rPr lang="zh-CN" sz="1500" b="1" kern="100" dirty="0">
                          <a:effectLst/>
                          <a:latin typeface="Times New Roman"/>
                          <a:ea typeface="宋体"/>
                          <a:cs typeface="Times New Roman"/>
                        </a:rPr>
                        <a:t>未用</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TextBox 1"/>
          <p:cNvSpPr txBox="1"/>
          <p:nvPr/>
        </p:nvSpPr>
        <p:spPr>
          <a:xfrm>
            <a:off x="251520" y="5589240"/>
            <a:ext cx="8640960" cy="1107996"/>
          </a:xfrm>
          <a:prstGeom prst="rect">
            <a:avLst/>
          </a:prstGeom>
          <a:noFill/>
        </p:spPr>
        <p:txBody>
          <a:bodyPr wrap="square" rtlCol="0">
            <a:spAutoFit/>
          </a:bodyPr>
          <a:lstStyle/>
          <a:p>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工作原理：先在</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RVR</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中存个值，再把它复制到</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CVR</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中，然后在</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CVR</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中减</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时，就产生一个中断标志，表现在</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CSR</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中，再把</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RVR</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中的值复制到</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CVR</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中，</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21918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19</a:t>
            </a:fld>
            <a:endParaRPr lang="en-US" altLang="zh-CN"/>
          </a:p>
        </p:txBody>
      </p:sp>
      <p:sp>
        <p:nvSpPr>
          <p:cNvPr id="8" name="矩形 7"/>
          <p:cNvSpPr/>
          <p:nvPr/>
        </p:nvSpPr>
        <p:spPr>
          <a:xfrm>
            <a:off x="539552" y="260648"/>
            <a:ext cx="805541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7.2  </a:t>
            </a:r>
            <a:r>
              <a:rPr lang="zh-CN" altLang="en-US" sz="2800" b="1" dirty="0" smtClean="0">
                <a:solidFill>
                  <a:schemeClr val="bg1"/>
                </a:solidFill>
                <a:latin typeface="华文新魏" panose="02010800040101010101" pitchFamily="2" charset="-122"/>
                <a:ea typeface="华文新魏" panose="02010800040101010101" pitchFamily="2" charset="-122"/>
              </a:rPr>
              <a:t>脉宽调制</a:t>
            </a:r>
            <a:r>
              <a:rPr lang="zh-CN" altLang="en-US" sz="2800" b="1" dirty="0">
                <a:solidFill>
                  <a:schemeClr val="bg1"/>
                </a:solidFill>
                <a:latin typeface="华文新魏" panose="02010800040101010101" pitchFamily="2" charset="-122"/>
                <a:ea typeface="华文新魏" panose="02010800040101010101" pitchFamily="2" charset="-122"/>
              </a:rPr>
              <a:t>、输入捕捉与输出比较通用基础知识</a:t>
            </a:r>
          </a:p>
        </p:txBody>
      </p:sp>
      <p:sp>
        <p:nvSpPr>
          <p:cNvPr id="10" name="矩形 9"/>
          <p:cNvSpPr/>
          <p:nvPr/>
        </p:nvSpPr>
        <p:spPr>
          <a:xfrm>
            <a:off x="35496" y="879103"/>
            <a:ext cx="467948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7.2.1</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脉宽调制</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通用基础知识</a:t>
            </a:r>
          </a:p>
        </p:txBody>
      </p:sp>
      <p:sp>
        <p:nvSpPr>
          <p:cNvPr id="3" name="矩形 2"/>
          <p:cNvSpPr/>
          <p:nvPr/>
        </p:nvSpPr>
        <p:spPr>
          <a:xfrm>
            <a:off x="107504" y="1340768"/>
            <a:ext cx="8555177" cy="3699474"/>
          </a:xfrm>
          <a:prstGeom prst="rect">
            <a:avLst/>
          </a:prstGeom>
        </p:spPr>
        <p:txBody>
          <a:bodyPr wrap="square">
            <a:spAutoFit/>
          </a:bodyPr>
          <a:lstStyle/>
          <a:p>
            <a:pPr algn="just">
              <a:lnSpc>
                <a:spcPct val="110000"/>
              </a:lnSpc>
              <a:spcBef>
                <a:spcPts val="300"/>
              </a:spcBef>
              <a:buClr>
                <a:srgbClr val="000099"/>
              </a:buClr>
              <a:buSzPct val="80000"/>
            </a:pP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的基本概念与技术</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指标</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脉宽调制</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Pulse Width Modulator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）是电机控制的重要方式之一。</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信号是一个高</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低电平重复交替的输出信号，通常也叫脉宽调制波或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波。</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目前经常使用的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信号主要通过配置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的方法实现。这个方法需要有个产生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波的时钟源，设其周期为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TCLK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信号的主要技术指标有：周期、占空比、极性、脉冲宽度、分辨率、对齐方式等</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周期</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信号的周期用其持续的时钟周期个数来度量。</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例如</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下</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图中</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信号的周期是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个时钟周期，即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TPWM=8TCLK</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p:cNvPicPr/>
          <p:nvPr/>
        </p:nvPicPr>
        <p:blipFill rotWithShape="1">
          <a:blip r:embed="rId2">
            <a:extLst>
              <a:ext uri="{28A0092B-C50C-407E-A947-70E740481C1C}">
                <a14:useLocalDpi xmlns:a14="http://schemas.microsoft.com/office/drawing/2010/main" val="0"/>
              </a:ext>
            </a:extLst>
          </a:blip>
          <a:srcRect b="66411"/>
          <a:stretch/>
        </p:blipFill>
        <p:spPr>
          <a:xfrm>
            <a:off x="467544" y="4954542"/>
            <a:ext cx="8127418" cy="1872208"/>
          </a:xfrm>
          <a:prstGeom prst="rect">
            <a:avLst/>
          </a:prstGeom>
        </p:spPr>
      </p:pic>
    </p:spTree>
    <p:extLst>
      <p:ext uri="{BB962C8B-B14F-4D97-AF65-F5344CB8AC3E}">
        <p14:creationId xmlns:p14="http://schemas.microsoft.com/office/powerpoint/2010/main" val="2740096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23528" y="1268730"/>
            <a:ext cx="8451537" cy="4392517"/>
          </a:xfrm>
        </p:spPr>
        <p:txBody>
          <a:bodyPr/>
          <a:lstStyle/>
          <a:p>
            <a:pPr algn="just"/>
            <a:r>
              <a:rPr lang="zh-CN" altLang="zh-CN" dirty="0">
                <a:solidFill>
                  <a:srgbClr val="C00000"/>
                </a:solidFill>
                <a:latin typeface="黑体" panose="02010609060101010101" pitchFamily="49" charset="-122"/>
                <a:ea typeface="黑体" panose="02010609060101010101" pitchFamily="49" charset="-122"/>
              </a:rPr>
              <a:t>本章导读</a:t>
            </a:r>
            <a:r>
              <a:rPr lang="zh-CN" altLang="en-US" dirty="0" smtClean="0">
                <a:solidFill>
                  <a:srgbClr val="C00000"/>
                </a:solidFill>
              </a:rPr>
              <a:t>：</a:t>
            </a:r>
            <a:endParaRPr lang="zh-CN" altLang="en-US" dirty="0">
              <a:solidFill>
                <a:srgbClr val="C00000"/>
              </a:solidFill>
            </a:endParaRPr>
          </a:p>
          <a:p>
            <a:pPr marL="0" lvl="1" indent="457200" algn="just">
              <a:lnSpc>
                <a:spcPct val="110000"/>
              </a:lnSpc>
              <a:spcBef>
                <a:spcPts val="600"/>
              </a:spcBef>
            </a:pPr>
            <a:r>
              <a:rPr lang="zh-CN" altLang="en-US" sz="2400" dirty="0" smtClean="0">
                <a:solidFill>
                  <a:schemeClr val="tx1"/>
                </a:solidFill>
                <a:latin typeface="Times New Roman" panose="02020603050405020304" pitchFamily="18" charset="0"/>
                <a:cs typeface="Times New Roman" panose="02020603050405020304" pitchFamily="18" charset="0"/>
              </a:rPr>
              <a:t>  本章</a:t>
            </a:r>
            <a:r>
              <a:rPr lang="zh-CN" altLang="en-US" sz="2400" dirty="0">
                <a:solidFill>
                  <a:schemeClr val="tx1"/>
                </a:solidFill>
                <a:latin typeface="Times New Roman" panose="02020603050405020304" pitchFamily="18" charset="0"/>
                <a:cs typeface="Times New Roman" panose="02020603050405020304" pitchFamily="18" charset="0"/>
              </a:rPr>
              <a:t>阐述</a:t>
            </a:r>
            <a:r>
              <a:rPr lang="en-US" altLang="zh-CN" sz="2400" dirty="0">
                <a:solidFill>
                  <a:schemeClr val="tx1"/>
                </a:solidFill>
                <a:latin typeface="Times New Roman" panose="02020603050405020304" pitchFamily="18" charset="0"/>
                <a:cs typeface="Times New Roman" panose="02020603050405020304" pitchFamily="18" charset="0"/>
              </a:rPr>
              <a:t>KL</a:t>
            </a:r>
            <a:r>
              <a:rPr lang="zh-CN" altLang="en-US" sz="2400" dirty="0">
                <a:solidFill>
                  <a:schemeClr val="tx1"/>
                </a:solidFill>
                <a:latin typeface="Times New Roman" panose="02020603050405020304" pitchFamily="18" charset="0"/>
                <a:cs typeface="Times New Roman" panose="02020603050405020304" pitchFamily="18" charset="0"/>
              </a:rPr>
              <a:t>系列</a:t>
            </a:r>
            <a:r>
              <a:rPr lang="en-US" altLang="zh-CN" sz="2400" dirty="0">
                <a:solidFill>
                  <a:schemeClr val="tx1"/>
                </a:solidFill>
                <a:latin typeface="Times New Roman" panose="02020603050405020304" pitchFamily="18" charset="0"/>
                <a:cs typeface="Times New Roman" panose="02020603050405020304" pitchFamily="18" charset="0"/>
              </a:rPr>
              <a:t>MCU</a:t>
            </a:r>
            <a:r>
              <a:rPr lang="zh-CN" altLang="en-US" sz="2400" dirty="0">
                <a:solidFill>
                  <a:schemeClr val="tx1"/>
                </a:solidFill>
                <a:latin typeface="Times New Roman" panose="02020603050405020304" pitchFamily="18" charset="0"/>
                <a:cs typeface="Times New Roman" panose="02020603050405020304" pitchFamily="18" charset="0"/>
              </a:rPr>
              <a:t>与定时器相关的几个模块的编程。主要内容有</a:t>
            </a:r>
            <a:r>
              <a:rPr lang="zh-CN" altLang="en-US" sz="2400" dirty="0" smtClean="0">
                <a:solidFill>
                  <a:schemeClr val="tx1"/>
                </a:solidFill>
                <a:latin typeface="Times New Roman" panose="02020603050405020304" pitchFamily="18" charset="0"/>
                <a:cs typeface="Times New Roman" panose="02020603050405020304" pitchFamily="18" charset="0"/>
              </a:rPr>
              <a:t>：内核</a:t>
            </a:r>
            <a:r>
              <a:rPr lang="zh-CN" altLang="en-US" sz="2400" dirty="0">
                <a:solidFill>
                  <a:schemeClr val="tx1"/>
                </a:solidFill>
                <a:latin typeface="Times New Roman" panose="02020603050405020304" pitchFamily="18" charset="0"/>
                <a:cs typeface="Times New Roman" panose="02020603050405020304" pitchFamily="18" charset="0"/>
              </a:rPr>
              <a:t>时钟</a:t>
            </a:r>
            <a:r>
              <a:rPr lang="en-US" altLang="zh-CN" sz="2400" dirty="0" err="1">
                <a:solidFill>
                  <a:schemeClr val="tx1"/>
                </a:solidFill>
                <a:latin typeface="Times New Roman" panose="02020603050405020304" pitchFamily="18" charset="0"/>
                <a:cs typeface="Times New Roman" panose="02020603050405020304" pitchFamily="18" charset="0"/>
              </a:rPr>
              <a:t>SysTick</a:t>
            </a:r>
            <a:r>
              <a:rPr lang="zh-CN" altLang="en-US" sz="2400" dirty="0" smtClean="0">
                <a:solidFill>
                  <a:schemeClr val="tx1"/>
                </a:solidFill>
                <a:latin typeface="Times New Roman" panose="02020603050405020304" pitchFamily="18" charset="0"/>
                <a:cs typeface="Times New Roman" panose="02020603050405020304" pitchFamily="18" charset="0"/>
              </a:rPr>
              <a:t>；脉宽调制</a:t>
            </a:r>
            <a:r>
              <a:rPr lang="zh-CN" altLang="en-US" sz="2400" dirty="0">
                <a:solidFill>
                  <a:schemeClr val="tx1"/>
                </a:solidFill>
                <a:latin typeface="Times New Roman" panose="02020603050405020304" pitchFamily="18" charset="0"/>
                <a:cs typeface="Times New Roman" panose="02020603050405020304" pitchFamily="18" charset="0"/>
              </a:rPr>
              <a:t>、输入捕捉与输出比较通用基础知识、</a:t>
            </a:r>
            <a:r>
              <a:rPr lang="en-US" altLang="zh-CN" sz="2400" dirty="0">
                <a:solidFill>
                  <a:schemeClr val="tx1"/>
                </a:solidFill>
                <a:latin typeface="Times New Roman" panose="02020603050405020304" pitchFamily="18" charset="0"/>
                <a:cs typeface="Times New Roman" panose="02020603050405020304" pitchFamily="18" charset="0"/>
              </a:rPr>
              <a:t>TPM</a:t>
            </a:r>
            <a:r>
              <a:rPr lang="zh-CN" altLang="en-US" sz="2400" dirty="0">
                <a:solidFill>
                  <a:schemeClr val="tx1"/>
                </a:solidFill>
                <a:latin typeface="Times New Roman" panose="02020603050405020304" pitchFamily="18" charset="0"/>
                <a:cs typeface="Times New Roman" panose="02020603050405020304" pitchFamily="18" charset="0"/>
              </a:rPr>
              <a:t>模块的驱动构件及使用方法、定时器</a:t>
            </a:r>
            <a:r>
              <a:rPr lang="en-US" altLang="zh-CN" sz="2400" dirty="0">
                <a:solidFill>
                  <a:schemeClr val="tx1"/>
                </a:solidFill>
                <a:latin typeface="Times New Roman" panose="02020603050405020304" pitchFamily="18" charset="0"/>
                <a:cs typeface="Times New Roman" panose="02020603050405020304" pitchFamily="18" charset="0"/>
              </a:rPr>
              <a:t>/PWM</a:t>
            </a:r>
            <a:r>
              <a:rPr lang="zh-CN" altLang="en-US" sz="2400" dirty="0">
                <a:solidFill>
                  <a:schemeClr val="tx1"/>
                </a:solidFill>
                <a:latin typeface="Times New Roman" panose="02020603050405020304" pitchFamily="18" charset="0"/>
                <a:cs typeface="Times New Roman" panose="02020603050405020304" pitchFamily="18" charset="0"/>
              </a:rPr>
              <a:t>模块（</a:t>
            </a:r>
            <a:r>
              <a:rPr lang="en-US" altLang="zh-CN" sz="2400" dirty="0">
                <a:solidFill>
                  <a:schemeClr val="tx1"/>
                </a:solidFill>
                <a:latin typeface="Times New Roman" panose="02020603050405020304" pitchFamily="18" charset="0"/>
                <a:cs typeface="Times New Roman" panose="02020603050405020304" pitchFamily="18" charset="0"/>
              </a:rPr>
              <a:t>TPM</a:t>
            </a:r>
            <a:r>
              <a:rPr lang="zh-CN" altLang="en-US" sz="2400" dirty="0">
                <a:solidFill>
                  <a:schemeClr val="tx1"/>
                </a:solidFill>
                <a:latin typeface="Times New Roman" panose="02020603050405020304" pitchFamily="18" charset="0"/>
                <a:cs typeface="Times New Roman" panose="02020603050405020304" pitchFamily="18" charset="0"/>
              </a:rPr>
              <a:t>）编程结构及</a:t>
            </a:r>
            <a:r>
              <a:rPr lang="en-US" altLang="zh-CN" sz="2400" dirty="0">
                <a:solidFill>
                  <a:schemeClr val="tx1"/>
                </a:solidFill>
                <a:latin typeface="Times New Roman" panose="02020603050405020304" pitchFamily="18" charset="0"/>
                <a:cs typeface="Times New Roman" panose="02020603050405020304" pitchFamily="18" charset="0"/>
              </a:rPr>
              <a:t>TPM</a:t>
            </a:r>
            <a:r>
              <a:rPr lang="zh-CN" altLang="en-US" sz="2400" dirty="0">
                <a:solidFill>
                  <a:schemeClr val="tx1"/>
                </a:solidFill>
                <a:latin typeface="Times New Roman" panose="02020603050405020304" pitchFamily="18" charset="0"/>
                <a:cs typeface="Times New Roman" panose="02020603050405020304" pitchFamily="18" charset="0"/>
              </a:rPr>
              <a:t>模块驱动构件的设计方法</a:t>
            </a:r>
            <a:r>
              <a:rPr lang="zh-CN" altLang="en-US" sz="2400" dirty="0" smtClean="0">
                <a:solidFill>
                  <a:schemeClr val="tx1"/>
                </a:solidFill>
                <a:latin typeface="Times New Roman" panose="02020603050405020304" pitchFamily="18" charset="0"/>
                <a:cs typeface="Times New Roman" panose="02020603050405020304" pitchFamily="18" charset="0"/>
              </a:rPr>
              <a:t>；给</a:t>
            </a:r>
            <a:r>
              <a:rPr lang="zh-CN" altLang="en-US" sz="2400" dirty="0">
                <a:solidFill>
                  <a:schemeClr val="tx1"/>
                </a:solidFill>
                <a:latin typeface="Times New Roman" panose="02020603050405020304" pitchFamily="18" charset="0"/>
                <a:cs typeface="Times New Roman" panose="02020603050405020304" pitchFamily="18" charset="0"/>
              </a:rPr>
              <a:t>出周期性中断定时器（</a:t>
            </a:r>
            <a:r>
              <a:rPr lang="en-US" altLang="zh-CN" sz="2400" dirty="0">
                <a:solidFill>
                  <a:schemeClr val="tx1"/>
                </a:solidFill>
                <a:latin typeface="Times New Roman" panose="02020603050405020304" pitchFamily="18" charset="0"/>
                <a:cs typeface="Times New Roman" panose="02020603050405020304" pitchFamily="18" charset="0"/>
              </a:rPr>
              <a:t>PIT</a:t>
            </a:r>
            <a:r>
              <a:rPr lang="zh-CN" altLang="en-US" sz="2400" dirty="0">
                <a:solidFill>
                  <a:schemeClr val="tx1"/>
                </a:solidFill>
                <a:latin typeface="Times New Roman" panose="02020603050405020304" pitchFamily="18" charset="0"/>
                <a:cs typeface="Times New Roman" panose="02020603050405020304" pitchFamily="18" charset="0"/>
              </a:rPr>
              <a:t>）、低功耗定时器（</a:t>
            </a:r>
            <a:r>
              <a:rPr lang="en-US" altLang="zh-CN" sz="2400" dirty="0">
                <a:solidFill>
                  <a:schemeClr val="tx1"/>
                </a:solidFill>
                <a:latin typeface="Times New Roman" panose="02020603050405020304" pitchFamily="18" charset="0"/>
                <a:cs typeface="Times New Roman" panose="02020603050405020304" pitchFamily="18" charset="0"/>
              </a:rPr>
              <a:t>LPTMR</a:t>
            </a:r>
            <a:r>
              <a:rPr lang="zh-CN" altLang="en-US" sz="2400" dirty="0">
                <a:solidFill>
                  <a:schemeClr val="tx1"/>
                </a:solidFill>
                <a:latin typeface="Times New Roman" panose="02020603050405020304" pitchFamily="18" charset="0"/>
                <a:cs typeface="Times New Roman" panose="02020603050405020304" pitchFamily="18" charset="0"/>
              </a:rPr>
              <a:t>）、实时时钟模块（</a:t>
            </a:r>
            <a:r>
              <a:rPr lang="en-US" altLang="zh-CN" sz="2400" dirty="0">
                <a:solidFill>
                  <a:schemeClr val="tx1"/>
                </a:solidFill>
                <a:latin typeface="Times New Roman" panose="02020603050405020304" pitchFamily="18" charset="0"/>
                <a:cs typeface="Times New Roman" panose="02020603050405020304" pitchFamily="18" charset="0"/>
              </a:rPr>
              <a:t>RTC</a:t>
            </a:r>
            <a:r>
              <a:rPr lang="zh-CN" altLang="en-US" sz="2400" dirty="0">
                <a:solidFill>
                  <a:schemeClr val="tx1"/>
                </a:solidFill>
                <a:latin typeface="Times New Roman" panose="02020603050405020304" pitchFamily="18" charset="0"/>
                <a:cs typeface="Times New Roman" panose="02020603050405020304" pitchFamily="18" charset="0"/>
              </a:rPr>
              <a:t>）的功能概述、构件及使用方法、构件的设计方法。。</a:t>
            </a:r>
            <a:endParaRPr lang="zh-CN" altLang="zh-CN" sz="2400"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0" y="260648"/>
            <a:ext cx="9143999" cy="584775"/>
          </a:xfrm>
          <a:prstGeom prst="rect">
            <a:avLst/>
          </a:prstGeom>
        </p:spPr>
        <p:txBody>
          <a:bodyPr wrap="square">
            <a:spAutoFit/>
          </a:bodyPr>
          <a:lstStyle/>
          <a:p>
            <a:pPr algn="ctr"/>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a:solidFill>
                  <a:schemeClr val="bg1"/>
                </a:solidFill>
                <a:latin typeface="华文新魏" panose="02010800040101010101" pitchFamily="2" charset="-122"/>
                <a:ea typeface="华文新魏" panose="02010800040101010101" pitchFamily="2" charset="-122"/>
              </a:rPr>
              <a:t>7</a:t>
            </a:r>
            <a:r>
              <a:rPr lang="zh-CN" altLang="en-US" sz="3200" b="1" dirty="0" smtClean="0">
                <a:solidFill>
                  <a:schemeClr val="bg1"/>
                </a:solidFill>
                <a:latin typeface="华文新魏" panose="02010800040101010101" pitchFamily="2" charset="-122"/>
                <a:ea typeface="华文新魏" panose="02010800040101010101" pitchFamily="2" charset="-122"/>
              </a:rPr>
              <a:t>章 定时器</a:t>
            </a:r>
            <a:r>
              <a:rPr lang="zh-CN" altLang="en-US" sz="3200" b="1" dirty="0">
                <a:solidFill>
                  <a:schemeClr val="bg1"/>
                </a:solidFill>
                <a:latin typeface="华文新魏" panose="02010800040101010101" pitchFamily="2" charset="-122"/>
                <a:ea typeface="华文新魏" panose="02010800040101010101" pitchFamily="2" charset="-122"/>
              </a:rPr>
              <a:t>相关模块</a:t>
            </a:r>
            <a:endParaRPr sz="3200" b="1" dirty="0">
              <a:solidFill>
                <a:schemeClr val="bg1"/>
              </a:solidFill>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20</a:t>
            </a:fld>
            <a:endParaRPr lang="en-US" altLang="zh-CN"/>
          </a:p>
        </p:txBody>
      </p:sp>
      <p:sp>
        <p:nvSpPr>
          <p:cNvPr id="8" name="矩形 7"/>
          <p:cNvSpPr/>
          <p:nvPr/>
        </p:nvSpPr>
        <p:spPr>
          <a:xfrm>
            <a:off x="539552" y="260648"/>
            <a:ext cx="805541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7.2  </a:t>
            </a:r>
            <a:r>
              <a:rPr lang="zh-CN" altLang="en-US" sz="2800" b="1" dirty="0" smtClean="0">
                <a:solidFill>
                  <a:schemeClr val="bg1"/>
                </a:solidFill>
                <a:latin typeface="华文新魏" panose="02010800040101010101" pitchFamily="2" charset="-122"/>
                <a:ea typeface="华文新魏" panose="02010800040101010101" pitchFamily="2" charset="-122"/>
              </a:rPr>
              <a:t>脉宽调制</a:t>
            </a:r>
            <a:r>
              <a:rPr lang="zh-CN" altLang="en-US" sz="2800" b="1" dirty="0">
                <a:solidFill>
                  <a:schemeClr val="bg1"/>
                </a:solidFill>
                <a:latin typeface="华文新魏" panose="02010800040101010101" pitchFamily="2" charset="-122"/>
                <a:ea typeface="华文新魏" panose="02010800040101010101" pitchFamily="2" charset="-122"/>
              </a:rPr>
              <a:t>、输入捕捉与输出比较通用基础知识</a:t>
            </a:r>
          </a:p>
        </p:txBody>
      </p:sp>
      <p:sp>
        <p:nvSpPr>
          <p:cNvPr id="10" name="矩形 9"/>
          <p:cNvSpPr/>
          <p:nvPr/>
        </p:nvSpPr>
        <p:spPr>
          <a:xfrm>
            <a:off x="107504" y="879103"/>
            <a:ext cx="467948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7.2.1</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脉宽调制</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通用基础知识</a:t>
            </a:r>
          </a:p>
        </p:txBody>
      </p:sp>
      <p:sp>
        <p:nvSpPr>
          <p:cNvPr id="3" name="矩形 2"/>
          <p:cNvSpPr/>
          <p:nvPr/>
        </p:nvSpPr>
        <p:spPr>
          <a:xfrm>
            <a:off x="107504" y="1278365"/>
            <a:ext cx="8555177" cy="1891287"/>
          </a:xfrm>
          <a:prstGeom prst="rect">
            <a:avLst/>
          </a:prstGeom>
        </p:spPr>
        <p:txBody>
          <a:bodyPr wrap="square">
            <a:spAutoFit/>
          </a:bodyPr>
          <a:lstStyle/>
          <a:p>
            <a:pPr algn="just">
              <a:lnSpc>
                <a:spcPct val="110000"/>
              </a:lnSpc>
              <a:spcBef>
                <a:spcPts val="300"/>
              </a:spcBef>
              <a:buClr>
                <a:srgbClr val="000099"/>
              </a:buClr>
              <a:buSzPct val="80000"/>
            </a:pP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占空比</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占空比被定义为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信号处于有效电平的时钟周期数与整个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周期内的时钟周期数之比，用百分比表征</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下图</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的高电平（高电平为有效电平）为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2TCLK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，所以占空比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=2/8=25%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，类似计算</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，下图（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）占空比为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（方波）</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、下图（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）占空比为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75%</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1594738" y="3104805"/>
            <a:ext cx="5472608" cy="3753195"/>
          </a:xfrm>
          <a:prstGeom prst="rect">
            <a:avLst/>
          </a:prstGeom>
        </p:spPr>
      </p:pic>
    </p:spTree>
    <p:extLst>
      <p:ext uri="{BB962C8B-B14F-4D97-AF65-F5344CB8AC3E}">
        <p14:creationId xmlns:p14="http://schemas.microsoft.com/office/powerpoint/2010/main" val="13309300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21</a:t>
            </a:fld>
            <a:endParaRPr lang="en-US" altLang="zh-CN"/>
          </a:p>
        </p:txBody>
      </p:sp>
      <p:sp>
        <p:nvSpPr>
          <p:cNvPr id="8" name="矩形 7"/>
          <p:cNvSpPr/>
          <p:nvPr/>
        </p:nvSpPr>
        <p:spPr>
          <a:xfrm>
            <a:off x="539552" y="260648"/>
            <a:ext cx="805541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7.2  </a:t>
            </a:r>
            <a:r>
              <a:rPr lang="zh-CN" altLang="en-US" sz="2800" b="1" dirty="0" smtClean="0">
                <a:solidFill>
                  <a:schemeClr val="bg1"/>
                </a:solidFill>
                <a:latin typeface="华文新魏" panose="02010800040101010101" pitchFamily="2" charset="-122"/>
                <a:ea typeface="华文新魏" panose="02010800040101010101" pitchFamily="2" charset="-122"/>
              </a:rPr>
              <a:t>脉宽调制</a:t>
            </a:r>
            <a:r>
              <a:rPr lang="zh-CN" altLang="en-US" sz="2800" b="1" dirty="0">
                <a:solidFill>
                  <a:schemeClr val="bg1"/>
                </a:solidFill>
                <a:latin typeface="华文新魏" panose="02010800040101010101" pitchFamily="2" charset="-122"/>
                <a:ea typeface="华文新魏" panose="02010800040101010101" pitchFamily="2" charset="-122"/>
              </a:rPr>
              <a:t>、输入捕捉与输出比较通用基础知识</a:t>
            </a:r>
          </a:p>
        </p:txBody>
      </p:sp>
      <p:sp>
        <p:nvSpPr>
          <p:cNvPr id="10" name="矩形 9"/>
          <p:cNvSpPr/>
          <p:nvPr/>
        </p:nvSpPr>
        <p:spPr>
          <a:xfrm>
            <a:off x="107504" y="879103"/>
            <a:ext cx="467948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7.2.1</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脉宽调制</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通用基础知识</a:t>
            </a:r>
          </a:p>
        </p:txBody>
      </p:sp>
      <p:sp>
        <p:nvSpPr>
          <p:cNvPr id="3" name="矩形 2"/>
          <p:cNvSpPr/>
          <p:nvPr/>
        </p:nvSpPr>
        <p:spPr>
          <a:xfrm>
            <a:off x="107504" y="1278365"/>
            <a:ext cx="8555177" cy="5198346"/>
          </a:xfrm>
          <a:prstGeom prst="rect">
            <a:avLst/>
          </a:prstGeom>
        </p:spPr>
        <p:txBody>
          <a:bodyPr wrap="square">
            <a:spAutoFit/>
          </a:bodyPr>
          <a:lstStyle/>
          <a:p>
            <a:pPr algn="just">
              <a:lnSpc>
                <a:spcPct val="110000"/>
              </a:lnSpc>
              <a:spcBef>
                <a:spcPts val="3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极性</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极性决定了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波的有效电平。正极性，表示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有效电平为</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高，</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那么在边沿对齐的情况下，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引脚的平时电平（也称空闲电平）就应该为低，开始产生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的信号为高电平，到达比较值时，跳变为低电平，到达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周期时又变为高电平，周而复始。负极性则相反，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引脚平时电平（空闲电平）为高，有效电平为低。但注意，占空比通常仍定义为高电平时间与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周期之比</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脉冲宽度</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脉冲宽度是指一个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周期内，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波处于高电平的时间（用持续的时钟周期数表征）。可以用占空比与周期计算出来，可不作为一个独立的技术指标</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分辨率</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分辨率△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是指脉冲宽度的最小时间增量。</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04661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22</a:t>
            </a:fld>
            <a:endParaRPr lang="en-US" altLang="zh-CN"/>
          </a:p>
        </p:txBody>
      </p:sp>
      <p:sp>
        <p:nvSpPr>
          <p:cNvPr id="8" name="矩形 7"/>
          <p:cNvSpPr/>
          <p:nvPr/>
        </p:nvSpPr>
        <p:spPr>
          <a:xfrm>
            <a:off x="539552" y="260648"/>
            <a:ext cx="805541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7.2  </a:t>
            </a:r>
            <a:r>
              <a:rPr lang="zh-CN" altLang="en-US" sz="2800" b="1" dirty="0" smtClean="0">
                <a:solidFill>
                  <a:schemeClr val="bg1"/>
                </a:solidFill>
                <a:latin typeface="华文新魏" panose="02010800040101010101" pitchFamily="2" charset="-122"/>
                <a:ea typeface="华文新魏" panose="02010800040101010101" pitchFamily="2" charset="-122"/>
              </a:rPr>
              <a:t>脉宽调制</a:t>
            </a:r>
            <a:r>
              <a:rPr lang="zh-CN" altLang="en-US" sz="2800" b="1" dirty="0">
                <a:solidFill>
                  <a:schemeClr val="bg1"/>
                </a:solidFill>
                <a:latin typeface="华文新魏" panose="02010800040101010101" pitchFamily="2" charset="-122"/>
                <a:ea typeface="华文新魏" panose="02010800040101010101" pitchFamily="2" charset="-122"/>
              </a:rPr>
              <a:t>、输入捕捉与输出比较通用基础知识</a:t>
            </a:r>
          </a:p>
        </p:txBody>
      </p:sp>
      <p:sp>
        <p:nvSpPr>
          <p:cNvPr id="10" name="矩形 9"/>
          <p:cNvSpPr/>
          <p:nvPr/>
        </p:nvSpPr>
        <p:spPr>
          <a:xfrm>
            <a:off x="107504" y="879103"/>
            <a:ext cx="467948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7.2.1</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脉宽调制</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通用基础知识</a:t>
            </a:r>
          </a:p>
        </p:txBody>
      </p:sp>
      <p:sp>
        <p:nvSpPr>
          <p:cNvPr id="3" name="矩形 2"/>
          <p:cNvSpPr/>
          <p:nvPr/>
        </p:nvSpPr>
        <p:spPr>
          <a:xfrm>
            <a:off x="107504" y="1278365"/>
            <a:ext cx="8555177" cy="1180323"/>
          </a:xfrm>
          <a:prstGeom prst="rect">
            <a:avLst/>
          </a:prstGeom>
        </p:spPr>
        <p:txBody>
          <a:bodyPr wrap="square">
            <a:spAutoFit/>
          </a:bodyPr>
          <a:lstStyle/>
          <a:p>
            <a:pPr algn="just">
              <a:lnSpc>
                <a:spcPct val="110000"/>
              </a:lnSpc>
              <a:spcBef>
                <a:spcPts val="3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的对齐</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方式</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引脚输出发生跳变的时刻来描述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的边沿对齐与中心对齐两种对齐方式。</a:t>
            </a: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1066045" y="2397504"/>
            <a:ext cx="6638093" cy="2020213"/>
          </a:xfrm>
          <a:prstGeom prst="rect">
            <a:avLst/>
          </a:prstGeom>
        </p:spPr>
      </p:pic>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66045" y="4531007"/>
            <a:ext cx="6189098" cy="2199340"/>
          </a:xfrm>
          <a:prstGeom prst="rect">
            <a:avLst/>
          </a:prstGeom>
        </p:spPr>
      </p:pic>
      <p:sp>
        <p:nvSpPr>
          <p:cNvPr id="5" name="矩形 4"/>
          <p:cNvSpPr/>
          <p:nvPr/>
        </p:nvSpPr>
        <p:spPr>
          <a:xfrm>
            <a:off x="3024978" y="6323820"/>
            <a:ext cx="3833101" cy="369332"/>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rPr>
              <a:t>7-4 25%</a:t>
            </a:r>
            <a:r>
              <a:rPr lang="zh-CN" altLang="zh-CN" dirty="0">
                <a:latin typeface="Times New Roman" panose="02020603050405020304" pitchFamily="18" charset="0"/>
                <a:cs typeface="Times New Roman" panose="02020603050405020304" pitchFamily="18" charset="0"/>
              </a:rPr>
              <a:t>占空比中心对齐方式</a:t>
            </a:r>
            <a:r>
              <a:rPr lang="en-US" altLang="zh-CN" dirty="0">
                <a:latin typeface="Times New Roman" panose="02020603050405020304" pitchFamily="18" charset="0"/>
              </a:rPr>
              <a:t>PWM</a:t>
            </a:r>
            <a:endParaRPr lang="zh-CN" altLang="en-US" dirty="0"/>
          </a:p>
        </p:txBody>
      </p:sp>
      <p:sp>
        <p:nvSpPr>
          <p:cNvPr id="4" name="矩形 3"/>
          <p:cNvSpPr/>
          <p:nvPr/>
        </p:nvSpPr>
        <p:spPr>
          <a:xfrm>
            <a:off x="3775184" y="4346341"/>
            <a:ext cx="3082895" cy="369332"/>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rPr>
              <a:t> 7-3 </a:t>
            </a:r>
            <a:r>
              <a:rPr lang="zh-CN" altLang="zh-CN" sz="1600" dirty="0">
                <a:latin typeface="Times New Roman" panose="02020603050405020304" pitchFamily="18" charset="0"/>
                <a:cs typeface="Times New Roman" panose="02020603050405020304" pitchFamily="18" charset="0"/>
              </a:rPr>
              <a:t>边沿对齐方式</a:t>
            </a:r>
            <a:r>
              <a:rPr lang="en-US" altLang="zh-CN" dirty="0">
                <a:latin typeface="Times New Roman" panose="02020603050405020304" pitchFamily="18" charset="0"/>
              </a:rPr>
              <a:t>PWM</a:t>
            </a:r>
            <a:r>
              <a:rPr lang="zh-CN" altLang="zh-CN" dirty="0">
                <a:latin typeface="Times New Roman" panose="02020603050405020304" pitchFamily="18" charset="0"/>
                <a:cs typeface="Times New Roman" panose="02020603050405020304" pitchFamily="18" charset="0"/>
              </a:rPr>
              <a:t>输出</a:t>
            </a:r>
            <a:endParaRPr lang="zh-CN" altLang="en-US" dirty="0"/>
          </a:p>
        </p:txBody>
      </p:sp>
    </p:spTree>
    <p:extLst>
      <p:ext uri="{BB962C8B-B14F-4D97-AF65-F5344CB8AC3E}">
        <p14:creationId xmlns:p14="http://schemas.microsoft.com/office/powerpoint/2010/main" val="2263221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23</a:t>
            </a:fld>
            <a:endParaRPr lang="en-US" altLang="zh-CN"/>
          </a:p>
        </p:txBody>
      </p:sp>
      <p:sp>
        <p:nvSpPr>
          <p:cNvPr id="8" name="矩形 7"/>
          <p:cNvSpPr/>
          <p:nvPr/>
        </p:nvSpPr>
        <p:spPr>
          <a:xfrm>
            <a:off x="539552" y="260648"/>
            <a:ext cx="805541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7.2  </a:t>
            </a:r>
            <a:r>
              <a:rPr lang="zh-CN" altLang="en-US" sz="2800" b="1" dirty="0" smtClean="0">
                <a:solidFill>
                  <a:schemeClr val="bg1"/>
                </a:solidFill>
                <a:latin typeface="华文新魏" panose="02010800040101010101" pitchFamily="2" charset="-122"/>
                <a:ea typeface="华文新魏" panose="02010800040101010101" pitchFamily="2" charset="-122"/>
              </a:rPr>
              <a:t>脉宽调制</a:t>
            </a:r>
            <a:r>
              <a:rPr lang="zh-CN" altLang="en-US" sz="2800" b="1" dirty="0">
                <a:solidFill>
                  <a:schemeClr val="bg1"/>
                </a:solidFill>
                <a:latin typeface="华文新魏" panose="02010800040101010101" pitchFamily="2" charset="-122"/>
                <a:ea typeface="华文新魏" panose="02010800040101010101" pitchFamily="2" charset="-122"/>
              </a:rPr>
              <a:t>、输入捕捉与输出比较通用基础知识</a:t>
            </a:r>
          </a:p>
        </p:txBody>
      </p:sp>
      <p:sp>
        <p:nvSpPr>
          <p:cNvPr id="10" name="矩形 9"/>
          <p:cNvSpPr/>
          <p:nvPr/>
        </p:nvSpPr>
        <p:spPr>
          <a:xfrm>
            <a:off x="107504" y="879103"/>
            <a:ext cx="467948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7.2.1</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脉宽调制</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通用基础知识</a:t>
            </a:r>
          </a:p>
        </p:txBody>
      </p:sp>
      <p:sp>
        <p:nvSpPr>
          <p:cNvPr id="3" name="矩形 2"/>
          <p:cNvSpPr/>
          <p:nvPr/>
        </p:nvSpPr>
        <p:spPr>
          <a:xfrm>
            <a:off x="107504" y="1436003"/>
            <a:ext cx="8555177" cy="2349874"/>
          </a:xfrm>
          <a:prstGeom prst="rect">
            <a:avLst/>
          </a:prstGeom>
        </p:spPr>
        <p:txBody>
          <a:bodyPr wrap="square">
            <a:spAutoFit/>
          </a:bodyPr>
          <a:lstStyle/>
          <a:p>
            <a:pPr algn="just">
              <a:lnSpc>
                <a:spcPct val="110000"/>
              </a:lnSpc>
              <a:spcBef>
                <a:spcPts val="3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的应用</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场合</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的最常见的应用是电机控制。还有一些其他</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用途：</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）利用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为其他设备产生类似于时钟的信号</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）利用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控制输入到某个设备的平均电流或电压</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）利用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控制命令字编码</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31612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24</a:t>
            </a:fld>
            <a:endParaRPr lang="en-US" altLang="zh-CN"/>
          </a:p>
        </p:txBody>
      </p:sp>
      <p:sp>
        <p:nvSpPr>
          <p:cNvPr id="8" name="矩形 7"/>
          <p:cNvSpPr/>
          <p:nvPr/>
        </p:nvSpPr>
        <p:spPr>
          <a:xfrm>
            <a:off x="539552" y="260648"/>
            <a:ext cx="805541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7.2  </a:t>
            </a:r>
            <a:r>
              <a:rPr lang="zh-CN" altLang="en-US" sz="2800" b="1" dirty="0" smtClean="0">
                <a:solidFill>
                  <a:schemeClr val="bg1"/>
                </a:solidFill>
                <a:latin typeface="华文新魏" panose="02010800040101010101" pitchFamily="2" charset="-122"/>
                <a:ea typeface="华文新魏" panose="02010800040101010101" pitchFamily="2" charset="-122"/>
              </a:rPr>
              <a:t>脉宽调制</a:t>
            </a:r>
            <a:r>
              <a:rPr lang="zh-CN" altLang="en-US" sz="2800" b="1" dirty="0">
                <a:solidFill>
                  <a:schemeClr val="bg1"/>
                </a:solidFill>
                <a:latin typeface="华文新魏" panose="02010800040101010101" pitchFamily="2" charset="-122"/>
                <a:ea typeface="华文新魏" panose="02010800040101010101" pitchFamily="2" charset="-122"/>
              </a:rPr>
              <a:t>、输入捕捉与输出比较通用基础知识</a:t>
            </a:r>
          </a:p>
        </p:txBody>
      </p:sp>
      <p:sp>
        <p:nvSpPr>
          <p:cNvPr id="10" name="矩形 9"/>
          <p:cNvSpPr/>
          <p:nvPr/>
        </p:nvSpPr>
        <p:spPr>
          <a:xfrm>
            <a:off x="35496" y="879103"/>
            <a:ext cx="551785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7.2.2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输入</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捕捉与输出比较通用基础知识</a:t>
            </a:r>
          </a:p>
        </p:txBody>
      </p:sp>
      <p:sp>
        <p:nvSpPr>
          <p:cNvPr id="3" name="矩形 2"/>
          <p:cNvSpPr/>
          <p:nvPr/>
        </p:nvSpPr>
        <p:spPr>
          <a:xfrm>
            <a:off x="107504" y="1340768"/>
            <a:ext cx="8712968" cy="3327065"/>
          </a:xfrm>
          <a:prstGeom prst="rect">
            <a:avLst/>
          </a:prstGeom>
        </p:spPr>
        <p:txBody>
          <a:bodyPr wrap="square">
            <a:spAutoFit/>
          </a:bodyPr>
          <a:lstStyle/>
          <a:p>
            <a:pPr algn="just">
              <a:lnSpc>
                <a:spcPct val="110000"/>
              </a:lnSpc>
              <a:spcBef>
                <a:spcPts val="3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．输入捕捉的基本含义与应用</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场合</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输入捕捉的基本含义</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输入</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捕捉是用来监测外部开关量输入信号变化的时刻。当外部信号在指定的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输入捕捉引脚上发生一个沿跳变（上升沿或下降沿）时，定时器捕捉到沿跳变之后，把计数器当前值锁存到通道寄存器，同时产生输入捕捉中断，利用中断处理程序可以得到沿跳变的时刻</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）输入捕捉的应用场合</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输入捕捉的应用场合主要有测量脉冲信号的周期与波形，还有电机的速度</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测量等。</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43138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25</a:t>
            </a:fld>
            <a:endParaRPr lang="en-US" altLang="zh-CN"/>
          </a:p>
        </p:txBody>
      </p:sp>
      <p:sp>
        <p:nvSpPr>
          <p:cNvPr id="8" name="矩形 7"/>
          <p:cNvSpPr/>
          <p:nvPr/>
        </p:nvSpPr>
        <p:spPr>
          <a:xfrm>
            <a:off x="539552" y="260648"/>
            <a:ext cx="805541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7.2  </a:t>
            </a:r>
            <a:r>
              <a:rPr lang="zh-CN" altLang="en-US" sz="2800" b="1" dirty="0" smtClean="0">
                <a:solidFill>
                  <a:schemeClr val="bg1"/>
                </a:solidFill>
                <a:latin typeface="华文新魏" panose="02010800040101010101" pitchFamily="2" charset="-122"/>
                <a:ea typeface="华文新魏" panose="02010800040101010101" pitchFamily="2" charset="-122"/>
              </a:rPr>
              <a:t>脉宽调制</a:t>
            </a:r>
            <a:r>
              <a:rPr lang="zh-CN" altLang="en-US" sz="2800" b="1" dirty="0">
                <a:solidFill>
                  <a:schemeClr val="bg1"/>
                </a:solidFill>
                <a:latin typeface="华文新魏" panose="02010800040101010101" pitchFamily="2" charset="-122"/>
                <a:ea typeface="华文新魏" panose="02010800040101010101" pitchFamily="2" charset="-122"/>
              </a:rPr>
              <a:t>、输入捕捉与输出比较通用基础知识</a:t>
            </a:r>
          </a:p>
        </p:txBody>
      </p:sp>
      <p:sp>
        <p:nvSpPr>
          <p:cNvPr id="10" name="矩形 9"/>
          <p:cNvSpPr/>
          <p:nvPr/>
        </p:nvSpPr>
        <p:spPr>
          <a:xfrm>
            <a:off x="35496" y="879103"/>
            <a:ext cx="551785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7.2.2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输入</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捕捉与输出比较通用基础知识</a:t>
            </a:r>
          </a:p>
        </p:txBody>
      </p:sp>
      <p:sp>
        <p:nvSpPr>
          <p:cNvPr id="3" name="矩形 2"/>
          <p:cNvSpPr/>
          <p:nvPr/>
        </p:nvSpPr>
        <p:spPr>
          <a:xfrm>
            <a:off x="107504" y="1340768"/>
            <a:ext cx="8712968" cy="2649956"/>
          </a:xfrm>
          <a:prstGeom prst="rect">
            <a:avLst/>
          </a:prstGeom>
        </p:spPr>
        <p:txBody>
          <a:bodyPr wrap="square">
            <a:spAutoFit/>
          </a:bodyPr>
          <a:lstStyle/>
          <a:p>
            <a:pPr algn="just">
              <a:lnSpc>
                <a:spcPct val="110000"/>
              </a:lnSpc>
              <a:spcBef>
                <a:spcPts val="3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．输出比较的基本含义与应用</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场合</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输出</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比较的基本含义</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输出比较的功能是用程序的方法在规定的较精确时刻输出需要的电平，实现对外部电路的控制</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）输出</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比较的应用场合</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较输出比较的应用场合主要有产生一定间隔的脉冲，典型的应用实例就是实现软件的串行通讯</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77629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26</a:t>
            </a:fld>
            <a:endParaRPr lang="en-US" altLang="zh-CN"/>
          </a:p>
        </p:txBody>
      </p:sp>
      <p:sp>
        <p:nvSpPr>
          <p:cNvPr id="8" name="矩形 7"/>
          <p:cNvSpPr/>
          <p:nvPr/>
        </p:nvSpPr>
        <p:spPr>
          <a:xfrm>
            <a:off x="539552" y="260648"/>
            <a:ext cx="805541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7.2  </a:t>
            </a:r>
            <a:r>
              <a:rPr lang="zh-CN" altLang="en-US" sz="2800" b="1" dirty="0" smtClean="0">
                <a:solidFill>
                  <a:schemeClr val="bg1"/>
                </a:solidFill>
                <a:latin typeface="华文新魏" panose="02010800040101010101" pitchFamily="2" charset="-122"/>
                <a:ea typeface="华文新魏" panose="02010800040101010101" pitchFamily="2" charset="-122"/>
              </a:rPr>
              <a:t>脉宽调制</a:t>
            </a:r>
            <a:r>
              <a:rPr lang="zh-CN" altLang="en-US" sz="2800" b="1" dirty="0">
                <a:solidFill>
                  <a:schemeClr val="bg1"/>
                </a:solidFill>
                <a:latin typeface="华文新魏" panose="02010800040101010101" pitchFamily="2" charset="-122"/>
                <a:ea typeface="华文新魏" panose="02010800040101010101" pitchFamily="2" charset="-122"/>
              </a:rPr>
              <a:t>、输入捕捉与输出比较通用基础知识</a:t>
            </a:r>
          </a:p>
        </p:txBody>
      </p:sp>
      <p:sp>
        <p:nvSpPr>
          <p:cNvPr id="10" name="矩形 9"/>
          <p:cNvSpPr/>
          <p:nvPr/>
        </p:nvSpPr>
        <p:spPr>
          <a:xfrm>
            <a:off x="3393698" y="891133"/>
            <a:ext cx="1895071"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212539" y="1427549"/>
            <a:ext cx="8751949" cy="1569660"/>
          </a:xfrm>
          <a:prstGeom prst="rect">
            <a:avLst/>
          </a:prstGeom>
        </p:spPr>
        <p:txBody>
          <a:bodyPr wrap="square">
            <a:spAutoFit/>
          </a:bodyPr>
          <a:lstStyle/>
          <a:p>
            <a:pPr algn="just"/>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、脉宽调制</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、输入捕捉、输出</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比较三个功能，位于哪个模块或哪几个模块中？</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、脉宽调制</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、输入捕捉、输出比较的基本</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概念及应用场合。</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17666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27</a:t>
            </a:fld>
            <a:endParaRPr lang="en-US" altLang="zh-CN"/>
          </a:p>
        </p:txBody>
      </p:sp>
      <p:sp>
        <p:nvSpPr>
          <p:cNvPr id="8" name="矩形 7"/>
          <p:cNvSpPr/>
          <p:nvPr/>
        </p:nvSpPr>
        <p:spPr>
          <a:xfrm>
            <a:off x="539552" y="260648"/>
            <a:ext cx="805541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7.2  </a:t>
            </a:r>
            <a:r>
              <a:rPr lang="zh-CN" altLang="en-US" sz="2800" b="1" dirty="0" smtClean="0">
                <a:solidFill>
                  <a:schemeClr val="bg1"/>
                </a:solidFill>
                <a:latin typeface="华文新魏" panose="02010800040101010101" pitchFamily="2" charset="-122"/>
                <a:ea typeface="华文新魏" panose="02010800040101010101" pitchFamily="2" charset="-122"/>
              </a:rPr>
              <a:t>脉宽调制</a:t>
            </a:r>
            <a:r>
              <a:rPr lang="zh-CN" altLang="en-US" sz="2800" b="1" dirty="0">
                <a:solidFill>
                  <a:schemeClr val="bg1"/>
                </a:solidFill>
                <a:latin typeface="华文新魏" panose="02010800040101010101" pitchFamily="2" charset="-122"/>
                <a:ea typeface="华文新魏" panose="02010800040101010101" pitchFamily="2" charset="-122"/>
              </a:rPr>
              <a:t>、输入捕捉与输出比较通用基础知识</a:t>
            </a:r>
          </a:p>
        </p:txBody>
      </p:sp>
      <p:sp>
        <p:nvSpPr>
          <p:cNvPr id="10" name="矩形 9"/>
          <p:cNvSpPr/>
          <p:nvPr/>
        </p:nvSpPr>
        <p:spPr>
          <a:xfrm>
            <a:off x="2843808" y="891133"/>
            <a:ext cx="2616422"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212539" y="1427549"/>
            <a:ext cx="8751949" cy="4453527"/>
          </a:xfrm>
          <a:prstGeom prst="rect">
            <a:avLst/>
          </a:prstGeom>
        </p:spPr>
        <p:txBody>
          <a:bodyPr wrap="square">
            <a:spAutoFit/>
          </a:bodyPr>
          <a:lstStyle/>
          <a:p>
            <a:pPr algn="just"/>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、脉宽调制</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、输入捕捉、输出</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比较三个功能，位于哪个模块或哪几个模块中？</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它们都在“定时器</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”模块中。</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、脉宽调制</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、输入捕捉、输出比较的基本</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概念及应用场合。</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600"/>
              </a:spcBef>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脉宽调制</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）信号</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是一个高</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低电平重复交替的输出信号，是电机控制的重要方式之一</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捕捉</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用来</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监测外部开关量输入信号变化的</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时刻</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，应用场合主要有测量脉冲信号的周期与</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波形。</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输出比较</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用来</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监测外部开关量输入信号变化的</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时刻，应用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场合主要有产生一定间隔的脉冲，典型的应用实例就是实现软件的串行通讯</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2533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28</a:t>
            </a:fld>
            <a:endParaRPr lang="en-US" altLang="zh-CN"/>
          </a:p>
        </p:txBody>
      </p:sp>
      <p:sp>
        <p:nvSpPr>
          <p:cNvPr id="8" name="矩形 7"/>
          <p:cNvSpPr/>
          <p:nvPr/>
        </p:nvSpPr>
        <p:spPr>
          <a:xfrm>
            <a:off x="539552" y="260648"/>
            <a:ext cx="593624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7.3  </a:t>
            </a:r>
            <a:r>
              <a:rPr lang="en-US" altLang="zh-CN" sz="2800" b="1" dirty="0">
                <a:solidFill>
                  <a:schemeClr val="bg1"/>
                </a:solidFill>
                <a:latin typeface="华文新魏" panose="02010800040101010101" pitchFamily="2" charset="-122"/>
                <a:ea typeface="华文新魏" panose="02010800040101010101" pitchFamily="2" charset="-122"/>
              </a:rPr>
              <a:t>TPM</a:t>
            </a:r>
            <a:r>
              <a:rPr lang="zh-CN" altLang="en-US" sz="2800" b="1" dirty="0">
                <a:solidFill>
                  <a:schemeClr val="bg1"/>
                </a:solidFill>
                <a:latin typeface="华文新魏" panose="02010800040101010101" pitchFamily="2" charset="-122"/>
                <a:ea typeface="华文新魏" panose="02010800040101010101" pitchFamily="2" charset="-122"/>
              </a:rPr>
              <a:t>模块的驱动构件及使用方法</a:t>
            </a:r>
          </a:p>
        </p:txBody>
      </p:sp>
      <p:sp>
        <p:nvSpPr>
          <p:cNvPr id="10" name="矩形 9"/>
          <p:cNvSpPr/>
          <p:nvPr/>
        </p:nvSpPr>
        <p:spPr>
          <a:xfrm>
            <a:off x="35496" y="879103"/>
            <a:ext cx="210506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TPM</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模块简介</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97135" y="1340768"/>
            <a:ext cx="8795345" cy="4231928"/>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脉宽调制模块</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Timer/PWM Module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）内含三个模块，分别称为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，每个模块是独立的。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模块，除了作为基本定时器外，主要用于支持</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、输入捕捉、输出比较功能。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只有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个通道</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每个定时器有个中断向量，由表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中断向量号分别为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IRQ</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中断号分别为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19</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在</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“startup_MKL25Z4.S”设定的默认中断处理程序名分别为：TPM0_IRQHandler、TPM1_IRQHandler、TPM2_</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IRQHandler</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模块均具有</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位计数器（</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CNT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模数寄存器（</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状态可控制寄存器（</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SC</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第</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通道的通道值寄存器（</a:t>
            </a:r>
            <a:r>
              <a:rPr lang="en-US" altLang="zh-CN" sz="20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CnV</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及</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通道的状态可控制寄存器（</a:t>
            </a:r>
            <a:r>
              <a:rPr lang="en-US" altLang="zh-CN" sz="20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CnSC</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输入捕捉和输出比较状态寄存器（</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STATUS</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CONF</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547664" y="6093296"/>
            <a:ext cx="6397905" cy="369332"/>
          </a:xfrm>
          <a:prstGeom prst="rect">
            <a:avLst/>
          </a:prstGeom>
        </p:spPr>
        <p:txBody>
          <a:bodyPr wrap="none">
            <a:spAutoFit/>
          </a:bodyPr>
          <a:lstStyle/>
          <a:p>
            <a:r>
              <a:rPr lang="en-US" altLang="zh-CN" b="1" dirty="0"/>
              <a:t>TPM</a:t>
            </a:r>
            <a:r>
              <a:rPr lang="zh-CN" altLang="en-US" b="1" dirty="0"/>
              <a:t>驱动</a:t>
            </a:r>
            <a:r>
              <a:rPr lang="zh-CN" altLang="en-US" b="1" dirty="0" smtClean="0"/>
              <a:t>构件部分头</a:t>
            </a:r>
            <a:r>
              <a:rPr lang="zh-CN" altLang="en-US" b="1" dirty="0"/>
              <a:t>文件（</a:t>
            </a:r>
            <a:r>
              <a:rPr lang="en-US" altLang="zh-CN" b="1" dirty="0" err="1"/>
              <a:t>tpm.h</a:t>
            </a:r>
            <a:r>
              <a:rPr lang="zh-CN" altLang="en-US" b="1" dirty="0"/>
              <a:t>文件</a:t>
            </a:r>
            <a:r>
              <a:rPr lang="zh-CN" altLang="en-US" b="1" dirty="0" smtClean="0"/>
              <a:t>），详见书</a:t>
            </a:r>
            <a:r>
              <a:rPr lang="en-US" altLang="zh-CN" b="1" dirty="0" smtClean="0"/>
              <a:t>P170</a:t>
            </a:r>
            <a:r>
              <a:rPr lang="zh-CN" altLang="en-US" b="1" dirty="0" smtClean="0"/>
              <a:t>－</a:t>
            </a:r>
            <a:r>
              <a:rPr lang="en-US" altLang="zh-CN" b="1" dirty="0" smtClean="0"/>
              <a:t>174</a:t>
            </a:r>
            <a:endParaRPr lang="zh-CN" altLang="en-US" b="1" dirty="0"/>
          </a:p>
        </p:txBody>
      </p:sp>
    </p:spTree>
    <p:extLst>
      <p:ext uri="{BB962C8B-B14F-4D97-AF65-F5344CB8AC3E}">
        <p14:creationId xmlns:p14="http://schemas.microsoft.com/office/powerpoint/2010/main" val="19002404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29</a:t>
            </a:fld>
            <a:endParaRPr lang="en-US" altLang="zh-CN"/>
          </a:p>
        </p:txBody>
      </p:sp>
      <p:sp>
        <p:nvSpPr>
          <p:cNvPr id="8" name="矩形 7"/>
          <p:cNvSpPr/>
          <p:nvPr/>
        </p:nvSpPr>
        <p:spPr>
          <a:xfrm>
            <a:off x="539552" y="260648"/>
            <a:ext cx="593624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7.3  </a:t>
            </a:r>
            <a:r>
              <a:rPr lang="en-US" altLang="zh-CN" sz="2800" b="1" dirty="0">
                <a:solidFill>
                  <a:schemeClr val="bg1"/>
                </a:solidFill>
                <a:latin typeface="华文新魏" panose="02010800040101010101" pitchFamily="2" charset="-122"/>
                <a:ea typeface="华文新魏" panose="02010800040101010101" pitchFamily="2" charset="-122"/>
              </a:rPr>
              <a:t>TPM</a:t>
            </a:r>
            <a:r>
              <a:rPr lang="zh-CN" altLang="en-US" sz="2800" b="1" dirty="0">
                <a:solidFill>
                  <a:schemeClr val="bg1"/>
                </a:solidFill>
                <a:latin typeface="华文新魏" panose="02010800040101010101" pitchFamily="2" charset="-122"/>
                <a:ea typeface="华文新魏" panose="02010800040101010101" pitchFamily="2" charset="-122"/>
              </a:rPr>
              <a:t>模块的驱动构件及使用方法</a:t>
            </a:r>
          </a:p>
        </p:txBody>
      </p:sp>
      <p:sp>
        <p:nvSpPr>
          <p:cNvPr id="10" name="矩形 9"/>
          <p:cNvSpPr/>
          <p:nvPr/>
        </p:nvSpPr>
        <p:spPr>
          <a:xfrm>
            <a:off x="35496" y="879103"/>
            <a:ext cx="7432676"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7.3.1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模块的脉宽调制、输入捕捉、输出比较引脚</a:t>
            </a:r>
          </a:p>
        </p:txBody>
      </p:sp>
      <p:sp>
        <p:nvSpPr>
          <p:cNvPr id="3" name="矩形 2"/>
          <p:cNvSpPr/>
          <p:nvPr/>
        </p:nvSpPr>
        <p:spPr>
          <a:xfrm>
            <a:off x="97135" y="1340768"/>
            <a:ext cx="8795345" cy="806759"/>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表</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7-3</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列出了</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模块用于脉宽调制、输入捕捉、输出比较的功能外部引脚。</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3664949714"/>
              </p:ext>
            </p:extLst>
          </p:nvPr>
        </p:nvGraphicFramePr>
        <p:xfrm>
          <a:off x="323528" y="2147527"/>
          <a:ext cx="8630591" cy="4593915"/>
        </p:xfrm>
        <a:graphic>
          <a:graphicData uri="http://schemas.openxmlformats.org/drawingml/2006/table">
            <a:tbl>
              <a:tblPr firstRow="1"/>
              <a:tblGrid>
                <a:gridCol w="864096"/>
                <a:gridCol w="744997"/>
                <a:gridCol w="2300408"/>
                <a:gridCol w="1383307"/>
                <a:gridCol w="936604"/>
                <a:gridCol w="1223636"/>
                <a:gridCol w="1177543"/>
              </a:tblGrid>
              <a:tr h="306261">
                <a:tc gridSpan="7">
                  <a:txBody>
                    <a:bodyPr/>
                    <a:lstStyle/>
                    <a:p>
                      <a:pPr algn="ctr">
                        <a:spcAft>
                          <a:spcPts val="0"/>
                        </a:spcAft>
                        <a:tabLst>
                          <a:tab pos="4024630" algn="l"/>
                        </a:tabLst>
                      </a:pP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a:t>
                      </a:r>
                      <a:r>
                        <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7-3 KL25</a:t>
                      </a: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a:t>
                      </a:r>
                      <a:r>
                        <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TPM</a:t>
                      </a: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的外部引脚复用功能</a:t>
                      </a:r>
                      <a:endPar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endParaRPr>
                    </a:p>
                  </a:txBody>
                  <a:tcPr marL="10532" marR="10532"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6261">
                <a:tc>
                  <a:txBody>
                    <a:bodyPr/>
                    <a:lstStyle/>
                    <a:p>
                      <a:pPr indent="190500" algn="l">
                        <a:lnSpc>
                          <a:spcPts val="1200"/>
                        </a:lnSpc>
                        <a:spcAft>
                          <a:spcPts val="0"/>
                        </a:spcAft>
                      </a:pPr>
                      <a:r>
                        <a:rPr lang="zh-CN" sz="12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引脚号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zh-CN" sz="12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引脚名</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ALT4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13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ADC0_DP0/ADC0_SE0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TPM1_CH0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UART0_TX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14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ADC0_DM0/ADC0_SE4a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TPM1_CH1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UART0_RX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15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ADC0_DP3/ADC0_SE3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TPM2_CH0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UART2_TX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16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ADC0_DM3/ADC0_SE7a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TPM2_CH1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UART2_RX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21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PTE29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CMP0_IN5/ADC0_SE4b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PTE29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TPM_CLKIN0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22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PTE30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DAC0_OUT/ADC0_SE23/CMP0_IN4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PTE30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TPM_CLKIN1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23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PTE31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PTE31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TPM0_CH4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24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PTE24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PTE24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25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PTE25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PTE25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26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TSI0_CH1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TPM0_CH5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27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TSI0_CH2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UART0_RX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TPM2_CH0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28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TSI0_CH3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UART0_TX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TPM2_CH1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29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TSI0_CH4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I2C1_SCL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49362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23215" y="980729"/>
            <a:ext cx="8425249" cy="4968552"/>
          </a:xfrm>
        </p:spPr>
        <p:txBody>
          <a:bodyPr/>
          <a:lstStyle/>
          <a:p>
            <a:r>
              <a:rPr lang="zh-CN" altLang="en-US" dirty="0">
                <a:solidFill>
                  <a:srgbClr val="C00000"/>
                </a:solidFill>
                <a:latin typeface="黑体" panose="02010609060101010101" pitchFamily="49" charset="-122"/>
                <a:ea typeface="黑体" panose="02010609060101010101" pitchFamily="49" charset="-122"/>
              </a:rPr>
              <a:t>主要内容</a:t>
            </a:r>
            <a:r>
              <a:rPr lang="zh-CN" altLang="en-US" dirty="0">
                <a:solidFill>
                  <a:srgbClr val="C00000"/>
                </a:solidFill>
              </a:rPr>
              <a:t>：</a:t>
            </a:r>
          </a:p>
          <a:p>
            <a:pPr marL="457200" lvl="1" indent="-914400">
              <a:lnSpc>
                <a:spcPct val="125000"/>
              </a:lnSpc>
              <a:spcBef>
                <a:spcPts val="600"/>
              </a:spcBef>
            </a:pPr>
            <a:r>
              <a:rPr lang="en-US" dirty="0" smtClean="0">
                <a:solidFill>
                  <a:srgbClr val="000099"/>
                </a:solidFill>
                <a:latin typeface="Times New Roman" panose="02020603050405020304" pitchFamily="18" charset="0"/>
                <a:cs typeface="Times New Roman" panose="02020603050405020304" pitchFamily="18" charset="0"/>
              </a:rPr>
              <a:t>7.1  ARM </a:t>
            </a:r>
            <a:r>
              <a:rPr lang="en-US" dirty="0">
                <a:solidFill>
                  <a:srgbClr val="000099"/>
                </a:solidFill>
                <a:latin typeface="Times New Roman" panose="02020603050405020304" pitchFamily="18" charset="0"/>
                <a:cs typeface="Times New Roman" panose="02020603050405020304" pitchFamily="18" charset="0"/>
              </a:rPr>
              <a:t>Cortex-M0+</a:t>
            </a:r>
            <a:r>
              <a:rPr lang="zh-CN" altLang="en-US" dirty="0">
                <a:solidFill>
                  <a:srgbClr val="000099"/>
                </a:solidFill>
                <a:latin typeface="Times New Roman" panose="02020603050405020304" pitchFamily="18" charset="0"/>
                <a:cs typeface="Times New Roman" panose="02020603050405020304" pitchFamily="18" charset="0"/>
              </a:rPr>
              <a:t>内核定时器（</a:t>
            </a:r>
            <a:r>
              <a:rPr lang="en-US" dirty="0" err="1">
                <a:solidFill>
                  <a:srgbClr val="000099"/>
                </a:solidFill>
                <a:latin typeface="Times New Roman" panose="02020603050405020304" pitchFamily="18" charset="0"/>
                <a:cs typeface="Times New Roman" panose="02020603050405020304" pitchFamily="18" charset="0"/>
              </a:rPr>
              <a:t>Systick</a:t>
            </a:r>
            <a:r>
              <a:rPr lang="en-US" dirty="0" smtClean="0">
                <a:solidFill>
                  <a:srgbClr val="000099"/>
                </a:solidFill>
                <a:latin typeface="Times New Roman" panose="02020603050405020304" pitchFamily="18" charset="0"/>
                <a:cs typeface="Times New Roman" panose="02020603050405020304" pitchFamily="18" charset="0"/>
              </a:rPr>
              <a:t>）</a:t>
            </a:r>
          </a:p>
          <a:p>
            <a:pPr marL="457200" lvl="1" indent="-914400">
              <a:lnSpc>
                <a:spcPct val="125000"/>
              </a:lnSpc>
              <a:spcBef>
                <a:spcPts val="600"/>
              </a:spcBef>
            </a:pPr>
            <a:r>
              <a:rPr lang="en-US" altLang="zh-CN" dirty="0">
                <a:solidFill>
                  <a:srgbClr val="000099"/>
                </a:solidFill>
                <a:latin typeface="Times New Roman" panose="02020603050405020304" pitchFamily="18" charset="0"/>
                <a:cs typeface="Times New Roman" panose="02020603050405020304" pitchFamily="18" charset="0"/>
              </a:rPr>
              <a:t>7.2 </a:t>
            </a:r>
            <a:r>
              <a:rPr lang="en-US" altLang="zh-CN" dirty="0" smtClean="0">
                <a:solidFill>
                  <a:srgbClr val="000099"/>
                </a:solidFill>
                <a:latin typeface="Times New Roman" panose="02020603050405020304" pitchFamily="18" charset="0"/>
                <a:cs typeface="Times New Roman" panose="02020603050405020304" pitchFamily="18" charset="0"/>
              </a:rPr>
              <a:t> </a:t>
            </a:r>
            <a:r>
              <a:rPr lang="zh-CN" altLang="en-US" dirty="0" smtClean="0">
                <a:solidFill>
                  <a:srgbClr val="000099"/>
                </a:solidFill>
                <a:latin typeface="Times New Roman" panose="02020603050405020304" pitchFamily="18" charset="0"/>
                <a:cs typeface="Times New Roman" panose="02020603050405020304" pitchFamily="18" charset="0"/>
              </a:rPr>
              <a:t>脉宽调制</a:t>
            </a:r>
            <a:r>
              <a:rPr lang="zh-CN" altLang="en-US" dirty="0">
                <a:solidFill>
                  <a:srgbClr val="000099"/>
                </a:solidFill>
                <a:latin typeface="Times New Roman" panose="02020603050405020304" pitchFamily="18" charset="0"/>
                <a:cs typeface="Times New Roman" panose="02020603050405020304" pitchFamily="18" charset="0"/>
              </a:rPr>
              <a:t>、输入捕捉与输出比较通用基础</a:t>
            </a:r>
            <a:r>
              <a:rPr lang="zh-CN" altLang="en-US" dirty="0" smtClean="0">
                <a:solidFill>
                  <a:srgbClr val="000099"/>
                </a:solidFill>
                <a:latin typeface="Times New Roman" panose="02020603050405020304" pitchFamily="18" charset="0"/>
                <a:cs typeface="Times New Roman" panose="02020603050405020304" pitchFamily="18" charset="0"/>
              </a:rPr>
              <a:t>知识</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600"/>
              </a:spcBef>
            </a:pPr>
            <a:r>
              <a:rPr lang="en-US" altLang="zh-CN" dirty="0">
                <a:solidFill>
                  <a:srgbClr val="000099"/>
                </a:solidFill>
                <a:latin typeface="Times New Roman" panose="02020603050405020304" pitchFamily="18" charset="0"/>
                <a:cs typeface="Times New Roman" panose="02020603050405020304" pitchFamily="18" charset="0"/>
              </a:rPr>
              <a:t>7.3 </a:t>
            </a:r>
            <a:r>
              <a:rPr lang="en-US" altLang="zh-CN" dirty="0" smtClean="0">
                <a:solidFill>
                  <a:srgbClr val="000099"/>
                </a:solidFill>
                <a:latin typeface="Times New Roman" panose="02020603050405020304" pitchFamily="18" charset="0"/>
                <a:cs typeface="Times New Roman" panose="02020603050405020304" pitchFamily="18" charset="0"/>
              </a:rPr>
              <a:t> TPM</a:t>
            </a:r>
            <a:r>
              <a:rPr lang="zh-CN" altLang="en-US" dirty="0">
                <a:solidFill>
                  <a:srgbClr val="000099"/>
                </a:solidFill>
                <a:latin typeface="Times New Roman" panose="02020603050405020304" pitchFamily="18" charset="0"/>
                <a:cs typeface="Times New Roman" panose="02020603050405020304" pitchFamily="18" charset="0"/>
              </a:rPr>
              <a:t>模块的驱动构件及使用</a:t>
            </a:r>
            <a:r>
              <a:rPr lang="zh-CN" altLang="en-US" dirty="0" smtClean="0">
                <a:solidFill>
                  <a:srgbClr val="000099"/>
                </a:solidFill>
                <a:latin typeface="Times New Roman" panose="02020603050405020304" pitchFamily="18" charset="0"/>
                <a:cs typeface="Times New Roman" panose="02020603050405020304" pitchFamily="18" charset="0"/>
              </a:rPr>
              <a:t>方法</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600"/>
              </a:spcBef>
            </a:pPr>
            <a:r>
              <a:rPr lang="en-US" altLang="zh-CN" dirty="0">
                <a:solidFill>
                  <a:srgbClr val="000099"/>
                </a:solidFill>
                <a:latin typeface="Times New Roman" panose="02020603050405020304" pitchFamily="18" charset="0"/>
                <a:cs typeface="Times New Roman" panose="02020603050405020304" pitchFamily="18" charset="0"/>
              </a:rPr>
              <a:t>7.4 </a:t>
            </a:r>
            <a:r>
              <a:rPr lang="en-US" altLang="zh-CN" dirty="0" smtClean="0">
                <a:solidFill>
                  <a:srgbClr val="000099"/>
                </a:solidFill>
                <a:latin typeface="Times New Roman" panose="02020603050405020304" pitchFamily="18" charset="0"/>
                <a:cs typeface="Times New Roman" panose="02020603050405020304" pitchFamily="18" charset="0"/>
              </a:rPr>
              <a:t> TPM</a:t>
            </a:r>
            <a:r>
              <a:rPr lang="zh-CN" altLang="en-US" dirty="0">
                <a:solidFill>
                  <a:srgbClr val="000099"/>
                </a:solidFill>
                <a:latin typeface="Times New Roman" panose="02020603050405020304" pitchFamily="18" charset="0"/>
                <a:cs typeface="Times New Roman" panose="02020603050405020304" pitchFamily="18" charset="0"/>
              </a:rPr>
              <a:t>模块驱动构件的设计</a:t>
            </a:r>
            <a:r>
              <a:rPr lang="zh-CN" altLang="en-US" dirty="0" smtClean="0">
                <a:solidFill>
                  <a:srgbClr val="000099"/>
                </a:solidFill>
                <a:latin typeface="Times New Roman" panose="02020603050405020304" pitchFamily="18" charset="0"/>
                <a:cs typeface="Times New Roman" panose="02020603050405020304" pitchFamily="18" charset="0"/>
              </a:rPr>
              <a:t>方法</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600"/>
              </a:spcBef>
            </a:pPr>
            <a:r>
              <a:rPr lang="en-US" altLang="zh-CN" dirty="0">
                <a:solidFill>
                  <a:srgbClr val="000099"/>
                </a:solidFill>
                <a:latin typeface="Times New Roman" panose="02020603050405020304" pitchFamily="18" charset="0"/>
                <a:cs typeface="Times New Roman" panose="02020603050405020304" pitchFamily="18" charset="0"/>
              </a:rPr>
              <a:t>7.5 </a:t>
            </a:r>
            <a:r>
              <a:rPr lang="en-US" altLang="zh-CN" dirty="0" smtClean="0">
                <a:solidFill>
                  <a:srgbClr val="000099"/>
                </a:solidFill>
                <a:latin typeface="Times New Roman" panose="02020603050405020304" pitchFamily="18" charset="0"/>
                <a:cs typeface="Times New Roman" panose="02020603050405020304" pitchFamily="18" charset="0"/>
              </a:rPr>
              <a:t> </a:t>
            </a:r>
            <a:r>
              <a:rPr lang="zh-CN" altLang="en-US" dirty="0" smtClean="0">
                <a:solidFill>
                  <a:srgbClr val="000099"/>
                </a:solidFill>
                <a:latin typeface="Times New Roman" panose="02020603050405020304" pitchFamily="18" charset="0"/>
                <a:cs typeface="Times New Roman" panose="02020603050405020304" pitchFamily="18" charset="0"/>
              </a:rPr>
              <a:t>周期</a:t>
            </a:r>
            <a:r>
              <a:rPr lang="zh-CN" altLang="en-US" dirty="0">
                <a:solidFill>
                  <a:srgbClr val="000099"/>
                </a:solidFill>
                <a:latin typeface="Times New Roman" panose="02020603050405020304" pitchFamily="18" charset="0"/>
                <a:cs typeface="Times New Roman" panose="02020603050405020304" pitchFamily="18" charset="0"/>
              </a:rPr>
              <a:t>中断定时器</a:t>
            </a:r>
            <a:r>
              <a:rPr lang="en-US" altLang="zh-CN" dirty="0">
                <a:solidFill>
                  <a:srgbClr val="000099"/>
                </a:solidFill>
                <a:latin typeface="Times New Roman" panose="02020603050405020304" pitchFamily="18" charset="0"/>
                <a:cs typeface="Times New Roman" panose="02020603050405020304" pitchFamily="18" charset="0"/>
              </a:rPr>
              <a:t>PIT</a:t>
            </a:r>
            <a:r>
              <a:rPr lang="zh-CN" altLang="en-US" dirty="0" smtClean="0">
                <a:solidFill>
                  <a:srgbClr val="000099"/>
                </a:solidFill>
                <a:latin typeface="Times New Roman" panose="02020603050405020304" pitchFamily="18" charset="0"/>
                <a:cs typeface="Times New Roman" panose="02020603050405020304" pitchFamily="18" charset="0"/>
              </a:rPr>
              <a:t>模块</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600"/>
              </a:spcBef>
            </a:pPr>
            <a:r>
              <a:rPr lang="en-US" altLang="zh-CN" dirty="0">
                <a:solidFill>
                  <a:srgbClr val="000099"/>
                </a:solidFill>
                <a:latin typeface="Times New Roman" panose="02020603050405020304" pitchFamily="18" charset="0"/>
                <a:cs typeface="Times New Roman" panose="02020603050405020304" pitchFamily="18" charset="0"/>
              </a:rPr>
              <a:t>7.6 </a:t>
            </a:r>
            <a:r>
              <a:rPr lang="en-US" altLang="zh-CN" dirty="0" smtClean="0">
                <a:solidFill>
                  <a:srgbClr val="000099"/>
                </a:solidFill>
                <a:latin typeface="Times New Roman" panose="02020603050405020304" pitchFamily="18" charset="0"/>
                <a:cs typeface="Times New Roman" panose="02020603050405020304" pitchFamily="18" charset="0"/>
              </a:rPr>
              <a:t> </a:t>
            </a:r>
            <a:r>
              <a:rPr lang="zh-CN" altLang="en-US" dirty="0" smtClean="0">
                <a:solidFill>
                  <a:srgbClr val="000099"/>
                </a:solidFill>
                <a:latin typeface="Times New Roman" panose="02020603050405020304" pitchFamily="18" charset="0"/>
                <a:cs typeface="Times New Roman" panose="02020603050405020304" pitchFamily="18" charset="0"/>
              </a:rPr>
              <a:t>低功耗</a:t>
            </a:r>
            <a:r>
              <a:rPr lang="zh-CN" altLang="en-US" dirty="0">
                <a:solidFill>
                  <a:srgbClr val="000099"/>
                </a:solidFill>
                <a:latin typeface="Times New Roman" panose="02020603050405020304" pitchFamily="18" charset="0"/>
                <a:cs typeface="Times New Roman" panose="02020603050405020304" pitchFamily="18" charset="0"/>
              </a:rPr>
              <a:t>定时器</a:t>
            </a:r>
            <a:r>
              <a:rPr lang="en-US" altLang="zh-CN" dirty="0">
                <a:solidFill>
                  <a:srgbClr val="000099"/>
                </a:solidFill>
                <a:latin typeface="Times New Roman" panose="02020603050405020304" pitchFamily="18" charset="0"/>
                <a:cs typeface="Times New Roman" panose="02020603050405020304" pitchFamily="18" charset="0"/>
              </a:rPr>
              <a:t>LPTMR</a:t>
            </a:r>
            <a:r>
              <a:rPr lang="zh-CN" altLang="en-US" dirty="0" smtClean="0">
                <a:solidFill>
                  <a:srgbClr val="000099"/>
                </a:solidFill>
                <a:latin typeface="Times New Roman" panose="02020603050405020304" pitchFamily="18" charset="0"/>
                <a:cs typeface="Times New Roman" panose="02020603050405020304" pitchFamily="18" charset="0"/>
              </a:rPr>
              <a:t>模块</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600"/>
              </a:spcBef>
            </a:pPr>
            <a:r>
              <a:rPr lang="en-US" altLang="zh-CN" dirty="0">
                <a:solidFill>
                  <a:srgbClr val="000099"/>
                </a:solidFill>
                <a:latin typeface="Times New Roman" panose="02020603050405020304" pitchFamily="18" charset="0"/>
                <a:cs typeface="Times New Roman" panose="02020603050405020304" pitchFamily="18" charset="0"/>
              </a:rPr>
              <a:t>7.7 </a:t>
            </a:r>
            <a:r>
              <a:rPr lang="en-US" altLang="zh-CN" dirty="0" smtClean="0">
                <a:solidFill>
                  <a:srgbClr val="000099"/>
                </a:solidFill>
                <a:latin typeface="Times New Roman" panose="02020603050405020304" pitchFamily="18" charset="0"/>
                <a:cs typeface="Times New Roman" panose="02020603050405020304" pitchFamily="18" charset="0"/>
              </a:rPr>
              <a:t> </a:t>
            </a:r>
            <a:r>
              <a:rPr lang="zh-CN" altLang="en-US" dirty="0" smtClean="0">
                <a:solidFill>
                  <a:srgbClr val="000099"/>
                </a:solidFill>
                <a:latin typeface="Times New Roman" panose="02020603050405020304" pitchFamily="18" charset="0"/>
                <a:cs typeface="Times New Roman" panose="02020603050405020304" pitchFamily="18" charset="0"/>
              </a:rPr>
              <a:t>实时时钟</a:t>
            </a:r>
            <a:r>
              <a:rPr lang="en-US" altLang="zh-CN" dirty="0">
                <a:solidFill>
                  <a:srgbClr val="000099"/>
                </a:solidFill>
                <a:latin typeface="Times New Roman" panose="02020603050405020304" pitchFamily="18" charset="0"/>
                <a:cs typeface="Times New Roman" panose="02020603050405020304" pitchFamily="18" charset="0"/>
              </a:rPr>
              <a:t>RTC</a:t>
            </a:r>
            <a:r>
              <a:rPr lang="zh-CN" altLang="en-US" dirty="0">
                <a:solidFill>
                  <a:srgbClr val="000099"/>
                </a:solidFill>
                <a:latin typeface="Times New Roman" panose="02020603050405020304" pitchFamily="18" charset="0"/>
                <a:cs typeface="Times New Roman" panose="02020603050405020304" pitchFamily="18" charset="0"/>
              </a:rPr>
              <a:t>模块</a:t>
            </a:r>
            <a:endParaRPr lang="en-US" altLang="zh-CN" dirty="0" smtClean="0">
              <a:solidFill>
                <a:srgbClr val="000099"/>
              </a:solidFill>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t>3</a:t>
            </a:fld>
            <a:endParaRPr lang="en-US" altLang="zh-CN"/>
          </a:p>
        </p:txBody>
      </p:sp>
      <p:sp>
        <p:nvSpPr>
          <p:cNvPr id="5" name="矩形 4"/>
          <p:cNvSpPr/>
          <p:nvPr/>
        </p:nvSpPr>
        <p:spPr>
          <a:xfrm>
            <a:off x="0" y="260648"/>
            <a:ext cx="9143999" cy="584775"/>
          </a:xfrm>
          <a:prstGeom prst="rect">
            <a:avLst/>
          </a:prstGeom>
        </p:spPr>
        <p:txBody>
          <a:bodyPr wrap="square">
            <a:spAutoFit/>
          </a:bodyPr>
          <a:lstStyle/>
          <a:p>
            <a:pPr algn="ctr"/>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a:solidFill>
                  <a:schemeClr val="bg1"/>
                </a:solidFill>
                <a:latin typeface="华文新魏" panose="02010800040101010101" pitchFamily="2" charset="-122"/>
                <a:ea typeface="华文新魏" panose="02010800040101010101" pitchFamily="2" charset="-122"/>
              </a:rPr>
              <a:t>7</a:t>
            </a:r>
            <a:r>
              <a:rPr lang="zh-CN" altLang="en-US" sz="3200" b="1" dirty="0" smtClean="0">
                <a:solidFill>
                  <a:schemeClr val="bg1"/>
                </a:solidFill>
                <a:latin typeface="华文新魏" panose="02010800040101010101" pitchFamily="2" charset="-122"/>
                <a:ea typeface="华文新魏" panose="02010800040101010101" pitchFamily="2" charset="-122"/>
              </a:rPr>
              <a:t>章 定时器</a:t>
            </a:r>
            <a:r>
              <a:rPr lang="zh-CN" altLang="en-US" sz="3200" b="1" dirty="0">
                <a:solidFill>
                  <a:schemeClr val="bg1"/>
                </a:solidFill>
                <a:latin typeface="华文新魏" panose="02010800040101010101" pitchFamily="2" charset="-122"/>
                <a:ea typeface="华文新魏" panose="02010800040101010101" pitchFamily="2" charset="-122"/>
              </a:rPr>
              <a:t>相关模块</a:t>
            </a:r>
            <a:endParaRPr sz="3200" b="1"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30</a:t>
            </a:fld>
            <a:endParaRPr lang="en-US" altLang="zh-CN"/>
          </a:p>
        </p:txBody>
      </p:sp>
      <p:sp>
        <p:nvSpPr>
          <p:cNvPr id="8" name="矩形 7"/>
          <p:cNvSpPr/>
          <p:nvPr/>
        </p:nvSpPr>
        <p:spPr>
          <a:xfrm>
            <a:off x="539552" y="260648"/>
            <a:ext cx="593624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7.3  </a:t>
            </a:r>
            <a:r>
              <a:rPr lang="en-US" altLang="zh-CN" sz="2800" b="1" dirty="0">
                <a:solidFill>
                  <a:schemeClr val="bg1"/>
                </a:solidFill>
                <a:latin typeface="华文新魏" panose="02010800040101010101" pitchFamily="2" charset="-122"/>
                <a:ea typeface="华文新魏" panose="02010800040101010101" pitchFamily="2" charset="-122"/>
              </a:rPr>
              <a:t>TPM</a:t>
            </a:r>
            <a:r>
              <a:rPr lang="zh-CN" altLang="en-US" sz="2800" b="1" dirty="0">
                <a:solidFill>
                  <a:schemeClr val="bg1"/>
                </a:solidFill>
                <a:latin typeface="华文新魏" panose="02010800040101010101" pitchFamily="2" charset="-122"/>
                <a:ea typeface="华文新魏" panose="02010800040101010101" pitchFamily="2" charset="-122"/>
              </a:rPr>
              <a:t>模块的驱动构件及使用方法</a:t>
            </a:r>
          </a:p>
        </p:txBody>
      </p:sp>
      <p:sp>
        <p:nvSpPr>
          <p:cNvPr id="10" name="矩形 9"/>
          <p:cNvSpPr/>
          <p:nvPr/>
        </p:nvSpPr>
        <p:spPr>
          <a:xfrm>
            <a:off x="35496" y="879103"/>
            <a:ext cx="7432676"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7.3.1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模块的脉宽调制、输入捕捉、输出比较引脚</a:t>
            </a:r>
          </a:p>
        </p:txBody>
      </p:sp>
      <p:graphicFrame>
        <p:nvGraphicFramePr>
          <p:cNvPr id="12" name="表格 11"/>
          <p:cNvGraphicFramePr>
            <a:graphicFrameLocks noGrp="1"/>
          </p:cNvGraphicFramePr>
          <p:nvPr>
            <p:extLst>
              <p:ext uri="{D42A27DB-BD31-4B8C-83A1-F6EECF244321}">
                <p14:modId xmlns:p14="http://schemas.microsoft.com/office/powerpoint/2010/main" val="2897138112"/>
              </p:ext>
            </p:extLst>
          </p:nvPr>
        </p:nvGraphicFramePr>
        <p:xfrm>
          <a:off x="251520" y="1436003"/>
          <a:ext cx="8630591" cy="5206437"/>
        </p:xfrm>
        <a:graphic>
          <a:graphicData uri="http://schemas.openxmlformats.org/drawingml/2006/table">
            <a:tbl>
              <a:tblPr firstRow="1"/>
              <a:tblGrid>
                <a:gridCol w="864096"/>
                <a:gridCol w="744997"/>
                <a:gridCol w="2300408"/>
                <a:gridCol w="1383307"/>
                <a:gridCol w="936604"/>
                <a:gridCol w="1223636"/>
                <a:gridCol w="1177543"/>
              </a:tblGrid>
              <a:tr h="306261">
                <a:tc gridSpan="7">
                  <a:txBody>
                    <a:bodyPr/>
                    <a:lstStyle/>
                    <a:p>
                      <a:pPr algn="ctr">
                        <a:spcAft>
                          <a:spcPts val="0"/>
                        </a:spcAft>
                        <a:tabLst>
                          <a:tab pos="4024630" algn="l"/>
                        </a:tabLst>
                      </a:pP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a:t>
                      </a:r>
                      <a:r>
                        <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7-3 KL25</a:t>
                      </a: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a:t>
                      </a:r>
                      <a:r>
                        <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TPM</a:t>
                      </a: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的外部引脚复用功能</a:t>
                      </a:r>
                      <a:endPar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endParaRPr>
                    </a:p>
                  </a:txBody>
                  <a:tcPr marL="10532" marR="10532"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6261">
                <a:tc>
                  <a:txBody>
                    <a:bodyPr/>
                    <a:lstStyle/>
                    <a:p>
                      <a:pPr indent="190500" algn="l">
                        <a:lnSpc>
                          <a:spcPts val="1200"/>
                        </a:lnSpc>
                        <a:spcAft>
                          <a:spcPts val="0"/>
                        </a:spcAft>
                      </a:pPr>
                      <a:r>
                        <a:rPr lang="zh-CN" sz="12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引脚号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zh-CN" sz="12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引脚名</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ALT4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30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PTA4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TSI0_CH5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PTA4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I2C1_SDA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31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PTA5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PTA5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USB_CLKIN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32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PTA12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PTA12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TPM1_CH0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33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PTA13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PTA13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TPM1_CH1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40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PTA18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EXTAL0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PTA18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UART1_RX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TPM_CLKIN0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41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PTA19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XTAL0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PTA19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UART1_TX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TPM_CLKIN1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43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ADC0_SE8/TSI0_CH0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PTB0/LLWU_P5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I2C0_SCL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TPM1_CH0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44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ADC0_SE9/TSI0_CH6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I2C0_SDA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TPM1_CH1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45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ADC0_SE12/TSI0_CH7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I2C0_SCL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TPM2_CH0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46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ADC0_SE13/TSI0_CH8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I2C0_SDA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TPM2_CH1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51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PTB16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TSI0_CH9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PTB16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SPI1_MOSI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UART0_RX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TPM_CLKIN0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52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PTB17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TSI0_CH10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PTB17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SPI1_MISO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UART0_TX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TPM_CLKIN1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53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PTB18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TSI0_CH11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PTB18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TPM2_CH0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54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PTB19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TSI0_CH12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PTB19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TPM2_CH1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56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ADC0_SE15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I2C1_SCL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98482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31</a:t>
            </a:fld>
            <a:endParaRPr lang="en-US" altLang="zh-CN"/>
          </a:p>
        </p:txBody>
      </p:sp>
      <p:sp>
        <p:nvSpPr>
          <p:cNvPr id="8" name="矩形 7"/>
          <p:cNvSpPr/>
          <p:nvPr/>
        </p:nvSpPr>
        <p:spPr>
          <a:xfrm>
            <a:off x="539552" y="260648"/>
            <a:ext cx="593624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7.3  </a:t>
            </a:r>
            <a:r>
              <a:rPr lang="en-US" altLang="zh-CN" sz="2800" b="1" dirty="0">
                <a:solidFill>
                  <a:schemeClr val="bg1"/>
                </a:solidFill>
                <a:latin typeface="华文新魏" panose="02010800040101010101" pitchFamily="2" charset="-122"/>
                <a:ea typeface="华文新魏" panose="02010800040101010101" pitchFamily="2" charset="-122"/>
              </a:rPr>
              <a:t>TPM</a:t>
            </a:r>
            <a:r>
              <a:rPr lang="zh-CN" altLang="en-US" sz="2800" b="1" dirty="0">
                <a:solidFill>
                  <a:schemeClr val="bg1"/>
                </a:solidFill>
                <a:latin typeface="华文新魏" panose="02010800040101010101" pitchFamily="2" charset="-122"/>
                <a:ea typeface="华文新魏" panose="02010800040101010101" pitchFamily="2" charset="-122"/>
              </a:rPr>
              <a:t>模块的驱动构件及使用方法</a:t>
            </a:r>
          </a:p>
        </p:txBody>
      </p:sp>
      <p:sp>
        <p:nvSpPr>
          <p:cNvPr id="10" name="矩形 9"/>
          <p:cNvSpPr/>
          <p:nvPr/>
        </p:nvSpPr>
        <p:spPr>
          <a:xfrm>
            <a:off x="35496" y="879103"/>
            <a:ext cx="7432676"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7.3.1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模块的脉宽调制、输入捕捉、输出比较引脚</a:t>
            </a:r>
          </a:p>
        </p:txBody>
      </p:sp>
      <p:graphicFrame>
        <p:nvGraphicFramePr>
          <p:cNvPr id="12" name="表格 11"/>
          <p:cNvGraphicFramePr>
            <a:graphicFrameLocks noGrp="1"/>
          </p:cNvGraphicFramePr>
          <p:nvPr>
            <p:extLst>
              <p:ext uri="{D42A27DB-BD31-4B8C-83A1-F6EECF244321}">
                <p14:modId xmlns:p14="http://schemas.microsoft.com/office/powerpoint/2010/main" val="3588847157"/>
              </p:ext>
            </p:extLst>
          </p:nvPr>
        </p:nvGraphicFramePr>
        <p:xfrm>
          <a:off x="251520" y="1436003"/>
          <a:ext cx="8630591" cy="4593915"/>
        </p:xfrm>
        <a:graphic>
          <a:graphicData uri="http://schemas.openxmlformats.org/drawingml/2006/table">
            <a:tbl>
              <a:tblPr firstRow="1"/>
              <a:tblGrid>
                <a:gridCol w="864096"/>
                <a:gridCol w="744997"/>
                <a:gridCol w="2300408"/>
                <a:gridCol w="1383307"/>
                <a:gridCol w="936604"/>
                <a:gridCol w="1223636"/>
                <a:gridCol w="1177543"/>
              </a:tblGrid>
              <a:tr h="306261">
                <a:tc gridSpan="7">
                  <a:txBody>
                    <a:bodyPr/>
                    <a:lstStyle/>
                    <a:p>
                      <a:pPr algn="ctr">
                        <a:spcAft>
                          <a:spcPts val="0"/>
                        </a:spcAft>
                        <a:tabLst>
                          <a:tab pos="4024630" algn="l"/>
                        </a:tabLst>
                      </a:pP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a:t>
                      </a:r>
                      <a:r>
                        <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7-3 KL25</a:t>
                      </a: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a:t>
                      </a:r>
                      <a:r>
                        <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TPM</a:t>
                      </a: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的外部引脚复用功能</a:t>
                      </a:r>
                      <a:endPar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endParaRPr>
                    </a:p>
                  </a:txBody>
                  <a:tcPr marL="10532" marR="10532"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6261">
                <a:tc>
                  <a:txBody>
                    <a:bodyPr/>
                    <a:lstStyle/>
                    <a:p>
                      <a:pPr indent="190500" algn="l">
                        <a:lnSpc>
                          <a:spcPts val="1200"/>
                        </a:lnSpc>
                        <a:spcAft>
                          <a:spcPts val="0"/>
                        </a:spcAft>
                      </a:pPr>
                      <a:r>
                        <a:rPr lang="zh-CN" sz="12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引脚号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zh-CN" sz="12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引脚名</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ALT4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57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ADC0_SE11/TSI0_CH15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I2C1_SDA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58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PTC3/ LLWU_P7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UART1_RX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61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PTC4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PTC4/ LLWU_P8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SPI0_PCS0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UART1_TX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65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PTC8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CMP0_IN2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PTC8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I2C0_SCL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TPM0_CH4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66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PTC9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CMP0_IN3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PTC9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I2C0_SDA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TPM0_CH5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69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PTC12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PTC12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TPM_CLKIN0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70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PTC13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PTC13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TPM_CLKIN1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73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SPI0_PCS0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TPM0_CH0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74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PTD1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ADC0_SE5b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SPI0_SCK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TPM0_CH1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75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PTD2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SPI0_MOSI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UART2_RX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TPM0_CH2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76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PTD3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SPI0_MISO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UART2_TX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TPM0_CH3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77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PTD4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PTD4/ LLWU_P14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SPI1_PCS0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UART2_RX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TPM0_CH4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61">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78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PTD5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ADC0_SE6b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PTD5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SPI1_SCK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UART2_TX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l">
                        <a:lnSpc>
                          <a:spcPts val="1200"/>
                        </a:lnSpc>
                        <a:spcAft>
                          <a:spcPts val="0"/>
                        </a:spcAft>
                      </a:pPr>
                      <a:r>
                        <a:rPr lang="en-US" sz="1200" b="1" kern="100" dirty="0">
                          <a:solidFill>
                            <a:srgbClr val="000000"/>
                          </a:solidFill>
                          <a:effectLst/>
                          <a:latin typeface="黑体" panose="02010609060101010101" pitchFamily="49" charset="-122"/>
                          <a:ea typeface="宋体" panose="02010600030101010101" pitchFamily="2" charset="-122"/>
                          <a:cs typeface="Times New Roman" panose="02020603050405020304" pitchFamily="18" charset="0"/>
                        </a:rPr>
                        <a:t>TPM0_CH5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532" marR="10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0153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32</a:t>
            </a:fld>
            <a:endParaRPr lang="en-US" altLang="zh-CN" dirty="0"/>
          </a:p>
        </p:txBody>
      </p:sp>
      <p:sp>
        <p:nvSpPr>
          <p:cNvPr id="8" name="矩形 7"/>
          <p:cNvSpPr/>
          <p:nvPr/>
        </p:nvSpPr>
        <p:spPr>
          <a:xfrm>
            <a:off x="539552" y="260648"/>
            <a:ext cx="593624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7.3  </a:t>
            </a:r>
            <a:r>
              <a:rPr lang="en-US" altLang="zh-CN" sz="2800" b="1" dirty="0">
                <a:solidFill>
                  <a:schemeClr val="bg1"/>
                </a:solidFill>
                <a:latin typeface="华文新魏" panose="02010800040101010101" pitchFamily="2" charset="-122"/>
                <a:ea typeface="华文新魏" panose="02010800040101010101" pitchFamily="2" charset="-122"/>
              </a:rPr>
              <a:t>TPM</a:t>
            </a:r>
            <a:r>
              <a:rPr lang="zh-CN" altLang="en-US" sz="2800" b="1" dirty="0">
                <a:solidFill>
                  <a:schemeClr val="bg1"/>
                </a:solidFill>
                <a:latin typeface="华文新魏" panose="02010800040101010101" pitchFamily="2" charset="-122"/>
                <a:ea typeface="华文新魏" panose="02010800040101010101" pitchFamily="2" charset="-122"/>
              </a:rPr>
              <a:t>模块的驱动构件及使用方法</a:t>
            </a:r>
          </a:p>
        </p:txBody>
      </p:sp>
      <p:sp>
        <p:nvSpPr>
          <p:cNvPr id="10" name="矩形 9"/>
          <p:cNvSpPr/>
          <p:nvPr/>
        </p:nvSpPr>
        <p:spPr>
          <a:xfrm>
            <a:off x="35496" y="879103"/>
            <a:ext cx="4499180"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7.3.2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构件头文件（</a:t>
            </a:r>
            <a:r>
              <a:rPr lang="en-US" altLang="zh-CN" sz="24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tpm.h</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 name="矩形 2"/>
          <p:cNvSpPr/>
          <p:nvPr/>
        </p:nvSpPr>
        <p:spPr>
          <a:xfrm>
            <a:off x="97135" y="1340768"/>
            <a:ext cx="8795345" cy="464743"/>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模块通常用作输入捕捉、输出比较或</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输出三种基本功能</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644546967"/>
              </p:ext>
            </p:extLst>
          </p:nvPr>
        </p:nvGraphicFramePr>
        <p:xfrm>
          <a:off x="539552" y="1916832"/>
          <a:ext cx="8352928" cy="4297680"/>
        </p:xfrm>
        <a:graphic>
          <a:graphicData uri="http://schemas.openxmlformats.org/drawingml/2006/table">
            <a:tbl>
              <a:tblPr firstRow="1" firstCol="1" bandRow="1"/>
              <a:tblGrid>
                <a:gridCol w="8352928"/>
              </a:tblGrid>
              <a:tr h="0">
                <a:tc>
                  <a:txBody>
                    <a:bodyPr/>
                    <a:lstStyle/>
                    <a:p>
                      <a:pPr indent="266700">
                        <a:lnSpc>
                          <a:spcPts val="1200"/>
                        </a:lnSpc>
                        <a:spcAft>
                          <a:spcPts val="0"/>
                        </a:spcAft>
                      </a:pPr>
                      <a:r>
                        <a:rPr lang="en-US" sz="900" kern="100" dirty="0">
                          <a:solidFill>
                            <a:srgbClr val="000000"/>
                          </a:solidFill>
                          <a:effectLst/>
                          <a:latin typeface="Times New Roman"/>
                          <a:ea typeface="宋体"/>
                          <a:cs typeface="Times New Roman"/>
                        </a:rPr>
                        <a:t>//===========================================================================</a:t>
                      </a:r>
                      <a:endParaRPr lang="zh-CN" sz="900" kern="100" dirty="0">
                        <a:effectLst/>
                        <a:latin typeface="Times New Roman"/>
                        <a:ea typeface="宋体"/>
                        <a:cs typeface="Times New Roman"/>
                      </a:endParaRPr>
                    </a:p>
                    <a:p>
                      <a:pPr>
                        <a:lnSpc>
                          <a:spcPct val="100000"/>
                        </a:lnSpc>
                        <a:spcAft>
                          <a:spcPts val="0"/>
                        </a:spcAft>
                      </a:pPr>
                      <a:r>
                        <a:rPr lang="en-US" sz="900" b="1" kern="100" dirty="0">
                          <a:solidFill>
                            <a:srgbClr val="000000"/>
                          </a:solidFill>
                          <a:effectLst/>
                          <a:latin typeface="Times New Roman"/>
                          <a:ea typeface="宋体"/>
                          <a:cs typeface="Times New Roman"/>
                        </a:rPr>
                        <a:t>//</a:t>
                      </a:r>
                      <a:r>
                        <a:rPr lang="zh-CN" sz="1400" b="1" kern="100" dirty="0">
                          <a:solidFill>
                            <a:srgbClr val="000000"/>
                          </a:solidFill>
                          <a:effectLst/>
                          <a:latin typeface="Times New Roman"/>
                          <a:ea typeface="宋体"/>
                          <a:cs typeface="Times New Roman"/>
                        </a:rPr>
                        <a:t>文件名称：</a:t>
                      </a:r>
                      <a:r>
                        <a:rPr lang="en-US" sz="1400" b="1" kern="100" dirty="0" err="1">
                          <a:solidFill>
                            <a:srgbClr val="000000"/>
                          </a:solidFill>
                          <a:effectLst/>
                          <a:latin typeface="Times New Roman"/>
                          <a:ea typeface="宋体"/>
                          <a:cs typeface="Times New Roman"/>
                        </a:rPr>
                        <a:t>tpm.h</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a:t>
                      </a:r>
                      <a:r>
                        <a:rPr lang="zh-CN" sz="1400" b="1" kern="100" dirty="0">
                          <a:solidFill>
                            <a:srgbClr val="000000"/>
                          </a:solidFill>
                          <a:effectLst/>
                          <a:latin typeface="Times New Roman"/>
                          <a:ea typeface="宋体"/>
                          <a:cs typeface="Times New Roman"/>
                        </a:rPr>
                        <a:t>功能概要：</a:t>
                      </a:r>
                      <a:r>
                        <a:rPr lang="en-US" sz="1400" b="1" kern="100" dirty="0" err="1">
                          <a:solidFill>
                            <a:srgbClr val="000000"/>
                          </a:solidFill>
                          <a:effectLst/>
                          <a:latin typeface="Times New Roman"/>
                          <a:ea typeface="宋体"/>
                          <a:cs typeface="Times New Roman"/>
                        </a:rPr>
                        <a:t>tpm</a:t>
                      </a:r>
                      <a:r>
                        <a:rPr lang="zh-CN" sz="1400" b="1" kern="100" dirty="0">
                          <a:solidFill>
                            <a:srgbClr val="000000"/>
                          </a:solidFill>
                          <a:effectLst/>
                          <a:latin typeface="Times New Roman"/>
                          <a:ea typeface="宋体"/>
                          <a:cs typeface="Times New Roman"/>
                        </a:rPr>
                        <a:t>底层驱动构件源文件</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a:t>
                      </a:r>
                      <a:r>
                        <a:rPr lang="zh-CN" sz="1400" b="1" kern="100" dirty="0">
                          <a:solidFill>
                            <a:srgbClr val="000000"/>
                          </a:solidFill>
                          <a:effectLst/>
                          <a:latin typeface="Times New Roman"/>
                          <a:ea typeface="宋体"/>
                          <a:cs typeface="Times New Roman"/>
                        </a:rPr>
                        <a:t>版权所有：苏州大学飞思卡尔嵌入式中心</a:t>
                      </a:r>
                      <a:r>
                        <a:rPr lang="en-US" sz="1400" b="1" kern="100" dirty="0">
                          <a:solidFill>
                            <a:srgbClr val="000000"/>
                          </a:solidFill>
                          <a:effectLst/>
                          <a:latin typeface="Times New Roman"/>
                          <a:ea typeface="宋体"/>
                          <a:cs typeface="Times New Roman"/>
                        </a:rPr>
                        <a:t>(sumcu.suda.edu.cn)</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a:t>
                      </a:r>
                      <a:r>
                        <a:rPr lang="zh-CN" sz="1400" b="1" kern="100" dirty="0">
                          <a:solidFill>
                            <a:srgbClr val="000000"/>
                          </a:solidFill>
                          <a:effectLst/>
                          <a:latin typeface="Times New Roman"/>
                          <a:ea typeface="宋体"/>
                          <a:cs typeface="Times New Roman"/>
                        </a:rPr>
                        <a:t>更新记录：</a:t>
                      </a:r>
                      <a:r>
                        <a:rPr lang="en-US" sz="1400" b="1" kern="100" dirty="0">
                          <a:solidFill>
                            <a:srgbClr val="000000"/>
                          </a:solidFill>
                          <a:effectLst/>
                          <a:latin typeface="Times New Roman"/>
                          <a:ea typeface="宋体"/>
                          <a:cs typeface="Times New Roman"/>
                        </a:rPr>
                        <a:t>2016-3-20   V4.0</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a:t>
                      </a:r>
                      <a:r>
                        <a:rPr lang="zh-CN" sz="1400" b="1" kern="100" dirty="0">
                          <a:solidFill>
                            <a:srgbClr val="000000"/>
                          </a:solidFill>
                          <a:effectLst/>
                          <a:latin typeface="Times New Roman"/>
                          <a:ea typeface="宋体"/>
                          <a:cs typeface="Times New Roman"/>
                        </a:rPr>
                        <a:t>备</a:t>
                      </a:r>
                      <a:r>
                        <a:rPr lang="en-US" sz="1400" b="1" kern="100" dirty="0">
                          <a:solidFill>
                            <a:srgbClr val="000000"/>
                          </a:solidFill>
                          <a:effectLst/>
                          <a:latin typeface="Times New Roman"/>
                          <a:ea typeface="宋体"/>
                          <a:cs typeface="Times New Roman"/>
                        </a:rPr>
                        <a:t>    </a:t>
                      </a:r>
                      <a:r>
                        <a:rPr lang="zh-CN" sz="1400" b="1" kern="100" dirty="0">
                          <a:solidFill>
                            <a:srgbClr val="000000"/>
                          </a:solidFill>
                          <a:effectLst/>
                          <a:latin typeface="Times New Roman"/>
                          <a:ea typeface="宋体"/>
                          <a:cs typeface="Times New Roman"/>
                        </a:rPr>
                        <a:t>注：</a:t>
                      </a:r>
                      <a:r>
                        <a:rPr lang="en-US" sz="1400" b="1" kern="100" dirty="0">
                          <a:solidFill>
                            <a:srgbClr val="000000"/>
                          </a:solidFill>
                          <a:effectLst/>
                          <a:latin typeface="Times New Roman"/>
                          <a:ea typeface="宋体"/>
                          <a:cs typeface="Times New Roman"/>
                        </a:rPr>
                        <a:t>SD-FSL-KL25</a:t>
                      </a:r>
                      <a:r>
                        <a:rPr lang="zh-CN" sz="1400" b="1" kern="100" dirty="0">
                          <a:solidFill>
                            <a:srgbClr val="000000"/>
                          </a:solidFill>
                          <a:effectLst/>
                          <a:latin typeface="Times New Roman"/>
                          <a:ea typeface="宋体"/>
                          <a:cs typeface="Times New Roman"/>
                        </a:rPr>
                        <a:t>开发板有</a:t>
                      </a:r>
                      <a:r>
                        <a:rPr lang="en-US" sz="1400" b="1" kern="100" dirty="0">
                          <a:solidFill>
                            <a:srgbClr val="000000"/>
                          </a:solidFill>
                          <a:effectLst/>
                          <a:latin typeface="Times New Roman"/>
                          <a:ea typeface="宋体"/>
                          <a:cs typeface="Times New Roman"/>
                        </a:rPr>
                        <a:t>TPM0</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TPM1</a:t>
                      </a:r>
                      <a:r>
                        <a:rPr lang="zh-CN" sz="1400" b="1" kern="100" dirty="0">
                          <a:solidFill>
                            <a:srgbClr val="000000"/>
                          </a:solidFill>
                          <a:effectLst/>
                          <a:latin typeface="Times New Roman"/>
                          <a:ea typeface="宋体"/>
                          <a:cs typeface="Times New Roman"/>
                        </a:rPr>
                        <a:t>和</a:t>
                      </a:r>
                      <a:r>
                        <a:rPr lang="en-US" sz="1400" b="1" kern="100" dirty="0">
                          <a:solidFill>
                            <a:srgbClr val="000000"/>
                          </a:solidFill>
                          <a:effectLst/>
                          <a:latin typeface="Times New Roman"/>
                          <a:ea typeface="宋体"/>
                          <a:cs typeface="Times New Roman"/>
                        </a:rPr>
                        <a:t>TPM2</a:t>
                      </a:r>
                      <a:r>
                        <a:rPr lang="zh-CN" sz="1400" b="1" kern="100" dirty="0">
                          <a:solidFill>
                            <a:srgbClr val="000000"/>
                          </a:solidFill>
                          <a:effectLst/>
                          <a:latin typeface="Times New Roman"/>
                          <a:ea typeface="宋体"/>
                          <a:cs typeface="Times New Roman"/>
                        </a:rPr>
                        <a:t>共</a:t>
                      </a:r>
                      <a:r>
                        <a:rPr lang="en-US" sz="1400" b="1" kern="100" dirty="0">
                          <a:solidFill>
                            <a:srgbClr val="000000"/>
                          </a:solidFill>
                          <a:effectLst/>
                          <a:latin typeface="Times New Roman"/>
                          <a:ea typeface="宋体"/>
                          <a:cs typeface="Times New Roman"/>
                        </a:rPr>
                        <a:t>3</a:t>
                      </a:r>
                      <a:r>
                        <a:rPr lang="zh-CN" sz="1400" b="1" kern="100" dirty="0">
                          <a:solidFill>
                            <a:srgbClr val="000000"/>
                          </a:solidFill>
                          <a:effectLst/>
                          <a:latin typeface="Times New Roman"/>
                          <a:ea typeface="宋体"/>
                          <a:cs typeface="Times New Roman"/>
                        </a:rPr>
                        <a:t>个</a:t>
                      </a:r>
                      <a:r>
                        <a:rPr lang="en-US" sz="1400" b="1" kern="100" dirty="0">
                          <a:solidFill>
                            <a:srgbClr val="000000"/>
                          </a:solidFill>
                          <a:effectLst/>
                          <a:latin typeface="Times New Roman"/>
                          <a:ea typeface="宋体"/>
                          <a:cs typeface="Times New Roman"/>
                        </a:rPr>
                        <a:t>TPM</a:t>
                      </a:r>
                      <a:r>
                        <a:rPr lang="zh-CN" sz="1400" b="1" kern="100" dirty="0">
                          <a:solidFill>
                            <a:srgbClr val="000000"/>
                          </a:solidFill>
                          <a:effectLst/>
                          <a:latin typeface="Times New Roman"/>
                          <a:ea typeface="宋体"/>
                          <a:cs typeface="Times New Roman"/>
                        </a:rPr>
                        <a:t>模块，每个模块又有</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          </a:t>
                      </a:r>
                      <a:r>
                        <a:rPr lang="zh-CN" sz="1400" b="1" kern="100" dirty="0">
                          <a:solidFill>
                            <a:srgbClr val="000000"/>
                          </a:solidFill>
                          <a:effectLst/>
                          <a:latin typeface="Times New Roman"/>
                          <a:ea typeface="宋体"/>
                          <a:cs typeface="Times New Roman"/>
                        </a:rPr>
                        <a:t>若干通道，都可以配置产生边沿对齐或是中心对齐的</a:t>
                      </a:r>
                      <a:r>
                        <a:rPr lang="en-US" sz="1400" b="1" kern="100" dirty="0">
                          <a:solidFill>
                            <a:srgbClr val="000000"/>
                          </a:solidFill>
                          <a:effectLst/>
                          <a:latin typeface="Times New Roman"/>
                          <a:ea typeface="宋体"/>
                          <a:cs typeface="Times New Roman"/>
                        </a:rPr>
                        <a:t>PWM</a:t>
                      </a:r>
                      <a:r>
                        <a:rPr lang="zh-CN" sz="1400" b="1" kern="100" dirty="0">
                          <a:solidFill>
                            <a:srgbClr val="000000"/>
                          </a:solidFill>
                          <a:effectLst/>
                          <a:latin typeface="Times New Roman"/>
                          <a:ea typeface="宋体"/>
                          <a:cs typeface="Times New Roman"/>
                        </a:rPr>
                        <a:t>信号。</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a:t>
                      </a:r>
                      <a:r>
                        <a:rPr lang="zh-CN" sz="1400" b="1" kern="100" dirty="0">
                          <a:solidFill>
                            <a:srgbClr val="000000"/>
                          </a:solidFill>
                          <a:effectLst/>
                          <a:latin typeface="Times New Roman"/>
                          <a:ea typeface="宋体"/>
                          <a:cs typeface="Times New Roman"/>
                        </a:rPr>
                        <a:t>前提：</a:t>
                      </a:r>
                      <a:r>
                        <a:rPr lang="en-US" sz="1400" b="1" kern="100" dirty="0">
                          <a:solidFill>
                            <a:srgbClr val="000000"/>
                          </a:solidFill>
                          <a:effectLst/>
                          <a:latin typeface="Times New Roman"/>
                          <a:ea typeface="宋体"/>
                          <a:cs typeface="Times New Roman"/>
                        </a:rPr>
                        <a:t>PTB9</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PTB18</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PTB19</a:t>
                      </a:r>
                      <a:r>
                        <a:rPr lang="zh-CN" sz="1400" b="1" kern="100" dirty="0">
                          <a:solidFill>
                            <a:srgbClr val="000000"/>
                          </a:solidFill>
                          <a:effectLst/>
                          <a:latin typeface="Times New Roman"/>
                          <a:ea typeface="宋体"/>
                          <a:cs typeface="Times New Roman"/>
                        </a:rPr>
                        <a:t>已分配给三色灯</a:t>
                      </a:r>
                      <a:r>
                        <a:rPr lang="en-US" sz="1400" b="1" kern="100" dirty="0">
                          <a:solidFill>
                            <a:srgbClr val="000000"/>
                          </a:solidFill>
                          <a:effectLst/>
                          <a:latin typeface="Times New Roman"/>
                          <a:ea typeface="宋体"/>
                          <a:cs typeface="Times New Roman"/>
                        </a:rPr>
                        <a:t>,PTE0</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PTE1</a:t>
                      </a:r>
                      <a:r>
                        <a:rPr lang="zh-CN" sz="1400" b="1" kern="100" dirty="0">
                          <a:solidFill>
                            <a:srgbClr val="000000"/>
                          </a:solidFill>
                          <a:effectLst/>
                          <a:latin typeface="Times New Roman"/>
                          <a:ea typeface="宋体"/>
                          <a:cs typeface="Times New Roman"/>
                        </a:rPr>
                        <a:t>分配给</a:t>
                      </a:r>
                      <a:r>
                        <a:rPr lang="en-US" sz="1400" b="1" kern="100" dirty="0">
                          <a:solidFill>
                            <a:srgbClr val="000000"/>
                          </a:solidFill>
                          <a:effectLst/>
                          <a:latin typeface="Times New Roman"/>
                          <a:ea typeface="宋体"/>
                          <a:cs typeface="Times New Roman"/>
                        </a:rPr>
                        <a:t>UART1,PTE22</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PTE23</a:t>
                      </a:r>
                      <a:r>
                        <a:rPr lang="zh-CN" sz="1400" b="1" kern="100" dirty="0">
                          <a:solidFill>
                            <a:srgbClr val="000000"/>
                          </a:solidFill>
                          <a:effectLst/>
                          <a:latin typeface="Times New Roman"/>
                          <a:ea typeface="宋体"/>
                          <a:cs typeface="Times New Roman"/>
                        </a:rPr>
                        <a:t>分</a:t>
                      </a:r>
                      <a:r>
                        <a:rPr lang="zh-CN" sz="1400" b="1" kern="100" dirty="0" smtClean="0">
                          <a:solidFill>
                            <a:srgbClr val="000000"/>
                          </a:solidFill>
                          <a:effectLst/>
                          <a:latin typeface="Times New Roman"/>
                          <a:ea typeface="宋体"/>
                          <a:cs typeface="Times New Roman"/>
                        </a:rPr>
                        <a:t>配给</a:t>
                      </a:r>
                      <a:r>
                        <a:rPr lang="en-US" altLang="zh-CN" sz="1400" b="1" kern="100" dirty="0" smtClean="0">
                          <a:solidFill>
                            <a:srgbClr val="000000"/>
                          </a:solidFill>
                          <a:effectLst/>
                          <a:latin typeface="Times New Roman"/>
                          <a:ea typeface="宋体"/>
                          <a:cs typeface="Times New Roman"/>
                        </a:rPr>
                        <a:t>UA</a:t>
                      </a:r>
                      <a:r>
                        <a:rPr lang="en-US" sz="1400" b="1" kern="100" dirty="0" smtClean="0">
                          <a:solidFill>
                            <a:srgbClr val="000000"/>
                          </a:solidFill>
                          <a:effectLst/>
                          <a:latin typeface="Times New Roman"/>
                          <a:ea typeface="宋体"/>
                          <a:cs typeface="Times New Roman"/>
                        </a:rPr>
                        <a:t>RT2</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//PTA0</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PTA3</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PTA20</a:t>
                      </a:r>
                      <a:r>
                        <a:rPr lang="zh-CN" sz="1400" b="1" kern="100" dirty="0">
                          <a:solidFill>
                            <a:srgbClr val="000000"/>
                          </a:solidFill>
                          <a:effectLst/>
                          <a:latin typeface="Times New Roman"/>
                          <a:ea typeface="宋体"/>
                          <a:cs typeface="Times New Roman"/>
                        </a:rPr>
                        <a:t>分配给调试接口使用</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          </a:t>
                      </a:r>
                      <a:r>
                        <a:rPr lang="zh-CN" sz="1400" b="1" kern="100" dirty="0">
                          <a:solidFill>
                            <a:srgbClr val="000000"/>
                          </a:solidFill>
                          <a:effectLst/>
                          <a:latin typeface="Times New Roman"/>
                          <a:ea typeface="宋体"/>
                          <a:cs typeface="Times New Roman"/>
                        </a:rPr>
                        <a:t>每个通道的具体引脚分配如下：</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             </a:t>
                      </a:r>
                      <a:r>
                        <a:rPr lang="zh-CN" sz="1400" b="1" kern="100" dirty="0">
                          <a:solidFill>
                            <a:srgbClr val="000000"/>
                          </a:solidFill>
                          <a:effectLst/>
                          <a:latin typeface="Times New Roman"/>
                          <a:ea typeface="宋体"/>
                          <a:cs typeface="Times New Roman"/>
                        </a:rPr>
                        <a:t>通道</a:t>
                      </a:r>
                      <a:r>
                        <a:rPr lang="en-US" sz="1400" b="1" kern="100" dirty="0">
                          <a:solidFill>
                            <a:srgbClr val="000000"/>
                          </a:solidFill>
                          <a:effectLst/>
                          <a:latin typeface="Times New Roman"/>
                          <a:ea typeface="宋体"/>
                          <a:cs typeface="Times New Roman"/>
                        </a:rPr>
                        <a:t>                     </a:t>
                      </a:r>
                      <a:r>
                        <a:rPr lang="zh-CN" sz="1400" b="1" kern="100" dirty="0">
                          <a:solidFill>
                            <a:srgbClr val="000000"/>
                          </a:solidFill>
                          <a:effectLst/>
                          <a:latin typeface="Times New Roman"/>
                          <a:ea typeface="宋体"/>
                          <a:cs typeface="Times New Roman"/>
                        </a:rPr>
                        <a:t>引脚名</a:t>
                      </a:r>
                      <a:r>
                        <a:rPr lang="en-US" sz="1400" b="1" kern="100" dirty="0">
                          <a:solidFill>
                            <a:srgbClr val="000000"/>
                          </a:solidFill>
                          <a:effectLst/>
                          <a:latin typeface="Times New Roman"/>
                          <a:ea typeface="宋体"/>
                          <a:cs typeface="Times New Roman"/>
                        </a:rPr>
                        <a:t>(</a:t>
                      </a:r>
                      <a:r>
                        <a:rPr lang="zh-CN" sz="1400" b="1" kern="100" dirty="0">
                          <a:solidFill>
                            <a:srgbClr val="000000"/>
                          </a:solidFill>
                          <a:effectLst/>
                          <a:latin typeface="Times New Roman"/>
                          <a:ea typeface="宋体"/>
                          <a:cs typeface="Times New Roman"/>
                        </a:rPr>
                        <a:t>复用编号</a:t>
                      </a:r>
                      <a:r>
                        <a:rPr lang="en-US" sz="1400" b="1" kern="100" dirty="0">
                          <a:solidFill>
                            <a:srgbClr val="000000"/>
                          </a:solidFill>
                          <a:effectLst/>
                          <a:latin typeface="Times New Roman"/>
                          <a:ea typeface="宋体"/>
                          <a:cs typeface="Times New Roman"/>
                        </a:rPr>
                        <a:t>)</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             TPM0_CH0      [PTA3(3)]</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PTC1(4)</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PTD0(4)</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PTE24(3)</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             TPM0_CH1      PTA4(3)</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PTC2(4)</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PTD1(4)</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PTE25(3)</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             TPM0_CH2      PTA5(3)</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PTC3(4)</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PTD2(4)</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PTE29(3)</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             TPM0_CH3      PTC4(4)</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PTD3(4) </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PTE30(3)</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             TPM0_CH4      PTC8(3)</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PTD4(4)</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PTE31(3)</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             TPM0_CH5      [PTA0(3)]</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PTC9(3)</a:t>
                      </a:r>
                      <a:r>
                        <a:rPr lang="zh-CN" sz="1400" b="1" kern="100" dirty="0">
                          <a:solidFill>
                            <a:srgbClr val="000000"/>
                          </a:solidFill>
                          <a:effectLst/>
                          <a:latin typeface="Times New Roman"/>
                          <a:ea typeface="宋体"/>
                          <a:cs typeface="Times New Roman"/>
                        </a:rPr>
                        <a:t>、</a:t>
                      </a:r>
                      <a:r>
                        <a:rPr lang="en-US" sz="1400" b="1" kern="100" dirty="0">
                          <a:solidFill>
                            <a:srgbClr val="000000"/>
                          </a:solidFill>
                          <a:effectLst/>
                          <a:latin typeface="Times New Roman"/>
                          <a:ea typeface="宋体"/>
                          <a:cs typeface="Times New Roman"/>
                        </a:rPr>
                        <a:t>PTD5(4)</a:t>
                      </a:r>
                      <a:endParaRPr lang="zh-CN" sz="1400" b="1" kern="100" dirty="0">
                        <a:effectLst/>
                        <a:latin typeface="Times New Roman"/>
                        <a:ea typeface="宋体"/>
                        <a:cs typeface="Times New Roman"/>
                      </a:endParaRPr>
                    </a:p>
                    <a:p>
                      <a:pPr>
                        <a:lnSpc>
                          <a:spcPct val="100000"/>
                        </a:lnSpc>
                        <a:spcAft>
                          <a:spcPts val="0"/>
                        </a:spcAft>
                      </a:pPr>
                      <a:r>
                        <a:rPr lang="en-US" sz="1400" b="1" kern="100" dirty="0">
                          <a:solidFill>
                            <a:srgbClr val="000000"/>
                          </a:solidFill>
                          <a:effectLst/>
                          <a:latin typeface="Times New Roman"/>
                          <a:ea typeface="宋体"/>
                          <a:cs typeface="Times New Roman"/>
                        </a:rPr>
                        <a:t>//</a:t>
                      </a:r>
                      <a:endParaRPr lang="zh-CN" sz="1400" b="1" kern="100" dirty="0">
                        <a:effectLst/>
                        <a:latin typeface="Times New Roman"/>
                        <a:ea typeface="宋体"/>
                        <a:cs typeface="Times New Roman"/>
                      </a:endParaRPr>
                    </a:p>
                    <a:p>
                      <a:pPr>
                        <a:lnSpc>
                          <a:spcPts val="1200"/>
                        </a:lnSpc>
                        <a:spcAft>
                          <a:spcPts val="0"/>
                        </a:spcAft>
                      </a:pPr>
                      <a:r>
                        <a:rPr lang="en-US" altLang="zh-CN" sz="1800" b="1" kern="100" dirty="0" smtClean="0">
                          <a:solidFill>
                            <a:srgbClr val="000000"/>
                          </a:solidFill>
                          <a:effectLst/>
                          <a:latin typeface="Times New Roman"/>
                          <a:ea typeface="宋体"/>
                          <a:cs typeface="Times New Roman"/>
                        </a:rPr>
                        <a:t>……….</a:t>
                      </a:r>
                      <a:endParaRPr lang="zh-CN" sz="1800" b="1" kern="100" dirty="0">
                        <a:effectLst/>
                        <a:latin typeface="Times New Roman"/>
                        <a:ea typeface="宋体"/>
                        <a:cs typeface="Times New Roman"/>
                      </a:endParaRPr>
                    </a:p>
                    <a:p>
                      <a:pPr>
                        <a:lnSpc>
                          <a:spcPts val="1200"/>
                        </a:lnSpc>
                        <a:spcAft>
                          <a:spcPts val="0"/>
                        </a:spcAft>
                      </a:pPr>
                      <a:r>
                        <a:rPr lang="en-US" sz="900" kern="100" dirty="0">
                          <a:effectLst/>
                          <a:latin typeface="Times New Roman"/>
                          <a:ea typeface="宋体"/>
                          <a:cs typeface="Times New Roman"/>
                        </a:rPr>
                        <a:t> </a:t>
                      </a:r>
                      <a:endParaRPr lang="zh-CN" sz="900" kern="100" dirty="0">
                        <a:effectLst/>
                        <a:latin typeface="Times New Roman"/>
                        <a:ea typeface="宋体"/>
                        <a:cs typeface="Times New Roman"/>
                      </a:endParaRPr>
                    </a:p>
                  </a:txBody>
                  <a:tcPr marL="68580" marR="68580" marT="0" marB="0">
                    <a:lnL>
                      <a:noFill/>
                    </a:lnL>
                    <a:lnR>
                      <a:noFill/>
                    </a:lnR>
                    <a:lnT>
                      <a:noFill/>
                    </a:lnT>
                    <a:lnB>
                      <a:noFill/>
                    </a:lnB>
                    <a:pattFill prst="pct20">
                      <a:fgClr>
                        <a:srgbClr val="FFFFFF"/>
                      </a:fgClr>
                      <a:bgClr>
                        <a:srgbClr val="DFDFDF"/>
                      </a:bgClr>
                    </a:pattFill>
                  </a:tcPr>
                </a:tc>
              </a:tr>
            </a:tbl>
          </a:graphicData>
        </a:graphic>
      </p:graphicFrame>
      <p:sp>
        <p:nvSpPr>
          <p:cNvPr id="4" name="矩形 3"/>
          <p:cNvSpPr/>
          <p:nvPr/>
        </p:nvSpPr>
        <p:spPr>
          <a:xfrm>
            <a:off x="1517063" y="6189230"/>
            <a:ext cx="5788764" cy="369332"/>
          </a:xfrm>
          <a:prstGeom prst="rect">
            <a:avLst/>
          </a:prstGeom>
        </p:spPr>
        <p:txBody>
          <a:bodyPr wrap="none">
            <a:spAutoFit/>
          </a:bodyPr>
          <a:lstStyle/>
          <a:p>
            <a:r>
              <a:rPr lang="en-US" altLang="zh-CN" b="1" dirty="0"/>
              <a:t>TPM</a:t>
            </a:r>
            <a:r>
              <a:rPr lang="zh-CN" altLang="en-US" b="1" dirty="0"/>
              <a:t>驱动</a:t>
            </a:r>
            <a:r>
              <a:rPr lang="zh-CN" altLang="en-US" b="1" dirty="0" smtClean="0"/>
              <a:t>构件部分头</a:t>
            </a:r>
            <a:r>
              <a:rPr lang="zh-CN" altLang="en-US" b="1" dirty="0"/>
              <a:t>文件（</a:t>
            </a:r>
            <a:r>
              <a:rPr lang="en-US" altLang="zh-CN" b="1" dirty="0" err="1"/>
              <a:t>tpm.h</a:t>
            </a:r>
            <a:r>
              <a:rPr lang="zh-CN" altLang="en-US" b="1" dirty="0"/>
              <a:t>文件</a:t>
            </a:r>
            <a:r>
              <a:rPr lang="zh-CN" altLang="en-US" b="1" dirty="0" smtClean="0"/>
              <a:t>），详见</a:t>
            </a:r>
            <a:r>
              <a:rPr lang="en-US" altLang="zh-CN" b="1" dirty="0" smtClean="0"/>
              <a:t>7.3.2</a:t>
            </a:r>
            <a:r>
              <a:rPr lang="zh-CN" altLang="en-US" b="1" dirty="0" smtClean="0"/>
              <a:t>节</a:t>
            </a:r>
            <a:endParaRPr lang="zh-CN" altLang="en-US" b="1" dirty="0"/>
          </a:p>
        </p:txBody>
      </p:sp>
    </p:spTree>
    <p:extLst>
      <p:ext uri="{BB962C8B-B14F-4D97-AF65-F5344CB8AC3E}">
        <p14:creationId xmlns:p14="http://schemas.microsoft.com/office/powerpoint/2010/main" val="965881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33</a:t>
            </a:fld>
            <a:endParaRPr lang="en-US" altLang="zh-CN"/>
          </a:p>
        </p:txBody>
      </p:sp>
      <p:sp>
        <p:nvSpPr>
          <p:cNvPr id="8" name="矩形 7"/>
          <p:cNvSpPr/>
          <p:nvPr/>
        </p:nvSpPr>
        <p:spPr>
          <a:xfrm>
            <a:off x="539552" y="260648"/>
            <a:ext cx="593624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7.3  </a:t>
            </a:r>
            <a:r>
              <a:rPr lang="en-US" altLang="zh-CN" sz="2800" b="1" dirty="0">
                <a:solidFill>
                  <a:schemeClr val="bg1"/>
                </a:solidFill>
                <a:latin typeface="华文新魏" panose="02010800040101010101" pitchFamily="2" charset="-122"/>
                <a:ea typeface="华文新魏" panose="02010800040101010101" pitchFamily="2" charset="-122"/>
              </a:rPr>
              <a:t>TPM</a:t>
            </a:r>
            <a:r>
              <a:rPr lang="zh-CN" altLang="en-US" sz="2800" b="1" dirty="0">
                <a:solidFill>
                  <a:schemeClr val="bg1"/>
                </a:solidFill>
                <a:latin typeface="华文新魏" panose="02010800040101010101" pitchFamily="2" charset="-122"/>
                <a:ea typeface="华文新魏" panose="02010800040101010101" pitchFamily="2" charset="-122"/>
              </a:rPr>
              <a:t>模块的驱动构件及使用方法</a:t>
            </a:r>
          </a:p>
        </p:txBody>
      </p:sp>
      <p:sp>
        <p:nvSpPr>
          <p:cNvPr id="10" name="矩形 9"/>
          <p:cNvSpPr/>
          <p:nvPr/>
        </p:nvSpPr>
        <p:spPr>
          <a:xfrm>
            <a:off x="35496" y="879103"/>
            <a:ext cx="279198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7.3.3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测试工程</a:t>
            </a:r>
          </a:p>
        </p:txBody>
      </p:sp>
      <p:sp>
        <p:nvSpPr>
          <p:cNvPr id="3" name="矩形 2"/>
          <p:cNvSpPr/>
          <p:nvPr/>
        </p:nvSpPr>
        <p:spPr>
          <a:xfrm>
            <a:off x="97135" y="1402898"/>
            <a:ext cx="8795345" cy="5401479"/>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构件</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、输入捕捉、输出比较功能的测试工程，在网上光盘中的“</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..\program\CH07-KL25-TPM_InCapture-OutCompare-PWM”</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文件夹中</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．测试工程功能</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概述</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）串口通信格式：波特率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9600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位停止位，无校验</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）上电或按复位按钮时，调试串口输出“苏州大学嵌入式实验室</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incap</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outcomp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构件测试用例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基本定时中断，每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10ms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产生一次中断，每中断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次累加计时，调用“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SecAdd1”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，进行秒加</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计时，完成对全局数组</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g_time</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十分秒”的更新。主程序的无限循环中，判断是否有秒的变化，若变化则通过调试串口输出“时间：时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秒”，同时蓝色指示灯切换亮暗状态。</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中断服务例程中，改变</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占空比，使其占空比从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逐渐变大到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，再从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逐渐变小到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，如此反复，因此可以通过示波器看到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PTA4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输出的方波占空比的变化，从小到大再从大到小，循环执行。</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的第</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PTC1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引脚配置为输出比较功能，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的第</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PTA1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引脚配置为输入捕捉功能，通过调试串口输出捕捉值。</a:t>
            </a:r>
          </a:p>
        </p:txBody>
      </p:sp>
    </p:spTree>
    <p:extLst>
      <p:ext uri="{BB962C8B-B14F-4D97-AF65-F5344CB8AC3E}">
        <p14:creationId xmlns:p14="http://schemas.microsoft.com/office/powerpoint/2010/main" val="18187283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34</a:t>
            </a:fld>
            <a:endParaRPr lang="en-US" altLang="zh-CN"/>
          </a:p>
        </p:txBody>
      </p:sp>
      <p:sp>
        <p:nvSpPr>
          <p:cNvPr id="8" name="矩形 7"/>
          <p:cNvSpPr/>
          <p:nvPr/>
        </p:nvSpPr>
        <p:spPr>
          <a:xfrm>
            <a:off x="539552" y="260648"/>
            <a:ext cx="593624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7.3  </a:t>
            </a:r>
            <a:r>
              <a:rPr lang="en-US" altLang="zh-CN" sz="2800" b="1" dirty="0">
                <a:solidFill>
                  <a:schemeClr val="bg1"/>
                </a:solidFill>
                <a:latin typeface="华文新魏" panose="02010800040101010101" pitchFamily="2" charset="-122"/>
                <a:ea typeface="华文新魏" panose="02010800040101010101" pitchFamily="2" charset="-122"/>
              </a:rPr>
              <a:t>TPM</a:t>
            </a:r>
            <a:r>
              <a:rPr lang="zh-CN" altLang="en-US" sz="2800" b="1" dirty="0">
                <a:solidFill>
                  <a:schemeClr val="bg1"/>
                </a:solidFill>
                <a:latin typeface="华文新魏" panose="02010800040101010101" pitchFamily="2" charset="-122"/>
                <a:ea typeface="华文新魏" panose="02010800040101010101" pitchFamily="2" charset="-122"/>
              </a:rPr>
              <a:t>模块的驱动构件及使用方法</a:t>
            </a:r>
          </a:p>
        </p:txBody>
      </p:sp>
      <p:sp>
        <p:nvSpPr>
          <p:cNvPr id="10" name="矩形 9"/>
          <p:cNvSpPr/>
          <p:nvPr/>
        </p:nvSpPr>
        <p:spPr>
          <a:xfrm>
            <a:off x="35496" y="879103"/>
            <a:ext cx="279198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7.3.3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测试工程</a:t>
            </a:r>
          </a:p>
        </p:txBody>
      </p:sp>
      <p:sp>
        <p:nvSpPr>
          <p:cNvPr id="3" name="矩形 2"/>
          <p:cNvSpPr/>
          <p:nvPr/>
        </p:nvSpPr>
        <p:spPr>
          <a:xfrm>
            <a:off x="97135" y="1402898"/>
            <a:ext cx="8795345" cy="2277547"/>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．测试工程的编程</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步骤</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）先导工作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tpm.h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文件中设定使用的</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引脚；</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main.c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文件中的工作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初始化、使能模块中断、开总</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中断；</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startup_MKL25Z4.S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文件的中断向量表中找到相应中断服务例程的函数</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名；</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isr.c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文件中进行中断处理程序的</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编程</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419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35</a:t>
            </a:fld>
            <a:endParaRPr lang="en-US" altLang="zh-CN"/>
          </a:p>
        </p:txBody>
      </p:sp>
      <p:sp>
        <p:nvSpPr>
          <p:cNvPr id="8" name="矩形 7"/>
          <p:cNvSpPr/>
          <p:nvPr/>
        </p:nvSpPr>
        <p:spPr>
          <a:xfrm>
            <a:off x="539552" y="260648"/>
            <a:ext cx="593624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7.3  </a:t>
            </a:r>
            <a:r>
              <a:rPr lang="en-US" altLang="zh-CN" sz="2800" b="1" dirty="0">
                <a:solidFill>
                  <a:schemeClr val="bg1"/>
                </a:solidFill>
                <a:latin typeface="华文新魏" panose="02010800040101010101" pitchFamily="2" charset="-122"/>
                <a:ea typeface="华文新魏" panose="02010800040101010101" pitchFamily="2" charset="-122"/>
              </a:rPr>
              <a:t>TPM</a:t>
            </a:r>
            <a:r>
              <a:rPr lang="zh-CN" altLang="en-US" sz="2800" b="1" dirty="0">
                <a:solidFill>
                  <a:schemeClr val="bg1"/>
                </a:solidFill>
                <a:latin typeface="华文新魏" panose="02010800040101010101" pitchFamily="2" charset="-122"/>
                <a:ea typeface="华文新魏" panose="02010800040101010101" pitchFamily="2" charset="-122"/>
              </a:rPr>
              <a:t>模块的驱动构件及使用方法</a:t>
            </a:r>
          </a:p>
        </p:txBody>
      </p:sp>
      <p:sp>
        <p:nvSpPr>
          <p:cNvPr id="10" name="矩形 9"/>
          <p:cNvSpPr/>
          <p:nvPr/>
        </p:nvSpPr>
        <p:spPr>
          <a:xfrm>
            <a:off x="2195736" y="879103"/>
            <a:ext cx="2616422"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7.3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179512" y="1484784"/>
            <a:ext cx="8784976" cy="2936188"/>
          </a:xfrm>
          <a:prstGeom prst="rect">
            <a:avLst/>
          </a:prstGeom>
        </p:spPr>
        <p:txBody>
          <a:bodyPr wrap="square">
            <a:spAutoFit/>
          </a:bodyPr>
          <a:lstStyle/>
          <a:p>
            <a:pPr>
              <a:lnSpc>
                <a:spcPct val="110000"/>
              </a:lnSpc>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TPM</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Timer/PWM </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Module</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脉宽调制）模块，除了用作定时或计数之外，还能用作哪三个功能？</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10000"/>
              </a:lnSpc>
            </a:pP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脉宽调制、输入捕捉、输出</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比较。</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10000"/>
              </a:lnSpc>
            </a:pP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10000"/>
              </a:lnSpc>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TPM</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模块中的定时器是如何定时的？</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10000"/>
              </a:lnSpc>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通过其中的递增计数器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，当递增</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溢出时，产生</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中断进行计时。</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96742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36</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62219" y="1296316"/>
            <a:ext cx="8795345" cy="2877711"/>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模块均有状态和控制寄存器（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）、模数寄存器（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）。另外，还有通道状态和控制寄存器（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CnSC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）、通道值寄存器（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CnV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）、捕捉和比较状态寄存器（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STATUS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）及配置寄存器（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TPMx_CONF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）等</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模块的状态和控制寄存器（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SC</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状态和控制寄存器（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包含溢出</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状态标志和控制位，用于配置中断使能、模块配置和预分频因子。在这个模块内，这些控制位与所有的通道有关。该寄存器复位后为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942904866"/>
              </p:ext>
            </p:extLst>
          </p:nvPr>
        </p:nvGraphicFramePr>
        <p:xfrm>
          <a:off x="457199" y="4174027"/>
          <a:ext cx="8229602" cy="864000"/>
        </p:xfrm>
        <a:graphic>
          <a:graphicData uri="http://schemas.openxmlformats.org/drawingml/2006/table">
            <a:tbl>
              <a:tblPr firstRow="1" firstCol="1" bandRow="1"/>
              <a:tblGrid>
                <a:gridCol w="874441"/>
                <a:gridCol w="1722821"/>
                <a:gridCol w="850941"/>
                <a:gridCol w="850941"/>
                <a:gridCol w="847649"/>
                <a:gridCol w="1134039"/>
                <a:gridCol w="850941"/>
                <a:gridCol w="1097829"/>
              </a:tblGrid>
              <a:tr h="288000">
                <a:tc>
                  <a:txBody>
                    <a:bodyPr/>
                    <a:lstStyle/>
                    <a:p>
                      <a:pPr indent="266700" algn="ctr">
                        <a:lnSpc>
                          <a:spcPts val="1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数据位</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sz="14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a:t>
                      </a:r>
                      <a:r>
                        <a:rPr lang="zh-CN" sz="14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D4～D3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D2～D0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DMA</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TOF</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TOIE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CPWMS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CMOD</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9400" algn="ctr">
                        <a:lnSpc>
                          <a:spcPts val="1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6700" algn="ctr">
                        <a:lnSpc>
                          <a:spcPts val="1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W1C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269" marR="32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1059736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37</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162219" y="1296316"/>
                <a:ext cx="8795345" cy="5401479"/>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D31~D9—</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保留，读取为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定时器溢出标志。当计数器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的值等于模数寄存器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TOF=1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该位，写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无效</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TOIE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定时器溢出中断使能</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位。</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CPWMS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中央对齐模式选择，这个模式配置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定时器计数模式为可逆计数模式。此字段是写保护的。仅当计数器禁用时它才可以被写入</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D4~D3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时钟模式选择。当禁用计数器时，这个位段保持置位。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CMOD=00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CMOD=01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，计数器在每一个计数周期增</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CMOD=10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外部时钟的上升沿同步到计数器时钟时增</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CMOD=11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预分频因子。选择通过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为时钟模式选择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个分频系数个中的一个。此字段写保护。只有当计数器是禁用时才可以被写。记预分频因子为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，分频系数为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，则</a:t>
                </a:r>
                <a14:m>
                  <m:oMath xmlns:m="http://schemas.openxmlformats.org/officeDocument/2006/math">
                    <m:r>
                      <a:rPr lang="en-US" altLang="zh-CN" sz="2000" b="1" i="1" dirty="0" smtClean="0">
                        <a:latin typeface="Cambria Math" panose="02040503050406030204" pitchFamily="18" charset="0"/>
                        <a:ea typeface="黑体" panose="02010609060101010101" pitchFamily="49" charset="-122"/>
                        <a:cs typeface="Times New Roman" panose="02020603050405020304" pitchFamily="18" charset="0"/>
                      </a:rPr>
                      <m:t>𝒎</m:t>
                    </m:r>
                    <m:r>
                      <a:rPr lang="en-US" altLang="zh-CN" sz="2000" b="1" i="1" dirty="0" smtClean="0">
                        <a:latin typeface="Cambria Math" panose="02040503050406030204" pitchFamily="18" charset="0"/>
                        <a:ea typeface="黑体" panose="02010609060101010101" pitchFamily="49" charset="-122"/>
                        <a:cs typeface="Times New Roman" panose="02020603050405020304" pitchFamily="18" charset="0"/>
                      </a:rPr>
                      <m:t>=</m:t>
                    </m:r>
                    <m:sSup>
                      <m:sSupPr>
                        <m:ctrlPr>
                          <a:rPr lang="en-US" altLang="zh-CN" sz="2000" b="1" i="1" dirty="0"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000" b="1" i="1" dirty="0">
                            <a:latin typeface="Cambria Math" panose="02040503050406030204" pitchFamily="18" charset="0"/>
                            <a:ea typeface="黑体" panose="02010609060101010101" pitchFamily="49" charset="-122"/>
                            <a:cs typeface="Times New Roman" panose="02020603050405020304" pitchFamily="18" charset="0"/>
                          </a:rPr>
                          <m:t>𝟐</m:t>
                        </m:r>
                      </m:e>
                      <m:sup>
                        <m:r>
                          <a:rPr lang="en-US" altLang="zh-CN" sz="2000" b="1" i="1" dirty="0">
                            <a:latin typeface="Cambria Math" panose="02040503050406030204" pitchFamily="18" charset="0"/>
                            <a:ea typeface="黑体" panose="02010609060101010101" pitchFamily="49" charset="-122"/>
                            <a:cs typeface="Times New Roman" panose="02020603050405020304" pitchFamily="18" charset="0"/>
                          </a:rPr>
                          <m:t>𝒏</m:t>
                        </m:r>
                      </m:sup>
                    </m:sSup>
                  </m:oMath>
                </a14:m>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162219" y="1296316"/>
                <a:ext cx="8795345" cy="5401479"/>
              </a:xfrm>
              <a:prstGeom prst="rect">
                <a:avLst/>
              </a:prstGeom>
              <a:blipFill rotWithShape="0">
                <a:blip r:embed="rId2"/>
                <a:stretch>
                  <a:fillRect l="-277" t="-903" r="-3675" b="-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3952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38</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62219" y="1296316"/>
            <a:ext cx="8795345" cy="5401479"/>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CNT</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位计数器，复位值为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，向它写入任何值也可以使之清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。有两种计数模式：上升计数和可逆计数。上升计数用在一般的情况下如：输入捕捉，边沿对齐的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信号输出等，可逆计数则主要用在中央对齐的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信号输出模式中。</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上升计数：当（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CPWMS = 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）时，上升计数被选中。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值被加载到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并且计数器增量直到达到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中的值，此刻计数器被重载为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。当使用上升计数时，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周期是（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 + 0x0001)×TPM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的计数器时钟的周期。当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变到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位被置位。</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可逆计数：当（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CPWMS = 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）时，可逆计数被选中。当配置为可逆计数时，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必须大于等于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值被加载到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并且计数器增量直到达到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值</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此时计数器减量直到它返回</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值并且可逆计数重启。当使用可逆计数时，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周期是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2×MOD×TPM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计数器时钟周期。当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变化到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 - 1)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位被置位。</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以所选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48Mhz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时钟为例，计数器的最小计数值约为：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1/48Mhz≈20.8ns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614583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39</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62219" y="1296316"/>
            <a:ext cx="8795345" cy="3970318"/>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．模数寄存器（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       模数</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）存放计数器的模值。含义是当计数器达到模值并且增加时产生溢出，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TOF=1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，并且下一个计数器的值取决于选定的计数方式，如果是单向计数则下一个值从初始值重新开始计数，如果是可逆计数则下一个值从当前值开始减少。写入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寄存器锁存值到缓冲区中，根据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寄存器的更新而更新写缓冲区的值。建议在初始化计数器（写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）之前写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寄存器来避免在第一个计数器溢出时发生混淆。</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保留，读取为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模值，当写这个字段时，该字段的两个字节必须被同时写入</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23965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a:t>
            </a:fld>
            <a:endParaRPr lang="en-US" altLang="zh-CN"/>
          </a:p>
        </p:txBody>
      </p:sp>
      <p:sp>
        <p:nvSpPr>
          <p:cNvPr id="4" name="矩形 3"/>
          <p:cNvSpPr/>
          <p:nvPr/>
        </p:nvSpPr>
        <p:spPr>
          <a:xfrm>
            <a:off x="107504" y="1052736"/>
            <a:ext cx="8784976" cy="455509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定时器的工作</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原理</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定时器的工作场合</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在嵌入式应用系统中，有时要求能对</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外部脉冲信号</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或</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开关信号</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进行计数，这可以通过计数器来完成</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有些</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设备要求每间隔一定时间开启并在一段时间后关闭，有些指示灯要求不断地闪烁，这可以利用定时信号来完成，另外系统日历时钟、产生不同频率的声源等也需要</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定时信号</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计数</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与定时问题的解决方法是</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一致的</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，只不过是同一个问题的两种表现形式</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eaLnBrk="0" hangingPunct="0">
              <a:lnSpc>
                <a:spcPct val="110000"/>
              </a:lnSpc>
              <a:spcBef>
                <a:spcPts val="3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定时器</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实现</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实现计数与定时的基本方法有三种：</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完全硬件方式</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完全软件方式</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可编程计数器</a:t>
            </a:r>
            <a:r>
              <a:rPr lang="en-US" altLang="zh-CN"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定时器</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sz="20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828604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40</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62219" y="1296316"/>
            <a:ext cx="8795345" cy="2954655"/>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）值寄存器（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CnV</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这个寄存器用于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输入捕捉</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、输出比较。在</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输入</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捕捉</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情况</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下，该寄存器包含了捕获计数器的值，</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CnV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的写操作被忽略。在输出比较模式，写</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CnV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寄存器将锁存值传到缓冲区。</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保留，读取为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VAL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通道值，捕捉计数器输入模式的值或输出模式的匹配值。在写这个字段时，该字段的两个字节必须被同时写入。</a:t>
            </a:r>
          </a:p>
          <a:p>
            <a:pPr marL="342900" indent="-342900" algn="just">
              <a:lnSpc>
                <a:spcPct val="110000"/>
              </a:lnSpc>
              <a:spcBef>
                <a:spcPts val="300"/>
              </a:spcBef>
              <a:buClr>
                <a:srgbClr val="000099"/>
              </a:buClr>
              <a:buSzPct val="80000"/>
              <a:buFont typeface="Wingdings" panose="05000000000000000000" pitchFamily="2" charset="2"/>
              <a:buChar char="l"/>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015060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41</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62219" y="1296316"/>
            <a:ext cx="8795345" cy="1146468"/>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）状态和控制寄存器（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CnSC</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通道状态控制寄存器（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CnSC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）包含通道状态标志位，以及用来配置中断使能、通道模式的控制位，该寄存器复位值为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939630900"/>
              </p:ext>
            </p:extLst>
          </p:nvPr>
        </p:nvGraphicFramePr>
        <p:xfrm>
          <a:off x="347425" y="2442784"/>
          <a:ext cx="8424931" cy="864000"/>
        </p:xfrm>
        <a:graphic>
          <a:graphicData uri="http://schemas.openxmlformats.org/drawingml/2006/table">
            <a:tbl>
              <a:tblPr firstRow="1" firstCol="1" bandRow="1"/>
              <a:tblGrid>
                <a:gridCol w="962571"/>
                <a:gridCol w="1109720"/>
                <a:gridCol w="794080"/>
                <a:gridCol w="794080"/>
                <a:gridCol w="794080"/>
                <a:gridCol w="794080"/>
                <a:gridCol w="794080"/>
                <a:gridCol w="794080"/>
                <a:gridCol w="794080"/>
                <a:gridCol w="794080"/>
              </a:tblGrid>
              <a:tr h="288000">
                <a:tc>
                  <a:txBody>
                    <a:bodyPr/>
                    <a:lstStyle/>
                    <a:p>
                      <a:pPr indent="266700" algn="ctr">
                        <a:lnSpc>
                          <a:spcPts val="1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数据位</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D31~D8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CHF</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CHIE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MSB</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MSA</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ELSB</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ELSA</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DM A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ctr">
                        <a:lnSpc>
                          <a:spcPts val="1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W1C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矩形 8"/>
          <p:cNvSpPr/>
          <p:nvPr/>
        </p:nvSpPr>
        <p:spPr>
          <a:xfrm>
            <a:off x="162217" y="3403363"/>
            <a:ext cx="8795345" cy="3265574"/>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保留，读取为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通道标志，当通道上有事件发生时，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CHF=1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，这一位通过写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来清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CHF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，没有通道事件发生，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CHF =1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，有通道事件发生。</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CHIE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通道中断使能。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CHIE =0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，禁止通道中断，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CHIE =1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，使能通道中断。</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D5~D2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MSB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MSA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ELSB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ELSA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与状态和控制寄存器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中央对齐模式选择位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CPWMS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配合完成通道模式设置，见表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传输。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7517960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42</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62219" y="1296316"/>
            <a:ext cx="8795345" cy="40325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）状态和控制寄存器（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CnSC</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274871605"/>
              </p:ext>
            </p:extLst>
          </p:nvPr>
        </p:nvGraphicFramePr>
        <p:xfrm>
          <a:off x="0" y="1699568"/>
          <a:ext cx="9144000" cy="4825776"/>
        </p:xfrm>
        <a:graphic>
          <a:graphicData uri="http://schemas.openxmlformats.org/drawingml/2006/table">
            <a:tbl>
              <a:tblPr/>
              <a:tblGrid>
                <a:gridCol w="827584"/>
                <a:gridCol w="1224136"/>
                <a:gridCol w="1296144"/>
                <a:gridCol w="1296144"/>
                <a:gridCol w="4499992"/>
              </a:tblGrid>
              <a:tr h="301611">
                <a:tc gridSpan="5">
                  <a:txBody>
                    <a:bodyPr/>
                    <a:lstStyle/>
                    <a:p>
                      <a:pPr indent="306070" algn="ctr">
                        <a:spcAft>
                          <a:spcPts val="0"/>
                        </a:spcAft>
                        <a:tabLst>
                          <a:tab pos="4024630" algn="l"/>
                        </a:tabLst>
                      </a:pP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a:t>
                      </a:r>
                      <a:r>
                        <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7-4 </a:t>
                      </a: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模式、边沿和电平选择</a:t>
                      </a:r>
                      <a:endPar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endParaRPr>
                    </a:p>
                  </a:txBody>
                  <a:tcPr marL="42356" marR="42356"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1611">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CPWMS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MSnB:MSnA</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ELSnB:ELSnA</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模式</a:t>
                      </a: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配置</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无</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通道禁止</a:t>
                      </a: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01/10/11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软件比较</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TPM</a:t>
                      </a: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不使用引脚</a:t>
                      </a: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rowSpan="10">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输入捕捉</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上升沿捕捉</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vMerge="1">
                  <a:txBody>
                    <a:bodyPr/>
                    <a:lstStyle/>
                    <a:p>
                      <a:endParaRPr lang="zh-CN" altLang="en-US"/>
                    </a:p>
                  </a:txBody>
                  <a:tcPr/>
                </a:tc>
                <a:tc vMerge="1">
                  <a:txBody>
                    <a:bodyPr/>
                    <a:lstStyle/>
                    <a:p>
                      <a:endParaRPr lang="zh-CN" altLang="en-US"/>
                    </a:p>
                  </a:txBody>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0" algn="l">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下降沿捕捉</a:t>
                      </a: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vMerge="1">
                  <a:txBody>
                    <a:bodyPr/>
                    <a:lstStyle/>
                    <a:p>
                      <a:endParaRPr lang="zh-CN" altLang="en-US"/>
                    </a:p>
                  </a:txBody>
                  <a:tcPr/>
                </a:tc>
                <a:tc vMerge="1">
                  <a:txBody>
                    <a:bodyPr/>
                    <a:lstStyle/>
                    <a:p>
                      <a:endParaRPr lang="zh-CN" altLang="en-US"/>
                    </a:p>
                  </a:txBody>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0" algn="l">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在上升沿或者下降沿捕捉</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vMerge="1">
                  <a:txBody>
                    <a:bodyPr/>
                    <a:lstStyle/>
                    <a:p>
                      <a:endParaRPr lang="zh-CN" altLang="en-US"/>
                    </a:p>
                  </a:txBody>
                  <a:tcPr/>
                </a:tc>
                <a:tc rowSpan="3">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输出比较</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翻转比较输出</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vMerge="1">
                  <a:txBody>
                    <a:bodyPr/>
                    <a:lstStyle/>
                    <a:p>
                      <a:endParaRPr lang="zh-CN" altLang="en-US"/>
                    </a:p>
                  </a:txBody>
                  <a:tcPr/>
                </a:tc>
                <a:tc vMerge="1">
                  <a:txBody>
                    <a:bodyPr/>
                    <a:lstStyle/>
                    <a:p>
                      <a:endParaRPr lang="zh-CN" altLang="en-US"/>
                    </a:p>
                  </a:txBody>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0" algn="l">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输出低电平</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vMerge="1">
                  <a:txBody>
                    <a:bodyPr/>
                    <a:lstStyle/>
                    <a:p>
                      <a:endParaRPr lang="zh-CN" altLang="en-US"/>
                    </a:p>
                  </a:txBody>
                  <a:tcPr/>
                </a:tc>
                <a:tc vMerge="1">
                  <a:txBody>
                    <a:bodyPr/>
                    <a:lstStyle/>
                    <a:p>
                      <a:endParaRPr lang="zh-CN" altLang="en-US"/>
                    </a:p>
                  </a:txBody>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0" algn="l">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输出高电平</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vMerge="1">
                  <a:txBody>
                    <a:bodyPr/>
                    <a:lstStyle/>
                    <a:p>
                      <a:endParaRPr lang="zh-CN" altLang="en-US"/>
                    </a:p>
                  </a:txBody>
                  <a:tcPr/>
                </a:tc>
                <a:tc rowSpan="2">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边沿对齐</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PWM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前半段高电平，后半段低电平</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vMerge="1">
                  <a:txBody>
                    <a:bodyPr/>
                    <a:lstStyle/>
                    <a:p>
                      <a:endParaRPr lang="zh-CN" altLang="en-US"/>
                    </a:p>
                  </a:txBody>
                  <a:tcPr/>
                </a:tc>
                <a:tc vMerge="1">
                  <a:txBody>
                    <a:bodyPr/>
                    <a:lstStyle/>
                    <a:p>
                      <a:endParaRPr lang="zh-CN" altLang="en-US"/>
                    </a:p>
                  </a:txBody>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X1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0" algn="l">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前半段低电平，后半段高电平</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vMerge="1">
                  <a:txBody>
                    <a:bodyPr/>
                    <a:lstStyle/>
                    <a:p>
                      <a:endParaRPr lang="zh-CN" altLang="en-US"/>
                    </a:p>
                  </a:txBody>
                  <a:tcPr/>
                </a:tc>
                <a:tc rowSpan="2">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输出比较</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输出低电平</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vMerge="1">
                  <a:txBody>
                    <a:bodyPr/>
                    <a:lstStyle/>
                    <a:p>
                      <a:endParaRPr lang="zh-CN" altLang="en-US"/>
                    </a:p>
                  </a:txBody>
                  <a:tcPr/>
                </a:tc>
                <a:tc vMerge="1">
                  <a:txBody>
                    <a:bodyPr/>
                    <a:lstStyle/>
                    <a:p>
                      <a:endParaRPr lang="zh-CN" altLang="en-US"/>
                    </a:p>
                  </a:txBody>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X1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0" algn="l">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输出高电平</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rowSpan="2">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中心对齐</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PWM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向上计数输出低电平，向下计数输出高电平</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11">
                <a:tc vMerge="1">
                  <a:txBody>
                    <a:bodyPr/>
                    <a:lstStyle/>
                    <a:p>
                      <a:endParaRPr lang="zh-CN" altLang="en-US"/>
                    </a:p>
                  </a:txBody>
                  <a:tcPr/>
                </a:tc>
                <a:tc vMerge="1">
                  <a:txBody>
                    <a:bodyPr/>
                    <a:lstStyle/>
                    <a:p>
                      <a:endParaRPr lang="zh-CN" altLang="en-US"/>
                    </a:p>
                  </a:txBody>
                  <a:tcPr/>
                </a:tc>
                <a:tc>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X1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0" algn="l">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向上计数输出高电平，向下计数输出低电平</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2356" marR="4235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771721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43</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62219" y="1296316"/>
            <a:ext cx="8795345" cy="2839239"/>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）状态和控制寄存器（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CnSC</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边沿对齐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Edge-Aligned 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）编程方法介绍：如图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7-12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所示，当（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CPWMS = 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MSnB:MSnA</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 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）时，边缘对齐方式被选中。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EPWM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周期由（</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 + 0x0001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）决定，并且脉冲宽度（占空比）由</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CnV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决定。在通道（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）匹配（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CnV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CHnF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位被置位并且通道（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）中断产生（如果</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CHnIE</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 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），也就是在脉冲宽度的末尾。因为所有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信号的主要边沿都对齐到周期的开始，所以这种类型的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信号被称为边沿对齐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在一个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中所有的通道也是如此。</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611559" y="4143809"/>
            <a:ext cx="7962263" cy="1872208"/>
          </a:xfrm>
          <a:prstGeom prst="rect">
            <a:avLst/>
          </a:prstGeom>
        </p:spPr>
      </p:pic>
      <p:sp>
        <p:nvSpPr>
          <p:cNvPr id="5" name="矩形 4"/>
          <p:cNvSpPr/>
          <p:nvPr/>
        </p:nvSpPr>
        <p:spPr>
          <a:xfrm>
            <a:off x="3407109" y="6023742"/>
            <a:ext cx="2371162" cy="369332"/>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rPr>
              <a:t>7-12 </a:t>
            </a:r>
            <a:r>
              <a:rPr lang="zh-CN" altLang="zh-CN" dirty="0">
                <a:latin typeface="Times New Roman" panose="02020603050405020304" pitchFamily="18" charset="0"/>
                <a:cs typeface="Times New Roman" panose="02020603050405020304" pitchFamily="18" charset="0"/>
              </a:rPr>
              <a:t>边沿对齐</a:t>
            </a:r>
            <a:r>
              <a:rPr lang="en-US" altLang="zh-CN" dirty="0">
                <a:latin typeface="Times New Roman" panose="02020603050405020304" pitchFamily="18" charset="0"/>
              </a:rPr>
              <a:t>PWM</a:t>
            </a:r>
            <a:endParaRPr lang="zh-CN" altLang="en-US" dirty="0"/>
          </a:p>
        </p:txBody>
      </p:sp>
    </p:spTree>
    <p:extLst>
      <p:ext uri="{BB962C8B-B14F-4D97-AF65-F5344CB8AC3E}">
        <p14:creationId xmlns:p14="http://schemas.microsoft.com/office/powerpoint/2010/main" val="19163883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44</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62219" y="1296316"/>
            <a:ext cx="8795345" cy="1862048"/>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）状态和控制寄存器（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CnSC</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中央对齐输出配置方式如下图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7-13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所示。</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中央对齐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Center-Aligned 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）配置方式介绍：如图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7-13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所示，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周期由</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决定，脉冲宽度（占空比）由</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CnV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决定，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MOD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必须必须在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0x0001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0x7FFF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的范围内。</a:t>
            </a:r>
          </a:p>
        </p:txBody>
      </p:sp>
      <p:pic>
        <p:nvPicPr>
          <p:cNvPr id="9" name="图片 8"/>
          <p:cNvPicPr/>
          <p:nvPr/>
        </p:nvPicPr>
        <p:blipFill>
          <a:blip r:embed="rId2" cstate="print"/>
          <a:srcRect/>
          <a:stretch>
            <a:fillRect/>
          </a:stretch>
        </p:blipFill>
        <p:spPr bwMode="auto">
          <a:xfrm>
            <a:off x="755576" y="3247263"/>
            <a:ext cx="7704856" cy="2490694"/>
          </a:xfrm>
          <a:prstGeom prst="rect">
            <a:avLst/>
          </a:prstGeom>
          <a:noFill/>
          <a:ln w="9525">
            <a:noFill/>
            <a:miter lim="800000"/>
            <a:headEnd/>
            <a:tailEnd/>
          </a:ln>
        </p:spPr>
      </p:pic>
      <p:sp>
        <p:nvSpPr>
          <p:cNvPr id="5" name="矩形 4"/>
          <p:cNvSpPr/>
          <p:nvPr/>
        </p:nvSpPr>
        <p:spPr>
          <a:xfrm>
            <a:off x="3422423" y="5737957"/>
            <a:ext cx="2371162" cy="369332"/>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rPr>
              <a:t>7-13 </a:t>
            </a:r>
            <a:r>
              <a:rPr lang="zh-CN" altLang="zh-CN" dirty="0">
                <a:latin typeface="Times New Roman" panose="02020603050405020304" pitchFamily="18" charset="0"/>
                <a:cs typeface="Times New Roman" panose="02020603050405020304" pitchFamily="18" charset="0"/>
              </a:rPr>
              <a:t>中央对齐</a:t>
            </a:r>
            <a:r>
              <a:rPr lang="en-US" altLang="zh-CN" dirty="0">
                <a:latin typeface="Times New Roman" panose="02020603050405020304" pitchFamily="18" charset="0"/>
              </a:rPr>
              <a:t>PWM</a:t>
            </a:r>
            <a:endParaRPr lang="zh-CN" altLang="en-US" dirty="0"/>
          </a:p>
        </p:txBody>
      </p:sp>
    </p:spTree>
    <p:extLst>
      <p:ext uri="{BB962C8B-B14F-4D97-AF65-F5344CB8AC3E}">
        <p14:creationId xmlns:p14="http://schemas.microsoft.com/office/powerpoint/2010/main" val="9941796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45</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62219" y="1296316"/>
            <a:ext cx="8795345" cy="2839239"/>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．输入捕捉和输出比较状态寄存器（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STATUS</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输入</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捕捉和输出比较状态寄存器包含了状态标志</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CHnF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CnSC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TOF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中）的一个</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拷贝。所有</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CHnF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位可以被检查仅需一次读状态操作。所有</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CHnF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位可以通过向状态寄存器写所有的位来清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。当通道事件发生时，硬件设置独立的通道标志。写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位可以清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无效。如果另一个事件发生在标志置位和写操作之间时，写操作无效。因此，</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保持置位表明另一个事件已经发生。在这种情况下，由于前一个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的清零序列存在，所以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中断请求不会丢失。该寄存器复位值为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2" name="表格 1"/>
          <p:cNvGraphicFramePr>
            <a:graphicFrameLocks noGrp="1"/>
          </p:cNvGraphicFramePr>
          <p:nvPr>
            <p:extLst>
              <p:ext uri="{D42A27DB-BD31-4B8C-83A1-F6EECF244321}">
                <p14:modId xmlns:p14="http://schemas.microsoft.com/office/powerpoint/2010/main" val="2374602057"/>
              </p:ext>
            </p:extLst>
          </p:nvPr>
        </p:nvGraphicFramePr>
        <p:xfrm>
          <a:off x="539550" y="4107618"/>
          <a:ext cx="8229597" cy="640080"/>
        </p:xfrm>
        <a:graphic>
          <a:graphicData uri="http://schemas.openxmlformats.org/drawingml/2006/table">
            <a:tbl>
              <a:tblPr firstRow="1" firstCol="1" bandRow="1"/>
              <a:tblGrid>
                <a:gridCol w="719267"/>
                <a:gridCol w="834481"/>
                <a:gridCol w="834481"/>
                <a:gridCol w="834481"/>
                <a:gridCol w="834481"/>
                <a:gridCol w="836127"/>
                <a:gridCol w="834481"/>
                <a:gridCol w="834481"/>
                <a:gridCol w="834481"/>
                <a:gridCol w="832836"/>
              </a:tblGrid>
              <a:tr h="144145">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数据位</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D31~D9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D7~D6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145">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TOF</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CH5F</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CH4F</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CH3F</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CH2F</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CH1F</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CH0F</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145">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W1C</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W1C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W1C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W1C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W1C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W1C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W1C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256675" y="4794987"/>
            <a:ext cx="8795345" cy="1834413"/>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D9</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保留，读取为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定时器溢出标志，</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TOF =0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，计数器未溢出。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TOF =1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，计数器溢出。</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CH5F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CH0F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标志，</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CHxF</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 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通道没有事件产生。</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CHxF</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 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通道事件已经产生。</a:t>
            </a:r>
          </a:p>
        </p:txBody>
      </p:sp>
    </p:spTree>
    <p:extLst>
      <p:ext uri="{BB962C8B-B14F-4D97-AF65-F5344CB8AC3E}">
        <p14:creationId xmlns:p14="http://schemas.microsoft.com/office/powerpoint/2010/main" val="8515685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46</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7.4.1 TPM</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62219" y="1296316"/>
            <a:ext cx="8795345" cy="807913"/>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CONF</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该寄存器复位值为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1" name="矩形 10"/>
          <p:cNvSpPr/>
          <p:nvPr/>
        </p:nvSpPr>
        <p:spPr>
          <a:xfrm>
            <a:off x="162218" y="2754972"/>
            <a:ext cx="8795345" cy="3370153"/>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D23~19</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D15~10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D4~0—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保留，读取为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TRGSEL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触发选择。选择输入触发用于启动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重载计数器</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CROT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计数器重载</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触发。</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D17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CSOO</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计数器在溢出时</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停止。</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CSOT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计数器在触发时开始，当置位时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计数器在使能后将不会增量直到在已选择的触发输入上检测到上升沿</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D9</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GTBEEN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全局时基使能</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DBGMODE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调试</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模式。</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DOZEEN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睡眠使</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能。</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4211595806"/>
              </p:ext>
            </p:extLst>
          </p:nvPr>
        </p:nvGraphicFramePr>
        <p:xfrm>
          <a:off x="34528" y="2104229"/>
          <a:ext cx="8929960" cy="640080"/>
        </p:xfrm>
        <a:graphic>
          <a:graphicData uri="http://schemas.openxmlformats.org/drawingml/2006/table">
            <a:tbl>
              <a:tblPr firstRow="1" firstCol="1" bandRow="1"/>
              <a:tblGrid>
                <a:gridCol w="676565"/>
                <a:gridCol w="676565"/>
                <a:gridCol w="752563"/>
                <a:gridCol w="600567"/>
                <a:gridCol w="636859"/>
                <a:gridCol w="582318"/>
                <a:gridCol w="655108"/>
                <a:gridCol w="655108"/>
                <a:gridCol w="800687"/>
                <a:gridCol w="436738"/>
                <a:gridCol w="1091846"/>
                <a:gridCol w="788972"/>
                <a:gridCol w="576064"/>
              </a:tblGrid>
              <a:tr h="168275">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数据位</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D31~28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D27~24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D23~19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D15~10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D7~6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745">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TRGSEL</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CROT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CSOO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CSO</a:t>
                      </a:r>
                      <a:r>
                        <a:rPr lang="zh-CN" sz="1400" kern="0" spc="15"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GTBEEN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spc="1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DBGMOD</a:t>
                      </a:r>
                      <a:r>
                        <a:rPr lang="zh-CN" sz="1400" kern="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DOZEE</a:t>
                      </a:r>
                      <a:r>
                        <a:rPr lang="zh-CN" sz="1400" kern="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545">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231021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47</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7.4 TPM</a:t>
            </a:r>
            <a:r>
              <a:rPr lang="zh-CN" altLang="en-US" sz="2800" b="1" dirty="0">
                <a:solidFill>
                  <a:schemeClr val="bg1"/>
                </a:solidFill>
                <a:latin typeface="华文新魏" panose="02010800040101010101" pitchFamily="2" charset="-122"/>
                <a:ea typeface="华文新魏" panose="02010800040101010101" pitchFamily="2" charset="-122"/>
              </a:rPr>
              <a:t>模块驱动构件的设计方法</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720121" cy="461665"/>
          </a:xfrm>
          <a:prstGeom prst="rect">
            <a:avLst/>
          </a:prstGeom>
        </p:spPr>
        <p:txBody>
          <a:bodyPr wrap="none">
            <a:spAutoFit/>
          </a:bodyPr>
          <a:lstStyle/>
          <a:p>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7.4.2 TPM</a:t>
            </a: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47954" y="1311326"/>
            <a:ext cx="8795345" cy="4231928"/>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驱动构件存放于工程目录“</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..\02-Software\KL25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共用驱动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底层驱动构件”文件夹中</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驱动构件的实现在源程序文件</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tpm.c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的时钟由</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SIM_SOPT2[TPMSRC]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SIM_SOPT2[PLLFLLSEL]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来进行选择，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TPMSRC[25:24]=00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表示没有选择任何时钟，相当于关闭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TPMSRC[25:24]=01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MCGFLLCLK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时钟或者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MCGPLLCLK/2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作为时钟；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TPMSRC[25:24]=10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OSCERCLK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TPMSRC[25:24]=11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MCGIRCL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作为时钟。</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选择的时钟源的分频因子由状态和控制（</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TPMx_SC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PS[2:0]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位决定，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PS[2:0]=000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PS[2:0]=001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PS[2:0]=010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PS[2:0]=011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PS[2:0]=100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PS[2:0]=101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PS[2:0]=110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PS[2:0]=111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128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TPM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构件源文件（</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tpm.c</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）可详见书</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7.4.2</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节。</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423895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48</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7.5 </a:t>
            </a:r>
            <a:r>
              <a:rPr lang="zh-CN" altLang="en-US" sz="2800" b="1" dirty="0">
                <a:solidFill>
                  <a:schemeClr val="bg1"/>
                </a:solidFill>
                <a:latin typeface="华文新魏" panose="02010800040101010101" pitchFamily="2" charset="-122"/>
                <a:ea typeface="华文新魏" panose="02010800040101010101" pitchFamily="2" charset="-122"/>
              </a:rPr>
              <a:t>周期中断定时器</a:t>
            </a:r>
            <a:r>
              <a:rPr lang="en-US" altLang="zh-CN" sz="2800" b="1" dirty="0">
                <a:solidFill>
                  <a:schemeClr val="bg1"/>
                </a:solidFill>
                <a:latin typeface="华文新魏" panose="02010800040101010101" pitchFamily="2" charset="-122"/>
                <a:ea typeface="华文新魏" panose="02010800040101010101" pitchFamily="2" charset="-122"/>
              </a:rPr>
              <a:t>PIT</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5412059"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7.5.1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周期中断定时器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PIT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模块功能概述</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47954" y="1311326"/>
            <a:ext cx="8795345" cy="3970318"/>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内部有一个周期中断定时器模块</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Periodic Interrupt Timer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）模块，内含两个通道，没有外部引脚</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每个</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通道都有一个独立的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位的减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计数的计数器（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CVALn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时钟</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源固定为系统总线时钟并且不可分频</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模块的某一通道被初始化使能后，计数器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CVALn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的值会自动加载重载寄存器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LDVALn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中的值，开始按照时钟源频率减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时，标志寄存器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TFLGn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位被置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，产生定时溢出中断</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的中断向量号为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，非内核中断请求</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IRQ</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号为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22</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周期的最大值可由时钟源频率及计数器位数计算获得。例如，时钟源频率为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24MHz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，可计算得出中断周期最大值为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178s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，实际的中断周期由重载寄存器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LDVALn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值决定。</a:t>
            </a:r>
          </a:p>
        </p:txBody>
      </p:sp>
    </p:spTree>
    <p:extLst>
      <p:ext uri="{BB962C8B-B14F-4D97-AF65-F5344CB8AC3E}">
        <p14:creationId xmlns:p14="http://schemas.microsoft.com/office/powerpoint/2010/main" val="40271790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49</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7.5 </a:t>
            </a:r>
            <a:r>
              <a:rPr lang="zh-CN" altLang="en-US" sz="2800" b="1" dirty="0">
                <a:solidFill>
                  <a:schemeClr val="bg1"/>
                </a:solidFill>
                <a:latin typeface="华文新魏" panose="02010800040101010101" pitchFamily="2" charset="-122"/>
                <a:ea typeface="华文新魏" panose="02010800040101010101" pitchFamily="2" charset="-122"/>
              </a:rPr>
              <a:t>周期中断定时器</a:t>
            </a:r>
            <a:r>
              <a:rPr lang="en-US" altLang="zh-CN" sz="2800" b="1" dirty="0">
                <a:solidFill>
                  <a:schemeClr val="bg1"/>
                </a:solidFill>
                <a:latin typeface="华文新魏" panose="02010800040101010101" pitchFamily="2" charset="-122"/>
                <a:ea typeface="华文新魏" panose="02010800040101010101" pitchFamily="2" charset="-122"/>
              </a:rPr>
              <a:t>PIT</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174541" cy="461665"/>
          </a:xfrm>
          <a:prstGeom prst="rect">
            <a:avLst/>
          </a:prstGeom>
        </p:spPr>
        <p:txBody>
          <a:bodyPr wrap="none">
            <a:spAutoFit/>
          </a:bodyPr>
          <a:lstStyle/>
          <a:p>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7.5.2 PIT</a:t>
            </a: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47954" y="1311326"/>
            <a:ext cx="8795345" cy="4019627"/>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驱动构件基本要素分析</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模块有两个独立的通道，</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时钟源为系统总线</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时钟</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在头文件中给出通道号及工作时钟频率的宏定义</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一般来说</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，在中断服务例程中，需要判断某一通道计数器是否产生溢出中断，因此，在头文件中给出了宏函数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PIT_GET_FLAG(index)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，用于判断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index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通道计数器是否产生溢出中断，其中参数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index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为通道号</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头文件</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中还给出了宏函数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PIT_CLEAR_FLAG(index)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，用于清中断标志</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除</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宏定义及宏函数之外，头文件</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中给</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出的对外接口函数</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Arial" panose="020B0604020202020204" pitchFamily="34" charset="0"/>
              <a:buChar cha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模块初始化函数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pit_init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，形参为通道号及以毫秒为单位的中断周期</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Arial" panose="020B0604020202020204" pitchFamily="34" charset="0"/>
              <a:buChar cha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使</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能中断函数</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pit_enable_int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及禁止中断</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pit_disable_int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，它们的形参为通道号</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15433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a:t>
            </a:fld>
            <a:endParaRPr lang="en-US" altLang="zh-CN"/>
          </a:p>
        </p:txBody>
      </p:sp>
      <p:sp>
        <p:nvSpPr>
          <p:cNvPr id="4" name="矩形 3"/>
          <p:cNvSpPr/>
          <p:nvPr/>
        </p:nvSpPr>
        <p:spPr>
          <a:xfrm>
            <a:off x="251520" y="1124744"/>
            <a:ext cx="8640960" cy="426578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ARM </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Cortex-M0+</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内核定时器</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简介</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ARM Cortex-M</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内核中包含了一个简单的定时器</a:t>
            </a:r>
            <a:r>
              <a:rPr lang="en-US" altLang="zh-CN" sz="22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，又称为“</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滴答</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”定时器。 </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定时器被捆绑在嵌套向量中断控制器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NVIC</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中，有效位数是</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24</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位，采用减</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计数的方式工作，当减</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计数到</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，可产生</a:t>
            </a:r>
            <a:r>
              <a:rPr lang="en-US" altLang="zh-CN" sz="2200" b="1" kern="0" dirty="0" err="1" smtClean="0">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异常（中断），中断号为</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15</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嵌入式操作系统或使用了时基的嵌入式应用系统，都必须由一个硬件定时器来产生需要的“</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滴答</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”中断，作为整个系统的</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时基</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。由于所有使用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Cortex-M</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内核的芯片都带有</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，并且在这些芯片中，</a:t>
            </a:r>
            <a:r>
              <a:rPr lang="en-US" altLang="zh-CN" sz="22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的处理方式都是相同的，因此，若使用</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产生时间“滴答”，可以简化嵌入式软件在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Cortex-M</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内核芯片间的移植工作。</a:t>
            </a: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420381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50</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7.5 </a:t>
            </a:r>
            <a:r>
              <a:rPr lang="zh-CN" altLang="en-US" sz="2800" b="1" dirty="0">
                <a:solidFill>
                  <a:schemeClr val="bg1"/>
                </a:solidFill>
                <a:latin typeface="华文新魏" panose="02010800040101010101" pitchFamily="2" charset="-122"/>
                <a:ea typeface="华文新魏" panose="02010800040101010101" pitchFamily="2" charset="-122"/>
              </a:rPr>
              <a:t>周期中断定时器</a:t>
            </a:r>
            <a:r>
              <a:rPr lang="en-US" altLang="zh-CN" sz="2800" b="1" dirty="0">
                <a:solidFill>
                  <a:schemeClr val="bg1"/>
                </a:solidFill>
                <a:latin typeface="华文新魏" panose="02010800040101010101" pitchFamily="2" charset="-122"/>
                <a:ea typeface="华文新魏" panose="02010800040101010101" pitchFamily="2" charset="-122"/>
              </a:rPr>
              <a:t>PIT</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174541" cy="461665"/>
          </a:xfrm>
          <a:prstGeom prst="rect">
            <a:avLst/>
          </a:prstGeom>
        </p:spPr>
        <p:txBody>
          <a:bodyPr wrap="none">
            <a:spAutoFit/>
          </a:bodyPr>
          <a:lstStyle/>
          <a:p>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7.5.2 PIT</a:t>
            </a: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47954" y="1311326"/>
            <a:ext cx="8795345" cy="807913"/>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驱动构件头文件（</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pit.h</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详见教材</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7.5.2</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节</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24161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51</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7.5 </a:t>
            </a:r>
            <a:r>
              <a:rPr lang="zh-CN" altLang="en-US" sz="2800" b="1" dirty="0">
                <a:solidFill>
                  <a:schemeClr val="bg1"/>
                </a:solidFill>
                <a:latin typeface="华文新魏" panose="02010800040101010101" pitchFamily="2" charset="-122"/>
                <a:ea typeface="华文新魏" panose="02010800040101010101" pitchFamily="2" charset="-122"/>
              </a:rPr>
              <a:t>周期中断定时器</a:t>
            </a:r>
            <a:r>
              <a:rPr lang="en-US" altLang="zh-CN" sz="2800" b="1" dirty="0">
                <a:solidFill>
                  <a:schemeClr val="bg1"/>
                </a:solidFill>
                <a:latin typeface="华文新魏" panose="02010800040101010101" pitchFamily="2" charset="-122"/>
                <a:ea typeface="华文新魏" panose="02010800040101010101" pitchFamily="2" charset="-122"/>
              </a:rPr>
              <a:t>PIT</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174541" cy="461665"/>
          </a:xfrm>
          <a:prstGeom prst="rect">
            <a:avLst/>
          </a:prstGeom>
        </p:spPr>
        <p:txBody>
          <a:bodyPr wrap="none">
            <a:spAutoFit/>
          </a:bodyPr>
          <a:lstStyle/>
          <a:p>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7.5.2 PIT</a:t>
            </a: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47954" y="1311326"/>
            <a:ext cx="8795345" cy="2654573"/>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驱动构件使用方法</a:t>
            </a:r>
            <a:endPar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设使用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进行计时，时钟源为系统总线时钟，中断周期为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毫秒，使用步骤如下：</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函数的初始化外设模块位置添加下列语句</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函数的使能模块中断位置添加下列语句：</a:t>
            </a:r>
          </a:p>
          <a:p>
            <a:pPr algn="just">
              <a:lnSpc>
                <a:spcPct val="110000"/>
              </a:lnSpc>
              <a:spcBef>
                <a:spcPts val="300"/>
              </a:spcBef>
              <a:buClr>
                <a:srgbClr val="000099"/>
              </a:buClr>
              <a:buSzPct val="80000"/>
            </a:pP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209128266"/>
              </p:ext>
            </p:extLst>
          </p:nvPr>
        </p:nvGraphicFramePr>
        <p:xfrm>
          <a:off x="3243969" y="3915058"/>
          <a:ext cx="5712484" cy="2560320"/>
        </p:xfrm>
        <a:graphic>
          <a:graphicData uri="http://schemas.openxmlformats.org/drawingml/2006/table">
            <a:tbl>
              <a:tblPr firstRow="1" firstCol="1" bandRow="1"/>
              <a:tblGrid>
                <a:gridCol w="5712484"/>
              </a:tblGrid>
              <a:tr h="2560320">
                <a:tc>
                  <a:txBody>
                    <a:bodyPr/>
                    <a:lstStyle/>
                    <a:p>
                      <a:pPr indent="266700" algn="just">
                        <a:lnSpc>
                          <a:spcPct val="100000"/>
                        </a:lnSpc>
                        <a:spcAft>
                          <a:spcPts val="0"/>
                        </a:spcAft>
                        <a:tabLst>
                          <a:tab pos="4024630" algn="l"/>
                          <a:tab pos="4024630" algn="l"/>
                        </a:tabLst>
                      </a:pPr>
                      <a:r>
                        <a:rPr lang="en-US" sz="1400" kern="0" dirty="0" smtClean="0">
                          <a:effectLst/>
                          <a:latin typeface="Times New Roman" panose="02020603050405020304" pitchFamily="18" charset="0"/>
                          <a:ea typeface="宋体" panose="02010600030101010101" pitchFamily="2" charset="-122"/>
                        </a:rPr>
                        <a:t>void </a:t>
                      </a:r>
                      <a:r>
                        <a:rPr lang="en-US" sz="1400" kern="0" dirty="0" err="1">
                          <a:effectLst/>
                          <a:latin typeface="Times New Roman" panose="02020603050405020304" pitchFamily="18" charset="0"/>
                          <a:ea typeface="宋体" panose="02010600030101010101" pitchFamily="2" charset="-122"/>
                        </a:rPr>
                        <a:t>PIT_IRQHandler</a:t>
                      </a:r>
                      <a:r>
                        <a:rPr lang="en-US" sz="1400" kern="0" dirty="0">
                          <a:effectLst/>
                          <a:latin typeface="Times New Roman" panose="02020603050405020304" pitchFamily="18" charset="0"/>
                          <a:ea typeface="宋体" panose="02010600030101010101" pitchFamily="2" charset="-122"/>
                        </a:rPr>
                        <a:t>(void)</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effectLst/>
                          <a:latin typeface="Times New Roman" panose="02020603050405020304" pitchFamily="18" charset="0"/>
                          <a:ea typeface="宋体" panose="02010600030101010101" pitchFamily="2" charset="-122"/>
                        </a:rPr>
                        <a:t>    if(PIT_GET_FLAG(CH_0)</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effectLst/>
                          <a:latin typeface="Times New Roman" panose="02020603050405020304" pitchFamily="18" charset="0"/>
                          <a:ea typeface="宋体" panose="02010600030101010101" pitchFamily="2" charset="-122"/>
                        </a:rPr>
                        <a:t>        SecAdd1(</a:t>
                      </a:r>
                      <a:r>
                        <a:rPr lang="en-US" sz="1400" kern="0" dirty="0" err="1">
                          <a:effectLst/>
                          <a:latin typeface="Times New Roman" panose="02020603050405020304" pitchFamily="18" charset="0"/>
                          <a:ea typeface="宋体" panose="02010600030101010101" pitchFamily="2" charset="-122"/>
                        </a:rPr>
                        <a:t>g_time</a:t>
                      </a:r>
                      <a:r>
                        <a:rPr lang="en-US" sz="1400" kern="0" dirty="0">
                          <a:effectLst/>
                          <a:latin typeface="Times New Roman" panose="02020603050405020304" pitchFamily="18" charset="0"/>
                          <a:ea typeface="宋体" panose="02010600030101010101" pitchFamily="2" charset="-122"/>
                        </a:rPr>
                        <a:t>);        //</a:t>
                      </a:r>
                      <a:r>
                        <a:rPr lang="en-US" sz="1400" kern="0" dirty="0" err="1">
                          <a:effectLst/>
                          <a:latin typeface="Times New Roman" panose="02020603050405020304" pitchFamily="18" charset="0"/>
                          <a:ea typeface="宋体" panose="02010600030101010101" pitchFamily="2" charset="-122"/>
                        </a:rPr>
                        <a:t>g_time</a:t>
                      </a:r>
                      <a:r>
                        <a:rPr lang="zh-CN" sz="1400" kern="0" dirty="0">
                          <a:effectLst/>
                          <a:latin typeface="Times New Roman" panose="02020603050405020304" pitchFamily="18" charset="0"/>
                          <a:ea typeface="宋体" panose="02010600030101010101" pitchFamily="2" charset="-122"/>
                        </a:rPr>
                        <a:t>是时分秒全局变量数组</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effectLst/>
                          <a:latin typeface="Times New Roman" panose="02020603050405020304" pitchFamily="18" charset="0"/>
                          <a:ea typeface="宋体" panose="02010600030101010101" pitchFamily="2" charset="-122"/>
                        </a:rPr>
                        <a:t>        PIT_CLEAR_FLAG(CH_0);                    //</a:t>
                      </a:r>
                      <a:r>
                        <a:rPr lang="zh-CN" sz="1400" kern="0" dirty="0">
                          <a:effectLst/>
                          <a:latin typeface="Times New Roman" panose="02020603050405020304" pitchFamily="18" charset="0"/>
                          <a:ea typeface="宋体" panose="02010600030101010101" pitchFamily="2" charset="-122"/>
                        </a:rPr>
                        <a:t>清标志</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effectLst/>
                          <a:latin typeface="Times New Roman" panose="02020603050405020304" pitchFamily="18" charset="0"/>
                          <a:ea typeface="宋体" panose="02010600030101010101" pitchFamily="2" charset="-122"/>
                        </a:rPr>
                        <a:t>    else if((PIT_GET_FLAG(CH_1))</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effectLst/>
                          <a:latin typeface="Times New Roman" panose="02020603050405020304" pitchFamily="18" charset="0"/>
                          <a:ea typeface="宋体" panose="02010600030101010101" pitchFamily="2" charset="-122"/>
                        </a:rPr>
                        <a:t>        PIT_CLEAR_FLAG(CH_1);                    //</a:t>
                      </a:r>
                      <a:r>
                        <a:rPr lang="zh-CN" sz="1400" kern="0" dirty="0">
                          <a:effectLst/>
                          <a:latin typeface="Times New Roman" panose="02020603050405020304" pitchFamily="18" charset="0"/>
                          <a:ea typeface="宋体" panose="02010600030101010101" pitchFamily="2" charset="-122"/>
                        </a:rPr>
                        <a:t>清标志</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28067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97221102"/>
              </p:ext>
            </p:extLst>
          </p:nvPr>
        </p:nvGraphicFramePr>
        <p:xfrm>
          <a:off x="166045" y="2798019"/>
          <a:ext cx="8777253" cy="213360"/>
        </p:xfrm>
        <a:graphic>
          <a:graphicData uri="http://schemas.openxmlformats.org/drawingml/2006/table">
            <a:tbl>
              <a:tblPr firstRow="1" firstCol="1" bandRow="1"/>
              <a:tblGrid>
                <a:gridCol w="8777253"/>
              </a:tblGrid>
              <a:tr h="0">
                <a:tc>
                  <a:txBody>
                    <a:bodyPr/>
                    <a:lstStyle/>
                    <a:p>
                      <a:pPr indent="0" algn="ctr">
                        <a:lnSpc>
                          <a:spcPct val="100000"/>
                        </a:lnSpc>
                        <a:spcAft>
                          <a:spcPts val="0"/>
                        </a:spcAft>
                        <a:tabLst>
                          <a:tab pos="4024630" algn="l"/>
                          <a:tab pos="4024630" algn="l"/>
                        </a:tabLst>
                      </a:pPr>
                      <a:r>
                        <a:rPr lang="en-US" sz="1400" kern="0" dirty="0" err="1">
                          <a:solidFill>
                            <a:srgbClr val="000000"/>
                          </a:solidFill>
                          <a:effectLst/>
                          <a:latin typeface="Times New Roman" panose="02020603050405020304" pitchFamily="18" charset="0"/>
                          <a:ea typeface="宋体" panose="02010600030101010101" pitchFamily="2" charset="-122"/>
                        </a:rPr>
                        <a:t>pit_init</a:t>
                      </a:r>
                      <a:r>
                        <a:rPr lang="en-US" sz="1400" kern="0" dirty="0">
                          <a:solidFill>
                            <a:srgbClr val="000000"/>
                          </a:solidFill>
                          <a:effectLst/>
                          <a:latin typeface="Times New Roman" panose="02020603050405020304" pitchFamily="18" charset="0"/>
                          <a:ea typeface="宋体" panose="02010600030101010101" pitchFamily="2" charset="-122"/>
                        </a:rPr>
                        <a:t>(CH_0, PIT_WORK_FREQ, 1000);//</a:t>
                      </a:r>
                      <a:r>
                        <a:rPr lang="zh-CN" sz="1400" kern="0" dirty="0">
                          <a:solidFill>
                            <a:srgbClr val="000000"/>
                          </a:solidFill>
                          <a:effectLst/>
                          <a:latin typeface="Times New Roman" panose="02020603050405020304" pitchFamily="18" charset="0"/>
                          <a:ea typeface="宋体" panose="02010600030101010101" pitchFamily="2" charset="-122"/>
                        </a:rPr>
                        <a:t>初始化</a:t>
                      </a:r>
                      <a:r>
                        <a:rPr lang="en-US" sz="1400" kern="0" dirty="0">
                          <a:solidFill>
                            <a:srgbClr val="000000"/>
                          </a:solidFill>
                          <a:effectLst/>
                          <a:latin typeface="Times New Roman" panose="02020603050405020304" pitchFamily="18" charset="0"/>
                          <a:ea typeface="宋体" panose="02010600030101010101" pitchFamily="2" charset="-122"/>
                        </a:rPr>
                        <a:t>CH_0</a:t>
                      </a:r>
                      <a:r>
                        <a:rPr lang="zh-CN" sz="1400" kern="0" dirty="0">
                          <a:solidFill>
                            <a:srgbClr val="000000"/>
                          </a:solidFill>
                          <a:effectLst/>
                          <a:latin typeface="Times New Roman" panose="02020603050405020304" pitchFamily="18" charset="0"/>
                          <a:ea typeface="宋体" panose="02010600030101010101" pitchFamily="2" charset="-122"/>
                        </a:rPr>
                        <a:t>使用系统总线时钟频率，周期为</a:t>
                      </a:r>
                      <a:r>
                        <a:rPr lang="en-US" sz="1400" kern="0" dirty="0">
                          <a:solidFill>
                            <a:srgbClr val="000000"/>
                          </a:solidFill>
                          <a:effectLst/>
                          <a:latin typeface="Times New Roman" panose="02020603050405020304" pitchFamily="18" charset="0"/>
                          <a:ea typeface="宋体" panose="02010600030101010101" pitchFamily="2" charset="-122"/>
                        </a:rPr>
                        <a:t>1s</a:t>
                      </a:r>
                      <a:endParaRPr lang="zh-CN" sz="1400" kern="100" dirty="0">
                        <a:effectLst/>
                        <a:latin typeface="Times New Roman" panose="02020603050405020304" pitchFamily="18" charset="0"/>
                        <a:ea typeface="宋体" panose="02010600030101010101" pitchFamily="2" charset="-122"/>
                      </a:endParaRPr>
                    </a:p>
                  </a:txBody>
                  <a:tcPr marL="280670" marR="68580" marT="0" marB="0">
                    <a:lnL>
                      <a:noFill/>
                    </a:lnL>
                    <a:lnR>
                      <a:noFill/>
                    </a:lnR>
                    <a:lnT>
                      <a:noFill/>
                    </a:lnT>
                    <a:lnB>
                      <a:noFill/>
                    </a:lnB>
                    <a:pattFill prst="pct10">
                      <a:fgClr>
                        <a:srgbClr val="FFFFFF"/>
                      </a:fgClr>
                      <a:bgClr>
                        <a:srgbClr val="E5E5E5"/>
                      </a:bgClr>
                    </a:patt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17277449"/>
              </p:ext>
            </p:extLst>
          </p:nvPr>
        </p:nvGraphicFramePr>
        <p:xfrm>
          <a:off x="251520" y="3539085"/>
          <a:ext cx="8691778" cy="213360"/>
        </p:xfrm>
        <a:graphic>
          <a:graphicData uri="http://schemas.openxmlformats.org/drawingml/2006/table">
            <a:tbl>
              <a:tblPr firstRow="1" firstCol="1" bandRow="1"/>
              <a:tblGrid>
                <a:gridCol w="8691778"/>
              </a:tblGrid>
              <a:tr h="0">
                <a:tc>
                  <a:txBody>
                    <a:bodyPr/>
                    <a:lstStyle/>
                    <a:p>
                      <a:pPr indent="0" algn="just">
                        <a:lnSpc>
                          <a:spcPct val="100000"/>
                        </a:lnSpc>
                        <a:spcAft>
                          <a:spcPts val="0"/>
                        </a:spcAft>
                        <a:tabLst>
                          <a:tab pos="4024630" algn="l"/>
                          <a:tab pos="4024630" algn="l"/>
                        </a:tabLst>
                      </a:pPr>
                      <a:r>
                        <a:rPr lang="en-US" sz="1400" kern="0" dirty="0" err="1">
                          <a:solidFill>
                            <a:srgbClr val="000000"/>
                          </a:solidFill>
                          <a:effectLst/>
                          <a:latin typeface="Times New Roman" panose="02020603050405020304" pitchFamily="18" charset="0"/>
                          <a:ea typeface="宋体" panose="02010600030101010101" pitchFamily="2" charset="-122"/>
                        </a:rPr>
                        <a:t>pit_enable_int</a:t>
                      </a:r>
                      <a:r>
                        <a:rPr lang="en-US" sz="1400" kern="0" dirty="0">
                          <a:solidFill>
                            <a:srgbClr val="000000"/>
                          </a:solidFill>
                          <a:effectLst/>
                          <a:latin typeface="Times New Roman" panose="02020603050405020304" pitchFamily="18" charset="0"/>
                          <a:ea typeface="宋体" panose="02010600030101010101" pitchFamily="2" charset="-122"/>
                        </a:rPr>
                        <a:t>(CH_0);         //</a:t>
                      </a:r>
                      <a:r>
                        <a:rPr lang="zh-CN" sz="1400" kern="0" dirty="0">
                          <a:solidFill>
                            <a:srgbClr val="000000"/>
                          </a:solidFill>
                          <a:effectLst/>
                          <a:latin typeface="Times New Roman" panose="02020603050405020304" pitchFamily="18" charset="0"/>
                          <a:ea typeface="宋体" panose="02010600030101010101" pitchFamily="2" charset="-122"/>
                        </a:rPr>
                        <a:t>使能</a:t>
                      </a:r>
                      <a:r>
                        <a:rPr lang="en-US" sz="1400" kern="0" dirty="0">
                          <a:solidFill>
                            <a:srgbClr val="000000"/>
                          </a:solidFill>
                          <a:effectLst/>
                          <a:latin typeface="Times New Roman" panose="02020603050405020304" pitchFamily="18" charset="0"/>
                          <a:ea typeface="宋体" panose="02010600030101010101" pitchFamily="2" charset="-122"/>
                        </a:rPr>
                        <a:t>PIT</a:t>
                      </a:r>
                      <a:r>
                        <a:rPr lang="zh-CN" sz="1400" kern="0" dirty="0">
                          <a:solidFill>
                            <a:srgbClr val="000000"/>
                          </a:solidFill>
                          <a:effectLst/>
                          <a:latin typeface="Times New Roman" panose="02020603050405020304" pitchFamily="18" charset="0"/>
                          <a:ea typeface="宋体" panose="02010600030101010101" pitchFamily="2" charset="-122"/>
                        </a:rPr>
                        <a:t>模块的</a:t>
                      </a:r>
                      <a:r>
                        <a:rPr lang="en-US" sz="1400" kern="0" dirty="0">
                          <a:solidFill>
                            <a:srgbClr val="000000"/>
                          </a:solidFill>
                          <a:effectLst/>
                          <a:latin typeface="Times New Roman" panose="02020603050405020304" pitchFamily="18" charset="0"/>
                          <a:ea typeface="宋体" panose="02010600030101010101" pitchFamily="2" charset="-122"/>
                        </a:rPr>
                        <a:t>0</a:t>
                      </a:r>
                      <a:r>
                        <a:rPr lang="zh-CN" sz="1400" kern="0" dirty="0">
                          <a:solidFill>
                            <a:srgbClr val="000000"/>
                          </a:solidFill>
                          <a:effectLst/>
                          <a:latin typeface="Times New Roman" panose="02020603050405020304" pitchFamily="18" charset="0"/>
                          <a:ea typeface="宋体" panose="02010600030101010101" pitchFamily="2" charset="-122"/>
                        </a:rPr>
                        <a:t>通道中断</a:t>
                      </a:r>
                      <a:endParaRPr lang="zh-CN" sz="1400" kern="100" dirty="0">
                        <a:effectLst/>
                        <a:latin typeface="Times New Roman" panose="02020603050405020304" pitchFamily="18" charset="0"/>
                        <a:ea typeface="宋体" panose="02010600030101010101" pitchFamily="2" charset="-122"/>
                      </a:endParaRPr>
                    </a:p>
                  </a:txBody>
                  <a:tcPr marL="280670" marR="68580" marT="0" marB="0">
                    <a:lnL>
                      <a:noFill/>
                    </a:lnL>
                    <a:lnR>
                      <a:noFill/>
                    </a:lnR>
                    <a:lnT>
                      <a:noFill/>
                    </a:lnT>
                    <a:lnB>
                      <a:noFill/>
                    </a:lnB>
                    <a:pattFill prst="pct10">
                      <a:fgClr>
                        <a:srgbClr val="FFFFFF"/>
                      </a:fgClr>
                      <a:bgClr>
                        <a:srgbClr val="E5E5E5"/>
                      </a:bgClr>
                    </a:pattFill>
                  </a:tcPr>
                </a:tc>
              </a:tr>
            </a:tbl>
          </a:graphicData>
        </a:graphic>
      </p:graphicFrame>
      <p:sp>
        <p:nvSpPr>
          <p:cNvPr id="9" name="文本框 8"/>
          <p:cNvSpPr txBox="1"/>
          <p:nvPr/>
        </p:nvSpPr>
        <p:spPr>
          <a:xfrm>
            <a:off x="251520" y="3980909"/>
            <a:ext cx="2808312" cy="2862322"/>
          </a:xfrm>
          <a:prstGeom prst="rect">
            <a:avLst/>
          </a:prstGeom>
          <a:noFill/>
        </p:spPr>
        <p:txBody>
          <a:bodyPr wrap="square" rtlCol="0">
            <a:spAutoFit/>
          </a:bodyPr>
          <a:lstStyle/>
          <a:p>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isr.c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的中断服务例程</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PIT_IRQHandler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中进行计时。</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g_time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为记录时分秒的全局变量数组，每中断一次，秒值加</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。函数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SecAdd1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的实现见工程目录下的源文件</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common.c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endParaRPr lang="zh-CN" altLang="en-US" sz="2000" dirty="0"/>
          </a:p>
        </p:txBody>
      </p:sp>
    </p:spTree>
    <p:extLst>
      <p:ext uri="{BB962C8B-B14F-4D97-AF65-F5344CB8AC3E}">
        <p14:creationId xmlns:p14="http://schemas.microsoft.com/office/powerpoint/2010/main" val="41379375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52</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7.5 </a:t>
            </a:r>
            <a:r>
              <a:rPr lang="zh-CN" altLang="en-US" sz="2800" b="1" dirty="0">
                <a:solidFill>
                  <a:schemeClr val="bg1"/>
                </a:solidFill>
                <a:latin typeface="华文新魏" panose="02010800040101010101" pitchFamily="2" charset="-122"/>
                <a:ea typeface="华文新魏" panose="02010800040101010101" pitchFamily="2" charset="-122"/>
              </a:rPr>
              <a:t>周期中断定时器</a:t>
            </a:r>
            <a:r>
              <a:rPr lang="en-US" altLang="zh-CN" sz="2800" b="1" dirty="0">
                <a:solidFill>
                  <a:schemeClr val="bg1"/>
                </a:solidFill>
                <a:latin typeface="华文新魏" panose="02010800040101010101" pitchFamily="2" charset="-122"/>
                <a:ea typeface="华文新魏" panose="02010800040101010101" pitchFamily="2" charset="-122"/>
              </a:rPr>
              <a:t>PIT</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174541" cy="461665"/>
          </a:xfrm>
          <a:prstGeom prst="rect">
            <a:avLst/>
          </a:prstGeom>
        </p:spPr>
        <p:txBody>
          <a:bodyPr wrap="none">
            <a:spAutoFit/>
          </a:bodyPr>
          <a:lstStyle/>
          <a:p>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7.5.2 PIT</a:t>
            </a: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47954" y="1311326"/>
            <a:ext cx="8795345" cy="3670236"/>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驱动构件测试</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实例</a:t>
            </a:r>
            <a:endPar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构件的测试工程位于网上光盘中的“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..\program\CH07-KL25-PIT”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文件夹。测试工程功能概述如下：</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）串口通信格式：波特率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9600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位停止位，无校验。</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使用系统总线时钟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24MHz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）上电或按复位按钮时，调试串口输出“苏州大学嵌入式实验室</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构件测试用例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中断一次，并在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中断中进行计时，调试串口每秒输出“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记录的相对时间：</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00:00:01”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00:00:01”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为中断记录的时间，同时蓝色指示灯闪烁一次。</a:t>
            </a:r>
          </a:p>
        </p:txBody>
      </p:sp>
    </p:spTree>
    <p:extLst>
      <p:ext uri="{BB962C8B-B14F-4D97-AF65-F5344CB8AC3E}">
        <p14:creationId xmlns:p14="http://schemas.microsoft.com/office/powerpoint/2010/main" val="30323104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53</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7.5 </a:t>
            </a:r>
            <a:r>
              <a:rPr lang="zh-CN" altLang="en-US" sz="2800" b="1" dirty="0">
                <a:solidFill>
                  <a:schemeClr val="bg1"/>
                </a:solidFill>
                <a:latin typeface="华文新魏" panose="02010800040101010101" pitchFamily="2" charset="-122"/>
                <a:ea typeface="华文新魏" panose="02010800040101010101" pitchFamily="2" charset="-122"/>
              </a:rPr>
              <a:t>周期中断定时器</a:t>
            </a:r>
            <a:r>
              <a:rPr lang="en-US" altLang="zh-CN" sz="2800" b="1" dirty="0">
                <a:solidFill>
                  <a:schemeClr val="bg1"/>
                </a:solidFill>
                <a:latin typeface="华文新魏" panose="02010800040101010101" pitchFamily="2" charset="-122"/>
                <a:ea typeface="华文新魏" panose="02010800040101010101" pitchFamily="2" charset="-122"/>
              </a:rPr>
              <a:t>PIT</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555782"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7.5.3 PIT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194911"/>
            <a:ext cx="8795345" cy="5663089"/>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模块共有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位寄存器，包括一个</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模块控制寄存器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PIT_MCR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链接计数器高位寄存器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PIT_LTMR64H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链接计数器低位寄存器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PIT_LTMR64L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）及</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的寄存器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组成。通道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包括一个</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重载寄存器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PIT_LDVAL0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计数器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PIT_CVAL0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PIT_TCTRL0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标志寄存器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PIT_TFLG0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同样由</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个相同功能的寄存器组成。通过对这些寄存器的编程，就可以使用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模块进行定时</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）模块控制寄存器（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PIT_MCR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该寄存器用于控制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定时器时钟及调试模式下的运行状态，仅高两位被使用，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D29~D0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FRZ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停止运行。当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进入调试模式时，允许定时器停止。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FRZ=0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调试模式下继续运行。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FRZ=1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调试模式下停止运行。复位值为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MDIS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模块禁用。禁用标准时钟，必须在模块其他设置完成之前通过该位完成模块时钟使能。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MDIS=0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MDIS=1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定时器时钟。复位值为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030263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54</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7.5 </a:t>
            </a:r>
            <a:r>
              <a:rPr lang="zh-CN" altLang="en-US" sz="2800" b="1" dirty="0">
                <a:solidFill>
                  <a:schemeClr val="bg1"/>
                </a:solidFill>
                <a:latin typeface="华文新魏" panose="02010800040101010101" pitchFamily="2" charset="-122"/>
                <a:ea typeface="华文新魏" panose="02010800040101010101" pitchFamily="2" charset="-122"/>
              </a:rPr>
              <a:t>周期中断定时器</a:t>
            </a:r>
            <a:r>
              <a:rPr lang="en-US" altLang="zh-CN" sz="2800" b="1" dirty="0">
                <a:solidFill>
                  <a:schemeClr val="bg1"/>
                </a:solidFill>
                <a:latin typeface="华文新魏" panose="02010800040101010101" pitchFamily="2" charset="-122"/>
                <a:ea typeface="华文新魏" panose="02010800040101010101" pitchFamily="2" charset="-122"/>
              </a:rPr>
              <a:t>PIT</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555782"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7.5.3 PIT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795345" cy="4619791"/>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PIT_TCTRLn</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该寄存器包含了每个定时器的所有控制位，仅高三位被使用，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D28~D0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定时器使能。使能或禁用定时器。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TEN=0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禁用定时器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TEN=1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使能定时器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定时器中断使能。有中断被挂起或者</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TFLGn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位已经置位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使能该中断位会立即触发中断。为了避免这种情况发生，对应通道的</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TFLGn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位必须先被清零。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TIE=0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禁用定时器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的中断请求。</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TIE=1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一旦</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置位，将产生中断请求。</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D29</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链接模式。当被激活时，定时器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每次减至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之后，定时器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开始减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无法工作在链接模式下。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CHN=0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定时器未被链接。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CHN=1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定时器被链接到前一个定时器。例如，对于通道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，如果这个位段置位，那么定时器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链接到定时器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5562468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55</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7.5 </a:t>
            </a:r>
            <a:r>
              <a:rPr lang="zh-CN" altLang="en-US" sz="2800" b="1" dirty="0">
                <a:solidFill>
                  <a:schemeClr val="bg1"/>
                </a:solidFill>
                <a:latin typeface="华文新魏" panose="02010800040101010101" pitchFamily="2" charset="-122"/>
                <a:ea typeface="华文新魏" panose="02010800040101010101" pitchFamily="2" charset="-122"/>
              </a:rPr>
              <a:t>周期中断定时器</a:t>
            </a:r>
            <a:r>
              <a:rPr lang="en-US" altLang="zh-CN" sz="2800" b="1" dirty="0">
                <a:solidFill>
                  <a:schemeClr val="bg1"/>
                </a:solidFill>
                <a:latin typeface="华文新魏" panose="02010800040101010101" pitchFamily="2" charset="-122"/>
                <a:ea typeface="华文新魏" panose="02010800040101010101" pitchFamily="2" charset="-122"/>
              </a:rPr>
              <a:t>PIT</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555782"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7.5.3 PIT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795345" cy="5363007"/>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）标志寄存器（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PIT_TFLGn</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位的标志寄存器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PIT_TFLGn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）只有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有用，是定时器中断标志位（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），该位为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，表示定时时间到，为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，表示定时时间未到。复位值为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即可清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w1c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）重载寄存器（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PIT_LDVALn</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定时器定时值。设置定时器定时值，也是计数的最大初始值。定时器减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然后它将触发一次中断并再次载入该值。写一个新值到这个寄存器将不会重启计数器，而是在当前计数值计时结束之后开始载入新值。要想终止当前计数并启动新值对应的计数周期，必须先禁用并重新使能计数器</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PIT_CVALn</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D31~D0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TVL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定时器的当前计数值。使能定时器后，指明定时器的当前计数值。注意，如果禁用定时器，那么不要使用这个不可靠的值。定时器采用减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计数的方式工作。如果置位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FRZ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位，那么在调试模式下定时器的值不会改变，因为此时定时器已经停止运行</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815036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56</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7.5 </a:t>
            </a:r>
            <a:r>
              <a:rPr lang="zh-CN" altLang="en-US" sz="2800" b="1" dirty="0">
                <a:solidFill>
                  <a:schemeClr val="bg1"/>
                </a:solidFill>
                <a:latin typeface="华文新魏" panose="02010800040101010101" pitchFamily="2" charset="-122"/>
                <a:ea typeface="华文新魏" panose="02010800040101010101" pitchFamily="2" charset="-122"/>
              </a:rPr>
              <a:t>周期中断定时器</a:t>
            </a:r>
            <a:r>
              <a:rPr lang="en-US" altLang="zh-CN" sz="2800" b="1" dirty="0">
                <a:solidFill>
                  <a:schemeClr val="bg1"/>
                </a:solidFill>
                <a:latin typeface="华文新魏" panose="02010800040101010101" pitchFamily="2" charset="-122"/>
                <a:ea typeface="华文新魏" panose="02010800040101010101" pitchFamily="2" charset="-122"/>
              </a:rPr>
              <a:t>PIT</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55578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7.5.3 PIT</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795345" cy="4476675"/>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驱动构件实现</a:t>
            </a: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）基本编程步骤</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模块的某一通道进行定时，主要使用通道的四个寄存器。初始化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模块的某一通道的基本编程步骤如下：</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）检查通道号，</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的通道号可以是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）检查周期，即中断时间间隔，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的系统总线时钟是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24MHz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，由此计算周期的合力范围是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1~178956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，单位是</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ms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）打开</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模块时钟源，配置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SIM_SCGC6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即可；</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）配置选定通道的载入值寄存器、使能通道定时器及通道中断。</a:t>
            </a: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驱动构件源程序文件（</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pit.c</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详</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见教材</a:t>
            </a:r>
            <a:r>
              <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7.5.3</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069712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57</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7.6 </a:t>
            </a:r>
            <a:r>
              <a:rPr lang="zh-CN" altLang="en-US" sz="2800" b="1" dirty="0">
                <a:solidFill>
                  <a:schemeClr val="bg1"/>
                </a:solidFill>
                <a:latin typeface="华文新魏" panose="02010800040101010101" pitchFamily="2" charset="-122"/>
                <a:ea typeface="华文新魏" panose="02010800040101010101" pitchFamily="2" charset="-122"/>
              </a:rPr>
              <a:t>低功耗定时器</a:t>
            </a:r>
            <a:r>
              <a:rPr lang="en-US" altLang="zh-CN" sz="2800" b="1" dirty="0">
                <a:solidFill>
                  <a:schemeClr val="bg1"/>
                </a:solidFill>
                <a:latin typeface="华文新魏" panose="02010800040101010101" pitchFamily="2" charset="-122"/>
                <a:ea typeface="华文新魏" panose="02010800040101010101" pitchFamily="2" charset="-122"/>
              </a:rPr>
              <a:t>LPTMR</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5700600"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7.6.1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低功耗定时器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模块功能概述</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795345" cy="4532010"/>
          </a:xfrm>
          <a:prstGeom prst="rect">
            <a:avLst/>
          </a:prstGeom>
        </p:spPr>
        <p:txBody>
          <a:bodyPr wrap="square">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有一个低功耗定时器模块</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Low Power Timer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），可以被配置成具有可选预分频因子的定时器，也可以被配置成带有脉冲干扰滤波器功能的脉冲计数器。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模块可以工作在所有的电源模式下，用以普通单次计时，时钟源多样，可以配置为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LPO</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IRC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4MHz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IRC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8MHz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OSCERCLK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时钟，并且时钟源分频范围大，最小分频为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，最大分频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65536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。当采用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LPO</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时钟时，最大中断周期可达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正常工作电流可低至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777uA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模块内含一个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位的递增定时器，对应的中断向量号为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，非内核中断请求</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IRQ</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号为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模块初始化使能后，定时器从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开始加</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计数，当计数器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的值与重载寄存器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LPTMR0_CMR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的值相等时就会置控制和状态寄存器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的比较标志位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并产生中断，程序转而运行该中断向量号对应的中断服务例程，并在例程中通过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w1c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来完成清比较标志位的工作，此时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模块就会重新开始计时。</a:t>
            </a:r>
          </a:p>
        </p:txBody>
      </p:sp>
    </p:spTree>
    <p:extLst>
      <p:ext uri="{BB962C8B-B14F-4D97-AF65-F5344CB8AC3E}">
        <p14:creationId xmlns:p14="http://schemas.microsoft.com/office/powerpoint/2010/main" val="22534766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58</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7.6 </a:t>
            </a:r>
            <a:r>
              <a:rPr lang="zh-CN" altLang="en-US" sz="2800" b="1" dirty="0">
                <a:solidFill>
                  <a:schemeClr val="bg1"/>
                </a:solidFill>
                <a:latin typeface="华文新魏" panose="02010800040101010101" pitchFamily="2" charset="-122"/>
                <a:ea typeface="华文新魏" panose="02010800040101010101" pitchFamily="2" charset="-122"/>
              </a:rPr>
              <a:t>低功耗定时器</a:t>
            </a:r>
            <a:r>
              <a:rPr lang="en-US" altLang="zh-CN" sz="2800" b="1" dirty="0">
                <a:solidFill>
                  <a:schemeClr val="bg1"/>
                </a:solidFill>
                <a:latin typeface="华文新魏" panose="02010800040101010101" pitchFamily="2" charset="-122"/>
                <a:ea typeface="华文新魏" panose="02010800040101010101" pitchFamily="2" charset="-122"/>
              </a:rPr>
              <a:t>LPTMR</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772460"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7.6.2 LPTMR</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795345" cy="1146468"/>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引脚</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LPTMR0_ALT1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LPTMR0_ALT2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用于接入脉冲计数模式下的输入源，表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列出了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模块相关的引脚及其功能复用情况。</a:t>
            </a:r>
          </a:p>
        </p:txBody>
      </p:sp>
      <p:graphicFrame>
        <p:nvGraphicFramePr>
          <p:cNvPr id="2" name="表格 1"/>
          <p:cNvGraphicFramePr>
            <a:graphicFrameLocks noGrp="1"/>
          </p:cNvGraphicFramePr>
          <p:nvPr>
            <p:extLst>
              <p:ext uri="{D42A27DB-BD31-4B8C-83A1-F6EECF244321}">
                <p14:modId xmlns:p14="http://schemas.microsoft.com/office/powerpoint/2010/main" val="1587505939"/>
              </p:ext>
            </p:extLst>
          </p:nvPr>
        </p:nvGraphicFramePr>
        <p:xfrm>
          <a:off x="457199" y="2451874"/>
          <a:ext cx="8229600" cy="1140460"/>
        </p:xfrm>
        <a:graphic>
          <a:graphicData uri="http://schemas.openxmlformats.org/drawingml/2006/table">
            <a:tbl>
              <a:tblPr/>
              <a:tblGrid>
                <a:gridCol w="436169"/>
                <a:gridCol w="855878"/>
                <a:gridCol w="720913"/>
                <a:gridCol w="864108"/>
                <a:gridCol w="864108"/>
                <a:gridCol w="1296985"/>
                <a:gridCol w="1152144"/>
                <a:gridCol w="719267"/>
                <a:gridCol w="1320028"/>
              </a:tblGrid>
              <a:tr h="0">
                <a:tc gridSpan="9">
                  <a:txBody>
                    <a:bodyPr/>
                    <a:lstStyle/>
                    <a:p>
                      <a:pPr algn="ctr">
                        <a:lnSpc>
                          <a:spcPct val="100000"/>
                        </a:lnSpc>
                        <a:spcAft>
                          <a:spcPts val="0"/>
                        </a:spcAft>
                        <a:tabLst>
                          <a:tab pos="4024630" algn="l"/>
                        </a:tabLst>
                      </a:pPr>
                      <a:r>
                        <a:rPr lang="zh-CN" sz="18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a:t>
                      </a:r>
                      <a:r>
                        <a:rPr lang="zh-CN" sz="18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7-6 LPTMR </a:t>
                      </a:r>
                      <a:r>
                        <a:rPr lang="zh-CN" sz="18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模块引脚</a:t>
                      </a:r>
                      <a:endParaRPr lang="zh-CN" sz="18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a:txBody>
                    <a:bodyPr/>
                    <a:lstStyle/>
                    <a:p>
                      <a:pPr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序号</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引脚名</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060">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PTA19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XTAL0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PTA19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UART1_TX</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TPM_CLKIN1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LPTMR0_ALT1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PTC5/ LLWU_P9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PTC5/ LLWU_P9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SPI0_SCK</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LPTMR0_ALT2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CMP0_OUT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19317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59</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7.6 </a:t>
            </a:r>
            <a:r>
              <a:rPr lang="zh-CN" altLang="en-US" sz="2800" b="1" dirty="0">
                <a:solidFill>
                  <a:schemeClr val="bg1"/>
                </a:solidFill>
                <a:latin typeface="华文新魏" panose="02010800040101010101" pitchFamily="2" charset="-122"/>
                <a:ea typeface="华文新魏" panose="02010800040101010101" pitchFamily="2" charset="-122"/>
              </a:rPr>
              <a:t>低功耗定时器</a:t>
            </a:r>
            <a:r>
              <a:rPr lang="en-US" altLang="zh-CN" sz="2800" b="1" dirty="0">
                <a:solidFill>
                  <a:schemeClr val="bg1"/>
                </a:solidFill>
                <a:latin typeface="华文新魏" panose="02010800040101010101" pitchFamily="2" charset="-122"/>
                <a:ea typeface="华文新魏" panose="02010800040101010101" pitchFamily="2" charset="-122"/>
              </a:rPr>
              <a:t>LPTMR</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772460"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7.6.2 LPTMR</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724370"/>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驱动构件基本要素</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模块的时钟源有很多，为区分不同时钟源，在头文件中给出时钟源的宏定义</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一般来说</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，在中断服务例程中，需要判断计数器是否产生溢出中断，因此，在头文件中给出了宏函数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LPTMR_GET_FLAG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，用于判断计数器是否产生溢出中断</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头文件</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中还给出了宏函数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LPTMR_CLEAR_FLAG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，用于清中断标志</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除</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宏定义及宏函数之外，头文件中还需给出的对外接口函数：</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模块初始化函数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lptmr_init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，形参为时钟源类别；</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使能中断函数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lptmr_enable_int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及</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禁止中断函数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lptmr_disable_int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，无形参。这样可以满足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模块的基本编程</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构件头文件（</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lptmr.h</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Arial" panose="020B0604020202020204" pitchFamily="34" charset="0"/>
              <a:buChar cha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详</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见教材</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7.6.2</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节</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235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a:t>
            </a:fld>
            <a:endParaRPr lang="en-US" altLang="zh-CN"/>
          </a:p>
        </p:txBody>
      </p:sp>
      <p:sp>
        <p:nvSpPr>
          <p:cNvPr id="4" name="矩形 3"/>
          <p:cNvSpPr/>
          <p:nvPr/>
        </p:nvSpPr>
        <p:spPr>
          <a:xfrm>
            <a:off x="131490" y="1412776"/>
            <a:ext cx="8640960" cy="1557349"/>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定时器模块的寄存器</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地址</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基于</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M0+</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内核的，</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内部包含</a:t>
            </a:r>
            <a:r>
              <a:rPr lang="en-US" altLang="zh-CN" sz="2000" b="1" kern="0" dirty="0" err="1" smtClean="0">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kern="0" dirty="0" err="1" smtClean="0">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定时器模块中有</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位寄存器，其映像地址及简明功能见表</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7-1</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
        <p:nvSpPr>
          <p:cNvPr id="2" name="矩形 1"/>
          <p:cNvSpPr/>
          <p:nvPr/>
        </p:nvSpPr>
        <p:spPr>
          <a:xfrm>
            <a:off x="179512" y="879103"/>
            <a:ext cx="4060727"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7.1.1  </a:t>
            </a:r>
            <a:r>
              <a:rPr lang="en-US" altLang="zh-CN" sz="2400" b="1"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graphicFrame>
        <p:nvGraphicFramePr>
          <p:cNvPr id="3" name="表格 2"/>
          <p:cNvGraphicFramePr>
            <a:graphicFrameLocks noGrp="1"/>
          </p:cNvGraphicFramePr>
          <p:nvPr>
            <p:extLst>
              <p:ext uri="{D42A27DB-BD31-4B8C-83A1-F6EECF244321}">
                <p14:modId xmlns:p14="http://schemas.microsoft.com/office/powerpoint/2010/main" val="1390726168"/>
              </p:ext>
            </p:extLst>
          </p:nvPr>
        </p:nvGraphicFramePr>
        <p:xfrm>
          <a:off x="107504" y="2741089"/>
          <a:ext cx="8886801" cy="2048112"/>
        </p:xfrm>
        <a:graphic>
          <a:graphicData uri="http://schemas.openxmlformats.org/drawingml/2006/table">
            <a:tbl>
              <a:tblPr firstRow="1" firstCol="1" bandRow="1" bandCol="1"/>
              <a:tblGrid>
                <a:gridCol w="1800200"/>
                <a:gridCol w="1440160"/>
                <a:gridCol w="1379617"/>
                <a:gridCol w="4266824"/>
              </a:tblGrid>
              <a:tr h="343385">
                <a:tc gridSpan="4">
                  <a:txBody>
                    <a:bodyPr/>
                    <a:lstStyle/>
                    <a:p>
                      <a:pPr indent="306070" algn="ctr">
                        <a:lnSpc>
                          <a:spcPct val="100000"/>
                        </a:lnSpc>
                        <a:spcAft>
                          <a:spcPts val="0"/>
                        </a:spcAft>
                        <a:tabLst>
                          <a:tab pos="4024630" algn="l"/>
                        </a:tabLst>
                      </a:pPr>
                      <a:r>
                        <a:rPr lang="zh-CN" altLang="en-US" sz="1600" b="1" kern="0" dirty="0" smtClean="0">
                          <a:solidFill>
                            <a:srgbClr val="000000"/>
                          </a:solidFill>
                          <a:effectLst/>
                          <a:latin typeface="Times New Roman"/>
                          <a:ea typeface="黑体"/>
                          <a:cs typeface="Arial Unicode MS"/>
                        </a:rPr>
                        <a:t>表</a:t>
                      </a:r>
                      <a:r>
                        <a:rPr lang="en-US" altLang="zh-CN" sz="1600" b="1" kern="0" dirty="0" smtClean="0">
                          <a:solidFill>
                            <a:srgbClr val="000000"/>
                          </a:solidFill>
                          <a:effectLst/>
                          <a:latin typeface="Times New Roman"/>
                          <a:ea typeface="黑体"/>
                          <a:cs typeface="Arial Unicode MS"/>
                        </a:rPr>
                        <a:t>7-1 </a:t>
                      </a:r>
                      <a:r>
                        <a:rPr lang="zh-CN" sz="1600" b="1" kern="0" dirty="0" smtClean="0">
                          <a:solidFill>
                            <a:srgbClr val="000000"/>
                          </a:solidFill>
                          <a:effectLst/>
                          <a:latin typeface="Times New Roman"/>
                          <a:ea typeface="黑体"/>
                          <a:cs typeface="Arial Unicode MS"/>
                        </a:rPr>
                        <a:t>SysTick</a:t>
                      </a:r>
                      <a:r>
                        <a:rPr lang="zh-CN" sz="1600" b="1" kern="0" dirty="0">
                          <a:solidFill>
                            <a:srgbClr val="000000"/>
                          </a:solidFill>
                          <a:effectLst/>
                          <a:latin typeface="Times New Roman"/>
                          <a:ea typeface="黑体"/>
                          <a:cs typeface="Arial Unicode MS"/>
                        </a:rPr>
                        <a:t>模块的寄存器映像地址及简明功能</a:t>
                      </a:r>
                      <a:endParaRPr lang="zh-CN" sz="1600" b="1" kern="100" dirty="0">
                        <a:effectLst/>
                        <a:latin typeface="Times New Roman"/>
                        <a:ea typeface="宋体"/>
                        <a:cs typeface="Times New Roman"/>
                      </a:endParaRPr>
                    </a:p>
                  </a:txBody>
                  <a:tcPr marL="32385" marR="32385"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5569">
                <a:tc>
                  <a:txBody>
                    <a:bodyPr/>
                    <a:lstStyle/>
                    <a:p>
                      <a:pPr indent="127000" algn="l">
                        <a:lnSpc>
                          <a:spcPct val="100000"/>
                        </a:lnSpc>
                        <a:spcAft>
                          <a:spcPts val="0"/>
                        </a:spcAft>
                      </a:pPr>
                      <a:r>
                        <a:rPr lang="zh-CN" sz="1500" b="1" kern="100" dirty="0">
                          <a:effectLst/>
                          <a:latin typeface="Times New Roman"/>
                          <a:ea typeface="宋体"/>
                          <a:cs typeface="Times New Roman"/>
                        </a:rPr>
                        <a:t>寄存器名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简称</a:t>
                      </a: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访问地址</a:t>
                      </a: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a:effectLst/>
                          <a:latin typeface="Times New Roman"/>
                          <a:ea typeface="宋体"/>
                          <a:cs typeface="Times New Roman"/>
                        </a:rPr>
                        <a:t>简明功能</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46">
                <a:tc>
                  <a:txBody>
                    <a:bodyPr/>
                    <a:lstStyle/>
                    <a:p>
                      <a:pPr indent="127000" algn="l">
                        <a:lnSpc>
                          <a:spcPct val="100000"/>
                        </a:lnSpc>
                        <a:spcAft>
                          <a:spcPts val="0"/>
                        </a:spcAft>
                      </a:pPr>
                      <a:r>
                        <a:rPr lang="zh-CN" sz="1500" b="1" kern="100" dirty="0">
                          <a:effectLst/>
                          <a:latin typeface="Times New Roman"/>
                          <a:ea typeface="宋体"/>
                          <a:cs typeface="Times New Roman"/>
                        </a:rPr>
                        <a:t>控制及状态寄存器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SYST_CSR</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0xE000_E010</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a:effectLst/>
                          <a:latin typeface="Times New Roman"/>
                          <a:ea typeface="宋体"/>
                          <a:cs typeface="Times New Roman"/>
                        </a:rPr>
                        <a:t>配置功能及状态标志</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984">
                <a:tc>
                  <a:txBody>
                    <a:bodyPr/>
                    <a:lstStyle/>
                    <a:p>
                      <a:pPr indent="127000" algn="l">
                        <a:lnSpc>
                          <a:spcPct val="100000"/>
                        </a:lnSpc>
                        <a:spcAft>
                          <a:spcPts val="0"/>
                        </a:spcAft>
                      </a:pPr>
                      <a:r>
                        <a:rPr lang="zh-CN" sz="1500" b="1" kern="100" dirty="0">
                          <a:effectLst/>
                          <a:latin typeface="Times New Roman"/>
                          <a:ea typeface="宋体"/>
                          <a:cs typeface="Times New Roman"/>
                        </a:rPr>
                        <a:t>重载寄存器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SYST_RVR</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0xE000_E014</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低</a:t>
                      </a:r>
                      <a:r>
                        <a:rPr lang="en-US" sz="1500" b="1" kern="100" dirty="0">
                          <a:effectLst/>
                          <a:latin typeface="Times New Roman"/>
                          <a:ea typeface="宋体"/>
                          <a:cs typeface="Times New Roman"/>
                        </a:rPr>
                        <a:t>24</a:t>
                      </a:r>
                      <a:r>
                        <a:rPr lang="zh-CN" sz="1500" b="1" kern="100" dirty="0">
                          <a:effectLst/>
                          <a:latin typeface="Times New Roman"/>
                          <a:ea typeface="宋体"/>
                          <a:cs typeface="Times New Roman"/>
                        </a:rPr>
                        <a:t>位有效，计数器到</a:t>
                      </a:r>
                      <a:r>
                        <a:rPr lang="en-US" sz="1500" b="1" kern="100" dirty="0">
                          <a:effectLst/>
                          <a:latin typeface="Times New Roman"/>
                          <a:ea typeface="宋体"/>
                          <a:cs typeface="Times New Roman"/>
                        </a:rPr>
                        <a:t>0</a:t>
                      </a:r>
                      <a:r>
                        <a:rPr lang="zh-CN" sz="1500" b="1" kern="100" dirty="0">
                          <a:effectLst/>
                          <a:latin typeface="Times New Roman"/>
                          <a:ea typeface="宋体"/>
                          <a:cs typeface="Times New Roman"/>
                        </a:rPr>
                        <a:t>，用该寄存器的值重载</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96">
                <a:tc>
                  <a:txBody>
                    <a:bodyPr/>
                    <a:lstStyle/>
                    <a:p>
                      <a:pPr indent="127000" algn="l">
                        <a:lnSpc>
                          <a:spcPct val="100000"/>
                        </a:lnSpc>
                        <a:spcAft>
                          <a:spcPts val="0"/>
                        </a:spcAft>
                      </a:pPr>
                      <a:r>
                        <a:rPr lang="zh-CN" sz="1500" b="1" kern="100" dirty="0">
                          <a:effectLst/>
                          <a:latin typeface="Times New Roman"/>
                          <a:ea typeface="宋体"/>
                          <a:cs typeface="Times New Roman"/>
                        </a:rPr>
                        <a:t>计数器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SYST_CVR</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0xE000_E018</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低</a:t>
                      </a:r>
                      <a:r>
                        <a:rPr lang="en-US" sz="1500" b="1" kern="100" dirty="0">
                          <a:effectLst/>
                          <a:latin typeface="Times New Roman"/>
                          <a:ea typeface="宋体"/>
                          <a:cs typeface="Times New Roman"/>
                        </a:rPr>
                        <a:t>24</a:t>
                      </a:r>
                      <a:r>
                        <a:rPr lang="zh-CN" sz="1500" b="1" kern="100" dirty="0">
                          <a:effectLst/>
                          <a:latin typeface="Times New Roman"/>
                          <a:ea typeface="宋体"/>
                          <a:cs typeface="Times New Roman"/>
                        </a:rPr>
                        <a:t>位有效，计数器当前值，减</a:t>
                      </a:r>
                      <a:r>
                        <a:rPr lang="en-US" sz="1500" b="1" kern="100" dirty="0">
                          <a:effectLst/>
                          <a:latin typeface="Times New Roman"/>
                          <a:ea typeface="宋体"/>
                          <a:cs typeface="Times New Roman"/>
                        </a:rPr>
                        <a:t>1</a:t>
                      </a:r>
                      <a:r>
                        <a:rPr lang="zh-CN" sz="1500" b="1" kern="100" dirty="0">
                          <a:effectLst/>
                          <a:latin typeface="Times New Roman"/>
                          <a:ea typeface="宋体"/>
                          <a:cs typeface="Times New Roman"/>
                        </a:rPr>
                        <a:t>计数</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l">
                        <a:lnSpc>
                          <a:spcPct val="100000"/>
                        </a:lnSpc>
                        <a:spcAft>
                          <a:spcPts val="0"/>
                        </a:spcAft>
                      </a:pPr>
                      <a:r>
                        <a:rPr lang="zh-CN" sz="1500" b="1" kern="100">
                          <a:effectLst/>
                          <a:latin typeface="Times New Roman"/>
                          <a:ea typeface="宋体"/>
                          <a:cs typeface="Times New Roman"/>
                        </a:rPr>
                        <a:t>校准寄存器</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SYST_CALIB</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500" b="1" kern="100" dirty="0">
                          <a:effectLst/>
                          <a:latin typeface="Times New Roman"/>
                          <a:ea typeface="宋体"/>
                          <a:cs typeface="Times New Roman"/>
                        </a:rPr>
                        <a:t>0xE000_E01C</a:t>
                      </a:r>
                      <a:endParaRPr lang="zh-CN" sz="1500" b="1"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500" b="1" kern="100" dirty="0">
                          <a:effectLst/>
                          <a:latin typeface="Times New Roman"/>
                          <a:ea typeface="宋体"/>
                          <a:cs typeface="Times New Roman"/>
                        </a:rPr>
                        <a:t>针对不同</a:t>
                      </a:r>
                      <a:r>
                        <a:rPr lang="en-US" sz="1500" b="1" kern="100" dirty="0">
                          <a:effectLst/>
                          <a:latin typeface="Times New Roman"/>
                          <a:ea typeface="宋体"/>
                          <a:cs typeface="Times New Roman"/>
                        </a:rPr>
                        <a:t>MCU</a:t>
                      </a:r>
                      <a:r>
                        <a:rPr lang="zh-CN" sz="1500" b="1" kern="100" dirty="0">
                          <a:effectLst/>
                          <a:latin typeface="Times New Roman"/>
                          <a:ea typeface="宋体"/>
                          <a:cs typeface="Times New Roman"/>
                        </a:rPr>
                        <a:t>，校准恒定中断频率。</a:t>
                      </a:r>
                      <a:r>
                        <a:rPr lang="en-US" sz="1500" b="1" kern="100" dirty="0">
                          <a:effectLst/>
                          <a:latin typeface="Times New Roman"/>
                          <a:ea typeface="宋体"/>
                          <a:cs typeface="Times New Roman"/>
                        </a:rPr>
                        <a:t>KL25</a:t>
                      </a:r>
                      <a:r>
                        <a:rPr lang="zh-CN" sz="1500" b="1" kern="100" dirty="0">
                          <a:effectLst/>
                          <a:latin typeface="Times New Roman"/>
                          <a:ea typeface="宋体"/>
                          <a:cs typeface="Times New Roman"/>
                        </a:rPr>
                        <a:t>未用</a:t>
                      </a: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402456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60</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7.6 </a:t>
            </a:r>
            <a:r>
              <a:rPr lang="zh-CN" altLang="en-US" sz="2800" b="1" dirty="0">
                <a:solidFill>
                  <a:schemeClr val="bg1"/>
                </a:solidFill>
                <a:latin typeface="华文新魏" panose="02010800040101010101" pitchFamily="2" charset="-122"/>
                <a:ea typeface="华文新魏" panose="02010800040101010101" pitchFamily="2" charset="-122"/>
              </a:rPr>
              <a:t>低功耗定时器</a:t>
            </a:r>
            <a:r>
              <a:rPr lang="en-US" altLang="zh-CN" sz="2800" b="1" dirty="0">
                <a:solidFill>
                  <a:schemeClr val="bg1"/>
                </a:solidFill>
                <a:latin typeface="华文新魏" panose="02010800040101010101" pitchFamily="2" charset="-122"/>
                <a:ea typeface="华文新魏" panose="02010800040101010101" pitchFamily="2" charset="-122"/>
              </a:rPr>
              <a:t>LPTMR</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772460"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7.6.2 LPTMR</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2654573"/>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驱动构件使用方法</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模块使用内部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的慢速时钟，中断周期初始化为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毫秒，使用步骤如下：</a:t>
            </a:r>
          </a:p>
          <a:p>
            <a:pPr algn="just">
              <a:lnSpc>
                <a:spcPct val="110000"/>
              </a:lnSpc>
              <a:spcBef>
                <a:spcPts val="300"/>
              </a:spcBef>
              <a:buClr>
                <a:srgbClr val="000099"/>
              </a:buClr>
              <a:buSzPct val="80000"/>
            </a:pP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函数的初始化外设模块位置添加下列语句：</a:t>
            </a:r>
          </a:p>
          <a:p>
            <a:pPr algn="just">
              <a:lnSpc>
                <a:spcPct val="110000"/>
              </a:lnSpc>
              <a:spcBef>
                <a:spcPts val="300"/>
              </a:spcBef>
              <a:buClr>
                <a:srgbClr val="000099"/>
              </a:buClr>
              <a:buSzPct val="80000"/>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lptmr_init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(IRC32KCLK</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初始化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p>
          <a:p>
            <a:pPr algn="just">
              <a:lnSpc>
                <a:spcPct val="110000"/>
              </a:lnSpc>
              <a:spcBef>
                <a:spcPts val="300"/>
              </a:spcBef>
              <a:buClr>
                <a:srgbClr val="000099"/>
              </a:buClr>
              <a:buSzPct val="80000"/>
            </a:pP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函数的使能模块中断位置添加下列语句：</a:t>
            </a:r>
          </a:p>
          <a:p>
            <a:pPr algn="just">
              <a:lnSpc>
                <a:spcPct val="110000"/>
              </a:lnSpc>
              <a:spcBef>
                <a:spcPts val="300"/>
              </a:spcBef>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lptmr_enable_int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开</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中断</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924772227"/>
              </p:ext>
            </p:extLst>
          </p:nvPr>
        </p:nvGraphicFramePr>
        <p:xfrm>
          <a:off x="3839210" y="3998839"/>
          <a:ext cx="5304790" cy="2560320"/>
        </p:xfrm>
        <a:graphic>
          <a:graphicData uri="http://schemas.openxmlformats.org/drawingml/2006/table">
            <a:tbl>
              <a:tblPr firstRow="1" firstCol="1" bandRow="1"/>
              <a:tblGrid>
                <a:gridCol w="5304790"/>
              </a:tblGrid>
              <a:tr h="0">
                <a:tc>
                  <a:txBody>
                    <a:bodyPr/>
                    <a:lstStyle/>
                    <a:p>
                      <a:pPr indent="266700" algn="just">
                        <a:lnSpc>
                          <a:spcPct val="100000"/>
                        </a:lnSpc>
                        <a:spcAft>
                          <a:spcPts val="0"/>
                        </a:spcAft>
                        <a:tabLst>
                          <a:tab pos="4024630" algn="l"/>
                          <a:tab pos="4024630" algn="l"/>
                        </a:tabLst>
                      </a:pPr>
                      <a:r>
                        <a:rPr lang="en-US" sz="1400" kern="0" dirty="0" smtClean="0">
                          <a:solidFill>
                            <a:srgbClr val="000000"/>
                          </a:solidFill>
                          <a:effectLst/>
                          <a:latin typeface="Times New Roman" panose="02020603050405020304" pitchFamily="18" charset="0"/>
                          <a:ea typeface="宋体" panose="02010600030101010101" pitchFamily="2" charset="-122"/>
                        </a:rPr>
                        <a:t>void </a:t>
                      </a:r>
                      <a:r>
                        <a:rPr lang="en-US" sz="1400" kern="0" dirty="0">
                          <a:solidFill>
                            <a:srgbClr val="000000"/>
                          </a:solidFill>
                          <a:effectLst/>
                          <a:latin typeface="Times New Roman" panose="02020603050405020304" pitchFamily="18" charset="0"/>
                          <a:ea typeface="宋体" panose="02010600030101010101" pitchFamily="2" charset="-122"/>
                        </a:rPr>
                        <a:t>LPTMR0_IRQHandler(void)</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DISABLE_INTERRUPTS;           //</a:t>
                      </a:r>
                      <a:r>
                        <a:rPr lang="zh-CN" sz="1400" kern="0" dirty="0">
                          <a:solidFill>
                            <a:srgbClr val="000000"/>
                          </a:solidFill>
                          <a:effectLst/>
                          <a:latin typeface="Times New Roman" panose="02020603050405020304" pitchFamily="18" charset="0"/>
                          <a:ea typeface="宋体" panose="02010600030101010101" pitchFamily="2" charset="-122"/>
                        </a:rPr>
                        <a:t>禁止总中断</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if(GET_LPTMR_FLAG)</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SecAdd1(</a:t>
                      </a:r>
                      <a:r>
                        <a:rPr lang="en-US" sz="1400" kern="0" dirty="0" err="1">
                          <a:solidFill>
                            <a:srgbClr val="000000"/>
                          </a:solidFill>
                          <a:effectLst/>
                          <a:latin typeface="Times New Roman" panose="02020603050405020304" pitchFamily="18" charset="0"/>
                          <a:ea typeface="宋体" panose="02010600030101010101" pitchFamily="2" charset="-122"/>
                        </a:rPr>
                        <a:t>g_time</a:t>
                      </a:r>
                      <a:r>
                        <a:rPr lang="en-US" sz="1400" kern="0" dirty="0">
                          <a:solidFill>
                            <a:srgbClr val="000000"/>
                          </a:solidFill>
                          <a:effectLst/>
                          <a:latin typeface="Times New Roman" panose="02020603050405020304" pitchFamily="18" charset="0"/>
                          <a:ea typeface="宋体" panose="02010600030101010101" pitchFamily="2" charset="-122"/>
                        </a:rPr>
                        <a:t>);         //</a:t>
                      </a:r>
                      <a:r>
                        <a:rPr lang="en-US" sz="1400" kern="0" dirty="0" err="1">
                          <a:solidFill>
                            <a:srgbClr val="000000"/>
                          </a:solidFill>
                          <a:effectLst/>
                          <a:latin typeface="Times New Roman" panose="02020603050405020304" pitchFamily="18" charset="0"/>
                          <a:ea typeface="宋体" panose="02010600030101010101" pitchFamily="2" charset="-122"/>
                        </a:rPr>
                        <a:t>g_time</a:t>
                      </a:r>
                      <a:r>
                        <a:rPr lang="zh-CN" sz="1400" kern="0" dirty="0">
                          <a:solidFill>
                            <a:srgbClr val="000000"/>
                          </a:solidFill>
                          <a:effectLst/>
                          <a:latin typeface="Times New Roman" panose="02020603050405020304" pitchFamily="18" charset="0"/>
                          <a:ea typeface="宋体" panose="02010600030101010101" pitchFamily="2" charset="-122"/>
                        </a:rPr>
                        <a:t>是时分秒全局变量数组</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CLEAR_LPTMR_FLAG;        //</a:t>
                      </a:r>
                      <a:r>
                        <a:rPr lang="zh-CN" sz="1400" kern="0" dirty="0">
                          <a:solidFill>
                            <a:srgbClr val="000000"/>
                          </a:solidFill>
                          <a:effectLst/>
                          <a:latin typeface="Times New Roman" panose="02020603050405020304" pitchFamily="18" charset="0"/>
                          <a:ea typeface="宋体" panose="02010600030101010101" pitchFamily="2" charset="-122"/>
                        </a:rPr>
                        <a:t>清除</a:t>
                      </a:r>
                      <a:r>
                        <a:rPr lang="en-US" sz="1400" kern="0" dirty="0">
                          <a:solidFill>
                            <a:srgbClr val="000000"/>
                          </a:solidFill>
                          <a:effectLst/>
                          <a:latin typeface="Times New Roman" panose="02020603050405020304" pitchFamily="18" charset="0"/>
                          <a:ea typeface="宋体" panose="02010600030101010101" pitchFamily="2" charset="-122"/>
                        </a:rPr>
                        <a:t>LPTMR</a:t>
                      </a:r>
                      <a:r>
                        <a:rPr lang="zh-CN" sz="1400" kern="0" dirty="0">
                          <a:solidFill>
                            <a:srgbClr val="000000"/>
                          </a:solidFill>
                          <a:effectLst/>
                          <a:latin typeface="Times New Roman" panose="02020603050405020304" pitchFamily="18" charset="0"/>
                          <a:ea typeface="宋体" panose="02010600030101010101" pitchFamily="2" charset="-122"/>
                        </a:rPr>
                        <a:t>比较标志</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ENABLE_INTERRUPTS;            //</a:t>
                      </a:r>
                      <a:r>
                        <a:rPr lang="zh-CN" sz="1400" kern="0" dirty="0">
                          <a:solidFill>
                            <a:srgbClr val="000000"/>
                          </a:solidFill>
                          <a:effectLst/>
                          <a:latin typeface="Times New Roman" panose="02020603050405020304" pitchFamily="18" charset="0"/>
                          <a:ea typeface="宋体" panose="02010600030101010101" pitchFamily="2" charset="-122"/>
                        </a:rPr>
                        <a:t>开放总中断</a:t>
                      </a:r>
                      <a:endParaRPr lang="zh-CN" sz="1400" kern="100" dirty="0">
                        <a:effectLst/>
                        <a:latin typeface="Times New Roman" panose="02020603050405020304" pitchFamily="18" charset="0"/>
                        <a:ea typeface="宋体" panose="02010600030101010101" pitchFamily="2" charset="-122"/>
                      </a:endParaRPr>
                    </a:p>
                    <a:p>
                      <a:pPr indent="266700" algn="just">
                        <a:lnSpc>
                          <a:spcPct val="100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28067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bl>
          </a:graphicData>
        </a:graphic>
      </p:graphicFrame>
      <p:sp>
        <p:nvSpPr>
          <p:cNvPr id="3" name="文本框 2"/>
          <p:cNvSpPr txBox="1"/>
          <p:nvPr/>
        </p:nvSpPr>
        <p:spPr>
          <a:xfrm>
            <a:off x="251520" y="3958632"/>
            <a:ext cx="3587690" cy="2554545"/>
          </a:xfrm>
          <a:prstGeom prst="rect">
            <a:avLst/>
          </a:prstGeom>
          <a:noFill/>
        </p:spPr>
        <p:txBody>
          <a:bodyPr wrap="square" rtlCol="0">
            <a:spAutoFit/>
          </a:bodyPr>
          <a:lstStyle/>
          <a:p>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isr.c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的中断服务例程</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LPTMR0_IRQHandler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中进行计时。</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g_time</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为记录时分秒的全局变量数组，每中断一次，秒值加</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。函数</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SecAdd1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的实现见工程目录下的源文件</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common.c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endParaRPr lang="zh-CN" altLang="en-US" sz="2000" dirty="0"/>
          </a:p>
        </p:txBody>
      </p:sp>
    </p:spTree>
    <p:extLst>
      <p:ext uri="{BB962C8B-B14F-4D97-AF65-F5344CB8AC3E}">
        <p14:creationId xmlns:p14="http://schemas.microsoft.com/office/powerpoint/2010/main" val="13444474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61</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7.6 </a:t>
            </a:r>
            <a:r>
              <a:rPr lang="zh-CN" altLang="en-US" sz="2800" b="1" dirty="0">
                <a:solidFill>
                  <a:schemeClr val="bg1"/>
                </a:solidFill>
                <a:latin typeface="华文新魏" panose="02010800040101010101" pitchFamily="2" charset="-122"/>
                <a:ea typeface="华文新魏" panose="02010800040101010101" pitchFamily="2" charset="-122"/>
              </a:rPr>
              <a:t>低功耗定时器</a:t>
            </a:r>
            <a:r>
              <a:rPr lang="en-US" altLang="zh-CN" sz="2800" b="1" dirty="0">
                <a:solidFill>
                  <a:schemeClr val="bg1"/>
                </a:solidFill>
                <a:latin typeface="华文新魏" panose="02010800040101010101" pitchFamily="2" charset="-122"/>
                <a:ea typeface="华文新魏" panose="02010800040101010101" pitchFamily="2" charset="-122"/>
              </a:rPr>
              <a:t>LPTMR</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772460"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7.6.2 LPTMR</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3642600"/>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驱动构件测试实例</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构件的测试工程位于网上光盘中的“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..\program\CH07-KL25-LPTMR”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文件夹。测试工程功能概述如下：</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）串口通信格式：波特率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9600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位停止位，无校验    </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使用内部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慢速时钟。</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）上电或按复位按钮时，调试串口输出“苏州大学嵌入式实验室</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构件测试用例！”。</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产生一次中断，用于计时，调试串口每秒输出“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记录的相对时间：</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00:00:01”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00:00:01”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为中断记录的时间，同时蓝色指示灯闪烁一次。</a:t>
            </a:r>
          </a:p>
        </p:txBody>
      </p:sp>
    </p:spTree>
    <p:extLst>
      <p:ext uri="{BB962C8B-B14F-4D97-AF65-F5344CB8AC3E}">
        <p14:creationId xmlns:p14="http://schemas.microsoft.com/office/powerpoint/2010/main" val="24277282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62</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7.6 </a:t>
            </a:r>
            <a:r>
              <a:rPr lang="zh-CN" altLang="en-US" sz="2800" b="1" dirty="0">
                <a:solidFill>
                  <a:schemeClr val="bg1"/>
                </a:solidFill>
                <a:latin typeface="华文新魏" panose="02010800040101010101" pitchFamily="2" charset="-122"/>
                <a:ea typeface="华文新魏" panose="02010800040101010101" pitchFamily="2" charset="-122"/>
              </a:rPr>
              <a:t>低功耗定时器</a:t>
            </a:r>
            <a:r>
              <a:rPr lang="en-US" altLang="zh-CN" sz="2800" b="1" dirty="0">
                <a:solidFill>
                  <a:schemeClr val="bg1"/>
                </a:solidFill>
                <a:latin typeface="华文新魏" panose="02010800040101010101" pitchFamily="2" charset="-122"/>
                <a:ea typeface="华文新魏" panose="02010800040101010101" pitchFamily="2" charset="-122"/>
              </a:rPr>
              <a:t>LPTMR</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15370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7.6.3 LPTMR</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220060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模块的编程结构</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模块共有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位寄存器，包括一个控制和状态寄存器（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LPTMR0_CSR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），预分频寄存器（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LPTMR0_PSR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），重载寄存器（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LPTMR0_CMR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LPTMR0_CNR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）。通过对这些寄存器的编程，就可以使用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模块进行定时</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）控制和状态寄存器（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LPTMRx_CSR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2" name="表格 1"/>
          <p:cNvGraphicFramePr>
            <a:graphicFrameLocks noGrp="1"/>
          </p:cNvGraphicFramePr>
          <p:nvPr>
            <p:extLst>
              <p:ext uri="{D42A27DB-BD31-4B8C-83A1-F6EECF244321}">
                <p14:modId xmlns:p14="http://schemas.microsoft.com/office/powerpoint/2010/main" val="3860788792"/>
              </p:ext>
            </p:extLst>
          </p:nvPr>
        </p:nvGraphicFramePr>
        <p:xfrm>
          <a:off x="457200" y="3483040"/>
          <a:ext cx="8229600" cy="853440"/>
        </p:xfrm>
        <a:graphic>
          <a:graphicData uri="http://schemas.openxmlformats.org/drawingml/2006/table">
            <a:tbl>
              <a:tblPr firstRow="1" firstCol="1" bandRow="1"/>
              <a:tblGrid>
                <a:gridCol w="737372"/>
                <a:gridCol w="989198"/>
                <a:gridCol w="864108"/>
                <a:gridCol w="862462"/>
                <a:gridCol w="864108"/>
                <a:gridCol w="1007303"/>
                <a:gridCol w="1007303"/>
                <a:gridCol w="1008949"/>
                <a:gridCol w="888797"/>
              </a:tblGrid>
              <a:tr h="0">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数据位</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TCF</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TPS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rowSpan="2">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TPP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TFC</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TMS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w1c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0">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复位</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3" name="文本框 2"/>
          <p:cNvSpPr txBox="1"/>
          <p:nvPr/>
        </p:nvSpPr>
        <p:spPr>
          <a:xfrm>
            <a:off x="457200" y="4356897"/>
            <a:ext cx="8363272" cy="2200602"/>
          </a:xfrm>
          <a:prstGeom prst="rect">
            <a:avLst/>
          </a:prstGeom>
          <a:noFill/>
        </p:spPr>
        <p:txBody>
          <a:bodyPr wrap="square" rtlCol="0">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定时器比较标志。使能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后，当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将置位。禁用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TCF=0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值不等于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TCF=1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值等于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CMR</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TIE</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定时器中断使能。当</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TIE</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置位时，</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TCF</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置位并且产生</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中断。</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TIE=0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，禁用定时器中断。</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TIE=1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，使能定时器中断。</a:t>
            </a:r>
          </a:p>
        </p:txBody>
      </p:sp>
    </p:spTree>
    <p:extLst>
      <p:ext uri="{BB962C8B-B14F-4D97-AF65-F5344CB8AC3E}">
        <p14:creationId xmlns:p14="http://schemas.microsoft.com/office/powerpoint/2010/main" val="30022736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63</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7.6 </a:t>
            </a:r>
            <a:r>
              <a:rPr lang="zh-CN" altLang="en-US" sz="2800" b="1" dirty="0">
                <a:solidFill>
                  <a:schemeClr val="bg1"/>
                </a:solidFill>
                <a:latin typeface="华文新魏" panose="02010800040101010101" pitchFamily="2" charset="-122"/>
                <a:ea typeface="华文新魏" panose="02010800040101010101" pitchFamily="2" charset="-122"/>
              </a:rPr>
              <a:t>低功耗定时器</a:t>
            </a:r>
            <a:r>
              <a:rPr lang="en-US" altLang="zh-CN" sz="2800" b="1" dirty="0">
                <a:solidFill>
                  <a:schemeClr val="bg1"/>
                </a:solidFill>
                <a:latin typeface="华文新魏" panose="02010800040101010101" pitchFamily="2" charset="-122"/>
                <a:ea typeface="华文新魏" panose="02010800040101010101" pitchFamily="2" charset="-122"/>
              </a:rPr>
              <a:t>LPTMR</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15370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7.6.3 LPTMR</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0325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）控制和状态寄存器（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LPTMRx_CSR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 name="文本框 2"/>
          <p:cNvSpPr txBox="1"/>
          <p:nvPr/>
        </p:nvSpPr>
        <p:spPr>
          <a:xfrm>
            <a:off x="174326" y="1655142"/>
            <a:ext cx="8718153" cy="4608954"/>
          </a:xfrm>
          <a:prstGeom prst="rect">
            <a:avLst/>
          </a:prstGeom>
          <a:noFill/>
        </p:spPr>
        <p:txBody>
          <a:bodyPr wrap="square" rtlCol="0">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D5~D4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定时器引脚选择。配置脉冲计数模式下的输入源。只有禁用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，才能改变</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TPS</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定时器引脚极性。配置在脉冲计数器模式下的输入源的极性。只有禁用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，才能改变</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TPP=0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，脉冲计数器的输入源是逻辑高电平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并且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将在上升沿增加。</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TPP=1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脉冲计数器的输入源是逻辑低电平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并且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将在下降沿增加。</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TFC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定时器自由计数。当为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时，无论何时置位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都会使</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复位。当为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在定时器溢出时复位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TMS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定时器模式选择。配置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的工作模式。只有禁用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，才能改变</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TMS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TMS=0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，普通计数器模式。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TMS=1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，脉冲计数器模式。</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定时器使能。当清零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内部逻辑（包括</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置位时，使能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，禁止更改</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D5~D1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TEN=0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，并复位内部逻辑。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TEN=1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81972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64</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7.6 </a:t>
            </a:r>
            <a:r>
              <a:rPr lang="zh-CN" altLang="en-US" sz="2800" b="1" dirty="0">
                <a:solidFill>
                  <a:schemeClr val="bg1"/>
                </a:solidFill>
                <a:latin typeface="华文新魏" panose="02010800040101010101" pitchFamily="2" charset="-122"/>
                <a:ea typeface="华文新魏" panose="02010800040101010101" pitchFamily="2" charset="-122"/>
              </a:rPr>
              <a:t>低功耗定时器</a:t>
            </a:r>
            <a:r>
              <a:rPr lang="en-US" altLang="zh-CN" sz="2800" b="1" dirty="0">
                <a:solidFill>
                  <a:schemeClr val="bg1"/>
                </a:solidFill>
                <a:latin typeface="华文新魏" panose="02010800040101010101" pitchFamily="2" charset="-122"/>
                <a:ea typeface="华文新魏" panose="02010800040101010101" pitchFamily="2" charset="-122"/>
              </a:rPr>
              <a:t>LPTMR</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15370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7.6.3 LPTMR</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0325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）预分频寄存器（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LPTMRx_PSR</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p:cNvSpPr txBox="1"/>
          <p:nvPr/>
        </p:nvSpPr>
        <p:spPr>
          <a:xfrm>
            <a:off x="174326" y="1655142"/>
            <a:ext cx="8718153" cy="4947508"/>
          </a:xfrm>
          <a:prstGeom prst="rect">
            <a:avLst/>
          </a:prstGeom>
          <a:noFill/>
        </p:spPr>
        <p:txBody>
          <a:bodyPr wrap="square" rtlCol="0">
            <a:spAutoFit/>
          </a:bodyPr>
          <a:lstStyle/>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D6~D3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PRESCALE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）预分频值。配置在定时器普通计数器模式下预分频器的大小或脉冲计数器模式下脉冲干扰滤波器的宽度。只有禁用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，才能改变预分频值。如果预分频的值为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，则将预分频时钟进行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2n+1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分频，输入引脚持续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个时钟上升沿之后脉冲干扰滤波器才会识别电平变化。</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PBYP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绕过预分频器。当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PBYP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时，在定时器普通计数器模式或脉冲计数器模式选定的输入源直接给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提供时钟。当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PBYP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由预分频器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脉冲干扰滤波器提供时钟。只有禁用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，才能改变</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PBYP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PBYP=0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使能预分频器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脉冲干扰滤波器。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PBYP=1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绕过预分频器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脉冲干扰滤波器。</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PCS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选择预分频器时钟。选择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预分频器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脉冲干扰滤波器的时钟。只有禁用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，才能改变</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PCS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PCS =0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，选择预分频器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脉冲干扰滤波器时钟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PCS =1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，选择预分频器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脉冲干扰滤波器时钟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883339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65</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7.6 </a:t>
            </a:r>
            <a:r>
              <a:rPr lang="zh-CN" altLang="en-US" sz="2800" b="1" dirty="0">
                <a:solidFill>
                  <a:schemeClr val="bg1"/>
                </a:solidFill>
                <a:latin typeface="华文新魏" panose="02010800040101010101" pitchFamily="2" charset="-122"/>
                <a:ea typeface="华文新魏" panose="02010800040101010101" pitchFamily="2" charset="-122"/>
              </a:rPr>
              <a:t>低功耗定时器</a:t>
            </a:r>
            <a:r>
              <a:rPr lang="en-US" altLang="zh-CN" sz="2800" b="1" dirty="0">
                <a:solidFill>
                  <a:schemeClr val="bg1"/>
                </a:solidFill>
                <a:latin typeface="华文新魏" panose="02010800040101010101" pitchFamily="2" charset="-122"/>
                <a:ea typeface="华文新魏" panose="02010800040101010101" pitchFamily="2" charset="-122"/>
              </a:rPr>
              <a:t>LPTMR</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15370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7.6.3 LPTMR</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3331681"/>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）重载寄存器（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LPTMRx_CMR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D15~D0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COMPARE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比较值。使能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后，如果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CNR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将置位。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时，除非禁用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，否则持续产生中断。使能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后，那么只有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置位，才能改变</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LPTMRx_CNR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D15~D0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COUNTER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定时器计数值。复位值为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，并且不可写仅可读。</a:t>
            </a:r>
          </a:p>
        </p:txBody>
      </p:sp>
    </p:spTree>
    <p:extLst>
      <p:ext uri="{BB962C8B-B14F-4D97-AF65-F5344CB8AC3E}">
        <p14:creationId xmlns:p14="http://schemas.microsoft.com/office/powerpoint/2010/main" val="39906477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66</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7.6 </a:t>
            </a:r>
            <a:r>
              <a:rPr lang="zh-CN" altLang="en-US" sz="2800" b="1" dirty="0">
                <a:solidFill>
                  <a:schemeClr val="bg1"/>
                </a:solidFill>
                <a:latin typeface="华文新魏" panose="02010800040101010101" pitchFamily="2" charset="-122"/>
                <a:ea typeface="华文新魏" panose="02010800040101010101" pitchFamily="2" charset="-122"/>
              </a:rPr>
              <a:t>低功耗定时器</a:t>
            </a:r>
            <a:r>
              <a:rPr lang="en-US" altLang="zh-CN" sz="2800" b="1" dirty="0">
                <a:solidFill>
                  <a:schemeClr val="bg1"/>
                </a:solidFill>
                <a:latin typeface="华文新魏" panose="02010800040101010101" pitchFamily="2" charset="-122"/>
                <a:ea typeface="华文新魏" panose="02010800040101010101" pitchFamily="2" charset="-122"/>
              </a:rPr>
              <a:t>LPTMR</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15370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7.6.3 LPTMR</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085734"/>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构件实现</a:t>
            </a: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）基本编程步骤</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选定某一种时钟源，使用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进行计时，需使用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模块的编程结构介绍的四个寄存器。以选择外部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OSCERCLK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时钟为例，初始化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模块的基本编程步骤如下：</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）打开</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模块时钟源，配置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SIM_SCGC5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即可；</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）选择外部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OSCERCLK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）配置预分频寄存器、重载寄存器、控制和状态寄存器，使能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a:t>
            </a: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驱动构件源程序文件（</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lptmr.c</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详</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见教材</a:t>
            </a:r>
            <a:r>
              <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7.6.3</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节</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43950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67</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3734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7.7.1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模块功能概述</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3216265"/>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构件实现</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实时时钟（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Real Time Clock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）模块是一个独立供电的模块，在芯片掉电时由备用电源（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VBAT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）供电 ，确保</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定时器正常运行，保持</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寄存器状态。外部晶体振荡器为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定时器或其他外设提供</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的时钟</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定时器由一个具有报警功能的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位秒计数寄存器和一个具有补偿功能的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位预分频寄存器组成；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自身的软件复位控制位，也会初始化所有的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注意</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VBAT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掉电或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POR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中断时，不允许访问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的任何寄存器（除了控制寄存器），否则将产生总线错误</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025620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68</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3734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7.7.1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模块功能概述</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3216265"/>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构件实现</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正常情况下需要外接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晶振、匹配电容、备用电源等元件，提供</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掉电累计计时功能，但在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评估板上芯片主晶振与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晶振引脚因为复用在了一起产生冲突，无外部晶振，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可做普通累计计时和闹钟报警使用。在无法使用外部晶振的前提下，时钟源一般选用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的内部时钟，而使用该时钟需先将其输出到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CLKOUT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PTC3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），然后通过导线连接到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RTC_CLKIN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PTC1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），该时钟即可供</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使用。闹钟报警通过一个专用的中断完成，来提醒</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有没有发生报警事件。</a:t>
            </a:r>
          </a:p>
        </p:txBody>
      </p:sp>
    </p:spTree>
    <p:extLst>
      <p:ext uri="{BB962C8B-B14F-4D97-AF65-F5344CB8AC3E}">
        <p14:creationId xmlns:p14="http://schemas.microsoft.com/office/powerpoint/2010/main" val="34235445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69</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3734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7.7.1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模块功能概述</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3216265"/>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构件实现</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有一个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模块，包含两个中断向量号，秒中断的中断向量号为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IRQ</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号为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，其他中断对应的中断向量号为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IRQ</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号为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可工作在所有的低功耗模式下，并可输出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的方波。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模块的计数器为递增计数，累计计数时间可达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次方秒，超过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135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年。时钟源有多种，单次中断时间取决于时钟源的频率，当时钟源为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时，中断时间为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秒，也是正常计时使用的中断时间，而如果中断为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LPO</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时钟，那么中断时间就变为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秒。环境温度为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正常工作电流增加</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357nA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889648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a:t>
            </a:fld>
            <a:endParaRPr lang="en-US" altLang="zh-CN"/>
          </a:p>
        </p:txBody>
      </p:sp>
      <p:sp>
        <p:nvSpPr>
          <p:cNvPr id="4" name="矩形 3"/>
          <p:cNvSpPr/>
          <p:nvPr/>
        </p:nvSpPr>
        <p:spPr>
          <a:xfrm>
            <a:off x="131490" y="1268760"/>
            <a:ext cx="8832998" cy="1857432"/>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、控制</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及状态</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寄存器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SYST_CSR</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主要</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有</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溢出标志位</a:t>
            </a:r>
            <a:r>
              <a:rPr lang="en-US" altLang="zh-CN"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COUNTFLAG</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，用于读取计数器状态；</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时钟源选择位</a:t>
            </a:r>
            <a:r>
              <a:rPr lang="en-US" altLang="zh-CN"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CLKSOURCE</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，用于选取时钟源；</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中断使能控制位</a:t>
            </a:r>
            <a:r>
              <a:rPr lang="en-US" altLang="zh-CN"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TICKINT</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，用于禁止或允许中断；以及</a:t>
            </a:r>
            <a:r>
              <a:rPr lang="en-US" altLang="zh-CN" sz="20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模块使能位</a:t>
            </a:r>
            <a:r>
              <a:rPr lang="en-US" altLang="zh-CN"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ENABLE</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，用于关闭或使能该模块。复位时，寄存器各位为</a:t>
            </a:r>
            <a:r>
              <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
        <p:nvSpPr>
          <p:cNvPr id="2" name="矩形 1"/>
          <p:cNvSpPr/>
          <p:nvPr/>
        </p:nvSpPr>
        <p:spPr>
          <a:xfrm>
            <a:off x="179512" y="836712"/>
            <a:ext cx="4060727"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7.1.1  </a:t>
            </a:r>
            <a:r>
              <a:rPr lang="en-US" altLang="zh-CN" sz="2400" b="1"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graphicFrame>
        <p:nvGraphicFramePr>
          <p:cNvPr id="3" name="表格 2"/>
          <p:cNvGraphicFramePr>
            <a:graphicFrameLocks noGrp="1"/>
          </p:cNvGraphicFramePr>
          <p:nvPr>
            <p:extLst>
              <p:ext uri="{D42A27DB-BD31-4B8C-83A1-F6EECF244321}">
                <p14:modId xmlns:p14="http://schemas.microsoft.com/office/powerpoint/2010/main" val="2852553571"/>
              </p:ext>
            </p:extLst>
          </p:nvPr>
        </p:nvGraphicFramePr>
        <p:xfrm>
          <a:off x="323528" y="3095300"/>
          <a:ext cx="8640960" cy="2955370"/>
        </p:xfrm>
        <a:graphic>
          <a:graphicData uri="http://schemas.openxmlformats.org/drawingml/2006/table">
            <a:tbl>
              <a:tblPr firstRow="1" firstCol="1" bandRow="1"/>
              <a:tblGrid>
                <a:gridCol w="594899"/>
                <a:gridCol w="1561606"/>
                <a:gridCol w="892346"/>
                <a:gridCol w="5512865"/>
                <a:gridCol w="79244"/>
              </a:tblGrid>
              <a:tr h="286517">
                <a:tc gridSpan="5">
                  <a:txBody>
                    <a:bodyPr/>
                    <a:lstStyle/>
                    <a:p>
                      <a:pPr indent="306070" algn="ctr">
                        <a:spcAft>
                          <a:spcPts val="0"/>
                        </a:spcAft>
                        <a:tabLst>
                          <a:tab pos="4024630" algn="l"/>
                        </a:tabLst>
                      </a:pPr>
                      <a:r>
                        <a:rPr lang="zh-CN" sz="19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a:t>
                      </a:r>
                      <a:r>
                        <a:rPr lang="zh-CN" sz="19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7-2 </a:t>
                      </a:r>
                      <a:r>
                        <a:rPr lang="zh-CN" sz="19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控制及状态寄存器</a:t>
                      </a:r>
                      <a:r>
                        <a:rPr lang="zh-CN" sz="19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SYST_CSR</a:t>
                      </a: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33162">
                <a:tc>
                  <a:txBody>
                    <a:bodyPr/>
                    <a:lstStyle/>
                    <a:p>
                      <a:pPr indent="266700" algn="l">
                        <a:lnSpc>
                          <a:spcPts val="1200"/>
                        </a:lnSpc>
                        <a:spcAft>
                          <a:spcPts val="0"/>
                        </a:spcAft>
                      </a:pP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位</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名称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R/W</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200"/>
                        </a:lnSpc>
                        <a:spcAft>
                          <a:spcPts val="0"/>
                        </a:spcAft>
                      </a:pPr>
                      <a:r>
                        <a:rPr lang="zh-CN" sz="1500" kern="100">
                          <a:effectLst/>
                          <a:latin typeface="Times New Roman" panose="02020603050405020304" pitchFamily="18" charset="0"/>
                          <a:ea typeface="宋体" panose="02010600030101010101" pitchFamily="2" charset="-122"/>
                          <a:cs typeface="Times New Roman" panose="02020603050405020304" pitchFamily="18" charset="0"/>
                        </a:rPr>
                        <a:t>功能说明</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900" kern="100">
                          <a:effectLst/>
                          <a:latin typeface="Times New Roman" panose="02020603050405020304" pitchFamily="18" charset="0"/>
                          <a:ea typeface="宋体" panose="02010600030101010101" pitchFamily="2" charset="-122"/>
                          <a:cs typeface="Times New Roman" panose="02020603050405020304" pitchFamily="18" charset="0"/>
                        </a:rPr>
                        <a:t> </a:t>
                      </a:r>
                    </a:p>
                  </a:txBody>
                  <a:tcPr marL="0" marR="0" marT="0" marB="0" anchor="ctr">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533162">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COUNTFLAG</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计数器减</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计数到</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，则该位为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；读取该位清</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900" kern="100">
                          <a:effectLst/>
                          <a:latin typeface="Times New Roman" panose="02020603050405020304" pitchFamily="18" charset="0"/>
                          <a:ea typeface="宋体" panose="02010600030101010101" pitchFamily="2" charset="-122"/>
                          <a:cs typeface="Times New Roman" panose="02020603050405020304" pitchFamily="18" charset="0"/>
                        </a:rPr>
                        <a:t> </a:t>
                      </a:r>
                    </a:p>
                  </a:txBody>
                  <a:tcPr marL="0" marR="0" marT="0" marB="0" anchor="ctr">
                    <a:lnL w="12700" cap="flat" cmpd="sng" algn="ctr">
                      <a:solidFill>
                        <a:srgbClr val="FFFFFF"/>
                      </a:solidFill>
                      <a:prstDash val="solid"/>
                      <a:round/>
                      <a:headEnd type="none" w="med" len="med"/>
                      <a:tailEnd type="none" w="med" len="med"/>
                    </a:lnL>
                    <a:lnR>
                      <a:noFill/>
                    </a:lnR>
                    <a:lnT>
                      <a:noFill/>
                    </a:lnT>
                    <a:lnB>
                      <a:noFill/>
                    </a:lnB>
                  </a:tcPr>
                </a:tc>
              </a:tr>
              <a:tr h="533162">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CLKSOURCE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R/W</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，外部时钟（</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KL</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选此项，为内核时钟</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/16</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，内核时钟</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900" kern="100">
                          <a:effectLst/>
                          <a:latin typeface="Times New Roman" panose="02020603050405020304" pitchFamily="18" charset="0"/>
                          <a:ea typeface="宋体" panose="02010600030101010101" pitchFamily="2" charset="-122"/>
                          <a:cs typeface="Times New Roman" panose="02020603050405020304" pitchFamily="18" charset="0"/>
                        </a:rPr>
                        <a:t> </a:t>
                      </a:r>
                    </a:p>
                  </a:txBody>
                  <a:tcPr marL="0" marR="0" marT="0" marB="0" anchor="ctr">
                    <a:lnL w="12700" cap="flat" cmpd="sng" algn="ctr">
                      <a:solidFill>
                        <a:srgbClr val="FFFFFF"/>
                      </a:solidFill>
                      <a:prstDash val="solid"/>
                      <a:round/>
                      <a:headEnd type="none" w="med" len="med"/>
                      <a:tailEnd type="none" w="med" len="med"/>
                    </a:lnL>
                    <a:lnR>
                      <a:noFill/>
                    </a:lnR>
                    <a:lnT>
                      <a:noFill/>
                    </a:lnT>
                    <a:lnB>
                      <a:noFill/>
                    </a:lnB>
                  </a:tcPr>
                </a:tc>
              </a:tr>
              <a:tr h="533162">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TICKINT</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R/W</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，禁止中断；</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，允许中断（计数器到</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时，中断）</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900" kern="100">
                          <a:effectLst/>
                          <a:latin typeface="Times New Roman" panose="02020603050405020304" pitchFamily="18" charset="0"/>
                          <a:ea typeface="宋体" panose="02010600030101010101" pitchFamily="2" charset="-122"/>
                          <a:cs typeface="Times New Roman" panose="02020603050405020304" pitchFamily="18" charset="0"/>
                        </a:rPr>
                        <a:t> </a:t>
                      </a:r>
                    </a:p>
                  </a:txBody>
                  <a:tcPr marL="0" marR="0" marT="0" marB="0" anchor="ctr">
                    <a:lnL w="12700" cap="flat" cmpd="sng" algn="ctr">
                      <a:solidFill>
                        <a:srgbClr val="FFFFFF"/>
                      </a:solidFill>
                      <a:prstDash val="solid"/>
                      <a:round/>
                      <a:headEnd type="none" w="med" len="med"/>
                      <a:tailEnd type="none" w="med" len="med"/>
                    </a:lnL>
                    <a:lnR>
                      <a:noFill/>
                    </a:lnR>
                    <a:lnT>
                      <a:noFill/>
                    </a:lnT>
                    <a:lnB>
                      <a:noFill/>
                    </a:lnB>
                  </a:tcPr>
                </a:tc>
              </a:tr>
              <a:tr h="533162">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ENABLE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R/W</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200"/>
                        </a:lnSpc>
                        <a:spcAft>
                          <a:spcPts val="0"/>
                        </a:spcAft>
                      </a:pPr>
                      <a:r>
                        <a:rPr lang="en-US" sz="1500" kern="100" dirty="0" err="1">
                          <a:effectLst/>
                          <a:latin typeface="Times New Roman" panose="02020603050405020304" pitchFamily="18" charset="0"/>
                          <a:ea typeface="宋体" panose="02010600030101010101" pitchFamily="2" charset="-122"/>
                          <a:cs typeface="Times New Roman" panose="02020603050405020304" pitchFamily="18" charset="0"/>
                        </a:rPr>
                        <a:t>SysTick</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模块使能位，</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，关闭；</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，使能</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900" kern="100" dirty="0">
                          <a:effectLst/>
                          <a:latin typeface="Times New Roman" panose="02020603050405020304" pitchFamily="18" charset="0"/>
                          <a:ea typeface="宋体" panose="02010600030101010101" pitchFamily="2" charset="-122"/>
                          <a:cs typeface="Times New Roman" panose="02020603050405020304" pitchFamily="18" charset="0"/>
                        </a:rPr>
                        <a:t> </a:t>
                      </a:r>
                    </a:p>
                  </a:txBody>
                  <a:tcPr marL="0" marR="0" marT="0" marB="0" anchor="ctr">
                    <a:lnL w="12700" cap="flat" cmpd="sng" algn="ctr">
                      <a:solidFill>
                        <a:srgbClr val="FFFFFF"/>
                      </a:solidFill>
                      <a:prstDash val="solid"/>
                      <a:round/>
                      <a:headEnd type="none" w="med" len="med"/>
                      <a:tailEnd type="none" w="med" len="med"/>
                    </a:lnL>
                    <a:lnR>
                      <a:noFill/>
                    </a:lnR>
                    <a:lnT>
                      <a:noFill/>
                    </a:lnT>
                    <a:lnB>
                      <a:noFill/>
                    </a:lnB>
                  </a:tcPr>
                </a:tc>
              </a:tr>
            </a:tbl>
          </a:graphicData>
        </a:graphic>
      </p:graphicFrame>
    </p:spTree>
    <p:extLst>
      <p:ext uri="{BB962C8B-B14F-4D97-AF65-F5344CB8AC3E}">
        <p14:creationId xmlns:p14="http://schemas.microsoft.com/office/powerpoint/2010/main" val="36088954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70</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3734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7.7.1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模块功能概述</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3216265"/>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LPTMR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构件实现</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模块初始化使能后，每个时钟周期，预分频寄存器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的值加</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。每当该寄存器的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位由</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变为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时，秒计数器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的值加</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，并与报警寄存器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的值进行比较，循环往复，并可产生秒中断，程序转而运行该中断向量号对应的中断服务例程，因为没有秒中断标志位故在例程中无需清除，在硬件设计上减少了软件开销；如果此时秒计数器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的值与报警寄存器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的值相等，就可产生报警中断，程序转而运行该中断向量号对应的中断服务例程，并在例程中通过重写报警寄存器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的值来完成清报警中断标志位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的工作。</a:t>
            </a:r>
          </a:p>
        </p:txBody>
      </p:sp>
    </p:spTree>
    <p:extLst>
      <p:ext uri="{BB962C8B-B14F-4D97-AF65-F5344CB8AC3E}">
        <p14:creationId xmlns:p14="http://schemas.microsoft.com/office/powerpoint/2010/main" val="17268262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71</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301562"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7.7.2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1457387"/>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引脚</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RTC_CLKOUT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用于给其他模块提供</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时钟，引脚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RTC_CLKIN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可用于给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模块提供工作时钟，表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列出了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模块相关的引脚及其复用情况。</a:t>
            </a:r>
          </a:p>
        </p:txBody>
      </p:sp>
      <p:graphicFrame>
        <p:nvGraphicFramePr>
          <p:cNvPr id="2" name="表格 1"/>
          <p:cNvGraphicFramePr>
            <a:graphicFrameLocks noGrp="1"/>
          </p:cNvGraphicFramePr>
          <p:nvPr>
            <p:extLst>
              <p:ext uri="{D42A27DB-BD31-4B8C-83A1-F6EECF244321}">
                <p14:modId xmlns:p14="http://schemas.microsoft.com/office/powerpoint/2010/main" val="1635194146"/>
              </p:ext>
            </p:extLst>
          </p:nvPr>
        </p:nvGraphicFramePr>
        <p:xfrm>
          <a:off x="496349" y="2718700"/>
          <a:ext cx="8229601" cy="1463040"/>
        </p:xfrm>
        <a:graphic>
          <a:graphicData uri="http://schemas.openxmlformats.org/drawingml/2006/table">
            <a:tbl>
              <a:tblPr/>
              <a:tblGrid>
                <a:gridCol w="581010"/>
                <a:gridCol w="1277234"/>
                <a:gridCol w="1415491"/>
                <a:gridCol w="1277234"/>
                <a:gridCol w="1138977"/>
                <a:gridCol w="1138977"/>
                <a:gridCol w="1400678"/>
              </a:tblGrid>
              <a:tr h="160020">
                <a:tc gridSpan="7">
                  <a:txBody>
                    <a:bodyPr/>
                    <a:lstStyle/>
                    <a:p>
                      <a:pPr algn="ctr">
                        <a:lnSpc>
                          <a:spcPct val="100000"/>
                        </a:lnSpc>
                        <a:spcAft>
                          <a:spcPts val="0"/>
                        </a:spcAft>
                        <a:tabLst>
                          <a:tab pos="4024630" algn="l"/>
                        </a:tabLst>
                      </a:pPr>
                      <a:r>
                        <a:rPr lang="zh-CN" sz="16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a:t>
                      </a:r>
                      <a:r>
                        <a:rPr lang="zh-CN" sz="16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7-8 RTC</a:t>
                      </a:r>
                      <a:r>
                        <a:rPr lang="zh-CN" sz="16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引脚</a:t>
                      </a:r>
                      <a:endParaRPr lang="zh-CN" sz="16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27000">
                <a:tc>
                  <a:txBody>
                    <a:bodyPr/>
                    <a:lstStyle/>
                    <a:p>
                      <a:pPr algn="ctr">
                        <a:lnSpc>
                          <a:spcPct val="100000"/>
                        </a:lnSpc>
                        <a:spcAft>
                          <a:spcPts val="0"/>
                        </a:spcAft>
                        <a:tabLst>
                          <a:tab pos="402463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序号</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引脚名</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ALT0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ALT1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ALT2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ALT3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ALT4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000">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PTE0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PTE0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UART1_TX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RTC_CLKOUT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56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PTC1/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LLWU_P6/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RTC_CLKIN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ADC0_SE15/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TSI0_CH14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PTC1/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LLWU_P6/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RTC_CLKIN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I2C1_SCL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TPM0_CH0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399387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72</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301562"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7.7.2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947508"/>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驱动构件基本要素分析</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在中断服务例程中，需要判断计数器是否产生无效中断，因此，在头文件中给出了宏函数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RTC_GET_ INVALID _FLAG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，用于判断计数器是否产生无效中断</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除</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无效中断外，还提供宏函数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RTC_GET_OVERFLOW_FLAG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用来判断溢出中断、宏函数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RTC_GET_ALAM_FLAG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用来判断报警中断</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头文件</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中还给出了宏函数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RTC_CLEAR_FLAG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，用于清中断标志</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除</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宏函数外，头文件中还需给出的对外接口函数：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模块初始化函数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rtc_init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，形参为秒计数器初始值及报警值；启动计时函数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rtc_start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，无形参；停止计时函数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rtc_stop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，无形参；复位报警值函数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rtc_reset_alarm_time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，形参为报警值；复位秒计数器函数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rtc_reset_second_time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，形参为秒计数值；使能中断函数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rtc_enable_int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及禁止中断函数</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rtc_disable_int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，无形参。这样可以满足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模块的基本编程。</a:t>
            </a:r>
          </a:p>
        </p:txBody>
      </p:sp>
    </p:spTree>
    <p:extLst>
      <p:ext uri="{BB962C8B-B14F-4D97-AF65-F5344CB8AC3E}">
        <p14:creationId xmlns:p14="http://schemas.microsoft.com/office/powerpoint/2010/main" val="2391359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73</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301562"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7.7.2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77669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驱动构件头文件（</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rtc.h</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详见教材</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7.7.2</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节</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驱动构件使用方法</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设使用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模块进行秒计时，同时每秒产生一次报警中断，使用步骤如下：</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函数的初始化外设模块位置添加下列语句：</a:t>
            </a:r>
          </a:p>
          <a:p>
            <a:pPr algn="just">
              <a:lnSpc>
                <a:spcPct val="110000"/>
              </a:lnSpc>
              <a:spcBef>
                <a:spcPts val="300"/>
              </a:spcBef>
              <a:buClr>
                <a:srgbClr val="000099"/>
              </a:buClr>
              <a:buSzPct val="80000"/>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rtc_init</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SecondTimes,AlarmTimes</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//RTC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初始化</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函数的使能模块中断位置添加下列语句：</a:t>
            </a:r>
          </a:p>
          <a:p>
            <a:pPr algn="just">
              <a:lnSpc>
                <a:spcPct val="110000"/>
              </a:lnSpc>
              <a:spcBef>
                <a:spcPts val="300"/>
              </a:spcBef>
              <a:buClr>
                <a:srgbClr val="000099"/>
              </a:buClr>
              <a:buSzPct val="80000"/>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rtc_enable_int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使能</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模块中断</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函数的开总中断之前添加下列语句：</a:t>
            </a:r>
          </a:p>
          <a:p>
            <a:pPr algn="just">
              <a:lnSpc>
                <a:spcPct val="110000"/>
              </a:lnSpc>
              <a:spcBef>
                <a:spcPts val="300"/>
              </a:spcBef>
              <a:buClr>
                <a:srgbClr val="000099"/>
              </a:buClr>
              <a:buSzPct val="80000"/>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rtc_start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启动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计时</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isr.c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的中断服务例程</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RTC_IRQHandler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中针对报警中断复位报警值，在中断服务例程</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RTC_Seconds_IRQHandler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中进行秒计时</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309062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74</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4301562"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7.7.2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3981154"/>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驱动构件测试实例</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构件的测试工程位于网上光盘中的“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..\program\CH07-KL25-RTC”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文件夹。测试工程功能概述如下：</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）串口通信格式：波特率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9600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位停止位，无校验    </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使用内部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慢速时钟。</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）上电或按复位按钮时，调试串口输出“苏州大学嵌入式实验室</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构件测试用例！”。</a:t>
            </a:r>
          </a:p>
          <a:p>
            <a:pPr algn="just">
              <a:lnSpc>
                <a:spcPct val="110000"/>
              </a:lnSpc>
              <a:spcBef>
                <a:spcPts val="3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产生一次报警中断，调试串口输出“进入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报警中断，原因：秒计数器的值等于报警值！”。同时，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每秒产生一次秒中断，用于计时，调试串口每秒输出“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记录的相对时间：</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00:00:01”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00:00:01”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为秒中断记录的时间，同时蓝色指示灯闪烁一次。</a:t>
            </a:r>
          </a:p>
        </p:txBody>
      </p:sp>
    </p:spTree>
    <p:extLst>
      <p:ext uri="{BB962C8B-B14F-4D97-AF65-F5344CB8AC3E}">
        <p14:creationId xmlns:p14="http://schemas.microsoft.com/office/powerpoint/2010/main" val="34198289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75</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68280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7.7.3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2877711"/>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模块的编程结构</a:t>
            </a: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模块共有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位寄存器，包括一个秒计数器（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），预分频寄存器（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RTC_TPR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），报警寄存器（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RTC_TAR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），补偿寄存器（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RTC_TCR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RTC_CR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），状态寄存器（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），保护寄存器（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RTC_LR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）和中断使能寄存器（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RTC_IER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）。通过对这些寄存器的编程，就可以使用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模块进行定时、报警。有关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模块的存储器映像见</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参考手册的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598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页</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RTC_CR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2" name="表格 1"/>
          <p:cNvGraphicFramePr>
            <a:graphicFrameLocks noGrp="1"/>
          </p:cNvGraphicFramePr>
          <p:nvPr>
            <p:extLst>
              <p:ext uri="{D42A27DB-BD31-4B8C-83A1-F6EECF244321}">
                <p14:modId xmlns:p14="http://schemas.microsoft.com/office/powerpoint/2010/main" val="550866539"/>
              </p:ext>
            </p:extLst>
          </p:nvPr>
        </p:nvGraphicFramePr>
        <p:xfrm>
          <a:off x="346595" y="4143409"/>
          <a:ext cx="8229600" cy="853440"/>
        </p:xfrm>
        <a:graphic>
          <a:graphicData uri="http://schemas.openxmlformats.org/drawingml/2006/table">
            <a:tbl>
              <a:tblPr firstRow="1" firstCol="1" bandRow="1"/>
              <a:tblGrid>
                <a:gridCol w="862462"/>
                <a:gridCol w="719267"/>
                <a:gridCol w="719267"/>
                <a:gridCol w="719267"/>
                <a:gridCol w="720913"/>
                <a:gridCol w="720913"/>
                <a:gridCol w="719267"/>
                <a:gridCol w="717621"/>
                <a:gridCol w="864108"/>
                <a:gridCol w="862462"/>
                <a:gridCol w="604053"/>
              </a:tblGrid>
              <a:tr h="0">
                <a:tc gridSpan="11">
                  <a:txBody>
                    <a:bodyPr/>
                    <a:lstStyle/>
                    <a:p>
                      <a:pPr indent="0" algn="ctr">
                        <a:lnSpc>
                          <a:spcPct val="100000"/>
                        </a:lnSpc>
                        <a:spcAft>
                          <a:spcPts val="0"/>
                        </a:spcAft>
                        <a:tabLst>
                          <a:tab pos="4024630" algn="l"/>
                        </a:tabLst>
                      </a:pP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a:t>
                      </a: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a:t>
                      </a:r>
                      <a:r>
                        <a:rPr lang="zh-CN"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位为保留位</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数据位</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a:t>
                      </a: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SC2P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SC4P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SC8P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SC16P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CLKO</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OSCE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SUP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WPE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tabLst>
                          <a:tab pos="4024630" algn="l"/>
                        </a:tabLst>
                      </a:pPr>
                      <a:r>
                        <a:rPr lang="en-US"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SWR</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00000"/>
                        </a:lnSpc>
                        <a:spcAft>
                          <a:spcPts val="0"/>
                        </a:spcAft>
                        <a:tabLst>
                          <a:tab pos="4024630" algn="l"/>
                        </a:tabLst>
                      </a:pPr>
                      <a:r>
                        <a:rPr lang="zh-CN" sz="1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复位</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0">
                  <a:txBody>
                    <a:bodyPr/>
                    <a:lstStyle/>
                    <a:p>
                      <a:pPr indent="0" algn="ctr">
                        <a:lnSpc>
                          <a:spcPct val="100000"/>
                        </a:lnSpc>
                        <a:spcAft>
                          <a:spcPts val="0"/>
                        </a:spcAft>
                        <a:tabLst>
                          <a:tab pos="4024630" algn="l"/>
                        </a:tabLst>
                      </a:pPr>
                      <a:r>
                        <a:rPr lang="en-US" sz="1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3" name="矩形 2"/>
          <p:cNvSpPr/>
          <p:nvPr/>
        </p:nvSpPr>
        <p:spPr>
          <a:xfrm>
            <a:off x="371065" y="5103674"/>
            <a:ext cx="8401869" cy="1323439"/>
          </a:xfrm>
          <a:prstGeom prst="rect">
            <a:avLst/>
          </a:prstGeom>
        </p:spPr>
        <p:txBody>
          <a:bodyPr wrap="square">
            <a:spAutoFit/>
          </a:bodyPr>
          <a:lstStyle/>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D31~D14</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D7~D4</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位为保留位段，不可写，复位值为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D13（SC2P）—晶振2pF电容配置。0 禁用2pF电容，1 使用2pF电容。</a:t>
            </a:r>
          </a:p>
          <a:p>
            <a:pPr marL="342900" indent="-342900" algn="just">
              <a:spcAft>
                <a:spcPts val="0"/>
              </a:spcAft>
              <a:buFont typeface="Wingdings" panose="05000000000000000000" pitchFamily="2" charset="2"/>
              <a:buChar char="l"/>
            </a:pP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D12（SC4P）—晶振4pF电容配置。0 禁用4pF电容，1使用4pF电容。</a:t>
            </a:r>
          </a:p>
          <a:p>
            <a:pPr marL="342900" indent="-342900" algn="just">
              <a:spcAft>
                <a:spcPts val="0"/>
              </a:spcAft>
              <a:buFont typeface="Wingdings" panose="05000000000000000000" pitchFamily="2" charset="2"/>
              <a:buChar char="l"/>
            </a:pP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D11（SC8P）—晶振8pF电容配置。0 禁用8pF电容，1使用8pF电容</a:t>
            </a:r>
            <a:r>
              <a:rPr lang="zh-CN"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209271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76</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68280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7.7.3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0325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RTC_CR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 name="矩形 2"/>
          <p:cNvSpPr/>
          <p:nvPr/>
        </p:nvSpPr>
        <p:spPr>
          <a:xfrm>
            <a:off x="174327" y="1668712"/>
            <a:ext cx="8401869" cy="4708981"/>
          </a:xfrm>
          <a:prstGeom prst="rect">
            <a:avLst/>
          </a:prstGeom>
        </p:spPr>
        <p:txBody>
          <a:bodyPr wrap="square">
            <a:spAutoFit/>
          </a:bodyPr>
          <a:lstStyle/>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SC16P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晶振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16pF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电容配置。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16pF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电容，</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16pF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电容。</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D9</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CLKO</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时钟输出到其他外围设备，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时钟不输出到其他外围设备。</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OSCE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晶振使能。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 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振荡器。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 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晶振。在置该位后，在等待晶振稳定后再使能定时器计时。</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UM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更新模式，甚至状态寄存器处于保护时，允许</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SR[TCE]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被写</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SUP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监视器访问。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表示不支持非监视器模式写访问并生成一个总线错误。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表示支持非监视器模式写访问。</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WPE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唤醒引脚使能。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 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振荡器。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 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振荡器。在置该位后，在等待晶振稳定后再使能定时器计时。</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SWR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软件复位。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表示无软件复位。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表示复位所有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寄存器（除了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SWR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SWR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位可以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POR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清零或者软件清零。</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695982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77</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68280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7.7.3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0325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RTC_SR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 name="矩形 2"/>
          <p:cNvSpPr/>
          <p:nvPr/>
        </p:nvSpPr>
        <p:spPr>
          <a:xfrm>
            <a:off x="174327" y="1668712"/>
            <a:ext cx="8401869" cy="4093428"/>
          </a:xfrm>
          <a:prstGeom prst="rect">
            <a:avLst/>
          </a:prstGeom>
        </p:spPr>
        <p:txBody>
          <a:bodyPr wrap="square">
            <a:spAutoFit/>
          </a:bodyPr>
          <a:lstStyle/>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定时器使能。当禁用定时器时，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寄存器是可写的，但是定时器不会增加。当使能定时器后，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寄存器不可写，但会增加。</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禁用定时器。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使能定时器。</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定时器报警标志。当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TAR[TAR]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时，警报标志置位。该位可以通过写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寄存器来清零。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没有产生报警事件。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产生报警事件。</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定时器溢出标志。使能计数器后，当定时器溢出时，溢出标志置位。该位置位后，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不会继续增加并且值为零。可通过写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寄存器清零。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定时器没有溢出。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定时器溢出并且值为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定时器无效标志。定时器无效标志在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POR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或软件复位时会置位。该位置位后，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不会继续增加并且值为零。可通过写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寄存器清零。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定时器有效。</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定时器无效并且值为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4149571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78</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68280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7.7.3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0325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）其他寄存器</a:t>
            </a:r>
          </a:p>
        </p:txBody>
      </p:sp>
      <p:sp>
        <p:nvSpPr>
          <p:cNvPr id="3" name="矩形 2"/>
          <p:cNvSpPr/>
          <p:nvPr/>
        </p:nvSpPr>
        <p:spPr>
          <a:xfrm>
            <a:off x="174327" y="1668712"/>
            <a:ext cx="8401869" cy="4093428"/>
          </a:xfrm>
          <a:prstGeom prst="rect">
            <a:avLst/>
          </a:prstGeom>
        </p:spPr>
        <p:txBody>
          <a:bodyPr wrap="square">
            <a:spAutoFit/>
          </a:bodyPr>
          <a:lstStyle/>
          <a:p>
            <a:pPr algn="just">
              <a:spcAft>
                <a:spcPts val="0"/>
              </a:spcAft>
            </a:pP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）秒计数器（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RTC_TSR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秒计数寄存器。使能定时器后，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是只读的并且每秒加</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（前提是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SR[TOF]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没有置位）。当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SR[TOF]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置位时，定时器值为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。禁用定时器后，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可读可写，此时通过写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可清零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SR[TOF]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。支持</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，但是并不推荐这么做，因为当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SR[TOF]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置位（表示时间无效，</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读取值为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lgn="just">
              <a:spcAft>
                <a:spcPts val="0"/>
              </a:spcAft>
            </a:pP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）预分频寄存器（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RTC_TPR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D15~D0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预分频器寄存器。使能定时器后，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只读并且每个时钟周期加</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SR[TOF]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置位时，定时器值为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。禁用定时器后，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可读可写。当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TPR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位从逻辑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转换到逻辑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加</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7347464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79</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68280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7.7.3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0325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）其他寄存器</a:t>
            </a:r>
          </a:p>
        </p:txBody>
      </p:sp>
      <p:sp>
        <p:nvSpPr>
          <p:cNvPr id="3" name="矩形 2"/>
          <p:cNvSpPr/>
          <p:nvPr/>
        </p:nvSpPr>
        <p:spPr>
          <a:xfrm>
            <a:off x="174327" y="1668712"/>
            <a:ext cx="8401869" cy="5016758"/>
          </a:xfrm>
          <a:prstGeom prst="rect">
            <a:avLst/>
          </a:prstGeom>
        </p:spPr>
        <p:txBody>
          <a:bodyPr wrap="square">
            <a:spAutoFit/>
          </a:bodyPr>
          <a:lstStyle/>
          <a:p>
            <a:pPr algn="just">
              <a:spcAft>
                <a:spcPts val="0"/>
              </a:spcAft>
            </a:pP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）报警寄存器（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RTC_TAR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报警寄存器。使能定时器后，每当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TAR[TAR]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TSR[TSR]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SR[TAF]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可清零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SR[TAF]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lgn="just">
              <a:spcAft>
                <a:spcPts val="0"/>
              </a:spcAft>
            </a:pP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）补偿寄存器（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RTC_TCR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D31~D24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CIC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补偿间隔计数器。补偿间隔计数器的当前值。如果补偿间隔计数器值等于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，那么它会加载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CIR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的值。如果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CIC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不等于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，那么它每秒减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D23~D16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时间补偿值。当前值用在秒间隔的补偿逻辑中。如果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CIC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，那么每秒重新载入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的值。如果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CIC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不等于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，那么它载入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D15~D8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CIR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补偿间隔寄存器，配置补偿间隔的秒数，可配置的秒数是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256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。写入值比待补偿秒数小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，例如写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作为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秒的补偿间隔。该寄存器是双缓冲的并且直到当前补偿间隔结束后方才生效。</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时间补偿寄存器，在每秒内配置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 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的时钟周期的数量。该寄存器是双缓冲的并且直到当前补偿间隔结束后方才生效。</a:t>
            </a:r>
          </a:p>
        </p:txBody>
      </p:sp>
    </p:spTree>
    <p:extLst>
      <p:ext uri="{BB962C8B-B14F-4D97-AF65-F5344CB8AC3E}">
        <p14:creationId xmlns:p14="http://schemas.microsoft.com/office/powerpoint/2010/main" val="2163995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8</a:t>
            </a:fld>
            <a:endParaRPr lang="en-US" altLang="zh-CN"/>
          </a:p>
        </p:txBody>
      </p:sp>
      <p:sp>
        <p:nvSpPr>
          <p:cNvPr id="4" name="矩形 3"/>
          <p:cNvSpPr/>
          <p:nvPr/>
        </p:nvSpPr>
        <p:spPr>
          <a:xfrm>
            <a:off x="131490" y="1484784"/>
            <a:ext cx="8832998" cy="341939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、计数器</a:t>
            </a: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SYST_CVR</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及重载寄存器</a:t>
            </a:r>
            <a:r>
              <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rPr>
              <a:t>SYST_RVR</a:t>
            </a:r>
          </a:p>
          <a:p>
            <a:pPr marL="342900" lvl="0" indent="-342900" algn="just" eaLnBrk="0" hangingPunct="0">
              <a:lnSpc>
                <a:spcPct val="110000"/>
              </a:lnSpc>
              <a:spcBef>
                <a:spcPts val="300"/>
              </a:spcBef>
              <a:buClr>
                <a:srgbClr val="00007D"/>
              </a:buClr>
              <a:buSzPct val="75000"/>
              <a:buFont typeface="Wingdings" panose="05000000000000000000" pitchFamily="2" charset="2"/>
              <a:buChar char="u"/>
              <a:defRPr/>
            </a:pP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计数器</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保存当前计数值，这个寄存器是由芯片硬件自行维护，用户无需干预，系统可通过读取该寄存器的值得到更精细的时间表示</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u"/>
              <a:defRPr/>
            </a:pP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重载</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寄存器</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用于控制定时器触发的时间间隔，当计数器减到</a:t>
            </a: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后，控制及状态寄存器的溢出标志位被置</a:t>
            </a: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，产生中断请求，并使用该寄存器中的值重载，继续进行减</a:t>
            </a: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计数。重载寄存器与计数器一样，都是低</a:t>
            </a: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24</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位有效。</a:t>
            </a: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
        <p:nvSpPr>
          <p:cNvPr id="2" name="矩形 1"/>
          <p:cNvSpPr/>
          <p:nvPr/>
        </p:nvSpPr>
        <p:spPr>
          <a:xfrm>
            <a:off x="179512" y="951111"/>
            <a:ext cx="4060727"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7.1.1  </a:t>
            </a:r>
            <a:r>
              <a:rPr lang="en-US" altLang="zh-CN" sz="2400" b="1"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spTree>
    <p:extLst>
      <p:ext uri="{BB962C8B-B14F-4D97-AF65-F5344CB8AC3E}">
        <p14:creationId xmlns:p14="http://schemas.microsoft.com/office/powerpoint/2010/main" val="4180394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80</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68280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7.7.3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0325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）其他寄存器</a:t>
            </a:r>
          </a:p>
        </p:txBody>
      </p:sp>
      <p:sp>
        <p:nvSpPr>
          <p:cNvPr id="3" name="矩形 2"/>
          <p:cNvSpPr/>
          <p:nvPr/>
        </p:nvSpPr>
        <p:spPr>
          <a:xfrm>
            <a:off x="174327" y="1668712"/>
            <a:ext cx="8401869" cy="4708981"/>
          </a:xfrm>
          <a:prstGeom prst="rect">
            <a:avLst/>
          </a:prstGeom>
        </p:spPr>
        <p:txBody>
          <a:bodyPr wrap="square">
            <a:spAutoFit/>
          </a:bodyPr>
          <a:lstStyle/>
          <a:p>
            <a:pPr algn="just">
              <a:spcAft>
                <a:spcPts val="0"/>
              </a:spcAft>
            </a:pP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）保护寄存器（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RTC_LR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LRL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保护寄存器保护位。清零后，该位可通过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POR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或软件复位置位。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保护寄存器被保护并且忽略写操作。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保护寄存器不被保护并且写操作完全正常。</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SRL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状态寄存器保护位。清零后，该位可通过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POR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或软件复位置位。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保护状态寄存器并且忽略写操作。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不保护状态寄存器并且写操作完全正常。</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CRL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控制寄存器保护位。清零后，该位可通过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POR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或软件复位置位。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保护控制寄存器并且忽略写操作。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不保护控制寄存器并且写操作完全正常。</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TCL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补偿寄存器保护位。清零后，该位可通过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POR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或软件复位置位。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保护补偿寄存器并且忽略写操作。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不保护补偿寄存器并且写操作完全正常</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695697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81</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68280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7.7.3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0325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）其他寄存器</a:t>
            </a:r>
          </a:p>
        </p:txBody>
      </p:sp>
      <p:sp>
        <p:nvSpPr>
          <p:cNvPr id="3" name="矩形 2"/>
          <p:cNvSpPr/>
          <p:nvPr/>
        </p:nvSpPr>
        <p:spPr>
          <a:xfrm>
            <a:off x="174327" y="1668712"/>
            <a:ext cx="8401869" cy="4708981"/>
          </a:xfrm>
          <a:prstGeom prst="rect">
            <a:avLst/>
          </a:prstGeom>
        </p:spPr>
        <p:txBody>
          <a:bodyPr wrap="square">
            <a:spAutoFit/>
          </a:bodyPr>
          <a:lstStyle/>
          <a:p>
            <a:pPr algn="just">
              <a:spcAft>
                <a:spcPts val="0"/>
              </a:spcAft>
            </a:pP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）中断使能寄存器（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RTC_IER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为保留位段，不可写，复位值为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D6~D5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位为保留位段，可读可写，复位值为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WPON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开启唤醒引脚。唤醒引脚是可选的，并非所有芯片都支持。每当唤醒引脚使能并且该位置位时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唤醒引脚将有效。</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无效。</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如果已使能唤醒引脚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那么唤醒引脚可用于唤醒芯片。</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TSIE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定时器秒中断使能。秒中断是一个有专用中断向量号的边沿敏感的中断。每秒产生一次中断并且不需要软件开销（没有相应的中断状态标志需要清零）。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禁用秒中断。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使能秒中断。</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TAIE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定时器报警中断使能。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定时器报警标志置位后并不产生一个中断。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定时器报警标志置位后产生一个中断。</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TOIE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定时器溢出中断使能。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定时器溢出标志置位后并不产生一个中断。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定时器溢出标志置位后产生一个中断。</a:t>
            </a:r>
          </a:p>
          <a:p>
            <a:pPr marL="342900" indent="-342900" algn="just">
              <a:spcAft>
                <a:spcPts val="0"/>
              </a:spcAft>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TIIE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定时器无效中断使能。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定时器无效标志置位后并不产生一个中断。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定时器无效标志置位后产生一个中断。</a:t>
            </a:r>
          </a:p>
        </p:txBody>
      </p:sp>
    </p:spTree>
    <p:extLst>
      <p:ext uri="{BB962C8B-B14F-4D97-AF65-F5344CB8AC3E}">
        <p14:creationId xmlns:p14="http://schemas.microsoft.com/office/powerpoint/2010/main" val="33635762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82</a:t>
            </a:fld>
            <a:endParaRPr lang="en-US" altLang="zh-CN"/>
          </a:p>
        </p:txBody>
      </p:sp>
      <p:sp>
        <p:nvSpPr>
          <p:cNvPr id="8" name="矩形 7"/>
          <p:cNvSpPr/>
          <p:nvPr/>
        </p:nvSpPr>
        <p:spPr>
          <a:xfrm>
            <a:off x="0" y="260648"/>
            <a:ext cx="9144000" cy="523220"/>
          </a:xfrm>
          <a:prstGeom prst="rect">
            <a:avLst/>
          </a:prstGeom>
        </p:spPr>
        <p:txBody>
          <a:bodyPr wrap="square">
            <a:spAutoFit/>
          </a:bodyPr>
          <a:lstStyle/>
          <a:p>
            <a:pPr algn="ctr"/>
            <a:r>
              <a:rPr lang="en-US" altLang="zh-CN" sz="2800" b="1" dirty="0">
                <a:solidFill>
                  <a:schemeClr val="bg1"/>
                </a:solidFill>
                <a:latin typeface="华文新魏" panose="02010800040101010101" pitchFamily="2" charset="-122"/>
                <a:ea typeface="华文新魏" panose="02010800040101010101" pitchFamily="2" charset="-122"/>
              </a:rPr>
              <a:t>7.7 </a:t>
            </a:r>
            <a:r>
              <a:rPr lang="zh-CN" altLang="en-US" sz="2800" b="1" dirty="0">
                <a:solidFill>
                  <a:schemeClr val="bg1"/>
                </a:solidFill>
                <a:latin typeface="华文新魏" panose="02010800040101010101" pitchFamily="2" charset="-122"/>
                <a:ea typeface="华文新魏" panose="02010800040101010101" pitchFamily="2" charset="-122"/>
              </a:rPr>
              <a:t>实时时钟</a:t>
            </a:r>
            <a:r>
              <a:rPr lang="en-US" altLang="zh-CN" sz="2800" b="1" dirty="0">
                <a:solidFill>
                  <a:schemeClr val="bg1"/>
                </a:solidFill>
                <a:latin typeface="华文新魏" panose="02010800040101010101" pitchFamily="2" charset="-122"/>
                <a:ea typeface="华文新魏" panose="02010800040101010101" pitchFamily="2" charset="-122"/>
              </a:rPr>
              <a:t>RTC</a:t>
            </a:r>
            <a:r>
              <a:rPr lang="zh-CN" altLang="en-US" sz="2800" b="1" dirty="0">
                <a:solidFill>
                  <a:schemeClr val="bg1"/>
                </a:solidFill>
                <a:latin typeface="华文新魏" panose="02010800040101010101" pitchFamily="2" charset="-122"/>
                <a:ea typeface="华文新魏" panose="02010800040101010101" pitchFamily="2" charset="-122"/>
              </a:rPr>
              <a:t>模块</a:t>
            </a:r>
            <a:endParaRPr lang="zh-CN" altLang="en-US" sz="2800" b="1" dirty="0">
              <a:solidFill>
                <a:schemeClr val="bg1"/>
              </a:solidFill>
              <a:latin typeface="华文新魏" panose="02010800040101010101" pitchFamily="2" charset="-122"/>
              <a:ea typeface="华文新魏" panose="02010800040101010101" pitchFamily="2" charset="-122"/>
            </a:endParaRPr>
          </a:p>
        </p:txBody>
      </p:sp>
      <p:sp>
        <p:nvSpPr>
          <p:cNvPr id="10" name="矩形 9"/>
          <p:cNvSpPr/>
          <p:nvPr/>
        </p:nvSpPr>
        <p:spPr>
          <a:xfrm>
            <a:off x="166045" y="834651"/>
            <a:ext cx="368280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7.7.3 RTC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74327" y="1282438"/>
            <a:ext cx="8574137" cy="403252"/>
          </a:xfrm>
          <a:prstGeom prst="rect">
            <a:avLst/>
          </a:prstGeom>
        </p:spPr>
        <p:txBody>
          <a:bodyPr wrap="square">
            <a:spAutoFit/>
          </a:bodyPr>
          <a:lstStyle/>
          <a:p>
            <a:pPr algn="just">
              <a:lnSpc>
                <a:spcPct val="110000"/>
              </a:lnSpc>
              <a:spcBef>
                <a:spcPts val="300"/>
              </a:spcBef>
              <a:buClr>
                <a:srgbClr val="000099"/>
              </a:buClr>
              <a:buSzPct val="80000"/>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驱动构件实现</a:t>
            </a:r>
          </a:p>
        </p:txBody>
      </p:sp>
      <p:sp>
        <p:nvSpPr>
          <p:cNvPr id="3" name="矩形 2"/>
          <p:cNvSpPr/>
          <p:nvPr/>
        </p:nvSpPr>
        <p:spPr>
          <a:xfrm>
            <a:off x="174327" y="1668712"/>
            <a:ext cx="8401869" cy="4401205"/>
          </a:xfrm>
          <a:prstGeom prst="rect">
            <a:avLst/>
          </a:prstGeom>
        </p:spPr>
        <p:txBody>
          <a:bodyPr wrap="square">
            <a:spAutoFit/>
          </a:bodyPr>
          <a:lstStyle/>
          <a:p>
            <a:pPr algn="just">
              <a:spcAft>
                <a:spcPts val="0"/>
              </a:spcAft>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）基本编程步骤</a:t>
            </a:r>
          </a:p>
          <a:p>
            <a:pPr marL="342900" indent="-342900" algn="just">
              <a:spcAft>
                <a:spcPts val="0"/>
              </a:spcAft>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模块进行定时和报警，主要使用除保护寄存器的另外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个寄存器。初始化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模块的基本编程步骤如下：</a:t>
            </a:r>
          </a:p>
          <a:p>
            <a:pPr algn="just">
              <a:spcAft>
                <a:spcPts val="0"/>
              </a:spcAf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32.768kHz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IRC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输出到芯片的引脚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CLKOUT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lgn="just">
              <a:spcAft>
                <a:spcPts val="0"/>
              </a:spcAf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）使能引脚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RTC_CLKIN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作为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模块时钟输入的功能，并选择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RTC_CLKIN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作为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模块的时钟源，用于接入引脚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CLKOUT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的时钟信号；</a:t>
            </a:r>
          </a:p>
          <a:p>
            <a:pPr algn="just">
              <a:spcAft>
                <a:spcPts val="0"/>
              </a:spcAf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）打开</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模块时钟源，配置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SIM_SCGC6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即可；</a:t>
            </a:r>
          </a:p>
          <a:p>
            <a:pPr algn="just">
              <a:spcAft>
                <a:spcPts val="0"/>
              </a:spcAf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）软件复位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模块，清除寄存器的写保护限制；</a:t>
            </a:r>
          </a:p>
          <a:p>
            <a:pPr algn="just">
              <a:spcAft>
                <a:spcPts val="0"/>
              </a:spcAf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）配置补偿寄存器和预分频寄存器，不对定时器进行补偿和分频；</a:t>
            </a:r>
          </a:p>
          <a:p>
            <a:pPr algn="just">
              <a:spcAft>
                <a:spcPts val="0"/>
              </a:spcAf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）配置秒计数器、报警寄存器的初始值；</a:t>
            </a:r>
          </a:p>
          <a:p>
            <a:pPr algn="just">
              <a:spcAft>
                <a:spcPts val="0"/>
              </a:spcAf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模块中断；</a:t>
            </a:r>
          </a:p>
          <a:p>
            <a:pPr algn="just">
              <a:spcAft>
                <a:spcPts val="0"/>
              </a:spcAft>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驱动构件源程序文件（</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rtc.c</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Aft>
                <a:spcPts val="0"/>
              </a:spcAft>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详</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见教材</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7.7.3</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节</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346455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138434" y="260648"/>
            <a:ext cx="5184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defRPr/>
            </a:pPr>
            <a:r>
              <a:rPr lang="zh-CN" altLang="en-US" sz="3200" kern="0" dirty="0">
                <a:solidFill>
                  <a:srgbClr val="FFFFFF"/>
                </a:solidFill>
                <a:latin typeface="Arial" charset="0"/>
                <a:ea typeface="华文新魏" pitchFamily="2" charset="-122"/>
              </a:rPr>
              <a:t>结  束  语</a:t>
            </a:r>
          </a:p>
        </p:txBody>
      </p:sp>
      <p:pic>
        <p:nvPicPr>
          <p:cNvPr id="4" name="Picture 17"/>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8269" t="22536" r="49205" b="22536"/>
          <a:stretch>
            <a:fillRect/>
          </a:stretch>
        </p:blipFill>
        <p:spPr bwMode="gray">
          <a:xfrm>
            <a:off x="107503" y="836712"/>
            <a:ext cx="4623317" cy="523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p:cNvSpPr>
            <a:spLocks noGrp="1"/>
          </p:cNvSpPr>
          <p:nvPr>
            <p:ph type="sldNum" sz="quarter" idx="11"/>
          </p:nvPr>
        </p:nvSpPr>
        <p:spPr/>
        <p:txBody>
          <a:bodyPr/>
          <a:lstStyle/>
          <a:p>
            <a:fld id="{76BC7B45-20C1-48AE-8B78-AFAD20EA80B5}" type="slidenum">
              <a:rPr lang="en-US" altLang="zh-CN" smtClean="0">
                <a:solidFill>
                  <a:srgbClr val="000000"/>
                </a:solidFill>
              </a:rPr>
              <a:pPr/>
              <a:t>83</a:t>
            </a:fld>
            <a:endParaRPr lang="en-US" altLang="zh-CN" dirty="0">
              <a:solidFill>
                <a:srgbClr val="000000"/>
              </a:solidFill>
            </a:endParaRPr>
          </a:p>
        </p:txBody>
      </p:sp>
      <p:sp>
        <p:nvSpPr>
          <p:cNvPr id="7" name="矩形 6"/>
          <p:cNvSpPr/>
          <p:nvPr/>
        </p:nvSpPr>
        <p:spPr>
          <a:xfrm>
            <a:off x="4699938" y="1556792"/>
            <a:ext cx="4076426" cy="4188839"/>
          </a:xfrm>
          <a:prstGeom prst="rect">
            <a:avLst/>
          </a:prstGeom>
        </p:spPr>
        <p:txBody>
          <a:bodyPr wrap="square">
            <a:spAutoFit/>
          </a:bodyPr>
          <a:lstStyle/>
          <a:p>
            <a:pPr algn="just">
              <a:lnSpc>
                <a:spcPct val="110000"/>
              </a:lnSpc>
              <a:spcBef>
                <a:spcPts val="600"/>
              </a:spcBef>
            </a:pPr>
            <a:r>
              <a:rPr lang="zh-CN" altLang="en-US" sz="2200" b="1" dirty="0" smtClean="0">
                <a:solidFill>
                  <a:srgbClr val="0000FF"/>
                </a:solidFill>
                <a:latin typeface="华文新魏" panose="02010800040101010101" pitchFamily="2" charset="-122"/>
                <a:ea typeface="华文新魏" panose="02010800040101010101" pitchFamily="2" charset="-122"/>
              </a:rPr>
              <a:t>    本章</a:t>
            </a:r>
            <a:r>
              <a:rPr lang="zh-CN" altLang="en-US" sz="2200" b="1" dirty="0">
                <a:solidFill>
                  <a:srgbClr val="0000FF"/>
                </a:solidFill>
                <a:latin typeface="华文新魏" panose="02010800040101010101" pitchFamily="2" charset="-122"/>
                <a:ea typeface="华文新魏" panose="02010800040101010101" pitchFamily="2" charset="-122"/>
              </a:rPr>
              <a:t>给出了</a:t>
            </a:r>
            <a:r>
              <a:rPr lang="en-US" altLang="zh-CN" sz="2200" b="1" dirty="0">
                <a:solidFill>
                  <a:srgbClr val="0000FF"/>
                </a:solidFill>
                <a:latin typeface="华文新魏" panose="02010800040101010101" pitchFamily="2" charset="-122"/>
                <a:ea typeface="华文新魏" panose="02010800040101010101" pitchFamily="2" charset="-122"/>
              </a:rPr>
              <a:t>ARM Cortex-M0+</a:t>
            </a:r>
            <a:r>
              <a:rPr lang="zh-CN" altLang="en-US" sz="2200" b="1" dirty="0">
                <a:solidFill>
                  <a:srgbClr val="0000FF"/>
                </a:solidFill>
                <a:latin typeface="华文新魏" panose="02010800040101010101" pitchFamily="2" charset="-122"/>
                <a:ea typeface="华文新魏" panose="02010800040101010101" pitchFamily="2" charset="-122"/>
              </a:rPr>
              <a:t>内核时钟</a:t>
            </a:r>
            <a:r>
              <a:rPr lang="en-US" altLang="zh-CN" sz="2200" b="1" dirty="0" err="1">
                <a:solidFill>
                  <a:srgbClr val="0000FF"/>
                </a:solidFill>
                <a:latin typeface="华文新魏" panose="02010800040101010101" pitchFamily="2" charset="-122"/>
                <a:ea typeface="华文新魏" panose="02010800040101010101" pitchFamily="2" charset="-122"/>
              </a:rPr>
              <a:t>SysTick</a:t>
            </a:r>
            <a:r>
              <a:rPr lang="zh-CN" altLang="en-US" sz="2200" b="1" dirty="0">
                <a:solidFill>
                  <a:srgbClr val="0000FF"/>
                </a:solidFill>
                <a:latin typeface="华文新魏" panose="02010800040101010101" pitchFamily="2" charset="-122"/>
                <a:ea typeface="华文新魏" panose="02010800040101010101" pitchFamily="2" charset="-122"/>
              </a:rPr>
              <a:t>的编程结构、构件设计及测试用例；给出了脉宽调制、输入捕捉与输出比较通用基础知识、</a:t>
            </a:r>
            <a:r>
              <a:rPr lang="en-US" altLang="zh-CN" sz="2200" b="1" dirty="0">
                <a:solidFill>
                  <a:srgbClr val="0000FF"/>
                </a:solidFill>
                <a:latin typeface="华文新魏" panose="02010800040101010101" pitchFamily="2" charset="-122"/>
                <a:ea typeface="华文新魏" panose="02010800040101010101" pitchFamily="2" charset="-122"/>
              </a:rPr>
              <a:t>TPM</a:t>
            </a:r>
            <a:r>
              <a:rPr lang="zh-CN" altLang="en-US" sz="2200" b="1" dirty="0">
                <a:solidFill>
                  <a:srgbClr val="0000FF"/>
                </a:solidFill>
                <a:latin typeface="华文新魏" panose="02010800040101010101" pitchFamily="2" charset="-122"/>
                <a:ea typeface="华文新魏" panose="02010800040101010101" pitchFamily="2" charset="-122"/>
              </a:rPr>
              <a:t>模块的驱动构件及使用方法、</a:t>
            </a:r>
            <a:r>
              <a:rPr lang="en-US" altLang="zh-CN" sz="2200" b="1" dirty="0">
                <a:solidFill>
                  <a:srgbClr val="0000FF"/>
                </a:solidFill>
                <a:latin typeface="华文新魏" panose="02010800040101010101" pitchFamily="2" charset="-122"/>
                <a:ea typeface="华文新魏" panose="02010800040101010101" pitchFamily="2" charset="-122"/>
              </a:rPr>
              <a:t>TPM</a:t>
            </a:r>
            <a:r>
              <a:rPr lang="zh-CN" altLang="en-US" sz="2200" b="1" dirty="0">
                <a:solidFill>
                  <a:srgbClr val="0000FF"/>
                </a:solidFill>
                <a:latin typeface="华文新魏" panose="02010800040101010101" pitchFamily="2" charset="-122"/>
                <a:ea typeface="华文新魏" panose="02010800040101010101" pitchFamily="2" charset="-122"/>
              </a:rPr>
              <a:t>模块的编程结构及驱动构件设计方法；分别给出了</a:t>
            </a:r>
            <a:r>
              <a:rPr lang="en-US" altLang="zh-CN" sz="2200" b="1" dirty="0">
                <a:solidFill>
                  <a:srgbClr val="0000FF"/>
                </a:solidFill>
                <a:latin typeface="华文新魏" panose="02010800040101010101" pitchFamily="2" charset="-122"/>
                <a:ea typeface="华文新魏" panose="02010800040101010101" pitchFamily="2" charset="-122"/>
              </a:rPr>
              <a:t>PIT</a:t>
            </a:r>
            <a:r>
              <a:rPr lang="zh-CN" altLang="en-US" sz="2200" b="1" dirty="0">
                <a:solidFill>
                  <a:srgbClr val="0000FF"/>
                </a:solidFill>
                <a:latin typeface="华文新魏" panose="02010800040101010101" pitchFamily="2" charset="-122"/>
                <a:ea typeface="华文新魏" panose="02010800040101010101" pitchFamily="2" charset="-122"/>
              </a:rPr>
              <a:t>、</a:t>
            </a:r>
            <a:r>
              <a:rPr lang="en-US" altLang="zh-CN" sz="2200" b="1" dirty="0">
                <a:solidFill>
                  <a:srgbClr val="0000FF"/>
                </a:solidFill>
                <a:latin typeface="华文新魏" panose="02010800040101010101" pitchFamily="2" charset="-122"/>
                <a:ea typeface="华文新魏" panose="02010800040101010101" pitchFamily="2" charset="-122"/>
              </a:rPr>
              <a:t>LPTMR</a:t>
            </a:r>
            <a:r>
              <a:rPr lang="zh-CN" altLang="en-US" sz="2200" b="1" dirty="0">
                <a:solidFill>
                  <a:srgbClr val="0000FF"/>
                </a:solidFill>
                <a:latin typeface="华文新魏" panose="02010800040101010101" pitchFamily="2" charset="-122"/>
                <a:ea typeface="华文新魏" panose="02010800040101010101" pitchFamily="2" charset="-122"/>
              </a:rPr>
              <a:t>、</a:t>
            </a:r>
            <a:r>
              <a:rPr lang="en-US" altLang="zh-CN" sz="2200" b="1" dirty="0">
                <a:solidFill>
                  <a:srgbClr val="0000FF"/>
                </a:solidFill>
                <a:latin typeface="华文新魏" panose="02010800040101010101" pitchFamily="2" charset="-122"/>
                <a:ea typeface="华文新魏" panose="02010800040101010101" pitchFamily="2" charset="-122"/>
              </a:rPr>
              <a:t>RTC</a:t>
            </a:r>
            <a:r>
              <a:rPr lang="zh-CN" altLang="en-US" sz="2200" b="1" dirty="0">
                <a:solidFill>
                  <a:srgbClr val="0000FF"/>
                </a:solidFill>
                <a:latin typeface="华文新魏" panose="02010800040101010101" pitchFamily="2" charset="-122"/>
                <a:ea typeface="华文新魏" panose="02010800040101010101" pitchFamily="2" charset="-122"/>
              </a:rPr>
              <a:t>的功能概述、构件及使用方法、构件的设计方法。</a:t>
            </a:r>
            <a:endParaRPr lang="zh-CN" altLang="zh-CN" sz="2400" b="1"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71040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9</a:t>
            </a:fld>
            <a:endParaRPr lang="en-US" altLang="zh-CN"/>
          </a:p>
        </p:txBody>
      </p:sp>
      <p:sp>
        <p:nvSpPr>
          <p:cNvPr id="4" name="矩形 3"/>
          <p:cNvSpPr/>
          <p:nvPr/>
        </p:nvSpPr>
        <p:spPr>
          <a:xfrm>
            <a:off x="131490" y="1268760"/>
            <a:ext cx="8474456" cy="1654299"/>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M0+</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内核优先级设置</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寄存器</a:t>
            </a:r>
            <a:endPar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当</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计数寄存器中的数值减到</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0</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后，会溢出，产生中断，因此编写</a:t>
            </a:r>
            <a:r>
              <a:rPr lang="en-US" altLang="zh-CN" sz="2200" b="1" kern="100"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模块的初始化程序还需用到</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M0+</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内核</a:t>
            </a:r>
            <a:r>
              <a:rPr lang="zh-CN"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优先级设置寄存器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SHPR3</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，用于设定</a:t>
            </a:r>
            <a:r>
              <a:rPr lang="en-US" altLang="zh-CN" sz="2200" b="1" kern="100"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模块中断的</a:t>
            </a:r>
            <a:r>
              <a:rPr lang="zh-CN"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优先级</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100" dirty="0">
              <a:solidFill>
                <a:srgbClr val="FF0000"/>
              </a:solidFill>
              <a:latin typeface="Times New Roman"/>
              <a:ea typeface="宋体"/>
            </a:endParaRPr>
          </a:p>
        </p:txBody>
      </p:sp>
      <p:sp>
        <p:nvSpPr>
          <p:cNvPr id="8" name="矩形 7"/>
          <p:cNvSpPr/>
          <p:nvPr/>
        </p:nvSpPr>
        <p:spPr>
          <a:xfrm>
            <a:off x="1043608" y="260648"/>
            <a:ext cx="719780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7.1  ARM Cortex-M0+</a:t>
            </a:r>
            <a:r>
              <a:rPr lang="zh-CN" altLang="en-US" sz="2800" b="1" dirty="0">
                <a:solidFill>
                  <a:schemeClr val="bg1"/>
                </a:solidFill>
                <a:latin typeface="华文新魏" panose="02010800040101010101" pitchFamily="2" charset="-122"/>
                <a:ea typeface="华文新魏" panose="02010800040101010101" pitchFamily="2" charset="-122"/>
              </a:rPr>
              <a:t>内核定时器（</a:t>
            </a:r>
            <a:r>
              <a:rPr lang="en-US" altLang="zh-CN" sz="2800" b="1" dirty="0" err="1">
                <a:solidFill>
                  <a:schemeClr val="bg1"/>
                </a:solidFill>
                <a:latin typeface="华文新魏" panose="02010800040101010101" pitchFamily="2" charset="-122"/>
                <a:ea typeface="华文新魏" panose="02010800040101010101" pitchFamily="2" charset="-122"/>
              </a:rPr>
              <a:t>Systick</a:t>
            </a:r>
            <a:r>
              <a:rPr lang="zh-CN" altLang="en-US" sz="2800" b="1" dirty="0">
                <a:solidFill>
                  <a:schemeClr val="bg1"/>
                </a:solidFill>
                <a:latin typeface="华文新魏" panose="02010800040101010101" pitchFamily="2" charset="-122"/>
                <a:ea typeface="华文新魏" panose="02010800040101010101" pitchFamily="2" charset="-122"/>
              </a:rPr>
              <a:t>）</a:t>
            </a:r>
          </a:p>
        </p:txBody>
      </p:sp>
      <p:sp>
        <p:nvSpPr>
          <p:cNvPr id="2" name="矩形 1"/>
          <p:cNvSpPr/>
          <p:nvPr/>
        </p:nvSpPr>
        <p:spPr>
          <a:xfrm>
            <a:off x="179512" y="836712"/>
            <a:ext cx="4060727"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7.1.1  </a:t>
            </a:r>
            <a:r>
              <a:rPr lang="en-US" altLang="zh-CN" sz="2400" b="1"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sp>
        <p:nvSpPr>
          <p:cNvPr id="3" name="矩形 2"/>
          <p:cNvSpPr/>
          <p:nvPr/>
        </p:nvSpPr>
        <p:spPr>
          <a:xfrm>
            <a:off x="179512" y="4122279"/>
            <a:ext cx="8426434" cy="2462213"/>
          </a:xfrm>
          <a:prstGeom prst="rect">
            <a:avLst/>
          </a:prstGeom>
        </p:spPr>
        <p:txBody>
          <a:bodyPr wrap="square">
            <a:spAutoFit/>
          </a:bodyPr>
          <a:lstStyle/>
          <a:p>
            <a:pPr marL="342900" lvl="0" indent="-342900" algn="just">
              <a:spcAft>
                <a:spcPts val="0"/>
              </a:spcAft>
              <a:buClr>
                <a:srgbClr val="000099"/>
              </a:buClr>
              <a:buSzPct val="80000"/>
              <a:buFont typeface="Wingdings" panose="05000000000000000000" pitchFamily="2" charset="2"/>
              <a:buChar char="l"/>
            </a:pPr>
            <a:r>
              <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SHPR3</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位于系统控制块中。在</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ARM </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Cortex-M0+</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中，只有</a:t>
            </a:r>
            <a:r>
              <a:rPr lang="en-US" altLang="zh-CN" sz="2200" b="1" kern="100"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系统服务调用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SVC</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和可挂起系统调用</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PendSV</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等内部异常可以设置其中断优先级，其他内核异常的优先级是固定的。</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SVC</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的优先级在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SHPR2</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寄存器中设置，</a:t>
            </a:r>
            <a:r>
              <a:rPr lang="en-US" altLang="zh-CN" sz="2200" b="1" kern="100"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和</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PendSV</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优先级在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SHPR3</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寄存器中设置。</a:t>
            </a:r>
            <a:endPar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spcAft>
                <a:spcPts val="0"/>
              </a:spcAft>
              <a:buClr>
                <a:srgbClr val="000099"/>
              </a:buClr>
              <a:buSzPct val="80000"/>
              <a:buFont typeface="Wingdings" panose="05000000000000000000" pitchFamily="2" charset="2"/>
              <a:buChar char="l"/>
            </a:pP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SHPR3</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寄存器的最高两位用于设置</a:t>
            </a:r>
            <a:r>
              <a:rPr lang="en-US" altLang="zh-CN" sz="2200" b="1" kern="100"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的</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优先级，优先级可以设为</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0-3</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级，一般设为</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3</a:t>
            </a:r>
            <a:r>
              <a:rPr lang="zh-CN" altLang="zh-CN" sz="2200" b="1" kern="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0" name="图片 9"/>
          <p:cNvPicPr/>
          <p:nvPr/>
        </p:nvPicPr>
        <p:blipFill>
          <a:blip r:embed="rId2" cstate="print"/>
          <a:srcRect/>
          <a:stretch>
            <a:fillRect/>
          </a:stretch>
        </p:blipFill>
        <p:spPr bwMode="auto">
          <a:xfrm>
            <a:off x="622899" y="2977824"/>
            <a:ext cx="7850179" cy="1028054"/>
          </a:xfrm>
          <a:prstGeom prst="rect">
            <a:avLst/>
          </a:prstGeom>
          <a:noFill/>
          <a:ln w="9525">
            <a:noFill/>
            <a:miter lim="800000"/>
            <a:headEnd/>
            <a:tailEnd/>
          </a:ln>
        </p:spPr>
      </p:pic>
    </p:spTree>
    <p:extLst>
      <p:ext uri="{BB962C8B-B14F-4D97-AF65-F5344CB8AC3E}">
        <p14:creationId xmlns:p14="http://schemas.microsoft.com/office/powerpoint/2010/main" val="1329237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2145</TotalTime>
  <Words>13450</Words>
  <Application>Microsoft Office PowerPoint</Application>
  <PresentationFormat>全屏显示(4:3)</PresentationFormat>
  <Paragraphs>1417</Paragraphs>
  <Slides>83</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83</vt:i4>
      </vt:variant>
    </vt:vector>
  </HeadingPairs>
  <TitlesOfParts>
    <vt:vector size="96" baseType="lpstr">
      <vt:lpstr>Arial Unicode MS</vt:lpstr>
      <vt:lpstr>黑体</vt:lpstr>
      <vt:lpstr>华文新魏</vt:lpstr>
      <vt:lpstr>楷体</vt:lpstr>
      <vt:lpstr>宋体</vt:lpstr>
      <vt:lpstr>Arial</vt:lpstr>
      <vt:lpstr>Arial Black</vt:lpstr>
      <vt:lpstr>Calibri</vt:lpstr>
      <vt:lpstr>Cambria Math</vt:lpstr>
      <vt:lpstr>Times New Roman</vt:lpstr>
      <vt:lpstr>Wingdings</vt:lpstr>
      <vt:lpstr>Pixel</vt:lpstr>
      <vt:lpstr>1_Pixel</vt:lpstr>
      <vt:lpstr>1 第7章 定时器相关模块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 （Introduction to Computers）</dc:title>
  <dc:creator>User</dc:creator>
  <cp:lastModifiedBy>Windows 用户</cp:lastModifiedBy>
  <cp:revision>664</cp:revision>
  <dcterms:created xsi:type="dcterms:W3CDTF">2007-09-11T12:35:00Z</dcterms:created>
  <dcterms:modified xsi:type="dcterms:W3CDTF">2016-11-15T06:32:10Z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