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 id="2147483661" r:id="rId2"/>
  </p:sldMasterIdLst>
  <p:notesMasterIdLst>
    <p:notesMasterId r:id="rId44"/>
  </p:notesMasterIdLst>
  <p:sldIdLst>
    <p:sldId id="377" r:id="rId3"/>
    <p:sldId id="470" r:id="rId4"/>
    <p:sldId id="531" r:id="rId5"/>
    <p:sldId id="615" r:id="rId6"/>
    <p:sldId id="616" r:id="rId7"/>
    <p:sldId id="617" r:id="rId8"/>
    <p:sldId id="618" r:id="rId9"/>
    <p:sldId id="619" r:id="rId10"/>
    <p:sldId id="620" r:id="rId11"/>
    <p:sldId id="621" r:id="rId12"/>
    <p:sldId id="623" r:id="rId13"/>
    <p:sldId id="629" r:id="rId14"/>
    <p:sldId id="630" r:id="rId15"/>
    <p:sldId id="624" r:id="rId16"/>
    <p:sldId id="626" r:id="rId17"/>
    <p:sldId id="625" r:id="rId18"/>
    <p:sldId id="627" r:id="rId19"/>
    <p:sldId id="628" r:id="rId20"/>
    <p:sldId id="631" r:id="rId21"/>
    <p:sldId id="632" r:id="rId22"/>
    <p:sldId id="633" r:id="rId23"/>
    <p:sldId id="634" r:id="rId24"/>
    <p:sldId id="651" r:id="rId25"/>
    <p:sldId id="635" r:id="rId26"/>
    <p:sldId id="636" r:id="rId27"/>
    <p:sldId id="637" r:id="rId28"/>
    <p:sldId id="638" r:id="rId29"/>
    <p:sldId id="639" r:id="rId30"/>
    <p:sldId id="640" r:id="rId31"/>
    <p:sldId id="641" r:id="rId32"/>
    <p:sldId id="642" r:id="rId33"/>
    <p:sldId id="643" r:id="rId34"/>
    <p:sldId id="644" r:id="rId35"/>
    <p:sldId id="645" r:id="rId36"/>
    <p:sldId id="646" r:id="rId37"/>
    <p:sldId id="647" r:id="rId38"/>
    <p:sldId id="648" r:id="rId39"/>
    <p:sldId id="649" r:id="rId40"/>
    <p:sldId id="652" r:id="rId41"/>
    <p:sldId id="650" r:id="rId42"/>
    <p:sldId id="614" r:id="rId4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FF"/>
    <a:srgbClr val="0099CC"/>
    <a:srgbClr val="008080"/>
    <a:srgbClr val="B52D2D"/>
    <a:srgbClr val="3399FF"/>
    <a:srgbClr val="FFFF00"/>
    <a:srgbClr val="009999"/>
    <a:srgbClr val="0066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32" autoAdjust="0"/>
    <p:restoredTop sz="97790" autoAdjust="0"/>
  </p:normalViewPr>
  <p:slideViewPr>
    <p:cSldViewPr>
      <p:cViewPr varScale="1">
        <p:scale>
          <a:sx n="85" d="100"/>
          <a:sy n="85" d="100"/>
        </p:scale>
        <p:origin x="102" y="762"/>
      </p:cViewPr>
      <p:guideLst>
        <p:guide orient="horz" pos="2160"/>
        <p:guide pos="2880"/>
      </p:guideLst>
    </p:cSldViewPr>
  </p:slideViewPr>
  <p:outlineViewPr>
    <p:cViewPr>
      <p:scale>
        <a:sx n="33" d="100"/>
        <a:sy n="33" d="100"/>
      </p:scale>
      <p:origin x="0" y="77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4781C754-69B3-4B73-BD1B-795AD743E780}" type="datetimeFigureOut">
              <a:rPr lang="zh-CN" altLang="en-US"/>
              <a:t>2016/11/15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F71525F1-DEE9-43B2-B323-A23D8CB0BE4B}" type="slidenum">
              <a:rPr lang="zh-CN" altLang="en-US"/>
              <a:t>‹#›</a:t>
            </a:fld>
            <a:endParaRPr lang="zh-CN" altLang="en-US"/>
          </a:p>
        </p:txBody>
      </p:sp>
    </p:spTree>
    <p:extLst>
      <p:ext uri="{BB962C8B-B14F-4D97-AF65-F5344CB8AC3E}">
        <p14:creationId xmlns:p14="http://schemas.microsoft.com/office/powerpoint/2010/main" val="20147738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zh-CN" sz="2400">
                <a:latin typeface="Times New Roman" panose="02020603050405020304" pitchFamily="18" charset="0"/>
                <a:ea typeface="宋体" panose="02010600030101010101" pitchFamily="2" charset="-122"/>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grpSp>
          <p:nvGrpSpPr>
            <p:cNvPr id="7" name="Group 5"/>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grpSp>
      </p:grpSp>
      <p:sp>
        <p:nvSpPr>
          <p:cNvPr id="2561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25620"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a:t>单击此处编辑母版副标题样式</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p:spPr>
        <p:txBody>
          <a:bodyPr/>
          <a:lstStyle>
            <a:lvl1pPr>
              <a:defRPr/>
            </a:lvl1pPr>
          </a:lstStyle>
          <a:p>
            <a:endParaRPr lang="en-US" altLang="zh-CN"/>
          </a:p>
        </p:txBody>
      </p:sp>
      <p:sp>
        <p:nvSpPr>
          <p:cNvPr id="5" name="Rectangle 3"/>
          <p:cNvSpPr>
            <a:spLocks noGrp="1" noChangeArrowheads="1"/>
          </p:cNvSpPr>
          <p:nvPr>
            <p:ph type="sldNum" sz="quarter" idx="11"/>
          </p:nvPr>
        </p:nvSpPr>
        <p:spPr/>
        <p:txBody>
          <a:bodyPr/>
          <a:lstStyle>
            <a:lvl1pPr>
              <a:defRPr/>
            </a:lvl1pPr>
          </a:lstStyle>
          <a:p>
            <a:fld id="{B41783C3-2954-4F9A-9F62-E01E048ACD7D}" type="slidenum">
              <a:rPr lang="en-US" altLang="zh-CN"/>
              <a:t>‹#›</a:t>
            </a:fld>
            <a:endParaRPr lang="en-US" altLang="zh-CN"/>
          </a:p>
        </p:txBody>
      </p:sp>
      <p:sp>
        <p:nvSpPr>
          <p:cNvPr id="6" name="Rectangle 16"/>
          <p:cNvSpPr>
            <a:spLocks noGrp="1" noChangeArrowheads="1"/>
          </p:cNvSpPr>
          <p:nvPr>
            <p:ph type="dt" sz="half" idx="12"/>
          </p:nvPr>
        </p:nvSpPr>
        <p:spPr>
          <a:xfrm>
            <a:off x="457200" y="6245225"/>
            <a:ext cx="2133600" cy="476250"/>
          </a:xfrm>
          <a:prstGeom prst="rect">
            <a:avLst/>
          </a:prstGeom>
        </p:spPr>
        <p:txBody>
          <a:bodyPr/>
          <a:lstStyle>
            <a:lvl1pPr>
              <a:defRPr/>
            </a:lvl1pPr>
          </a:lstStyle>
          <a:p>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p:spPr>
        <p:txBody>
          <a:bodyPr/>
          <a:lstStyle>
            <a:lvl1pPr>
              <a:defRPr/>
            </a:lvl1pPr>
          </a:lstStyle>
          <a:p>
            <a:endParaRPr lang="en-US" altLang="zh-CN"/>
          </a:p>
        </p:txBody>
      </p:sp>
      <p:sp>
        <p:nvSpPr>
          <p:cNvPr id="5" name="Rectangle 3"/>
          <p:cNvSpPr>
            <a:spLocks noGrp="1" noChangeArrowheads="1"/>
          </p:cNvSpPr>
          <p:nvPr>
            <p:ph type="sldNum" sz="quarter" idx="11"/>
          </p:nvPr>
        </p:nvSpPr>
        <p:spPr/>
        <p:txBody>
          <a:bodyPr/>
          <a:lstStyle>
            <a:lvl1pPr>
              <a:defRPr/>
            </a:lvl1pPr>
          </a:lstStyle>
          <a:p>
            <a:fld id="{8B58B48D-B8FE-46F8-A240-74A81C278EF0}" type="slidenum">
              <a:rPr lang="en-US" altLang="zh-CN"/>
              <a:t>‹#›</a:t>
            </a:fld>
            <a:endParaRPr lang="en-US" altLang="zh-CN"/>
          </a:p>
        </p:txBody>
      </p:sp>
      <p:sp>
        <p:nvSpPr>
          <p:cNvPr id="6" name="Rectangle 16"/>
          <p:cNvSpPr>
            <a:spLocks noGrp="1" noChangeArrowheads="1"/>
          </p:cNvSpPr>
          <p:nvPr>
            <p:ph type="dt" sz="half" idx="12"/>
          </p:nvPr>
        </p:nvSpPr>
        <p:spPr>
          <a:xfrm>
            <a:off x="457200" y="6245225"/>
            <a:ext cx="2133600" cy="476250"/>
          </a:xfrm>
          <a:prstGeom prst="rect">
            <a:avLst/>
          </a:prstGeom>
        </p:spPr>
        <p:txBody>
          <a:bodyPr/>
          <a:lstStyle>
            <a:lvl1pPr>
              <a:defRPr/>
            </a:lvl1pPr>
          </a:lstStyle>
          <a:p>
            <a:endParaRPr lang="en-US" altLang="zh-C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sldNum" sz="quarter" idx="11"/>
          </p:nvPr>
        </p:nvSpPr>
        <p:spPr/>
        <p:txBody>
          <a:bodyPr/>
          <a:lstStyle>
            <a:lvl1pPr>
              <a:defRPr/>
            </a:lvl1pPr>
          </a:lstStyle>
          <a:p>
            <a:fld id="{AB1C2674-9A4D-4917-8913-707BEA0FE91D}"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grpSp>
      </p:grpSp>
      <p:sp>
        <p:nvSpPr>
          <p:cNvPr id="2561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2562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Tree>
    <p:extLst>
      <p:ext uri="{BB962C8B-B14F-4D97-AF65-F5344CB8AC3E}">
        <p14:creationId xmlns:p14="http://schemas.microsoft.com/office/powerpoint/2010/main" val="373744061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marL="176213" indent="0">
              <a:buNone/>
              <a:defRPr>
                <a:solidFill>
                  <a:srgbClr val="008080"/>
                </a:solidFill>
              </a:defRPr>
            </a:lvl2pPr>
            <a:lvl3pPr marL="514350" indent="-161925" defTabSz="682625">
              <a:defRPr b="1">
                <a:solidFill>
                  <a:schemeClr val="tx1"/>
                </a:solidFill>
                <a:latin typeface="黑体" panose="02010609060101010101" pitchFamily="49" charset="-122"/>
                <a:ea typeface="黑体" panose="02010609060101010101" pitchFamily="49" charset="-122"/>
              </a:defRPr>
            </a:lvl3pPr>
            <a:lvl4pPr marL="808038" indent="-228600">
              <a:defRPr b="1">
                <a:solidFill>
                  <a:srgbClr val="FF0000"/>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3"/>
          <p:cNvSpPr>
            <a:spLocks noGrp="1" noChangeArrowheads="1"/>
          </p:cNvSpPr>
          <p:nvPr>
            <p:ph type="sldNum" sz="quarter" idx="11"/>
          </p:nvPr>
        </p:nvSpPr>
        <p:spPr>
          <a:ln/>
        </p:spPr>
        <p:txBody>
          <a:bodyPr/>
          <a:lstStyle>
            <a:lvl1pPr>
              <a:defRPr/>
            </a:lvl1pPr>
          </a:lstStyle>
          <a:p>
            <a:fld id="{EC6778B1-67D4-4AA3-8FD6-2E505E694FD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371988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Rectangle 3"/>
          <p:cNvSpPr>
            <a:spLocks noGrp="1" noChangeArrowheads="1"/>
          </p:cNvSpPr>
          <p:nvPr>
            <p:ph type="sldNum" sz="quarter" idx="11"/>
          </p:nvPr>
        </p:nvSpPr>
        <p:spPr>
          <a:ln/>
        </p:spPr>
        <p:txBody>
          <a:bodyPr/>
          <a:lstStyle>
            <a:lvl1pPr>
              <a:defRPr/>
            </a:lvl1pPr>
          </a:lstStyle>
          <a:p>
            <a:fld id="{D70E416E-4292-4267-B142-03F93B05500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9482395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EB5E85A1-997A-4F54-9FE0-7577AB2E227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8339961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8C5C5784-E150-44AC-BDB9-493663182B9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9511236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93FB9B39-40E6-40EA-B360-6D26B553FE1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51241954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3"/>
          <p:cNvSpPr>
            <a:spLocks noGrp="1" noChangeArrowheads="1"/>
          </p:cNvSpPr>
          <p:nvPr>
            <p:ph type="sldNum" sz="quarter" idx="11"/>
          </p:nvPr>
        </p:nvSpPr>
        <p:spPr>
          <a:ln/>
        </p:spPr>
        <p:txBody>
          <a:bodyPr/>
          <a:lstStyle>
            <a:lvl1pPr>
              <a:defRPr sz="1200"/>
            </a:lvl1pPr>
          </a:lstStyle>
          <a:p>
            <a:fld id="{76BC7B45-20C1-48AE-8B78-AFAD20EA80B5}" type="slidenum">
              <a:rPr lang="en-US" altLang="zh-CN" smtClean="0">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4460015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marL="176530" indent="0">
              <a:buNone/>
              <a:defRPr>
                <a:solidFill>
                  <a:srgbClr val="008080"/>
                </a:solidFill>
              </a:defRPr>
            </a:lvl2pPr>
            <a:lvl3pPr marL="514350" indent="-161925" defTabSz="682625">
              <a:defRPr b="1">
                <a:solidFill>
                  <a:schemeClr val="tx1"/>
                </a:solidFill>
                <a:latin typeface="黑体" panose="02010609060101010101" pitchFamily="49" charset="-122"/>
                <a:ea typeface="黑体" panose="02010609060101010101" pitchFamily="49" charset="-122"/>
              </a:defRPr>
            </a:lvl3pPr>
            <a:lvl4pPr marL="808355" indent="-228600">
              <a:defRPr b="1">
                <a:solidFill>
                  <a:srgbClr val="FF0000"/>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3"/>
          <p:cNvSpPr>
            <a:spLocks noGrp="1" noChangeArrowheads="1"/>
          </p:cNvSpPr>
          <p:nvPr>
            <p:ph type="sldNum" sz="quarter" idx="11"/>
          </p:nvPr>
        </p:nvSpPr>
        <p:spPr/>
        <p:txBody>
          <a:bodyPr/>
          <a:lstStyle>
            <a:lvl1pPr>
              <a:defRPr/>
            </a:lvl1pPr>
          </a:lstStyle>
          <a:p>
            <a:fld id="{EC6778B1-67D4-4AA3-8FD6-2E505E694FD9}"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a:ln/>
        </p:spPr>
        <p:txBody>
          <a:bodyPr/>
          <a:lstStyle>
            <a:lvl1pPr>
              <a:defRPr/>
            </a:lvl1pPr>
          </a:lstStyle>
          <a:p>
            <a:fld id="{9EE3C099-5F36-4AC4-A132-BDCACF3F825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5835640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a:ln/>
        </p:spPr>
        <p:txBody>
          <a:bodyPr/>
          <a:lstStyle>
            <a:lvl1pPr>
              <a:defRPr/>
            </a:lvl1pPr>
          </a:lstStyle>
          <a:p>
            <a:fld id="{64104BE1-C08E-4496-A893-AC8F23B6944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58739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endParaRPr lang="en-US" altLang="zh-CN">
              <a:solidFill>
                <a:srgbClr val="000000"/>
              </a:solidFill>
              <a:latin typeface="Arial" charset="0"/>
              <a:ea typeface="宋体" charset="-122"/>
            </a:endParaRPr>
          </a:p>
        </p:txBody>
      </p:sp>
      <p:sp>
        <p:nvSpPr>
          <p:cNvPr id="5" name="Rectangle 3"/>
          <p:cNvSpPr>
            <a:spLocks noGrp="1" noChangeArrowheads="1"/>
          </p:cNvSpPr>
          <p:nvPr>
            <p:ph type="sldNum" sz="quarter" idx="11"/>
          </p:nvPr>
        </p:nvSpPr>
        <p:spPr>
          <a:ln/>
        </p:spPr>
        <p:txBody>
          <a:bodyPr/>
          <a:lstStyle>
            <a:lvl1pPr>
              <a:defRPr/>
            </a:lvl1pPr>
          </a:lstStyle>
          <a:p>
            <a:fld id="{B41783C3-2954-4F9A-9F62-E01E048ACD7D}" type="slidenum">
              <a:rPr lang="en-US" altLang="zh-CN">
                <a:solidFill>
                  <a:srgbClr val="000000"/>
                </a:solidFill>
              </a:rPr>
              <a:pPr/>
              <a:t>‹#›</a:t>
            </a:fld>
            <a:endParaRPr lang="en-US" altLang="zh-CN">
              <a:solidFill>
                <a:srgbClr val="000000"/>
              </a:solidFill>
            </a:endParaRPr>
          </a:p>
        </p:txBody>
      </p:sp>
      <p:sp>
        <p:nvSpPr>
          <p:cNvPr id="6"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endParaRPr lang="en-US" altLang="zh-CN">
              <a:solidFill>
                <a:srgbClr val="000000"/>
              </a:solidFill>
              <a:latin typeface="Arial" charset="0"/>
              <a:ea typeface="宋体" charset="-122"/>
            </a:endParaRPr>
          </a:p>
        </p:txBody>
      </p:sp>
    </p:spTree>
    <p:extLst>
      <p:ext uri="{BB962C8B-B14F-4D97-AF65-F5344CB8AC3E}">
        <p14:creationId xmlns:p14="http://schemas.microsoft.com/office/powerpoint/2010/main" val="28178440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endParaRPr lang="en-US" altLang="zh-CN">
              <a:solidFill>
                <a:srgbClr val="000000"/>
              </a:solidFill>
              <a:latin typeface="Arial" charset="0"/>
              <a:ea typeface="宋体" charset="-122"/>
            </a:endParaRPr>
          </a:p>
        </p:txBody>
      </p:sp>
      <p:sp>
        <p:nvSpPr>
          <p:cNvPr id="5" name="Rectangle 3"/>
          <p:cNvSpPr>
            <a:spLocks noGrp="1" noChangeArrowheads="1"/>
          </p:cNvSpPr>
          <p:nvPr>
            <p:ph type="sldNum" sz="quarter" idx="11"/>
          </p:nvPr>
        </p:nvSpPr>
        <p:spPr>
          <a:ln/>
        </p:spPr>
        <p:txBody>
          <a:bodyPr/>
          <a:lstStyle>
            <a:lvl1pPr>
              <a:defRPr/>
            </a:lvl1pPr>
          </a:lstStyle>
          <a:p>
            <a:fld id="{8B58B48D-B8FE-46F8-A240-74A81C278EF0}" type="slidenum">
              <a:rPr lang="en-US" altLang="zh-CN">
                <a:solidFill>
                  <a:srgbClr val="000000"/>
                </a:solidFill>
              </a:rPr>
              <a:pPr/>
              <a:t>‹#›</a:t>
            </a:fld>
            <a:endParaRPr lang="en-US" altLang="zh-CN">
              <a:solidFill>
                <a:srgbClr val="000000"/>
              </a:solidFill>
            </a:endParaRPr>
          </a:p>
        </p:txBody>
      </p:sp>
      <p:sp>
        <p:nvSpPr>
          <p:cNvPr id="6"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endParaRPr lang="en-US" altLang="zh-CN">
              <a:solidFill>
                <a:srgbClr val="000000"/>
              </a:solidFill>
              <a:latin typeface="Arial" charset="0"/>
              <a:ea typeface="宋体" charset="-122"/>
            </a:endParaRPr>
          </a:p>
        </p:txBody>
      </p:sp>
    </p:spTree>
    <p:extLst>
      <p:ext uri="{BB962C8B-B14F-4D97-AF65-F5344CB8AC3E}">
        <p14:creationId xmlns:p14="http://schemas.microsoft.com/office/powerpoint/2010/main" val="31746013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sldNum" sz="quarter" idx="11"/>
          </p:nvPr>
        </p:nvSpPr>
        <p:spPr>
          <a:ln/>
        </p:spPr>
        <p:txBody>
          <a:bodyPr/>
          <a:lstStyle>
            <a:lvl1pPr>
              <a:defRPr/>
            </a:lvl1pPr>
          </a:lstStyle>
          <a:p>
            <a:fld id="{AB1C2674-9A4D-4917-8913-707BEA0FE91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29749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Rectangle 3"/>
          <p:cNvSpPr>
            <a:spLocks noGrp="1" noChangeArrowheads="1"/>
          </p:cNvSpPr>
          <p:nvPr>
            <p:ph type="sldNum" sz="quarter" idx="11"/>
          </p:nvPr>
        </p:nvSpPr>
        <p:spPr/>
        <p:txBody>
          <a:bodyPr/>
          <a:lstStyle>
            <a:lvl1pPr>
              <a:defRPr/>
            </a:lvl1pPr>
          </a:lstStyle>
          <a:p>
            <a:fld id="{D70E416E-4292-4267-B142-03F93B055007}"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3"/>
          <p:cNvSpPr>
            <a:spLocks noGrp="1" noChangeArrowheads="1"/>
          </p:cNvSpPr>
          <p:nvPr>
            <p:ph type="sldNum" sz="quarter" idx="11"/>
          </p:nvPr>
        </p:nvSpPr>
        <p:spPr/>
        <p:txBody>
          <a:bodyPr/>
          <a:lstStyle>
            <a:lvl1pPr>
              <a:defRPr/>
            </a:lvl1pPr>
          </a:lstStyle>
          <a:p>
            <a:fld id="{EB5E85A1-997A-4F54-9FE0-7577AB2E2271}"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Rectangle 3"/>
          <p:cNvSpPr>
            <a:spLocks noGrp="1" noChangeArrowheads="1"/>
          </p:cNvSpPr>
          <p:nvPr>
            <p:ph type="sldNum" sz="quarter" idx="11"/>
          </p:nvPr>
        </p:nvSpPr>
        <p:spPr/>
        <p:txBody>
          <a:bodyPr/>
          <a:lstStyle>
            <a:lvl1pPr>
              <a:defRPr/>
            </a:lvl1pPr>
          </a:lstStyle>
          <a:p>
            <a:fld id="{8C5C5784-E150-44AC-BDB9-493663182B96}"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sldNum" sz="quarter" idx="11"/>
          </p:nvPr>
        </p:nvSpPr>
        <p:spPr/>
        <p:txBody>
          <a:bodyPr/>
          <a:lstStyle>
            <a:lvl1pPr>
              <a:defRPr/>
            </a:lvl1pPr>
          </a:lstStyle>
          <a:p>
            <a:fld id="{93FB9B39-40E6-40EA-B360-6D26B553FE18}"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3"/>
          <p:cNvSpPr>
            <a:spLocks noGrp="1" noChangeArrowheads="1"/>
          </p:cNvSpPr>
          <p:nvPr>
            <p:ph type="sldNum" sz="quarter" idx="11"/>
          </p:nvPr>
        </p:nvSpPr>
        <p:spPr/>
        <p:txBody>
          <a:bodyPr/>
          <a:lstStyle>
            <a:lvl1pPr>
              <a:defRPr sz="1200"/>
            </a:lvl1pPr>
          </a:lstStyle>
          <a:p>
            <a:fld id="{76BC7B45-20C1-48AE-8B78-AFAD20EA80B5}" type="slidenum">
              <a:rPr lang="en-US" altLang="zh-CN" smtClean="0"/>
              <a:t>‹#›</a:t>
            </a:fld>
            <a:endParaRPr lang="en-US" altLang="zh-CN"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p:txBody>
          <a:bodyPr/>
          <a:lstStyle>
            <a:lvl1pPr>
              <a:defRPr/>
            </a:lvl1pPr>
          </a:lstStyle>
          <a:p>
            <a:fld id="{9EE3C099-5F36-4AC4-A132-BDCACF3F8252}"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p:txBody>
          <a:bodyPr/>
          <a:lstStyle>
            <a:lvl1pPr>
              <a:defRPr/>
            </a:lvl1pPr>
          </a:lstStyle>
          <a:p>
            <a:fld id="{64104BE1-C08E-4496-A893-AC8F23B69443}" type="slidenum">
              <a:rPr lang="en-US" altLang="zh-CN"/>
              <a:t>‹#›</a:t>
            </a:fld>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9" name="Rectangle 3"/>
          <p:cNvSpPr>
            <a:spLocks noGrp="1" noChangeArrowheads="1"/>
          </p:cNvSpPr>
          <p:nvPr>
            <p:ph type="sldNum" sz="quarter" idx="4"/>
          </p:nvPr>
        </p:nvSpPr>
        <p:spPr bwMode="auto">
          <a:xfrm>
            <a:off x="7010400" y="64008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400">
                <a:latin typeface="Arial Black" panose="020B0A04020102020204" pitchFamily="34" charset="0"/>
              </a:defRPr>
            </a:lvl1pPr>
          </a:lstStyle>
          <a:p>
            <a:fld id="{36D0FB85-6326-43FC-A78C-00EEC570A684}" type="slidenum">
              <a:rPr lang="en-US" altLang="zh-CN"/>
              <a:t>‹#›</a:t>
            </a:fld>
            <a:endParaRPr lang="en-US" altLang="zh-CN"/>
          </a:p>
        </p:txBody>
      </p:sp>
      <p:sp>
        <p:nvSpPr>
          <p:cNvPr id="4101"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 name="Rectangle 106"/>
          <p:cNvSpPr>
            <a:spLocks noChangeArrowheads="1"/>
          </p:cNvSpPr>
          <p:nvPr userDrawn="1"/>
        </p:nvSpPr>
        <p:spPr bwMode="gray">
          <a:xfrm>
            <a:off x="0" y="260648"/>
            <a:ext cx="9144000" cy="572064"/>
          </a:xfrm>
          <a:prstGeom prst="rect">
            <a:avLst/>
          </a:prstGeom>
          <a:solidFill>
            <a:srgbClr val="3399FF">
              <a:alpha val="81000"/>
            </a:srgbClr>
          </a:solidFill>
          <a:ln>
            <a:noFill/>
          </a:ln>
          <a:effec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a:solidFill>
            <a:schemeClr val="tx1"/>
          </a:solidFill>
          <a:latin typeface="黑体" panose="02010609060101010101" pitchFamily="49" charset="-122"/>
          <a:ea typeface="黑体" panose="02010609060101010101" pitchFamily="49" charset="-122"/>
        </a:defRPr>
      </a:lvl2pPr>
      <a:lvl3pPr marL="102108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9" name="Rectangle 3"/>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Arial Black" pitchFamily="34" charset="0"/>
              </a:defRPr>
            </a:lvl1pPr>
          </a:lstStyle>
          <a:p>
            <a:fld id="{36D0FB85-6326-43FC-A78C-00EEC570A684}" type="slidenum">
              <a:rPr lang="en-US" altLang="zh-CN">
                <a:solidFill>
                  <a:srgbClr val="000000"/>
                </a:solidFill>
                <a:ea typeface="宋体" charset="-122"/>
              </a:rPr>
              <a:pPr/>
              <a:t>‹#›</a:t>
            </a:fld>
            <a:endParaRPr lang="en-US" altLang="zh-CN">
              <a:solidFill>
                <a:srgbClr val="000000"/>
              </a:solidFill>
              <a:ea typeface="宋体" charset="-122"/>
            </a:endParaRPr>
          </a:p>
        </p:txBody>
      </p:sp>
      <p:sp>
        <p:nvSpPr>
          <p:cNvPr id="4101"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 name="Rectangle 106"/>
          <p:cNvSpPr>
            <a:spLocks noChangeArrowheads="1"/>
          </p:cNvSpPr>
          <p:nvPr userDrawn="1"/>
        </p:nvSpPr>
        <p:spPr bwMode="gray">
          <a:xfrm>
            <a:off x="0" y="260648"/>
            <a:ext cx="9144000" cy="572064"/>
          </a:xfrm>
          <a:prstGeom prst="rect">
            <a:avLst/>
          </a:prstGeom>
          <a:solidFill>
            <a:srgbClr val="3399FF">
              <a:alpha val="81000"/>
            </a:srgbClr>
          </a:solidFill>
          <a:ln>
            <a:noFill/>
          </a:ln>
          <a:effectLst/>
          <a:extLst/>
        </p:spPr>
        <p:txBody>
          <a:bodyPr wrap="none" anchor="ctr"/>
          <a:lstStyle/>
          <a:p>
            <a:endParaRPr lang="zh-CN" altLang="en-US">
              <a:solidFill>
                <a:srgbClr val="000000"/>
              </a:solidFill>
              <a:latin typeface="Arial" charset="0"/>
              <a:ea typeface="宋体" charset="-122"/>
            </a:endParaRPr>
          </a:p>
        </p:txBody>
      </p:sp>
    </p:spTree>
    <p:extLst>
      <p:ext uri="{BB962C8B-B14F-4D97-AF65-F5344CB8AC3E}">
        <p14:creationId xmlns:p14="http://schemas.microsoft.com/office/powerpoint/2010/main" val="1898612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b="1">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b="1">
          <a:solidFill>
            <a:schemeClr val="tx1"/>
          </a:solidFill>
          <a:latin typeface="黑体" panose="02010609060101010101" pitchFamily="49" charset="-122"/>
          <a:ea typeface="黑体" panose="02010609060101010101" pitchFamily="49" charset="-122"/>
        </a:defRPr>
      </a:lvl2pPr>
      <a:lvl3pPr marL="1020763" indent="-228600" algn="l" rtl="0" eaLnBrk="0" fontAlgn="base" hangingPunct="0">
        <a:spcBef>
          <a:spcPct val="20000"/>
        </a:spcBef>
        <a:spcAft>
          <a:spcPct val="0"/>
        </a:spcAft>
        <a:buClr>
          <a:schemeClr val="bg2"/>
        </a:buClr>
        <a:buSzPct val="65000"/>
        <a:buFont typeface="Wingdings" pitchFamily="2" charset="2"/>
        <a:buChar char="n"/>
        <a:defRPr sz="24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2627784" y="1700808"/>
            <a:ext cx="6379840" cy="2376264"/>
          </a:xfrm>
        </p:spPr>
        <p:txBody>
          <a:bodyPr/>
          <a:lstStyle/>
          <a:p>
            <a:pPr lvl="0" algn="ctr">
              <a:spcBef>
                <a:spcPts val="6600"/>
              </a:spcBef>
            </a:pPr>
            <a:r>
              <a:rPr lang="en-US" altLang="zh-CN" sz="800" b="1" smtClean="0">
                <a:solidFill>
                  <a:srgbClr val="000099"/>
                </a:solidFill>
                <a:ea typeface="黑体" panose="02010609060101010101" pitchFamily="49" charset="-122"/>
              </a:rPr>
              <a:t>1</a:t>
            </a:r>
            <a:r>
              <a:rPr lang="en-US" altLang="zh-CN" sz="4400" b="1" dirty="0" smtClean="0">
                <a:latin typeface="楷体" panose="02010609060101010101" pitchFamily="49" charset="-122"/>
                <a:ea typeface="楷体" panose="02010609060101010101" pitchFamily="49" charset="-122"/>
              </a:rPr>
              <a:t/>
            </a:r>
            <a:br>
              <a:rPr lang="en-US" altLang="zh-CN" sz="4400" b="1" dirty="0" smtClean="0">
                <a:latin typeface="楷体" panose="02010609060101010101" pitchFamily="49" charset="-122"/>
                <a:ea typeface="楷体" panose="02010609060101010101" pitchFamily="49" charset="-122"/>
              </a:rPr>
            </a:br>
            <a:r>
              <a:rPr lang="zh-CN" altLang="en-US" sz="4400" b="1" dirty="0" smtClean="0">
                <a:latin typeface="楷体" panose="02010609060101010101" pitchFamily="49" charset="-122"/>
                <a:ea typeface="楷体" panose="02010609060101010101" pitchFamily="49" charset="-122"/>
              </a:rPr>
              <a:t>第</a:t>
            </a:r>
            <a:r>
              <a:rPr lang="en-US" altLang="zh-CN" sz="4400" b="1" dirty="0">
                <a:latin typeface="楷体" panose="02010609060101010101" pitchFamily="49" charset="-122"/>
                <a:ea typeface="楷体" panose="02010609060101010101" pitchFamily="49" charset="-122"/>
              </a:rPr>
              <a:t>8</a:t>
            </a:r>
            <a:r>
              <a:rPr lang="zh-CN" altLang="en-US" sz="4400" b="1" dirty="0" smtClean="0">
                <a:latin typeface="楷体" panose="02010609060101010101" pitchFamily="49" charset="-122"/>
                <a:ea typeface="楷体" panose="02010609060101010101" pitchFamily="49" charset="-122"/>
              </a:rPr>
              <a:t>章 </a:t>
            </a:r>
            <a:r>
              <a:rPr lang="en-US" altLang="zh-CN" sz="4400" b="1" dirty="0" err="1">
                <a:latin typeface="楷体" panose="02010609060101010101" pitchFamily="49" charset="-122"/>
                <a:ea typeface="楷体" panose="02010609060101010101" pitchFamily="49" charset="-122"/>
              </a:rPr>
              <a:t>GPIO</a:t>
            </a:r>
            <a:r>
              <a:rPr lang="zh-CN" altLang="en-US" sz="4400" b="1" dirty="0" smtClean="0">
                <a:latin typeface="楷体" panose="02010609060101010101" pitchFamily="49" charset="-122"/>
                <a:ea typeface="楷体" panose="02010609060101010101" pitchFamily="49" charset="-122"/>
              </a:rPr>
              <a:t>应用</a:t>
            </a:r>
            <a:r>
              <a:rPr lang="en-US" altLang="zh-CN" sz="4400" b="1" dirty="0" smtClean="0">
                <a:latin typeface="楷体" panose="02010609060101010101" pitchFamily="49" charset="-122"/>
                <a:ea typeface="楷体" panose="02010609060101010101" pitchFamily="49" charset="-122"/>
              </a:rPr>
              <a:t>—</a:t>
            </a:r>
            <a:r>
              <a:rPr lang="zh-CN" altLang="en-US" sz="4400" b="1" dirty="0" smtClean="0">
                <a:latin typeface="楷体" panose="02010609060101010101" pitchFamily="49" charset="-122"/>
                <a:ea typeface="楷体" panose="02010609060101010101" pitchFamily="49" charset="-122"/>
              </a:rPr>
              <a:t>键盘</a:t>
            </a:r>
            <a:r>
              <a:rPr lang="zh-CN" altLang="en-US" sz="4400" b="1" dirty="0">
                <a:latin typeface="楷体" panose="02010609060101010101" pitchFamily="49" charset="-122"/>
                <a:ea typeface="楷体" panose="02010609060101010101" pitchFamily="49" charset="-122"/>
              </a:rPr>
              <a:t>、</a:t>
            </a:r>
            <a:r>
              <a:rPr lang="en-US" altLang="zh-CN" sz="4400" b="1" dirty="0">
                <a:latin typeface="楷体" panose="02010609060101010101" pitchFamily="49" charset="-122"/>
                <a:ea typeface="楷体" panose="02010609060101010101" pitchFamily="49" charset="-122"/>
              </a:rPr>
              <a:t>LED</a:t>
            </a:r>
            <a:r>
              <a:rPr lang="zh-CN" altLang="en-US" sz="4400" b="1" dirty="0">
                <a:latin typeface="楷体" panose="02010609060101010101" pitchFamily="49" charset="-122"/>
                <a:ea typeface="楷体" panose="02010609060101010101" pitchFamily="49" charset="-122"/>
              </a:rPr>
              <a:t>及</a:t>
            </a:r>
            <a:r>
              <a:rPr lang="en-US" altLang="zh-CN" sz="4400" b="1" dirty="0">
                <a:latin typeface="楷体" panose="02010609060101010101" pitchFamily="49" charset="-122"/>
                <a:ea typeface="楷体" panose="02010609060101010101" pitchFamily="49" charset="-122"/>
              </a:rPr>
              <a:t>LCD</a:t>
            </a:r>
            <a:endParaRPr sz="44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10</a:t>
            </a:fld>
            <a:endParaRPr lang="en-US" altLang="zh-CN"/>
          </a:p>
        </p:txBody>
      </p:sp>
      <p:sp>
        <p:nvSpPr>
          <p:cNvPr id="8" name="矩形 7"/>
          <p:cNvSpPr/>
          <p:nvPr/>
        </p:nvSpPr>
        <p:spPr>
          <a:xfrm>
            <a:off x="1043608" y="260648"/>
            <a:ext cx="7056740"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8</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键盘</a:t>
            </a:r>
            <a:r>
              <a:rPr lang="zh-CN" altLang="en-US" sz="3200" b="1" dirty="0">
                <a:solidFill>
                  <a:schemeClr val="bg1"/>
                </a:solidFill>
                <a:latin typeface="华文新魏" panose="02010800040101010101" pitchFamily="2" charset="-122"/>
                <a:ea typeface="华文新魏" panose="02010800040101010101" pitchFamily="2" charset="-122"/>
              </a:rPr>
              <a:t>基础知识与键盘驱动构件设计</a:t>
            </a:r>
          </a:p>
        </p:txBody>
      </p:sp>
      <p:sp>
        <p:nvSpPr>
          <p:cNvPr id="2" name="矩形 1"/>
          <p:cNvSpPr/>
          <p:nvPr/>
        </p:nvSpPr>
        <p:spPr>
          <a:xfrm>
            <a:off x="179512" y="807095"/>
            <a:ext cx="404790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8.1.3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键盘</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驱动构件要素分析</a:t>
            </a:r>
          </a:p>
        </p:txBody>
      </p:sp>
      <p:sp>
        <p:nvSpPr>
          <p:cNvPr id="5" name="矩形 4"/>
          <p:cNvSpPr/>
          <p:nvPr/>
        </p:nvSpPr>
        <p:spPr>
          <a:xfrm>
            <a:off x="146918" y="1268760"/>
            <a:ext cx="8529538" cy="837858"/>
          </a:xfrm>
          <a:prstGeom prst="rect">
            <a:avLst/>
          </a:prstGeom>
        </p:spPr>
        <p:txBody>
          <a:bodyPr wrap="square">
            <a:spAutoFit/>
          </a:bodyPr>
          <a:lstStyle/>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键盘</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与</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的连接，键盘需要通过物理连线与</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连接，为了移植方便</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a:t>
            </a:r>
            <a:r>
              <a:rPr lang="en-US" altLang="zh-CN" sz="2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kb.h</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头文件</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中使用宏定义来描述硬件</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接线</a:t>
            </a:r>
            <a:r>
              <a:rPr lang="zh-CN" altLang="en-US" sz="2400" dirty="0" smtClean="0">
                <a:solidFill>
                  <a:srgbClr val="000000"/>
                </a:solidFill>
                <a:latin typeface="Times New Roman"/>
                <a:ea typeface="宋体"/>
                <a:cs typeface="Times New Roman"/>
              </a:rPr>
              <a:t>。</a:t>
            </a:r>
            <a:endPar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535659414"/>
              </p:ext>
            </p:extLst>
          </p:nvPr>
        </p:nvGraphicFramePr>
        <p:xfrm>
          <a:off x="647564" y="2204864"/>
          <a:ext cx="7848828" cy="4300879"/>
        </p:xfrm>
        <a:graphic>
          <a:graphicData uri="http://schemas.openxmlformats.org/drawingml/2006/table">
            <a:tbl>
              <a:tblPr firstRow="1" firstCol="1" bandRow="1"/>
              <a:tblGrid>
                <a:gridCol w="7848828"/>
              </a:tblGrid>
              <a:tr h="4300879">
                <a:tc>
                  <a:txBody>
                    <a:bodyPr/>
                    <a:lstStyle/>
                    <a:p>
                      <a:pPr indent="-8890" algn="just">
                        <a:lnSpc>
                          <a:spcPct val="100000"/>
                        </a:lnSpc>
                        <a:spcAft>
                          <a:spcPts val="0"/>
                        </a:spcAft>
                        <a:tabLst>
                          <a:tab pos="4024630" algn="l"/>
                          <a:tab pos="4024630" algn="l"/>
                        </a:tabLst>
                      </a:pPr>
                      <a:r>
                        <a:rPr lang="en-US" sz="1400" kern="0" dirty="0" smtClean="0">
                          <a:solidFill>
                            <a:srgbClr val="000000"/>
                          </a:solidFill>
                          <a:effectLst/>
                          <a:latin typeface="Times New Roman"/>
                          <a:ea typeface="宋体"/>
                        </a:rPr>
                        <a:t>//==============================================================</a:t>
                      </a:r>
                      <a:endParaRPr lang="zh-CN" sz="1400" kern="100" dirty="0">
                        <a:effectLst/>
                        <a:latin typeface="Times New Roman"/>
                        <a:ea typeface="宋体"/>
                      </a:endParaRPr>
                    </a:p>
                    <a:p>
                      <a:pPr indent="-889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 </a:t>
                      </a:r>
                      <a:r>
                        <a:rPr lang="zh-CN" sz="1400" kern="0" dirty="0">
                          <a:solidFill>
                            <a:srgbClr val="000000"/>
                          </a:solidFill>
                          <a:effectLst/>
                          <a:latin typeface="Times New Roman"/>
                          <a:ea typeface="宋体"/>
                        </a:rPr>
                        <a:t>文件名称：</a:t>
                      </a:r>
                      <a:r>
                        <a:rPr lang="en-US" sz="1400" kern="0" dirty="0" err="1">
                          <a:solidFill>
                            <a:srgbClr val="000000"/>
                          </a:solidFill>
                          <a:effectLst/>
                          <a:latin typeface="Times New Roman"/>
                          <a:ea typeface="宋体"/>
                        </a:rPr>
                        <a:t>kb.h</a:t>
                      </a:r>
                      <a:endParaRPr lang="zh-CN" sz="1400" kern="100" dirty="0">
                        <a:effectLst/>
                        <a:latin typeface="Times New Roman"/>
                        <a:ea typeface="宋体"/>
                      </a:endParaRPr>
                    </a:p>
                    <a:p>
                      <a:pPr indent="-889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 </a:t>
                      </a:r>
                      <a:r>
                        <a:rPr lang="zh-CN" sz="1400" kern="0" dirty="0">
                          <a:solidFill>
                            <a:srgbClr val="000000"/>
                          </a:solidFill>
                          <a:effectLst/>
                          <a:latin typeface="Times New Roman"/>
                          <a:ea typeface="宋体"/>
                        </a:rPr>
                        <a:t>功能概要：键盘构件头文件</a:t>
                      </a:r>
                      <a:endParaRPr lang="zh-CN" sz="1400" kern="100" dirty="0">
                        <a:effectLst/>
                        <a:latin typeface="Times New Roman"/>
                        <a:ea typeface="宋体"/>
                      </a:endParaRPr>
                    </a:p>
                    <a:p>
                      <a:pPr indent="-889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 </a:t>
                      </a:r>
                      <a:r>
                        <a:rPr lang="zh-CN" sz="1400" kern="0" dirty="0">
                          <a:solidFill>
                            <a:srgbClr val="000000"/>
                          </a:solidFill>
                          <a:effectLst/>
                          <a:latin typeface="Times New Roman"/>
                          <a:ea typeface="宋体"/>
                        </a:rPr>
                        <a:t>版权所有</a:t>
                      </a:r>
                      <a:r>
                        <a:rPr lang="en-US" sz="1400" kern="0" dirty="0">
                          <a:solidFill>
                            <a:srgbClr val="000000"/>
                          </a:solidFill>
                          <a:effectLst/>
                          <a:latin typeface="Times New Roman"/>
                          <a:ea typeface="宋体"/>
                        </a:rPr>
                        <a:t>: </a:t>
                      </a:r>
                      <a:r>
                        <a:rPr lang="zh-CN" sz="1400" kern="0" dirty="0">
                          <a:solidFill>
                            <a:srgbClr val="000000"/>
                          </a:solidFill>
                          <a:effectLst/>
                          <a:latin typeface="Times New Roman"/>
                          <a:ea typeface="宋体"/>
                        </a:rPr>
                        <a:t>苏州大学</a:t>
                      </a:r>
                      <a:r>
                        <a:rPr lang="en-US" sz="1400" kern="0" dirty="0">
                          <a:solidFill>
                            <a:srgbClr val="000000"/>
                          </a:solidFill>
                          <a:effectLst/>
                          <a:latin typeface="Times New Roman"/>
                          <a:ea typeface="宋体"/>
                        </a:rPr>
                        <a:t>NXP</a:t>
                      </a:r>
                      <a:r>
                        <a:rPr lang="zh-CN" sz="1400" kern="0" dirty="0">
                          <a:solidFill>
                            <a:srgbClr val="000000"/>
                          </a:solidFill>
                          <a:effectLst/>
                          <a:latin typeface="Times New Roman"/>
                          <a:ea typeface="宋体"/>
                        </a:rPr>
                        <a:t>嵌入式中心</a:t>
                      </a:r>
                      <a:r>
                        <a:rPr lang="en-US" sz="1400" kern="0" dirty="0">
                          <a:solidFill>
                            <a:srgbClr val="000000"/>
                          </a:solidFill>
                          <a:effectLst/>
                          <a:latin typeface="Times New Roman"/>
                          <a:ea typeface="宋体"/>
                        </a:rPr>
                        <a:t>(sumcu.suda.edu.cn)</a:t>
                      </a:r>
                      <a:endParaRPr lang="zh-CN" sz="1400" kern="100" dirty="0">
                        <a:effectLst/>
                        <a:latin typeface="Times New Roman"/>
                        <a:ea typeface="宋体"/>
                      </a:endParaRPr>
                    </a:p>
                    <a:p>
                      <a:pPr indent="-889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 </a:t>
                      </a:r>
                      <a:r>
                        <a:rPr lang="zh-CN" sz="1400" kern="0" dirty="0">
                          <a:solidFill>
                            <a:srgbClr val="000000"/>
                          </a:solidFill>
                          <a:effectLst/>
                          <a:latin typeface="Times New Roman"/>
                          <a:ea typeface="宋体"/>
                        </a:rPr>
                        <a:t>版本更新</a:t>
                      </a:r>
                      <a:r>
                        <a:rPr lang="en-US" sz="1400" kern="0" dirty="0">
                          <a:solidFill>
                            <a:srgbClr val="000000"/>
                          </a:solidFill>
                          <a:effectLst/>
                          <a:latin typeface="Times New Roman"/>
                          <a:ea typeface="宋体"/>
                        </a:rPr>
                        <a:t>: 2012-06-08 V1.0, 2016-05-12   V6.0</a:t>
                      </a:r>
                      <a:r>
                        <a:rPr lang="zh-CN" sz="1400" kern="0" dirty="0">
                          <a:solidFill>
                            <a:srgbClr val="000000"/>
                          </a:solidFill>
                          <a:effectLst/>
                          <a:latin typeface="Times New Roman"/>
                          <a:ea typeface="宋体"/>
                        </a:rPr>
                        <a:t>（</a:t>
                      </a:r>
                      <a:r>
                        <a:rPr lang="en-US" sz="1400" kern="0" dirty="0">
                          <a:solidFill>
                            <a:srgbClr val="000000"/>
                          </a:solidFill>
                          <a:effectLst/>
                          <a:latin typeface="Times New Roman"/>
                          <a:ea typeface="宋体"/>
                        </a:rPr>
                        <a:t>WYH</a:t>
                      </a:r>
                      <a:r>
                        <a:rPr lang="zh-CN" sz="1400" kern="0" dirty="0">
                          <a:solidFill>
                            <a:srgbClr val="000000"/>
                          </a:solidFill>
                          <a:effectLst/>
                          <a:latin typeface="Times New Roman"/>
                          <a:ea typeface="宋体"/>
                        </a:rPr>
                        <a:t>）</a:t>
                      </a:r>
                      <a:endParaRPr lang="zh-CN" sz="1400" kern="100" dirty="0">
                        <a:effectLst/>
                        <a:latin typeface="Times New Roman"/>
                        <a:ea typeface="宋体"/>
                      </a:endParaRPr>
                    </a:p>
                    <a:p>
                      <a:pPr indent="-8890" algn="just">
                        <a:lnSpc>
                          <a:spcPct val="100000"/>
                        </a:lnSpc>
                        <a:spcAft>
                          <a:spcPts val="0"/>
                        </a:spcAft>
                        <a:tabLst>
                          <a:tab pos="4024630" algn="l"/>
                          <a:tab pos="4024630" algn="l"/>
                        </a:tabLst>
                      </a:pPr>
                      <a:r>
                        <a:rPr lang="en-US" sz="1400" kern="0" dirty="0" smtClean="0">
                          <a:solidFill>
                            <a:srgbClr val="000000"/>
                          </a:solidFill>
                          <a:effectLst/>
                          <a:latin typeface="Times New Roman"/>
                          <a:ea typeface="宋体"/>
                        </a:rPr>
                        <a:t>//==============================================================</a:t>
                      </a:r>
                      <a:endParaRPr lang="zh-CN" sz="1400" kern="100" dirty="0">
                        <a:effectLst/>
                        <a:latin typeface="Times New Roman"/>
                        <a:ea typeface="宋体"/>
                      </a:endParaRPr>
                    </a:p>
                    <a:p>
                      <a:pPr indent="-8890" algn="just">
                        <a:lnSpc>
                          <a:spcPct val="100000"/>
                        </a:lnSpc>
                        <a:spcAft>
                          <a:spcPts val="0"/>
                        </a:spcAft>
                        <a:tabLst>
                          <a:tab pos="4024630" algn="l"/>
                          <a:tab pos="4024630" algn="l"/>
                        </a:tabLst>
                      </a:pPr>
                      <a:r>
                        <a:rPr lang="en-US" sz="1400" kern="0" dirty="0" smtClean="0">
                          <a:solidFill>
                            <a:srgbClr val="000000"/>
                          </a:solidFill>
                          <a:effectLst/>
                          <a:latin typeface="Times New Roman"/>
                          <a:ea typeface="宋体"/>
                        </a:rPr>
                        <a:t>#</a:t>
                      </a:r>
                      <a:r>
                        <a:rPr lang="en-US" sz="1400" kern="0" dirty="0" err="1">
                          <a:solidFill>
                            <a:srgbClr val="000000"/>
                          </a:solidFill>
                          <a:effectLst/>
                          <a:latin typeface="Times New Roman"/>
                          <a:ea typeface="宋体"/>
                        </a:rPr>
                        <a:t>ifndef</a:t>
                      </a:r>
                      <a:r>
                        <a:rPr lang="en-US" sz="1400" kern="0" dirty="0">
                          <a:solidFill>
                            <a:srgbClr val="000000"/>
                          </a:solidFill>
                          <a:effectLst/>
                          <a:latin typeface="Times New Roman"/>
                          <a:ea typeface="宋体"/>
                        </a:rPr>
                        <a:t> _KB_H         //</a:t>
                      </a:r>
                      <a:r>
                        <a:rPr lang="zh-CN" sz="1400" kern="0" dirty="0">
                          <a:solidFill>
                            <a:srgbClr val="000000"/>
                          </a:solidFill>
                          <a:effectLst/>
                          <a:latin typeface="Times New Roman"/>
                          <a:ea typeface="宋体"/>
                        </a:rPr>
                        <a:t>防止重复定义（</a:t>
                      </a:r>
                      <a:r>
                        <a:rPr lang="en-US" sz="1400" kern="0" dirty="0">
                          <a:solidFill>
                            <a:srgbClr val="000000"/>
                          </a:solidFill>
                          <a:effectLst/>
                          <a:latin typeface="Times New Roman"/>
                          <a:ea typeface="宋体"/>
                        </a:rPr>
                        <a:t>_KB_H  </a:t>
                      </a:r>
                      <a:r>
                        <a:rPr lang="zh-CN" sz="1400" kern="0" dirty="0">
                          <a:solidFill>
                            <a:srgbClr val="000000"/>
                          </a:solidFill>
                          <a:effectLst/>
                          <a:latin typeface="Times New Roman"/>
                          <a:ea typeface="宋体"/>
                        </a:rPr>
                        <a:t>开头</a:t>
                      </a:r>
                      <a:r>
                        <a:rPr lang="en-US" sz="1400" kern="0" dirty="0">
                          <a:solidFill>
                            <a:srgbClr val="000000"/>
                          </a:solidFill>
                          <a:effectLst/>
                          <a:latin typeface="Times New Roman"/>
                          <a:ea typeface="宋体"/>
                        </a:rPr>
                        <a:t>)</a:t>
                      </a:r>
                      <a:endParaRPr lang="zh-CN" sz="1400" kern="100" dirty="0">
                        <a:effectLst/>
                        <a:latin typeface="Times New Roman"/>
                        <a:ea typeface="宋体"/>
                      </a:endParaRPr>
                    </a:p>
                    <a:p>
                      <a:pPr indent="-889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#define _KB_H</a:t>
                      </a:r>
                      <a:endParaRPr lang="zh-CN" sz="1400" kern="100" dirty="0">
                        <a:effectLst/>
                        <a:latin typeface="Times New Roman"/>
                        <a:ea typeface="宋体"/>
                      </a:endParaRPr>
                    </a:p>
                    <a:p>
                      <a:pPr indent="-8890" algn="just">
                        <a:lnSpc>
                          <a:spcPct val="100000"/>
                        </a:lnSpc>
                        <a:spcAft>
                          <a:spcPts val="0"/>
                        </a:spcAft>
                        <a:tabLst>
                          <a:tab pos="4024630" algn="l"/>
                          <a:tab pos="4024630" algn="l"/>
                        </a:tabLst>
                      </a:pPr>
                      <a:r>
                        <a:rPr lang="en-US" sz="1400" kern="0" dirty="0" smtClean="0">
                          <a:solidFill>
                            <a:srgbClr val="000000"/>
                          </a:solidFill>
                          <a:effectLst/>
                          <a:latin typeface="Times New Roman"/>
                          <a:ea typeface="宋体"/>
                        </a:rPr>
                        <a:t>#</a:t>
                      </a:r>
                      <a:r>
                        <a:rPr lang="en-US" sz="1400" kern="0" dirty="0">
                          <a:solidFill>
                            <a:srgbClr val="000000"/>
                          </a:solidFill>
                          <a:effectLst/>
                          <a:latin typeface="Times New Roman"/>
                          <a:ea typeface="宋体"/>
                        </a:rPr>
                        <a:t>include "</a:t>
                      </a:r>
                      <a:r>
                        <a:rPr lang="en-US" sz="1400" kern="0" dirty="0" err="1">
                          <a:solidFill>
                            <a:srgbClr val="000000"/>
                          </a:solidFill>
                          <a:effectLst/>
                          <a:latin typeface="Times New Roman"/>
                          <a:ea typeface="宋体"/>
                        </a:rPr>
                        <a:t>common.h</a:t>
                      </a:r>
                      <a:r>
                        <a:rPr lang="en-US" sz="1400" kern="0" dirty="0">
                          <a:solidFill>
                            <a:srgbClr val="000000"/>
                          </a:solidFill>
                          <a:effectLst/>
                          <a:latin typeface="Times New Roman"/>
                          <a:ea typeface="宋体"/>
                        </a:rPr>
                        <a:t>"    //</a:t>
                      </a:r>
                      <a:r>
                        <a:rPr lang="zh-CN" sz="1400" kern="0" dirty="0">
                          <a:solidFill>
                            <a:srgbClr val="000000"/>
                          </a:solidFill>
                          <a:effectLst/>
                          <a:latin typeface="Times New Roman"/>
                          <a:ea typeface="宋体"/>
                        </a:rPr>
                        <a:t>包含公共要素头文件</a:t>
                      </a:r>
                      <a:endParaRPr lang="zh-CN" sz="1400" kern="100" dirty="0">
                        <a:effectLst/>
                        <a:latin typeface="Times New Roman"/>
                        <a:ea typeface="宋体"/>
                      </a:endParaRPr>
                    </a:p>
                    <a:p>
                      <a:pPr indent="-889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#include "</a:t>
                      </a:r>
                      <a:r>
                        <a:rPr lang="en-US" sz="1400" kern="0" dirty="0" err="1">
                          <a:solidFill>
                            <a:srgbClr val="000000"/>
                          </a:solidFill>
                          <a:effectLst/>
                          <a:latin typeface="Times New Roman"/>
                          <a:ea typeface="宋体"/>
                        </a:rPr>
                        <a:t>gpio.h</a:t>
                      </a:r>
                      <a:r>
                        <a:rPr lang="en-US" sz="1400" kern="0" dirty="0">
                          <a:solidFill>
                            <a:srgbClr val="000000"/>
                          </a:solidFill>
                          <a:effectLst/>
                          <a:latin typeface="Times New Roman"/>
                          <a:ea typeface="宋体"/>
                        </a:rPr>
                        <a:t>"      //</a:t>
                      </a:r>
                      <a:r>
                        <a:rPr lang="zh-CN" sz="1400" kern="0" dirty="0">
                          <a:solidFill>
                            <a:srgbClr val="000000"/>
                          </a:solidFill>
                          <a:effectLst/>
                          <a:latin typeface="Times New Roman"/>
                          <a:ea typeface="宋体"/>
                        </a:rPr>
                        <a:t>包含</a:t>
                      </a:r>
                      <a:r>
                        <a:rPr lang="en-US" sz="1400" kern="0" dirty="0" err="1">
                          <a:solidFill>
                            <a:srgbClr val="000000"/>
                          </a:solidFill>
                          <a:effectLst/>
                          <a:latin typeface="Times New Roman"/>
                          <a:ea typeface="宋体"/>
                        </a:rPr>
                        <a:t>gpio</a:t>
                      </a:r>
                      <a:r>
                        <a:rPr lang="zh-CN" sz="1400" kern="0" dirty="0">
                          <a:solidFill>
                            <a:srgbClr val="000000"/>
                          </a:solidFill>
                          <a:effectLst/>
                          <a:latin typeface="Times New Roman"/>
                          <a:ea typeface="宋体"/>
                        </a:rPr>
                        <a:t>头文件</a:t>
                      </a:r>
                      <a:endParaRPr lang="zh-CN" sz="1400" kern="100" dirty="0">
                        <a:effectLst/>
                        <a:latin typeface="Times New Roman"/>
                        <a:ea typeface="宋体"/>
                      </a:endParaRPr>
                    </a:p>
                    <a:p>
                      <a:pPr indent="-8890" algn="just">
                        <a:lnSpc>
                          <a:spcPct val="100000"/>
                        </a:lnSpc>
                        <a:spcAft>
                          <a:spcPts val="0"/>
                        </a:spcAft>
                        <a:tabLst>
                          <a:tab pos="4024630" algn="l"/>
                          <a:tab pos="4024630" algn="l"/>
                        </a:tabLst>
                      </a:pPr>
                      <a:r>
                        <a:rPr lang="en-US" sz="1400" kern="0" dirty="0" smtClean="0">
                          <a:solidFill>
                            <a:srgbClr val="000000"/>
                          </a:solidFill>
                          <a:effectLst/>
                          <a:latin typeface="Times New Roman"/>
                          <a:ea typeface="宋体"/>
                        </a:rPr>
                        <a:t>//</a:t>
                      </a:r>
                      <a:r>
                        <a:rPr lang="zh-CN" sz="1400" kern="0" dirty="0">
                          <a:solidFill>
                            <a:srgbClr val="000000"/>
                          </a:solidFill>
                          <a:effectLst/>
                          <a:latin typeface="Times New Roman"/>
                          <a:ea typeface="宋体"/>
                        </a:rPr>
                        <a:t>键盘（</a:t>
                      </a:r>
                      <a:r>
                        <a:rPr lang="en-US" sz="1400" kern="0" dirty="0">
                          <a:solidFill>
                            <a:srgbClr val="000000"/>
                          </a:solidFill>
                          <a:effectLst/>
                          <a:latin typeface="Times New Roman"/>
                          <a:ea typeface="宋体"/>
                        </a:rPr>
                        <a:t>KB</a:t>
                      </a:r>
                      <a:r>
                        <a:rPr lang="zh-CN" sz="1400" kern="0" dirty="0">
                          <a:solidFill>
                            <a:srgbClr val="000000"/>
                          </a:solidFill>
                          <a:effectLst/>
                          <a:latin typeface="Times New Roman"/>
                          <a:ea typeface="宋体"/>
                        </a:rPr>
                        <a:t>）硬件接线</a:t>
                      </a:r>
                      <a:endParaRPr lang="zh-CN" sz="1400" kern="100" dirty="0">
                        <a:effectLst/>
                        <a:latin typeface="Times New Roman"/>
                        <a:ea typeface="宋体"/>
                      </a:endParaRPr>
                    </a:p>
                    <a:p>
                      <a:pPr indent="-889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#define m1  (PTC_NUM | 11)    //4</a:t>
                      </a:r>
                      <a:r>
                        <a:rPr lang="zh-CN" sz="1400" kern="0" dirty="0">
                          <a:solidFill>
                            <a:srgbClr val="000000"/>
                          </a:solidFill>
                          <a:effectLst/>
                          <a:latin typeface="Times New Roman"/>
                          <a:ea typeface="宋体"/>
                        </a:rPr>
                        <a:t>根行线硬件连接</a:t>
                      </a:r>
                      <a:endParaRPr lang="zh-CN" sz="1400" kern="100" dirty="0">
                        <a:effectLst/>
                        <a:latin typeface="Times New Roman"/>
                        <a:ea typeface="宋体"/>
                      </a:endParaRPr>
                    </a:p>
                    <a:p>
                      <a:pPr indent="-889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#define m2  (PTC_NUM | 10)</a:t>
                      </a:r>
                      <a:endParaRPr lang="zh-CN" sz="1400" kern="100" dirty="0">
                        <a:effectLst/>
                        <a:latin typeface="Times New Roman"/>
                        <a:ea typeface="宋体"/>
                      </a:endParaRPr>
                    </a:p>
                    <a:p>
                      <a:pPr indent="-889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#define m3  (PTC_NUM | 9)</a:t>
                      </a:r>
                      <a:endParaRPr lang="zh-CN" sz="1400" kern="100" dirty="0">
                        <a:effectLst/>
                        <a:latin typeface="Times New Roman"/>
                        <a:ea typeface="宋体"/>
                      </a:endParaRPr>
                    </a:p>
                    <a:p>
                      <a:pPr indent="-889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#define m4  (PTC_NUM | 8)</a:t>
                      </a:r>
                      <a:endParaRPr lang="zh-CN" sz="1400" kern="100" dirty="0">
                        <a:effectLst/>
                        <a:latin typeface="Times New Roman"/>
                        <a:ea typeface="宋体"/>
                      </a:endParaRPr>
                    </a:p>
                    <a:p>
                      <a:pPr indent="-889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#define n1  (PTC_NUM | 7)     //4</a:t>
                      </a:r>
                      <a:r>
                        <a:rPr lang="zh-CN" sz="1400" kern="0" dirty="0">
                          <a:solidFill>
                            <a:srgbClr val="000000"/>
                          </a:solidFill>
                          <a:effectLst/>
                          <a:latin typeface="Times New Roman"/>
                          <a:ea typeface="宋体"/>
                        </a:rPr>
                        <a:t>根列线硬件</a:t>
                      </a:r>
                      <a:r>
                        <a:rPr lang="zh-CN" sz="1400" kern="0" dirty="0" smtClean="0">
                          <a:solidFill>
                            <a:srgbClr val="000000"/>
                          </a:solidFill>
                          <a:effectLst/>
                          <a:latin typeface="Times New Roman"/>
                          <a:ea typeface="宋体"/>
                        </a:rPr>
                        <a:t>连接</a:t>
                      </a:r>
                      <a:endParaRPr lang="zh-CN" sz="1400" kern="100" dirty="0" smtClean="0">
                        <a:effectLst/>
                        <a:latin typeface="Times New Roman"/>
                        <a:ea typeface="宋体"/>
                      </a:endParaRPr>
                    </a:p>
                    <a:p>
                      <a:pPr indent="-8890" algn="just">
                        <a:lnSpc>
                          <a:spcPct val="100000"/>
                        </a:lnSpc>
                        <a:spcAft>
                          <a:spcPts val="0"/>
                        </a:spcAft>
                        <a:tabLst>
                          <a:tab pos="4024630" algn="l"/>
                          <a:tab pos="4024630" algn="l"/>
                        </a:tabLst>
                      </a:pPr>
                      <a:r>
                        <a:rPr lang="en-US" sz="1400" kern="0" dirty="0" smtClean="0">
                          <a:solidFill>
                            <a:srgbClr val="000000"/>
                          </a:solidFill>
                          <a:effectLst/>
                          <a:latin typeface="Times New Roman"/>
                          <a:ea typeface="宋体"/>
                        </a:rPr>
                        <a:t>#define n2  (PTC_NUM | 6)</a:t>
                      </a:r>
                      <a:endParaRPr lang="zh-CN" sz="1400" kern="100" dirty="0" smtClean="0">
                        <a:effectLst/>
                        <a:latin typeface="Times New Roman"/>
                        <a:ea typeface="宋体"/>
                      </a:endParaRPr>
                    </a:p>
                    <a:p>
                      <a:pPr indent="-8890" algn="just">
                        <a:lnSpc>
                          <a:spcPct val="100000"/>
                        </a:lnSpc>
                        <a:spcAft>
                          <a:spcPts val="0"/>
                        </a:spcAft>
                        <a:tabLst>
                          <a:tab pos="4024630" algn="l"/>
                          <a:tab pos="4024630" algn="l"/>
                        </a:tabLst>
                      </a:pPr>
                      <a:r>
                        <a:rPr lang="en-US" sz="1400" kern="0" dirty="0" smtClean="0">
                          <a:solidFill>
                            <a:srgbClr val="000000"/>
                          </a:solidFill>
                          <a:effectLst/>
                          <a:latin typeface="Times New Roman"/>
                          <a:ea typeface="宋体"/>
                        </a:rPr>
                        <a:t>#define n3  (PTC_NUM | 5)</a:t>
                      </a:r>
                      <a:endParaRPr lang="zh-CN" sz="1400" kern="100" dirty="0" smtClean="0">
                        <a:effectLst/>
                        <a:latin typeface="Times New Roman"/>
                        <a:ea typeface="宋体"/>
                      </a:endParaRPr>
                    </a:p>
                    <a:p>
                      <a:pPr indent="-8890" algn="just">
                        <a:lnSpc>
                          <a:spcPct val="100000"/>
                        </a:lnSpc>
                        <a:spcAft>
                          <a:spcPts val="0"/>
                        </a:spcAft>
                        <a:tabLst>
                          <a:tab pos="4024630" algn="l"/>
                          <a:tab pos="4024630" algn="l"/>
                        </a:tabLst>
                      </a:pPr>
                      <a:r>
                        <a:rPr lang="en-US" sz="1400" kern="0" dirty="0" smtClean="0">
                          <a:solidFill>
                            <a:srgbClr val="000000"/>
                          </a:solidFill>
                          <a:effectLst/>
                          <a:latin typeface="Times New Roman"/>
                          <a:ea typeface="宋体"/>
                        </a:rPr>
                        <a:t>#</a:t>
                      </a:r>
                      <a:r>
                        <a:rPr lang="en-US" sz="1400" kern="0" dirty="0">
                          <a:solidFill>
                            <a:srgbClr val="000000"/>
                          </a:solidFill>
                          <a:effectLst/>
                          <a:latin typeface="Times New Roman"/>
                          <a:ea typeface="宋体"/>
                        </a:rPr>
                        <a:t>define n4  (PTC_NUM | 4)</a:t>
                      </a:r>
                      <a:endParaRPr lang="zh-CN" sz="1400" kern="100" dirty="0">
                        <a:effectLst/>
                        <a:latin typeface="Times New Roman"/>
                        <a:ea typeface="宋体"/>
                      </a:endParaRPr>
                    </a:p>
                    <a:p>
                      <a:pPr indent="-8890" algn="just">
                        <a:lnSpc>
                          <a:spcPts val="1200"/>
                        </a:lnSpc>
                        <a:spcAft>
                          <a:spcPts val="0"/>
                        </a:spcAft>
                        <a:tabLst>
                          <a:tab pos="4024630" algn="l"/>
                          <a:tab pos="4024630" algn="l"/>
                        </a:tabLst>
                      </a:pPr>
                      <a:r>
                        <a:rPr lang="en-US" sz="2000" kern="0" dirty="0">
                          <a:solidFill>
                            <a:srgbClr val="000000"/>
                          </a:solidFill>
                          <a:effectLst/>
                          <a:latin typeface="Times New Roman"/>
                          <a:ea typeface="宋体"/>
                        </a:rPr>
                        <a:t>…….</a:t>
                      </a:r>
                      <a:endParaRPr lang="zh-CN" sz="2000" kern="100" dirty="0">
                        <a:effectLst/>
                        <a:latin typeface="Times New Roman"/>
                        <a:ea typeface="宋体"/>
                      </a:endParaRPr>
                    </a:p>
                  </a:txBody>
                  <a:tcPr marL="28067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bl>
          </a:graphicData>
        </a:graphic>
      </p:graphicFrame>
    </p:spTree>
    <p:extLst>
      <p:ext uri="{BB962C8B-B14F-4D97-AF65-F5344CB8AC3E}">
        <p14:creationId xmlns:p14="http://schemas.microsoft.com/office/powerpoint/2010/main" val="1840901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11</a:t>
            </a:fld>
            <a:endParaRPr lang="en-US" altLang="zh-CN"/>
          </a:p>
        </p:txBody>
      </p:sp>
      <p:sp>
        <p:nvSpPr>
          <p:cNvPr id="8" name="矩形 7"/>
          <p:cNvSpPr/>
          <p:nvPr/>
        </p:nvSpPr>
        <p:spPr>
          <a:xfrm>
            <a:off x="1043608" y="260648"/>
            <a:ext cx="7056740"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8</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键盘</a:t>
            </a:r>
            <a:r>
              <a:rPr lang="zh-CN" altLang="en-US" sz="3200" b="1" dirty="0">
                <a:solidFill>
                  <a:schemeClr val="bg1"/>
                </a:solidFill>
                <a:latin typeface="华文新魏" panose="02010800040101010101" pitchFamily="2" charset="-122"/>
                <a:ea typeface="华文新魏" panose="02010800040101010101" pitchFamily="2" charset="-122"/>
              </a:rPr>
              <a:t>基础知识与键盘驱动构件设计</a:t>
            </a:r>
          </a:p>
        </p:txBody>
      </p:sp>
      <p:sp>
        <p:nvSpPr>
          <p:cNvPr id="2" name="矩形 1"/>
          <p:cNvSpPr/>
          <p:nvPr/>
        </p:nvSpPr>
        <p:spPr>
          <a:xfrm>
            <a:off x="179512" y="807095"/>
            <a:ext cx="404790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8.1.3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键盘</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驱动构件要素分析</a:t>
            </a:r>
          </a:p>
        </p:txBody>
      </p:sp>
      <p:sp>
        <p:nvSpPr>
          <p:cNvPr id="5" name="矩形 4"/>
          <p:cNvSpPr/>
          <p:nvPr/>
        </p:nvSpPr>
        <p:spPr>
          <a:xfrm>
            <a:off x="107504" y="1286441"/>
            <a:ext cx="8529538" cy="1992853"/>
          </a:xfrm>
          <a:prstGeom prst="rect">
            <a:avLst/>
          </a:prstGeom>
        </p:spPr>
        <p:txBody>
          <a:bodyPr wrap="square">
            <a:spAutoFit/>
          </a:bodyPr>
          <a:lstStyle/>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关于</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键盘消抖</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问题，可以采用多次扫描的方式消除键盘按下或弹开时产生的抖动</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关于键值与定义值的对应，在</a:t>
            </a:r>
            <a:r>
              <a:rPr lang="en-US" altLang="zh-CN" sz="2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kb.c</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文件的</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头部给</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出，方便查阅使用或根据实际按键进行</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修改，理解</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扫描一次键盘获得键值的函数</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KBScan1()</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4" name="表格 3"/>
          <p:cNvGraphicFramePr>
            <a:graphicFrameLocks noGrp="1"/>
          </p:cNvGraphicFramePr>
          <p:nvPr>
            <p:extLst>
              <p:ext uri="{D42A27DB-BD31-4B8C-83A1-F6EECF244321}">
                <p14:modId xmlns:p14="http://schemas.microsoft.com/office/powerpoint/2010/main" val="1808382411"/>
              </p:ext>
            </p:extLst>
          </p:nvPr>
        </p:nvGraphicFramePr>
        <p:xfrm>
          <a:off x="4211960" y="3068960"/>
          <a:ext cx="4248472" cy="3505200"/>
        </p:xfrm>
        <a:graphic>
          <a:graphicData uri="http://schemas.openxmlformats.org/drawingml/2006/table">
            <a:tbl>
              <a:tblPr firstRow="1" firstCol="1" bandRow="1"/>
              <a:tblGrid>
                <a:gridCol w="4248472"/>
              </a:tblGrid>
              <a:tr h="3096344">
                <a:tc>
                  <a:txBody>
                    <a:bodyPr/>
                    <a:lstStyle/>
                    <a:p>
                      <a:pPr marL="266700" indent="2540" algn="just">
                        <a:lnSpc>
                          <a:spcPct val="100000"/>
                        </a:lnSpc>
                        <a:spcAft>
                          <a:spcPts val="0"/>
                        </a:spcAft>
                        <a:tabLst>
                          <a:tab pos="4024630" algn="l"/>
                          <a:tab pos="4024630" algn="l"/>
                        </a:tabLst>
                      </a:pPr>
                      <a:r>
                        <a:rPr lang="en-US" sz="1400" kern="0" dirty="0" smtClean="0">
                          <a:solidFill>
                            <a:srgbClr val="000000"/>
                          </a:solidFill>
                          <a:effectLst/>
                          <a:latin typeface="Times New Roman"/>
                          <a:ea typeface="宋体"/>
                        </a:rPr>
                        <a:t>//===================================</a:t>
                      </a:r>
                      <a:endParaRPr lang="zh-CN" sz="1400" kern="100" dirty="0">
                        <a:effectLst/>
                        <a:latin typeface="Times New Roman"/>
                        <a:ea typeface="宋体"/>
                      </a:endParaRPr>
                    </a:p>
                    <a:p>
                      <a:pPr marL="266700" indent="254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 </a:t>
                      </a:r>
                      <a:r>
                        <a:rPr lang="zh-CN" sz="1400" kern="0" dirty="0">
                          <a:solidFill>
                            <a:srgbClr val="000000"/>
                          </a:solidFill>
                          <a:effectLst/>
                          <a:latin typeface="Times New Roman"/>
                          <a:ea typeface="宋体"/>
                        </a:rPr>
                        <a:t>文件名称：</a:t>
                      </a:r>
                      <a:r>
                        <a:rPr lang="en-US" sz="1400" kern="0" dirty="0" err="1">
                          <a:solidFill>
                            <a:srgbClr val="000000"/>
                          </a:solidFill>
                          <a:effectLst/>
                          <a:latin typeface="Times New Roman"/>
                          <a:ea typeface="宋体"/>
                        </a:rPr>
                        <a:t>kb.c</a:t>
                      </a:r>
                      <a:endParaRPr lang="zh-CN" sz="1400" kern="100" dirty="0">
                        <a:effectLst/>
                        <a:latin typeface="Times New Roman"/>
                        <a:ea typeface="宋体"/>
                      </a:endParaRPr>
                    </a:p>
                    <a:p>
                      <a:pPr marL="266700" indent="254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 </a:t>
                      </a:r>
                      <a:r>
                        <a:rPr lang="zh-CN" sz="1400" kern="0" dirty="0">
                          <a:solidFill>
                            <a:srgbClr val="000000"/>
                          </a:solidFill>
                          <a:effectLst/>
                          <a:latin typeface="Times New Roman"/>
                          <a:ea typeface="宋体"/>
                        </a:rPr>
                        <a:t>功能概要：键盘构件源文件</a:t>
                      </a:r>
                      <a:endParaRPr lang="zh-CN" sz="1400" kern="100" dirty="0">
                        <a:effectLst/>
                        <a:latin typeface="Times New Roman"/>
                        <a:ea typeface="宋体"/>
                      </a:endParaRPr>
                    </a:p>
                    <a:p>
                      <a:pPr marL="266700" indent="2540" algn="just">
                        <a:lnSpc>
                          <a:spcPct val="100000"/>
                        </a:lnSpc>
                        <a:spcAft>
                          <a:spcPts val="0"/>
                        </a:spcAft>
                        <a:tabLst>
                          <a:tab pos="4024630" algn="l"/>
                          <a:tab pos="4024630" algn="l"/>
                        </a:tabLst>
                      </a:pPr>
                      <a:r>
                        <a:rPr lang="en-US" sz="1400" kern="0" dirty="0" smtClean="0">
                          <a:solidFill>
                            <a:srgbClr val="000000"/>
                          </a:solidFill>
                          <a:effectLst/>
                          <a:latin typeface="Times New Roman"/>
                          <a:ea typeface="宋体"/>
                        </a:rPr>
                        <a:t>//====================================</a:t>
                      </a:r>
                      <a:endParaRPr lang="zh-CN" sz="1400" kern="100" dirty="0">
                        <a:effectLst/>
                        <a:latin typeface="Times New Roman"/>
                        <a:ea typeface="宋体"/>
                      </a:endParaRPr>
                    </a:p>
                    <a:p>
                      <a:pPr marL="266700" indent="254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#include "</a:t>
                      </a:r>
                      <a:r>
                        <a:rPr lang="en-US" sz="1400" kern="0" dirty="0" err="1">
                          <a:solidFill>
                            <a:srgbClr val="000000"/>
                          </a:solidFill>
                          <a:effectLst/>
                          <a:latin typeface="Times New Roman"/>
                          <a:ea typeface="宋体"/>
                        </a:rPr>
                        <a:t>kb.h</a:t>
                      </a:r>
                      <a:r>
                        <a:rPr lang="en-US" sz="1400" kern="0" dirty="0">
                          <a:solidFill>
                            <a:srgbClr val="000000"/>
                          </a:solidFill>
                          <a:effectLst/>
                          <a:latin typeface="Times New Roman"/>
                          <a:ea typeface="宋体"/>
                        </a:rPr>
                        <a:t>"</a:t>
                      </a:r>
                      <a:endParaRPr lang="zh-CN" sz="1400" kern="100" dirty="0">
                        <a:effectLst/>
                        <a:latin typeface="Times New Roman"/>
                        <a:ea typeface="宋体"/>
                      </a:endParaRPr>
                    </a:p>
                    <a:p>
                      <a:pPr marL="266700" indent="254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 </a:t>
                      </a:r>
                      <a:endParaRPr lang="zh-CN" sz="1400" kern="100" dirty="0">
                        <a:effectLst/>
                        <a:latin typeface="Times New Roman"/>
                        <a:ea typeface="宋体"/>
                      </a:endParaRPr>
                    </a:p>
                    <a:p>
                      <a:pPr marL="266700" indent="254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a:t>
                      </a:r>
                      <a:r>
                        <a:rPr lang="zh-CN" sz="1400" kern="0" dirty="0">
                          <a:solidFill>
                            <a:srgbClr val="000000"/>
                          </a:solidFill>
                          <a:effectLst/>
                          <a:latin typeface="Times New Roman"/>
                          <a:ea typeface="宋体"/>
                        </a:rPr>
                        <a:t>键盘键值与定义值对应表</a:t>
                      </a:r>
                      <a:endParaRPr lang="zh-CN" sz="1400" kern="100" dirty="0">
                        <a:effectLst/>
                        <a:latin typeface="Times New Roman"/>
                        <a:ea typeface="宋体"/>
                      </a:endParaRPr>
                    </a:p>
                    <a:p>
                      <a:pPr marL="266700" indent="2540" algn="just">
                        <a:lnSpc>
                          <a:spcPct val="100000"/>
                        </a:lnSpc>
                        <a:spcAft>
                          <a:spcPts val="0"/>
                        </a:spcAft>
                        <a:tabLst>
                          <a:tab pos="4024630" algn="l"/>
                          <a:tab pos="4024630" algn="l"/>
                        </a:tabLst>
                      </a:pPr>
                      <a:r>
                        <a:rPr lang="en-US" sz="1400" kern="0" dirty="0" err="1">
                          <a:solidFill>
                            <a:srgbClr val="000000"/>
                          </a:solidFill>
                          <a:effectLst/>
                          <a:latin typeface="Times New Roman"/>
                          <a:ea typeface="宋体"/>
                        </a:rPr>
                        <a:t>const</a:t>
                      </a:r>
                      <a:r>
                        <a:rPr lang="en-US" sz="1400" kern="0" dirty="0">
                          <a:solidFill>
                            <a:srgbClr val="000000"/>
                          </a:solidFill>
                          <a:effectLst/>
                          <a:latin typeface="Times New Roman"/>
                          <a:ea typeface="宋体"/>
                        </a:rPr>
                        <a:t> uint_8 </a:t>
                      </a:r>
                      <a:r>
                        <a:rPr lang="en-US" sz="1400" kern="0" dirty="0" err="1">
                          <a:solidFill>
                            <a:srgbClr val="000000"/>
                          </a:solidFill>
                          <a:effectLst/>
                          <a:latin typeface="Times New Roman"/>
                          <a:ea typeface="宋体"/>
                        </a:rPr>
                        <a:t>KBtable</a:t>
                      </a:r>
                      <a:r>
                        <a:rPr lang="en-US" sz="1400" kern="0" dirty="0">
                          <a:solidFill>
                            <a:srgbClr val="000000"/>
                          </a:solidFill>
                          <a:effectLst/>
                          <a:latin typeface="Times New Roman"/>
                          <a:ea typeface="宋体"/>
                        </a:rPr>
                        <a:t>[] =</a:t>
                      </a:r>
                      <a:endParaRPr lang="zh-CN" sz="1400" kern="100" dirty="0">
                        <a:effectLst/>
                        <a:latin typeface="Times New Roman"/>
                        <a:ea typeface="宋体"/>
                      </a:endParaRPr>
                    </a:p>
                    <a:p>
                      <a:pPr marL="266700" indent="254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a:t>
                      </a:r>
                      <a:endParaRPr lang="zh-CN" sz="1400" kern="100" dirty="0">
                        <a:effectLst/>
                        <a:latin typeface="Times New Roman"/>
                        <a:ea typeface="宋体"/>
                      </a:endParaRPr>
                    </a:p>
                    <a:p>
                      <a:pPr marL="266700" indent="254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    0xEE,'7',  0xED,'4',  0xEB,'1',  0xE7,'0',</a:t>
                      </a:r>
                      <a:endParaRPr lang="zh-CN" sz="1400" kern="100" dirty="0">
                        <a:effectLst/>
                        <a:latin typeface="Times New Roman"/>
                        <a:ea typeface="宋体"/>
                      </a:endParaRPr>
                    </a:p>
                    <a:p>
                      <a:pPr marL="266700" indent="254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    0xDE,'8',  0xDD,'5',  0xDB,'2',  0xD7,'A',</a:t>
                      </a:r>
                      <a:endParaRPr lang="zh-CN" sz="1400" kern="100" dirty="0">
                        <a:effectLst/>
                        <a:latin typeface="Times New Roman"/>
                        <a:ea typeface="宋体"/>
                      </a:endParaRPr>
                    </a:p>
                    <a:p>
                      <a:pPr marL="266700" indent="254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    0xBE,'9',  0xBD,'6',  0xBB,'3',  0xB7,'B',</a:t>
                      </a:r>
                      <a:endParaRPr lang="zh-CN" sz="1400" kern="100" dirty="0">
                        <a:effectLst/>
                        <a:latin typeface="Times New Roman"/>
                        <a:ea typeface="宋体"/>
                      </a:endParaRPr>
                    </a:p>
                    <a:p>
                      <a:pPr marL="266700" indent="254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    0x7E,'C',  0x7D,'D',  0x7B,'E',  0x77,'F',</a:t>
                      </a:r>
                      <a:endParaRPr lang="zh-CN" sz="1400" kern="100" dirty="0">
                        <a:effectLst/>
                        <a:latin typeface="Times New Roman"/>
                        <a:ea typeface="宋体"/>
                      </a:endParaRPr>
                    </a:p>
                    <a:p>
                      <a:pPr marL="266700" indent="254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    0x00</a:t>
                      </a:r>
                      <a:endParaRPr lang="zh-CN" sz="1400" kern="100" dirty="0">
                        <a:effectLst/>
                        <a:latin typeface="Times New Roman"/>
                        <a:ea typeface="宋体"/>
                      </a:endParaRPr>
                    </a:p>
                    <a:p>
                      <a:pPr marL="266700" indent="254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a:t>
                      </a:r>
                      <a:endParaRPr lang="zh-CN" sz="1400" kern="100" dirty="0">
                        <a:effectLst/>
                        <a:latin typeface="Times New Roman"/>
                        <a:ea typeface="宋体"/>
                      </a:endParaRPr>
                    </a:p>
                    <a:p>
                      <a:pPr marL="266700" indent="2540" algn="just">
                        <a:lnSpc>
                          <a:spcPct val="100000"/>
                        </a:lnSpc>
                        <a:spcAft>
                          <a:spcPts val="0"/>
                        </a:spcAft>
                        <a:tabLst>
                          <a:tab pos="4024630" algn="l"/>
                          <a:tab pos="4024630" algn="l"/>
                        </a:tabLst>
                      </a:pPr>
                      <a:r>
                        <a:rPr lang="en-US" sz="2000" kern="0" dirty="0">
                          <a:solidFill>
                            <a:srgbClr val="000000"/>
                          </a:solidFill>
                          <a:effectLst/>
                          <a:latin typeface="Times New Roman"/>
                          <a:ea typeface="宋体"/>
                        </a:rPr>
                        <a:t>……..</a:t>
                      </a:r>
                      <a:endParaRPr lang="zh-CN" sz="2000" kern="100" dirty="0">
                        <a:effectLst/>
                        <a:latin typeface="Times New Roman"/>
                        <a:ea typeface="宋体"/>
                      </a:endParaRPr>
                    </a:p>
                  </a:txBody>
                  <a:tcPr marL="0" marR="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bl>
          </a:graphicData>
        </a:graphic>
      </p:graphicFrame>
      <p:sp>
        <p:nvSpPr>
          <p:cNvPr id="3" name="矩形 2"/>
          <p:cNvSpPr/>
          <p:nvPr/>
        </p:nvSpPr>
        <p:spPr>
          <a:xfrm>
            <a:off x="107504" y="3212976"/>
            <a:ext cx="3960440" cy="2877711"/>
          </a:xfrm>
          <a:prstGeom prst="rect">
            <a:avLst/>
          </a:prstGeom>
        </p:spPr>
        <p:txBody>
          <a:bodyPr wrap="square">
            <a:spAutoFit/>
          </a:bodyPr>
          <a:lstStyle/>
          <a:p>
            <a:pPr marL="342900" indent="-342900">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在键盘驱动源文件中给出了两个函数的具体实现。</a:t>
            </a:r>
          </a:p>
          <a:p>
            <a:pPr marL="342900" indent="-342900">
              <a:spcBef>
                <a:spcPts val="600"/>
              </a:spcBef>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有了键盘的驱动构件，我们就可以直接调用键盘初始化函数</a:t>
            </a:r>
            <a:r>
              <a:rPr lang="en-US" altLang="zh-CN" sz="2200" b="1" dirty="0" err="1">
                <a:latin typeface="Times New Roman" panose="02020603050405020304" pitchFamily="18" charset="0"/>
                <a:ea typeface="黑体" panose="02010609060101010101" pitchFamily="49" charset="-122"/>
                <a:cs typeface="Times New Roman" panose="02020603050405020304" pitchFamily="18" charset="0"/>
              </a:rPr>
              <a:t>KBInit</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完成矩阵键盘的初始化，调用</a:t>
            </a:r>
            <a:r>
              <a:rPr lang="en-US" altLang="zh-CN" sz="2200" b="1" dirty="0" err="1">
                <a:latin typeface="Times New Roman" panose="02020603050405020304" pitchFamily="18" charset="0"/>
                <a:ea typeface="黑体" panose="02010609060101010101" pitchFamily="49" charset="-122"/>
                <a:cs typeface="Times New Roman" panose="02020603050405020304" pitchFamily="18" charset="0"/>
              </a:rPr>
              <a:t>KBScanN</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得到按下键对应的键值，从而实现信息的输入。</a:t>
            </a:r>
          </a:p>
        </p:txBody>
      </p:sp>
    </p:spTree>
    <p:extLst>
      <p:ext uri="{BB962C8B-B14F-4D97-AF65-F5344CB8AC3E}">
        <p14:creationId xmlns:p14="http://schemas.microsoft.com/office/powerpoint/2010/main" val="913398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12</a:t>
            </a:fld>
            <a:endParaRPr lang="en-US" altLang="zh-CN"/>
          </a:p>
        </p:txBody>
      </p:sp>
      <p:sp>
        <p:nvSpPr>
          <p:cNvPr id="8" name="矩形 7"/>
          <p:cNvSpPr/>
          <p:nvPr/>
        </p:nvSpPr>
        <p:spPr>
          <a:xfrm>
            <a:off x="1043608" y="260648"/>
            <a:ext cx="7056740"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8</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键盘</a:t>
            </a:r>
            <a:r>
              <a:rPr lang="zh-CN" altLang="en-US" sz="3200" b="1" dirty="0">
                <a:solidFill>
                  <a:schemeClr val="bg1"/>
                </a:solidFill>
                <a:latin typeface="华文新魏" panose="02010800040101010101" pitchFamily="2" charset="-122"/>
                <a:ea typeface="华文新魏" panose="02010800040101010101" pitchFamily="2" charset="-122"/>
              </a:rPr>
              <a:t>基础知识与键盘驱动构件设计</a:t>
            </a:r>
          </a:p>
        </p:txBody>
      </p:sp>
      <p:sp>
        <p:nvSpPr>
          <p:cNvPr id="2" name="矩形 1"/>
          <p:cNvSpPr/>
          <p:nvPr/>
        </p:nvSpPr>
        <p:spPr>
          <a:xfrm>
            <a:off x="2915816" y="908720"/>
            <a:ext cx="1895071" cy="523220"/>
          </a:xfrm>
          <a:prstGeom prst="rect">
            <a:avLst/>
          </a:prstGeom>
        </p:spPr>
        <p:txBody>
          <a:bodyPr wrap="none">
            <a:spAutoFit/>
          </a:bodyPr>
          <a:lstStyle/>
          <a:p>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8.1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179512" y="1503947"/>
            <a:ext cx="8712968" cy="2246769"/>
          </a:xfrm>
          <a:prstGeom prst="rect">
            <a:avLst/>
          </a:prstGeom>
        </p:spPr>
        <p:txBody>
          <a:bodyPr wrap="square">
            <a:spAutoFit/>
          </a:bodyPr>
          <a:lstStyle/>
          <a:p>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、键盘</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与</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的连接方式主要有独立方式和矩阵方式两种。假设使用如下的键盘，这二种方式各需要多少个</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I/O</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接口</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来</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判断键盘的状态</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200" b="1"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、简述</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示意图</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如下键盘扫描原理。</a:t>
            </a:r>
            <a:endPar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6392" y="2312508"/>
            <a:ext cx="2063353" cy="198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060" y="3814998"/>
            <a:ext cx="2780035" cy="2520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8234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13</a:t>
            </a:fld>
            <a:endParaRPr lang="en-US" altLang="zh-CN"/>
          </a:p>
        </p:txBody>
      </p:sp>
      <p:sp>
        <p:nvSpPr>
          <p:cNvPr id="8" name="矩形 7"/>
          <p:cNvSpPr/>
          <p:nvPr/>
        </p:nvSpPr>
        <p:spPr>
          <a:xfrm>
            <a:off x="1043608" y="260648"/>
            <a:ext cx="7056740"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8</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键盘</a:t>
            </a:r>
            <a:r>
              <a:rPr lang="zh-CN" altLang="en-US" sz="3200" b="1" dirty="0">
                <a:solidFill>
                  <a:schemeClr val="bg1"/>
                </a:solidFill>
                <a:latin typeface="华文新魏" panose="02010800040101010101" pitchFamily="2" charset="-122"/>
                <a:ea typeface="华文新魏" panose="02010800040101010101" pitchFamily="2" charset="-122"/>
              </a:rPr>
              <a:t>基础知识与键盘驱动构件设计</a:t>
            </a:r>
          </a:p>
        </p:txBody>
      </p:sp>
      <p:sp>
        <p:nvSpPr>
          <p:cNvPr id="2" name="矩形 1"/>
          <p:cNvSpPr/>
          <p:nvPr/>
        </p:nvSpPr>
        <p:spPr>
          <a:xfrm>
            <a:off x="2915816" y="908720"/>
            <a:ext cx="2616422" cy="523220"/>
          </a:xfrm>
          <a:prstGeom prst="rect">
            <a:avLst/>
          </a:prstGeom>
        </p:spPr>
        <p:txBody>
          <a:bodyPr wrap="none">
            <a:spAutoFit/>
          </a:bodyPr>
          <a:lstStyle/>
          <a:p>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8.1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思考题答案</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179512" y="1503947"/>
            <a:ext cx="8712968" cy="2585323"/>
          </a:xfrm>
          <a:prstGeom prst="rect">
            <a:avLst/>
          </a:prstGeom>
        </p:spPr>
        <p:txBody>
          <a:bodyPr wrap="square">
            <a:spAutoFit/>
          </a:bodyPr>
          <a:lstStyle/>
          <a:p>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、键盘</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与</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的连接方式主要有独立方式和矩阵方式两种。假设使用如下的键盘，这二种方式各需要多少个</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I/O</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接口</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来</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判断键盘的状态</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独立</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方式需要</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16</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个</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I/O</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接口；</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         矩阵方式需要</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8</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I/O</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接口</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200" b="1"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、简述</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示意图</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如下键盘扫描原理。</a:t>
            </a:r>
            <a:endPar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0519" y="2276872"/>
            <a:ext cx="2063353" cy="198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9095" y="4047346"/>
            <a:ext cx="2780035" cy="2520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251594" y="4063131"/>
            <a:ext cx="3787501" cy="2462213"/>
          </a:xfrm>
          <a:prstGeom prst="rect">
            <a:avLst/>
          </a:prstGeom>
        </p:spPr>
        <p:txBody>
          <a:bodyPr wrap="square">
            <a:spAutoFit/>
          </a:bodyPr>
          <a:lstStyle/>
          <a:p>
            <a:pPr algn="just"/>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把</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列线</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n1</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n4</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接到</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的输入引脚，行线</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m1</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m4</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接到</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的输出引脚，则在</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的控制下，使行线</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m1</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为低电平</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，其余三根行线</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m2</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m3</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m4</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都为高电平</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，并读列线</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n1</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n4</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的状态。</a:t>
            </a:r>
          </a:p>
        </p:txBody>
      </p:sp>
    </p:spTree>
    <p:extLst>
      <p:ext uri="{BB962C8B-B14F-4D97-AF65-F5344CB8AC3E}">
        <p14:creationId xmlns:p14="http://schemas.microsoft.com/office/powerpoint/2010/main" val="36181480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14</a:t>
            </a:fld>
            <a:endParaRPr lang="en-US" altLang="zh-CN"/>
          </a:p>
        </p:txBody>
      </p:sp>
      <p:sp>
        <p:nvSpPr>
          <p:cNvPr id="8" name="矩形 7"/>
          <p:cNvSpPr/>
          <p:nvPr/>
        </p:nvSpPr>
        <p:spPr>
          <a:xfrm>
            <a:off x="1043608" y="260648"/>
            <a:ext cx="713208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8.2  </a:t>
            </a:r>
            <a:r>
              <a:rPr lang="en-US" altLang="zh-CN" sz="2800" b="1" dirty="0">
                <a:solidFill>
                  <a:schemeClr val="bg1"/>
                </a:solidFill>
                <a:latin typeface="华文新魏" panose="02010800040101010101" pitchFamily="2" charset="-122"/>
                <a:ea typeface="华文新魏" panose="02010800040101010101" pitchFamily="2" charset="-122"/>
              </a:rPr>
              <a:t>LED</a:t>
            </a:r>
            <a:r>
              <a:rPr lang="zh-CN" altLang="en-US" sz="2800" b="1" dirty="0">
                <a:solidFill>
                  <a:schemeClr val="bg1"/>
                </a:solidFill>
                <a:latin typeface="华文新魏" panose="02010800040101010101" pitchFamily="2" charset="-122"/>
                <a:ea typeface="华文新魏" panose="02010800040101010101" pitchFamily="2" charset="-122"/>
              </a:rPr>
              <a:t>数码管基础知识与</a:t>
            </a:r>
            <a:r>
              <a:rPr lang="en-US" altLang="zh-CN" sz="2800" b="1" dirty="0">
                <a:solidFill>
                  <a:schemeClr val="bg1"/>
                </a:solidFill>
                <a:latin typeface="华文新魏" panose="02010800040101010101" pitchFamily="2" charset="-122"/>
                <a:ea typeface="华文新魏" panose="02010800040101010101" pitchFamily="2" charset="-122"/>
              </a:rPr>
              <a:t>LED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5" name="矩形 4"/>
          <p:cNvSpPr/>
          <p:nvPr/>
        </p:nvSpPr>
        <p:spPr>
          <a:xfrm>
            <a:off x="107504" y="908720"/>
            <a:ext cx="8712968" cy="837152"/>
          </a:xfrm>
          <a:prstGeom prst="rect">
            <a:avLst/>
          </a:prstGeom>
        </p:spPr>
        <p:txBody>
          <a:bodyPr wrap="square">
            <a:spAutoFit/>
          </a:bodyPr>
          <a:lstStyle/>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个发光二极管</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按照组成数字</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到</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的方式进行物理连接，形成</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数码管，也可简称</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6" name="矩形 5"/>
          <p:cNvSpPr/>
          <p:nvPr/>
        </p:nvSpPr>
        <p:spPr>
          <a:xfrm>
            <a:off x="107504" y="1745872"/>
            <a:ext cx="8712968" cy="1892826"/>
          </a:xfrm>
          <a:prstGeom prst="rect">
            <a:avLst/>
          </a:prstGeom>
        </p:spPr>
        <p:txBody>
          <a:bodyPr wrap="square">
            <a:spAutoFit/>
          </a:bodyPr>
          <a:lstStyle/>
          <a:p>
            <a:pPr algn="just"/>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8.2.1 LED</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数码管基础</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知识</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spcBef>
                <a:spcPts val="600"/>
              </a:spcBef>
              <a:buClr>
                <a:srgbClr val="000099"/>
              </a:buClr>
              <a:buSzPct val="80000"/>
              <a:buFont typeface="Wingdings" panose="05000000000000000000" pitchFamily="2" charset="2"/>
              <a:buChar char="l"/>
            </a:pP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需要</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了解下列几个问题：</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第一，</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一个发光二极管称为一段，那么所用</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是几段？是共阴极还是共阳极？</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第二，</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所选</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的电气参数怎样？比如额定功率、额定电流是多少？如果我们对上述两个问题有明确的了解， </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编程和封装</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构件才会比较容易。</a:t>
            </a:r>
          </a:p>
        </p:txBody>
      </p:sp>
      <p:grpSp>
        <p:nvGrpSpPr>
          <p:cNvPr id="10" name="Group 3114"/>
          <p:cNvGrpSpPr>
            <a:grpSpLocks noChangeAspect="1"/>
          </p:cNvGrpSpPr>
          <p:nvPr/>
        </p:nvGrpSpPr>
        <p:grpSpPr bwMode="auto">
          <a:xfrm>
            <a:off x="415974" y="3806145"/>
            <a:ext cx="8096028" cy="2035722"/>
            <a:chOff x="0" y="0"/>
            <a:chExt cx="6913" cy="1738"/>
          </a:xfrm>
        </p:grpSpPr>
        <p:pic>
          <p:nvPicPr>
            <p:cNvPr id="11" name="Picture 31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0" y="0"/>
              <a:ext cx="1113" cy="143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1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8"/>
              <a:ext cx="4529" cy="17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11578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15</a:t>
            </a:fld>
            <a:endParaRPr lang="en-US" altLang="zh-CN"/>
          </a:p>
        </p:txBody>
      </p:sp>
      <p:sp>
        <p:nvSpPr>
          <p:cNvPr id="8" name="矩形 7"/>
          <p:cNvSpPr/>
          <p:nvPr/>
        </p:nvSpPr>
        <p:spPr>
          <a:xfrm>
            <a:off x="1043608" y="260648"/>
            <a:ext cx="713208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8.2  </a:t>
            </a:r>
            <a:r>
              <a:rPr lang="en-US" altLang="zh-CN" sz="2800" b="1" dirty="0">
                <a:solidFill>
                  <a:schemeClr val="bg1"/>
                </a:solidFill>
                <a:latin typeface="华文新魏" panose="02010800040101010101" pitchFamily="2" charset="-122"/>
                <a:ea typeface="华文新魏" panose="02010800040101010101" pitchFamily="2" charset="-122"/>
              </a:rPr>
              <a:t>LED</a:t>
            </a:r>
            <a:r>
              <a:rPr lang="zh-CN" altLang="en-US" sz="2800" b="1" dirty="0">
                <a:solidFill>
                  <a:schemeClr val="bg1"/>
                </a:solidFill>
                <a:latin typeface="华文新魏" panose="02010800040101010101" pitchFamily="2" charset="-122"/>
                <a:ea typeface="华文新魏" panose="02010800040101010101" pitchFamily="2" charset="-122"/>
              </a:rPr>
              <a:t>数码管基础知识与</a:t>
            </a:r>
            <a:r>
              <a:rPr lang="en-US" altLang="zh-CN" sz="2800" b="1" dirty="0">
                <a:solidFill>
                  <a:schemeClr val="bg1"/>
                </a:solidFill>
                <a:latin typeface="华文新魏" panose="02010800040101010101" pitchFamily="2" charset="-122"/>
                <a:ea typeface="华文新魏" panose="02010800040101010101" pitchFamily="2" charset="-122"/>
              </a:rPr>
              <a:t>LED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107504" y="980728"/>
            <a:ext cx="8712968" cy="3637919"/>
          </a:xfrm>
          <a:prstGeom prst="rect">
            <a:avLst/>
          </a:prstGeom>
        </p:spPr>
        <p:txBody>
          <a:bodyPr wrap="square">
            <a:spAutoFit/>
          </a:bodyPr>
          <a:lstStyle/>
          <a:p>
            <a:pPr algn="just"/>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8.2.1 LED</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数码管基础</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知识</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buClr>
                <a:srgbClr val="000099"/>
              </a:buClr>
              <a:buSzPct val="80000"/>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、单个</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数码管工作</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原理</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600"/>
              </a:spcBef>
              <a:buClr>
                <a:srgbClr val="000099"/>
              </a:buClr>
              <a:buSzPct val="80000"/>
              <a:buFont typeface="Wingdings" panose="05000000000000000000" pitchFamily="2" charset="2"/>
              <a:buChar char="l"/>
            </a:pP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若</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为共阴数码管，则公共端需要接地，若为共阳则公共端接电源正极。标记为</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b</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e</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f</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g</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h</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的被称为一个一个的“段”，即一个发光二极管</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600"/>
              </a:spcBef>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共阴极</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段数码管的信号端高电平有效，只要在各段加上高电平信号即可使相应的段发光，比如要使</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段发光，则在</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段加上高电平即可。共阳极的</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段数码管则相反，在相应的段加上低电平即可使该段发光。</a:t>
            </a:r>
          </a:p>
        </p:txBody>
      </p:sp>
      <p:pic>
        <p:nvPicPr>
          <p:cNvPr id="1126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569834" y="4335386"/>
            <a:ext cx="3039814" cy="2240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4609647" y="4165073"/>
            <a:ext cx="4166803" cy="2699200"/>
          </a:xfrm>
          <a:prstGeom prst="rect">
            <a:avLst/>
          </a:prstGeom>
        </p:spPr>
        <p:txBody>
          <a:bodyPr wrap="square">
            <a:spAutoFit/>
          </a:bodyPr>
          <a:lstStyle/>
          <a:p>
            <a:pPr marL="342900" indent="-342900">
              <a:lnSpc>
                <a:spcPct val="110000"/>
              </a:lnSpc>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因而一个</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段数码管就必须有</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位数据来控制各个段的亮暗。比如对共阳极</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段数码管，</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err="1">
                <a:latin typeface="Times New Roman" panose="02020603050405020304" pitchFamily="18" charset="0"/>
                <a:ea typeface="黑体" panose="02010609060101010101" pitchFamily="49" charset="-122"/>
                <a:cs typeface="Times New Roman" panose="02020603050405020304" pitchFamily="18" charset="0"/>
              </a:rPr>
              <a:t>hgfedcba</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]=[01111111]</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时，</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h</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段亮；当</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err="1">
                <a:latin typeface="Times New Roman" panose="02020603050405020304" pitchFamily="18" charset="0"/>
                <a:ea typeface="黑体" panose="02010609060101010101" pitchFamily="49" charset="-122"/>
                <a:cs typeface="Times New Roman" panose="02020603050405020304" pitchFamily="18" charset="0"/>
              </a:rPr>
              <a:t>hgfedcba</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]=[10000000]</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时，除</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h</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段外，其他段均亮。</a:t>
            </a:r>
          </a:p>
        </p:txBody>
      </p:sp>
    </p:spTree>
    <p:extLst>
      <p:ext uri="{BB962C8B-B14F-4D97-AF65-F5344CB8AC3E}">
        <p14:creationId xmlns:p14="http://schemas.microsoft.com/office/powerpoint/2010/main" val="38352258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16</a:t>
            </a:fld>
            <a:endParaRPr lang="en-US" altLang="zh-CN"/>
          </a:p>
        </p:txBody>
      </p:sp>
      <p:sp>
        <p:nvSpPr>
          <p:cNvPr id="8" name="矩形 7"/>
          <p:cNvSpPr/>
          <p:nvPr/>
        </p:nvSpPr>
        <p:spPr>
          <a:xfrm>
            <a:off x="1043608" y="260648"/>
            <a:ext cx="713208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8.2  </a:t>
            </a:r>
            <a:r>
              <a:rPr lang="en-US" altLang="zh-CN" sz="2800" b="1" dirty="0">
                <a:solidFill>
                  <a:schemeClr val="bg1"/>
                </a:solidFill>
                <a:latin typeface="华文新魏" panose="02010800040101010101" pitchFamily="2" charset="-122"/>
                <a:ea typeface="华文新魏" panose="02010800040101010101" pitchFamily="2" charset="-122"/>
              </a:rPr>
              <a:t>LED</a:t>
            </a:r>
            <a:r>
              <a:rPr lang="zh-CN" altLang="en-US" sz="2800" b="1" dirty="0">
                <a:solidFill>
                  <a:schemeClr val="bg1"/>
                </a:solidFill>
                <a:latin typeface="华文新魏" panose="02010800040101010101" pitchFamily="2" charset="-122"/>
                <a:ea typeface="华文新魏" panose="02010800040101010101" pitchFamily="2" charset="-122"/>
              </a:rPr>
              <a:t>数码管基础知识与</a:t>
            </a:r>
            <a:r>
              <a:rPr lang="en-US" altLang="zh-CN" sz="2800" b="1" dirty="0">
                <a:solidFill>
                  <a:schemeClr val="bg1"/>
                </a:solidFill>
                <a:latin typeface="华文新魏" panose="02010800040101010101" pitchFamily="2" charset="-122"/>
                <a:ea typeface="华文新魏" panose="02010800040101010101" pitchFamily="2" charset="-122"/>
              </a:rPr>
              <a:t>LED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107504" y="783868"/>
            <a:ext cx="8928992" cy="2893100"/>
          </a:xfrm>
          <a:prstGeom prst="rect">
            <a:avLst/>
          </a:prstGeom>
        </p:spPr>
        <p:txBody>
          <a:bodyPr wrap="square">
            <a:spAutoFit/>
          </a:bodyPr>
          <a:lstStyle/>
          <a:p>
            <a:pPr algn="just"/>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8.2.1 LED</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数码管基础</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知识</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多个</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数码管工作原理</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600"/>
              </a:spcBef>
              <a:buClr>
                <a:srgbClr val="000099"/>
              </a:buClr>
              <a:buSzPct val="80000"/>
              <a:buFont typeface="Wingdings" panose="05000000000000000000" pitchFamily="2" charset="2"/>
              <a:buChar char="l"/>
            </a:pP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根据</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是</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共阴</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或</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共阳</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接到固定的低电平或高电平</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段数码管的公共</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端接到</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的一个输出引脚，由</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来控制，通常称为“</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位选信号</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把</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这些由</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个数码管合在一起的数码管组称为</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连排数码管</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。以四连排共阴极</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段数码管为例，他共有</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12</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根线需要连接到</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，这样就意味着</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12</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根引脚就可控制一个</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连排的数码管。</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158" y="3670648"/>
            <a:ext cx="7113657" cy="3187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4233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17</a:t>
            </a:fld>
            <a:endParaRPr lang="en-US" altLang="zh-CN"/>
          </a:p>
        </p:txBody>
      </p:sp>
      <p:sp>
        <p:nvSpPr>
          <p:cNvPr id="8" name="矩形 7"/>
          <p:cNvSpPr/>
          <p:nvPr/>
        </p:nvSpPr>
        <p:spPr>
          <a:xfrm>
            <a:off x="1043608" y="260648"/>
            <a:ext cx="713208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8.2  </a:t>
            </a:r>
            <a:r>
              <a:rPr lang="en-US" altLang="zh-CN" sz="2800" b="1" dirty="0">
                <a:solidFill>
                  <a:schemeClr val="bg1"/>
                </a:solidFill>
                <a:latin typeface="华文新魏" panose="02010800040101010101" pitchFamily="2" charset="-122"/>
                <a:ea typeface="华文新魏" panose="02010800040101010101" pitchFamily="2" charset="-122"/>
              </a:rPr>
              <a:t>LED</a:t>
            </a:r>
            <a:r>
              <a:rPr lang="zh-CN" altLang="en-US" sz="2800" b="1" dirty="0">
                <a:solidFill>
                  <a:schemeClr val="bg1"/>
                </a:solidFill>
                <a:latin typeface="华文新魏" panose="02010800040101010101" pitchFamily="2" charset="-122"/>
                <a:ea typeface="华文新魏" panose="02010800040101010101" pitchFamily="2" charset="-122"/>
              </a:rPr>
              <a:t>数码管基础知识与</a:t>
            </a:r>
            <a:r>
              <a:rPr lang="en-US" altLang="zh-CN" sz="2800" b="1" dirty="0">
                <a:solidFill>
                  <a:schemeClr val="bg1"/>
                </a:solidFill>
                <a:latin typeface="华文新魏" panose="02010800040101010101" pitchFamily="2" charset="-122"/>
                <a:ea typeface="华文新魏" panose="02010800040101010101" pitchFamily="2" charset="-122"/>
              </a:rPr>
              <a:t>LED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107504" y="906100"/>
            <a:ext cx="8928992" cy="4755148"/>
          </a:xfrm>
          <a:prstGeom prst="rect">
            <a:avLst/>
          </a:prstGeom>
        </p:spPr>
        <p:txBody>
          <a:bodyPr wrap="square">
            <a:spAutoFit/>
          </a:bodyPr>
          <a:lstStyle/>
          <a:p>
            <a:pPr algn="just"/>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8.2.1 LED</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数码管基础</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知识</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多个</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数码管工作原理</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600"/>
              </a:spcBef>
              <a:buClr>
                <a:srgbClr val="000099"/>
              </a:buClr>
              <a:buSzPct val="80000"/>
              <a:buFont typeface="Wingdings" panose="05000000000000000000" pitchFamily="2" charset="2"/>
              <a:buChar char="l"/>
            </a:pP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上图</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中我们能看到的是一个</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连排的共阴极数码管，各个数码管的的段信号端也称为数据端分别对应相连，可以由</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个引脚控制</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，同时还有</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个位选信号</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也称为控制端，这里的“位”就是位置的意思，位选就是指向第几个数码管之意，用于分别选中要显示数据的数码管，可用</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个引脚来控制。</a:t>
            </a:r>
          </a:p>
          <a:p>
            <a:pPr marL="342900" indent="-342900" algn="just">
              <a:lnSpc>
                <a:spcPct val="110000"/>
              </a:lnSpc>
              <a:spcBef>
                <a:spcPts val="600"/>
              </a:spcBef>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每个时刻只让一个数码管有效，即只有一个位选信号为</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，其它为</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，由于人眼的“</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视觉暂留</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”效应，看起来则是同时显示的效果。这种</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连排数码管也称</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动态扫描数码管</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，其含义就是任何一个时刻，只有一个数码管显示，而整体上看起来一起显示，是由于</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对其动态刷新，而人眼具有“视觉暂留”效应而造成的现象。</a:t>
            </a:r>
          </a:p>
        </p:txBody>
      </p:sp>
    </p:spTree>
    <p:extLst>
      <p:ext uri="{BB962C8B-B14F-4D97-AF65-F5344CB8AC3E}">
        <p14:creationId xmlns:p14="http://schemas.microsoft.com/office/powerpoint/2010/main" val="843196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18</a:t>
            </a:fld>
            <a:endParaRPr lang="en-US" altLang="zh-CN"/>
          </a:p>
        </p:txBody>
      </p:sp>
      <p:sp>
        <p:nvSpPr>
          <p:cNvPr id="8" name="矩形 7"/>
          <p:cNvSpPr/>
          <p:nvPr/>
        </p:nvSpPr>
        <p:spPr>
          <a:xfrm>
            <a:off x="1043608" y="260648"/>
            <a:ext cx="713208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8.2  </a:t>
            </a:r>
            <a:r>
              <a:rPr lang="en-US" altLang="zh-CN" sz="2800" b="1" dirty="0">
                <a:solidFill>
                  <a:schemeClr val="bg1"/>
                </a:solidFill>
                <a:latin typeface="华文新魏" panose="02010800040101010101" pitchFamily="2" charset="-122"/>
                <a:ea typeface="华文新魏" panose="02010800040101010101" pitchFamily="2" charset="-122"/>
              </a:rPr>
              <a:t>LED</a:t>
            </a:r>
            <a:r>
              <a:rPr lang="zh-CN" altLang="en-US" sz="2800" b="1" dirty="0">
                <a:solidFill>
                  <a:schemeClr val="bg1"/>
                </a:solidFill>
                <a:latin typeface="华文新魏" panose="02010800040101010101" pitchFamily="2" charset="-122"/>
                <a:ea typeface="华文新魏" panose="02010800040101010101" pitchFamily="2" charset="-122"/>
              </a:rPr>
              <a:t>数码管基础知识与</a:t>
            </a:r>
            <a:r>
              <a:rPr lang="en-US" altLang="zh-CN" sz="2800" b="1" dirty="0">
                <a:solidFill>
                  <a:schemeClr val="bg1"/>
                </a:solidFill>
                <a:latin typeface="华文新魏" panose="02010800040101010101" pitchFamily="2" charset="-122"/>
                <a:ea typeface="华文新魏" panose="02010800040101010101" pitchFamily="2" charset="-122"/>
              </a:rPr>
              <a:t>LED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107504" y="906100"/>
            <a:ext cx="8928992" cy="1698927"/>
          </a:xfrm>
          <a:prstGeom prst="rect">
            <a:avLst/>
          </a:prstGeom>
        </p:spPr>
        <p:txBody>
          <a:bodyPr wrap="square">
            <a:spAutoFit/>
          </a:bodyPr>
          <a:lstStyle/>
          <a:p>
            <a:pPr algn="just"/>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8.2.2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LED</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驱动构件设计及使用方法</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buClr>
                <a:srgbClr val="000099"/>
              </a:buClr>
              <a:buSzPct val="80000"/>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驱动构件要素</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分析</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600"/>
              </a:spcBef>
              <a:buClr>
                <a:srgbClr val="000099"/>
              </a:buClr>
              <a:buSzPct val="80000"/>
              <a:buFont typeface="Wingdings" panose="05000000000000000000" pitchFamily="2" charset="2"/>
              <a:buChar char="l"/>
            </a:pP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下图为</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连排</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硬件连接图，</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驱动构件需要调用底层的</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GPIO</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构件，属于应用构件</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。图</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中右下角为驱动三极管电路。</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073" name="图片 43" descr="led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610519"/>
            <a:ext cx="5678362" cy="374022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07503" y="2610518"/>
            <a:ext cx="3024336" cy="3554819"/>
          </a:xfrm>
          <a:prstGeom prst="rect">
            <a:avLst/>
          </a:prstGeom>
        </p:spPr>
        <p:txBody>
          <a:bodyPr wrap="square">
            <a:spAutoFit/>
          </a:bodyPr>
          <a:lstStyle/>
          <a:p>
            <a:pPr marL="342900" indent="-342900" algn="just">
              <a:buClr>
                <a:srgbClr val="000099"/>
              </a:buClr>
              <a:buSzPct val="80000"/>
              <a:buFont typeface="Wingdings" panose="05000000000000000000" pitchFamily="2" charset="2"/>
              <a:buChar char="l"/>
            </a:pP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与</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硬件接线</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在工程中使用宏定义</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描述，若</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接在</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的不同引脚，只需修改</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的硬件接线宏定义即可</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spcBef>
                <a:spcPts val="600"/>
              </a:spcBef>
              <a:buClr>
                <a:srgbClr val="000099"/>
              </a:buClr>
              <a:buSzPct val="80000"/>
              <a:buFont typeface="Wingdings" panose="05000000000000000000" pitchFamily="2" charset="2"/>
              <a:buChar char="l"/>
            </a:pP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包括</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初始化</a:t>
            </a:r>
            <a:r>
              <a:rPr lang="en-US" altLang="zh-CN" sz="22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LEDInit</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显示</a:t>
            </a:r>
            <a:r>
              <a:rPr lang="en-US" altLang="zh-CN" sz="22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LEDshow</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两个函数。</a:t>
            </a:r>
          </a:p>
        </p:txBody>
      </p:sp>
    </p:spTree>
    <p:extLst>
      <p:ext uri="{BB962C8B-B14F-4D97-AF65-F5344CB8AC3E}">
        <p14:creationId xmlns:p14="http://schemas.microsoft.com/office/powerpoint/2010/main" val="4090559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19</a:t>
            </a:fld>
            <a:endParaRPr lang="en-US" altLang="zh-CN"/>
          </a:p>
        </p:txBody>
      </p:sp>
      <p:sp>
        <p:nvSpPr>
          <p:cNvPr id="8" name="矩形 7"/>
          <p:cNvSpPr/>
          <p:nvPr/>
        </p:nvSpPr>
        <p:spPr>
          <a:xfrm>
            <a:off x="1043608" y="260648"/>
            <a:ext cx="713208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8.2  </a:t>
            </a:r>
            <a:r>
              <a:rPr lang="en-US" altLang="zh-CN" sz="2800" b="1" dirty="0">
                <a:solidFill>
                  <a:schemeClr val="bg1"/>
                </a:solidFill>
                <a:latin typeface="华文新魏" panose="02010800040101010101" pitchFamily="2" charset="-122"/>
                <a:ea typeface="华文新魏" panose="02010800040101010101" pitchFamily="2" charset="-122"/>
              </a:rPr>
              <a:t>LED</a:t>
            </a:r>
            <a:r>
              <a:rPr lang="zh-CN" altLang="en-US" sz="2800" b="1" dirty="0">
                <a:solidFill>
                  <a:schemeClr val="bg1"/>
                </a:solidFill>
                <a:latin typeface="华文新魏" panose="02010800040101010101" pitchFamily="2" charset="-122"/>
                <a:ea typeface="华文新魏" panose="02010800040101010101" pitchFamily="2" charset="-122"/>
              </a:rPr>
              <a:t>数码管基础知识与</a:t>
            </a:r>
            <a:r>
              <a:rPr lang="en-US" altLang="zh-CN" sz="2800" b="1" dirty="0">
                <a:solidFill>
                  <a:schemeClr val="bg1"/>
                </a:solidFill>
                <a:latin typeface="华文新魏" panose="02010800040101010101" pitchFamily="2" charset="-122"/>
                <a:ea typeface="华文新魏" panose="02010800040101010101" pitchFamily="2" charset="-122"/>
              </a:rPr>
              <a:t>LED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107504" y="836712"/>
            <a:ext cx="8928992" cy="1631216"/>
          </a:xfrm>
          <a:prstGeom prst="rect">
            <a:avLst/>
          </a:prstGeom>
        </p:spPr>
        <p:txBody>
          <a:bodyPr wrap="square">
            <a:spAutoFit/>
          </a:bodyPr>
          <a:lstStyle/>
          <a:p>
            <a:pPr algn="just"/>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8.2.2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LED</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驱动构件设计及使用方法</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驱动构件的使用</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方法</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buClr>
                <a:srgbClr val="000099"/>
              </a:buClr>
              <a:buSzPct val="80000"/>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第一步：</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根据</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实际使用的</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引脚，修改</a:t>
            </a:r>
            <a:r>
              <a:rPr lang="en-US" altLang="zh-CN" sz="2200" b="1" dirty="0" err="1">
                <a:latin typeface="Times New Roman" panose="02020603050405020304" pitchFamily="18" charset="0"/>
                <a:ea typeface="黑体" panose="02010609060101010101" pitchFamily="49" charset="-122"/>
                <a:cs typeface="Times New Roman" panose="02020603050405020304" pitchFamily="18" charset="0"/>
              </a:rPr>
              <a:t>led.h</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文件中“</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的硬件接线</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”如下所示： </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567269657"/>
              </p:ext>
            </p:extLst>
          </p:nvPr>
        </p:nvGraphicFramePr>
        <p:xfrm>
          <a:off x="1475656" y="2420888"/>
          <a:ext cx="5805760" cy="975360"/>
        </p:xfrm>
        <a:graphic>
          <a:graphicData uri="http://schemas.openxmlformats.org/drawingml/2006/table">
            <a:tbl>
              <a:tblPr firstRow="1" firstCol="1" bandRow="1"/>
              <a:tblGrid>
                <a:gridCol w="5805760"/>
              </a:tblGrid>
              <a:tr h="889620">
                <a:tc>
                  <a:txBody>
                    <a:bodyPr/>
                    <a:lstStyle/>
                    <a:p>
                      <a:pPr indent="228600" algn="just">
                        <a:lnSpc>
                          <a:spcPct val="100000"/>
                        </a:lnSpc>
                        <a:spcAft>
                          <a:spcPts val="0"/>
                        </a:spcAft>
                        <a:tabLst>
                          <a:tab pos="4024630" algn="l"/>
                          <a:tab pos="4024630" algn="l"/>
                        </a:tabLst>
                      </a:pPr>
                      <a:r>
                        <a:rPr lang="en-US" sz="1600" kern="0" dirty="0">
                          <a:effectLst/>
                          <a:latin typeface="Times New Roman"/>
                          <a:ea typeface="宋体"/>
                        </a:rPr>
                        <a:t>//LED</a:t>
                      </a:r>
                      <a:r>
                        <a:rPr lang="zh-CN" sz="1600" kern="0" dirty="0">
                          <a:effectLst/>
                          <a:latin typeface="Times New Roman"/>
                          <a:ea typeface="宋体"/>
                        </a:rPr>
                        <a:t>的硬件接线</a:t>
                      </a:r>
                      <a:endParaRPr lang="zh-CN" sz="1600" kern="100" dirty="0">
                        <a:effectLst/>
                        <a:latin typeface="Times New Roman"/>
                        <a:ea typeface="宋体"/>
                      </a:endParaRPr>
                    </a:p>
                    <a:p>
                      <a:pPr indent="228600" algn="just">
                        <a:lnSpc>
                          <a:spcPct val="100000"/>
                        </a:lnSpc>
                        <a:spcAft>
                          <a:spcPts val="0"/>
                        </a:spcAft>
                        <a:tabLst>
                          <a:tab pos="4024630" algn="l"/>
                          <a:tab pos="4024630" algn="l"/>
                        </a:tabLst>
                      </a:pPr>
                      <a:r>
                        <a:rPr lang="en-US" sz="1600" kern="0" dirty="0">
                          <a:effectLst/>
                          <a:latin typeface="Times New Roman"/>
                          <a:ea typeface="宋体"/>
                        </a:rPr>
                        <a:t>#define LED_D1   (PTB_NUM|11)    //LED</a:t>
                      </a:r>
                      <a:r>
                        <a:rPr lang="zh-CN" sz="1600" kern="0" dirty="0">
                          <a:effectLst/>
                          <a:latin typeface="Times New Roman"/>
                          <a:ea typeface="宋体"/>
                        </a:rPr>
                        <a:t>数据口</a:t>
                      </a:r>
                      <a:endParaRPr lang="zh-CN" sz="1600" kern="100" dirty="0">
                        <a:effectLst/>
                        <a:latin typeface="Times New Roman"/>
                        <a:ea typeface="宋体"/>
                      </a:endParaRPr>
                    </a:p>
                    <a:p>
                      <a:pPr indent="228600" algn="just">
                        <a:lnSpc>
                          <a:spcPct val="100000"/>
                        </a:lnSpc>
                        <a:spcAft>
                          <a:spcPts val="0"/>
                        </a:spcAft>
                        <a:tabLst>
                          <a:tab pos="4024630" algn="l"/>
                          <a:tab pos="4024630" algn="l"/>
                        </a:tabLst>
                      </a:pPr>
                      <a:r>
                        <a:rPr lang="en-US" sz="1600" kern="0" dirty="0">
                          <a:effectLst/>
                          <a:latin typeface="Times New Roman"/>
                          <a:ea typeface="宋体"/>
                        </a:rPr>
                        <a:t>#define LED_D2   (PTB_NUM|10)</a:t>
                      </a:r>
                      <a:endParaRPr lang="zh-CN" sz="1600" kern="100" dirty="0">
                        <a:effectLst/>
                        <a:latin typeface="Times New Roman"/>
                        <a:ea typeface="宋体"/>
                      </a:endParaRPr>
                    </a:p>
                    <a:p>
                      <a:pPr indent="228600" algn="just">
                        <a:lnSpc>
                          <a:spcPct val="100000"/>
                        </a:lnSpc>
                        <a:spcAft>
                          <a:spcPts val="0"/>
                        </a:spcAft>
                        <a:tabLst>
                          <a:tab pos="4024630" algn="l"/>
                          <a:tab pos="4024630" algn="l"/>
                        </a:tabLst>
                      </a:pPr>
                      <a:r>
                        <a:rPr lang="en-US" sz="1600" kern="0" dirty="0">
                          <a:effectLst/>
                          <a:latin typeface="Times New Roman"/>
                          <a:ea typeface="宋体"/>
                        </a:rPr>
                        <a:t>……</a:t>
                      </a:r>
                      <a:endParaRPr lang="zh-CN" sz="1600" kern="100" dirty="0">
                        <a:effectLst/>
                        <a:latin typeface="Times New Roman"/>
                        <a:ea typeface="宋体"/>
                      </a:endParaRPr>
                    </a:p>
                  </a:txBody>
                  <a:tcPr marL="28067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pattFill prst="pct20">
                      <a:fgClr>
                        <a:srgbClr val="FFFFFF"/>
                      </a:fgClr>
                      <a:bgClr>
                        <a:srgbClr val="DFDFDF"/>
                      </a:bgClr>
                    </a:pattFill>
                  </a:tcPr>
                </a:tc>
              </a:tr>
            </a:tbl>
          </a:graphicData>
        </a:graphic>
      </p:graphicFrame>
      <p:sp>
        <p:nvSpPr>
          <p:cNvPr id="4" name="矩形 3"/>
          <p:cNvSpPr/>
          <p:nvPr/>
        </p:nvSpPr>
        <p:spPr>
          <a:xfrm>
            <a:off x="179512" y="3379639"/>
            <a:ext cx="8496944" cy="769441"/>
          </a:xfrm>
          <a:prstGeom prst="rect">
            <a:avLst/>
          </a:prstGeom>
        </p:spPr>
        <p:txBody>
          <a:bodyPr wrap="square">
            <a:spAutoFit/>
          </a:bodyPr>
          <a:lstStyle/>
          <a:p>
            <a:pPr lvl="0" algn="just">
              <a:spcBef>
                <a:spcPts val="600"/>
              </a:spcBef>
              <a:buClr>
                <a:srgbClr val="000099"/>
              </a:buClr>
              <a:buSzPct val="80000"/>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第二步：</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a:t>
            </a:r>
            <a:r>
              <a:rPr lang="en-US" altLang="zh-CN" sz="2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includes.h</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文件中声明全局变量位置声明</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显示缓冲区数组，例如，</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显示缓冲区数组名为</a:t>
            </a:r>
            <a:r>
              <a:rPr lang="en-US" altLang="zh-CN" sz="2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g_LEDBuffer</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p:cNvSpPr/>
          <p:nvPr/>
        </p:nvSpPr>
        <p:spPr>
          <a:xfrm>
            <a:off x="179512" y="4581128"/>
            <a:ext cx="8496944" cy="769441"/>
          </a:xfrm>
          <a:prstGeom prst="rect">
            <a:avLst/>
          </a:prstGeom>
        </p:spPr>
        <p:txBody>
          <a:bodyPr wrap="square">
            <a:spAutoFit/>
          </a:bodyPr>
          <a:lstStyle/>
          <a:p>
            <a:pPr lvl="0" algn="just">
              <a:spcBef>
                <a:spcPts val="600"/>
              </a:spcBef>
              <a:buClr>
                <a:srgbClr val="000099"/>
              </a:buClr>
              <a:buSzPct val="80000"/>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第三步：</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a:t>
            </a:r>
            <a:r>
              <a:rPr lang="en-US" altLang="zh-CN" sz="2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main.c</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文件中“变量赋初值”位置给</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显示缓冲区赋</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初值：</a:t>
            </a:r>
            <a:endPar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2963510000"/>
              </p:ext>
            </p:extLst>
          </p:nvPr>
        </p:nvGraphicFramePr>
        <p:xfrm>
          <a:off x="1475656" y="4221088"/>
          <a:ext cx="5416510" cy="288032"/>
        </p:xfrm>
        <a:graphic>
          <a:graphicData uri="http://schemas.openxmlformats.org/drawingml/2006/table">
            <a:tbl>
              <a:tblPr firstRow="1" firstCol="1" bandRow="1"/>
              <a:tblGrid>
                <a:gridCol w="5416510"/>
              </a:tblGrid>
              <a:tr h="288032">
                <a:tc>
                  <a:txBody>
                    <a:bodyPr/>
                    <a:lstStyle/>
                    <a:p>
                      <a:pPr indent="228600" algn="just">
                        <a:lnSpc>
                          <a:spcPct val="100000"/>
                        </a:lnSpc>
                        <a:spcAft>
                          <a:spcPts val="0"/>
                        </a:spcAft>
                        <a:tabLst>
                          <a:tab pos="4024630" algn="l"/>
                          <a:tab pos="4024630" algn="l"/>
                        </a:tabLst>
                      </a:pPr>
                      <a:r>
                        <a:rPr lang="en-US" sz="1600" kern="0" dirty="0">
                          <a:effectLst/>
                          <a:latin typeface="Times New Roman"/>
                          <a:ea typeface="宋体"/>
                        </a:rPr>
                        <a:t>uint_8  </a:t>
                      </a:r>
                      <a:r>
                        <a:rPr lang="en-US" sz="1600" kern="0" dirty="0" err="1">
                          <a:effectLst/>
                          <a:latin typeface="Times New Roman"/>
                          <a:ea typeface="宋体"/>
                        </a:rPr>
                        <a:t>g_LEDBuffer</a:t>
                      </a:r>
                      <a:r>
                        <a:rPr lang="en-US" sz="1600" kern="0" dirty="0">
                          <a:effectLst/>
                          <a:latin typeface="Times New Roman"/>
                          <a:ea typeface="宋体"/>
                        </a:rPr>
                        <a:t>[4];     //LED</a:t>
                      </a:r>
                      <a:r>
                        <a:rPr lang="zh-CN" sz="1600" kern="0" dirty="0">
                          <a:effectLst/>
                          <a:latin typeface="Times New Roman"/>
                          <a:ea typeface="宋体"/>
                        </a:rPr>
                        <a:t>显示缓冲区</a:t>
                      </a:r>
                      <a:endParaRPr lang="zh-CN" sz="1600" kern="100" dirty="0">
                        <a:effectLst/>
                        <a:latin typeface="Times New Roman"/>
                        <a:ea typeface="宋体"/>
                      </a:endParaRPr>
                    </a:p>
                  </a:txBody>
                  <a:tcPr marL="28067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pattFill prst="pct20">
                      <a:fgClr>
                        <a:srgbClr val="FFFFFF"/>
                      </a:fgClr>
                      <a:bgClr>
                        <a:srgbClr val="DFDFDF"/>
                      </a:bgClr>
                    </a:pattFill>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487160602"/>
              </p:ext>
            </p:extLst>
          </p:nvPr>
        </p:nvGraphicFramePr>
        <p:xfrm>
          <a:off x="1619672" y="5229200"/>
          <a:ext cx="5072380" cy="1219200"/>
        </p:xfrm>
        <a:graphic>
          <a:graphicData uri="http://schemas.openxmlformats.org/drawingml/2006/table">
            <a:tbl>
              <a:tblPr firstRow="1" firstCol="1" bandRow="1"/>
              <a:tblGrid>
                <a:gridCol w="5072380"/>
              </a:tblGrid>
              <a:tr h="0">
                <a:tc>
                  <a:txBody>
                    <a:bodyPr/>
                    <a:lstStyle/>
                    <a:p>
                      <a:pPr indent="228600" algn="just">
                        <a:lnSpc>
                          <a:spcPct val="100000"/>
                        </a:lnSpc>
                        <a:spcAft>
                          <a:spcPts val="0"/>
                        </a:spcAft>
                        <a:tabLst>
                          <a:tab pos="4024630" algn="l"/>
                          <a:tab pos="4024630" algn="l"/>
                        </a:tabLst>
                      </a:pPr>
                      <a:r>
                        <a:rPr lang="en-US" sz="900" kern="0" dirty="0">
                          <a:effectLst/>
                          <a:latin typeface="Times New Roman"/>
                          <a:ea typeface="宋体"/>
                        </a:rPr>
                        <a:t>    //</a:t>
                      </a:r>
                      <a:r>
                        <a:rPr lang="en-US" sz="1600" kern="0" dirty="0">
                          <a:effectLst/>
                          <a:latin typeface="Times New Roman"/>
                          <a:ea typeface="宋体"/>
                        </a:rPr>
                        <a:t>LED</a:t>
                      </a:r>
                      <a:r>
                        <a:rPr lang="zh-CN" sz="1600" kern="0" dirty="0">
                          <a:effectLst/>
                          <a:latin typeface="Times New Roman"/>
                          <a:ea typeface="宋体"/>
                        </a:rPr>
                        <a:t>缓冲区赋值</a:t>
                      </a:r>
                      <a:endParaRPr lang="zh-CN" sz="1600" kern="100" dirty="0">
                        <a:effectLst/>
                        <a:latin typeface="Times New Roman"/>
                        <a:ea typeface="宋体"/>
                      </a:endParaRPr>
                    </a:p>
                    <a:p>
                      <a:pPr indent="228600" algn="just">
                        <a:lnSpc>
                          <a:spcPct val="100000"/>
                        </a:lnSpc>
                        <a:spcAft>
                          <a:spcPts val="0"/>
                        </a:spcAft>
                        <a:tabLst>
                          <a:tab pos="4024630" algn="l"/>
                          <a:tab pos="4024630" algn="l"/>
                        </a:tabLst>
                      </a:pPr>
                      <a:r>
                        <a:rPr lang="en-US" sz="1600" kern="0" dirty="0">
                          <a:effectLst/>
                          <a:latin typeface="Times New Roman"/>
                          <a:ea typeface="宋体"/>
                        </a:rPr>
                        <a:t>    </a:t>
                      </a:r>
                      <a:r>
                        <a:rPr lang="en-US" sz="1600" kern="0" dirty="0" err="1">
                          <a:effectLst/>
                          <a:latin typeface="Times New Roman"/>
                          <a:ea typeface="宋体"/>
                        </a:rPr>
                        <a:t>g_LEDBuffer</a:t>
                      </a:r>
                      <a:r>
                        <a:rPr lang="en-US" sz="1600" kern="0" dirty="0">
                          <a:effectLst/>
                          <a:latin typeface="Times New Roman"/>
                          <a:ea typeface="宋体"/>
                        </a:rPr>
                        <a:t>[0]=0;</a:t>
                      </a:r>
                      <a:endParaRPr lang="zh-CN" sz="1600" kern="100" dirty="0">
                        <a:effectLst/>
                        <a:latin typeface="Times New Roman"/>
                        <a:ea typeface="宋体"/>
                      </a:endParaRPr>
                    </a:p>
                    <a:p>
                      <a:pPr indent="228600" algn="just">
                        <a:lnSpc>
                          <a:spcPct val="100000"/>
                        </a:lnSpc>
                        <a:spcAft>
                          <a:spcPts val="0"/>
                        </a:spcAft>
                        <a:tabLst>
                          <a:tab pos="4024630" algn="l"/>
                          <a:tab pos="4024630" algn="l"/>
                        </a:tabLst>
                      </a:pPr>
                      <a:r>
                        <a:rPr lang="en-US" sz="1600" kern="0" dirty="0">
                          <a:effectLst/>
                          <a:latin typeface="Times New Roman"/>
                          <a:ea typeface="宋体"/>
                        </a:rPr>
                        <a:t>    </a:t>
                      </a:r>
                      <a:r>
                        <a:rPr lang="en-US" sz="1600" kern="0" dirty="0" err="1">
                          <a:effectLst/>
                          <a:latin typeface="Times New Roman"/>
                          <a:ea typeface="宋体"/>
                        </a:rPr>
                        <a:t>g_LEDBuffer</a:t>
                      </a:r>
                      <a:r>
                        <a:rPr lang="en-US" sz="1600" kern="0" dirty="0">
                          <a:effectLst/>
                          <a:latin typeface="Times New Roman"/>
                          <a:ea typeface="宋体"/>
                        </a:rPr>
                        <a:t>[1]=2;</a:t>
                      </a:r>
                      <a:endParaRPr lang="zh-CN" sz="1600" kern="100" dirty="0">
                        <a:effectLst/>
                        <a:latin typeface="Times New Roman"/>
                        <a:ea typeface="宋体"/>
                      </a:endParaRPr>
                    </a:p>
                    <a:p>
                      <a:pPr indent="228600" algn="just">
                        <a:lnSpc>
                          <a:spcPct val="100000"/>
                        </a:lnSpc>
                        <a:spcAft>
                          <a:spcPts val="0"/>
                        </a:spcAft>
                        <a:tabLst>
                          <a:tab pos="4024630" algn="l"/>
                          <a:tab pos="4024630" algn="l"/>
                        </a:tabLst>
                      </a:pPr>
                      <a:r>
                        <a:rPr lang="en-US" sz="1600" kern="0" dirty="0">
                          <a:effectLst/>
                          <a:latin typeface="Times New Roman"/>
                          <a:ea typeface="宋体"/>
                        </a:rPr>
                        <a:t>    </a:t>
                      </a:r>
                      <a:r>
                        <a:rPr lang="en-US" sz="1600" kern="0" dirty="0" err="1">
                          <a:effectLst/>
                          <a:latin typeface="Times New Roman"/>
                          <a:ea typeface="宋体"/>
                        </a:rPr>
                        <a:t>g_LEDBuffer</a:t>
                      </a:r>
                      <a:r>
                        <a:rPr lang="en-US" sz="1600" kern="0" dirty="0">
                          <a:effectLst/>
                          <a:latin typeface="Times New Roman"/>
                          <a:ea typeface="宋体"/>
                        </a:rPr>
                        <a:t>[2]=3;</a:t>
                      </a:r>
                      <a:endParaRPr lang="zh-CN" sz="1600" kern="100" dirty="0">
                        <a:effectLst/>
                        <a:latin typeface="Times New Roman"/>
                        <a:ea typeface="宋体"/>
                      </a:endParaRPr>
                    </a:p>
                    <a:p>
                      <a:pPr indent="228600" algn="just">
                        <a:lnSpc>
                          <a:spcPct val="100000"/>
                        </a:lnSpc>
                        <a:spcAft>
                          <a:spcPts val="0"/>
                        </a:spcAft>
                        <a:tabLst>
                          <a:tab pos="4024630" algn="l"/>
                          <a:tab pos="4024630" algn="l"/>
                        </a:tabLst>
                      </a:pPr>
                      <a:r>
                        <a:rPr lang="en-US" sz="1600" kern="0" dirty="0">
                          <a:effectLst/>
                          <a:latin typeface="Times New Roman"/>
                          <a:ea typeface="宋体"/>
                        </a:rPr>
                        <a:t>    </a:t>
                      </a:r>
                      <a:r>
                        <a:rPr lang="en-US" sz="1600" kern="0" dirty="0" err="1">
                          <a:effectLst/>
                          <a:latin typeface="Times New Roman"/>
                          <a:ea typeface="宋体"/>
                        </a:rPr>
                        <a:t>g_LEDBuffer</a:t>
                      </a:r>
                      <a:r>
                        <a:rPr lang="en-US" sz="1600" kern="0" dirty="0">
                          <a:effectLst/>
                          <a:latin typeface="Times New Roman"/>
                          <a:ea typeface="宋体"/>
                        </a:rPr>
                        <a:t>[3]=5;</a:t>
                      </a:r>
                      <a:endParaRPr lang="zh-CN" sz="1600" kern="100" dirty="0">
                        <a:effectLst/>
                        <a:latin typeface="Times New Roman"/>
                        <a:ea typeface="宋体"/>
                      </a:endParaRPr>
                    </a:p>
                  </a:txBody>
                  <a:tcPr marL="28067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pattFill prst="pct20">
                      <a:fgClr>
                        <a:srgbClr val="FFFFFF"/>
                      </a:fgClr>
                      <a:bgClr>
                        <a:srgbClr val="DFDFDF"/>
                      </a:bgClr>
                    </a:pattFill>
                  </a:tcPr>
                </a:tc>
              </a:tr>
            </a:tbl>
          </a:graphicData>
        </a:graphic>
      </p:graphicFrame>
    </p:spTree>
    <p:extLst>
      <p:ext uri="{BB962C8B-B14F-4D97-AF65-F5344CB8AC3E}">
        <p14:creationId xmlns:p14="http://schemas.microsoft.com/office/powerpoint/2010/main" val="2328111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395605" y="1268731"/>
            <a:ext cx="8379460" cy="2808342"/>
          </a:xfrm>
        </p:spPr>
        <p:txBody>
          <a:bodyPr/>
          <a:lstStyle/>
          <a:p>
            <a:pPr algn="just"/>
            <a:r>
              <a:rPr lang="zh-CN" altLang="zh-CN" dirty="0">
                <a:solidFill>
                  <a:srgbClr val="C00000"/>
                </a:solidFill>
                <a:latin typeface="黑体" panose="02010609060101010101" pitchFamily="49" charset="-122"/>
                <a:ea typeface="黑体" panose="02010609060101010101" pitchFamily="49" charset="-122"/>
              </a:rPr>
              <a:t>本章导读</a:t>
            </a:r>
            <a:r>
              <a:rPr lang="zh-CN" altLang="en-US" dirty="0" smtClean="0">
                <a:solidFill>
                  <a:srgbClr val="C00000"/>
                </a:solidFill>
              </a:rPr>
              <a:t>：</a:t>
            </a:r>
            <a:endParaRPr lang="zh-CN" altLang="en-US" dirty="0">
              <a:solidFill>
                <a:srgbClr val="C00000"/>
              </a:solidFill>
            </a:endParaRPr>
          </a:p>
          <a:p>
            <a:pPr marL="0" lvl="1" indent="457200" algn="just">
              <a:lnSpc>
                <a:spcPct val="110000"/>
              </a:lnSpc>
              <a:spcBef>
                <a:spcPts val="1200"/>
              </a:spcBef>
            </a:pPr>
            <a:r>
              <a:rPr lang="zh-CN" altLang="en-US" sz="2400" dirty="0" smtClean="0">
                <a:solidFill>
                  <a:schemeClr val="tx1"/>
                </a:solidFill>
                <a:latin typeface="Times New Roman" panose="02020603050405020304" pitchFamily="18" charset="0"/>
                <a:cs typeface="Times New Roman" panose="02020603050405020304" pitchFamily="18" charset="0"/>
              </a:rPr>
              <a:t>  本章</a:t>
            </a:r>
            <a:r>
              <a:rPr lang="zh-CN" altLang="en-US" sz="2400" dirty="0">
                <a:solidFill>
                  <a:schemeClr val="tx1"/>
                </a:solidFill>
                <a:latin typeface="Times New Roman" panose="02020603050405020304" pitchFamily="18" charset="0"/>
                <a:cs typeface="Times New Roman" panose="02020603050405020304" pitchFamily="18" charset="0"/>
              </a:rPr>
              <a:t>阐述了利用</a:t>
            </a:r>
            <a:r>
              <a:rPr lang="en-US" altLang="zh-CN" sz="2400" dirty="0">
                <a:solidFill>
                  <a:schemeClr val="tx1"/>
                </a:solidFill>
                <a:latin typeface="Times New Roman" panose="02020603050405020304" pitchFamily="18" charset="0"/>
                <a:cs typeface="Times New Roman" panose="02020603050405020304" pitchFamily="18" charset="0"/>
              </a:rPr>
              <a:t>GPIO</a:t>
            </a:r>
            <a:r>
              <a:rPr lang="zh-CN" altLang="en-US" sz="2400" dirty="0">
                <a:solidFill>
                  <a:schemeClr val="tx1"/>
                </a:solidFill>
                <a:latin typeface="Times New Roman" panose="02020603050405020304" pitchFamily="18" charset="0"/>
                <a:cs typeface="Times New Roman" panose="02020603050405020304" pitchFamily="18" charset="0"/>
              </a:rPr>
              <a:t>构件制作应用构件的基本方法，其目标是制作的应用构件具有可移植性与可复用性</a:t>
            </a:r>
            <a:r>
              <a:rPr lang="zh-CN" altLang="en-US" sz="2400" dirty="0" smtClean="0">
                <a:solidFill>
                  <a:schemeClr val="tx1"/>
                </a:solidFill>
                <a:latin typeface="Times New Roman" panose="02020603050405020304" pitchFamily="18" charset="0"/>
                <a:cs typeface="Times New Roman" panose="02020603050405020304" pitchFamily="18" charset="0"/>
              </a:rPr>
              <a:t>。</a:t>
            </a:r>
            <a:endParaRPr lang="en-US" altLang="zh-CN" sz="2400" dirty="0" smtClean="0">
              <a:solidFill>
                <a:schemeClr val="tx1"/>
              </a:solidFill>
              <a:latin typeface="Times New Roman" panose="02020603050405020304" pitchFamily="18" charset="0"/>
              <a:cs typeface="Times New Roman" panose="02020603050405020304" pitchFamily="18" charset="0"/>
            </a:endParaRPr>
          </a:p>
          <a:p>
            <a:pPr marL="0" lvl="1" indent="457200" algn="just">
              <a:lnSpc>
                <a:spcPct val="110000"/>
              </a:lnSpc>
              <a:spcBef>
                <a:spcPts val="600"/>
              </a:spcBef>
            </a:pPr>
            <a:r>
              <a:rPr lang="zh-CN" altLang="en-US" sz="2400" dirty="0" smtClean="0"/>
              <a:t> </a:t>
            </a:r>
            <a:r>
              <a:rPr lang="zh-CN" altLang="en-US" sz="2400" dirty="0">
                <a:solidFill>
                  <a:schemeClr val="tx1"/>
                </a:solidFill>
                <a:latin typeface="Times New Roman" panose="02020603050405020304" pitchFamily="18" charset="0"/>
                <a:cs typeface="Times New Roman" panose="02020603050405020304" pitchFamily="18" charset="0"/>
              </a:rPr>
              <a:t>给出了嵌入式系统中常用的键盘、</a:t>
            </a:r>
            <a:r>
              <a:rPr lang="en-US" altLang="zh-CN" sz="2400" dirty="0">
                <a:solidFill>
                  <a:schemeClr val="tx1"/>
                </a:solidFill>
                <a:latin typeface="Times New Roman" panose="02020603050405020304" pitchFamily="18" charset="0"/>
                <a:cs typeface="Times New Roman" panose="02020603050405020304" pitchFamily="18" charset="0"/>
              </a:rPr>
              <a:t>LED</a:t>
            </a:r>
            <a:r>
              <a:rPr lang="zh-CN" altLang="en-US" sz="2400" dirty="0">
                <a:solidFill>
                  <a:schemeClr val="tx1"/>
                </a:solidFill>
                <a:latin typeface="Times New Roman" panose="02020603050405020304" pitchFamily="18" charset="0"/>
                <a:cs typeface="Times New Roman" panose="02020603050405020304" pitchFamily="18" charset="0"/>
              </a:rPr>
              <a:t>数码管和</a:t>
            </a:r>
            <a:r>
              <a:rPr lang="en-US" altLang="zh-CN" sz="2400" dirty="0">
                <a:solidFill>
                  <a:schemeClr val="tx1"/>
                </a:solidFill>
                <a:latin typeface="Times New Roman" panose="02020603050405020304" pitchFamily="18" charset="0"/>
                <a:cs typeface="Times New Roman" panose="02020603050405020304" pitchFamily="18" charset="0"/>
              </a:rPr>
              <a:t>LCD</a:t>
            </a:r>
            <a:r>
              <a:rPr lang="zh-CN" altLang="en-US" sz="2400" dirty="0">
                <a:solidFill>
                  <a:schemeClr val="tx1"/>
                </a:solidFill>
                <a:latin typeface="Times New Roman" panose="02020603050405020304" pitchFamily="18" charset="0"/>
                <a:cs typeface="Times New Roman" panose="02020603050405020304" pitchFamily="18" charset="0"/>
              </a:rPr>
              <a:t>液晶显示，把它们作为</a:t>
            </a:r>
            <a:r>
              <a:rPr lang="en-US" altLang="zh-CN" sz="2400" dirty="0">
                <a:solidFill>
                  <a:schemeClr val="tx1"/>
                </a:solidFill>
                <a:latin typeface="Times New Roman" panose="02020603050405020304" pitchFamily="18" charset="0"/>
                <a:cs typeface="Times New Roman" panose="02020603050405020304" pitchFamily="18" charset="0"/>
              </a:rPr>
              <a:t>GPIO</a:t>
            </a:r>
            <a:r>
              <a:rPr lang="zh-CN" altLang="en-US" sz="2400" dirty="0">
                <a:solidFill>
                  <a:schemeClr val="tx1"/>
                </a:solidFill>
                <a:latin typeface="Times New Roman" panose="02020603050405020304" pitchFamily="18" charset="0"/>
                <a:cs typeface="Times New Roman" panose="02020603050405020304" pitchFamily="18" charset="0"/>
              </a:rPr>
              <a:t>的应用实例来看待。阐述它们的工作原理和编程方法。</a:t>
            </a:r>
            <a:endParaRPr lang="zh-CN" altLang="zh-CN" sz="2400" dirty="0">
              <a:solidFill>
                <a:schemeClr val="tx1"/>
              </a:solidFill>
              <a:latin typeface="Times New Roman" panose="02020603050405020304" pitchFamily="18" charset="0"/>
              <a:cs typeface="Times New Roman" panose="02020603050405020304" pitchFamily="18" charset="0"/>
            </a:endParaRPr>
          </a:p>
        </p:txBody>
      </p:sp>
      <p:sp>
        <p:nvSpPr>
          <p:cNvPr id="7" name="矩形 6"/>
          <p:cNvSpPr/>
          <p:nvPr/>
        </p:nvSpPr>
        <p:spPr>
          <a:xfrm>
            <a:off x="1223083" y="260648"/>
            <a:ext cx="6308137" cy="523220"/>
          </a:xfrm>
          <a:prstGeom prst="rect">
            <a:avLst/>
          </a:prstGeom>
        </p:spPr>
        <p:txBody>
          <a:bodyPr wrap="none">
            <a:spAutoFit/>
          </a:bodyPr>
          <a:lstStyle/>
          <a:p>
            <a:r>
              <a:rPr lang="zh-CN" altLang="en-US" sz="2800" b="1" dirty="0" smtClean="0">
                <a:solidFill>
                  <a:schemeClr val="bg1"/>
                </a:solidFill>
                <a:latin typeface="华文新魏" panose="02010800040101010101" pitchFamily="2" charset="-122"/>
                <a:ea typeface="华文新魏" panose="02010800040101010101" pitchFamily="2" charset="-122"/>
              </a:rPr>
              <a:t>第</a:t>
            </a:r>
            <a:r>
              <a:rPr lang="en-US" altLang="zh-CN" sz="2800" b="1" dirty="0">
                <a:solidFill>
                  <a:schemeClr val="bg1"/>
                </a:solidFill>
                <a:latin typeface="华文新魏" panose="02010800040101010101" pitchFamily="2" charset="-122"/>
                <a:ea typeface="华文新魏" panose="02010800040101010101" pitchFamily="2" charset="-122"/>
              </a:rPr>
              <a:t>8</a:t>
            </a:r>
            <a:r>
              <a:rPr lang="zh-CN" altLang="en-US" sz="2800" b="1" dirty="0" smtClean="0">
                <a:solidFill>
                  <a:schemeClr val="bg1"/>
                </a:solidFill>
                <a:latin typeface="华文新魏" panose="02010800040101010101" pitchFamily="2" charset="-122"/>
                <a:ea typeface="华文新魏" panose="02010800040101010101" pitchFamily="2" charset="-122"/>
              </a:rPr>
              <a:t>章  </a:t>
            </a:r>
            <a:r>
              <a:rPr lang="en-US" altLang="zh-CN" sz="2800" b="1" dirty="0">
                <a:solidFill>
                  <a:schemeClr val="bg1"/>
                </a:solidFill>
                <a:latin typeface="华文新魏" panose="02010800040101010101" pitchFamily="2" charset="-122"/>
                <a:ea typeface="华文新魏" panose="02010800040101010101" pitchFamily="2" charset="-122"/>
              </a:rPr>
              <a:t>GPIO</a:t>
            </a:r>
            <a:r>
              <a:rPr lang="zh-CN" altLang="en-US" sz="2800" b="1" dirty="0">
                <a:solidFill>
                  <a:schemeClr val="bg1"/>
                </a:solidFill>
                <a:latin typeface="华文新魏" panose="02010800040101010101" pitchFamily="2" charset="-122"/>
                <a:ea typeface="华文新魏" panose="02010800040101010101" pitchFamily="2" charset="-122"/>
              </a:rPr>
              <a:t>应用</a:t>
            </a:r>
            <a:r>
              <a:rPr lang="en-US" altLang="zh-CN" sz="2800" b="1" dirty="0">
                <a:solidFill>
                  <a:schemeClr val="bg1"/>
                </a:solidFill>
                <a:latin typeface="华文新魏" panose="02010800040101010101" pitchFamily="2" charset="-122"/>
                <a:ea typeface="华文新魏" panose="02010800040101010101" pitchFamily="2" charset="-122"/>
              </a:rPr>
              <a:t>——</a:t>
            </a:r>
            <a:r>
              <a:rPr lang="zh-CN" altLang="en-US" sz="2800" b="1" dirty="0">
                <a:solidFill>
                  <a:schemeClr val="bg1"/>
                </a:solidFill>
                <a:latin typeface="华文新魏" panose="02010800040101010101" pitchFamily="2" charset="-122"/>
                <a:ea typeface="华文新魏" panose="02010800040101010101" pitchFamily="2" charset="-122"/>
              </a:rPr>
              <a:t>键盘、</a:t>
            </a:r>
            <a:r>
              <a:rPr lang="en-US" altLang="zh-CN" sz="2800" b="1" dirty="0">
                <a:solidFill>
                  <a:schemeClr val="bg1"/>
                </a:solidFill>
                <a:latin typeface="华文新魏" panose="02010800040101010101" pitchFamily="2" charset="-122"/>
                <a:ea typeface="华文新魏" panose="02010800040101010101" pitchFamily="2" charset="-122"/>
              </a:rPr>
              <a:t>LED</a:t>
            </a:r>
            <a:r>
              <a:rPr lang="zh-CN" altLang="en-US" sz="2800" b="1" dirty="0">
                <a:solidFill>
                  <a:schemeClr val="bg1"/>
                </a:solidFill>
                <a:latin typeface="华文新魏" panose="02010800040101010101" pitchFamily="2" charset="-122"/>
                <a:ea typeface="华文新魏" panose="02010800040101010101" pitchFamily="2" charset="-122"/>
              </a:rPr>
              <a:t>及</a:t>
            </a:r>
            <a:r>
              <a:rPr lang="en-US" altLang="zh-CN" sz="2800" b="1" dirty="0">
                <a:solidFill>
                  <a:schemeClr val="bg1"/>
                </a:solidFill>
                <a:latin typeface="华文新魏" panose="02010800040101010101" pitchFamily="2" charset="-122"/>
                <a:ea typeface="华文新魏" panose="02010800040101010101" pitchFamily="2" charset="-122"/>
              </a:rPr>
              <a:t>LCD</a:t>
            </a:r>
            <a:endParaRPr sz="2800" b="1" dirty="0">
              <a:solidFill>
                <a:schemeClr val="bg1"/>
              </a:solidFill>
              <a:latin typeface="华文新魏" panose="02010800040101010101" pitchFamily="2" charset="-122"/>
              <a:ea typeface="华文新魏" panose="02010800040101010101" pitchFamily="2" charset="-122"/>
            </a:endParaRPr>
          </a:p>
        </p:txBody>
      </p:sp>
      <p:sp>
        <p:nvSpPr>
          <p:cNvPr id="6" name="灯片编号占位符 5"/>
          <p:cNvSpPr>
            <a:spLocks noGrp="1"/>
          </p:cNvSpPr>
          <p:nvPr>
            <p:ph type="sldNum" sz="quarter" idx="11"/>
          </p:nvPr>
        </p:nvSpPr>
        <p:spPr/>
        <p:txBody>
          <a:bodyPr/>
          <a:lstStyle/>
          <a:p>
            <a:fld id="{EC6778B1-67D4-4AA3-8FD6-2E505E694FD9}" type="slidenum">
              <a:rPr lang="en-US" altLang="zh-CN" smtClean="0"/>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20</a:t>
            </a:fld>
            <a:endParaRPr lang="en-US" altLang="zh-CN"/>
          </a:p>
        </p:txBody>
      </p:sp>
      <p:sp>
        <p:nvSpPr>
          <p:cNvPr id="8" name="矩形 7"/>
          <p:cNvSpPr/>
          <p:nvPr/>
        </p:nvSpPr>
        <p:spPr>
          <a:xfrm>
            <a:off x="1043608" y="260648"/>
            <a:ext cx="713208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8.2  </a:t>
            </a:r>
            <a:r>
              <a:rPr lang="en-US" altLang="zh-CN" sz="2800" b="1" dirty="0">
                <a:solidFill>
                  <a:schemeClr val="bg1"/>
                </a:solidFill>
                <a:latin typeface="华文新魏" panose="02010800040101010101" pitchFamily="2" charset="-122"/>
                <a:ea typeface="华文新魏" panose="02010800040101010101" pitchFamily="2" charset="-122"/>
              </a:rPr>
              <a:t>LED</a:t>
            </a:r>
            <a:r>
              <a:rPr lang="zh-CN" altLang="en-US" sz="2800" b="1" dirty="0">
                <a:solidFill>
                  <a:schemeClr val="bg1"/>
                </a:solidFill>
                <a:latin typeface="华文新魏" panose="02010800040101010101" pitchFamily="2" charset="-122"/>
                <a:ea typeface="华文新魏" panose="02010800040101010101" pitchFamily="2" charset="-122"/>
              </a:rPr>
              <a:t>数码管基础知识与</a:t>
            </a:r>
            <a:r>
              <a:rPr lang="en-US" altLang="zh-CN" sz="2800" b="1" dirty="0">
                <a:solidFill>
                  <a:schemeClr val="bg1"/>
                </a:solidFill>
                <a:latin typeface="华文新魏" panose="02010800040101010101" pitchFamily="2" charset="-122"/>
                <a:ea typeface="华文新魏" panose="02010800040101010101" pitchFamily="2" charset="-122"/>
              </a:rPr>
              <a:t>LED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107504" y="883166"/>
            <a:ext cx="8928992" cy="1969770"/>
          </a:xfrm>
          <a:prstGeom prst="rect">
            <a:avLst/>
          </a:prstGeom>
        </p:spPr>
        <p:txBody>
          <a:bodyPr wrap="square">
            <a:spAutoFit/>
          </a:bodyPr>
          <a:lstStyle/>
          <a:p>
            <a:pPr algn="just"/>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8.2.2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LED</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驱动构件设计及使用方法</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驱动构件的使用</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方法</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buClr>
                <a:srgbClr val="000099"/>
              </a:buClr>
              <a:buSzPct val="80000"/>
            </a:pP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第四步：</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2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isr.c</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的某一定时中断处理函数中添加调用</a:t>
            </a:r>
            <a:r>
              <a:rPr lang="en-US" altLang="zh-CN" sz="2200" b="1" dirty="0" err="1">
                <a:latin typeface="Times New Roman" panose="02020603050405020304" pitchFamily="18" charset="0"/>
                <a:ea typeface="黑体" panose="02010609060101010101" pitchFamily="49" charset="-122"/>
                <a:cs typeface="Times New Roman" panose="02020603050405020304" pitchFamily="18" charset="0"/>
              </a:rPr>
              <a:t>LEDshow</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函数定时刷新，利用视觉暂留显示缓冲区中的全部</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内容。</a:t>
            </a:r>
            <a:r>
              <a:rPr lang="zh-CN" altLang="sv-SE" sz="2200" b="1" dirty="0" smtClean="0">
                <a:latin typeface="Times New Roman" panose="02020603050405020304" pitchFamily="18" charset="0"/>
                <a:ea typeface="黑体" panose="02010609060101010101" pitchFamily="49" charset="-122"/>
                <a:cs typeface="Times New Roman" panose="02020603050405020304" pitchFamily="18" charset="0"/>
              </a:rPr>
              <a:t>如</a:t>
            </a:r>
            <a:r>
              <a:rPr lang="zh-CN" altLang="sv-SE" sz="2200" b="1" dirty="0">
                <a:latin typeface="Times New Roman" panose="02020603050405020304" pitchFamily="18" charset="0"/>
                <a:ea typeface="黑体" panose="02010609060101010101" pitchFamily="49" charset="-122"/>
                <a:cs typeface="Times New Roman" panose="02020603050405020304" pitchFamily="18" charset="0"/>
              </a:rPr>
              <a:t>在</a:t>
            </a:r>
            <a:r>
              <a:rPr lang="sv-SE" altLang="zh-CN" sz="2200" b="1" dirty="0">
                <a:latin typeface="Times New Roman" panose="02020603050405020304" pitchFamily="18" charset="0"/>
                <a:ea typeface="黑体" panose="02010609060101010101" pitchFamily="49" charset="-122"/>
                <a:cs typeface="Times New Roman" panose="02020603050405020304" pitchFamily="18" charset="0"/>
              </a:rPr>
              <a:t>SysTick_Handler</a:t>
            </a:r>
            <a:r>
              <a:rPr lang="zh-CN" altLang="sv-SE" sz="2200" b="1" dirty="0">
                <a:latin typeface="Times New Roman" panose="02020603050405020304" pitchFamily="18" charset="0"/>
                <a:ea typeface="黑体" panose="02010609060101010101" pitchFamily="49" charset="-122"/>
                <a:cs typeface="Times New Roman" panose="02020603050405020304" pitchFamily="18" charset="0"/>
              </a:rPr>
              <a:t>中，添加：</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179512" y="3789040"/>
            <a:ext cx="8496944" cy="1107996"/>
          </a:xfrm>
          <a:prstGeom prst="rect">
            <a:avLst/>
          </a:prstGeom>
        </p:spPr>
        <p:txBody>
          <a:bodyPr wrap="square">
            <a:spAutoFit/>
          </a:bodyPr>
          <a:lstStyle/>
          <a:p>
            <a:pPr marL="342900" lvl="0" indent="-342900" algn="just">
              <a:spcBef>
                <a:spcPts val="600"/>
              </a:spcBef>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这样只要</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函数中正常初始化并开启</a:t>
            </a:r>
            <a:r>
              <a:rPr lang="en-US" altLang="zh-CN" sz="22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中断及总中断，</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就正常显示了。任何程序中改变</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显示缓冲区</a:t>
            </a:r>
            <a:r>
              <a:rPr lang="en-US" altLang="zh-CN" sz="2200" b="1" dirty="0" err="1">
                <a:latin typeface="Times New Roman" panose="02020603050405020304" pitchFamily="18" charset="0"/>
                <a:ea typeface="黑体" panose="02010609060101010101" pitchFamily="49" charset="-122"/>
                <a:cs typeface="Times New Roman" panose="02020603050405020304" pitchFamily="18" charset="0"/>
              </a:rPr>
              <a:t>g_LEDBuffer</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的值，</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显示随即改变！</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959611217"/>
              </p:ext>
            </p:extLst>
          </p:nvPr>
        </p:nvGraphicFramePr>
        <p:xfrm>
          <a:off x="1763688" y="2941320"/>
          <a:ext cx="5004435" cy="487680"/>
        </p:xfrm>
        <a:graphic>
          <a:graphicData uri="http://schemas.openxmlformats.org/drawingml/2006/table">
            <a:tbl>
              <a:tblPr firstRow="1" firstCol="1" bandRow="1"/>
              <a:tblGrid>
                <a:gridCol w="5004435"/>
              </a:tblGrid>
              <a:tr h="0">
                <a:tc>
                  <a:txBody>
                    <a:bodyPr/>
                    <a:lstStyle/>
                    <a:p>
                      <a:pPr indent="228600" algn="just">
                        <a:lnSpc>
                          <a:spcPct val="100000"/>
                        </a:lnSpc>
                        <a:spcAft>
                          <a:spcPts val="0"/>
                        </a:spcAft>
                        <a:tabLst>
                          <a:tab pos="4024630" algn="l"/>
                          <a:tab pos="4024630" algn="l"/>
                        </a:tabLst>
                      </a:pPr>
                      <a:r>
                        <a:rPr lang="en-US" sz="1600" kern="0" dirty="0">
                          <a:effectLst/>
                          <a:latin typeface="Times New Roman"/>
                          <a:ea typeface="宋体"/>
                        </a:rPr>
                        <a:t>    //LED</a:t>
                      </a:r>
                      <a:r>
                        <a:rPr lang="zh-CN" sz="1600" kern="0" dirty="0">
                          <a:effectLst/>
                          <a:latin typeface="Times New Roman"/>
                          <a:ea typeface="宋体"/>
                        </a:rPr>
                        <a:t>显示</a:t>
                      </a:r>
                      <a:endParaRPr lang="zh-CN" sz="1600" kern="100" dirty="0">
                        <a:effectLst/>
                        <a:latin typeface="Times New Roman"/>
                        <a:ea typeface="宋体"/>
                      </a:endParaRPr>
                    </a:p>
                    <a:p>
                      <a:pPr indent="228600" algn="just">
                        <a:lnSpc>
                          <a:spcPct val="100000"/>
                        </a:lnSpc>
                        <a:spcAft>
                          <a:spcPts val="0"/>
                        </a:spcAft>
                        <a:tabLst>
                          <a:tab pos="4024630" algn="l"/>
                          <a:tab pos="4024630" algn="l"/>
                        </a:tabLst>
                      </a:pPr>
                      <a:r>
                        <a:rPr lang="en-US" sz="1600" kern="0" dirty="0">
                          <a:effectLst/>
                          <a:latin typeface="Times New Roman"/>
                          <a:ea typeface="宋体"/>
                        </a:rPr>
                        <a:t>    </a:t>
                      </a:r>
                      <a:r>
                        <a:rPr lang="en-US" sz="1600" kern="0" dirty="0" err="1">
                          <a:effectLst/>
                          <a:latin typeface="Times New Roman"/>
                          <a:ea typeface="宋体"/>
                        </a:rPr>
                        <a:t>LEDshow</a:t>
                      </a:r>
                      <a:r>
                        <a:rPr lang="en-US" sz="1600" kern="0" dirty="0">
                          <a:effectLst/>
                          <a:latin typeface="Times New Roman"/>
                          <a:ea typeface="宋体"/>
                        </a:rPr>
                        <a:t>(</a:t>
                      </a:r>
                      <a:r>
                        <a:rPr lang="en-US" sz="1600" kern="0" dirty="0" err="1">
                          <a:effectLst/>
                          <a:latin typeface="Times New Roman"/>
                          <a:ea typeface="宋体"/>
                        </a:rPr>
                        <a:t>g_LEDBuffer</a:t>
                      </a:r>
                      <a:r>
                        <a:rPr lang="en-US" sz="1600" kern="0" dirty="0">
                          <a:effectLst/>
                          <a:latin typeface="Times New Roman"/>
                          <a:ea typeface="宋体"/>
                        </a:rPr>
                        <a:t>);</a:t>
                      </a:r>
                      <a:endParaRPr lang="zh-CN" sz="1600" kern="100" dirty="0">
                        <a:effectLst/>
                        <a:latin typeface="Times New Roman"/>
                        <a:ea typeface="宋体"/>
                      </a:endParaRPr>
                    </a:p>
                  </a:txBody>
                  <a:tcPr marL="280670" marR="68580" marT="0" marB="0">
                    <a:lnL>
                      <a:noFill/>
                    </a:lnL>
                    <a:lnR>
                      <a:noFill/>
                    </a:lnR>
                    <a:lnT>
                      <a:noFill/>
                    </a:lnT>
                    <a:lnB>
                      <a:noFill/>
                    </a:lnB>
                    <a:pattFill prst="pct20">
                      <a:fgClr>
                        <a:srgbClr val="FFFFFF"/>
                      </a:fgClr>
                      <a:bgClr>
                        <a:srgbClr val="DFDFDF"/>
                      </a:bgClr>
                    </a:pattFill>
                  </a:tcPr>
                </a:tc>
              </a:tr>
            </a:tbl>
          </a:graphicData>
        </a:graphic>
      </p:graphicFrame>
    </p:spTree>
    <p:extLst>
      <p:ext uri="{BB962C8B-B14F-4D97-AF65-F5344CB8AC3E}">
        <p14:creationId xmlns:p14="http://schemas.microsoft.com/office/powerpoint/2010/main" val="26936253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21</a:t>
            </a:fld>
            <a:endParaRPr lang="en-US" altLang="zh-CN"/>
          </a:p>
        </p:txBody>
      </p:sp>
      <p:sp>
        <p:nvSpPr>
          <p:cNvPr id="8" name="矩形 7"/>
          <p:cNvSpPr/>
          <p:nvPr/>
        </p:nvSpPr>
        <p:spPr>
          <a:xfrm>
            <a:off x="1043608" y="260648"/>
            <a:ext cx="713208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8.2  </a:t>
            </a:r>
            <a:r>
              <a:rPr lang="en-US" altLang="zh-CN" sz="2800" b="1" dirty="0">
                <a:solidFill>
                  <a:schemeClr val="bg1"/>
                </a:solidFill>
                <a:latin typeface="华文新魏" panose="02010800040101010101" pitchFamily="2" charset="-122"/>
                <a:ea typeface="华文新魏" panose="02010800040101010101" pitchFamily="2" charset="-122"/>
              </a:rPr>
              <a:t>LED</a:t>
            </a:r>
            <a:r>
              <a:rPr lang="zh-CN" altLang="en-US" sz="2800" b="1" dirty="0">
                <a:solidFill>
                  <a:schemeClr val="bg1"/>
                </a:solidFill>
                <a:latin typeface="华文新魏" panose="02010800040101010101" pitchFamily="2" charset="-122"/>
                <a:ea typeface="华文新魏" panose="02010800040101010101" pitchFamily="2" charset="-122"/>
              </a:rPr>
              <a:t>数码管基础知识与</a:t>
            </a:r>
            <a:r>
              <a:rPr lang="en-US" altLang="zh-CN" sz="2800" b="1" dirty="0">
                <a:solidFill>
                  <a:schemeClr val="bg1"/>
                </a:solidFill>
                <a:latin typeface="华文新魏" panose="02010800040101010101" pitchFamily="2" charset="-122"/>
                <a:ea typeface="华文新魏" panose="02010800040101010101" pitchFamily="2" charset="-122"/>
              </a:rPr>
              <a:t>LED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107504" y="794608"/>
            <a:ext cx="8928992" cy="1554272"/>
          </a:xfrm>
          <a:prstGeom prst="rect">
            <a:avLst/>
          </a:prstGeom>
        </p:spPr>
        <p:txBody>
          <a:bodyPr wrap="square">
            <a:spAutoFit/>
          </a:bodyPr>
          <a:lstStyle/>
          <a:p>
            <a:pPr algn="just"/>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8.2.2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LED</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驱动构件设计及使用方法</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300"/>
              </a:spcBef>
              <a:buClr>
                <a:srgbClr val="000099"/>
              </a:buClr>
              <a:buSzPct val="80000"/>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源文件</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spcBef>
                <a:spcPts val="300"/>
              </a:spcBef>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为了方便学习</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，以下给</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出了</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驱动构件</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的部分源文件，详见书</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P226</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227</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，里面</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包括了</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的初始化和显示函数的具体实现。</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387734393"/>
              </p:ext>
            </p:extLst>
          </p:nvPr>
        </p:nvGraphicFramePr>
        <p:xfrm>
          <a:off x="655533" y="2400300"/>
          <a:ext cx="7832933" cy="4145280"/>
        </p:xfrm>
        <a:graphic>
          <a:graphicData uri="http://schemas.openxmlformats.org/drawingml/2006/table">
            <a:tbl>
              <a:tblPr firstRow="1" firstCol="1" bandRow="1"/>
              <a:tblGrid>
                <a:gridCol w="7832933"/>
              </a:tblGrid>
              <a:tr h="0">
                <a:tc>
                  <a:txBody>
                    <a:bodyPr/>
                    <a:lstStyle/>
                    <a:p>
                      <a:pPr indent="228600" algn="just">
                        <a:lnSpc>
                          <a:spcPct val="100000"/>
                        </a:lnSpc>
                        <a:spcAft>
                          <a:spcPts val="0"/>
                        </a:spcAft>
                        <a:tabLst>
                          <a:tab pos="4024630" algn="l"/>
                          <a:tab pos="4024630" algn="l"/>
                        </a:tabLst>
                      </a:pPr>
                      <a:r>
                        <a:rPr lang="en-US" sz="1600" b="1" kern="0" dirty="0" smtClean="0">
                          <a:effectLst/>
                          <a:latin typeface="Times New Roman"/>
                          <a:ea typeface="宋体"/>
                        </a:rPr>
                        <a:t>//==========================================================</a:t>
                      </a:r>
                      <a:endParaRPr lang="zh-CN" sz="1600" b="1" kern="100" dirty="0">
                        <a:effectLst/>
                        <a:latin typeface="Times New Roman"/>
                        <a:ea typeface="宋体"/>
                      </a:endParaRPr>
                    </a:p>
                    <a:p>
                      <a:pPr indent="228600" algn="just">
                        <a:lnSpc>
                          <a:spcPct val="100000"/>
                        </a:lnSpc>
                        <a:spcAft>
                          <a:spcPts val="0"/>
                        </a:spcAft>
                        <a:tabLst>
                          <a:tab pos="4024630" algn="l"/>
                          <a:tab pos="4024630" algn="l"/>
                        </a:tabLst>
                      </a:pPr>
                      <a:r>
                        <a:rPr lang="en-US" sz="1600" b="1" kern="0" dirty="0">
                          <a:effectLst/>
                          <a:latin typeface="Times New Roman"/>
                          <a:ea typeface="宋体"/>
                        </a:rPr>
                        <a:t>// </a:t>
                      </a:r>
                      <a:r>
                        <a:rPr lang="zh-CN" sz="1600" b="1" kern="0" dirty="0">
                          <a:effectLst/>
                          <a:latin typeface="Times New Roman"/>
                          <a:ea typeface="宋体"/>
                        </a:rPr>
                        <a:t>文件名称：</a:t>
                      </a:r>
                      <a:r>
                        <a:rPr lang="en-US" sz="1600" b="1" kern="0" dirty="0" err="1">
                          <a:effectLst/>
                          <a:latin typeface="Times New Roman"/>
                          <a:ea typeface="宋体"/>
                        </a:rPr>
                        <a:t>led.c</a:t>
                      </a:r>
                      <a:r>
                        <a:rPr lang="en-US" sz="1600" b="1" kern="0" dirty="0">
                          <a:effectLst/>
                          <a:latin typeface="Times New Roman"/>
                          <a:ea typeface="宋体"/>
                        </a:rPr>
                        <a:t>                                                          </a:t>
                      </a:r>
                      <a:endParaRPr lang="zh-CN" sz="1600" b="1" kern="100" dirty="0">
                        <a:effectLst/>
                        <a:latin typeface="Times New Roman"/>
                        <a:ea typeface="宋体"/>
                      </a:endParaRPr>
                    </a:p>
                    <a:p>
                      <a:pPr indent="228600" algn="just">
                        <a:lnSpc>
                          <a:spcPct val="100000"/>
                        </a:lnSpc>
                        <a:spcAft>
                          <a:spcPts val="0"/>
                        </a:spcAft>
                        <a:tabLst>
                          <a:tab pos="4024630" algn="l"/>
                          <a:tab pos="4024630" algn="l"/>
                        </a:tabLst>
                      </a:pPr>
                      <a:r>
                        <a:rPr lang="en-US" sz="1600" b="1" kern="0" dirty="0">
                          <a:effectLst/>
                          <a:latin typeface="Times New Roman"/>
                          <a:ea typeface="宋体"/>
                        </a:rPr>
                        <a:t>// </a:t>
                      </a:r>
                      <a:r>
                        <a:rPr lang="zh-CN" sz="1600" b="1" kern="0" dirty="0">
                          <a:effectLst/>
                          <a:latin typeface="Times New Roman"/>
                          <a:ea typeface="宋体"/>
                        </a:rPr>
                        <a:t>功能概要：</a:t>
                      </a:r>
                      <a:r>
                        <a:rPr lang="en-US" sz="1600" b="1" kern="0" dirty="0">
                          <a:effectLst/>
                          <a:latin typeface="Times New Roman"/>
                          <a:ea typeface="宋体"/>
                        </a:rPr>
                        <a:t>led</a:t>
                      </a:r>
                      <a:r>
                        <a:rPr lang="zh-CN" sz="1600" b="1" kern="0" dirty="0">
                          <a:effectLst/>
                          <a:latin typeface="Times New Roman"/>
                          <a:ea typeface="宋体"/>
                        </a:rPr>
                        <a:t>构件源文件</a:t>
                      </a:r>
                      <a:endParaRPr lang="zh-CN" sz="1600" b="1" kern="100" dirty="0">
                        <a:effectLst/>
                        <a:latin typeface="Times New Roman"/>
                        <a:ea typeface="宋体"/>
                      </a:endParaRPr>
                    </a:p>
                    <a:p>
                      <a:pPr indent="228600" algn="just">
                        <a:lnSpc>
                          <a:spcPct val="100000"/>
                        </a:lnSpc>
                        <a:spcAft>
                          <a:spcPts val="0"/>
                        </a:spcAft>
                        <a:tabLst>
                          <a:tab pos="4024630" algn="l"/>
                          <a:tab pos="4024630" algn="l"/>
                        </a:tabLst>
                      </a:pPr>
                      <a:r>
                        <a:rPr lang="en-US" sz="1600" b="1" kern="0" dirty="0" smtClean="0">
                          <a:effectLst/>
                          <a:latin typeface="Times New Roman"/>
                          <a:ea typeface="宋体"/>
                        </a:rPr>
                        <a:t>//==========================================================</a:t>
                      </a:r>
                      <a:endParaRPr lang="zh-CN" sz="1600" b="1" kern="100" dirty="0">
                        <a:effectLst/>
                        <a:latin typeface="Times New Roman"/>
                        <a:ea typeface="宋体"/>
                      </a:endParaRPr>
                    </a:p>
                    <a:p>
                      <a:pPr indent="228600" algn="just">
                        <a:lnSpc>
                          <a:spcPct val="100000"/>
                        </a:lnSpc>
                        <a:spcAft>
                          <a:spcPts val="0"/>
                        </a:spcAft>
                        <a:tabLst>
                          <a:tab pos="4024630" algn="l"/>
                          <a:tab pos="4024630" algn="l"/>
                        </a:tabLst>
                      </a:pPr>
                      <a:r>
                        <a:rPr lang="en-US" sz="1600" b="1" kern="0" dirty="0">
                          <a:effectLst/>
                          <a:latin typeface="Times New Roman"/>
                          <a:ea typeface="宋体"/>
                        </a:rPr>
                        <a:t>#include "</a:t>
                      </a:r>
                      <a:r>
                        <a:rPr lang="en-US" sz="1600" b="1" kern="0" dirty="0" err="1">
                          <a:effectLst/>
                          <a:latin typeface="Times New Roman"/>
                          <a:ea typeface="宋体"/>
                        </a:rPr>
                        <a:t>led.h</a:t>
                      </a:r>
                      <a:r>
                        <a:rPr lang="en-US" sz="1600" b="1" kern="0" dirty="0">
                          <a:effectLst/>
                          <a:latin typeface="Times New Roman"/>
                          <a:ea typeface="宋体"/>
                        </a:rPr>
                        <a:t>"</a:t>
                      </a:r>
                      <a:endParaRPr lang="zh-CN" sz="1600" b="1" kern="100" dirty="0">
                        <a:effectLst/>
                        <a:latin typeface="Times New Roman"/>
                        <a:ea typeface="宋体"/>
                      </a:endParaRPr>
                    </a:p>
                    <a:p>
                      <a:pPr indent="228600" algn="just">
                        <a:lnSpc>
                          <a:spcPct val="100000"/>
                        </a:lnSpc>
                        <a:spcAft>
                          <a:spcPts val="0"/>
                        </a:spcAft>
                        <a:tabLst>
                          <a:tab pos="4024630" algn="l"/>
                          <a:tab pos="4024630" algn="l"/>
                        </a:tabLst>
                      </a:pPr>
                      <a:r>
                        <a:rPr lang="zh-CN" sz="1600" b="1" kern="0" dirty="0" smtClean="0">
                          <a:effectLst/>
                          <a:latin typeface="Times New Roman"/>
                          <a:ea typeface="宋体"/>
                        </a:rPr>
                        <a:t>（</a:t>
                      </a:r>
                      <a:r>
                        <a:rPr lang="zh-CN" sz="1600" b="1" kern="0" dirty="0">
                          <a:solidFill>
                            <a:srgbClr val="000000"/>
                          </a:solidFill>
                          <a:effectLst/>
                          <a:latin typeface="Times New Roman"/>
                          <a:ea typeface="宋体"/>
                        </a:rPr>
                        <a:t>显示码</a:t>
                      </a:r>
                      <a:r>
                        <a:rPr lang="zh-CN" sz="1600" b="1" kern="0" dirty="0" smtClean="0">
                          <a:solidFill>
                            <a:srgbClr val="000000"/>
                          </a:solidFill>
                          <a:effectLst/>
                          <a:latin typeface="Times New Roman"/>
                          <a:ea typeface="宋体"/>
                        </a:rPr>
                        <a:t>表，略</a:t>
                      </a:r>
                      <a:r>
                        <a:rPr lang="zh-CN" sz="1600" b="1" kern="0" dirty="0">
                          <a:solidFill>
                            <a:srgbClr val="000000"/>
                          </a:solidFill>
                          <a:effectLst/>
                          <a:latin typeface="Times New Roman"/>
                          <a:ea typeface="宋体"/>
                        </a:rPr>
                        <a:t>）</a:t>
                      </a:r>
                      <a:endParaRPr lang="zh-CN" sz="1600" b="1" kern="100" dirty="0">
                        <a:effectLst/>
                        <a:latin typeface="Times New Roman"/>
                        <a:ea typeface="宋体"/>
                      </a:endParaRPr>
                    </a:p>
                    <a:p>
                      <a:pPr indent="228600" algn="just">
                        <a:lnSpc>
                          <a:spcPct val="100000"/>
                        </a:lnSpc>
                        <a:spcAft>
                          <a:spcPts val="0"/>
                        </a:spcAft>
                        <a:tabLst>
                          <a:tab pos="4024630" algn="l"/>
                          <a:tab pos="4024630" algn="l"/>
                        </a:tabLst>
                      </a:pPr>
                      <a:r>
                        <a:rPr lang="en-US" sz="1600" b="1" kern="0" dirty="0" smtClean="0">
                          <a:effectLst/>
                          <a:latin typeface="Times New Roman"/>
                          <a:ea typeface="宋体"/>
                        </a:rPr>
                        <a:t>//</a:t>
                      </a:r>
                      <a:r>
                        <a:rPr lang="en-US" sz="1600" b="1" kern="0" dirty="0">
                          <a:effectLst/>
                          <a:latin typeface="Times New Roman"/>
                          <a:ea typeface="宋体"/>
                        </a:rPr>
                        <a:t>led</a:t>
                      </a:r>
                      <a:r>
                        <a:rPr lang="zh-CN" sz="1600" b="1" kern="0" dirty="0">
                          <a:effectLst/>
                          <a:latin typeface="Times New Roman"/>
                          <a:ea typeface="宋体"/>
                        </a:rPr>
                        <a:t>位选端口</a:t>
                      </a:r>
                      <a:endParaRPr lang="zh-CN" sz="1600" b="1" kern="100" dirty="0">
                        <a:effectLst/>
                        <a:latin typeface="Times New Roman"/>
                        <a:ea typeface="宋体"/>
                      </a:endParaRPr>
                    </a:p>
                    <a:p>
                      <a:pPr indent="228600" algn="just">
                        <a:lnSpc>
                          <a:spcPct val="100000"/>
                        </a:lnSpc>
                        <a:spcAft>
                          <a:spcPts val="0"/>
                        </a:spcAft>
                        <a:tabLst>
                          <a:tab pos="4024630" algn="l"/>
                          <a:tab pos="4024630" algn="l"/>
                        </a:tabLst>
                      </a:pPr>
                      <a:r>
                        <a:rPr lang="en-US" sz="1600" b="1" kern="0" dirty="0" err="1">
                          <a:effectLst/>
                          <a:latin typeface="Times New Roman"/>
                          <a:ea typeface="宋体"/>
                        </a:rPr>
                        <a:t>const</a:t>
                      </a:r>
                      <a:r>
                        <a:rPr lang="en-US" sz="1600" b="1" kern="0" dirty="0">
                          <a:effectLst/>
                          <a:latin typeface="Times New Roman"/>
                          <a:ea typeface="宋体"/>
                        </a:rPr>
                        <a:t> uint_16 </a:t>
                      </a:r>
                      <a:r>
                        <a:rPr lang="en-US" sz="1600" b="1" kern="0" dirty="0" err="1">
                          <a:effectLst/>
                          <a:latin typeface="Times New Roman"/>
                          <a:ea typeface="宋体"/>
                        </a:rPr>
                        <a:t>led_cs</a:t>
                      </a:r>
                      <a:r>
                        <a:rPr lang="en-US" sz="1600" b="1" kern="0" dirty="0">
                          <a:effectLst/>
                          <a:latin typeface="Times New Roman"/>
                          <a:ea typeface="宋体"/>
                        </a:rPr>
                        <a:t>[4]=</a:t>
                      </a:r>
                      <a:endParaRPr lang="zh-CN" sz="1600" b="1" kern="100" dirty="0">
                        <a:effectLst/>
                        <a:latin typeface="Times New Roman"/>
                        <a:ea typeface="宋体"/>
                      </a:endParaRPr>
                    </a:p>
                    <a:p>
                      <a:pPr indent="228600" algn="just">
                        <a:lnSpc>
                          <a:spcPct val="100000"/>
                        </a:lnSpc>
                        <a:spcAft>
                          <a:spcPts val="0"/>
                        </a:spcAft>
                        <a:tabLst>
                          <a:tab pos="4024630" algn="l"/>
                          <a:tab pos="4024630" algn="l"/>
                        </a:tabLst>
                      </a:pPr>
                      <a:r>
                        <a:rPr lang="en-US" sz="1600" b="1" kern="0" dirty="0">
                          <a:effectLst/>
                          <a:latin typeface="Times New Roman"/>
                          <a:ea typeface="宋体"/>
                        </a:rPr>
                        <a:t>{</a:t>
                      </a:r>
                      <a:endParaRPr lang="zh-CN" sz="1600" b="1" kern="100" dirty="0">
                        <a:effectLst/>
                        <a:latin typeface="Times New Roman"/>
                        <a:ea typeface="宋体"/>
                      </a:endParaRPr>
                    </a:p>
                    <a:p>
                      <a:pPr indent="228600" algn="just">
                        <a:lnSpc>
                          <a:spcPct val="100000"/>
                        </a:lnSpc>
                        <a:spcAft>
                          <a:spcPts val="0"/>
                        </a:spcAft>
                        <a:tabLst>
                          <a:tab pos="4024630" algn="l"/>
                          <a:tab pos="4024630" algn="l"/>
                        </a:tabLst>
                      </a:pPr>
                      <a:r>
                        <a:rPr lang="en-US" sz="1600" b="1" kern="0" dirty="0">
                          <a:effectLst/>
                          <a:latin typeface="Times New Roman"/>
                          <a:ea typeface="宋体"/>
                        </a:rPr>
                        <a:t>    LED_CS0,LED_CS1,LED_CS2,LED_CS3</a:t>
                      </a:r>
                      <a:endParaRPr lang="zh-CN" sz="1600" b="1" kern="100" dirty="0">
                        <a:effectLst/>
                        <a:latin typeface="Times New Roman"/>
                        <a:ea typeface="宋体"/>
                      </a:endParaRPr>
                    </a:p>
                    <a:p>
                      <a:pPr indent="228600" algn="just">
                        <a:lnSpc>
                          <a:spcPct val="100000"/>
                        </a:lnSpc>
                        <a:spcAft>
                          <a:spcPts val="0"/>
                        </a:spcAft>
                        <a:tabLst>
                          <a:tab pos="4024630" algn="l"/>
                          <a:tab pos="4024630" algn="l"/>
                        </a:tabLst>
                      </a:pPr>
                      <a:r>
                        <a:rPr lang="en-US" sz="1600" b="1" kern="0" dirty="0">
                          <a:effectLst/>
                          <a:latin typeface="Times New Roman"/>
                          <a:ea typeface="宋体"/>
                        </a:rPr>
                        <a:t>};</a:t>
                      </a:r>
                      <a:endParaRPr lang="zh-CN" sz="1600" b="1" kern="100" dirty="0">
                        <a:effectLst/>
                        <a:latin typeface="Times New Roman"/>
                        <a:ea typeface="宋体"/>
                      </a:endParaRPr>
                    </a:p>
                    <a:p>
                      <a:pPr indent="228600" algn="just">
                        <a:lnSpc>
                          <a:spcPct val="100000"/>
                        </a:lnSpc>
                        <a:spcAft>
                          <a:spcPts val="0"/>
                        </a:spcAft>
                        <a:tabLst>
                          <a:tab pos="4024630" algn="l"/>
                          <a:tab pos="4024630" algn="l"/>
                        </a:tabLst>
                      </a:pPr>
                      <a:r>
                        <a:rPr lang="en-US" sz="1600" b="1" kern="0" dirty="0" smtClean="0">
                          <a:effectLst/>
                          <a:latin typeface="Times New Roman"/>
                          <a:ea typeface="宋体"/>
                        </a:rPr>
                        <a:t>//</a:t>
                      </a:r>
                      <a:r>
                        <a:rPr lang="en-US" sz="1600" b="1" kern="0" dirty="0">
                          <a:effectLst/>
                          <a:latin typeface="Times New Roman"/>
                          <a:ea typeface="宋体"/>
                        </a:rPr>
                        <a:t>led</a:t>
                      </a:r>
                      <a:r>
                        <a:rPr lang="zh-CN" sz="1600" b="1" kern="0" dirty="0">
                          <a:effectLst/>
                          <a:latin typeface="Times New Roman"/>
                          <a:ea typeface="宋体"/>
                        </a:rPr>
                        <a:t>数据端口</a:t>
                      </a:r>
                      <a:endParaRPr lang="zh-CN" sz="1600" b="1" kern="100" dirty="0">
                        <a:effectLst/>
                        <a:latin typeface="Times New Roman"/>
                        <a:ea typeface="宋体"/>
                      </a:endParaRPr>
                    </a:p>
                    <a:p>
                      <a:pPr indent="228600" algn="just">
                        <a:lnSpc>
                          <a:spcPct val="100000"/>
                        </a:lnSpc>
                        <a:spcAft>
                          <a:spcPts val="0"/>
                        </a:spcAft>
                        <a:tabLst>
                          <a:tab pos="4024630" algn="l"/>
                          <a:tab pos="4024630" algn="l"/>
                        </a:tabLst>
                      </a:pPr>
                      <a:r>
                        <a:rPr lang="en-US" sz="1600" b="1" kern="0" dirty="0" err="1">
                          <a:effectLst/>
                          <a:latin typeface="Times New Roman"/>
                          <a:ea typeface="宋体"/>
                        </a:rPr>
                        <a:t>const</a:t>
                      </a:r>
                      <a:r>
                        <a:rPr lang="en-US" sz="1600" b="1" kern="0" dirty="0">
                          <a:effectLst/>
                          <a:latin typeface="Times New Roman"/>
                          <a:ea typeface="宋体"/>
                        </a:rPr>
                        <a:t> uint_16 </a:t>
                      </a:r>
                      <a:r>
                        <a:rPr lang="en-US" sz="1600" b="1" kern="0" dirty="0" err="1">
                          <a:effectLst/>
                          <a:latin typeface="Times New Roman"/>
                          <a:ea typeface="宋体"/>
                        </a:rPr>
                        <a:t>led_d</a:t>
                      </a:r>
                      <a:r>
                        <a:rPr lang="en-US" sz="1600" b="1" kern="0" dirty="0">
                          <a:effectLst/>
                          <a:latin typeface="Times New Roman"/>
                          <a:ea typeface="宋体"/>
                        </a:rPr>
                        <a:t>[8]=</a:t>
                      </a:r>
                      <a:endParaRPr lang="zh-CN" sz="1600" b="1" kern="100" dirty="0">
                        <a:effectLst/>
                        <a:latin typeface="Times New Roman"/>
                        <a:ea typeface="宋体"/>
                      </a:endParaRPr>
                    </a:p>
                    <a:p>
                      <a:pPr indent="228600" algn="just">
                        <a:lnSpc>
                          <a:spcPct val="100000"/>
                        </a:lnSpc>
                        <a:spcAft>
                          <a:spcPts val="0"/>
                        </a:spcAft>
                        <a:tabLst>
                          <a:tab pos="4024630" algn="l"/>
                          <a:tab pos="4024630" algn="l"/>
                        </a:tabLst>
                      </a:pPr>
                      <a:r>
                        <a:rPr lang="en-US" sz="1600" b="1" kern="0" dirty="0">
                          <a:effectLst/>
                          <a:latin typeface="Times New Roman"/>
                          <a:ea typeface="宋体"/>
                        </a:rPr>
                        <a:t>{</a:t>
                      </a:r>
                      <a:endParaRPr lang="zh-CN" sz="1600" b="1" kern="100" dirty="0">
                        <a:effectLst/>
                        <a:latin typeface="Times New Roman"/>
                        <a:ea typeface="宋体"/>
                      </a:endParaRPr>
                    </a:p>
                    <a:p>
                      <a:pPr indent="228600" algn="just">
                        <a:lnSpc>
                          <a:spcPct val="100000"/>
                        </a:lnSpc>
                        <a:spcAft>
                          <a:spcPts val="0"/>
                        </a:spcAft>
                        <a:tabLst>
                          <a:tab pos="4024630" algn="l"/>
                          <a:tab pos="4024630" algn="l"/>
                        </a:tabLst>
                      </a:pPr>
                      <a:r>
                        <a:rPr lang="en-US" sz="1600" b="1" kern="0" dirty="0">
                          <a:effectLst/>
                          <a:latin typeface="Times New Roman"/>
                          <a:ea typeface="宋体"/>
                        </a:rPr>
                        <a:t>    LED_D1,LED_D2,LED_D3,LED_D4,LED_D5,LED_D6,LED_D7,LED_D8</a:t>
                      </a:r>
                      <a:endParaRPr lang="zh-CN" sz="1600" b="1" kern="100" dirty="0">
                        <a:effectLst/>
                        <a:latin typeface="Times New Roman"/>
                        <a:ea typeface="宋体"/>
                      </a:endParaRPr>
                    </a:p>
                    <a:p>
                      <a:pPr indent="228600" algn="just">
                        <a:lnSpc>
                          <a:spcPct val="100000"/>
                        </a:lnSpc>
                        <a:spcAft>
                          <a:spcPts val="0"/>
                        </a:spcAft>
                        <a:tabLst>
                          <a:tab pos="4024630" algn="l"/>
                          <a:tab pos="4024630" algn="l"/>
                        </a:tabLst>
                      </a:pPr>
                      <a:r>
                        <a:rPr lang="en-US" sz="1600" b="1" kern="0" dirty="0">
                          <a:effectLst/>
                          <a:latin typeface="Times New Roman"/>
                          <a:ea typeface="宋体"/>
                        </a:rPr>
                        <a:t>};</a:t>
                      </a:r>
                      <a:endParaRPr lang="zh-CN" sz="1600" b="1" kern="100" dirty="0">
                        <a:effectLst/>
                        <a:latin typeface="Times New Roman"/>
                        <a:ea typeface="宋体"/>
                      </a:endParaRPr>
                    </a:p>
                    <a:p>
                      <a:pPr indent="228600" algn="just">
                        <a:lnSpc>
                          <a:spcPct val="100000"/>
                        </a:lnSpc>
                        <a:spcAft>
                          <a:spcPts val="0"/>
                        </a:spcAft>
                        <a:tabLst>
                          <a:tab pos="4024630" algn="l"/>
                          <a:tab pos="4024630" algn="l"/>
                        </a:tabLst>
                      </a:pPr>
                      <a:r>
                        <a:rPr lang="en-US" sz="1600" b="1" kern="0" dirty="0">
                          <a:effectLst/>
                          <a:latin typeface="Times New Roman"/>
                          <a:ea typeface="宋体"/>
                        </a:rPr>
                        <a:t>…….</a:t>
                      </a:r>
                      <a:endParaRPr lang="zh-CN" sz="1600" b="1" kern="100" dirty="0">
                        <a:effectLst/>
                        <a:latin typeface="Times New Roman"/>
                        <a:ea typeface="宋体"/>
                      </a:endParaRPr>
                    </a:p>
                  </a:txBody>
                  <a:tcPr marL="28067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bl>
          </a:graphicData>
        </a:graphic>
      </p:graphicFrame>
    </p:spTree>
    <p:extLst>
      <p:ext uri="{BB962C8B-B14F-4D97-AF65-F5344CB8AC3E}">
        <p14:creationId xmlns:p14="http://schemas.microsoft.com/office/powerpoint/2010/main" val="3897199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22</a:t>
            </a:fld>
            <a:endParaRPr lang="en-US" altLang="zh-CN"/>
          </a:p>
        </p:txBody>
      </p:sp>
      <p:sp>
        <p:nvSpPr>
          <p:cNvPr id="8" name="矩形 7"/>
          <p:cNvSpPr/>
          <p:nvPr/>
        </p:nvSpPr>
        <p:spPr>
          <a:xfrm>
            <a:off x="1043608" y="260648"/>
            <a:ext cx="713208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8.2  </a:t>
            </a:r>
            <a:r>
              <a:rPr lang="en-US" altLang="zh-CN" sz="2800" b="1" dirty="0">
                <a:solidFill>
                  <a:schemeClr val="bg1"/>
                </a:solidFill>
                <a:latin typeface="华文新魏" panose="02010800040101010101" pitchFamily="2" charset="-122"/>
                <a:ea typeface="华文新魏" panose="02010800040101010101" pitchFamily="2" charset="-122"/>
              </a:rPr>
              <a:t>LED</a:t>
            </a:r>
            <a:r>
              <a:rPr lang="zh-CN" altLang="en-US" sz="2800" b="1" dirty="0">
                <a:solidFill>
                  <a:schemeClr val="bg1"/>
                </a:solidFill>
                <a:latin typeface="华文新魏" panose="02010800040101010101" pitchFamily="2" charset="-122"/>
                <a:ea typeface="华文新魏" panose="02010800040101010101" pitchFamily="2" charset="-122"/>
              </a:rPr>
              <a:t>数码管基础知识与</a:t>
            </a:r>
            <a:r>
              <a:rPr lang="en-US" altLang="zh-CN" sz="2800" b="1" dirty="0">
                <a:solidFill>
                  <a:schemeClr val="bg1"/>
                </a:solidFill>
                <a:latin typeface="华文新魏" panose="02010800040101010101" pitchFamily="2" charset="-122"/>
                <a:ea typeface="华文新魏" panose="02010800040101010101" pitchFamily="2" charset="-122"/>
              </a:rPr>
              <a:t>LED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2843808" y="908720"/>
            <a:ext cx="2592288" cy="523220"/>
          </a:xfrm>
          <a:prstGeom prst="rect">
            <a:avLst/>
          </a:prstGeom>
        </p:spPr>
        <p:txBody>
          <a:bodyPr wrap="square">
            <a:spAutoFit/>
          </a:bodyPr>
          <a:lstStyle/>
          <a:p>
            <a:pPr algn="just"/>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8.2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思考题</a:t>
            </a:r>
            <a:endPar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251520" y="1515588"/>
            <a:ext cx="8640960" cy="1658916"/>
          </a:xfrm>
          <a:prstGeom prst="rect">
            <a:avLst/>
          </a:prstGeom>
        </p:spPr>
        <p:txBody>
          <a:bodyPr wrap="square">
            <a:spAutoFit/>
          </a:bodyPr>
          <a:lstStyle/>
          <a:p>
            <a:pPr lvl="0" algn="just">
              <a:lnSpc>
                <a:spcPct val="110000"/>
              </a:lnSpc>
              <a:spcBef>
                <a:spcPts val="300"/>
              </a:spcBef>
              <a:buClr>
                <a:srgbClr val="000099"/>
              </a:buClr>
              <a:buSzPct val="80000"/>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、五连</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排共阴极</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段数码</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管，需要连接多少根线连接到</a:t>
            </a: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10000"/>
              </a:lnSpc>
              <a:spcBef>
                <a:spcPts val="300"/>
              </a:spcBef>
              <a:buClr>
                <a:srgbClr val="000099"/>
              </a:buClr>
              <a:buSzPct val="80000"/>
            </a:pPr>
            <a:endPar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10000"/>
              </a:lnSpc>
              <a:spcBef>
                <a:spcPts val="300"/>
              </a:spcBef>
              <a:buClr>
                <a:srgbClr val="000099"/>
              </a:buClr>
              <a:buSzPct val="80000"/>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连排数码管也称动态扫描数码管，其含义就是任何一个时刻，只有一个数码管显示，而整体上看起来一起显示，是由于</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对</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其</a:t>
            </a:r>
            <a:endPar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011970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23</a:t>
            </a:fld>
            <a:endParaRPr lang="en-US" altLang="zh-CN"/>
          </a:p>
        </p:txBody>
      </p:sp>
      <p:sp>
        <p:nvSpPr>
          <p:cNvPr id="8" name="矩形 7"/>
          <p:cNvSpPr/>
          <p:nvPr/>
        </p:nvSpPr>
        <p:spPr>
          <a:xfrm>
            <a:off x="1043608" y="260648"/>
            <a:ext cx="713208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8.2  </a:t>
            </a:r>
            <a:r>
              <a:rPr lang="en-US" altLang="zh-CN" sz="2800" b="1" dirty="0">
                <a:solidFill>
                  <a:schemeClr val="bg1"/>
                </a:solidFill>
                <a:latin typeface="华文新魏" panose="02010800040101010101" pitchFamily="2" charset="-122"/>
                <a:ea typeface="华文新魏" panose="02010800040101010101" pitchFamily="2" charset="-122"/>
              </a:rPr>
              <a:t>LED</a:t>
            </a:r>
            <a:r>
              <a:rPr lang="zh-CN" altLang="en-US" sz="2800" b="1" dirty="0">
                <a:solidFill>
                  <a:schemeClr val="bg1"/>
                </a:solidFill>
                <a:latin typeface="华文新魏" panose="02010800040101010101" pitchFamily="2" charset="-122"/>
                <a:ea typeface="华文新魏" panose="02010800040101010101" pitchFamily="2" charset="-122"/>
              </a:rPr>
              <a:t>数码管基础知识与</a:t>
            </a:r>
            <a:r>
              <a:rPr lang="en-US" altLang="zh-CN" sz="2800" b="1" dirty="0">
                <a:solidFill>
                  <a:schemeClr val="bg1"/>
                </a:solidFill>
                <a:latin typeface="华文新魏" panose="02010800040101010101" pitchFamily="2" charset="-122"/>
                <a:ea typeface="华文新魏" panose="02010800040101010101" pitchFamily="2" charset="-122"/>
              </a:rPr>
              <a:t>LED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2843808" y="908720"/>
            <a:ext cx="2592288" cy="523220"/>
          </a:xfrm>
          <a:prstGeom prst="rect">
            <a:avLst/>
          </a:prstGeom>
        </p:spPr>
        <p:txBody>
          <a:bodyPr wrap="square">
            <a:spAutoFit/>
          </a:bodyPr>
          <a:lstStyle/>
          <a:p>
            <a:pPr algn="just"/>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8.2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思考题答案</a:t>
            </a:r>
            <a:endPar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251520" y="1515588"/>
            <a:ext cx="8640960" cy="3263970"/>
          </a:xfrm>
          <a:prstGeom prst="rect">
            <a:avLst/>
          </a:prstGeom>
        </p:spPr>
        <p:txBody>
          <a:bodyPr wrap="square">
            <a:spAutoFit/>
          </a:bodyPr>
          <a:lstStyle/>
          <a:p>
            <a:pPr lvl="0" algn="just">
              <a:lnSpc>
                <a:spcPct val="110000"/>
              </a:lnSpc>
              <a:spcBef>
                <a:spcPts val="300"/>
              </a:spcBef>
              <a:buClr>
                <a:srgbClr val="000099"/>
              </a:buClr>
              <a:buSzPct val="80000"/>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、五连排</a:t>
            </a: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共</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阴极</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段数码</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管，需要连接多少根线连接到</a:t>
            </a: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10000"/>
              </a:lnSpc>
              <a:spcBef>
                <a:spcPts val="300"/>
              </a:spcBef>
              <a:buClr>
                <a:srgbClr val="000099"/>
              </a:buClr>
              <a:buSzPct val="80000"/>
            </a:pP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en-US" altLang="zh-CN"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13</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根，其中</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个引脚控制</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个位</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选</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信号。</a:t>
            </a:r>
            <a:endParaRPr lang="en-US" altLang="zh-CN"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10000"/>
              </a:lnSpc>
              <a:spcBef>
                <a:spcPts val="300"/>
              </a:spcBef>
              <a:buClr>
                <a:srgbClr val="000099"/>
              </a:buClr>
              <a:buSzPct val="80000"/>
            </a:pPr>
            <a:endPar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10000"/>
              </a:lnSpc>
              <a:spcBef>
                <a:spcPts val="300"/>
              </a:spcBef>
              <a:buClr>
                <a:srgbClr val="000099"/>
              </a:buClr>
              <a:buSzPct val="80000"/>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LED</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连</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排数码管也称动态扫描数码管，其含义就是任何一个时刻，只有一个数码管显示，而整体上看起来一起显示，是由于</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对其动态刷新</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，这是由于人</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眼</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具有什么效应</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而造成的</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现象？</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10000"/>
              </a:lnSpc>
              <a:spcBef>
                <a:spcPts val="300"/>
              </a:spcBef>
              <a:buClr>
                <a:srgbClr val="000099"/>
              </a:buClr>
              <a:buSzPct val="80000"/>
            </a:pP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视觉暂留。</a:t>
            </a:r>
            <a:endPar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10000"/>
              </a:lnSpc>
              <a:spcBef>
                <a:spcPts val="300"/>
              </a:spcBef>
              <a:buClr>
                <a:srgbClr val="000099"/>
              </a:buClr>
              <a:buSzPct val="80000"/>
            </a:pPr>
            <a:endPar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44883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24</a:t>
            </a:fld>
            <a:endParaRPr lang="en-US" altLang="zh-CN"/>
          </a:p>
        </p:txBody>
      </p:sp>
      <p:sp>
        <p:nvSpPr>
          <p:cNvPr id="8" name="矩形 7"/>
          <p:cNvSpPr/>
          <p:nvPr/>
        </p:nvSpPr>
        <p:spPr>
          <a:xfrm>
            <a:off x="1043608" y="260648"/>
            <a:ext cx="61574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8.3  </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基础知识与</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107504" y="794608"/>
            <a:ext cx="8928992" cy="4047262"/>
          </a:xfrm>
          <a:prstGeom prst="rect">
            <a:avLst/>
          </a:prstGeom>
        </p:spPr>
        <p:txBody>
          <a:bodyPr wrap="square">
            <a:spAutoFit/>
          </a:bodyPr>
          <a:lstStyle/>
          <a:p>
            <a:pPr algn="just"/>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8.3.1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的特点和</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分类</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的特点</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spcBef>
                <a:spcPts val="600"/>
              </a:spcBef>
              <a:buClr>
                <a:srgbClr val="000099"/>
              </a:buClr>
              <a:buSzPct val="80000"/>
              <a:buFont typeface="Wingdings" panose="05000000000000000000" pitchFamily="2" charset="2"/>
              <a:buChar char="l"/>
            </a:pP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Liquid </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Crystal </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Display</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，液晶显示屏）作为</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电子信息产品的主要显示器件，相对于其它类型的显示部件来说，其特点主要有：</a:t>
            </a:r>
          </a:p>
          <a:p>
            <a:pPr algn="just">
              <a:spcBef>
                <a:spcPts val="600"/>
              </a:spcBef>
              <a:buClr>
                <a:srgbClr val="000099"/>
              </a:buClr>
              <a:buSzPct val="80000"/>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第一：</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低电压微功耗；</a:t>
            </a:r>
          </a:p>
          <a:p>
            <a:pPr algn="just">
              <a:spcBef>
                <a:spcPts val="600"/>
              </a:spcBef>
              <a:buClr>
                <a:srgbClr val="000099"/>
              </a:buClr>
              <a:buSzPct val="80000"/>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第二：</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平板型结构，使用方便，工艺简单；</a:t>
            </a:r>
          </a:p>
          <a:p>
            <a:pPr algn="just">
              <a:spcBef>
                <a:spcPts val="600"/>
              </a:spcBef>
              <a:buClr>
                <a:srgbClr val="000099"/>
              </a:buClr>
              <a:buSzPct val="80000"/>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第三：</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使用寿命长；</a:t>
            </a:r>
          </a:p>
          <a:p>
            <a:pPr algn="just">
              <a:spcBef>
                <a:spcPts val="600"/>
              </a:spcBef>
              <a:buClr>
                <a:srgbClr val="000099"/>
              </a:buClr>
              <a:buSzPct val="80000"/>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第四：</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被动显示，适合于信息量大、显示密度高、观看时间长的场合；</a:t>
            </a:r>
          </a:p>
          <a:p>
            <a:pPr algn="just">
              <a:spcBef>
                <a:spcPts val="600"/>
              </a:spcBef>
              <a:buClr>
                <a:srgbClr val="000099"/>
              </a:buClr>
              <a:buSzPct val="80000"/>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第五：</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显示信息量大且易于彩色化；</a:t>
            </a:r>
          </a:p>
          <a:p>
            <a:pPr algn="just">
              <a:spcBef>
                <a:spcPts val="600"/>
              </a:spcBef>
              <a:buClr>
                <a:srgbClr val="000099"/>
              </a:buClr>
              <a:buSzPct val="80000"/>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第六：</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无电磁辐射；</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841869"/>
            <a:ext cx="2407835" cy="1787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4189164"/>
            <a:ext cx="2989103" cy="2503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28182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25</a:t>
            </a:fld>
            <a:endParaRPr lang="en-US" altLang="zh-CN"/>
          </a:p>
        </p:txBody>
      </p:sp>
      <p:sp>
        <p:nvSpPr>
          <p:cNvPr id="8" name="矩形 7"/>
          <p:cNvSpPr/>
          <p:nvPr/>
        </p:nvSpPr>
        <p:spPr>
          <a:xfrm>
            <a:off x="1043608" y="260648"/>
            <a:ext cx="61574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8.3  </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基础知识与</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107504" y="794608"/>
            <a:ext cx="8928992" cy="5389168"/>
          </a:xfrm>
          <a:prstGeom prst="rect">
            <a:avLst/>
          </a:prstGeom>
        </p:spPr>
        <p:txBody>
          <a:bodyPr wrap="square">
            <a:spAutoFit/>
          </a:bodyPr>
          <a:lstStyle/>
          <a:p>
            <a:pPr algn="just"/>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8.3.1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的特点和</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分类</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分类</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液晶显示器件分类方法有多种，这里简要介绍以下几种分类方法</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300"/>
              </a:spcBef>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第一：</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按</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电光效应</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分类，</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可分为电场效应类、电流效应类、电热写入效应类和热效应类。</a:t>
            </a:r>
          </a:p>
          <a:p>
            <a:pPr algn="just">
              <a:lnSpc>
                <a:spcPct val="110000"/>
              </a:lnSpc>
              <a:spcBef>
                <a:spcPts val="300"/>
              </a:spcBef>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第二：</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按</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显示内容</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分类，</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可分为字段型、点阵字符型、点阵图形三种，其中字段型又称为笔划型。字段型</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主要应用在数字仪表、计算器、计数器中。点阵字符型</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是指显示的基本单元由一定数量点阵组成，专门用于显示数字、字母、常用图形符号及少量自定义符号或汉字。</a:t>
            </a:r>
          </a:p>
          <a:p>
            <a:pPr algn="just">
              <a:lnSpc>
                <a:spcPct val="110000"/>
              </a:lnSpc>
              <a:spcBef>
                <a:spcPts val="300"/>
              </a:spcBef>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第三：</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按照</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器件</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采光方式</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分类，分为带背光源与不带背光源两大类。不带背光的</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显示是靠背面的反射膜将射入的自然光从下面反射出来完成的。如果产品需要在弱光或黑暗条件下使用，可以选择带背光型</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，但背光源会增加一定的功耗。</a:t>
            </a:r>
          </a:p>
          <a:p>
            <a:pPr algn="just"/>
            <a:endParaRPr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08434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26</a:t>
            </a:fld>
            <a:endParaRPr lang="en-US" altLang="zh-CN"/>
          </a:p>
        </p:txBody>
      </p:sp>
      <p:sp>
        <p:nvSpPr>
          <p:cNvPr id="8" name="矩形 7"/>
          <p:cNvSpPr/>
          <p:nvPr/>
        </p:nvSpPr>
        <p:spPr>
          <a:xfrm>
            <a:off x="1043608" y="260648"/>
            <a:ext cx="61574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8.3  </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基础知识与</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107504" y="871957"/>
            <a:ext cx="8928992" cy="2773067"/>
          </a:xfrm>
          <a:prstGeom prst="rect">
            <a:avLst/>
          </a:prstGeom>
        </p:spPr>
        <p:txBody>
          <a:bodyPr wrap="square">
            <a:spAutoFit/>
          </a:bodyPr>
          <a:lstStyle/>
          <a:p>
            <a:pPr algn="just"/>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8.3.2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点阵字符</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型</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模块控制器</a:t>
            </a: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HD44780</a:t>
            </a: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点阵字符</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型</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专门用于显示数字、字母、图形符号及少量自定义符号。这类显示器把</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控制器、点阵驱动器、字符存储器、显示体及少量的阻容元件等集成为一个液晶显示模块</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鉴于字符型液晶显示模块目前在国际上已经规范化，其电特性及接口特性是统一的，因此只要设计出一种型号的接口电路，在指令上稍加修改即可使用各种规格的字符型液晶显示模块</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3744416"/>
            <a:ext cx="2420888" cy="2420888"/>
          </a:xfrm>
          <a:prstGeom prst="rect">
            <a:avLst/>
          </a:prstGeom>
        </p:spPr>
      </p:pic>
      <p:sp>
        <p:nvSpPr>
          <p:cNvPr id="3" name="矩形 2"/>
          <p:cNvSpPr/>
          <p:nvPr/>
        </p:nvSpPr>
        <p:spPr>
          <a:xfrm>
            <a:off x="3740610" y="3837943"/>
            <a:ext cx="5123458" cy="1581972"/>
          </a:xfrm>
          <a:prstGeom prst="rect">
            <a:avLst/>
          </a:prstGeom>
        </p:spPr>
        <p:txBody>
          <a:bodyPr wrap="square">
            <a:spAutoFit/>
          </a:bodyPr>
          <a:lstStyle/>
          <a:p>
            <a:pPr marL="342900" lvl="0" indent="-342900" algn="just">
              <a:lnSpc>
                <a:spcPct val="110000"/>
              </a:lnSpc>
              <a:spcBef>
                <a:spcPts val="300"/>
              </a:spcBef>
              <a:buClr>
                <a:srgbClr val="000099"/>
              </a:buClr>
              <a:buSzPct val="80000"/>
              <a:buFont typeface="Wingdings" panose="05000000000000000000" pitchFamily="2" charset="2"/>
              <a:buChar char="l"/>
            </a:pP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以日立公司生产的</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HD44780</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点阵字符型</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模块控制器为例，阐述</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编程基本方法，与其兼容型号主要有：</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SED1278</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KS0066</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NJU6408</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等。</a:t>
            </a:r>
          </a:p>
        </p:txBody>
      </p:sp>
    </p:spTree>
    <p:extLst>
      <p:ext uri="{BB962C8B-B14F-4D97-AF65-F5344CB8AC3E}">
        <p14:creationId xmlns:p14="http://schemas.microsoft.com/office/powerpoint/2010/main" val="7094016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27</a:t>
            </a:fld>
            <a:endParaRPr lang="en-US" altLang="zh-CN"/>
          </a:p>
        </p:txBody>
      </p:sp>
      <p:sp>
        <p:nvSpPr>
          <p:cNvPr id="8" name="矩形 7"/>
          <p:cNvSpPr/>
          <p:nvPr/>
        </p:nvSpPr>
        <p:spPr>
          <a:xfrm>
            <a:off x="1043608" y="260648"/>
            <a:ext cx="61574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8.3  </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基础知识与</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107504" y="871957"/>
            <a:ext cx="8928992" cy="1655838"/>
          </a:xfrm>
          <a:prstGeom prst="rect">
            <a:avLst/>
          </a:prstGeom>
        </p:spPr>
        <p:txBody>
          <a:bodyPr wrap="square">
            <a:spAutoFit/>
          </a:bodyPr>
          <a:lstStyle/>
          <a:p>
            <a:pPr algn="just"/>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8.3.2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点阵字符</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型</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模块控制器</a:t>
            </a: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HD44780</a:t>
            </a:r>
          </a:p>
          <a:p>
            <a:pPr algn="just">
              <a:lnSpc>
                <a:spcPct val="110000"/>
              </a:lnSpc>
              <a:spcBef>
                <a:spcPts val="300"/>
              </a:spcBef>
              <a:buClr>
                <a:srgbClr val="000099"/>
              </a:buClr>
              <a:buSzPct val="80000"/>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HD44780</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的引脚</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信号</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HD44780</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的外部接口</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信号线</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一般有</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14</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条，有的型号显示器使用</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条，不论哪种型号，与</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的接口都有</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条</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数据线</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条</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控制线</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790594332"/>
              </p:ext>
            </p:extLst>
          </p:nvPr>
        </p:nvGraphicFramePr>
        <p:xfrm>
          <a:off x="251520" y="2550665"/>
          <a:ext cx="8784976" cy="3766237"/>
        </p:xfrm>
        <a:graphic>
          <a:graphicData uri="http://schemas.openxmlformats.org/drawingml/2006/table">
            <a:tbl>
              <a:tblPr firstRow="1" firstCol="1" bandRow="1"/>
              <a:tblGrid>
                <a:gridCol w="812226"/>
                <a:gridCol w="1051864"/>
                <a:gridCol w="604397"/>
                <a:gridCol w="604397"/>
                <a:gridCol w="5712092"/>
              </a:tblGrid>
              <a:tr h="454923">
                <a:tc gridSpan="5">
                  <a:txBody>
                    <a:bodyPr/>
                    <a:lstStyle/>
                    <a:p>
                      <a:pPr indent="1657350">
                        <a:lnSpc>
                          <a:spcPct val="100000"/>
                        </a:lnSpc>
                        <a:spcAft>
                          <a:spcPts val="0"/>
                        </a:spcAft>
                      </a:pPr>
                      <a:r>
                        <a:rPr lang="en-US" altLang="zh-CN" sz="2000" b="1" kern="100" dirty="0" smtClean="0">
                          <a:effectLst/>
                          <a:latin typeface="Times New Roman"/>
                          <a:ea typeface="宋体"/>
                          <a:cs typeface="Times New Roman"/>
                        </a:rPr>
                        <a:t>                         </a:t>
                      </a:r>
                      <a:r>
                        <a:rPr lang="zh-CN" sz="2000" b="1" kern="100" dirty="0" smtClean="0">
                          <a:effectLst/>
                          <a:latin typeface="Times New Roman"/>
                          <a:ea typeface="宋体"/>
                          <a:cs typeface="Times New Roman"/>
                        </a:rPr>
                        <a:t>表</a:t>
                      </a:r>
                      <a:r>
                        <a:rPr lang="en-US" sz="2000" b="1" kern="100" dirty="0">
                          <a:effectLst/>
                          <a:latin typeface="Times New Roman"/>
                          <a:ea typeface="宋体"/>
                          <a:cs typeface="Times New Roman"/>
                        </a:rPr>
                        <a:t>8-2 HD44780</a:t>
                      </a:r>
                      <a:r>
                        <a:rPr lang="zh-CN" sz="2000" b="1" kern="100" dirty="0">
                          <a:effectLst/>
                          <a:latin typeface="Times New Roman"/>
                          <a:ea typeface="宋体"/>
                          <a:cs typeface="Times New Roman"/>
                        </a:rPr>
                        <a:t>的引脚信号</a:t>
                      </a:r>
                    </a:p>
                  </a:txBody>
                  <a:tcPr marL="36195" marR="3619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27162">
                <a:tc>
                  <a:txBody>
                    <a:bodyPr/>
                    <a:lstStyle/>
                    <a:p>
                      <a:pPr>
                        <a:lnSpc>
                          <a:spcPct val="100000"/>
                        </a:lnSpc>
                        <a:spcAft>
                          <a:spcPts val="0"/>
                        </a:spcAft>
                      </a:pPr>
                      <a:r>
                        <a:rPr lang="zh-CN" sz="1600" b="1" kern="100">
                          <a:effectLst/>
                          <a:latin typeface="Times New Roman"/>
                          <a:ea typeface="宋体"/>
                          <a:cs typeface="Times New Roman"/>
                        </a:rPr>
                        <a:t>管脚号</a:t>
                      </a:r>
                    </a:p>
                  </a:txBody>
                  <a:tcPr marL="36195" marR="3619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zh-CN" sz="1600" b="1" kern="100">
                          <a:effectLst/>
                          <a:latin typeface="Times New Roman"/>
                          <a:ea typeface="宋体"/>
                          <a:cs typeface="Times New Roman"/>
                        </a:rPr>
                        <a:t>符号</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zh-CN" sz="1600" b="1" kern="100">
                          <a:effectLst/>
                          <a:latin typeface="Times New Roman"/>
                          <a:ea typeface="宋体"/>
                          <a:cs typeface="Times New Roman"/>
                        </a:rPr>
                        <a:t>电平</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zh-CN" sz="1600" b="1" kern="100">
                          <a:effectLst/>
                          <a:latin typeface="Times New Roman"/>
                          <a:ea typeface="宋体"/>
                          <a:cs typeface="Times New Roman"/>
                        </a:rPr>
                        <a:t>方向</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zh-CN" sz="1600" b="1" kern="100">
                          <a:effectLst/>
                          <a:latin typeface="Times New Roman"/>
                          <a:ea typeface="宋体"/>
                          <a:cs typeface="Times New Roman"/>
                        </a:rPr>
                        <a:t>引脚含义说明</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059">
                <a:tc>
                  <a:txBody>
                    <a:bodyPr/>
                    <a:lstStyle/>
                    <a:p>
                      <a:pPr>
                        <a:lnSpc>
                          <a:spcPct val="100000"/>
                        </a:lnSpc>
                        <a:spcAft>
                          <a:spcPts val="0"/>
                        </a:spcAft>
                      </a:pPr>
                      <a:r>
                        <a:rPr lang="en-US" sz="1600" b="1" kern="100">
                          <a:effectLst/>
                          <a:latin typeface="黑体"/>
                          <a:ea typeface="宋体"/>
                          <a:cs typeface="Times New Roman"/>
                        </a:rPr>
                        <a:t>1</a:t>
                      </a:r>
                      <a:endParaRPr lang="zh-CN" sz="1600" b="1" kern="100">
                        <a:effectLst/>
                        <a:latin typeface="Times New Roman"/>
                        <a:ea typeface="宋体"/>
                        <a:cs typeface="Times New Roman"/>
                      </a:endParaRPr>
                    </a:p>
                  </a:txBody>
                  <a:tcPr marL="36195" marR="3619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600" b="1" kern="100">
                          <a:effectLst/>
                          <a:latin typeface="Times New Roman"/>
                          <a:ea typeface="宋体"/>
                          <a:cs typeface="Times New Roman"/>
                        </a:rPr>
                        <a:t>Vss</a:t>
                      </a:r>
                      <a:endParaRPr lang="zh-CN" sz="1600" b="1"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600" b="1" kern="100">
                          <a:effectLst/>
                          <a:latin typeface="黑体"/>
                          <a:ea typeface="宋体"/>
                          <a:cs typeface="Times New Roman"/>
                        </a:rPr>
                        <a:t> </a:t>
                      </a:r>
                      <a:endParaRPr lang="zh-CN" sz="1600" b="1"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600" b="1" kern="100">
                          <a:effectLst/>
                          <a:latin typeface="黑体"/>
                          <a:ea typeface="宋体"/>
                          <a:cs typeface="Times New Roman"/>
                        </a:rPr>
                        <a:t> </a:t>
                      </a:r>
                      <a:endParaRPr lang="zh-CN" sz="1600" b="1"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zh-CN" sz="1600" b="1" kern="100" dirty="0">
                          <a:effectLst/>
                          <a:latin typeface="Times New Roman"/>
                          <a:ea typeface="宋体"/>
                          <a:cs typeface="Times New Roman"/>
                        </a:rPr>
                        <a:t>电源地</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059">
                <a:tc>
                  <a:txBody>
                    <a:bodyPr/>
                    <a:lstStyle/>
                    <a:p>
                      <a:pPr>
                        <a:lnSpc>
                          <a:spcPct val="100000"/>
                        </a:lnSpc>
                        <a:spcAft>
                          <a:spcPts val="0"/>
                        </a:spcAft>
                      </a:pPr>
                      <a:r>
                        <a:rPr lang="en-US" sz="1600" b="1" kern="100">
                          <a:effectLst/>
                          <a:latin typeface="黑体"/>
                          <a:ea typeface="宋体"/>
                          <a:cs typeface="Times New Roman"/>
                        </a:rPr>
                        <a:t>2</a:t>
                      </a:r>
                      <a:endParaRPr lang="zh-CN" sz="1600" b="1" kern="100">
                        <a:effectLst/>
                        <a:latin typeface="Times New Roman"/>
                        <a:ea typeface="宋体"/>
                        <a:cs typeface="Times New Roman"/>
                      </a:endParaRPr>
                    </a:p>
                  </a:txBody>
                  <a:tcPr marL="36195" marR="3619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600" b="1" kern="100">
                          <a:effectLst/>
                          <a:latin typeface="Times New Roman"/>
                          <a:ea typeface="宋体"/>
                          <a:cs typeface="Times New Roman"/>
                        </a:rPr>
                        <a:t>Vdd</a:t>
                      </a:r>
                      <a:endParaRPr lang="zh-CN" sz="1600" b="1"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600" b="1" kern="100">
                          <a:effectLst/>
                          <a:latin typeface="黑体"/>
                          <a:ea typeface="宋体"/>
                          <a:cs typeface="Times New Roman"/>
                        </a:rPr>
                        <a:t> </a:t>
                      </a:r>
                      <a:endParaRPr lang="zh-CN" sz="1600" b="1"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600" b="1" kern="100">
                          <a:effectLst/>
                          <a:latin typeface="黑体"/>
                          <a:ea typeface="宋体"/>
                          <a:cs typeface="Times New Roman"/>
                        </a:rPr>
                        <a:t> </a:t>
                      </a:r>
                      <a:endParaRPr lang="zh-CN" sz="1600" b="1"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zh-CN" sz="1600" b="1" kern="100" dirty="0">
                          <a:effectLst/>
                          <a:latin typeface="Times New Roman"/>
                          <a:ea typeface="宋体"/>
                          <a:cs typeface="Times New Roman"/>
                        </a:rPr>
                        <a:t>电源（</a:t>
                      </a:r>
                      <a:r>
                        <a:rPr lang="en-US" sz="1600" b="1" kern="100" dirty="0">
                          <a:effectLst/>
                          <a:latin typeface="Times New Roman"/>
                          <a:ea typeface="宋体"/>
                          <a:cs typeface="Times New Roman"/>
                        </a:rPr>
                        <a:t>+5V</a:t>
                      </a:r>
                      <a:r>
                        <a:rPr lang="zh-CN" sz="1600" b="1" kern="100" dirty="0">
                          <a:effectLst/>
                          <a:latin typeface="Times New Roman"/>
                          <a:ea typeface="宋体"/>
                          <a:cs typeface="Times New Roman"/>
                        </a:rPr>
                        <a:t>）</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059">
                <a:tc>
                  <a:txBody>
                    <a:bodyPr/>
                    <a:lstStyle/>
                    <a:p>
                      <a:pPr>
                        <a:lnSpc>
                          <a:spcPct val="100000"/>
                        </a:lnSpc>
                        <a:spcAft>
                          <a:spcPts val="0"/>
                        </a:spcAft>
                      </a:pPr>
                      <a:r>
                        <a:rPr lang="en-US" sz="1600" b="1" kern="100">
                          <a:effectLst/>
                          <a:latin typeface="黑体"/>
                          <a:ea typeface="宋体"/>
                          <a:cs typeface="Times New Roman"/>
                        </a:rPr>
                        <a:t>3</a:t>
                      </a:r>
                      <a:endParaRPr lang="zh-CN" sz="1600" b="1" kern="100">
                        <a:effectLst/>
                        <a:latin typeface="Times New Roman"/>
                        <a:ea typeface="宋体"/>
                        <a:cs typeface="Times New Roman"/>
                      </a:endParaRPr>
                    </a:p>
                  </a:txBody>
                  <a:tcPr marL="36195" marR="3619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600" b="1" kern="100">
                          <a:effectLst/>
                          <a:latin typeface="Times New Roman"/>
                          <a:ea typeface="宋体"/>
                          <a:cs typeface="Times New Roman"/>
                        </a:rPr>
                        <a:t>V0</a:t>
                      </a:r>
                      <a:endParaRPr lang="zh-CN" sz="1600" b="1"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600" b="1" kern="100">
                          <a:effectLst/>
                          <a:latin typeface="黑体"/>
                          <a:ea typeface="宋体"/>
                          <a:cs typeface="Times New Roman"/>
                        </a:rPr>
                        <a:t> </a:t>
                      </a:r>
                      <a:endParaRPr lang="zh-CN" sz="1600" b="1"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600" b="1" kern="100">
                          <a:effectLst/>
                          <a:latin typeface="黑体"/>
                          <a:ea typeface="宋体"/>
                          <a:cs typeface="Times New Roman"/>
                        </a:rPr>
                        <a:t> </a:t>
                      </a:r>
                      <a:endParaRPr lang="zh-CN" sz="1600" b="1"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zh-CN" sz="1600" b="1" kern="100" dirty="0">
                          <a:effectLst/>
                          <a:latin typeface="Times New Roman"/>
                          <a:ea typeface="宋体"/>
                          <a:cs typeface="Times New Roman"/>
                        </a:rPr>
                        <a:t>液晶驱动电源（</a:t>
                      </a:r>
                      <a:r>
                        <a:rPr lang="en-US" sz="1600" b="1" kern="100" dirty="0">
                          <a:effectLst/>
                          <a:latin typeface="Times New Roman"/>
                          <a:ea typeface="宋体"/>
                          <a:cs typeface="Times New Roman"/>
                        </a:rPr>
                        <a:t>0</a:t>
                      </a:r>
                      <a:r>
                        <a:rPr lang="zh-CN" sz="1600" b="1" kern="100" dirty="0">
                          <a:effectLst/>
                          <a:latin typeface="Times New Roman"/>
                          <a:ea typeface="宋体"/>
                          <a:cs typeface="Times New Roman"/>
                        </a:rPr>
                        <a:t>～</a:t>
                      </a:r>
                      <a:r>
                        <a:rPr lang="en-US" sz="1600" b="1" kern="100" dirty="0">
                          <a:effectLst/>
                          <a:latin typeface="Times New Roman"/>
                          <a:ea typeface="宋体"/>
                          <a:cs typeface="Times New Roman"/>
                        </a:rPr>
                        <a:t>5V</a:t>
                      </a:r>
                      <a:r>
                        <a:rPr lang="zh-CN" sz="1600" b="1" kern="100" dirty="0">
                          <a:effectLst/>
                          <a:latin typeface="Times New Roman"/>
                          <a:ea typeface="宋体"/>
                          <a:cs typeface="Times New Roman"/>
                        </a:rPr>
                        <a:t>）</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059">
                <a:tc>
                  <a:txBody>
                    <a:bodyPr/>
                    <a:lstStyle/>
                    <a:p>
                      <a:pPr>
                        <a:lnSpc>
                          <a:spcPct val="100000"/>
                        </a:lnSpc>
                        <a:spcAft>
                          <a:spcPts val="0"/>
                        </a:spcAft>
                      </a:pPr>
                      <a:r>
                        <a:rPr lang="en-US" sz="1600" b="1" kern="100">
                          <a:effectLst/>
                          <a:latin typeface="黑体"/>
                          <a:ea typeface="宋体"/>
                          <a:cs typeface="Times New Roman"/>
                        </a:rPr>
                        <a:t>4</a:t>
                      </a:r>
                      <a:endParaRPr lang="zh-CN" sz="1600" b="1" kern="100">
                        <a:effectLst/>
                        <a:latin typeface="Times New Roman"/>
                        <a:ea typeface="宋体"/>
                        <a:cs typeface="Times New Roman"/>
                      </a:endParaRPr>
                    </a:p>
                  </a:txBody>
                  <a:tcPr marL="36195" marR="3619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600" b="1" kern="100">
                          <a:effectLst/>
                          <a:latin typeface="Times New Roman"/>
                          <a:ea typeface="宋体"/>
                          <a:cs typeface="Times New Roman"/>
                        </a:rPr>
                        <a:t>RS</a:t>
                      </a:r>
                      <a:endParaRPr lang="zh-CN" sz="1600" b="1"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600" b="1" kern="100">
                          <a:effectLst/>
                          <a:latin typeface="Times New Roman"/>
                          <a:ea typeface="宋体"/>
                          <a:cs typeface="Times New Roman"/>
                        </a:rPr>
                        <a:t>H/L</a:t>
                      </a:r>
                      <a:endParaRPr lang="zh-CN" sz="1600" b="1"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zh-CN" sz="1600" b="1" kern="100">
                          <a:effectLst/>
                          <a:latin typeface="Times New Roman"/>
                          <a:ea typeface="宋体"/>
                          <a:cs typeface="Times New Roman"/>
                        </a:rPr>
                        <a:t>输入</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zh-CN" sz="1600" b="1" kern="100" dirty="0">
                          <a:effectLst/>
                          <a:latin typeface="Times New Roman"/>
                          <a:ea typeface="宋体"/>
                          <a:cs typeface="Times New Roman"/>
                        </a:rPr>
                        <a:t>寄存器选择：</a:t>
                      </a:r>
                      <a:r>
                        <a:rPr lang="en-US" sz="1600" b="1" kern="100" dirty="0">
                          <a:effectLst/>
                          <a:latin typeface="Times New Roman"/>
                          <a:ea typeface="宋体"/>
                          <a:cs typeface="Times New Roman"/>
                        </a:rPr>
                        <a:t>1-</a:t>
                      </a:r>
                      <a:r>
                        <a:rPr lang="zh-CN" sz="1600" b="1" kern="100" dirty="0">
                          <a:effectLst/>
                          <a:latin typeface="Times New Roman"/>
                          <a:ea typeface="宋体"/>
                          <a:cs typeface="Times New Roman"/>
                        </a:rPr>
                        <a:t>数据寄存器</a:t>
                      </a:r>
                      <a:r>
                        <a:rPr lang="en-US" sz="1600" b="1" kern="100" dirty="0">
                          <a:effectLst/>
                          <a:latin typeface="Times New Roman"/>
                          <a:ea typeface="宋体"/>
                          <a:cs typeface="Times New Roman"/>
                        </a:rPr>
                        <a:t> 0-</a:t>
                      </a:r>
                      <a:r>
                        <a:rPr lang="zh-CN" sz="1600" b="1" kern="100" dirty="0">
                          <a:effectLst/>
                          <a:latin typeface="Times New Roman"/>
                          <a:ea typeface="宋体"/>
                          <a:cs typeface="Times New Roman"/>
                        </a:rPr>
                        <a:t>指令寄存器</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059">
                <a:tc>
                  <a:txBody>
                    <a:bodyPr/>
                    <a:lstStyle/>
                    <a:p>
                      <a:pPr>
                        <a:lnSpc>
                          <a:spcPct val="100000"/>
                        </a:lnSpc>
                        <a:spcAft>
                          <a:spcPts val="0"/>
                        </a:spcAft>
                      </a:pPr>
                      <a:r>
                        <a:rPr lang="en-US" sz="1600" b="1" kern="100">
                          <a:effectLst/>
                          <a:latin typeface="黑体"/>
                          <a:ea typeface="宋体"/>
                          <a:cs typeface="Times New Roman"/>
                        </a:rPr>
                        <a:t>5</a:t>
                      </a:r>
                      <a:endParaRPr lang="zh-CN" sz="1600" b="1" kern="100">
                        <a:effectLst/>
                        <a:latin typeface="Times New Roman"/>
                        <a:ea typeface="宋体"/>
                        <a:cs typeface="Times New Roman"/>
                      </a:endParaRPr>
                    </a:p>
                  </a:txBody>
                  <a:tcPr marL="36195" marR="3619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600" b="1" kern="100">
                          <a:effectLst/>
                          <a:latin typeface="Times New Roman"/>
                          <a:ea typeface="宋体"/>
                          <a:cs typeface="Times New Roman"/>
                        </a:rPr>
                        <a:t>R/ </a:t>
                      </a:r>
                      <a:endParaRPr lang="zh-CN" sz="1600" b="1" kern="100">
                        <a:effectLst/>
                        <a:latin typeface="Times New Roman"/>
                        <a:ea typeface="宋体"/>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600" b="1" kern="100">
                          <a:effectLst/>
                          <a:latin typeface="Times New Roman"/>
                          <a:ea typeface="宋体"/>
                          <a:cs typeface="Times New Roman"/>
                        </a:rPr>
                        <a:t>H/L</a:t>
                      </a:r>
                      <a:endParaRPr lang="zh-CN" sz="1600" b="1"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zh-CN" sz="1600" b="1" kern="100">
                          <a:effectLst/>
                          <a:latin typeface="Times New Roman"/>
                          <a:ea typeface="宋体"/>
                          <a:cs typeface="Times New Roman"/>
                        </a:rPr>
                        <a:t>输入</a:t>
                      </a: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zh-CN" sz="1600" b="1" kern="100" dirty="0">
                          <a:effectLst/>
                          <a:latin typeface="Times New Roman"/>
                          <a:ea typeface="宋体"/>
                          <a:cs typeface="Times New Roman"/>
                        </a:rPr>
                        <a:t>读写操作选择：</a:t>
                      </a:r>
                      <a:r>
                        <a:rPr lang="en-US" sz="1600" b="1" kern="100" dirty="0">
                          <a:effectLst/>
                          <a:latin typeface="Times New Roman"/>
                          <a:ea typeface="宋体"/>
                          <a:cs typeface="Times New Roman"/>
                        </a:rPr>
                        <a:t>1-</a:t>
                      </a:r>
                      <a:r>
                        <a:rPr lang="zh-CN" sz="1600" b="1" kern="100" dirty="0">
                          <a:effectLst/>
                          <a:latin typeface="Times New Roman"/>
                          <a:ea typeface="宋体"/>
                          <a:cs typeface="Times New Roman"/>
                        </a:rPr>
                        <a:t>读操作</a:t>
                      </a:r>
                      <a:r>
                        <a:rPr lang="en-US" sz="1600" b="1" kern="100" dirty="0">
                          <a:effectLst/>
                          <a:latin typeface="Times New Roman"/>
                          <a:ea typeface="宋体"/>
                          <a:cs typeface="Times New Roman"/>
                        </a:rPr>
                        <a:t> 0-</a:t>
                      </a:r>
                      <a:r>
                        <a:rPr lang="zh-CN" sz="1600" b="1" kern="100" dirty="0">
                          <a:effectLst/>
                          <a:latin typeface="Times New Roman"/>
                          <a:ea typeface="宋体"/>
                          <a:cs typeface="Times New Roman"/>
                        </a:rPr>
                        <a:t>写操作</a:t>
                      </a:r>
                    </a:p>
                  </a:txBody>
                  <a:tcPr marL="36195" marR="36195"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171">
                <a:tc>
                  <a:txBody>
                    <a:bodyPr/>
                    <a:lstStyle/>
                    <a:p>
                      <a:pPr>
                        <a:lnSpc>
                          <a:spcPct val="100000"/>
                        </a:lnSpc>
                        <a:spcAft>
                          <a:spcPts val="0"/>
                        </a:spcAft>
                      </a:pPr>
                      <a:r>
                        <a:rPr lang="en-US" sz="1600" b="1" kern="100">
                          <a:effectLst/>
                          <a:latin typeface="黑体"/>
                          <a:ea typeface="宋体"/>
                          <a:cs typeface="Times New Roman"/>
                        </a:rPr>
                        <a:t>6</a:t>
                      </a:r>
                      <a:endParaRPr lang="zh-CN" sz="1600" b="1" kern="100">
                        <a:effectLst/>
                        <a:latin typeface="Times New Roman"/>
                        <a:ea typeface="宋体"/>
                        <a:cs typeface="Times New Roman"/>
                      </a:endParaRPr>
                    </a:p>
                  </a:txBody>
                  <a:tcPr marL="36195" marR="3619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600" b="1" kern="100">
                          <a:effectLst/>
                          <a:latin typeface="Times New Roman"/>
                          <a:ea typeface="宋体"/>
                          <a:cs typeface="Times New Roman"/>
                        </a:rPr>
                        <a:t>E</a:t>
                      </a:r>
                      <a:endParaRPr lang="zh-CN" sz="1600" b="1"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600" b="1" kern="100">
                          <a:effectLst/>
                          <a:latin typeface="Times New Roman"/>
                          <a:ea typeface="宋体"/>
                          <a:cs typeface="Times New Roman"/>
                        </a:rPr>
                        <a:t>H/L</a:t>
                      </a:r>
                      <a:endParaRPr lang="zh-CN" sz="1600" b="1" kern="100">
                        <a:effectLst/>
                        <a:latin typeface="Times New Roman"/>
                        <a:ea typeface="宋体"/>
                        <a:cs typeface="Times New Roman"/>
                      </a:endParaRPr>
                    </a:p>
                    <a:p>
                      <a:pPr>
                        <a:lnSpc>
                          <a:spcPct val="100000"/>
                        </a:lnSpc>
                        <a:spcAft>
                          <a:spcPts val="0"/>
                        </a:spcAft>
                      </a:pPr>
                      <a:r>
                        <a:rPr lang="en-US" sz="1600" b="1" kern="100">
                          <a:effectLst/>
                          <a:latin typeface="Times New Roman"/>
                          <a:ea typeface="宋体"/>
                          <a:cs typeface="Times New Roman"/>
                        </a:rPr>
                        <a:t>H</a:t>
                      </a:r>
                      <a:r>
                        <a:rPr lang="zh-CN" sz="1600" b="1" kern="100">
                          <a:effectLst/>
                          <a:latin typeface="Times New Roman"/>
                          <a:ea typeface="宋体"/>
                          <a:cs typeface="Times New Roman"/>
                        </a:rPr>
                        <a:t>→</a:t>
                      </a:r>
                      <a:r>
                        <a:rPr lang="en-US" sz="1600" b="1" kern="100">
                          <a:effectLst/>
                          <a:latin typeface="Times New Roman"/>
                          <a:ea typeface="宋体"/>
                          <a:cs typeface="Times New Roman"/>
                        </a:rPr>
                        <a:t>L</a:t>
                      </a:r>
                      <a:endParaRPr lang="zh-CN" sz="1600" b="1"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zh-CN" sz="1600" b="1" kern="100">
                          <a:effectLst/>
                          <a:latin typeface="Times New Roman"/>
                          <a:ea typeface="宋体"/>
                          <a:cs typeface="Times New Roman"/>
                        </a:rPr>
                        <a:t>输入</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zh-CN" sz="1600" b="1" kern="100" dirty="0">
                          <a:effectLst/>
                          <a:latin typeface="Times New Roman"/>
                          <a:ea typeface="宋体"/>
                          <a:cs typeface="Times New Roman"/>
                        </a:rPr>
                        <a:t>使能信号：</a:t>
                      </a:r>
                      <a:r>
                        <a:rPr lang="en-US" sz="1600" b="1" kern="100" dirty="0">
                          <a:effectLst/>
                          <a:latin typeface="Times New Roman"/>
                          <a:ea typeface="宋体"/>
                          <a:cs typeface="Times New Roman"/>
                        </a:rPr>
                        <a:t> R/  =0</a:t>
                      </a:r>
                      <a:r>
                        <a:rPr lang="zh-CN" sz="1600" b="1" kern="100" dirty="0">
                          <a:effectLst/>
                          <a:latin typeface="Times New Roman"/>
                          <a:ea typeface="宋体"/>
                          <a:cs typeface="Times New Roman"/>
                        </a:rPr>
                        <a:t>，</a:t>
                      </a:r>
                      <a:r>
                        <a:rPr lang="en-US" sz="1600" b="1" kern="100" dirty="0">
                          <a:effectLst/>
                          <a:latin typeface="Times New Roman"/>
                          <a:ea typeface="宋体"/>
                          <a:cs typeface="Times New Roman"/>
                        </a:rPr>
                        <a:t>E</a:t>
                      </a:r>
                      <a:r>
                        <a:rPr lang="zh-CN" sz="1600" b="1" kern="100" dirty="0">
                          <a:effectLst/>
                          <a:latin typeface="Times New Roman"/>
                          <a:ea typeface="宋体"/>
                          <a:cs typeface="Times New Roman"/>
                        </a:rPr>
                        <a:t>下降沿有效</a:t>
                      </a:r>
                    </a:p>
                    <a:p>
                      <a:pPr>
                        <a:lnSpc>
                          <a:spcPct val="100000"/>
                        </a:lnSpc>
                        <a:spcAft>
                          <a:spcPts val="0"/>
                        </a:spcAft>
                      </a:pPr>
                      <a:r>
                        <a:rPr lang="en-US" sz="1600" b="1" kern="100" dirty="0">
                          <a:effectLst/>
                          <a:latin typeface="Times New Roman"/>
                          <a:ea typeface="宋体"/>
                          <a:cs typeface="Times New Roman"/>
                        </a:rPr>
                        <a:t>           R/ =1</a:t>
                      </a:r>
                      <a:r>
                        <a:rPr lang="zh-CN" sz="1600" b="1" kern="100" dirty="0">
                          <a:effectLst/>
                          <a:latin typeface="Times New Roman"/>
                          <a:ea typeface="宋体"/>
                          <a:cs typeface="Times New Roman"/>
                        </a:rPr>
                        <a:t>，</a:t>
                      </a:r>
                      <a:r>
                        <a:rPr lang="en-US" sz="1600" b="1" kern="100" dirty="0">
                          <a:effectLst/>
                          <a:latin typeface="Times New Roman"/>
                          <a:ea typeface="宋体"/>
                          <a:cs typeface="Times New Roman"/>
                        </a:rPr>
                        <a:t>E=1</a:t>
                      </a:r>
                      <a:r>
                        <a:rPr lang="zh-CN" sz="1600" b="1" kern="100" dirty="0">
                          <a:effectLst/>
                          <a:latin typeface="Times New Roman"/>
                          <a:ea typeface="宋体"/>
                          <a:cs typeface="Times New Roman"/>
                        </a:rPr>
                        <a:t>有效</a:t>
                      </a:r>
                    </a:p>
                  </a:txBody>
                  <a:tcPr marL="36195" marR="36195"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059">
                <a:tc>
                  <a:txBody>
                    <a:bodyPr/>
                    <a:lstStyle/>
                    <a:p>
                      <a:pPr>
                        <a:lnSpc>
                          <a:spcPct val="100000"/>
                        </a:lnSpc>
                        <a:spcAft>
                          <a:spcPts val="0"/>
                        </a:spcAft>
                      </a:pPr>
                      <a:r>
                        <a:rPr lang="en-US" sz="1600" b="1" kern="100">
                          <a:effectLst/>
                          <a:latin typeface="黑体"/>
                          <a:ea typeface="宋体"/>
                          <a:cs typeface="Times New Roman"/>
                        </a:rPr>
                        <a:t>7</a:t>
                      </a:r>
                      <a:r>
                        <a:rPr lang="zh-CN" sz="1600" b="1" kern="100">
                          <a:effectLst/>
                          <a:latin typeface="黑体"/>
                          <a:ea typeface="宋体"/>
                          <a:cs typeface="Times New Roman"/>
                        </a:rPr>
                        <a:t>～</a:t>
                      </a:r>
                      <a:r>
                        <a:rPr lang="en-US" sz="1600" b="1" kern="100">
                          <a:effectLst/>
                          <a:latin typeface="黑体"/>
                          <a:ea typeface="宋体"/>
                          <a:cs typeface="Times New Roman"/>
                        </a:rPr>
                        <a:t>10</a:t>
                      </a:r>
                      <a:endParaRPr lang="zh-CN" sz="1600" b="1" kern="100">
                        <a:effectLst/>
                        <a:latin typeface="Times New Roman"/>
                        <a:ea typeface="宋体"/>
                        <a:cs typeface="Times New Roman"/>
                      </a:endParaRPr>
                    </a:p>
                  </a:txBody>
                  <a:tcPr marL="36195" marR="3619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600" b="1" kern="100">
                          <a:effectLst/>
                          <a:latin typeface="Times New Roman"/>
                          <a:ea typeface="宋体"/>
                          <a:cs typeface="Times New Roman"/>
                        </a:rPr>
                        <a:t>DB0</a:t>
                      </a:r>
                      <a:r>
                        <a:rPr lang="zh-CN" sz="1600" b="1" kern="100">
                          <a:effectLst/>
                          <a:latin typeface="Times New Roman"/>
                          <a:ea typeface="宋体"/>
                          <a:cs typeface="Times New Roman"/>
                        </a:rPr>
                        <a:t>～</a:t>
                      </a:r>
                      <a:r>
                        <a:rPr lang="en-US" sz="1600" b="1" kern="100">
                          <a:effectLst/>
                          <a:latin typeface="Times New Roman"/>
                          <a:ea typeface="宋体"/>
                          <a:cs typeface="Times New Roman"/>
                        </a:rPr>
                        <a:t>DB3</a:t>
                      </a:r>
                      <a:endParaRPr lang="zh-CN" sz="1600" b="1"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600" b="1" kern="100">
                          <a:effectLst/>
                          <a:latin typeface="黑体"/>
                          <a:ea typeface="宋体"/>
                          <a:cs typeface="Times New Roman"/>
                        </a:rPr>
                        <a:t> </a:t>
                      </a:r>
                      <a:endParaRPr lang="zh-CN" sz="1600" b="1"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zh-CN" sz="1600" b="1" kern="100">
                          <a:effectLst/>
                          <a:latin typeface="Times New Roman"/>
                          <a:ea typeface="宋体"/>
                          <a:cs typeface="Times New Roman"/>
                        </a:rPr>
                        <a:t>三态</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600" b="1" kern="100" dirty="0">
                          <a:effectLst/>
                          <a:latin typeface="Times New Roman"/>
                          <a:ea typeface="宋体"/>
                          <a:cs typeface="Times New Roman"/>
                        </a:rPr>
                        <a:t>8</a:t>
                      </a:r>
                      <a:r>
                        <a:rPr lang="zh-CN" sz="1600" b="1" kern="100" dirty="0">
                          <a:effectLst/>
                          <a:latin typeface="Times New Roman"/>
                          <a:ea typeface="宋体"/>
                          <a:cs typeface="Times New Roman"/>
                        </a:rPr>
                        <a:t>位数据总线的低</a:t>
                      </a:r>
                      <a:r>
                        <a:rPr lang="en-US" sz="1600" b="1" kern="100" dirty="0">
                          <a:effectLst/>
                          <a:latin typeface="Times New Roman"/>
                          <a:ea typeface="宋体"/>
                          <a:cs typeface="Times New Roman"/>
                        </a:rPr>
                        <a:t>4</a:t>
                      </a:r>
                      <a:r>
                        <a:rPr lang="zh-CN" sz="1600" b="1" kern="100" dirty="0">
                          <a:effectLst/>
                          <a:latin typeface="Times New Roman"/>
                          <a:ea typeface="宋体"/>
                          <a:cs typeface="Times New Roman"/>
                        </a:rPr>
                        <a:t>位，若与</a:t>
                      </a:r>
                      <a:r>
                        <a:rPr lang="en-US" sz="1600" b="1" kern="100" dirty="0">
                          <a:effectLst/>
                          <a:latin typeface="Times New Roman"/>
                          <a:ea typeface="宋体"/>
                          <a:cs typeface="Times New Roman"/>
                        </a:rPr>
                        <a:t>MCU</a:t>
                      </a:r>
                      <a:r>
                        <a:rPr lang="zh-CN" sz="1600" b="1" kern="100" dirty="0">
                          <a:effectLst/>
                          <a:latin typeface="Times New Roman"/>
                          <a:ea typeface="宋体"/>
                          <a:cs typeface="Times New Roman"/>
                        </a:rPr>
                        <a:t>进行</a:t>
                      </a:r>
                      <a:r>
                        <a:rPr lang="en-US" sz="1600" b="1" kern="100" dirty="0">
                          <a:effectLst/>
                          <a:latin typeface="Times New Roman"/>
                          <a:ea typeface="宋体"/>
                          <a:cs typeface="Times New Roman"/>
                        </a:rPr>
                        <a:t>4</a:t>
                      </a:r>
                      <a:r>
                        <a:rPr lang="zh-CN" sz="1600" b="1" kern="100" dirty="0">
                          <a:effectLst/>
                          <a:latin typeface="Times New Roman"/>
                          <a:ea typeface="宋体"/>
                          <a:cs typeface="Times New Roman"/>
                        </a:rPr>
                        <a:t>位传送时，此</a:t>
                      </a:r>
                      <a:r>
                        <a:rPr lang="en-US" sz="1600" b="1" kern="100" dirty="0">
                          <a:effectLst/>
                          <a:latin typeface="Times New Roman"/>
                          <a:ea typeface="宋体"/>
                          <a:cs typeface="Times New Roman"/>
                        </a:rPr>
                        <a:t>4</a:t>
                      </a:r>
                      <a:r>
                        <a:rPr lang="zh-CN" sz="1600" b="1" kern="100" dirty="0">
                          <a:effectLst/>
                          <a:latin typeface="Times New Roman"/>
                          <a:ea typeface="宋体"/>
                          <a:cs typeface="Times New Roman"/>
                        </a:rPr>
                        <a:t>位不用</a:t>
                      </a:r>
                    </a:p>
                  </a:txBody>
                  <a:tcPr marL="36195" marR="36195"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059">
                <a:tc>
                  <a:txBody>
                    <a:bodyPr/>
                    <a:lstStyle/>
                    <a:p>
                      <a:pPr>
                        <a:lnSpc>
                          <a:spcPct val="100000"/>
                        </a:lnSpc>
                        <a:spcAft>
                          <a:spcPts val="0"/>
                        </a:spcAft>
                      </a:pPr>
                      <a:r>
                        <a:rPr lang="en-US" sz="1600" b="1" kern="100">
                          <a:effectLst/>
                          <a:latin typeface="黑体"/>
                          <a:ea typeface="宋体"/>
                          <a:cs typeface="Times New Roman"/>
                        </a:rPr>
                        <a:t>11</a:t>
                      </a:r>
                      <a:r>
                        <a:rPr lang="zh-CN" sz="1600" b="1" kern="100">
                          <a:effectLst/>
                          <a:latin typeface="黑体"/>
                          <a:ea typeface="宋体"/>
                          <a:cs typeface="Times New Roman"/>
                        </a:rPr>
                        <a:t>～</a:t>
                      </a:r>
                      <a:r>
                        <a:rPr lang="en-US" sz="1600" b="1" kern="100">
                          <a:effectLst/>
                          <a:latin typeface="黑体"/>
                          <a:ea typeface="宋体"/>
                          <a:cs typeface="Times New Roman"/>
                        </a:rPr>
                        <a:t>14</a:t>
                      </a:r>
                      <a:endParaRPr lang="zh-CN" sz="1600" b="1" kern="100">
                        <a:effectLst/>
                        <a:latin typeface="Times New Roman"/>
                        <a:ea typeface="宋体"/>
                        <a:cs typeface="Times New Roman"/>
                      </a:endParaRPr>
                    </a:p>
                  </a:txBody>
                  <a:tcPr marL="36195" marR="3619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600" b="1" kern="100">
                          <a:effectLst/>
                          <a:latin typeface="Times New Roman"/>
                          <a:ea typeface="宋体"/>
                          <a:cs typeface="Times New Roman"/>
                        </a:rPr>
                        <a:t>DB4</a:t>
                      </a:r>
                      <a:r>
                        <a:rPr lang="zh-CN" sz="1600" b="1" kern="100">
                          <a:effectLst/>
                          <a:latin typeface="Times New Roman"/>
                          <a:ea typeface="宋体"/>
                          <a:cs typeface="Times New Roman"/>
                        </a:rPr>
                        <a:t>～</a:t>
                      </a:r>
                      <a:r>
                        <a:rPr lang="en-US" sz="1600" b="1" kern="100">
                          <a:effectLst/>
                          <a:latin typeface="Times New Roman"/>
                          <a:ea typeface="宋体"/>
                          <a:cs typeface="Times New Roman"/>
                        </a:rPr>
                        <a:t>DB7</a:t>
                      </a:r>
                      <a:endParaRPr lang="zh-CN" sz="1600" b="1"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600" b="1" kern="100">
                          <a:effectLst/>
                          <a:latin typeface="黑体"/>
                          <a:ea typeface="宋体"/>
                          <a:cs typeface="Times New Roman"/>
                        </a:rPr>
                        <a:t> </a:t>
                      </a:r>
                      <a:endParaRPr lang="zh-CN" sz="1600" b="1"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zh-CN" sz="1600" b="1" kern="100">
                          <a:effectLst/>
                          <a:latin typeface="Times New Roman"/>
                          <a:ea typeface="宋体"/>
                          <a:cs typeface="Times New Roman"/>
                        </a:rPr>
                        <a:t>三态</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600" b="1" kern="100" dirty="0">
                          <a:effectLst/>
                          <a:latin typeface="Times New Roman"/>
                          <a:ea typeface="宋体"/>
                          <a:cs typeface="Times New Roman"/>
                        </a:rPr>
                        <a:t>8</a:t>
                      </a:r>
                      <a:r>
                        <a:rPr lang="zh-CN" sz="1600" b="1" kern="100" dirty="0">
                          <a:effectLst/>
                          <a:latin typeface="Times New Roman"/>
                          <a:ea typeface="宋体"/>
                          <a:cs typeface="Times New Roman"/>
                        </a:rPr>
                        <a:t>位数据总线的高</a:t>
                      </a:r>
                      <a:r>
                        <a:rPr lang="en-US" sz="1600" b="1" kern="100" dirty="0">
                          <a:effectLst/>
                          <a:latin typeface="Times New Roman"/>
                          <a:ea typeface="宋体"/>
                          <a:cs typeface="Times New Roman"/>
                        </a:rPr>
                        <a:t>4</a:t>
                      </a:r>
                      <a:r>
                        <a:rPr lang="zh-CN" sz="1600" b="1" kern="100" dirty="0">
                          <a:effectLst/>
                          <a:latin typeface="Times New Roman"/>
                          <a:ea typeface="宋体"/>
                          <a:cs typeface="Times New Roman"/>
                        </a:rPr>
                        <a:t>位，若与</a:t>
                      </a:r>
                      <a:r>
                        <a:rPr lang="en-US" sz="1600" b="1" kern="100" dirty="0">
                          <a:effectLst/>
                          <a:latin typeface="Times New Roman"/>
                          <a:ea typeface="宋体"/>
                          <a:cs typeface="Times New Roman"/>
                        </a:rPr>
                        <a:t>MCU</a:t>
                      </a:r>
                      <a:r>
                        <a:rPr lang="zh-CN" sz="1600" b="1" kern="100" dirty="0">
                          <a:effectLst/>
                          <a:latin typeface="Times New Roman"/>
                          <a:ea typeface="宋体"/>
                          <a:cs typeface="Times New Roman"/>
                        </a:rPr>
                        <a:t>进行</a:t>
                      </a:r>
                      <a:r>
                        <a:rPr lang="en-US" sz="1600" b="1" kern="100" dirty="0">
                          <a:effectLst/>
                          <a:latin typeface="Times New Roman"/>
                          <a:ea typeface="宋体"/>
                          <a:cs typeface="Times New Roman"/>
                        </a:rPr>
                        <a:t>4</a:t>
                      </a:r>
                      <a:r>
                        <a:rPr lang="zh-CN" sz="1600" b="1" kern="100" dirty="0">
                          <a:effectLst/>
                          <a:latin typeface="Times New Roman"/>
                          <a:ea typeface="宋体"/>
                          <a:cs typeface="Times New Roman"/>
                        </a:rPr>
                        <a:t>位传送时，只用此</a:t>
                      </a:r>
                      <a:r>
                        <a:rPr lang="en-US" sz="1600" b="1" kern="100" dirty="0">
                          <a:effectLst/>
                          <a:latin typeface="Times New Roman"/>
                          <a:ea typeface="宋体"/>
                          <a:cs typeface="Times New Roman"/>
                        </a:rPr>
                        <a:t>4</a:t>
                      </a:r>
                      <a:r>
                        <a:rPr lang="zh-CN" sz="1600" b="1" kern="100" dirty="0">
                          <a:effectLst/>
                          <a:latin typeface="Times New Roman"/>
                          <a:ea typeface="宋体"/>
                          <a:cs typeface="Times New Roman"/>
                        </a:rPr>
                        <a:t>位</a:t>
                      </a:r>
                    </a:p>
                  </a:txBody>
                  <a:tcPr marL="36195" marR="36195"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059">
                <a:tc>
                  <a:txBody>
                    <a:bodyPr/>
                    <a:lstStyle/>
                    <a:p>
                      <a:pPr>
                        <a:lnSpc>
                          <a:spcPct val="100000"/>
                        </a:lnSpc>
                        <a:spcAft>
                          <a:spcPts val="0"/>
                        </a:spcAft>
                      </a:pPr>
                      <a:r>
                        <a:rPr lang="en-US" sz="1600" b="1" kern="100">
                          <a:effectLst/>
                          <a:latin typeface="黑体"/>
                          <a:ea typeface="宋体"/>
                          <a:cs typeface="Times New Roman"/>
                        </a:rPr>
                        <a:t>15</a:t>
                      </a:r>
                      <a:r>
                        <a:rPr lang="zh-CN" sz="1600" b="1" kern="100">
                          <a:effectLst/>
                          <a:latin typeface="黑体"/>
                          <a:ea typeface="宋体"/>
                          <a:cs typeface="Times New Roman"/>
                        </a:rPr>
                        <a:t>～</a:t>
                      </a:r>
                      <a:r>
                        <a:rPr lang="en-US" sz="1600" b="1" kern="100">
                          <a:effectLst/>
                          <a:latin typeface="黑体"/>
                          <a:ea typeface="宋体"/>
                          <a:cs typeface="Times New Roman"/>
                        </a:rPr>
                        <a:t>16</a:t>
                      </a:r>
                      <a:endParaRPr lang="zh-CN" sz="1600" b="1" kern="100">
                        <a:effectLst/>
                        <a:latin typeface="Times New Roman"/>
                        <a:ea typeface="宋体"/>
                        <a:cs typeface="Times New Roman"/>
                      </a:endParaRPr>
                    </a:p>
                  </a:txBody>
                  <a:tcPr marL="36195" marR="3619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600" b="1" kern="100">
                          <a:effectLst/>
                          <a:latin typeface="Times New Roman"/>
                          <a:ea typeface="宋体"/>
                          <a:cs typeface="Times New Roman"/>
                        </a:rPr>
                        <a:t>E1</a:t>
                      </a:r>
                      <a:r>
                        <a:rPr lang="zh-CN" sz="1600" b="1" kern="100">
                          <a:effectLst/>
                          <a:latin typeface="Times New Roman"/>
                          <a:ea typeface="宋体"/>
                          <a:cs typeface="Times New Roman"/>
                        </a:rPr>
                        <a:t>～</a:t>
                      </a:r>
                      <a:r>
                        <a:rPr lang="en-US" sz="1600" b="1" kern="100">
                          <a:effectLst/>
                          <a:latin typeface="Times New Roman"/>
                          <a:ea typeface="宋体"/>
                          <a:cs typeface="Times New Roman"/>
                        </a:rPr>
                        <a:t>E2</a:t>
                      </a:r>
                      <a:endParaRPr lang="zh-CN" sz="1600" b="1"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600" b="1" kern="100">
                          <a:effectLst/>
                          <a:latin typeface="黑体"/>
                          <a:ea typeface="宋体"/>
                          <a:cs typeface="Times New Roman"/>
                        </a:rPr>
                        <a:t> </a:t>
                      </a:r>
                      <a:endParaRPr lang="zh-CN" sz="1600" b="1"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zh-CN" sz="1600" b="1" kern="100">
                          <a:effectLst/>
                          <a:latin typeface="Times New Roman"/>
                          <a:ea typeface="宋体"/>
                          <a:cs typeface="Times New Roman"/>
                        </a:rPr>
                        <a:t>输入</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zh-CN" sz="1600" b="1" kern="100" dirty="0">
                          <a:effectLst/>
                          <a:latin typeface="Times New Roman"/>
                          <a:ea typeface="宋体"/>
                          <a:cs typeface="Times New Roman"/>
                        </a:rPr>
                        <a:t>上下两行使能信号，只用于一些特殊型号</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189216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28</a:t>
            </a:fld>
            <a:endParaRPr lang="en-US" altLang="zh-CN"/>
          </a:p>
        </p:txBody>
      </p:sp>
      <p:sp>
        <p:nvSpPr>
          <p:cNvPr id="8" name="矩形 7"/>
          <p:cNvSpPr/>
          <p:nvPr/>
        </p:nvSpPr>
        <p:spPr>
          <a:xfrm>
            <a:off x="1043608" y="260648"/>
            <a:ext cx="61574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8.3  </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基础知识与</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107504" y="871957"/>
            <a:ext cx="8928992" cy="2773067"/>
          </a:xfrm>
          <a:prstGeom prst="rect">
            <a:avLst/>
          </a:prstGeom>
        </p:spPr>
        <p:txBody>
          <a:bodyPr wrap="square">
            <a:spAutoFit/>
          </a:bodyPr>
          <a:lstStyle/>
          <a:p>
            <a:pPr algn="just"/>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8.3.2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点阵字符</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型</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模块控制器</a:t>
            </a: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HD44780</a:t>
            </a:r>
          </a:p>
          <a:p>
            <a:pPr algn="just">
              <a:lnSpc>
                <a:spcPct val="110000"/>
              </a:lnSpc>
              <a:spcBef>
                <a:spcPts val="3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HD44780</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的写时序信号</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主要用以</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显示信息</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，因此需要将显示格式信息及待显示数据写入</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HD44780</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模块中，这里同样给出</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模块的写时序信号。</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需要说明</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的是</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E</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引脚信号在下降沿时才将数据真正写入到</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模块中，因此需保证</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E</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引脚在产生下降沿时数据已经被送至总线上，否则会无法正常显示。</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376078"/>
            <a:ext cx="6192688" cy="3059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95669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29</a:t>
            </a:fld>
            <a:endParaRPr lang="en-US" altLang="zh-CN"/>
          </a:p>
        </p:txBody>
      </p:sp>
      <p:sp>
        <p:nvSpPr>
          <p:cNvPr id="8" name="矩形 7"/>
          <p:cNvSpPr/>
          <p:nvPr/>
        </p:nvSpPr>
        <p:spPr>
          <a:xfrm>
            <a:off x="1043608" y="260648"/>
            <a:ext cx="61574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8.3  </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基础知识与</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107504" y="871957"/>
            <a:ext cx="8928992" cy="4789003"/>
          </a:xfrm>
          <a:prstGeom prst="rect">
            <a:avLst/>
          </a:prstGeom>
        </p:spPr>
        <p:txBody>
          <a:bodyPr wrap="square">
            <a:spAutoFit/>
          </a:bodyPr>
          <a:lstStyle/>
          <a:p>
            <a:pPr algn="just"/>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8.3.2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点阵字符</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型</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模块控制器</a:t>
            </a: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HD44780</a:t>
            </a:r>
          </a:p>
          <a:p>
            <a:pPr algn="just">
              <a:lnSpc>
                <a:spcPct val="110000"/>
              </a:lnSpc>
              <a:spcBef>
                <a:spcPts val="300"/>
              </a:spcBef>
              <a:buClr>
                <a:srgbClr val="000099"/>
              </a:buClr>
              <a:buSzPct val="80000"/>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HD44780</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的编程结构</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从编程角度看，</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HD44780</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模块内部主要由以下八个部分组成：</a:t>
            </a:r>
          </a:p>
          <a:p>
            <a:pPr indent="285750" algn="just">
              <a:lnSpc>
                <a:spcPct val="110000"/>
              </a:lnSpc>
              <a:spcBef>
                <a:spcPts val="300"/>
              </a:spcBef>
              <a:buClr>
                <a:srgbClr val="000099"/>
              </a:buClr>
              <a:buSzPct val="80000"/>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第一部分</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、指令寄存器（</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IR</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）：用于</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向</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HD44780</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写入指令码，指令寄存器只能写入。</a:t>
            </a:r>
          </a:p>
          <a:p>
            <a:pPr indent="285750" algn="just">
              <a:lnSpc>
                <a:spcPct val="110000"/>
              </a:lnSpc>
              <a:spcBef>
                <a:spcPts val="300"/>
              </a:spcBef>
              <a:buClr>
                <a:srgbClr val="000099"/>
              </a:buClr>
              <a:buSzPct val="80000"/>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第二部分</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、数据寄存器（</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DR</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）：用于寄存数据。当</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RS=1</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R/ =0</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时，数据线</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DB7</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DB0</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上的数据写入数据寄存器中。</a:t>
            </a:r>
          </a:p>
          <a:p>
            <a:pPr indent="285750" algn="just">
              <a:lnSpc>
                <a:spcPct val="110000"/>
              </a:lnSpc>
              <a:spcBef>
                <a:spcPts val="300"/>
              </a:spcBef>
              <a:buClr>
                <a:srgbClr val="000099"/>
              </a:buClr>
              <a:buSzPct val="80000"/>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第三部分</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、忙标志（</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BF</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可以读出并判别。当</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BF=1</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时，表示组件正在进行内部操作，不能接受外部指令或数据。</a:t>
            </a:r>
          </a:p>
          <a:p>
            <a:pPr indent="285750" algn="just">
              <a:lnSpc>
                <a:spcPct val="110000"/>
              </a:lnSpc>
              <a:spcBef>
                <a:spcPts val="300"/>
              </a:spcBef>
              <a:buClr>
                <a:srgbClr val="000099"/>
              </a:buClr>
              <a:buSzPct val="80000"/>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第四部分</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、地址计数器（</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AC</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）：如果地址码随指令写入</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IR</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，则</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IR</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的地址码部分自动装入地址计数器</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AC</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之中，同时选择了相应的地址单元。</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AC</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具有自动加</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或自动减</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功能。</a:t>
            </a:r>
          </a:p>
        </p:txBody>
      </p:sp>
    </p:spTree>
    <p:extLst>
      <p:ext uri="{BB962C8B-B14F-4D97-AF65-F5344CB8AC3E}">
        <p14:creationId xmlns:p14="http://schemas.microsoft.com/office/powerpoint/2010/main" val="735233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323215" y="1340768"/>
            <a:ext cx="8425249" cy="3096344"/>
          </a:xfrm>
        </p:spPr>
        <p:txBody>
          <a:bodyPr/>
          <a:lstStyle/>
          <a:p>
            <a:r>
              <a:rPr lang="zh-CN" altLang="en-US" dirty="0">
                <a:solidFill>
                  <a:srgbClr val="C00000"/>
                </a:solidFill>
                <a:latin typeface="黑体" panose="02010609060101010101" pitchFamily="49" charset="-122"/>
                <a:ea typeface="黑体" panose="02010609060101010101" pitchFamily="49" charset="-122"/>
              </a:rPr>
              <a:t>主要内容</a:t>
            </a:r>
            <a:r>
              <a:rPr lang="zh-CN" altLang="en-US" dirty="0">
                <a:solidFill>
                  <a:srgbClr val="C00000"/>
                </a:solidFill>
              </a:rPr>
              <a:t>：</a:t>
            </a:r>
          </a:p>
          <a:p>
            <a:pPr marL="457200" lvl="1" indent="-914400">
              <a:lnSpc>
                <a:spcPct val="125000"/>
              </a:lnSpc>
              <a:spcBef>
                <a:spcPts val="600"/>
              </a:spcBef>
            </a:pPr>
            <a:r>
              <a:rPr lang="en-US" dirty="0">
                <a:solidFill>
                  <a:srgbClr val="000099"/>
                </a:solidFill>
                <a:latin typeface="Times New Roman" panose="02020603050405020304" pitchFamily="18" charset="0"/>
                <a:cs typeface="Times New Roman" panose="02020603050405020304" pitchFamily="18" charset="0"/>
              </a:rPr>
              <a:t>8</a:t>
            </a:r>
            <a:r>
              <a:rPr lang="en-US" dirty="0" smtClean="0">
                <a:solidFill>
                  <a:srgbClr val="000099"/>
                </a:solidFill>
                <a:latin typeface="Times New Roman" panose="02020603050405020304" pitchFamily="18" charset="0"/>
                <a:cs typeface="Times New Roman" panose="02020603050405020304" pitchFamily="18" charset="0"/>
              </a:rPr>
              <a:t>.1  </a:t>
            </a:r>
            <a:r>
              <a:rPr lang="zh-CN" altLang="en-US" dirty="0" smtClean="0">
                <a:solidFill>
                  <a:srgbClr val="000099"/>
                </a:solidFill>
                <a:latin typeface="Times New Roman" panose="02020603050405020304" pitchFamily="18" charset="0"/>
                <a:cs typeface="Times New Roman" panose="02020603050405020304" pitchFamily="18" charset="0"/>
              </a:rPr>
              <a:t>键盘</a:t>
            </a:r>
            <a:r>
              <a:rPr lang="zh-CN" altLang="en-US" dirty="0">
                <a:solidFill>
                  <a:srgbClr val="000099"/>
                </a:solidFill>
                <a:latin typeface="Times New Roman" panose="02020603050405020304" pitchFamily="18" charset="0"/>
                <a:cs typeface="Times New Roman" panose="02020603050405020304" pitchFamily="18" charset="0"/>
              </a:rPr>
              <a:t>基础知识与键盘驱动构件</a:t>
            </a:r>
            <a:r>
              <a:rPr lang="zh-CN" altLang="en-US" dirty="0" smtClean="0">
                <a:solidFill>
                  <a:srgbClr val="000099"/>
                </a:solidFill>
                <a:latin typeface="Times New Roman" panose="02020603050405020304" pitchFamily="18" charset="0"/>
                <a:cs typeface="Times New Roman" panose="02020603050405020304" pitchFamily="18" charset="0"/>
              </a:rPr>
              <a:t>设计</a:t>
            </a:r>
            <a:endParaRPr lang="en-US" altLang="zh-CN" dirty="0" smtClean="0">
              <a:solidFill>
                <a:srgbClr val="000099"/>
              </a:solidFill>
              <a:latin typeface="Times New Roman" panose="02020603050405020304" pitchFamily="18" charset="0"/>
              <a:cs typeface="Times New Roman" panose="02020603050405020304" pitchFamily="18" charset="0"/>
            </a:endParaRPr>
          </a:p>
          <a:p>
            <a:pPr marL="457200" lvl="1" indent="-914400">
              <a:lnSpc>
                <a:spcPct val="125000"/>
              </a:lnSpc>
              <a:spcBef>
                <a:spcPts val="600"/>
              </a:spcBef>
            </a:pPr>
            <a:r>
              <a:rPr lang="en-US" altLang="zh-CN" dirty="0" smtClean="0">
                <a:solidFill>
                  <a:srgbClr val="000099"/>
                </a:solidFill>
                <a:latin typeface="Times New Roman" panose="02020603050405020304" pitchFamily="18" charset="0"/>
                <a:cs typeface="Times New Roman" panose="02020603050405020304" pitchFamily="18" charset="0"/>
              </a:rPr>
              <a:t>8.2  </a:t>
            </a:r>
            <a:r>
              <a:rPr lang="en-US" altLang="zh-CN" dirty="0">
                <a:solidFill>
                  <a:srgbClr val="000099"/>
                </a:solidFill>
                <a:latin typeface="Times New Roman" panose="02020603050405020304" pitchFamily="18" charset="0"/>
                <a:cs typeface="Times New Roman" panose="02020603050405020304" pitchFamily="18" charset="0"/>
              </a:rPr>
              <a:t>LED</a:t>
            </a:r>
            <a:r>
              <a:rPr lang="zh-CN" altLang="en-US" dirty="0">
                <a:solidFill>
                  <a:srgbClr val="000099"/>
                </a:solidFill>
                <a:latin typeface="Times New Roman" panose="02020603050405020304" pitchFamily="18" charset="0"/>
                <a:cs typeface="Times New Roman" panose="02020603050405020304" pitchFamily="18" charset="0"/>
              </a:rPr>
              <a:t>数码管基础知识与</a:t>
            </a:r>
            <a:r>
              <a:rPr lang="en-US" altLang="zh-CN" dirty="0">
                <a:solidFill>
                  <a:srgbClr val="000099"/>
                </a:solidFill>
                <a:latin typeface="Times New Roman" panose="02020603050405020304" pitchFamily="18" charset="0"/>
                <a:cs typeface="Times New Roman" panose="02020603050405020304" pitchFamily="18" charset="0"/>
              </a:rPr>
              <a:t>LED</a:t>
            </a:r>
            <a:r>
              <a:rPr lang="zh-CN" altLang="en-US" dirty="0">
                <a:solidFill>
                  <a:srgbClr val="000099"/>
                </a:solidFill>
                <a:latin typeface="Times New Roman" panose="02020603050405020304" pitchFamily="18" charset="0"/>
                <a:cs typeface="Times New Roman" panose="02020603050405020304" pitchFamily="18" charset="0"/>
              </a:rPr>
              <a:t>驱动构件设计</a:t>
            </a:r>
            <a:endParaRPr lang="en-US" altLang="zh-CN" dirty="0" smtClean="0">
              <a:solidFill>
                <a:srgbClr val="000099"/>
              </a:solidFill>
              <a:latin typeface="Times New Roman" panose="02020603050405020304" pitchFamily="18" charset="0"/>
              <a:cs typeface="Times New Roman" panose="02020603050405020304" pitchFamily="18" charset="0"/>
            </a:endParaRPr>
          </a:p>
          <a:p>
            <a:pPr marL="457200" lvl="1" indent="-914400">
              <a:lnSpc>
                <a:spcPct val="125000"/>
              </a:lnSpc>
              <a:spcBef>
                <a:spcPts val="600"/>
              </a:spcBef>
            </a:pPr>
            <a:r>
              <a:rPr lang="en-US" altLang="zh-CN" dirty="0">
                <a:solidFill>
                  <a:srgbClr val="000099"/>
                </a:solidFill>
                <a:latin typeface="Times New Roman" panose="02020603050405020304" pitchFamily="18" charset="0"/>
                <a:cs typeface="Times New Roman" panose="02020603050405020304" pitchFamily="18" charset="0"/>
              </a:rPr>
              <a:t>8</a:t>
            </a:r>
            <a:r>
              <a:rPr lang="en-US" altLang="zh-CN" dirty="0" smtClean="0">
                <a:solidFill>
                  <a:srgbClr val="000099"/>
                </a:solidFill>
                <a:latin typeface="Times New Roman" panose="02020603050405020304" pitchFamily="18" charset="0"/>
                <a:cs typeface="Times New Roman" panose="02020603050405020304" pitchFamily="18" charset="0"/>
              </a:rPr>
              <a:t>.3  </a:t>
            </a:r>
            <a:r>
              <a:rPr lang="en-US" altLang="zh-CN" dirty="0">
                <a:solidFill>
                  <a:srgbClr val="000099"/>
                </a:solidFill>
                <a:latin typeface="Times New Roman" panose="02020603050405020304" pitchFamily="18" charset="0"/>
                <a:cs typeface="Times New Roman" panose="02020603050405020304" pitchFamily="18" charset="0"/>
              </a:rPr>
              <a:t>LCD</a:t>
            </a:r>
            <a:r>
              <a:rPr lang="zh-CN" altLang="en-US" dirty="0">
                <a:solidFill>
                  <a:srgbClr val="000099"/>
                </a:solidFill>
                <a:latin typeface="Times New Roman" panose="02020603050405020304" pitchFamily="18" charset="0"/>
                <a:cs typeface="Times New Roman" panose="02020603050405020304" pitchFamily="18" charset="0"/>
              </a:rPr>
              <a:t>基础知识与</a:t>
            </a:r>
            <a:r>
              <a:rPr lang="en-US" altLang="zh-CN" dirty="0">
                <a:solidFill>
                  <a:srgbClr val="000099"/>
                </a:solidFill>
                <a:latin typeface="Times New Roman" panose="02020603050405020304" pitchFamily="18" charset="0"/>
                <a:cs typeface="Times New Roman" panose="02020603050405020304" pitchFamily="18" charset="0"/>
              </a:rPr>
              <a:t>LCD</a:t>
            </a:r>
            <a:r>
              <a:rPr lang="zh-CN" altLang="en-US" dirty="0">
                <a:solidFill>
                  <a:srgbClr val="000099"/>
                </a:solidFill>
                <a:latin typeface="Times New Roman" panose="02020603050405020304" pitchFamily="18" charset="0"/>
                <a:cs typeface="Times New Roman" panose="02020603050405020304" pitchFamily="18" charset="0"/>
              </a:rPr>
              <a:t>驱动构件</a:t>
            </a:r>
            <a:r>
              <a:rPr lang="zh-CN" altLang="en-US" dirty="0" smtClean="0">
                <a:solidFill>
                  <a:srgbClr val="000099"/>
                </a:solidFill>
                <a:latin typeface="Times New Roman" panose="02020603050405020304" pitchFamily="18" charset="0"/>
                <a:cs typeface="Times New Roman" panose="02020603050405020304" pitchFamily="18" charset="0"/>
              </a:rPr>
              <a:t>设计</a:t>
            </a:r>
            <a:endParaRPr lang="en-US" altLang="zh-CN" dirty="0" smtClean="0">
              <a:solidFill>
                <a:srgbClr val="000099"/>
              </a:solidFill>
              <a:latin typeface="Times New Roman" panose="02020603050405020304" pitchFamily="18" charset="0"/>
              <a:cs typeface="Times New Roman" panose="02020603050405020304" pitchFamily="18" charset="0"/>
            </a:endParaRPr>
          </a:p>
          <a:p>
            <a:pPr marL="457200" lvl="1" indent="-914400">
              <a:lnSpc>
                <a:spcPct val="125000"/>
              </a:lnSpc>
              <a:spcBef>
                <a:spcPts val="600"/>
              </a:spcBef>
            </a:pPr>
            <a:r>
              <a:rPr lang="en-US" altLang="zh-CN" dirty="0">
                <a:solidFill>
                  <a:srgbClr val="000099"/>
                </a:solidFill>
                <a:latin typeface="Times New Roman" panose="02020603050405020304" pitchFamily="18" charset="0"/>
                <a:cs typeface="Times New Roman" panose="02020603050405020304" pitchFamily="18" charset="0"/>
              </a:rPr>
              <a:t>8</a:t>
            </a:r>
            <a:r>
              <a:rPr lang="en-US" altLang="zh-CN" dirty="0" smtClean="0">
                <a:solidFill>
                  <a:srgbClr val="000099"/>
                </a:solidFill>
                <a:latin typeface="Times New Roman" panose="02020603050405020304" pitchFamily="18" charset="0"/>
                <a:cs typeface="Times New Roman" panose="02020603050405020304" pitchFamily="18" charset="0"/>
              </a:rPr>
              <a:t>.4  </a:t>
            </a:r>
            <a:r>
              <a:rPr lang="zh-CN" altLang="en-US" dirty="0" smtClean="0">
                <a:solidFill>
                  <a:srgbClr val="000099"/>
                </a:solidFill>
                <a:latin typeface="Times New Roman" panose="02020603050405020304" pitchFamily="18" charset="0"/>
                <a:cs typeface="Times New Roman" panose="02020603050405020304" pitchFamily="18" charset="0"/>
              </a:rPr>
              <a:t>键盘</a:t>
            </a:r>
            <a:r>
              <a:rPr lang="zh-CN" altLang="en-US" dirty="0">
                <a:solidFill>
                  <a:srgbClr val="000099"/>
                </a:solidFill>
                <a:latin typeface="Times New Roman" panose="02020603050405020304" pitchFamily="18" charset="0"/>
                <a:cs typeface="Times New Roman" panose="02020603050405020304" pitchFamily="18" charset="0"/>
              </a:rPr>
              <a:t>、</a:t>
            </a:r>
            <a:r>
              <a:rPr lang="en-US" altLang="zh-CN" dirty="0">
                <a:solidFill>
                  <a:srgbClr val="000099"/>
                </a:solidFill>
                <a:latin typeface="Times New Roman" panose="02020603050405020304" pitchFamily="18" charset="0"/>
                <a:cs typeface="Times New Roman" panose="02020603050405020304" pitchFamily="18" charset="0"/>
              </a:rPr>
              <a:t>LED</a:t>
            </a:r>
            <a:r>
              <a:rPr lang="zh-CN" altLang="en-US" dirty="0">
                <a:solidFill>
                  <a:srgbClr val="000099"/>
                </a:solidFill>
                <a:latin typeface="Times New Roman" panose="02020603050405020304" pitchFamily="18" charset="0"/>
                <a:cs typeface="Times New Roman" panose="02020603050405020304" pitchFamily="18" charset="0"/>
              </a:rPr>
              <a:t>及</a:t>
            </a:r>
            <a:r>
              <a:rPr lang="en-US" altLang="zh-CN" dirty="0">
                <a:solidFill>
                  <a:srgbClr val="000099"/>
                </a:solidFill>
                <a:latin typeface="Times New Roman" panose="02020603050405020304" pitchFamily="18" charset="0"/>
                <a:cs typeface="Times New Roman" panose="02020603050405020304" pitchFamily="18" charset="0"/>
              </a:rPr>
              <a:t>LCD</a:t>
            </a:r>
            <a:r>
              <a:rPr lang="zh-CN" altLang="en-US" dirty="0">
                <a:solidFill>
                  <a:srgbClr val="000099"/>
                </a:solidFill>
                <a:latin typeface="Times New Roman" panose="02020603050405020304" pitchFamily="18" charset="0"/>
                <a:cs typeface="Times New Roman" panose="02020603050405020304" pitchFamily="18" charset="0"/>
              </a:rPr>
              <a:t>驱动构件测试实例</a:t>
            </a:r>
            <a:endParaRPr lang="en-US" altLang="zh-CN" dirty="0" smtClean="0">
              <a:solidFill>
                <a:srgbClr val="000099"/>
              </a:solidFill>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1"/>
          </p:nvPr>
        </p:nvSpPr>
        <p:spPr/>
        <p:txBody>
          <a:bodyPr/>
          <a:lstStyle/>
          <a:p>
            <a:fld id="{EC6778B1-67D4-4AA3-8FD6-2E505E694FD9}" type="slidenum">
              <a:rPr lang="en-US" altLang="zh-CN" smtClean="0"/>
              <a:t>3</a:t>
            </a:fld>
            <a:endParaRPr lang="en-US" altLang="zh-CN"/>
          </a:p>
        </p:txBody>
      </p:sp>
      <p:sp>
        <p:nvSpPr>
          <p:cNvPr id="7" name="矩形 6"/>
          <p:cNvSpPr/>
          <p:nvPr/>
        </p:nvSpPr>
        <p:spPr>
          <a:xfrm>
            <a:off x="1223083" y="260648"/>
            <a:ext cx="6308137" cy="523220"/>
          </a:xfrm>
          <a:prstGeom prst="rect">
            <a:avLst/>
          </a:prstGeom>
        </p:spPr>
        <p:txBody>
          <a:bodyPr wrap="none">
            <a:spAutoFit/>
          </a:bodyPr>
          <a:lstStyle/>
          <a:p>
            <a:r>
              <a:rPr lang="zh-CN" altLang="en-US" sz="2800" b="1" dirty="0" smtClean="0">
                <a:solidFill>
                  <a:schemeClr val="bg1"/>
                </a:solidFill>
                <a:latin typeface="华文新魏" panose="02010800040101010101" pitchFamily="2" charset="-122"/>
                <a:ea typeface="华文新魏" panose="02010800040101010101" pitchFamily="2" charset="-122"/>
              </a:rPr>
              <a:t>第</a:t>
            </a:r>
            <a:r>
              <a:rPr lang="en-US" altLang="zh-CN" sz="2800" b="1" dirty="0">
                <a:solidFill>
                  <a:schemeClr val="bg1"/>
                </a:solidFill>
                <a:latin typeface="华文新魏" panose="02010800040101010101" pitchFamily="2" charset="-122"/>
                <a:ea typeface="华文新魏" panose="02010800040101010101" pitchFamily="2" charset="-122"/>
              </a:rPr>
              <a:t>8</a:t>
            </a:r>
            <a:r>
              <a:rPr lang="zh-CN" altLang="en-US" sz="2800" b="1" dirty="0" smtClean="0">
                <a:solidFill>
                  <a:schemeClr val="bg1"/>
                </a:solidFill>
                <a:latin typeface="华文新魏" panose="02010800040101010101" pitchFamily="2" charset="-122"/>
                <a:ea typeface="华文新魏" panose="02010800040101010101" pitchFamily="2" charset="-122"/>
              </a:rPr>
              <a:t>章  </a:t>
            </a:r>
            <a:r>
              <a:rPr lang="en-US" altLang="zh-CN" sz="2800" b="1" dirty="0">
                <a:solidFill>
                  <a:schemeClr val="bg1"/>
                </a:solidFill>
                <a:latin typeface="华文新魏" panose="02010800040101010101" pitchFamily="2" charset="-122"/>
                <a:ea typeface="华文新魏" panose="02010800040101010101" pitchFamily="2" charset="-122"/>
              </a:rPr>
              <a:t>GPIO</a:t>
            </a:r>
            <a:r>
              <a:rPr lang="zh-CN" altLang="en-US" sz="2800" b="1" dirty="0">
                <a:solidFill>
                  <a:schemeClr val="bg1"/>
                </a:solidFill>
                <a:latin typeface="华文新魏" panose="02010800040101010101" pitchFamily="2" charset="-122"/>
                <a:ea typeface="华文新魏" panose="02010800040101010101" pitchFamily="2" charset="-122"/>
              </a:rPr>
              <a:t>应用</a:t>
            </a:r>
            <a:r>
              <a:rPr lang="en-US" altLang="zh-CN" sz="2800" b="1" dirty="0">
                <a:solidFill>
                  <a:schemeClr val="bg1"/>
                </a:solidFill>
                <a:latin typeface="华文新魏" panose="02010800040101010101" pitchFamily="2" charset="-122"/>
                <a:ea typeface="华文新魏" panose="02010800040101010101" pitchFamily="2" charset="-122"/>
              </a:rPr>
              <a:t>——</a:t>
            </a:r>
            <a:r>
              <a:rPr lang="zh-CN" altLang="en-US" sz="2800" b="1" dirty="0">
                <a:solidFill>
                  <a:schemeClr val="bg1"/>
                </a:solidFill>
                <a:latin typeface="华文新魏" panose="02010800040101010101" pitchFamily="2" charset="-122"/>
                <a:ea typeface="华文新魏" panose="02010800040101010101" pitchFamily="2" charset="-122"/>
              </a:rPr>
              <a:t>键盘、</a:t>
            </a:r>
            <a:r>
              <a:rPr lang="en-US" altLang="zh-CN" sz="2800" b="1" dirty="0">
                <a:solidFill>
                  <a:schemeClr val="bg1"/>
                </a:solidFill>
                <a:latin typeface="华文新魏" panose="02010800040101010101" pitchFamily="2" charset="-122"/>
                <a:ea typeface="华文新魏" panose="02010800040101010101" pitchFamily="2" charset="-122"/>
              </a:rPr>
              <a:t>LED</a:t>
            </a:r>
            <a:r>
              <a:rPr lang="zh-CN" altLang="en-US" sz="2800" b="1" dirty="0">
                <a:solidFill>
                  <a:schemeClr val="bg1"/>
                </a:solidFill>
                <a:latin typeface="华文新魏" panose="02010800040101010101" pitchFamily="2" charset="-122"/>
                <a:ea typeface="华文新魏" panose="02010800040101010101" pitchFamily="2" charset="-122"/>
              </a:rPr>
              <a:t>及</a:t>
            </a:r>
            <a:r>
              <a:rPr lang="en-US" altLang="zh-CN" sz="2800" b="1" dirty="0">
                <a:solidFill>
                  <a:schemeClr val="bg1"/>
                </a:solidFill>
                <a:latin typeface="华文新魏" panose="02010800040101010101" pitchFamily="2" charset="-122"/>
                <a:ea typeface="华文新魏" panose="02010800040101010101" pitchFamily="2" charset="-122"/>
              </a:rPr>
              <a:t>LCD</a:t>
            </a:r>
            <a:endParaRPr sz="2800" b="1" dirty="0">
              <a:solidFill>
                <a:schemeClr val="bg1"/>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30</a:t>
            </a:fld>
            <a:endParaRPr lang="en-US" altLang="zh-CN"/>
          </a:p>
        </p:txBody>
      </p:sp>
      <p:sp>
        <p:nvSpPr>
          <p:cNvPr id="8" name="矩形 7"/>
          <p:cNvSpPr/>
          <p:nvPr/>
        </p:nvSpPr>
        <p:spPr>
          <a:xfrm>
            <a:off x="1043608" y="260648"/>
            <a:ext cx="61574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8.3  </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基础知识与</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107504" y="871957"/>
            <a:ext cx="8928992" cy="2028248"/>
          </a:xfrm>
          <a:prstGeom prst="rect">
            <a:avLst/>
          </a:prstGeom>
        </p:spPr>
        <p:txBody>
          <a:bodyPr wrap="square">
            <a:spAutoFit/>
          </a:bodyPr>
          <a:lstStyle/>
          <a:p>
            <a:pPr algn="just"/>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8.3.2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点阵字符</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型</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模块控制器</a:t>
            </a: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HD44780</a:t>
            </a:r>
          </a:p>
          <a:p>
            <a:pPr algn="just">
              <a:lnSpc>
                <a:spcPct val="110000"/>
              </a:lnSpc>
              <a:spcBef>
                <a:spcPts val="300"/>
              </a:spcBef>
              <a:buClr>
                <a:srgbClr val="000099"/>
              </a:buClr>
              <a:buSzPct val="80000"/>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HD44780</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的编程结构</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indent="285750" algn="just">
              <a:lnSpc>
                <a:spcPct val="110000"/>
              </a:lnSpc>
              <a:spcBef>
                <a:spcPts val="300"/>
              </a:spcBef>
              <a:buClr>
                <a:srgbClr val="000099"/>
              </a:buClr>
              <a:buSzPct val="80000"/>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第五部分</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、显示数据寄存器（</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DD RAM</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）：用于存储显示数据，共有</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80</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个字符码。对于不同的显示行数及每行字符个数，所使用的地址不同。具体的对应关系，可参阅使用说明书。</a:t>
            </a:r>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0262" y="2859599"/>
            <a:ext cx="7763476" cy="3121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41412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31</a:t>
            </a:fld>
            <a:endParaRPr lang="en-US" altLang="zh-CN"/>
          </a:p>
        </p:txBody>
      </p:sp>
      <p:sp>
        <p:nvSpPr>
          <p:cNvPr id="8" name="矩形 7"/>
          <p:cNvSpPr/>
          <p:nvPr/>
        </p:nvSpPr>
        <p:spPr>
          <a:xfrm>
            <a:off x="1043608" y="260648"/>
            <a:ext cx="61574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8.3  </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基础知识与</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107504" y="871957"/>
            <a:ext cx="8928992" cy="872547"/>
          </a:xfrm>
          <a:prstGeom prst="rect">
            <a:avLst/>
          </a:prstGeom>
        </p:spPr>
        <p:txBody>
          <a:bodyPr wrap="square">
            <a:spAutoFit/>
          </a:bodyPr>
          <a:lstStyle/>
          <a:p>
            <a:pPr algn="just"/>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8.3.2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点阵字符</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型</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模块控制器</a:t>
            </a: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HD44780</a:t>
            </a:r>
          </a:p>
          <a:p>
            <a:pPr algn="just">
              <a:lnSpc>
                <a:spcPct val="110000"/>
              </a:lnSpc>
              <a:spcBef>
                <a:spcPts val="300"/>
              </a:spcBef>
              <a:buClr>
                <a:srgbClr val="000099"/>
              </a:buClr>
              <a:buSzPct val="80000"/>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HD44780</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的编程</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结构</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744504"/>
            <a:ext cx="6516216" cy="4508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09215" y="1744504"/>
            <a:ext cx="2302545" cy="4561249"/>
          </a:xfrm>
          <a:prstGeom prst="rect">
            <a:avLst/>
          </a:prstGeom>
        </p:spPr>
        <p:txBody>
          <a:bodyPr wrap="square">
            <a:spAutoFit/>
          </a:bodyPr>
          <a:lstStyle/>
          <a:p>
            <a:pPr lvl="0" indent="285750" algn="just">
              <a:lnSpc>
                <a:spcPct val="110000"/>
              </a:lnSpc>
              <a:spcBef>
                <a:spcPts val="300"/>
              </a:spcBef>
              <a:buClr>
                <a:srgbClr val="000099"/>
              </a:buClr>
              <a:buSzPct val="80000"/>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第六部分、</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字符发生器</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ROM</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CG ROM</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位字符码生成</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5×7</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点阵字符</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160</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种和</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5×10</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点阵字符</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32</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种。图中的</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位字符编码与字符的对应关系，可以直接使用，其中大部分与</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ASCII</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码兼容。</a:t>
            </a:r>
          </a:p>
        </p:txBody>
      </p:sp>
    </p:spTree>
    <p:extLst>
      <p:ext uri="{BB962C8B-B14F-4D97-AF65-F5344CB8AC3E}">
        <p14:creationId xmlns:p14="http://schemas.microsoft.com/office/powerpoint/2010/main" val="23243710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32</a:t>
            </a:fld>
            <a:endParaRPr lang="en-US" altLang="zh-CN"/>
          </a:p>
        </p:txBody>
      </p:sp>
      <p:sp>
        <p:nvSpPr>
          <p:cNvPr id="8" name="矩形 7"/>
          <p:cNvSpPr/>
          <p:nvPr/>
        </p:nvSpPr>
        <p:spPr>
          <a:xfrm>
            <a:off x="1043608" y="260648"/>
            <a:ext cx="61574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8.3  </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基础知识与</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107504" y="871957"/>
            <a:ext cx="8928992" cy="872547"/>
          </a:xfrm>
          <a:prstGeom prst="rect">
            <a:avLst/>
          </a:prstGeom>
        </p:spPr>
        <p:txBody>
          <a:bodyPr wrap="square">
            <a:spAutoFit/>
          </a:bodyPr>
          <a:lstStyle/>
          <a:p>
            <a:pPr algn="just"/>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8.3.2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点阵字符</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型</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模块控制器</a:t>
            </a: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HD44780</a:t>
            </a:r>
          </a:p>
          <a:p>
            <a:pPr algn="just">
              <a:lnSpc>
                <a:spcPct val="110000"/>
              </a:lnSpc>
              <a:spcBef>
                <a:spcPts val="300"/>
              </a:spcBef>
              <a:buClr>
                <a:srgbClr val="000099"/>
              </a:buClr>
              <a:buSzPct val="80000"/>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HD44780</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的编程</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结构</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109215" y="1744504"/>
            <a:ext cx="8855273" cy="4047262"/>
          </a:xfrm>
          <a:prstGeom prst="rect">
            <a:avLst/>
          </a:prstGeom>
        </p:spPr>
        <p:txBody>
          <a:bodyPr wrap="square">
            <a:spAutoFit/>
          </a:bodyPr>
          <a:lstStyle/>
          <a:p>
            <a:pPr lvl="0" indent="285750" algn="just">
              <a:lnSpc>
                <a:spcPct val="110000"/>
              </a:lnSpc>
              <a:spcBef>
                <a:spcPts val="300"/>
              </a:spcBef>
              <a:buClr>
                <a:srgbClr val="000099"/>
              </a:buClr>
              <a:buSzPct val="80000"/>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第七部分</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、字符发生器</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RAM</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CG RAM</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），是提供给用户自定义特殊字符用的，它的容量仅为</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64</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字节，编址为</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00H</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3FH</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p>
          <a:p>
            <a:pPr lvl="0" indent="285750" algn="just">
              <a:lnSpc>
                <a:spcPct val="110000"/>
              </a:lnSpc>
              <a:spcBef>
                <a:spcPts val="300"/>
              </a:spcBef>
              <a:buClr>
                <a:srgbClr val="000099"/>
              </a:buClr>
              <a:buSzPct val="80000"/>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第八部分</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、时序发生电路</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10000"/>
              </a:lnSpc>
              <a:spcBef>
                <a:spcPts val="1200"/>
              </a:spcBef>
              <a:buClr>
                <a:srgbClr val="000099"/>
              </a:buClr>
              <a:buSzPct val="80000"/>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HD44780</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指令集</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a:lnSpc>
                <a:spcPct val="110000"/>
              </a:lnSpc>
              <a:spcBef>
                <a:spcPts val="300"/>
              </a:spcBef>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其实对</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HD44780</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具体操作</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是通过写入一些</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指令</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完成的，这些指令包括了：清屏、归位、输入方式设置、显示开关控制、光标或画面移位、功能设置、</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CG RAM</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地址设置、</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DD RAM</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地址设置、读忙标志</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BF</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AC</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值、写数据到</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DDRAM</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CGRAM</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、读</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DDRAM</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CGRAM</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数据等指令，分别有不同的指令码与之对应，这里就不再一一介绍。</a:t>
            </a:r>
          </a:p>
        </p:txBody>
      </p:sp>
    </p:spTree>
    <p:extLst>
      <p:ext uri="{BB962C8B-B14F-4D97-AF65-F5344CB8AC3E}">
        <p14:creationId xmlns:p14="http://schemas.microsoft.com/office/powerpoint/2010/main" val="40371372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33</a:t>
            </a:fld>
            <a:endParaRPr lang="en-US" altLang="zh-CN"/>
          </a:p>
        </p:txBody>
      </p:sp>
      <p:sp>
        <p:nvSpPr>
          <p:cNvPr id="8" name="矩形 7"/>
          <p:cNvSpPr/>
          <p:nvPr/>
        </p:nvSpPr>
        <p:spPr>
          <a:xfrm>
            <a:off x="1043608" y="260648"/>
            <a:ext cx="61574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8.3  </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基础知识与</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107504" y="836712"/>
            <a:ext cx="8928992" cy="1994392"/>
          </a:xfrm>
          <a:prstGeom prst="rect">
            <a:avLst/>
          </a:prstGeom>
        </p:spPr>
        <p:txBody>
          <a:bodyPr wrap="square">
            <a:spAutoFit/>
          </a:bodyPr>
          <a:lstStyle/>
          <a:p>
            <a:pPr algn="just"/>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8.3.3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构件</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设计</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300"/>
              </a:spcBef>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驱动构件要素</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分析</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硬件</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接线</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方面， </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与</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的硬件接线使用宏定义描述，且每个接线单独宏定义，更具普适性，这样，若</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接在</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的不同引脚，只需修改</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的硬件接线宏定义即</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可。</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驱动构件头文件</a:t>
            </a:r>
            <a:r>
              <a:rPr lang="en-US" altLang="zh-CN" sz="2200" b="1" dirty="0" err="1" smtClean="0">
                <a:latin typeface="Times New Roman" panose="02020603050405020304" pitchFamily="18" charset="0"/>
                <a:ea typeface="黑体" panose="02010609060101010101" pitchFamily="49" charset="-122"/>
                <a:cs typeface="Times New Roman" panose="02020603050405020304" pitchFamily="18" charset="0"/>
              </a:rPr>
              <a:t>lcd.h</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976505038"/>
              </p:ext>
            </p:extLst>
          </p:nvPr>
        </p:nvGraphicFramePr>
        <p:xfrm>
          <a:off x="1403648" y="2891501"/>
          <a:ext cx="7418161" cy="3718560"/>
        </p:xfrm>
        <a:graphic>
          <a:graphicData uri="http://schemas.openxmlformats.org/drawingml/2006/table">
            <a:tbl>
              <a:tblPr firstRow="1" firstCol="1" bandRow="1"/>
              <a:tblGrid>
                <a:gridCol w="7418161"/>
              </a:tblGrid>
              <a:tr h="0">
                <a:tc>
                  <a:txBody>
                    <a:bodyPr/>
                    <a:lstStyle/>
                    <a:p>
                      <a:pPr indent="266700" algn="just">
                        <a:lnSpc>
                          <a:spcPct val="100000"/>
                        </a:lnSpc>
                        <a:spcAft>
                          <a:spcPts val="0"/>
                        </a:spcAft>
                        <a:tabLst>
                          <a:tab pos="4024630" algn="l"/>
                          <a:tab pos="4024630" algn="l"/>
                        </a:tabLst>
                      </a:pPr>
                      <a:r>
                        <a:rPr lang="en-US" sz="1400" kern="0" dirty="0" smtClean="0">
                          <a:solidFill>
                            <a:srgbClr val="000000"/>
                          </a:solidFill>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 </a:t>
                      </a:r>
                      <a:r>
                        <a:rPr lang="zh-CN" sz="1400" kern="0" dirty="0">
                          <a:solidFill>
                            <a:srgbClr val="000000"/>
                          </a:solidFill>
                          <a:effectLst/>
                          <a:latin typeface="Times New Roman"/>
                          <a:ea typeface="宋体"/>
                        </a:rPr>
                        <a:t>文件名称：</a:t>
                      </a:r>
                      <a:r>
                        <a:rPr lang="en-US" sz="1400" kern="0" dirty="0" err="1">
                          <a:solidFill>
                            <a:srgbClr val="000000"/>
                          </a:solidFill>
                          <a:effectLst/>
                          <a:latin typeface="Times New Roman"/>
                          <a:ea typeface="宋体"/>
                        </a:rPr>
                        <a:t>lcd.h</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 </a:t>
                      </a:r>
                      <a:r>
                        <a:rPr lang="zh-CN" sz="1400" kern="0" dirty="0">
                          <a:solidFill>
                            <a:srgbClr val="000000"/>
                          </a:solidFill>
                          <a:effectLst/>
                          <a:latin typeface="Times New Roman"/>
                          <a:ea typeface="宋体"/>
                        </a:rPr>
                        <a:t>功能概要：</a:t>
                      </a:r>
                      <a:r>
                        <a:rPr lang="en-US" sz="1400" kern="0" dirty="0" err="1">
                          <a:solidFill>
                            <a:srgbClr val="000000"/>
                          </a:solidFill>
                          <a:effectLst/>
                          <a:latin typeface="Times New Roman"/>
                          <a:ea typeface="宋体"/>
                        </a:rPr>
                        <a:t>lcd</a:t>
                      </a:r>
                      <a:r>
                        <a:rPr lang="zh-CN" sz="1400" kern="0" dirty="0">
                          <a:solidFill>
                            <a:srgbClr val="000000"/>
                          </a:solidFill>
                          <a:effectLst/>
                          <a:latin typeface="Times New Roman"/>
                          <a:ea typeface="宋体"/>
                        </a:rPr>
                        <a:t>构件头文件</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 </a:t>
                      </a:r>
                      <a:r>
                        <a:rPr lang="zh-CN" sz="1400" kern="0" dirty="0">
                          <a:solidFill>
                            <a:srgbClr val="000000"/>
                          </a:solidFill>
                          <a:effectLst/>
                          <a:latin typeface="Times New Roman"/>
                          <a:ea typeface="宋体"/>
                        </a:rPr>
                        <a:t>版权所有</a:t>
                      </a:r>
                      <a:r>
                        <a:rPr lang="en-US" sz="1400" kern="0" dirty="0">
                          <a:solidFill>
                            <a:srgbClr val="000000"/>
                          </a:solidFill>
                          <a:effectLst/>
                          <a:latin typeface="Times New Roman"/>
                          <a:ea typeface="宋体"/>
                        </a:rPr>
                        <a:t>: </a:t>
                      </a:r>
                      <a:r>
                        <a:rPr lang="zh-CN" sz="1400" kern="0" dirty="0">
                          <a:solidFill>
                            <a:srgbClr val="000000"/>
                          </a:solidFill>
                          <a:effectLst/>
                          <a:latin typeface="Times New Roman"/>
                          <a:ea typeface="宋体"/>
                        </a:rPr>
                        <a:t>苏州大学嵌入式中心</a:t>
                      </a:r>
                      <a:r>
                        <a:rPr lang="en-US" sz="1400" kern="0" dirty="0">
                          <a:solidFill>
                            <a:srgbClr val="000000"/>
                          </a:solidFill>
                          <a:effectLst/>
                          <a:latin typeface="Times New Roman"/>
                          <a:ea typeface="宋体"/>
                        </a:rPr>
                        <a:t>(sumcu.suda.edu.cn)</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 </a:t>
                      </a:r>
                      <a:r>
                        <a:rPr lang="zh-CN" sz="1400" kern="0" dirty="0">
                          <a:solidFill>
                            <a:srgbClr val="000000"/>
                          </a:solidFill>
                          <a:effectLst/>
                          <a:latin typeface="Times New Roman"/>
                          <a:ea typeface="宋体"/>
                        </a:rPr>
                        <a:t>版本更新</a:t>
                      </a:r>
                      <a:r>
                        <a:rPr lang="en-US" sz="1400" kern="0" dirty="0">
                          <a:solidFill>
                            <a:srgbClr val="000000"/>
                          </a:solidFill>
                          <a:effectLst/>
                          <a:latin typeface="Times New Roman"/>
                          <a:ea typeface="宋体"/>
                        </a:rPr>
                        <a:t>: 2011-12-06  V1.0</a:t>
                      </a:r>
                      <a:r>
                        <a:rPr lang="zh-CN" sz="1400" kern="0" dirty="0">
                          <a:solidFill>
                            <a:srgbClr val="000000"/>
                          </a:solidFill>
                          <a:effectLst/>
                          <a:latin typeface="Times New Roman"/>
                          <a:ea typeface="宋体"/>
                        </a:rPr>
                        <a:t>；</a:t>
                      </a:r>
                      <a:r>
                        <a:rPr lang="en-US" sz="1400" kern="0" dirty="0">
                          <a:solidFill>
                            <a:srgbClr val="000000"/>
                          </a:solidFill>
                          <a:effectLst/>
                          <a:latin typeface="Times New Roman"/>
                          <a:ea typeface="宋体"/>
                        </a:rPr>
                        <a:t>  2016-05-02  V6.0</a:t>
                      </a:r>
                      <a:r>
                        <a:rPr lang="zh-CN" sz="1400" kern="0" dirty="0">
                          <a:solidFill>
                            <a:srgbClr val="000000"/>
                          </a:solidFill>
                          <a:effectLst/>
                          <a:latin typeface="Times New Roman"/>
                          <a:ea typeface="宋体"/>
                        </a:rPr>
                        <a:t>（</a:t>
                      </a:r>
                      <a:r>
                        <a:rPr lang="en-US" sz="1400" kern="0" dirty="0">
                          <a:solidFill>
                            <a:srgbClr val="000000"/>
                          </a:solidFill>
                          <a:effectLst/>
                          <a:latin typeface="Times New Roman"/>
                          <a:ea typeface="宋体"/>
                        </a:rPr>
                        <a:t>WYH)</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smtClean="0">
                          <a:solidFill>
                            <a:srgbClr val="000000"/>
                          </a:solidFill>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 </a:t>
                      </a:r>
                      <a:r>
                        <a:rPr lang="en-US" sz="1400" kern="0" dirty="0" smtClean="0">
                          <a:solidFill>
                            <a:srgbClr val="000000"/>
                          </a:solidFill>
                          <a:effectLst/>
                          <a:latin typeface="Times New Roman"/>
                          <a:ea typeface="宋体"/>
                        </a:rPr>
                        <a:t>#</a:t>
                      </a:r>
                      <a:r>
                        <a:rPr lang="en-US" sz="1400" kern="0" dirty="0" err="1">
                          <a:solidFill>
                            <a:srgbClr val="000000"/>
                          </a:solidFill>
                          <a:effectLst/>
                          <a:latin typeface="Times New Roman"/>
                          <a:ea typeface="宋体"/>
                        </a:rPr>
                        <a:t>ifndef</a:t>
                      </a:r>
                      <a:r>
                        <a:rPr lang="en-US" sz="1400" kern="0" dirty="0">
                          <a:solidFill>
                            <a:srgbClr val="000000"/>
                          </a:solidFill>
                          <a:effectLst/>
                          <a:latin typeface="Times New Roman"/>
                          <a:ea typeface="宋体"/>
                        </a:rPr>
                        <a:t> _LCD_H     //</a:t>
                      </a:r>
                      <a:r>
                        <a:rPr lang="zh-CN" sz="1400" kern="0" dirty="0">
                          <a:solidFill>
                            <a:srgbClr val="000000"/>
                          </a:solidFill>
                          <a:effectLst/>
                          <a:latin typeface="Times New Roman"/>
                          <a:ea typeface="宋体"/>
                        </a:rPr>
                        <a:t>防止重复定义（</a:t>
                      </a:r>
                      <a:r>
                        <a:rPr lang="en-US" sz="1400" kern="0" dirty="0">
                          <a:solidFill>
                            <a:srgbClr val="000000"/>
                          </a:solidFill>
                          <a:effectLst/>
                          <a:latin typeface="Times New Roman"/>
                          <a:ea typeface="宋体"/>
                        </a:rPr>
                        <a:t>_LCD_H  </a:t>
                      </a:r>
                      <a:r>
                        <a:rPr lang="zh-CN" sz="1400" kern="0" dirty="0">
                          <a:solidFill>
                            <a:srgbClr val="000000"/>
                          </a:solidFill>
                          <a:effectLst/>
                          <a:latin typeface="Times New Roman"/>
                          <a:ea typeface="宋体"/>
                        </a:rPr>
                        <a:t>开头</a:t>
                      </a:r>
                      <a:r>
                        <a:rPr lang="en-US" sz="1400" kern="0" dirty="0">
                          <a:solidFill>
                            <a:srgbClr val="000000"/>
                          </a:solidFill>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#define _LCD_H</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smtClean="0">
                          <a:solidFill>
                            <a:srgbClr val="000000"/>
                          </a:solidFill>
                          <a:effectLst/>
                          <a:latin typeface="Times New Roman"/>
                          <a:ea typeface="宋体"/>
                        </a:rPr>
                        <a:t>#</a:t>
                      </a:r>
                      <a:r>
                        <a:rPr lang="en-US" sz="1400" kern="0" dirty="0">
                          <a:solidFill>
                            <a:srgbClr val="000000"/>
                          </a:solidFill>
                          <a:effectLst/>
                          <a:latin typeface="Times New Roman"/>
                          <a:ea typeface="宋体"/>
                        </a:rPr>
                        <a:t>include "</a:t>
                      </a:r>
                      <a:r>
                        <a:rPr lang="en-US" sz="1400" kern="0" dirty="0" err="1">
                          <a:solidFill>
                            <a:srgbClr val="000000"/>
                          </a:solidFill>
                          <a:effectLst/>
                          <a:latin typeface="Times New Roman"/>
                          <a:ea typeface="宋体"/>
                        </a:rPr>
                        <a:t>common.h</a:t>
                      </a:r>
                      <a:r>
                        <a:rPr lang="en-US" sz="1400" kern="0" dirty="0">
                          <a:solidFill>
                            <a:srgbClr val="000000"/>
                          </a:solidFill>
                          <a:effectLst/>
                          <a:latin typeface="Times New Roman"/>
                          <a:ea typeface="宋体"/>
                        </a:rPr>
                        <a:t>"    //</a:t>
                      </a:r>
                      <a:r>
                        <a:rPr lang="zh-CN" sz="1400" kern="0" dirty="0">
                          <a:solidFill>
                            <a:srgbClr val="000000"/>
                          </a:solidFill>
                          <a:effectLst/>
                          <a:latin typeface="Times New Roman"/>
                          <a:ea typeface="宋体"/>
                        </a:rPr>
                        <a:t>包含公共要素头文件</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#include "</a:t>
                      </a:r>
                      <a:r>
                        <a:rPr lang="en-US" sz="1400" kern="0" dirty="0" err="1">
                          <a:solidFill>
                            <a:srgbClr val="000000"/>
                          </a:solidFill>
                          <a:effectLst/>
                          <a:latin typeface="Times New Roman"/>
                          <a:ea typeface="宋体"/>
                        </a:rPr>
                        <a:t>gpio.h</a:t>
                      </a:r>
                      <a:r>
                        <a:rPr lang="en-US" sz="1400" kern="0" dirty="0">
                          <a:solidFill>
                            <a:srgbClr val="000000"/>
                          </a:solidFill>
                          <a:effectLst/>
                          <a:latin typeface="Times New Roman"/>
                          <a:ea typeface="宋体"/>
                        </a:rPr>
                        <a:t>"      //</a:t>
                      </a:r>
                      <a:r>
                        <a:rPr lang="zh-CN" sz="1400" kern="0" dirty="0">
                          <a:solidFill>
                            <a:srgbClr val="000000"/>
                          </a:solidFill>
                          <a:effectLst/>
                          <a:latin typeface="Times New Roman"/>
                          <a:ea typeface="宋体"/>
                        </a:rPr>
                        <a:t>包含</a:t>
                      </a:r>
                      <a:r>
                        <a:rPr lang="en-US" sz="1400" kern="0" dirty="0" err="1">
                          <a:solidFill>
                            <a:srgbClr val="000000"/>
                          </a:solidFill>
                          <a:effectLst/>
                          <a:latin typeface="Times New Roman"/>
                          <a:ea typeface="宋体"/>
                        </a:rPr>
                        <a:t>gpio</a:t>
                      </a:r>
                      <a:r>
                        <a:rPr lang="zh-CN" sz="1400" kern="0" dirty="0">
                          <a:solidFill>
                            <a:srgbClr val="000000"/>
                          </a:solidFill>
                          <a:effectLst/>
                          <a:latin typeface="Times New Roman"/>
                          <a:ea typeface="宋体"/>
                        </a:rPr>
                        <a:t>头文件</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smtClean="0">
                          <a:solidFill>
                            <a:srgbClr val="000000"/>
                          </a:solidFill>
                          <a:effectLst/>
                          <a:latin typeface="Times New Roman"/>
                          <a:ea typeface="宋体"/>
                        </a:rPr>
                        <a:t>//</a:t>
                      </a:r>
                      <a:r>
                        <a:rPr lang="en-US" sz="1400" kern="0" dirty="0">
                          <a:solidFill>
                            <a:srgbClr val="000000"/>
                          </a:solidFill>
                          <a:effectLst/>
                          <a:latin typeface="Times New Roman"/>
                          <a:ea typeface="宋体"/>
                        </a:rPr>
                        <a:t>LCD</a:t>
                      </a:r>
                      <a:r>
                        <a:rPr lang="zh-CN" sz="1400" kern="0" dirty="0">
                          <a:solidFill>
                            <a:srgbClr val="000000"/>
                          </a:solidFill>
                          <a:effectLst/>
                          <a:latin typeface="Times New Roman"/>
                          <a:ea typeface="宋体"/>
                        </a:rPr>
                        <a:t>硬件接线</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#define LCD_RS  (PTD_NUM|7)    //LCD</a:t>
                      </a:r>
                      <a:r>
                        <a:rPr lang="zh-CN" sz="1400" kern="0" dirty="0">
                          <a:solidFill>
                            <a:srgbClr val="000000"/>
                          </a:solidFill>
                          <a:effectLst/>
                          <a:latin typeface="Times New Roman"/>
                          <a:ea typeface="宋体"/>
                        </a:rPr>
                        <a:t>寄存器选择信号引脚</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#define LCD_RW  (PTD_NUM|6)    //LCD</a:t>
                      </a:r>
                      <a:r>
                        <a:rPr lang="zh-CN" sz="1400" kern="0" dirty="0">
                          <a:solidFill>
                            <a:srgbClr val="000000"/>
                          </a:solidFill>
                          <a:effectLst/>
                          <a:latin typeface="Times New Roman"/>
                          <a:ea typeface="宋体"/>
                        </a:rPr>
                        <a:t>读写信号引脚</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#define LCD_E   (PTD_NUM|5)    //LCD</a:t>
                      </a:r>
                      <a:r>
                        <a:rPr lang="zh-CN" sz="1400" kern="0" dirty="0">
                          <a:solidFill>
                            <a:srgbClr val="000000"/>
                          </a:solidFill>
                          <a:effectLst/>
                          <a:latin typeface="Times New Roman"/>
                          <a:ea typeface="宋体"/>
                        </a:rPr>
                        <a:t>读写信号引脚</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#define LCD_D0  (PTD_NUM|4)    //LCD</a:t>
                      </a:r>
                      <a:r>
                        <a:rPr lang="zh-CN" sz="1400" kern="0" dirty="0">
                          <a:solidFill>
                            <a:srgbClr val="000000"/>
                          </a:solidFill>
                          <a:effectLst/>
                          <a:latin typeface="Times New Roman"/>
                          <a:ea typeface="宋体"/>
                        </a:rPr>
                        <a:t>数据引脚</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#define LCD_D1  (PTD_NUM|3)</a:t>
                      </a:r>
                      <a:endParaRPr lang="zh-CN" sz="1400" kern="100" dirty="0">
                        <a:effectLst/>
                        <a:latin typeface="Times New Roman"/>
                        <a:ea typeface="宋体"/>
                      </a:endParaRPr>
                    </a:p>
                    <a:p>
                      <a:pPr indent="127000" algn="just">
                        <a:lnSpc>
                          <a:spcPts val="1200"/>
                        </a:lnSpc>
                        <a:spcAft>
                          <a:spcPts val="0"/>
                        </a:spcAft>
                        <a:tabLst>
                          <a:tab pos="4024630" algn="l"/>
                          <a:tab pos="4024630" algn="l"/>
                        </a:tabLst>
                      </a:pPr>
                      <a:r>
                        <a:rPr lang="en-US" sz="2000" kern="0" dirty="0" smtClean="0">
                          <a:solidFill>
                            <a:srgbClr val="000000"/>
                          </a:solidFill>
                          <a:effectLst/>
                          <a:latin typeface="Times New Roman"/>
                          <a:ea typeface="宋体"/>
                        </a:rPr>
                        <a:t>………. </a:t>
                      </a:r>
                      <a:endParaRPr lang="zh-CN" sz="2000" kern="100" dirty="0">
                        <a:effectLst/>
                        <a:latin typeface="Times New Roman"/>
                        <a:ea typeface="宋体"/>
                      </a:endParaRPr>
                    </a:p>
                    <a:p>
                      <a:pPr indent="127000" algn="just">
                        <a:lnSpc>
                          <a:spcPts val="1200"/>
                        </a:lnSpc>
                        <a:spcAft>
                          <a:spcPts val="0"/>
                        </a:spcAft>
                        <a:tabLst>
                          <a:tab pos="4024630" algn="l"/>
                          <a:tab pos="4024630" algn="l"/>
                        </a:tabLst>
                      </a:pPr>
                      <a:r>
                        <a:rPr lang="en-US" sz="900" kern="0" dirty="0">
                          <a:solidFill>
                            <a:srgbClr val="000000"/>
                          </a:solidFill>
                          <a:effectLst/>
                          <a:latin typeface="Times New Roman"/>
                          <a:ea typeface="宋体"/>
                        </a:rPr>
                        <a:t> </a:t>
                      </a:r>
                      <a:endParaRPr lang="zh-CN" sz="900" kern="100" dirty="0">
                        <a:effectLst/>
                        <a:latin typeface="Times New Roman"/>
                        <a:ea typeface="宋体"/>
                      </a:endParaRPr>
                    </a:p>
                  </a:txBody>
                  <a:tcPr marL="28067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bl>
          </a:graphicData>
        </a:graphic>
      </p:graphicFrame>
      <p:sp>
        <p:nvSpPr>
          <p:cNvPr id="4" name="矩形 3"/>
          <p:cNvSpPr/>
          <p:nvPr/>
        </p:nvSpPr>
        <p:spPr>
          <a:xfrm>
            <a:off x="323528" y="3259693"/>
            <a:ext cx="1152128" cy="707886"/>
          </a:xfrm>
          <a:prstGeom prst="rect">
            <a:avLst/>
          </a:prstGeom>
        </p:spPr>
        <p:txBody>
          <a:bodyPr wrap="square">
            <a:spAutoFit/>
          </a:bodyPr>
          <a:lstStyle/>
          <a:p>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详见书</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P234</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948854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34</a:t>
            </a:fld>
            <a:endParaRPr lang="en-US" altLang="zh-CN"/>
          </a:p>
        </p:txBody>
      </p:sp>
      <p:sp>
        <p:nvSpPr>
          <p:cNvPr id="8" name="矩形 7"/>
          <p:cNvSpPr/>
          <p:nvPr/>
        </p:nvSpPr>
        <p:spPr>
          <a:xfrm>
            <a:off x="1043608" y="260648"/>
            <a:ext cx="61574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8.3  </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基础知识与</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107504" y="836712"/>
            <a:ext cx="8928992" cy="2366802"/>
          </a:xfrm>
          <a:prstGeom prst="rect">
            <a:avLst/>
          </a:prstGeom>
        </p:spPr>
        <p:txBody>
          <a:bodyPr wrap="square">
            <a:spAutoFit/>
          </a:bodyPr>
          <a:lstStyle/>
          <a:p>
            <a:pPr algn="just"/>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8.3.3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构件</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设计</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300"/>
              </a:spcBef>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驱动构件要素</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分析</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对</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的基本操作主要包括</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模块初始化</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及</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显示</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模块初始化主要工作是初始化</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相关引脚为</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GPIO</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功能，并设置</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的相关参数。</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模块的显示功能主要就是将待显示的内容一个字节一个字节的写入</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模块中进行显示</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4101207455"/>
              </p:ext>
            </p:extLst>
          </p:nvPr>
        </p:nvGraphicFramePr>
        <p:xfrm>
          <a:off x="3923928" y="3233504"/>
          <a:ext cx="5005225" cy="3291840"/>
        </p:xfrm>
        <a:graphic>
          <a:graphicData uri="http://schemas.openxmlformats.org/drawingml/2006/table">
            <a:tbl>
              <a:tblPr firstRow="1" firstCol="1" bandRow="1"/>
              <a:tblGrid>
                <a:gridCol w="5005225"/>
              </a:tblGrid>
              <a:tr h="0">
                <a:tc>
                  <a:txBody>
                    <a:bodyPr/>
                    <a:lstStyle/>
                    <a:p>
                      <a:pPr indent="127000" algn="just">
                        <a:lnSpc>
                          <a:spcPct val="100000"/>
                        </a:lnSpc>
                        <a:spcAft>
                          <a:spcPts val="0"/>
                        </a:spcAft>
                        <a:tabLst>
                          <a:tab pos="4024630" algn="l"/>
                          <a:tab pos="4024630" algn="l"/>
                        </a:tabLst>
                      </a:pPr>
                      <a:r>
                        <a:rPr lang="en-US" sz="1400" kern="0" dirty="0" smtClean="0">
                          <a:solidFill>
                            <a:srgbClr val="000000"/>
                          </a:solidFill>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a:t>
                      </a:r>
                      <a:r>
                        <a:rPr lang="zh-CN" sz="1400" kern="0" dirty="0">
                          <a:solidFill>
                            <a:srgbClr val="000000"/>
                          </a:solidFill>
                          <a:effectLst/>
                          <a:latin typeface="Times New Roman"/>
                          <a:ea typeface="宋体"/>
                        </a:rPr>
                        <a:t>函数名称：</a:t>
                      </a:r>
                      <a:r>
                        <a:rPr lang="en-US" sz="1400" kern="0" dirty="0" err="1">
                          <a:solidFill>
                            <a:srgbClr val="000000"/>
                          </a:solidFill>
                          <a:effectLst/>
                          <a:latin typeface="Times New Roman"/>
                          <a:ea typeface="宋体"/>
                        </a:rPr>
                        <a:t>LCDInit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a:t>
                      </a:r>
                      <a:r>
                        <a:rPr lang="zh-CN" sz="1400" kern="0" dirty="0">
                          <a:solidFill>
                            <a:srgbClr val="000000"/>
                          </a:solidFill>
                          <a:effectLst/>
                          <a:latin typeface="Times New Roman"/>
                          <a:ea typeface="宋体"/>
                        </a:rPr>
                        <a:t>函数返回：无</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a:t>
                      </a:r>
                      <a:r>
                        <a:rPr lang="zh-CN" sz="1400" kern="0" dirty="0">
                          <a:solidFill>
                            <a:srgbClr val="000000"/>
                          </a:solidFill>
                          <a:effectLst/>
                          <a:latin typeface="Times New Roman"/>
                          <a:ea typeface="宋体"/>
                        </a:rPr>
                        <a:t>参数说明：无</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a:t>
                      </a:r>
                      <a:r>
                        <a:rPr lang="zh-CN" sz="1400" kern="0" dirty="0">
                          <a:solidFill>
                            <a:srgbClr val="000000"/>
                          </a:solidFill>
                          <a:effectLst/>
                          <a:latin typeface="Times New Roman"/>
                          <a:ea typeface="宋体"/>
                        </a:rPr>
                        <a:t>功能概要：</a:t>
                      </a:r>
                      <a:r>
                        <a:rPr lang="en-US" sz="1400" kern="0" dirty="0">
                          <a:solidFill>
                            <a:srgbClr val="000000"/>
                          </a:solidFill>
                          <a:effectLst/>
                          <a:latin typeface="Times New Roman"/>
                          <a:ea typeface="宋体"/>
                        </a:rPr>
                        <a:t>LCD</a:t>
                      </a:r>
                      <a:r>
                        <a:rPr lang="zh-CN" sz="1400" kern="0" dirty="0">
                          <a:solidFill>
                            <a:srgbClr val="000000"/>
                          </a:solidFill>
                          <a:effectLst/>
                          <a:latin typeface="Times New Roman"/>
                          <a:ea typeface="宋体"/>
                        </a:rPr>
                        <a:t>初始化。</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smtClean="0">
                          <a:solidFill>
                            <a:srgbClr val="000000"/>
                          </a:solidFill>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void </a:t>
                      </a:r>
                      <a:r>
                        <a:rPr lang="en-US" sz="1400" kern="0" dirty="0" err="1">
                          <a:solidFill>
                            <a:srgbClr val="000000"/>
                          </a:solidFill>
                          <a:effectLst/>
                          <a:latin typeface="Times New Roman"/>
                          <a:ea typeface="宋体"/>
                        </a:rPr>
                        <a:t>LCDInit</a:t>
                      </a:r>
                      <a:r>
                        <a:rPr lang="en-US" sz="1400" kern="0" dirty="0">
                          <a:solidFill>
                            <a:srgbClr val="000000"/>
                          </a:solidFill>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 </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smtClean="0">
                          <a:solidFill>
                            <a:srgbClr val="000000"/>
                          </a:solidFill>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a:t>
                      </a:r>
                      <a:r>
                        <a:rPr lang="zh-CN" sz="1400" kern="0" dirty="0">
                          <a:solidFill>
                            <a:srgbClr val="000000"/>
                          </a:solidFill>
                          <a:effectLst/>
                          <a:latin typeface="Times New Roman"/>
                          <a:ea typeface="宋体"/>
                        </a:rPr>
                        <a:t>函数名称：</a:t>
                      </a:r>
                      <a:r>
                        <a:rPr lang="en-US" sz="1400" kern="0" dirty="0" err="1">
                          <a:solidFill>
                            <a:srgbClr val="000000"/>
                          </a:solidFill>
                          <a:effectLst/>
                          <a:latin typeface="Times New Roman"/>
                          <a:ea typeface="宋体"/>
                        </a:rPr>
                        <a:t>LCDShow</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a:t>
                      </a:r>
                      <a:r>
                        <a:rPr lang="zh-CN" sz="1400" kern="0" dirty="0">
                          <a:solidFill>
                            <a:srgbClr val="000000"/>
                          </a:solidFill>
                          <a:effectLst/>
                          <a:latin typeface="Times New Roman"/>
                          <a:ea typeface="宋体"/>
                        </a:rPr>
                        <a:t>函数返回：无</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a:t>
                      </a:r>
                      <a:r>
                        <a:rPr lang="zh-CN" sz="1400" kern="0" dirty="0">
                          <a:solidFill>
                            <a:srgbClr val="000000"/>
                          </a:solidFill>
                          <a:effectLst/>
                          <a:latin typeface="Times New Roman"/>
                          <a:ea typeface="宋体"/>
                        </a:rPr>
                        <a:t>参数说明：</a:t>
                      </a:r>
                      <a:r>
                        <a:rPr lang="en-US" sz="1400" kern="0" dirty="0">
                          <a:solidFill>
                            <a:srgbClr val="000000"/>
                          </a:solidFill>
                          <a:effectLst/>
                          <a:latin typeface="Times New Roman"/>
                          <a:ea typeface="宋体"/>
                        </a:rPr>
                        <a:t>data[32]</a:t>
                      </a:r>
                      <a:r>
                        <a:rPr lang="zh-CN" sz="1400" kern="0" dirty="0">
                          <a:solidFill>
                            <a:srgbClr val="000000"/>
                          </a:solidFill>
                          <a:effectLst/>
                          <a:latin typeface="Times New Roman"/>
                          <a:ea typeface="宋体"/>
                        </a:rPr>
                        <a:t>：需要显示的数组</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a:t>
                      </a:r>
                      <a:r>
                        <a:rPr lang="zh-CN" sz="1400" kern="0" dirty="0">
                          <a:solidFill>
                            <a:srgbClr val="000000"/>
                          </a:solidFill>
                          <a:effectLst/>
                          <a:latin typeface="Times New Roman"/>
                          <a:ea typeface="宋体"/>
                        </a:rPr>
                        <a:t>功能概要：通过液晶显示</a:t>
                      </a:r>
                      <a:r>
                        <a:rPr lang="en-US" sz="1400" kern="0" dirty="0">
                          <a:solidFill>
                            <a:srgbClr val="000000"/>
                          </a:solidFill>
                          <a:effectLst/>
                          <a:latin typeface="Times New Roman"/>
                          <a:ea typeface="宋体"/>
                        </a:rPr>
                        <a:t>data</a:t>
                      </a:r>
                      <a:r>
                        <a:rPr lang="zh-CN" sz="1400" kern="0" dirty="0">
                          <a:solidFill>
                            <a:srgbClr val="000000"/>
                          </a:solidFill>
                          <a:effectLst/>
                          <a:latin typeface="Times New Roman"/>
                          <a:ea typeface="宋体"/>
                        </a:rPr>
                        <a:t>中的</a:t>
                      </a:r>
                      <a:r>
                        <a:rPr lang="en-US" sz="1400" kern="0" dirty="0">
                          <a:solidFill>
                            <a:srgbClr val="000000"/>
                          </a:solidFill>
                          <a:effectLst/>
                          <a:latin typeface="Times New Roman"/>
                          <a:ea typeface="宋体"/>
                        </a:rPr>
                        <a:t>32</a:t>
                      </a:r>
                      <a:r>
                        <a:rPr lang="zh-CN" sz="1400" kern="0" dirty="0">
                          <a:solidFill>
                            <a:srgbClr val="000000"/>
                          </a:solidFill>
                          <a:effectLst/>
                          <a:latin typeface="Times New Roman"/>
                          <a:ea typeface="宋体"/>
                        </a:rPr>
                        <a:t>字节数据。</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smtClean="0">
                          <a:solidFill>
                            <a:srgbClr val="000000"/>
                          </a:solidFill>
                          <a:effectLst/>
                          <a:latin typeface="Times New Roman"/>
                          <a:ea typeface="宋体"/>
                        </a:rPr>
                        <a:t>//===========================================</a:t>
                      </a:r>
                      <a:endParaRPr lang="zh-CN" sz="1400" kern="100" dirty="0">
                        <a:effectLst/>
                        <a:latin typeface="Times New Roman"/>
                        <a:ea typeface="宋体"/>
                      </a:endParaRPr>
                    </a:p>
                    <a:p>
                      <a:pPr indent="127000" algn="just">
                        <a:lnSpc>
                          <a:spcPts val="1200"/>
                        </a:lnSpc>
                        <a:spcAft>
                          <a:spcPts val="0"/>
                        </a:spcAft>
                        <a:tabLst>
                          <a:tab pos="4024630" algn="l"/>
                          <a:tab pos="4024630" algn="l"/>
                        </a:tabLst>
                      </a:pPr>
                      <a:r>
                        <a:rPr lang="en-US" sz="1400" kern="0" dirty="0">
                          <a:solidFill>
                            <a:srgbClr val="000000"/>
                          </a:solidFill>
                          <a:effectLst/>
                          <a:latin typeface="Times New Roman"/>
                          <a:ea typeface="宋体"/>
                        </a:rPr>
                        <a:t>void </a:t>
                      </a:r>
                      <a:r>
                        <a:rPr lang="en-US" sz="1400" kern="0" dirty="0" err="1">
                          <a:solidFill>
                            <a:srgbClr val="000000"/>
                          </a:solidFill>
                          <a:effectLst/>
                          <a:latin typeface="Times New Roman"/>
                          <a:ea typeface="宋体"/>
                        </a:rPr>
                        <a:t>LCDShow</a:t>
                      </a:r>
                      <a:r>
                        <a:rPr lang="en-US" sz="1400" kern="0" dirty="0">
                          <a:solidFill>
                            <a:srgbClr val="000000"/>
                          </a:solidFill>
                          <a:effectLst/>
                          <a:latin typeface="Times New Roman"/>
                          <a:ea typeface="宋体"/>
                        </a:rPr>
                        <a:t>(uint_8 data[32]);</a:t>
                      </a:r>
                      <a:endParaRPr lang="zh-CN" sz="1400" kern="100" dirty="0">
                        <a:effectLst/>
                        <a:latin typeface="Times New Roman"/>
                        <a:ea typeface="宋体"/>
                      </a:endParaRPr>
                    </a:p>
                    <a:p>
                      <a:pPr indent="127000" algn="just">
                        <a:lnSpc>
                          <a:spcPts val="1200"/>
                        </a:lnSpc>
                        <a:spcAft>
                          <a:spcPts val="0"/>
                        </a:spcAft>
                        <a:tabLst>
                          <a:tab pos="4024630" algn="l"/>
                          <a:tab pos="4024630" algn="l"/>
                        </a:tabLst>
                      </a:pPr>
                      <a:r>
                        <a:rPr lang="en-US" sz="900" kern="0" dirty="0">
                          <a:solidFill>
                            <a:srgbClr val="000000"/>
                          </a:solidFill>
                          <a:effectLst/>
                          <a:latin typeface="Times New Roman"/>
                          <a:ea typeface="宋体"/>
                        </a:rPr>
                        <a:t> </a:t>
                      </a:r>
                      <a:endParaRPr lang="zh-CN" sz="900" kern="100" dirty="0">
                        <a:effectLst/>
                        <a:latin typeface="Times New Roman"/>
                        <a:ea typeface="宋体"/>
                      </a:endParaRPr>
                    </a:p>
                  </a:txBody>
                  <a:tcPr marL="28067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bl>
          </a:graphicData>
        </a:graphic>
      </p:graphicFrame>
      <p:sp>
        <p:nvSpPr>
          <p:cNvPr id="5" name="矩形 4"/>
          <p:cNvSpPr/>
          <p:nvPr/>
        </p:nvSpPr>
        <p:spPr>
          <a:xfrm>
            <a:off x="108670" y="3255024"/>
            <a:ext cx="3528392" cy="1954381"/>
          </a:xfrm>
          <a:prstGeom prst="rect">
            <a:avLst/>
          </a:prstGeom>
        </p:spPr>
        <p:txBody>
          <a:bodyPr wrap="square">
            <a:spAutoFit/>
          </a:bodyPr>
          <a:lstStyle/>
          <a:p>
            <a:pPr marL="342900" lvl="0" indent="-342900" algn="just">
              <a:lnSpc>
                <a:spcPct val="110000"/>
              </a:lnSpc>
              <a:spcBef>
                <a:spcPts val="300"/>
              </a:spcBef>
              <a:buClr>
                <a:srgbClr val="000099"/>
              </a:buClr>
              <a:buSzPct val="80000"/>
              <a:buFont typeface="Wingdings" panose="05000000000000000000" pitchFamily="2" charset="2"/>
              <a:buChar char="l"/>
            </a:pP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为了方便使用，在</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驱动构件头文件</a:t>
            </a:r>
            <a:r>
              <a:rPr lang="en-US" altLang="zh-CN" sz="2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lcd.h</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中声明了这</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初始化函数</a:t>
            </a:r>
            <a:r>
              <a:rPr lang="en-US" altLang="zh-CN" sz="2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LCDInit</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显示函数</a:t>
            </a:r>
            <a:r>
              <a:rPr lang="en-US" altLang="zh-CN" sz="2200" b="1" dirty="0" err="1"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LCDShow</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1673423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35</a:t>
            </a:fld>
            <a:endParaRPr lang="en-US" altLang="zh-CN"/>
          </a:p>
        </p:txBody>
      </p:sp>
      <p:sp>
        <p:nvSpPr>
          <p:cNvPr id="8" name="矩形 7"/>
          <p:cNvSpPr/>
          <p:nvPr/>
        </p:nvSpPr>
        <p:spPr>
          <a:xfrm>
            <a:off x="1043608" y="260648"/>
            <a:ext cx="61574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8.3  </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基础知识与</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107504" y="933688"/>
            <a:ext cx="8928992" cy="1631216"/>
          </a:xfrm>
          <a:prstGeom prst="rect">
            <a:avLst/>
          </a:prstGeom>
        </p:spPr>
        <p:txBody>
          <a:bodyPr wrap="square">
            <a:spAutoFit/>
          </a:bodyPr>
          <a:lstStyle/>
          <a:p>
            <a:pPr algn="just"/>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8.3.3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构件</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设计</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驱动构件的使用</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方法</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indent="285750" algn="just">
              <a:spcBef>
                <a:spcPts val="600"/>
              </a:spcBef>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第一步：</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根据</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实际使用的</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引脚，修改</a:t>
            </a:r>
            <a:r>
              <a:rPr lang="en-US" altLang="zh-CN" sz="2200" b="1" dirty="0" err="1">
                <a:latin typeface="Times New Roman" panose="02020603050405020304" pitchFamily="18" charset="0"/>
                <a:ea typeface="黑体" panose="02010609060101010101" pitchFamily="49" charset="-122"/>
                <a:cs typeface="Times New Roman" panose="02020603050405020304" pitchFamily="18" charset="0"/>
              </a:rPr>
              <a:t>lcd.h</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文件中“</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的硬件接线</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详</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见书</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P234</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230957" y="3566626"/>
            <a:ext cx="8496944" cy="1446550"/>
          </a:xfrm>
          <a:prstGeom prst="rect">
            <a:avLst/>
          </a:prstGeom>
        </p:spPr>
        <p:txBody>
          <a:bodyPr wrap="square">
            <a:spAutoFit/>
          </a:bodyPr>
          <a:lstStyle/>
          <a:p>
            <a:pPr lvl="0" indent="285750" algn="just">
              <a:spcBef>
                <a:spcPts val="300"/>
              </a:spcBef>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第二步：</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a:t>
            </a:r>
            <a:r>
              <a:rPr lang="en-US" altLang="zh-CN" sz="2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includes.h</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文件中声明全局变量位置声明</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显示缓冲区数组，</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本节中</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模块可以显示</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32</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个字符，因此定义缓冲区数组大小为</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32</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字节，例如</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显示缓冲区数组名为</a:t>
            </a:r>
            <a:r>
              <a:rPr lang="en-US" altLang="zh-CN" sz="2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g_LCDBuffer</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802343127"/>
              </p:ext>
            </p:extLst>
          </p:nvPr>
        </p:nvGraphicFramePr>
        <p:xfrm>
          <a:off x="1196256" y="2707387"/>
          <a:ext cx="6904136" cy="640080"/>
        </p:xfrm>
        <a:graphic>
          <a:graphicData uri="http://schemas.openxmlformats.org/drawingml/2006/table">
            <a:tbl>
              <a:tblPr firstRow="1" firstCol="1" bandRow="1"/>
              <a:tblGrid>
                <a:gridCol w="6904136"/>
              </a:tblGrid>
              <a:tr h="0">
                <a:tc>
                  <a:txBody>
                    <a:bodyPr/>
                    <a:lstStyle/>
                    <a:p>
                      <a:pPr indent="228600" algn="just">
                        <a:lnSpc>
                          <a:spcPct val="100000"/>
                        </a:lnSpc>
                        <a:spcAft>
                          <a:spcPts val="0"/>
                        </a:spcAft>
                        <a:tabLst>
                          <a:tab pos="4024630" algn="l"/>
                          <a:tab pos="4024630" algn="l"/>
                        </a:tabLst>
                      </a:pPr>
                      <a:r>
                        <a:rPr lang="en-US" sz="1600" b="1" kern="0" dirty="0">
                          <a:effectLst/>
                          <a:latin typeface="Times New Roman"/>
                          <a:ea typeface="宋体"/>
                        </a:rPr>
                        <a:t>#define LCD_RS   (PTD_NUM|7)    //LCD</a:t>
                      </a:r>
                      <a:r>
                        <a:rPr lang="zh-CN" sz="1600" b="1" kern="0" dirty="0">
                          <a:effectLst/>
                          <a:latin typeface="Times New Roman"/>
                          <a:ea typeface="宋体"/>
                        </a:rPr>
                        <a:t>寄存器选择信号引脚</a:t>
                      </a:r>
                      <a:endParaRPr lang="zh-CN" sz="1600" b="1" kern="100" dirty="0">
                        <a:effectLst/>
                        <a:latin typeface="Times New Roman"/>
                        <a:ea typeface="宋体"/>
                      </a:endParaRPr>
                    </a:p>
                    <a:p>
                      <a:pPr indent="228600" algn="just">
                        <a:lnSpc>
                          <a:spcPct val="100000"/>
                        </a:lnSpc>
                        <a:spcAft>
                          <a:spcPts val="0"/>
                        </a:spcAft>
                        <a:tabLst>
                          <a:tab pos="4024630" algn="l"/>
                          <a:tab pos="4024630" algn="l"/>
                        </a:tabLst>
                      </a:pPr>
                      <a:r>
                        <a:rPr lang="en-US" sz="1600" b="1" kern="0" dirty="0">
                          <a:effectLst/>
                          <a:latin typeface="Times New Roman"/>
                          <a:ea typeface="宋体"/>
                        </a:rPr>
                        <a:t>#define LCD_RW  (PTD_NUM|6)    //LCD</a:t>
                      </a:r>
                      <a:r>
                        <a:rPr lang="zh-CN" sz="1600" b="1" kern="0" dirty="0">
                          <a:effectLst/>
                          <a:latin typeface="Times New Roman"/>
                          <a:ea typeface="宋体"/>
                        </a:rPr>
                        <a:t>读写信号引脚</a:t>
                      </a:r>
                      <a:endParaRPr lang="zh-CN" sz="1600" b="1" kern="100" dirty="0">
                        <a:effectLst/>
                        <a:latin typeface="Times New Roman"/>
                        <a:ea typeface="宋体"/>
                      </a:endParaRPr>
                    </a:p>
                    <a:p>
                      <a:pPr indent="228600" algn="just">
                        <a:lnSpc>
                          <a:spcPts val="1200"/>
                        </a:lnSpc>
                        <a:spcAft>
                          <a:spcPts val="0"/>
                        </a:spcAft>
                        <a:tabLst>
                          <a:tab pos="4024630" algn="l"/>
                          <a:tab pos="4024630" algn="l"/>
                        </a:tabLst>
                      </a:pPr>
                      <a:r>
                        <a:rPr lang="en-US" sz="1600" b="1" kern="0" dirty="0">
                          <a:effectLst/>
                          <a:latin typeface="Times New Roman"/>
                          <a:ea typeface="宋体"/>
                        </a:rPr>
                        <a:t>……</a:t>
                      </a:r>
                      <a:endParaRPr lang="zh-CN" sz="1600" b="1" kern="100" dirty="0">
                        <a:effectLst/>
                        <a:latin typeface="Times New Roman"/>
                        <a:ea typeface="宋体"/>
                      </a:endParaRPr>
                    </a:p>
                  </a:txBody>
                  <a:tcPr marL="28067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pattFill prst="pct20">
                      <a:fgClr>
                        <a:srgbClr val="FFFFFF"/>
                      </a:fgClr>
                      <a:bgClr>
                        <a:srgbClr val="DFDFDF"/>
                      </a:bgClr>
                    </a:pattFill>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11119499"/>
              </p:ext>
            </p:extLst>
          </p:nvPr>
        </p:nvGraphicFramePr>
        <p:xfrm>
          <a:off x="1586144" y="5229201"/>
          <a:ext cx="5290111" cy="288031"/>
        </p:xfrm>
        <a:graphic>
          <a:graphicData uri="http://schemas.openxmlformats.org/drawingml/2006/table">
            <a:tbl>
              <a:tblPr firstRow="1" firstCol="1" bandRow="1"/>
              <a:tblGrid>
                <a:gridCol w="5290111"/>
              </a:tblGrid>
              <a:tr h="288031">
                <a:tc>
                  <a:txBody>
                    <a:bodyPr/>
                    <a:lstStyle/>
                    <a:p>
                      <a:pPr indent="228600" algn="just">
                        <a:lnSpc>
                          <a:spcPct val="100000"/>
                        </a:lnSpc>
                        <a:spcAft>
                          <a:spcPts val="0"/>
                        </a:spcAft>
                        <a:tabLst>
                          <a:tab pos="4024630" algn="l"/>
                          <a:tab pos="4024630" algn="l"/>
                        </a:tabLst>
                      </a:pPr>
                      <a:r>
                        <a:rPr lang="en-US" sz="1600" b="1" kern="0" dirty="0">
                          <a:effectLst/>
                          <a:latin typeface="Times New Roman"/>
                          <a:ea typeface="宋体"/>
                        </a:rPr>
                        <a:t>uint_8  </a:t>
                      </a:r>
                      <a:r>
                        <a:rPr lang="en-US" sz="1600" b="1" kern="0" dirty="0" err="1">
                          <a:effectLst/>
                          <a:latin typeface="Times New Roman"/>
                          <a:ea typeface="宋体"/>
                        </a:rPr>
                        <a:t>g_LCDBuffer</a:t>
                      </a:r>
                      <a:r>
                        <a:rPr lang="en-US" sz="1600" b="1" kern="0" dirty="0">
                          <a:effectLst/>
                          <a:latin typeface="Times New Roman"/>
                          <a:ea typeface="宋体"/>
                        </a:rPr>
                        <a:t>[32];    //LCD</a:t>
                      </a:r>
                      <a:r>
                        <a:rPr lang="zh-CN" sz="1600" b="1" kern="0" dirty="0">
                          <a:effectLst/>
                          <a:latin typeface="Times New Roman"/>
                          <a:ea typeface="宋体"/>
                        </a:rPr>
                        <a:t>显示缓冲区</a:t>
                      </a:r>
                      <a:endParaRPr lang="zh-CN" sz="1600" b="1" kern="100" dirty="0">
                        <a:effectLst/>
                        <a:latin typeface="Times New Roman"/>
                        <a:ea typeface="宋体"/>
                      </a:endParaRPr>
                    </a:p>
                  </a:txBody>
                  <a:tcPr marL="28067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pattFill prst="pct20">
                      <a:fgClr>
                        <a:srgbClr val="FFFFFF"/>
                      </a:fgClr>
                      <a:bgClr>
                        <a:srgbClr val="DFDFDF"/>
                      </a:bgClr>
                    </a:pattFill>
                  </a:tcPr>
                </a:tc>
              </a:tr>
            </a:tbl>
          </a:graphicData>
        </a:graphic>
      </p:graphicFrame>
    </p:spTree>
    <p:extLst>
      <p:ext uri="{BB962C8B-B14F-4D97-AF65-F5344CB8AC3E}">
        <p14:creationId xmlns:p14="http://schemas.microsoft.com/office/powerpoint/2010/main" val="14379321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36</a:t>
            </a:fld>
            <a:endParaRPr lang="en-US" altLang="zh-CN"/>
          </a:p>
        </p:txBody>
      </p:sp>
      <p:sp>
        <p:nvSpPr>
          <p:cNvPr id="8" name="矩形 7"/>
          <p:cNvSpPr/>
          <p:nvPr/>
        </p:nvSpPr>
        <p:spPr>
          <a:xfrm>
            <a:off x="1043608" y="260648"/>
            <a:ext cx="61574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8.3  </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基础知识与</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107504" y="938624"/>
            <a:ext cx="8928992" cy="1631216"/>
          </a:xfrm>
          <a:prstGeom prst="rect">
            <a:avLst/>
          </a:prstGeom>
        </p:spPr>
        <p:txBody>
          <a:bodyPr wrap="square">
            <a:spAutoFit/>
          </a:bodyPr>
          <a:lstStyle/>
          <a:p>
            <a:pPr algn="just"/>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8.3.3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构件</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设计</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驱动构件的使用</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方法</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indent="285750" algn="just">
              <a:spcBef>
                <a:spcPts val="600"/>
              </a:spcBef>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 第三步：在“</a:t>
            </a:r>
            <a:r>
              <a:rPr lang="en-US" altLang="zh-CN" sz="22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main.c</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文件中“初始化外设模块”位置对</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进行初值</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化。</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0" name="表格 9"/>
          <p:cNvGraphicFramePr>
            <a:graphicFrameLocks noGrp="1"/>
          </p:cNvGraphicFramePr>
          <p:nvPr>
            <p:extLst>
              <p:ext uri="{D42A27DB-BD31-4B8C-83A1-F6EECF244321}">
                <p14:modId xmlns:p14="http://schemas.microsoft.com/office/powerpoint/2010/main" val="3798119972"/>
              </p:ext>
            </p:extLst>
          </p:nvPr>
        </p:nvGraphicFramePr>
        <p:xfrm>
          <a:off x="1631009" y="4509120"/>
          <a:ext cx="5382538" cy="360040"/>
        </p:xfrm>
        <a:graphic>
          <a:graphicData uri="http://schemas.openxmlformats.org/drawingml/2006/table">
            <a:tbl>
              <a:tblPr firstRow="1" firstCol="1" bandRow="1"/>
              <a:tblGrid>
                <a:gridCol w="5382538"/>
              </a:tblGrid>
              <a:tr h="360040">
                <a:tc>
                  <a:txBody>
                    <a:bodyPr/>
                    <a:lstStyle/>
                    <a:p>
                      <a:pPr indent="228600" algn="just">
                        <a:lnSpc>
                          <a:spcPct val="100000"/>
                        </a:lnSpc>
                        <a:spcAft>
                          <a:spcPts val="0"/>
                        </a:spcAft>
                        <a:tabLst>
                          <a:tab pos="4024630" algn="l"/>
                          <a:tab pos="4024630" algn="l"/>
                        </a:tabLst>
                      </a:pPr>
                      <a:r>
                        <a:rPr lang="en-US" sz="1600" b="1" kern="0" dirty="0">
                          <a:effectLst/>
                          <a:latin typeface="Times New Roman"/>
                          <a:ea typeface="宋体"/>
                        </a:rPr>
                        <a:t>    </a:t>
                      </a:r>
                      <a:r>
                        <a:rPr lang="en-US" sz="1600" b="1" kern="0" dirty="0" err="1">
                          <a:effectLst/>
                          <a:latin typeface="Times New Roman"/>
                          <a:ea typeface="宋体"/>
                        </a:rPr>
                        <a:t>LCDShow</a:t>
                      </a:r>
                      <a:r>
                        <a:rPr lang="en-US" sz="1600" b="1" kern="0" dirty="0">
                          <a:effectLst/>
                          <a:latin typeface="Times New Roman"/>
                          <a:ea typeface="宋体"/>
                        </a:rPr>
                        <a:t>(</a:t>
                      </a:r>
                      <a:r>
                        <a:rPr lang="en-US" sz="1600" b="1" kern="0" dirty="0" err="1">
                          <a:effectLst/>
                          <a:latin typeface="Times New Roman"/>
                          <a:ea typeface="宋体"/>
                        </a:rPr>
                        <a:t>g_LCDBuffer</a:t>
                      </a:r>
                      <a:r>
                        <a:rPr lang="en-US" sz="1600" b="1" kern="0" dirty="0">
                          <a:effectLst/>
                          <a:latin typeface="Times New Roman"/>
                          <a:ea typeface="宋体"/>
                        </a:rPr>
                        <a:t>);</a:t>
                      </a:r>
                      <a:endParaRPr lang="zh-CN" sz="1600" b="1" kern="100" dirty="0">
                        <a:effectLst/>
                        <a:latin typeface="Times New Roman"/>
                        <a:ea typeface="宋体"/>
                      </a:endParaRPr>
                    </a:p>
                  </a:txBody>
                  <a:tcPr marL="280670" marR="68580" marT="0" marB="0">
                    <a:lnL>
                      <a:noFill/>
                    </a:lnL>
                    <a:lnR>
                      <a:noFill/>
                    </a:lnR>
                    <a:lnT>
                      <a:noFill/>
                    </a:lnT>
                    <a:lnB>
                      <a:noFill/>
                    </a:lnB>
                    <a:pattFill prst="pct20">
                      <a:fgClr>
                        <a:srgbClr val="FFFFFF"/>
                      </a:fgClr>
                      <a:bgClr>
                        <a:srgbClr val="DFDFDF"/>
                      </a:bgClr>
                    </a:pattFill>
                  </a:tcPr>
                </a:tc>
              </a:tr>
            </a:tbl>
          </a:graphicData>
        </a:graphic>
      </p:graphicFrame>
      <p:sp>
        <p:nvSpPr>
          <p:cNvPr id="12" name="矩形 11"/>
          <p:cNvSpPr/>
          <p:nvPr/>
        </p:nvSpPr>
        <p:spPr>
          <a:xfrm>
            <a:off x="37802" y="3284984"/>
            <a:ext cx="8568952" cy="1107996"/>
          </a:xfrm>
          <a:prstGeom prst="rect">
            <a:avLst/>
          </a:prstGeom>
        </p:spPr>
        <p:txBody>
          <a:bodyPr wrap="square">
            <a:spAutoFit/>
          </a:bodyPr>
          <a:lstStyle/>
          <a:p>
            <a:pPr lvl="0" indent="285750" algn="just">
              <a:spcBef>
                <a:spcPts val="300"/>
              </a:spcBef>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第四步：</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在需要</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显示的地方调用</a:t>
            </a:r>
            <a:r>
              <a:rPr lang="en-US" altLang="zh-CN" sz="2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LCDshow</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函数。只要对</a:t>
            </a:r>
            <a:r>
              <a:rPr lang="en-US" altLang="zh-CN" sz="2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g_LCDBuffer</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赋可以显示的</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ASCII</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码（书</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P232</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8-10</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中编码），调用</a:t>
            </a:r>
            <a:r>
              <a:rPr lang="en-US" altLang="zh-CN" sz="2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LCDshow</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函数，即可在</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屏幕上显示</a:t>
            </a:r>
            <a:r>
              <a:rPr lang="en-US" altLang="zh-CN" sz="2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g_LCDBuffer</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中的内容。</a:t>
            </a:r>
            <a:endPar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3" name="表格 12"/>
          <p:cNvGraphicFramePr>
            <a:graphicFrameLocks noGrp="1"/>
          </p:cNvGraphicFramePr>
          <p:nvPr>
            <p:extLst>
              <p:ext uri="{D42A27DB-BD31-4B8C-83A1-F6EECF244321}">
                <p14:modId xmlns:p14="http://schemas.microsoft.com/office/powerpoint/2010/main" val="3991410065"/>
              </p:ext>
            </p:extLst>
          </p:nvPr>
        </p:nvGraphicFramePr>
        <p:xfrm>
          <a:off x="1619672" y="2578422"/>
          <a:ext cx="5904656" cy="288033"/>
        </p:xfrm>
        <a:graphic>
          <a:graphicData uri="http://schemas.openxmlformats.org/drawingml/2006/table">
            <a:tbl>
              <a:tblPr firstRow="1" firstCol="1" bandRow="1"/>
              <a:tblGrid>
                <a:gridCol w="5904656"/>
              </a:tblGrid>
              <a:tr h="288033">
                <a:tc>
                  <a:txBody>
                    <a:bodyPr/>
                    <a:lstStyle/>
                    <a:p>
                      <a:pPr marL="0" indent="114300" algn="just">
                        <a:lnSpc>
                          <a:spcPct val="100000"/>
                        </a:lnSpc>
                        <a:spcAft>
                          <a:spcPts val="0"/>
                        </a:spcAft>
                        <a:tabLst>
                          <a:tab pos="4024630" algn="l"/>
                          <a:tab pos="4024630" algn="l"/>
                        </a:tabLst>
                      </a:pPr>
                      <a:r>
                        <a:rPr lang="en-US" sz="900" kern="0" dirty="0" smtClean="0">
                          <a:effectLst/>
                          <a:latin typeface="Times New Roman"/>
                          <a:ea typeface="宋体"/>
                        </a:rPr>
                        <a:t>  </a:t>
                      </a:r>
                      <a:r>
                        <a:rPr lang="en-US" sz="1600" b="1" kern="0" dirty="0" err="1">
                          <a:effectLst/>
                          <a:latin typeface="Times New Roman"/>
                          <a:ea typeface="宋体"/>
                        </a:rPr>
                        <a:t>LCDInit</a:t>
                      </a:r>
                      <a:r>
                        <a:rPr lang="en-US" sz="1600" b="1" kern="0" dirty="0">
                          <a:effectLst/>
                          <a:latin typeface="Times New Roman"/>
                          <a:ea typeface="宋体"/>
                        </a:rPr>
                        <a:t>();                     //LCD</a:t>
                      </a:r>
                      <a:r>
                        <a:rPr lang="zh-CN" sz="1600" b="1" kern="0" dirty="0">
                          <a:effectLst/>
                          <a:latin typeface="Times New Roman"/>
                          <a:ea typeface="宋体"/>
                        </a:rPr>
                        <a:t>初始化</a:t>
                      </a:r>
                      <a:r>
                        <a:rPr lang="en-US" sz="1600" b="1" kern="0" dirty="0">
                          <a:effectLst/>
                          <a:latin typeface="Times New Roman"/>
                          <a:ea typeface="宋体"/>
                        </a:rPr>
                        <a:t>//</a:t>
                      </a:r>
                      <a:r>
                        <a:rPr lang="en-US" sz="1600" b="1" kern="0" dirty="0" err="1">
                          <a:effectLst/>
                          <a:latin typeface="Times New Roman"/>
                          <a:ea typeface="宋体"/>
                        </a:rPr>
                        <a:t>lcd</a:t>
                      </a:r>
                      <a:r>
                        <a:rPr lang="zh-CN" sz="1600" b="1" kern="0" dirty="0">
                          <a:effectLst/>
                          <a:latin typeface="Times New Roman"/>
                          <a:ea typeface="宋体"/>
                        </a:rPr>
                        <a:t>显示初始字符</a:t>
                      </a:r>
                      <a:endParaRPr lang="zh-CN" sz="1600" b="1" kern="100" dirty="0">
                        <a:effectLst/>
                        <a:latin typeface="Times New Roman"/>
                        <a:ea typeface="宋体"/>
                      </a:endParaRPr>
                    </a:p>
                  </a:txBody>
                  <a:tcPr marL="28067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pattFill prst="pct20">
                      <a:fgClr>
                        <a:srgbClr val="FFFFFF"/>
                      </a:fgClr>
                      <a:bgClr>
                        <a:srgbClr val="DFDFDF"/>
                      </a:bgClr>
                    </a:pattFill>
                  </a:tcPr>
                </a:tc>
              </a:tr>
            </a:tbl>
          </a:graphicData>
        </a:graphic>
      </p:graphicFrame>
    </p:spTree>
    <p:extLst>
      <p:ext uri="{BB962C8B-B14F-4D97-AF65-F5344CB8AC3E}">
        <p14:creationId xmlns:p14="http://schemas.microsoft.com/office/powerpoint/2010/main" val="14443537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37</a:t>
            </a:fld>
            <a:endParaRPr lang="en-US" altLang="zh-CN"/>
          </a:p>
        </p:txBody>
      </p:sp>
      <p:sp>
        <p:nvSpPr>
          <p:cNvPr id="8" name="矩形 7"/>
          <p:cNvSpPr/>
          <p:nvPr/>
        </p:nvSpPr>
        <p:spPr>
          <a:xfrm>
            <a:off x="1043608" y="260648"/>
            <a:ext cx="61574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8.3  </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基础知识与</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107504" y="832644"/>
            <a:ext cx="8784976" cy="2308324"/>
          </a:xfrm>
          <a:prstGeom prst="rect">
            <a:avLst/>
          </a:prstGeom>
        </p:spPr>
        <p:txBody>
          <a:bodyPr wrap="square">
            <a:spAutoFit/>
          </a:bodyPr>
          <a:lstStyle/>
          <a:p>
            <a:pPr algn="just"/>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8.3.3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构件</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设计</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构源文件（</a:t>
            </a:r>
            <a:r>
              <a:rPr lang="en-US" altLang="zh-CN" sz="22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lcd.c</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p>
          <a:p>
            <a:pPr indent="285750" algn="just">
              <a:spcBef>
                <a:spcPts val="600"/>
              </a:spcBef>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为了方便理解程序，同样给出了</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驱动构件的源文件，其中的内部函数</a:t>
            </a:r>
            <a:r>
              <a:rPr lang="en-US" altLang="zh-CN" sz="2200" b="1" dirty="0" err="1">
                <a:latin typeface="Times New Roman" panose="02020603050405020304" pitchFamily="18" charset="0"/>
                <a:ea typeface="黑体" panose="02010609060101010101" pitchFamily="49" charset="-122"/>
                <a:cs typeface="Times New Roman" panose="02020603050405020304" pitchFamily="18" charset="0"/>
              </a:rPr>
              <a:t>LCDCommand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就是</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如何向</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中的</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HD44780</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控制器送出一个字节的命令或数据的函数，这个函数主要是根据</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HD44780</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的操作时序完成的。 </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详见</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P236</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238</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913342969"/>
              </p:ext>
            </p:extLst>
          </p:nvPr>
        </p:nvGraphicFramePr>
        <p:xfrm>
          <a:off x="1187624" y="3284984"/>
          <a:ext cx="6840760" cy="3013915"/>
        </p:xfrm>
        <a:graphic>
          <a:graphicData uri="http://schemas.openxmlformats.org/drawingml/2006/table">
            <a:tbl>
              <a:tblPr firstRow="1" firstCol="1" bandRow="1"/>
              <a:tblGrid>
                <a:gridCol w="6840760"/>
              </a:tblGrid>
              <a:tr h="3013915">
                <a:tc>
                  <a:txBody>
                    <a:bodyPr/>
                    <a:lstStyle/>
                    <a:p>
                      <a:pPr indent="266700" algn="just">
                        <a:lnSpc>
                          <a:spcPct val="100000"/>
                        </a:lnSpc>
                        <a:spcAft>
                          <a:spcPts val="0"/>
                        </a:spcAft>
                        <a:tabLst>
                          <a:tab pos="4024630" algn="l"/>
                          <a:tab pos="4024630" algn="l"/>
                        </a:tabLst>
                      </a:pPr>
                      <a:r>
                        <a:rPr lang="en-US" sz="1400" kern="0" dirty="0" smtClean="0">
                          <a:solidFill>
                            <a:srgbClr val="000000"/>
                          </a:solidFill>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 </a:t>
                      </a:r>
                      <a:r>
                        <a:rPr lang="zh-CN" sz="1400" kern="0" dirty="0">
                          <a:solidFill>
                            <a:srgbClr val="000000"/>
                          </a:solidFill>
                          <a:effectLst/>
                          <a:latin typeface="Times New Roman"/>
                          <a:ea typeface="宋体"/>
                        </a:rPr>
                        <a:t>文件名称：</a:t>
                      </a:r>
                      <a:r>
                        <a:rPr lang="en-US" sz="1400" kern="0" dirty="0" err="1">
                          <a:solidFill>
                            <a:srgbClr val="000000"/>
                          </a:solidFill>
                          <a:effectLst/>
                          <a:latin typeface="Times New Roman"/>
                          <a:ea typeface="宋体"/>
                        </a:rPr>
                        <a:t>lcd.c</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 </a:t>
                      </a:r>
                      <a:r>
                        <a:rPr lang="zh-CN" sz="1400" kern="0" dirty="0">
                          <a:solidFill>
                            <a:srgbClr val="000000"/>
                          </a:solidFill>
                          <a:effectLst/>
                          <a:latin typeface="Times New Roman"/>
                          <a:ea typeface="宋体"/>
                        </a:rPr>
                        <a:t>功能概要：</a:t>
                      </a:r>
                      <a:r>
                        <a:rPr lang="en-US" sz="1400" kern="0" dirty="0" err="1">
                          <a:solidFill>
                            <a:srgbClr val="000000"/>
                          </a:solidFill>
                          <a:effectLst/>
                          <a:latin typeface="Times New Roman"/>
                          <a:ea typeface="宋体"/>
                        </a:rPr>
                        <a:t>lcd</a:t>
                      </a:r>
                      <a:r>
                        <a:rPr lang="zh-CN" sz="1400" kern="0" dirty="0">
                          <a:solidFill>
                            <a:srgbClr val="000000"/>
                          </a:solidFill>
                          <a:effectLst/>
                          <a:latin typeface="Times New Roman"/>
                          <a:ea typeface="宋体"/>
                        </a:rPr>
                        <a:t>构件头文件</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smtClean="0">
                          <a:solidFill>
                            <a:srgbClr val="000000"/>
                          </a:solidFill>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#include "</a:t>
                      </a:r>
                      <a:r>
                        <a:rPr lang="en-US" sz="1400" kern="0" dirty="0" err="1">
                          <a:solidFill>
                            <a:srgbClr val="000000"/>
                          </a:solidFill>
                          <a:effectLst/>
                          <a:latin typeface="Times New Roman"/>
                          <a:ea typeface="宋体"/>
                        </a:rPr>
                        <a:t>lcd.h</a:t>
                      </a:r>
                      <a:r>
                        <a:rPr lang="en-US" sz="1400" kern="0" dirty="0">
                          <a:solidFill>
                            <a:srgbClr val="000000"/>
                          </a:solidFill>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 </a:t>
                      </a:r>
                      <a:r>
                        <a:rPr lang="en-US" sz="1400" kern="0" dirty="0" smtClean="0">
                          <a:solidFill>
                            <a:srgbClr val="000000"/>
                          </a:solidFill>
                          <a:effectLst/>
                          <a:latin typeface="Times New Roman"/>
                          <a:ea typeface="宋体"/>
                        </a:rPr>
                        <a:t>//</a:t>
                      </a:r>
                      <a:r>
                        <a:rPr lang="en-US" sz="1400" kern="0" dirty="0">
                          <a:solidFill>
                            <a:srgbClr val="000000"/>
                          </a:solidFill>
                          <a:effectLst/>
                          <a:latin typeface="Times New Roman"/>
                          <a:ea typeface="宋体"/>
                        </a:rPr>
                        <a:t>8</a:t>
                      </a:r>
                      <a:r>
                        <a:rPr lang="zh-CN" sz="1400" kern="0" dirty="0">
                          <a:solidFill>
                            <a:srgbClr val="000000"/>
                          </a:solidFill>
                          <a:effectLst/>
                          <a:latin typeface="Times New Roman"/>
                          <a:ea typeface="宋体"/>
                        </a:rPr>
                        <a:t>个数据位引脚，使用数组，方便循环编程</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static uint_16 LCD_D[8]=</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    LCD_D0,LCD_D1,LCD_D2,LCD_D3,LCD_D4,LCD_D5,LCD_D6,LCD_D7</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 </a:t>
                      </a:r>
                      <a:r>
                        <a:rPr lang="en-US" sz="1400" kern="0" dirty="0" smtClean="0">
                          <a:solidFill>
                            <a:srgbClr val="000000"/>
                          </a:solidFill>
                          <a:effectLst/>
                          <a:latin typeface="Times New Roman"/>
                          <a:ea typeface="宋体"/>
                        </a:rPr>
                        <a:t>//</a:t>
                      </a:r>
                      <a:r>
                        <a:rPr lang="zh-CN" sz="1400" kern="0" dirty="0">
                          <a:solidFill>
                            <a:srgbClr val="000000"/>
                          </a:solidFill>
                          <a:effectLst/>
                          <a:latin typeface="Times New Roman"/>
                          <a:ea typeface="宋体"/>
                        </a:rPr>
                        <a:t>内部函数原型声明</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solidFill>
                            <a:srgbClr val="000000"/>
                          </a:solidFill>
                          <a:effectLst/>
                          <a:latin typeface="Times New Roman"/>
                          <a:ea typeface="宋体"/>
                        </a:rPr>
                        <a:t>void </a:t>
                      </a:r>
                      <a:r>
                        <a:rPr lang="en-US" sz="1400" kern="0" dirty="0" err="1">
                          <a:solidFill>
                            <a:srgbClr val="000000"/>
                          </a:solidFill>
                          <a:effectLst/>
                          <a:latin typeface="Times New Roman"/>
                          <a:ea typeface="宋体"/>
                        </a:rPr>
                        <a:t>LCDCommand</a:t>
                      </a:r>
                      <a:r>
                        <a:rPr lang="en-US" sz="1400" kern="0" dirty="0">
                          <a:solidFill>
                            <a:srgbClr val="000000"/>
                          </a:solidFill>
                          <a:effectLst/>
                          <a:latin typeface="Times New Roman"/>
                          <a:ea typeface="宋体"/>
                        </a:rPr>
                        <a:t>(uint_8 RS,uint_8 </a:t>
                      </a:r>
                      <a:r>
                        <a:rPr lang="en-US" sz="1400" kern="0" dirty="0" err="1">
                          <a:solidFill>
                            <a:srgbClr val="000000"/>
                          </a:solidFill>
                          <a:effectLst/>
                          <a:latin typeface="Times New Roman"/>
                          <a:ea typeface="宋体"/>
                        </a:rPr>
                        <a:t>cmdordata</a:t>
                      </a:r>
                      <a:r>
                        <a:rPr lang="en-US" sz="1400" kern="0" dirty="0">
                          <a:solidFill>
                            <a:srgbClr val="000000"/>
                          </a:solidFill>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2000" kern="0" dirty="0">
                          <a:solidFill>
                            <a:srgbClr val="000000"/>
                          </a:solidFill>
                          <a:effectLst/>
                          <a:latin typeface="Times New Roman"/>
                          <a:ea typeface="宋体"/>
                        </a:rPr>
                        <a:t> </a:t>
                      </a:r>
                      <a:r>
                        <a:rPr lang="en-US" sz="2000" kern="0" dirty="0" smtClean="0">
                          <a:solidFill>
                            <a:srgbClr val="000000"/>
                          </a:solidFill>
                          <a:effectLst/>
                          <a:latin typeface="Times New Roman"/>
                          <a:ea typeface="宋体"/>
                        </a:rPr>
                        <a:t>……..</a:t>
                      </a:r>
                      <a:endParaRPr lang="zh-CN" sz="2000" kern="100" dirty="0">
                        <a:effectLst/>
                        <a:latin typeface="Times New Roman"/>
                        <a:ea typeface="宋体"/>
                      </a:endParaRPr>
                    </a:p>
                  </a:txBody>
                  <a:tcPr marL="210502" marR="5143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bl>
          </a:graphicData>
        </a:graphic>
      </p:graphicFrame>
    </p:spTree>
    <p:extLst>
      <p:ext uri="{BB962C8B-B14F-4D97-AF65-F5344CB8AC3E}">
        <p14:creationId xmlns:p14="http://schemas.microsoft.com/office/powerpoint/2010/main" val="29517863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38</a:t>
            </a:fld>
            <a:endParaRPr lang="en-US" altLang="zh-CN"/>
          </a:p>
        </p:txBody>
      </p:sp>
      <p:sp>
        <p:nvSpPr>
          <p:cNvPr id="8" name="矩形 7"/>
          <p:cNvSpPr/>
          <p:nvPr/>
        </p:nvSpPr>
        <p:spPr>
          <a:xfrm>
            <a:off x="1043608" y="260648"/>
            <a:ext cx="61574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8.3  </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基础知识与</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2826191" y="855365"/>
            <a:ext cx="2592288" cy="523220"/>
          </a:xfrm>
          <a:prstGeom prst="rect">
            <a:avLst/>
          </a:prstGeom>
        </p:spPr>
        <p:txBody>
          <a:bodyPr wrap="square">
            <a:spAutoFit/>
          </a:bodyPr>
          <a:lstStyle/>
          <a:p>
            <a:pPr algn="just"/>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8.3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a:t>
            </a:r>
            <a:endPar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251520" y="1426895"/>
            <a:ext cx="8496944" cy="2677656"/>
          </a:xfrm>
          <a:prstGeom prst="rect">
            <a:avLst/>
          </a:prstGeom>
        </p:spPr>
        <p:txBody>
          <a:bodyPr wrap="square">
            <a:spAutoFit/>
          </a:bodyPr>
          <a:lstStyle/>
          <a:p>
            <a:pPr algn="just"/>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Liquid Crystal Display</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，液晶显示屏）作为电子信息产品的主要显示器件，按显示内容分类</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，分为哪三类？</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与</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的硬件</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接线使用</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宏定义描述，且每个接线单独宏定义，更具普适性，这样，若</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接在</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的不同引脚，只需修改</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的硬件接线宏定义即可</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。宏定义通常放在哪个文件中？</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772776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39</a:t>
            </a:fld>
            <a:endParaRPr lang="en-US" altLang="zh-CN"/>
          </a:p>
        </p:txBody>
      </p:sp>
      <p:sp>
        <p:nvSpPr>
          <p:cNvPr id="8" name="矩形 7"/>
          <p:cNvSpPr/>
          <p:nvPr/>
        </p:nvSpPr>
        <p:spPr>
          <a:xfrm>
            <a:off x="1043608" y="260648"/>
            <a:ext cx="61574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8.3  </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基础知识与</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驱动构件设计</a:t>
            </a:r>
          </a:p>
        </p:txBody>
      </p:sp>
      <p:sp>
        <p:nvSpPr>
          <p:cNvPr id="6" name="矩形 5"/>
          <p:cNvSpPr/>
          <p:nvPr/>
        </p:nvSpPr>
        <p:spPr>
          <a:xfrm>
            <a:off x="2826191" y="855365"/>
            <a:ext cx="2592288" cy="523220"/>
          </a:xfrm>
          <a:prstGeom prst="rect">
            <a:avLst/>
          </a:prstGeom>
        </p:spPr>
        <p:txBody>
          <a:bodyPr wrap="square">
            <a:spAutoFit/>
          </a:bodyPr>
          <a:lstStyle/>
          <a:p>
            <a:pPr algn="just"/>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8.3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思考题答案</a:t>
            </a:r>
            <a:endPar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251520" y="1426895"/>
            <a:ext cx="8496944" cy="3785652"/>
          </a:xfrm>
          <a:prstGeom prst="rect">
            <a:avLst/>
          </a:prstGeom>
        </p:spPr>
        <p:txBody>
          <a:bodyPr wrap="square">
            <a:spAutoFit/>
          </a:bodyPr>
          <a:lstStyle/>
          <a:p>
            <a:pPr algn="just"/>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Liquid Crystal Display</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，液晶显示屏）作为电子信息产品的主要显示器件，按显示内容分类</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，分为哪三类？</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可</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分为字段型、点阵字符型、点阵图形三</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种。</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与</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的硬件</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接线使用</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宏定义描述，且每个接线单独宏定义，更具普适性，这样，若</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接在</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的不同引脚，只需修改</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的硬件接线宏定义即可</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。宏定义通常放在哪个文件中？</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驱动构件头文件</a:t>
            </a: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lcd.h</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p>
          <a:p>
            <a:pPr algn="just"/>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81359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a:t>
            </a:fld>
            <a:endParaRPr lang="en-US" altLang="zh-CN"/>
          </a:p>
        </p:txBody>
      </p:sp>
      <p:sp>
        <p:nvSpPr>
          <p:cNvPr id="4" name="矩形 3"/>
          <p:cNvSpPr/>
          <p:nvPr/>
        </p:nvSpPr>
        <p:spPr>
          <a:xfrm>
            <a:off x="107504" y="1268760"/>
            <a:ext cx="8784976" cy="1658916"/>
          </a:xfrm>
          <a:prstGeom prst="rect">
            <a:avLst/>
          </a:prstGeom>
        </p:spPr>
        <p:txBody>
          <a:bodyPr wrap="square">
            <a:spAutoFit/>
          </a:bodyPr>
          <a:lstStyle/>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本节要了解</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键盘是什么</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键盘</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与</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的接口</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又是什么样的</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键盘</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可由单个或多个</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按键组成</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，它是最简单的</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数字量输入设备，通过键盘可输入数据或命令，从而实现简单的人机通信。</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键盘与</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的连接方式主要有</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独立</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方式和</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矩阵</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方式两种。</a:t>
            </a:r>
          </a:p>
        </p:txBody>
      </p:sp>
      <p:sp>
        <p:nvSpPr>
          <p:cNvPr id="8" name="矩形 7"/>
          <p:cNvSpPr/>
          <p:nvPr/>
        </p:nvSpPr>
        <p:spPr>
          <a:xfrm>
            <a:off x="1043608" y="260648"/>
            <a:ext cx="7056740"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8</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键盘</a:t>
            </a:r>
            <a:r>
              <a:rPr lang="zh-CN" altLang="en-US" sz="3200" b="1" dirty="0">
                <a:solidFill>
                  <a:schemeClr val="bg1"/>
                </a:solidFill>
                <a:latin typeface="华文新魏" panose="02010800040101010101" pitchFamily="2" charset="-122"/>
                <a:ea typeface="华文新魏" panose="02010800040101010101" pitchFamily="2" charset="-122"/>
              </a:rPr>
              <a:t>基础知识与键盘驱动构件设计</a:t>
            </a:r>
          </a:p>
        </p:txBody>
      </p:sp>
      <p:sp>
        <p:nvSpPr>
          <p:cNvPr id="2" name="矩形 1"/>
          <p:cNvSpPr/>
          <p:nvPr/>
        </p:nvSpPr>
        <p:spPr>
          <a:xfrm>
            <a:off x="179512" y="836712"/>
            <a:ext cx="3119765"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a:t>
            </a: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键盘</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模型及接口</a:t>
            </a:r>
          </a:p>
        </p:txBody>
      </p:sp>
      <p:graphicFrame>
        <p:nvGraphicFramePr>
          <p:cNvPr id="5" name="对象 4"/>
          <p:cNvGraphicFramePr>
            <a:graphicFrameLocks noChangeAspect="1"/>
          </p:cNvGraphicFramePr>
          <p:nvPr>
            <p:extLst>
              <p:ext uri="{D42A27DB-BD31-4B8C-83A1-F6EECF244321}">
                <p14:modId xmlns:p14="http://schemas.microsoft.com/office/powerpoint/2010/main" val="888532698"/>
              </p:ext>
            </p:extLst>
          </p:nvPr>
        </p:nvGraphicFramePr>
        <p:xfrm>
          <a:off x="395536" y="2852936"/>
          <a:ext cx="2376264" cy="1584176"/>
        </p:xfrm>
        <a:graphic>
          <a:graphicData uri="http://schemas.openxmlformats.org/presentationml/2006/ole">
            <mc:AlternateContent xmlns:mc="http://schemas.openxmlformats.org/markup-compatibility/2006">
              <mc:Choice xmlns:v="urn:schemas-microsoft-com:vml" Requires="v">
                <p:oleObj spid="_x0000_s1074" name="BMP 图像" r:id="rId3" imgW="1371429" imgH="933580" progId="Paint.Picture">
                  <p:embed/>
                </p:oleObj>
              </mc:Choice>
              <mc:Fallback>
                <p:oleObj name="BMP 图像" r:id="rId3" imgW="1371429" imgH="933580"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852936"/>
                        <a:ext cx="2376264" cy="1584176"/>
                      </a:xfrm>
                      <a:prstGeom prst="rect">
                        <a:avLst/>
                      </a:prstGeom>
                      <a:noFill/>
                    </p:spPr>
                  </p:pic>
                </p:oleObj>
              </mc:Fallback>
            </mc:AlternateContent>
          </a:graphicData>
        </a:graphic>
      </p:graphicFrame>
      <p:sp>
        <p:nvSpPr>
          <p:cNvPr id="6" name="矩形 5"/>
          <p:cNvSpPr/>
          <p:nvPr/>
        </p:nvSpPr>
        <p:spPr>
          <a:xfrm>
            <a:off x="2771800" y="2927676"/>
            <a:ext cx="6120680" cy="1323439"/>
          </a:xfrm>
          <a:prstGeom prst="rect">
            <a:avLst/>
          </a:prstGeom>
        </p:spPr>
        <p:txBody>
          <a:bodyPr wrap="square">
            <a:spAutoFit/>
          </a:bodyPr>
          <a:lstStyle/>
          <a:p>
            <a:pPr algn="just"/>
            <a:r>
              <a:rPr lang="zh-CN" altLang="en-US" sz="2000" b="1" dirty="0" smtClean="0">
                <a:latin typeface="黑体" panose="02010609060101010101" pitchFamily="49" charset="-122"/>
                <a:ea typeface="黑体" panose="02010609060101010101" pitchFamily="49" charset="-122"/>
                <a:cs typeface="Times New Roman" panose="02020603050405020304" pitchFamily="18" charset="0"/>
              </a:rPr>
              <a:t>  独立方式是将</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每个独立按键按一对一的方式直接接到</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MCU</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的</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GPIO</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输入引脚，直接读取引脚状态，便可确定哪个键被按下。这种方式实现简单，但占用</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GPIO</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引脚资源较多，一般只用于按键数量少于</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6</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个的情况。</a:t>
            </a: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4365104"/>
            <a:ext cx="2496478" cy="226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1354" y="4618107"/>
            <a:ext cx="1818593" cy="1756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467544" y="4834746"/>
            <a:ext cx="3384376" cy="1323439"/>
          </a:xfrm>
          <a:prstGeom prst="rect">
            <a:avLst/>
          </a:prstGeom>
        </p:spPr>
        <p:txBody>
          <a:bodyPr wrap="square">
            <a:spAutoFit/>
          </a:bodyPr>
          <a:lstStyle/>
          <a:p>
            <a:pPr algn="just"/>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    实际</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应用较多的是矩阵</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键盘。</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它由</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条行线与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条列线组成。在行列线的每一个交点上设置一个按键。</a:t>
            </a:r>
          </a:p>
        </p:txBody>
      </p:sp>
    </p:spTree>
    <p:extLst>
      <p:ext uri="{BB962C8B-B14F-4D97-AF65-F5344CB8AC3E}">
        <p14:creationId xmlns:p14="http://schemas.microsoft.com/office/powerpoint/2010/main" val="8286047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40</a:t>
            </a:fld>
            <a:endParaRPr lang="en-US" altLang="zh-CN"/>
          </a:p>
        </p:txBody>
      </p:sp>
      <p:sp>
        <p:nvSpPr>
          <p:cNvPr id="8" name="矩形 7"/>
          <p:cNvSpPr/>
          <p:nvPr/>
        </p:nvSpPr>
        <p:spPr>
          <a:xfrm>
            <a:off x="1043608" y="260648"/>
            <a:ext cx="646523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8.4  </a:t>
            </a:r>
            <a:r>
              <a:rPr lang="zh-CN" altLang="en-US" sz="2800" b="1" dirty="0" smtClean="0">
                <a:solidFill>
                  <a:schemeClr val="bg1"/>
                </a:solidFill>
                <a:latin typeface="华文新魏" panose="02010800040101010101" pitchFamily="2" charset="-122"/>
                <a:ea typeface="华文新魏" panose="02010800040101010101" pitchFamily="2" charset="-122"/>
              </a:rPr>
              <a:t>键盘</a:t>
            </a:r>
            <a:r>
              <a:rPr lang="zh-CN" altLang="en-US" sz="2800" b="1" dirty="0">
                <a:solidFill>
                  <a:schemeClr val="bg1"/>
                </a:solidFill>
                <a:latin typeface="华文新魏" panose="02010800040101010101" pitchFamily="2" charset="-122"/>
                <a:ea typeface="华文新魏" panose="02010800040101010101" pitchFamily="2" charset="-122"/>
              </a:rPr>
              <a:t>、</a:t>
            </a:r>
            <a:r>
              <a:rPr lang="en-US" altLang="zh-CN" sz="2800" b="1" dirty="0">
                <a:solidFill>
                  <a:schemeClr val="bg1"/>
                </a:solidFill>
                <a:latin typeface="华文新魏" panose="02010800040101010101" pitchFamily="2" charset="-122"/>
                <a:ea typeface="华文新魏" panose="02010800040101010101" pitchFamily="2" charset="-122"/>
              </a:rPr>
              <a:t>LED</a:t>
            </a:r>
            <a:r>
              <a:rPr lang="zh-CN" altLang="en-US" sz="2800" b="1" dirty="0">
                <a:solidFill>
                  <a:schemeClr val="bg1"/>
                </a:solidFill>
                <a:latin typeface="华文新魏" panose="02010800040101010101" pitchFamily="2" charset="-122"/>
                <a:ea typeface="华文新魏" panose="02010800040101010101" pitchFamily="2" charset="-122"/>
              </a:rPr>
              <a:t>及</a:t>
            </a:r>
            <a:r>
              <a:rPr lang="en-US" altLang="zh-CN" sz="2800" b="1" dirty="0">
                <a:solidFill>
                  <a:schemeClr val="bg1"/>
                </a:solidFill>
                <a:latin typeface="华文新魏" panose="02010800040101010101" pitchFamily="2" charset="-122"/>
                <a:ea typeface="华文新魏" panose="02010800040101010101" pitchFamily="2" charset="-122"/>
              </a:rPr>
              <a:t>LCD</a:t>
            </a:r>
            <a:r>
              <a:rPr lang="zh-CN" altLang="en-US" sz="2800" b="1" dirty="0">
                <a:solidFill>
                  <a:schemeClr val="bg1"/>
                </a:solidFill>
                <a:latin typeface="华文新魏" panose="02010800040101010101" pitchFamily="2" charset="-122"/>
                <a:ea typeface="华文新魏" panose="02010800040101010101" pitchFamily="2" charset="-122"/>
              </a:rPr>
              <a:t>驱动构件测试实例</a:t>
            </a:r>
          </a:p>
        </p:txBody>
      </p:sp>
      <p:sp>
        <p:nvSpPr>
          <p:cNvPr id="2" name="矩形 1"/>
          <p:cNvSpPr/>
          <p:nvPr/>
        </p:nvSpPr>
        <p:spPr>
          <a:xfrm>
            <a:off x="151483" y="1052736"/>
            <a:ext cx="8813005" cy="1569660"/>
          </a:xfrm>
          <a:prstGeom prst="rect">
            <a:avLst/>
          </a:prstGeom>
        </p:spPr>
        <p:txBody>
          <a:bodyPr wrap="square">
            <a:spAutoFit/>
          </a:bodyPr>
          <a:lstStyle/>
          <a:p>
            <a:pPr marL="342900" indent="-342900" algn="just">
              <a:buClr>
                <a:srgbClr val="000099"/>
              </a:buClr>
              <a:buSzPct val="80000"/>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基于设计好的键盘、</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LED</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的驱动构件，我们设计了综合测试实例。在</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上会显示“</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The keyboard you just input is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，同时利用</a:t>
            </a: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SysTick</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定时器中断，在</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LED</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显示上了</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3692</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，键盘按键的定义值将在</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LCD</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的右下角显示</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出来。</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9" name="图片 8" descr="C:\Users\Administrator\Desktop\IMG_20160611_14033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9632" y="2996952"/>
            <a:ext cx="2862343" cy="2160240"/>
          </a:xfrm>
          <a:prstGeom prst="ellipse">
            <a:avLst/>
          </a:prstGeom>
          <a:ln>
            <a:noFill/>
          </a:ln>
          <a:effectLst>
            <a:softEdge rad="112500"/>
          </a:effectLst>
        </p:spPr>
      </p:pic>
      <p:pic>
        <p:nvPicPr>
          <p:cNvPr id="10" name="图片 9" descr="C:\Users\Administrator\Desktop\IMG_20160611_140357.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7985" y="2996952"/>
            <a:ext cx="2880320" cy="2224454"/>
          </a:xfrm>
          <a:prstGeom prst="ellipse">
            <a:avLst/>
          </a:prstGeom>
          <a:ln>
            <a:noFill/>
          </a:ln>
          <a:effectLst>
            <a:softEdge rad="112500"/>
          </a:effectLst>
        </p:spPr>
      </p:pic>
    </p:spTree>
    <p:extLst>
      <p:ext uri="{BB962C8B-B14F-4D97-AF65-F5344CB8AC3E}">
        <p14:creationId xmlns:p14="http://schemas.microsoft.com/office/powerpoint/2010/main" val="3470697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2138434" y="260648"/>
            <a:ext cx="51847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defRPr/>
            </a:pPr>
            <a:r>
              <a:rPr lang="zh-CN" altLang="en-US" sz="3200" kern="0" dirty="0">
                <a:solidFill>
                  <a:srgbClr val="FFFFFF"/>
                </a:solidFill>
                <a:latin typeface="Arial" charset="0"/>
                <a:ea typeface="华文新魏" pitchFamily="2" charset="-122"/>
              </a:rPr>
              <a:t>结  束  语</a:t>
            </a:r>
          </a:p>
        </p:txBody>
      </p:sp>
      <p:pic>
        <p:nvPicPr>
          <p:cNvPr id="4" name="Picture 17"/>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8269" t="22536" r="49205" b="22536"/>
          <a:stretch>
            <a:fillRect/>
          </a:stretch>
        </p:blipFill>
        <p:spPr bwMode="gray">
          <a:xfrm>
            <a:off x="107503" y="836712"/>
            <a:ext cx="4623317" cy="523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灯片编号占位符 5"/>
          <p:cNvSpPr>
            <a:spLocks noGrp="1"/>
          </p:cNvSpPr>
          <p:nvPr>
            <p:ph type="sldNum" sz="quarter" idx="11"/>
          </p:nvPr>
        </p:nvSpPr>
        <p:spPr/>
        <p:txBody>
          <a:bodyPr/>
          <a:lstStyle/>
          <a:p>
            <a:fld id="{76BC7B45-20C1-48AE-8B78-AFAD20EA80B5}" type="slidenum">
              <a:rPr lang="en-US" altLang="zh-CN" smtClean="0">
                <a:solidFill>
                  <a:srgbClr val="000000"/>
                </a:solidFill>
              </a:rPr>
              <a:pPr/>
              <a:t>41</a:t>
            </a:fld>
            <a:endParaRPr lang="en-US" altLang="zh-CN" dirty="0">
              <a:solidFill>
                <a:srgbClr val="000000"/>
              </a:solidFill>
            </a:endParaRPr>
          </a:p>
        </p:txBody>
      </p:sp>
      <p:sp>
        <p:nvSpPr>
          <p:cNvPr id="7" name="矩形 6"/>
          <p:cNvSpPr/>
          <p:nvPr/>
        </p:nvSpPr>
        <p:spPr>
          <a:xfrm>
            <a:off x="4699938" y="1194077"/>
            <a:ext cx="4076426" cy="4546694"/>
          </a:xfrm>
          <a:prstGeom prst="rect">
            <a:avLst/>
          </a:prstGeom>
        </p:spPr>
        <p:txBody>
          <a:bodyPr wrap="square">
            <a:spAutoFit/>
          </a:bodyPr>
          <a:lstStyle/>
          <a:p>
            <a:pPr algn="just">
              <a:lnSpc>
                <a:spcPct val="110000"/>
              </a:lnSpc>
              <a:spcBef>
                <a:spcPts val="600"/>
              </a:spcBef>
            </a:pPr>
            <a:r>
              <a:rPr lang="zh-CN" altLang="en-US" sz="2200" b="1" dirty="0">
                <a:solidFill>
                  <a:srgbClr val="0000FF"/>
                </a:solidFill>
                <a:latin typeface="华文新魏" panose="02010800040101010101" pitchFamily="2" charset="-122"/>
                <a:ea typeface="华文新魏" panose="02010800040101010101" pitchFamily="2" charset="-122"/>
              </a:rPr>
              <a:t>本章给出嵌入式系统中常用的键盘、</a:t>
            </a:r>
            <a:r>
              <a:rPr lang="en-US" altLang="zh-CN" sz="2200" b="1" dirty="0">
                <a:solidFill>
                  <a:srgbClr val="0000FF"/>
                </a:solidFill>
                <a:latin typeface="华文新魏" panose="02010800040101010101" pitchFamily="2" charset="-122"/>
                <a:ea typeface="华文新魏" panose="02010800040101010101" pitchFamily="2" charset="-122"/>
              </a:rPr>
              <a:t>LED</a:t>
            </a:r>
            <a:r>
              <a:rPr lang="zh-CN" altLang="en-US" sz="2200" b="1" dirty="0">
                <a:solidFill>
                  <a:srgbClr val="0000FF"/>
                </a:solidFill>
                <a:latin typeface="华文新魏" panose="02010800040101010101" pitchFamily="2" charset="-122"/>
                <a:ea typeface="华文新魏" panose="02010800040101010101" pitchFamily="2" charset="-122"/>
              </a:rPr>
              <a:t>数码管和</a:t>
            </a:r>
            <a:r>
              <a:rPr lang="en-US" altLang="zh-CN" sz="2200" b="1" dirty="0">
                <a:solidFill>
                  <a:srgbClr val="0000FF"/>
                </a:solidFill>
                <a:latin typeface="华文新魏" panose="02010800040101010101" pitchFamily="2" charset="-122"/>
                <a:ea typeface="华文新魏" panose="02010800040101010101" pitchFamily="2" charset="-122"/>
              </a:rPr>
              <a:t>LCD</a:t>
            </a:r>
            <a:r>
              <a:rPr lang="zh-CN" altLang="en-US" sz="2200" b="1" dirty="0" smtClean="0">
                <a:solidFill>
                  <a:srgbClr val="0000FF"/>
                </a:solidFill>
                <a:latin typeface="华文新魏" panose="02010800040101010101" pitchFamily="2" charset="-122"/>
                <a:ea typeface="华文新魏" panose="02010800040101010101" pitchFamily="2" charset="-122"/>
              </a:rPr>
              <a:t>液晶显示。</a:t>
            </a:r>
            <a:r>
              <a:rPr lang="zh-CN" altLang="en-US" sz="2200" b="1" dirty="0">
                <a:solidFill>
                  <a:srgbClr val="0000FF"/>
                </a:solidFill>
                <a:latin typeface="华文新魏" panose="02010800040101010101" pitchFamily="2" charset="-122"/>
                <a:ea typeface="华文新魏" panose="02010800040101010101" pitchFamily="2" charset="-122"/>
              </a:rPr>
              <a:t>主要内容有：（</a:t>
            </a:r>
            <a:r>
              <a:rPr lang="en-US" altLang="zh-CN" sz="2200" b="1" dirty="0">
                <a:solidFill>
                  <a:srgbClr val="0000FF"/>
                </a:solidFill>
                <a:latin typeface="华文新魏" panose="02010800040101010101" pitchFamily="2" charset="-122"/>
                <a:ea typeface="华文新魏" panose="02010800040101010101" pitchFamily="2" charset="-122"/>
              </a:rPr>
              <a:t>1</a:t>
            </a:r>
            <a:r>
              <a:rPr lang="zh-CN" altLang="en-US" sz="2200" b="1" dirty="0">
                <a:solidFill>
                  <a:srgbClr val="0000FF"/>
                </a:solidFill>
                <a:latin typeface="华文新魏" panose="02010800040101010101" pitchFamily="2" charset="-122"/>
                <a:ea typeface="华文新魏" panose="02010800040101010101" pitchFamily="2" charset="-122"/>
              </a:rPr>
              <a:t>）键盘基础知识与键盘驱动构件设计；（</a:t>
            </a:r>
            <a:r>
              <a:rPr lang="en-US" altLang="zh-CN" sz="2200" b="1" dirty="0">
                <a:solidFill>
                  <a:srgbClr val="0000FF"/>
                </a:solidFill>
                <a:latin typeface="华文新魏" panose="02010800040101010101" pitchFamily="2" charset="-122"/>
                <a:ea typeface="华文新魏" panose="02010800040101010101" pitchFamily="2" charset="-122"/>
              </a:rPr>
              <a:t>2</a:t>
            </a:r>
            <a:r>
              <a:rPr lang="zh-CN" altLang="en-US" sz="2200" b="1" dirty="0">
                <a:solidFill>
                  <a:srgbClr val="0000FF"/>
                </a:solidFill>
                <a:latin typeface="华文新魏" panose="02010800040101010101" pitchFamily="2" charset="-122"/>
                <a:ea typeface="华文新魏" panose="02010800040101010101" pitchFamily="2" charset="-122"/>
              </a:rPr>
              <a:t>）</a:t>
            </a:r>
            <a:r>
              <a:rPr lang="en-US" altLang="zh-CN" sz="2200" b="1" dirty="0">
                <a:solidFill>
                  <a:srgbClr val="0000FF"/>
                </a:solidFill>
                <a:latin typeface="华文新魏" panose="02010800040101010101" pitchFamily="2" charset="-122"/>
                <a:ea typeface="华文新魏" panose="02010800040101010101" pitchFamily="2" charset="-122"/>
              </a:rPr>
              <a:t>LED</a:t>
            </a:r>
            <a:r>
              <a:rPr lang="zh-CN" altLang="en-US" sz="2200" b="1" dirty="0">
                <a:solidFill>
                  <a:srgbClr val="0000FF"/>
                </a:solidFill>
                <a:latin typeface="华文新魏" panose="02010800040101010101" pitchFamily="2" charset="-122"/>
                <a:ea typeface="华文新魏" panose="02010800040101010101" pitchFamily="2" charset="-122"/>
              </a:rPr>
              <a:t>数码管基础知识与</a:t>
            </a:r>
            <a:r>
              <a:rPr lang="en-US" altLang="zh-CN" sz="2200" b="1" dirty="0">
                <a:solidFill>
                  <a:srgbClr val="0000FF"/>
                </a:solidFill>
                <a:latin typeface="华文新魏" panose="02010800040101010101" pitchFamily="2" charset="-122"/>
                <a:ea typeface="华文新魏" panose="02010800040101010101" pitchFamily="2" charset="-122"/>
              </a:rPr>
              <a:t>LED</a:t>
            </a:r>
            <a:r>
              <a:rPr lang="zh-CN" altLang="en-US" sz="2200" b="1" dirty="0">
                <a:solidFill>
                  <a:srgbClr val="0000FF"/>
                </a:solidFill>
                <a:latin typeface="华文新魏" panose="02010800040101010101" pitchFamily="2" charset="-122"/>
                <a:ea typeface="华文新魏" panose="02010800040101010101" pitchFamily="2" charset="-122"/>
              </a:rPr>
              <a:t>驱动构件设计；（</a:t>
            </a:r>
            <a:r>
              <a:rPr lang="en-US" altLang="zh-CN" sz="2200" b="1" dirty="0">
                <a:solidFill>
                  <a:srgbClr val="0000FF"/>
                </a:solidFill>
                <a:latin typeface="华文新魏" panose="02010800040101010101" pitchFamily="2" charset="-122"/>
                <a:ea typeface="华文新魏" panose="02010800040101010101" pitchFamily="2" charset="-122"/>
              </a:rPr>
              <a:t>3</a:t>
            </a:r>
            <a:r>
              <a:rPr lang="zh-CN" altLang="en-US" sz="2200" b="1" dirty="0">
                <a:solidFill>
                  <a:srgbClr val="0000FF"/>
                </a:solidFill>
                <a:latin typeface="华文新魏" panose="02010800040101010101" pitchFamily="2" charset="-122"/>
                <a:ea typeface="华文新魏" panose="02010800040101010101" pitchFamily="2" charset="-122"/>
              </a:rPr>
              <a:t>）</a:t>
            </a:r>
            <a:r>
              <a:rPr lang="en-US" altLang="zh-CN" sz="2200" b="1" dirty="0">
                <a:solidFill>
                  <a:srgbClr val="0000FF"/>
                </a:solidFill>
                <a:latin typeface="华文新魏" panose="02010800040101010101" pitchFamily="2" charset="-122"/>
                <a:ea typeface="华文新魏" panose="02010800040101010101" pitchFamily="2" charset="-122"/>
              </a:rPr>
              <a:t>LCD</a:t>
            </a:r>
            <a:r>
              <a:rPr lang="zh-CN" altLang="en-US" sz="2200" b="1" dirty="0">
                <a:solidFill>
                  <a:srgbClr val="0000FF"/>
                </a:solidFill>
                <a:latin typeface="华文新魏" panose="02010800040101010101" pitchFamily="2" charset="-122"/>
                <a:ea typeface="华文新魏" panose="02010800040101010101" pitchFamily="2" charset="-122"/>
              </a:rPr>
              <a:t>基础知识与点阵字符型</a:t>
            </a:r>
            <a:r>
              <a:rPr lang="en-US" altLang="zh-CN" sz="2200" b="1" dirty="0">
                <a:solidFill>
                  <a:srgbClr val="0000FF"/>
                </a:solidFill>
                <a:latin typeface="华文新魏" panose="02010800040101010101" pitchFamily="2" charset="-122"/>
                <a:ea typeface="华文新魏" panose="02010800040101010101" pitchFamily="2" charset="-122"/>
              </a:rPr>
              <a:t>LCD</a:t>
            </a:r>
            <a:r>
              <a:rPr lang="zh-CN" altLang="en-US" sz="2200" b="1" dirty="0">
                <a:solidFill>
                  <a:srgbClr val="0000FF"/>
                </a:solidFill>
                <a:latin typeface="华文新魏" panose="02010800040101010101" pitchFamily="2" charset="-122"/>
                <a:ea typeface="华文新魏" panose="02010800040101010101" pitchFamily="2" charset="-122"/>
              </a:rPr>
              <a:t>驱动构件设计；（</a:t>
            </a:r>
            <a:r>
              <a:rPr lang="en-US" altLang="zh-CN" sz="2200" b="1" dirty="0">
                <a:solidFill>
                  <a:srgbClr val="0000FF"/>
                </a:solidFill>
                <a:latin typeface="华文新魏" panose="02010800040101010101" pitchFamily="2" charset="-122"/>
                <a:ea typeface="华文新魏" panose="02010800040101010101" pitchFamily="2" charset="-122"/>
              </a:rPr>
              <a:t>4</a:t>
            </a:r>
            <a:r>
              <a:rPr lang="zh-CN" altLang="en-US" sz="2200" b="1" dirty="0">
                <a:solidFill>
                  <a:srgbClr val="0000FF"/>
                </a:solidFill>
                <a:latin typeface="华文新魏" panose="02010800040101010101" pitchFamily="2" charset="-122"/>
                <a:ea typeface="华文新魏" panose="02010800040101010101" pitchFamily="2" charset="-122"/>
              </a:rPr>
              <a:t>）键盘、</a:t>
            </a:r>
            <a:r>
              <a:rPr lang="en-US" altLang="zh-CN" sz="2200" b="1" dirty="0">
                <a:solidFill>
                  <a:srgbClr val="0000FF"/>
                </a:solidFill>
                <a:latin typeface="华文新魏" panose="02010800040101010101" pitchFamily="2" charset="-122"/>
                <a:ea typeface="华文新魏" panose="02010800040101010101" pitchFamily="2" charset="-122"/>
              </a:rPr>
              <a:t>LED</a:t>
            </a:r>
            <a:r>
              <a:rPr lang="zh-CN" altLang="en-US" sz="2200" b="1" dirty="0">
                <a:solidFill>
                  <a:srgbClr val="0000FF"/>
                </a:solidFill>
                <a:latin typeface="华文新魏" panose="02010800040101010101" pitchFamily="2" charset="-122"/>
                <a:ea typeface="华文新魏" panose="02010800040101010101" pitchFamily="2" charset="-122"/>
              </a:rPr>
              <a:t>及</a:t>
            </a:r>
            <a:r>
              <a:rPr lang="en-US" altLang="zh-CN" sz="2200" b="1" dirty="0">
                <a:solidFill>
                  <a:srgbClr val="0000FF"/>
                </a:solidFill>
                <a:latin typeface="华文新魏" panose="02010800040101010101" pitchFamily="2" charset="-122"/>
                <a:ea typeface="华文新魏" panose="02010800040101010101" pitchFamily="2" charset="-122"/>
              </a:rPr>
              <a:t>LCD</a:t>
            </a:r>
            <a:r>
              <a:rPr lang="zh-CN" altLang="en-US" sz="2200" b="1" dirty="0">
                <a:solidFill>
                  <a:srgbClr val="0000FF"/>
                </a:solidFill>
                <a:latin typeface="华文新魏" panose="02010800040101010101" pitchFamily="2" charset="-122"/>
                <a:ea typeface="华文新魏" panose="02010800040101010101" pitchFamily="2" charset="-122"/>
              </a:rPr>
              <a:t>驱动构件测试实例。本章提供的键盘、</a:t>
            </a:r>
            <a:r>
              <a:rPr lang="en-US" altLang="zh-CN" sz="2200" b="1" dirty="0">
                <a:solidFill>
                  <a:srgbClr val="0000FF"/>
                </a:solidFill>
                <a:latin typeface="华文新魏" panose="02010800040101010101" pitchFamily="2" charset="-122"/>
                <a:ea typeface="华文新魏" panose="02010800040101010101" pitchFamily="2" charset="-122"/>
              </a:rPr>
              <a:t>LED</a:t>
            </a:r>
            <a:r>
              <a:rPr lang="zh-CN" altLang="en-US" sz="2200" b="1" dirty="0">
                <a:solidFill>
                  <a:srgbClr val="0000FF"/>
                </a:solidFill>
                <a:latin typeface="华文新魏" panose="02010800040101010101" pitchFamily="2" charset="-122"/>
                <a:ea typeface="华文新魏" panose="02010800040101010101" pitchFamily="2" charset="-122"/>
              </a:rPr>
              <a:t>和</a:t>
            </a:r>
            <a:r>
              <a:rPr lang="en-US" altLang="zh-CN" sz="2200" b="1" dirty="0">
                <a:solidFill>
                  <a:srgbClr val="0000FF"/>
                </a:solidFill>
                <a:latin typeface="华文新魏" panose="02010800040101010101" pitchFamily="2" charset="-122"/>
                <a:ea typeface="华文新魏" panose="02010800040101010101" pitchFamily="2" charset="-122"/>
              </a:rPr>
              <a:t>LCD</a:t>
            </a:r>
            <a:r>
              <a:rPr lang="zh-CN" altLang="en-US" sz="2200" b="1" dirty="0">
                <a:solidFill>
                  <a:srgbClr val="0000FF"/>
                </a:solidFill>
                <a:latin typeface="华文新魏" panose="02010800040101010101" pitchFamily="2" charset="-122"/>
                <a:ea typeface="华文新魏" panose="02010800040101010101" pitchFamily="2" charset="-122"/>
              </a:rPr>
              <a:t>驱动构件，可适用于不同型号</a:t>
            </a:r>
            <a:r>
              <a:rPr lang="en-US" altLang="zh-CN" sz="2200" b="1" dirty="0">
                <a:solidFill>
                  <a:srgbClr val="0000FF"/>
                </a:solidFill>
                <a:latin typeface="华文新魏" panose="02010800040101010101" pitchFamily="2" charset="-122"/>
                <a:ea typeface="华文新魏" panose="02010800040101010101" pitchFamily="2" charset="-122"/>
              </a:rPr>
              <a:t>MCU</a:t>
            </a:r>
            <a:r>
              <a:rPr lang="zh-CN" altLang="en-US" sz="2200" b="1" dirty="0">
                <a:solidFill>
                  <a:srgbClr val="0000FF"/>
                </a:solidFill>
                <a:latin typeface="华文新魏" panose="02010800040101010101" pitchFamily="2" charset="-122"/>
                <a:ea typeface="华文新魏" panose="02010800040101010101" pitchFamily="2" charset="-122"/>
              </a:rPr>
              <a:t>，但需要注意硬件电路性能的差异。</a:t>
            </a:r>
            <a:endParaRPr lang="zh-CN" altLang="zh-CN" sz="2400" b="1" dirty="0">
              <a:solidFill>
                <a:srgbClr val="0000FF"/>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71040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a:t>
            </a:fld>
            <a:endParaRPr lang="en-US" altLang="zh-CN"/>
          </a:p>
        </p:txBody>
      </p:sp>
      <p:sp>
        <p:nvSpPr>
          <p:cNvPr id="4" name="矩形 3"/>
          <p:cNvSpPr/>
          <p:nvPr/>
        </p:nvSpPr>
        <p:spPr>
          <a:xfrm>
            <a:off x="107504" y="1268760"/>
            <a:ext cx="8928992" cy="5570756"/>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、键盘</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编程基本</a:t>
            </a: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问题</a:t>
            </a:r>
            <a:endParaRPr lang="en-US" altLang="zh-CN"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400" b="1" kern="0" dirty="0" smtClean="0">
                <a:latin typeface="Times New Roman" panose="02020603050405020304" pitchFamily="18" charset="0"/>
                <a:ea typeface="黑体" panose="02010609060101010101" pitchFamily="49" charset="-122"/>
                <a:cs typeface="Times New Roman" panose="02020603050405020304" pitchFamily="18" charset="0"/>
              </a:rPr>
              <a:t>键盘编程中</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会遇到的几个基本问题。</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第一</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，如何识别键盘上的按键？</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第二</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，如何区分按键是否真正地被按下，还是抖动？</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第三</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，如何处理重键问题</a:t>
            </a:r>
            <a:r>
              <a:rPr lang="zh-CN" altLang="en-US" sz="24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）键的</a:t>
            </a: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识别</a:t>
            </a:r>
            <a:endParaRPr lang="en-US" altLang="zh-CN"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400" b="1" kern="0" dirty="0" smtClean="0">
                <a:latin typeface="Times New Roman" panose="02020603050405020304" pitchFamily="18" charset="0"/>
                <a:ea typeface="黑体" panose="02010609060101010101" pitchFamily="49" charset="-122"/>
                <a:cs typeface="Times New Roman" panose="02020603050405020304" pitchFamily="18" charset="0"/>
              </a:rPr>
              <a:t>如何</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知道键盘上哪个键被按下就是键的识别问题，若键盘上闭合键的识别由专用硬件实现，称为编码键盘；而靠软件实现的称为未编码键盘</a:t>
            </a:r>
            <a:r>
              <a:rPr lang="zh-CN" altLang="en-US" sz="24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400" b="1" kern="0" dirty="0" smtClean="0">
                <a:latin typeface="Times New Roman" panose="02020603050405020304" pitchFamily="18" charset="0"/>
                <a:ea typeface="黑体" panose="02010609060101010101" pitchFamily="49" charset="-122"/>
                <a:cs typeface="Times New Roman" panose="02020603050405020304" pitchFamily="18" charset="0"/>
              </a:rPr>
              <a:t>本节主要介绍</a:t>
            </a: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未</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编码键盘</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的接口技术和键盘输入程序的</a:t>
            </a:r>
            <a:r>
              <a:rPr lang="zh-CN" altLang="en-US" sz="2400" b="1" kern="0" dirty="0" smtClean="0">
                <a:latin typeface="Times New Roman" panose="02020603050405020304" pitchFamily="18" charset="0"/>
                <a:ea typeface="黑体" panose="02010609060101010101" pitchFamily="49" charset="-122"/>
                <a:cs typeface="Times New Roman" panose="02020603050405020304" pitchFamily="18" charset="0"/>
              </a:rPr>
              <a:t>设计</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400" b="1" kern="0" dirty="0" smtClean="0">
                <a:latin typeface="Times New Roman" panose="02020603050405020304" pitchFamily="18" charset="0"/>
                <a:ea typeface="黑体" panose="02010609060101010101" pitchFamily="49" charset="-122"/>
                <a:cs typeface="Times New Roman" panose="02020603050405020304" pitchFamily="18" charset="0"/>
              </a:rPr>
              <a:t>识别</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是否有键被按下的方法主要有</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查询法</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定时扫描法</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与</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中断法</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等</a:t>
            </a:r>
            <a:r>
              <a:rPr lang="zh-CN" altLang="en-US" sz="24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400" b="1" kern="0" dirty="0" smtClean="0">
                <a:latin typeface="Times New Roman" panose="02020603050405020304" pitchFamily="18" charset="0"/>
                <a:ea typeface="黑体" panose="02010609060101010101" pitchFamily="49" charset="-122"/>
                <a:cs typeface="Times New Roman" panose="02020603050405020304" pitchFamily="18" charset="0"/>
              </a:rPr>
              <a:t>而</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要识别键盘上哪个键被按下主要有</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行扫描法</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与</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行反转法</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endPar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1043608" y="260648"/>
            <a:ext cx="7056740"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8</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键盘</a:t>
            </a:r>
            <a:r>
              <a:rPr lang="zh-CN" altLang="en-US" sz="3200" b="1" dirty="0">
                <a:solidFill>
                  <a:schemeClr val="bg1"/>
                </a:solidFill>
                <a:latin typeface="华文新魏" panose="02010800040101010101" pitchFamily="2" charset="-122"/>
                <a:ea typeface="华文新魏" panose="02010800040101010101" pitchFamily="2" charset="-122"/>
              </a:rPr>
              <a:t>基础知识与键盘驱动构件设计</a:t>
            </a:r>
          </a:p>
        </p:txBody>
      </p:sp>
      <p:sp>
        <p:nvSpPr>
          <p:cNvPr id="2" name="矩形 1"/>
          <p:cNvSpPr/>
          <p:nvPr/>
        </p:nvSpPr>
        <p:spPr>
          <a:xfrm>
            <a:off x="179512" y="836712"/>
            <a:ext cx="7141699"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8.1.2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键盘</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编程基本问题、扫描编程原理及键值计算</a:t>
            </a:r>
          </a:p>
        </p:txBody>
      </p:sp>
    </p:spTree>
    <p:extLst>
      <p:ext uri="{BB962C8B-B14F-4D97-AF65-F5344CB8AC3E}">
        <p14:creationId xmlns:p14="http://schemas.microsoft.com/office/powerpoint/2010/main" val="1410025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a:t>
            </a:fld>
            <a:endParaRPr lang="en-US" altLang="zh-CN"/>
          </a:p>
        </p:txBody>
      </p:sp>
      <p:sp>
        <p:nvSpPr>
          <p:cNvPr id="4" name="矩形 3"/>
          <p:cNvSpPr/>
          <p:nvPr/>
        </p:nvSpPr>
        <p:spPr>
          <a:xfrm>
            <a:off x="107504" y="1268760"/>
            <a:ext cx="8928992" cy="1281889"/>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）抖动</a:t>
            </a: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问题</a:t>
            </a:r>
            <a:endParaRPr lang="en-US" altLang="zh-CN"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当按键被按下时，会出现所按的键在闭合位置和断开位置之间跳几下，才稳定到闭合状态的</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情况，如下键盘</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抖动</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示意图。</a:t>
            </a:r>
            <a:endPar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1043608" y="260648"/>
            <a:ext cx="7056740"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8</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键盘</a:t>
            </a:r>
            <a:r>
              <a:rPr lang="zh-CN" altLang="en-US" sz="3200" b="1" dirty="0">
                <a:solidFill>
                  <a:schemeClr val="bg1"/>
                </a:solidFill>
                <a:latin typeface="华文新魏" panose="02010800040101010101" pitchFamily="2" charset="-122"/>
                <a:ea typeface="华文新魏" panose="02010800040101010101" pitchFamily="2" charset="-122"/>
              </a:rPr>
              <a:t>基础知识与键盘驱动构件设计</a:t>
            </a:r>
          </a:p>
        </p:txBody>
      </p:sp>
      <p:sp>
        <p:nvSpPr>
          <p:cNvPr id="2" name="矩形 1"/>
          <p:cNvSpPr/>
          <p:nvPr/>
        </p:nvSpPr>
        <p:spPr>
          <a:xfrm>
            <a:off x="179512" y="836712"/>
            <a:ext cx="7141699"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8.1.2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键盘</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编程基本问题、扫描编程原理及键值计算</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230" y="2550649"/>
            <a:ext cx="5812982" cy="2338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79512" y="4999024"/>
            <a:ext cx="8851849" cy="1581972"/>
          </a:xfrm>
          <a:prstGeom prst="rect">
            <a:avLst/>
          </a:prstGeom>
        </p:spPr>
        <p:txBody>
          <a:bodyPr wrap="square">
            <a:spAutoFit/>
          </a:bodyPr>
          <a:lstStyle/>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当释放一个按键时也会出现类似的情况，这就是</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抖动问题</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。抖动持续的时间因操作者而异，一般为</a:t>
            </a:r>
            <a:r>
              <a:rPr lang="en-US" altLang="zh-CN"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10ms</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之间，稳定闭合时间一般为十分之几秒到几秒之间，由操作者的按键动作所确定。在软件上，解决抖动的方法通常是延时等待抖动的消失或多次识别判定。</a:t>
            </a:r>
            <a:endParaRPr lang="en-US" altLang="zh-CN"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75054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7</a:t>
            </a:fld>
            <a:endParaRPr lang="en-US" altLang="zh-CN"/>
          </a:p>
        </p:txBody>
      </p:sp>
      <p:sp>
        <p:nvSpPr>
          <p:cNvPr id="4" name="矩形 3"/>
          <p:cNvSpPr/>
          <p:nvPr/>
        </p:nvSpPr>
        <p:spPr>
          <a:xfrm>
            <a:off x="107504" y="1268760"/>
            <a:ext cx="8928992" cy="2171364"/>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重键</a:t>
            </a: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问题</a:t>
            </a:r>
            <a:endParaRPr lang="en-US" altLang="zh-CN"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所谓重键问题就是有两个及两个以上按键同时处于闭合状态的处理问题，在软件上，处理重键问题通常有连锁法与巡回法</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en-US" altLang="zh-CN"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、行扫描法识别按键的</a:t>
            </a: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基本原理</a:t>
            </a:r>
            <a:endParaRPr lang="en-US" altLang="zh-CN"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400" b="1" kern="0" dirty="0" smtClean="0">
                <a:latin typeface="Times New Roman" panose="02020603050405020304" pitchFamily="18" charset="0"/>
                <a:ea typeface="黑体" panose="02010609060101010101" pitchFamily="49" charset="-122"/>
                <a:cs typeface="Times New Roman" panose="02020603050405020304" pitchFamily="18" charset="0"/>
              </a:rPr>
              <a:t>以</a:t>
            </a:r>
            <a:r>
              <a:rPr lang="en-US" altLang="zh-CN" sz="2400" b="1" kern="0" dirty="0" smtClean="0">
                <a:latin typeface="Times New Roman" panose="02020603050405020304" pitchFamily="18" charset="0"/>
                <a:ea typeface="黑体" panose="02010609060101010101" pitchFamily="49" charset="-122"/>
                <a:cs typeface="Times New Roman" panose="02020603050405020304" pitchFamily="18" charset="0"/>
              </a:rPr>
              <a:t>4×4</a:t>
            </a:r>
            <a:r>
              <a:rPr lang="zh-CN" altLang="en-US" sz="2400" b="1" kern="0" dirty="0" smtClean="0">
                <a:latin typeface="Times New Roman" panose="02020603050405020304" pitchFamily="18" charset="0"/>
                <a:ea typeface="黑体" panose="02010609060101010101" pitchFamily="49" charset="-122"/>
                <a:cs typeface="Times New Roman" panose="02020603050405020304" pitchFamily="18" charset="0"/>
              </a:rPr>
              <a:t>键盘为例说明行扫描法识别按键的基本编程原理。</a:t>
            </a:r>
            <a:endPar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1043608" y="260648"/>
            <a:ext cx="7056740"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8</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键盘</a:t>
            </a:r>
            <a:r>
              <a:rPr lang="zh-CN" altLang="en-US" sz="3200" b="1" dirty="0">
                <a:solidFill>
                  <a:schemeClr val="bg1"/>
                </a:solidFill>
                <a:latin typeface="华文新魏" panose="02010800040101010101" pitchFamily="2" charset="-122"/>
                <a:ea typeface="华文新魏" panose="02010800040101010101" pitchFamily="2" charset="-122"/>
              </a:rPr>
              <a:t>基础知识与键盘驱动构件设计</a:t>
            </a:r>
          </a:p>
        </p:txBody>
      </p:sp>
      <p:sp>
        <p:nvSpPr>
          <p:cNvPr id="2" name="矩形 1"/>
          <p:cNvSpPr/>
          <p:nvPr/>
        </p:nvSpPr>
        <p:spPr>
          <a:xfrm>
            <a:off x="179512" y="836712"/>
            <a:ext cx="7141699"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8.1.2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键盘</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编程基本问题、扫描编程原理及键值计算</a:t>
            </a:r>
          </a:p>
        </p:txBody>
      </p:sp>
      <p:pic>
        <p:nvPicPr>
          <p:cNvPr id="3073" name="图片 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64" y="3645024"/>
            <a:ext cx="2939248" cy="266429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3203848" y="3356992"/>
            <a:ext cx="5580112" cy="1785104"/>
          </a:xfrm>
          <a:prstGeom prst="rect">
            <a:avLst/>
          </a:prstGeom>
        </p:spPr>
        <p:txBody>
          <a:bodyPr wrap="square">
            <a:spAutoFit/>
          </a:bodyPr>
          <a:lstStyle/>
          <a:p>
            <a:pPr marL="342900" indent="-342900" algn="just">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列线通过电阻接</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+5V</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，当键盘上没有键闭合时，所有的行线和列线断开，列线</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n1</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n4</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都呈高电平。当键盘上某一个键闭合时，则该键所对应的行线与列线短路。例如当标记</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为“</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6</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”的</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键被按下时</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行线</a:t>
            </a:r>
            <a:endParaRPr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矩形 8"/>
          <p:cNvSpPr/>
          <p:nvPr/>
        </p:nvSpPr>
        <p:spPr>
          <a:xfrm>
            <a:off x="4584576" y="5085184"/>
            <a:ext cx="4199384" cy="1446550"/>
          </a:xfrm>
          <a:prstGeom prst="rect">
            <a:avLst/>
          </a:prstGeom>
        </p:spPr>
        <p:txBody>
          <a:bodyPr wrap="square">
            <a:spAutoFit/>
          </a:bodyPr>
          <a:lstStyle/>
          <a:p>
            <a:pPr lvl="0" algn="just"/>
            <a:r>
              <a:rPr lang="en-US" altLang="zh-CN"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m3</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和列线</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n2</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短路，此时</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n2</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线上的电平由</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m3</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的电位所决定。那么如何使用行扫描法确定键盘上哪个按键被按下呢？</a:t>
            </a:r>
          </a:p>
        </p:txBody>
      </p:sp>
      <p:pic>
        <p:nvPicPr>
          <p:cNvPr id="3074" name="图片 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721" y="5175273"/>
            <a:ext cx="1512088" cy="1460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065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8</a:t>
            </a:fld>
            <a:endParaRPr lang="en-US" altLang="zh-CN"/>
          </a:p>
        </p:txBody>
      </p:sp>
      <p:sp>
        <p:nvSpPr>
          <p:cNvPr id="8" name="矩形 7"/>
          <p:cNvSpPr/>
          <p:nvPr/>
        </p:nvSpPr>
        <p:spPr>
          <a:xfrm>
            <a:off x="1043608" y="260648"/>
            <a:ext cx="7056740"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8</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键盘</a:t>
            </a:r>
            <a:r>
              <a:rPr lang="zh-CN" altLang="en-US" sz="3200" b="1" dirty="0">
                <a:solidFill>
                  <a:schemeClr val="bg1"/>
                </a:solidFill>
                <a:latin typeface="华文新魏" panose="02010800040101010101" pitchFamily="2" charset="-122"/>
                <a:ea typeface="华文新魏" panose="02010800040101010101" pitchFamily="2" charset="-122"/>
              </a:rPr>
              <a:t>基础知识与键盘驱动构件设计</a:t>
            </a:r>
          </a:p>
        </p:txBody>
      </p:sp>
      <p:sp>
        <p:nvSpPr>
          <p:cNvPr id="2" name="矩形 1"/>
          <p:cNvSpPr/>
          <p:nvPr/>
        </p:nvSpPr>
        <p:spPr>
          <a:xfrm>
            <a:off x="179512" y="836712"/>
            <a:ext cx="7141699"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8.1.2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键盘</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编程基本问题、扫描编程原理及键值计算</a:t>
            </a:r>
          </a:p>
        </p:txBody>
      </p:sp>
      <p:pic>
        <p:nvPicPr>
          <p:cNvPr id="3073" name="图片 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1501484"/>
            <a:ext cx="3138715" cy="284510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79512" y="1298377"/>
            <a:ext cx="5328592" cy="3554819"/>
          </a:xfrm>
          <a:prstGeom prst="rect">
            <a:avLst/>
          </a:prstGeom>
        </p:spPr>
        <p:txBody>
          <a:bodyPr wrap="square">
            <a:spAutoFit/>
          </a:bodyPr>
          <a:lstStyle/>
          <a:p>
            <a:pPr marL="342900" indent="-342900" algn="just">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行扫描法识别按键</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基本原理：把</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列线</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n1</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n4</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接到</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的输入引脚，行线</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m1</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m4</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接到</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的输出引脚，则在</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的控制下，使行线</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m1</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为低</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电平</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(0)</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其余三根行线</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m2</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m3</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m4</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都为高</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电平</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并读列线</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n1</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n4</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的状态</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spcBef>
                <a:spcPts val="600"/>
              </a:spcBef>
              <a:buClr>
                <a:srgbClr val="000099"/>
              </a:buClr>
              <a:buSzPct val="80000"/>
              <a:buFont typeface="Wingdings" panose="05000000000000000000" pitchFamily="2" charset="2"/>
              <a:buChar char="l"/>
            </a:pP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如果</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n1</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n4</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都为高电平，则</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m1</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这一行上没有键闭合，如果读出列线</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n1</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n4</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的状态不全为高电平，那么为低电平的列线和</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m1</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相交的键处于闭合状态</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p:cNvSpPr/>
          <p:nvPr/>
        </p:nvSpPr>
        <p:spPr>
          <a:xfrm>
            <a:off x="146918" y="4812248"/>
            <a:ext cx="8529538" cy="1785104"/>
          </a:xfrm>
          <a:prstGeom prst="rect">
            <a:avLst/>
          </a:prstGeom>
        </p:spPr>
        <p:txBody>
          <a:bodyPr wrap="square">
            <a:spAutoFit/>
          </a:bodyPr>
          <a:lstStyle/>
          <a:p>
            <a:pPr marL="342900" indent="-342900">
              <a:buClr>
                <a:srgbClr val="000099"/>
              </a:buClr>
              <a:buSzPct val="80000"/>
              <a:buFont typeface="Wingdings" panose="05000000000000000000" pitchFamily="2" charset="2"/>
              <a:buChar char="l"/>
            </a:pP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如果</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m1</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这一行上没有键闭合，接着使行线</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m2</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为低电平，其余行线为高电平，用同样方法检查</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m2</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这一行上有无键闭合；以此类推，最后使行线</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m4</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为低电平，其余的行线为高电平，检查</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m4</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这一行上是否有键闭合。这种逐行逐列地检查键盘状态的过程称为对键盘的一次扫描。</a:t>
            </a:r>
            <a:endParaRPr lang="zh-CN" altLang="en-US" dirty="0"/>
          </a:p>
        </p:txBody>
      </p:sp>
    </p:spTree>
    <p:extLst>
      <p:ext uri="{BB962C8B-B14F-4D97-AF65-F5344CB8AC3E}">
        <p14:creationId xmlns:p14="http://schemas.microsoft.com/office/powerpoint/2010/main" val="157701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9</a:t>
            </a:fld>
            <a:endParaRPr lang="en-US" altLang="zh-CN"/>
          </a:p>
        </p:txBody>
      </p:sp>
      <p:sp>
        <p:nvSpPr>
          <p:cNvPr id="8" name="矩形 7"/>
          <p:cNvSpPr/>
          <p:nvPr/>
        </p:nvSpPr>
        <p:spPr>
          <a:xfrm>
            <a:off x="1043608" y="260648"/>
            <a:ext cx="7056740"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8</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键盘</a:t>
            </a:r>
            <a:r>
              <a:rPr lang="zh-CN" altLang="en-US" sz="3200" b="1" dirty="0">
                <a:solidFill>
                  <a:schemeClr val="bg1"/>
                </a:solidFill>
                <a:latin typeface="华文新魏" panose="02010800040101010101" pitchFamily="2" charset="-122"/>
                <a:ea typeface="华文新魏" panose="02010800040101010101" pitchFamily="2" charset="-122"/>
              </a:rPr>
              <a:t>基础知识与键盘驱动构件设计</a:t>
            </a:r>
          </a:p>
        </p:txBody>
      </p:sp>
      <p:sp>
        <p:nvSpPr>
          <p:cNvPr id="2" name="矩形 1"/>
          <p:cNvSpPr/>
          <p:nvPr/>
        </p:nvSpPr>
        <p:spPr>
          <a:xfrm>
            <a:off x="179512" y="836712"/>
            <a:ext cx="7141699"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8.1.2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键盘</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编程基本问题、扫描编程原理及键值计算</a:t>
            </a:r>
          </a:p>
        </p:txBody>
      </p:sp>
      <p:sp>
        <p:nvSpPr>
          <p:cNvPr id="5" name="矩形 4"/>
          <p:cNvSpPr/>
          <p:nvPr/>
        </p:nvSpPr>
        <p:spPr>
          <a:xfrm>
            <a:off x="146918" y="1338600"/>
            <a:ext cx="8529538" cy="2268313"/>
          </a:xfrm>
          <a:prstGeom prst="rect">
            <a:avLst/>
          </a:prstGeom>
        </p:spPr>
        <p:txBody>
          <a:bodyPr wrap="square">
            <a:spAutoFit/>
          </a:bodyPr>
          <a:lstStyle/>
          <a:p>
            <a:pPr algn="just" eaLnBrk="0" hangingPunct="0">
              <a:lnSpc>
                <a:spcPct val="110000"/>
              </a:lnSpc>
              <a:spcBef>
                <a:spcPts val="300"/>
              </a:spcBef>
              <a:buClr>
                <a:srgbClr val="00007D"/>
              </a:buClr>
              <a:buSzPct val="75000"/>
              <a:defRPr/>
            </a:pPr>
            <a:r>
              <a:rPr lang="en-US" altLang="zh-CN"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、键</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值计算</a:t>
            </a:r>
            <a:endParaRPr lang="en-US" altLang="zh-CN"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buClr>
                <a:srgbClr val="000099"/>
              </a:buClr>
              <a:buSzPct val="80000"/>
              <a:buFont typeface="Wingdings" panose="05000000000000000000" pitchFamily="2" charset="2"/>
              <a:buChar char="l"/>
            </a:pP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仅仅知道了第几行第几列的键被按下对编程来说还不够，还需要给每一个按键编号，从而唯一确定一个按键，这个编号我们就称其为</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键值</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zh-CN"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键值</a:t>
            </a:r>
            <a:r>
              <a:rPr lang="zh-CN"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获取硬件连接方式下每个按键的具有唯一性的数字表达。这里给出刚才看到的</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键盘</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的定义</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值及键值。</a:t>
            </a:r>
          </a:p>
        </p:txBody>
      </p:sp>
      <p:graphicFrame>
        <p:nvGraphicFramePr>
          <p:cNvPr id="4" name="表格 3"/>
          <p:cNvGraphicFramePr>
            <a:graphicFrameLocks noGrp="1"/>
          </p:cNvGraphicFramePr>
          <p:nvPr>
            <p:extLst>
              <p:ext uri="{D42A27DB-BD31-4B8C-83A1-F6EECF244321}">
                <p14:modId xmlns:p14="http://schemas.microsoft.com/office/powerpoint/2010/main" val="3984055105"/>
              </p:ext>
            </p:extLst>
          </p:nvPr>
        </p:nvGraphicFramePr>
        <p:xfrm>
          <a:off x="675510" y="3789040"/>
          <a:ext cx="7792935" cy="2284510"/>
        </p:xfrm>
        <a:graphic>
          <a:graphicData uri="http://schemas.openxmlformats.org/drawingml/2006/table">
            <a:tbl>
              <a:tblPr firstRow="1" firstCol="1" bandRow="1"/>
              <a:tblGrid>
                <a:gridCol w="1418256"/>
                <a:gridCol w="848163"/>
                <a:gridCol w="848163"/>
                <a:gridCol w="841187"/>
                <a:gridCol w="841187"/>
                <a:gridCol w="791353"/>
                <a:gridCol w="791353"/>
                <a:gridCol w="713613"/>
                <a:gridCol w="699660"/>
              </a:tblGrid>
              <a:tr h="227976">
                <a:tc gridSpan="9">
                  <a:txBody>
                    <a:bodyPr/>
                    <a:lstStyle/>
                    <a:p>
                      <a:pPr indent="0" algn="ctr">
                        <a:lnSpc>
                          <a:spcPts val="1200"/>
                        </a:lnSpc>
                        <a:spcAft>
                          <a:spcPts val="0"/>
                        </a:spcAft>
                        <a:tabLst>
                          <a:tab pos="4024630" algn="l"/>
                          <a:tab pos="4024630" algn="l"/>
                        </a:tabLst>
                      </a:pPr>
                      <a:r>
                        <a:rPr lang="zh-CN" sz="1800" b="1" kern="0" dirty="0">
                          <a:effectLst/>
                          <a:latin typeface="Times New Roman"/>
                          <a:ea typeface="宋体"/>
                        </a:rPr>
                        <a:t>表</a:t>
                      </a:r>
                      <a:r>
                        <a:rPr lang="en-US" sz="1800" b="1" kern="0" dirty="0">
                          <a:effectLst/>
                          <a:latin typeface="Times New Roman"/>
                          <a:ea typeface="宋体"/>
                        </a:rPr>
                        <a:t>8-1 </a:t>
                      </a:r>
                      <a:r>
                        <a:rPr lang="zh-CN" sz="1800" b="1" kern="0" dirty="0">
                          <a:effectLst/>
                          <a:latin typeface="Times New Roman"/>
                          <a:ea typeface="宋体"/>
                        </a:rPr>
                        <a:t>键盘的定义值及键值</a:t>
                      </a:r>
                      <a:endParaRPr lang="zh-CN" sz="1800" b="1" kern="100" dirty="0">
                        <a:effectLst/>
                        <a:latin typeface="Times New Roman"/>
                        <a:ea typeface="宋体"/>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08718">
                <a:tc rowSpan="2">
                  <a:txBody>
                    <a:bodyPr/>
                    <a:lstStyle/>
                    <a:p>
                      <a:pPr indent="0" algn="r">
                        <a:lnSpc>
                          <a:spcPts val="1200"/>
                        </a:lnSpc>
                        <a:spcAft>
                          <a:spcPts val="0"/>
                        </a:spcAft>
                        <a:tabLst>
                          <a:tab pos="4024630" algn="l"/>
                          <a:tab pos="4024630" algn="l"/>
                        </a:tabLst>
                      </a:pPr>
                      <a:r>
                        <a:rPr lang="en-US" sz="1400" b="1" kern="0" dirty="0">
                          <a:effectLst/>
                          <a:latin typeface="Times New Roman"/>
                          <a:ea typeface="宋体"/>
                        </a:rPr>
                        <a:t>    </a:t>
                      </a:r>
                      <a:r>
                        <a:rPr lang="zh-CN" sz="1400" b="1" kern="0" dirty="0">
                          <a:effectLst/>
                          <a:latin typeface="Times New Roman"/>
                          <a:ea typeface="宋体"/>
                        </a:rPr>
                        <a:t>列</a:t>
                      </a:r>
                      <a:endParaRPr lang="zh-CN" sz="1400" b="1" kern="100" dirty="0">
                        <a:effectLst/>
                        <a:latin typeface="Times New Roman"/>
                        <a:ea typeface="宋体"/>
                      </a:endParaRPr>
                    </a:p>
                    <a:p>
                      <a:pPr indent="0" algn="l">
                        <a:lnSpc>
                          <a:spcPts val="1200"/>
                        </a:lnSpc>
                        <a:spcAft>
                          <a:spcPts val="0"/>
                        </a:spcAft>
                        <a:tabLst>
                          <a:tab pos="4024630" algn="l"/>
                          <a:tab pos="4024630" algn="l"/>
                        </a:tabLst>
                      </a:pPr>
                      <a:r>
                        <a:rPr lang="zh-CN" sz="1400" b="1" kern="0" dirty="0">
                          <a:effectLst/>
                          <a:latin typeface="Times New Roman"/>
                          <a:ea typeface="宋体"/>
                        </a:rPr>
                        <a:t>行</a:t>
                      </a:r>
                      <a:endParaRPr lang="zh-CN" sz="1400" b="1" kern="100" dirty="0">
                        <a:effectLst/>
                        <a:latin typeface="Times New Roman"/>
                        <a:ea typeface="宋体"/>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gridSpan="2">
                  <a:txBody>
                    <a:bodyPr/>
                    <a:lstStyle/>
                    <a:p>
                      <a:pPr indent="0" algn="l">
                        <a:lnSpc>
                          <a:spcPts val="1200"/>
                        </a:lnSpc>
                        <a:spcAft>
                          <a:spcPts val="0"/>
                        </a:spcAft>
                        <a:tabLst>
                          <a:tab pos="4024630" algn="l"/>
                          <a:tab pos="4024630" algn="l"/>
                        </a:tabLst>
                      </a:pPr>
                      <a:r>
                        <a:rPr lang="en-US" sz="1400" b="1" kern="0">
                          <a:effectLst/>
                          <a:latin typeface="Times New Roman"/>
                          <a:ea typeface="宋体"/>
                        </a:rPr>
                        <a:t>n1</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indent="0" algn="l">
                        <a:lnSpc>
                          <a:spcPts val="1200"/>
                        </a:lnSpc>
                        <a:spcAft>
                          <a:spcPts val="0"/>
                        </a:spcAft>
                        <a:tabLst>
                          <a:tab pos="4024630" algn="l"/>
                          <a:tab pos="4024630" algn="l"/>
                        </a:tabLst>
                      </a:pPr>
                      <a:r>
                        <a:rPr lang="en-US" sz="1400" b="1" kern="0">
                          <a:effectLst/>
                          <a:latin typeface="Times New Roman"/>
                          <a:ea typeface="宋体"/>
                        </a:rPr>
                        <a:t>n2</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indent="0" algn="l">
                        <a:lnSpc>
                          <a:spcPts val="1200"/>
                        </a:lnSpc>
                        <a:spcAft>
                          <a:spcPts val="0"/>
                        </a:spcAft>
                        <a:tabLst>
                          <a:tab pos="4024630" algn="l"/>
                          <a:tab pos="4024630" algn="l"/>
                        </a:tabLst>
                      </a:pPr>
                      <a:r>
                        <a:rPr lang="en-US" sz="1400" b="1" kern="0" dirty="0">
                          <a:effectLst/>
                          <a:latin typeface="Times New Roman"/>
                          <a:ea typeface="宋体"/>
                        </a:rPr>
                        <a:t>n3</a:t>
                      </a:r>
                      <a:endParaRPr lang="zh-CN" sz="1400" b="1" kern="100" dirty="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indent="0" algn="l">
                        <a:lnSpc>
                          <a:spcPts val="1200"/>
                        </a:lnSpc>
                        <a:spcAft>
                          <a:spcPts val="0"/>
                        </a:spcAft>
                        <a:tabLst>
                          <a:tab pos="4024630" algn="l"/>
                          <a:tab pos="4024630" algn="l"/>
                        </a:tabLst>
                      </a:pPr>
                      <a:r>
                        <a:rPr lang="en-US" sz="1400" b="1" kern="0" dirty="0">
                          <a:effectLst/>
                          <a:latin typeface="Times New Roman"/>
                          <a:ea typeface="宋体"/>
                        </a:rPr>
                        <a:t>n4</a:t>
                      </a:r>
                      <a:endParaRPr lang="zh-CN" sz="1400" b="1" kern="100" dirty="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127000" algn="l">
                        <a:lnSpc>
                          <a:spcPts val="1200"/>
                        </a:lnSpc>
                        <a:spcAft>
                          <a:spcPts val="0"/>
                        </a:spcAft>
                        <a:tabLst>
                          <a:tab pos="4024630" algn="l"/>
                          <a:tab pos="4024630" algn="l"/>
                        </a:tabLst>
                      </a:pPr>
                      <a:endParaRPr lang="zh-CN" sz="1400" b="1" kern="100">
                        <a:effectLst/>
                        <a:latin typeface="Times New Roman"/>
                        <a:ea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5952">
                <a:tc vMerge="1">
                  <a:txBody>
                    <a:bodyPr/>
                    <a:lstStyle/>
                    <a:p>
                      <a:endParaRPr lang="zh-CN" altLang="en-US"/>
                    </a:p>
                  </a:txBody>
                  <a:tcPr/>
                </a:tc>
                <a:tc>
                  <a:txBody>
                    <a:bodyPr/>
                    <a:lstStyle/>
                    <a:p>
                      <a:pPr indent="0" algn="l">
                        <a:lnSpc>
                          <a:spcPts val="1200"/>
                        </a:lnSpc>
                        <a:spcAft>
                          <a:spcPts val="0"/>
                        </a:spcAft>
                        <a:tabLst>
                          <a:tab pos="4024630" algn="l"/>
                          <a:tab pos="4024630" algn="l"/>
                        </a:tabLst>
                      </a:pPr>
                      <a:r>
                        <a:rPr lang="zh-CN" sz="1400" b="1" kern="0">
                          <a:effectLst/>
                          <a:latin typeface="Times New Roman"/>
                          <a:ea typeface="宋体"/>
                        </a:rPr>
                        <a:t>定义值</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zh-CN" sz="1400" b="1" kern="0">
                          <a:effectLst/>
                          <a:latin typeface="Times New Roman"/>
                          <a:ea typeface="宋体"/>
                        </a:rPr>
                        <a:t>键值</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zh-CN" sz="1400" b="1" kern="0">
                          <a:effectLst/>
                          <a:latin typeface="Times New Roman"/>
                          <a:ea typeface="宋体"/>
                        </a:rPr>
                        <a:t>定义值</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zh-CN" sz="1400" b="1" kern="0">
                          <a:effectLst/>
                          <a:latin typeface="Times New Roman"/>
                          <a:ea typeface="宋体"/>
                        </a:rPr>
                        <a:t>键值</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zh-CN" sz="1400" b="1" kern="0" dirty="0">
                          <a:effectLst/>
                          <a:latin typeface="Times New Roman"/>
                          <a:ea typeface="宋体"/>
                        </a:rPr>
                        <a:t>定义值</a:t>
                      </a:r>
                      <a:endParaRPr lang="zh-CN" sz="1400" b="1" kern="100" dirty="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zh-CN" sz="1400" b="1" kern="0">
                          <a:effectLst/>
                          <a:latin typeface="Times New Roman"/>
                          <a:ea typeface="宋体"/>
                        </a:rPr>
                        <a:t>键值</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zh-CN" sz="1400" b="1" kern="0">
                          <a:effectLst/>
                          <a:latin typeface="Times New Roman"/>
                          <a:ea typeface="宋体"/>
                        </a:rPr>
                        <a:t>定义值</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zh-CN" sz="1400" b="1" kern="0">
                          <a:effectLst/>
                          <a:latin typeface="Times New Roman"/>
                          <a:ea typeface="宋体"/>
                        </a:rPr>
                        <a:t>键值</a:t>
                      </a:r>
                      <a:endParaRPr lang="zh-CN" sz="1400" b="1" kern="100">
                        <a:effectLst/>
                        <a:latin typeface="Times New Roman"/>
                        <a:ea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966">
                <a:tc>
                  <a:txBody>
                    <a:bodyPr/>
                    <a:lstStyle/>
                    <a:p>
                      <a:pPr indent="0" algn="l">
                        <a:lnSpc>
                          <a:spcPts val="1200"/>
                        </a:lnSpc>
                        <a:spcAft>
                          <a:spcPts val="0"/>
                        </a:spcAft>
                        <a:tabLst>
                          <a:tab pos="4024630" algn="l"/>
                          <a:tab pos="4024630" algn="l"/>
                        </a:tabLst>
                      </a:pPr>
                      <a:r>
                        <a:rPr lang="en-US" sz="1400" b="1" kern="0">
                          <a:effectLst/>
                          <a:latin typeface="Times New Roman"/>
                          <a:ea typeface="宋体"/>
                        </a:rPr>
                        <a:t>m1</a:t>
                      </a:r>
                      <a:endParaRPr lang="zh-CN" sz="1400" b="1" kern="100">
                        <a:effectLst/>
                        <a:latin typeface="Times New Roman"/>
                        <a:ea typeface="宋体"/>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“7”</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0xEE</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“4”</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0xED</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“1”</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0xEB</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dirty="0">
                          <a:effectLst/>
                          <a:latin typeface="Times New Roman"/>
                          <a:ea typeface="宋体"/>
                        </a:rPr>
                        <a:t>“0”</a:t>
                      </a:r>
                      <a:endParaRPr lang="zh-CN" sz="1400" b="1" kern="100" dirty="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dirty="0">
                          <a:effectLst/>
                          <a:latin typeface="Times New Roman"/>
                          <a:ea typeface="宋体"/>
                        </a:rPr>
                        <a:t>0xE7</a:t>
                      </a:r>
                      <a:endParaRPr lang="zh-CN" sz="1400" b="1" kern="100" dirty="0">
                        <a:effectLst/>
                        <a:latin typeface="Times New Roman"/>
                        <a:ea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966">
                <a:tc>
                  <a:txBody>
                    <a:bodyPr/>
                    <a:lstStyle/>
                    <a:p>
                      <a:pPr indent="0" algn="l">
                        <a:lnSpc>
                          <a:spcPts val="1200"/>
                        </a:lnSpc>
                        <a:spcAft>
                          <a:spcPts val="0"/>
                        </a:spcAft>
                        <a:tabLst>
                          <a:tab pos="4024630" algn="l"/>
                          <a:tab pos="4024630" algn="l"/>
                        </a:tabLst>
                      </a:pPr>
                      <a:r>
                        <a:rPr lang="en-US" sz="1400" b="1" kern="0">
                          <a:effectLst/>
                          <a:latin typeface="Times New Roman"/>
                          <a:ea typeface="宋体"/>
                        </a:rPr>
                        <a:t>m2</a:t>
                      </a:r>
                      <a:endParaRPr lang="zh-CN" sz="1400" b="1" kern="100">
                        <a:effectLst/>
                        <a:latin typeface="Times New Roman"/>
                        <a:ea typeface="宋体"/>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“8”</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0xDE</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“5”</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0xDD</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“2”</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0xDB</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“A”</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dirty="0">
                          <a:effectLst/>
                          <a:latin typeface="Times New Roman"/>
                          <a:ea typeface="宋体"/>
                        </a:rPr>
                        <a:t>0xD7</a:t>
                      </a:r>
                      <a:endParaRPr lang="zh-CN" sz="1400" b="1" kern="100" dirty="0">
                        <a:effectLst/>
                        <a:latin typeface="Times New Roman"/>
                        <a:ea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966">
                <a:tc>
                  <a:txBody>
                    <a:bodyPr/>
                    <a:lstStyle/>
                    <a:p>
                      <a:pPr indent="0" algn="l">
                        <a:lnSpc>
                          <a:spcPts val="1200"/>
                        </a:lnSpc>
                        <a:spcAft>
                          <a:spcPts val="0"/>
                        </a:spcAft>
                        <a:tabLst>
                          <a:tab pos="4024630" algn="l"/>
                          <a:tab pos="4024630" algn="l"/>
                        </a:tabLst>
                      </a:pPr>
                      <a:r>
                        <a:rPr lang="en-US" sz="1400" b="1" kern="0">
                          <a:effectLst/>
                          <a:latin typeface="Times New Roman"/>
                          <a:ea typeface="宋体"/>
                        </a:rPr>
                        <a:t>m3</a:t>
                      </a:r>
                      <a:endParaRPr lang="zh-CN" sz="1400" b="1" kern="100">
                        <a:effectLst/>
                        <a:latin typeface="Times New Roman"/>
                        <a:ea typeface="宋体"/>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dirty="0">
                          <a:effectLst/>
                          <a:latin typeface="Times New Roman"/>
                          <a:ea typeface="宋体"/>
                        </a:rPr>
                        <a:t>“9”</a:t>
                      </a:r>
                      <a:endParaRPr lang="zh-CN" sz="1400" b="1" kern="100" dirty="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0xBE</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“6”</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0xBD</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“3”</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0xBB</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“B”</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dirty="0">
                          <a:effectLst/>
                          <a:latin typeface="Times New Roman"/>
                          <a:ea typeface="宋体"/>
                        </a:rPr>
                        <a:t>0xB7</a:t>
                      </a:r>
                      <a:endParaRPr lang="zh-CN" sz="1400" b="1" kern="100" dirty="0">
                        <a:effectLst/>
                        <a:latin typeface="Times New Roman"/>
                        <a:ea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966">
                <a:tc>
                  <a:txBody>
                    <a:bodyPr/>
                    <a:lstStyle/>
                    <a:p>
                      <a:pPr indent="0" algn="l">
                        <a:lnSpc>
                          <a:spcPts val="1200"/>
                        </a:lnSpc>
                        <a:spcAft>
                          <a:spcPts val="0"/>
                        </a:spcAft>
                        <a:tabLst>
                          <a:tab pos="4024630" algn="l"/>
                          <a:tab pos="4024630" algn="l"/>
                        </a:tabLst>
                      </a:pPr>
                      <a:r>
                        <a:rPr lang="en-US" sz="1400" b="1" kern="0">
                          <a:effectLst/>
                          <a:latin typeface="Times New Roman"/>
                          <a:ea typeface="宋体"/>
                        </a:rPr>
                        <a:t>m4</a:t>
                      </a:r>
                      <a:endParaRPr lang="zh-CN" sz="1400" b="1" kern="100">
                        <a:effectLst/>
                        <a:latin typeface="Times New Roman"/>
                        <a:ea typeface="宋体"/>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“C”</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0x7E</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“D”</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0x7D</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“E”</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0x7B</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a:effectLst/>
                          <a:latin typeface="Times New Roman"/>
                          <a:ea typeface="宋体"/>
                        </a:rPr>
                        <a:t>“F”</a:t>
                      </a:r>
                      <a:endParaRPr lang="zh-CN" sz="1400" b="1" kern="1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200"/>
                        </a:lnSpc>
                        <a:spcAft>
                          <a:spcPts val="0"/>
                        </a:spcAft>
                        <a:tabLst>
                          <a:tab pos="4024630" algn="l"/>
                          <a:tab pos="4024630" algn="l"/>
                        </a:tabLst>
                      </a:pPr>
                      <a:r>
                        <a:rPr lang="en-US" sz="1400" b="1" kern="0" dirty="0">
                          <a:effectLst/>
                          <a:latin typeface="Times New Roman"/>
                          <a:ea typeface="宋体"/>
                        </a:rPr>
                        <a:t>0x77</a:t>
                      </a:r>
                      <a:endParaRPr lang="zh-CN" sz="1400" b="1" kern="100" dirty="0">
                        <a:effectLst/>
                        <a:latin typeface="Times New Roman"/>
                        <a:ea typeface="宋体"/>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48328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1595</TotalTime>
  <Words>5335</Words>
  <Application>Microsoft Office PowerPoint</Application>
  <PresentationFormat>全屏显示(4:3)</PresentationFormat>
  <Paragraphs>481</Paragraphs>
  <Slides>41</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41</vt:i4>
      </vt:variant>
    </vt:vector>
  </HeadingPairs>
  <TitlesOfParts>
    <vt:vector size="53" baseType="lpstr">
      <vt:lpstr>黑体</vt:lpstr>
      <vt:lpstr>华文新魏</vt:lpstr>
      <vt:lpstr>楷体</vt:lpstr>
      <vt:lpstr>宋体</vt:lpstr>
      <vt:lpstr>Arial</vt:lpstr>
      <vt:lpstr>Arial Black</vt:lpstr>
      <vt:lpstr>Calibri</vt:lpstr>
      <vt:lpstr>Times New Roman</vt:lpstr>
      <vt:lpstr>Wingdings</vt:lpstr>
      <vt:lpstr>Pixel</vt:lpstr>
      <vt:lpstr>1_Pixel</vt:lpstr>
      <vt:lpstr>BMP 图像</vt:lpstr>
      <vt:lpstr>1 第8章 GPIO应用—键盘、LED及LCD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 （Introduction to Computers）</dc:title>
  <dc:creator>User</dc:creator>
  <cp:lastModifiedBy>Windows 用户</cp:lastModifiedBy>
  <cp:revision>669</cp:revision>
  <dcterms:created xsi:type="dcterms:W3CDTF">2007-09-11T12:35:00Z</dcterms:created>
  <dcterms:modified xsi:type="dcterms:W3CDTF">2016-11-15T07:07:06Z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