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1" r:id="rId2"/>
  </p:sldMasterIdLst>
  <p:notesMasterIdLst>
    <p:notesMasterId r:id="rId42"/>
  </p:notesMasterIdLst>
  <p:sldIdLst>
    <p:sldId id="377" r:id="rId3"/>
    <p:sldId id="470" r:id="rId4"/>
    <p:sldId id="531" r:id="rId5"/>
    <p:sldId id="615" r:id="rId6"/>
    <p:sldId id="616" r:id="rId7"/>
    <p:sldId id="635" r:id="rId8"/>
    <p:sldId id="617" r:id="rId9"/>
    <p:sldId id="636" r:id="rId10"/>
    <p:sldId id="618" r:id="rId11"/>
    <p:sldId id="619" r:id="rId12"/>
    <p:sldId id="628" r:id="rId13"/>
    <p:sldId id="620" r:id="rId14"/>
    <p:sldId id="621" r:id="rId15"/>
    <p:sldId id="637" r:id="rId16"/>
    <p:sldId id="622" r:id="rId17"/>
    <p:sldId id="638" r:id="rId18"/>
    <p:sldId id="623" r:id="rId19"/>
    <p:sldId id="629" r:id="rId20"/>
    <p:sldId id="630" r:id="rId21"/>
    <p:sldId id="624" r:id="rId22"/>
    <p:sldId id="641" r:id="rId23"/>
    <p:sldId id="640" r:id="rId24"/>
    <p:sldId id="639" r:id="rId25"/>
    <p:sldId id="642" r:id="rId26"/>
    <p:sldId id="643" r:id="rId27"/>
    <p:sldId id="644" r:id="rId28"/>
    <p:sldId id="625" r:id="rId29"/>
    <p:sldId id="645" r:id="rId30"/>
    <p:sldId id="646" r:id="rId31"/>
    <p:sldId id="647" r:id="rId32"/>
    <p:sldId id="648" r:id="rId33"/>
    <p:sldId id="649" r:id="rId34"/>
    <p:sldId id="627" r:id="rId35"/>
    <p:sldId id="631" r:id="rId36"/>
    <p:sldId id="632" r:id="rId37"/>
    <p:sldId id="650" r:id="rId38"/>
    <p:sldId id="633" r:id="rId39"/>
    <p:sldId id="634" r:id="rId40"/>
    <p:sldId id="61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99CC"/>
    <a:srgbClr val="008080"/>
    <a:srgbClr val="B52D2D"/>
    <a:srgbClr val="3399FF"/>
    <a:srgbClr val="FFFF00"/>
    <a:srgbClr val="009999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7790" autoAdjust="0"/>
  </p:normalViewPr>
  <p:slideViewPr>
    <p:cSldViewPr>
      <p:cViewPr varScale="1">
        <p:scale>
          <a:sx n="85" d="100"/>
          <a:sy n="85" d="100"/>
        </p:scale>
        <p:origin x="10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81C754-69B3-4B73-BD1B-795AD743E780}" type="datetimeFigureOut">
              <a:rPr lang="zh-CN" altLang="en-US"/>
              <a:t>2016/11/13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525F1-DEE9-43B2-B323-A23D8CB0BE4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7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744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213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038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9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9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12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0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530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355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84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60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 Black" panose="020B0A04020102020204" pitchFamily="34" charset="0"/>
              </a:defRPr>
            </a:lvl1pPr>
          </a:lstStyle>
          <a:p>
            <a:fld id="{36D0FB85-6326-43FC-A78C-00EEC570A68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108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itchFamily="34" charset="0"/>
              </a:defRPr>
            </a:lvl1pPr>
          </a:lstStyle>
          <a:p>
            <a:fld id="{36D0FB85-6326-43FC-A78C-00EEC570A684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07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2627784" y="1700808"/>
            <a:ext cx="6379840" cy="2376264"/>
          </a:xfrm>
        </p:spPr>
        <p:txBody>
          <a:bodyPr/>
          <a:lstStyle/>
          <a:p>
            <a:pPr lvl="0" algn="ctr">
              <a:spcBef>
                <a:spcPts val="6600"/>
              </a:spcBef>
            </a:pPr>
            <a:r>
              <a:rPr lang="en-US" altLang="zh-CN" sz="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Flash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在线编程</a:t>
            </a:r>
            <a:endParaRPr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480700" y="890905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925" y="1414125"/>
            <a:ext cx="8568952" cy="211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en-US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存储器的读写不同于对一般的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读写，需要专门的编程过程。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编程的基本操作有两种：擦除（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Erase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）和写入（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Program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）。请说明这二种操作的含义以及最小写入单位是多少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1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endParaRPr lang="zh-CN" altLang="zh-CN" sz="21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en-US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中擦除意味什么？以什么单位擦除或最小能擦除多少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1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480700" y="890905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思考题答案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925" y="1414125"/>
            <a:ext cx="8568952" cy="489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en-US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存储器的读写不同于对一般的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读写，需要专门的编程过程。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编程的基本操作有两种：擦除（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Erase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）和写入（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Program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）。请说明这二种操作的含义以及最小写入单位是多少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1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操作的含义是将存储单元的内容由二进制的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，而写入操作的含义是将存储单元的某些位由二进制的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。写入操作是以字为单位进行的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1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endParaRPr lang="zh-CN" altLang="zh-CN" sz="21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en-US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中擦除意味什么？以什么单位擦除或最小能擦除多少</a:t>
            </a:r>
            <a:r>
              <a:rPr lang="zh-CN" altLang="zh-CN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1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5000"/>
              </a:lnSpc>
              <a:spcAft>
                <a:spcPts val="0"/>
              </a:spcAft>
              <a:buClr>
                <a:srgbClr val="002060"/>
              </a:buClr>
            </a:pPr>
            <a:r>
              <a:rPr lang="zh-CN" altLang="en-US" sz="21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zh-CN" sz="21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操作的含义是将存储单元的内容由二进制的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在线编程的擦除操作包括整体擦除和以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个字为单位的擦除。这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个字在不同厂商或不同系列的</a:t>
            </a:r>
            <a:r>
              <a:rPr lang="en-US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zh-CN" sz="21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中，其称呼不同，有的称为“块”，有的称为“页”，有的称为“扇区”等等。它表示在线擦除的最小度量单位。</a:t>
            </a:r>
            <a:endParaRPr lang="zh-CN" altLang="zh-CN" sz="21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926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9.2.1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保护含义及保护函数的使用说明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196752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</a:t>
            </a: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是为了防止某些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存储区域受意外擦除、写入的影响。保护后，被保护区域将无法进行擦除或者写入操作。芯片复位后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区域的保护状态就会解除，恢复擦除和写入的功能。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对于保护功能而言，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存储器被平均分成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个可独立保护的区域，区域号为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0~31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，每个区域包含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个扇区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保护功能主要是通过对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FPROTn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进行设置达到对某个特定区域的保护效果。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3474"/>
              </p:ext>
            </p:extLst>
          </p:nvPr>
        </p:nvGraphicFramePr>
        <p:xfrm>
          <a:off x="1043608" y="3261360"/>
          <a:ext cx="7431655" cy="3139440"/>
        </p:xfrm>
        <a:graphic>
          <a:graphicData uri="http://schemas.openxmlformats.org/drawingml/2006/table">
            <a:tbl>
              <a:tblPr firstRow="1" firstCol="1" bandRow="1"/>
              <a:tblGrid>
                <a:gridCol w="7431655"/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//==================================================================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函数名称：</a:t>
                      </a: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flash_protect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函数返回：无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参数说明：</a:t>
                      </a: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：待保护区域号，实际保护扇区号为</a:t>
                      </a:r>
                      <a:r>
                        <a:rPr lang="es-E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regionNO*4~regionNO*4+3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         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如保护区域号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，实际保护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48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49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四个扇区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功能概要：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保护操作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明：每调用本函数一次，保护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个扇区（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*4~regionNO*4+3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//======================================================================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flash_protect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(uint_8 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uint_8 offset;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uint_8 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regionCounter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offset=regionNO%8;//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获得偏移，即保护位号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regionCounter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/8;//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获得应置位的寄存器号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//FTFA_FPROT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寄存器组：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4002_0010h+(1×i)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=0~3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对应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FTFA_FPROT3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BCLR(offset, *((uint_8 *)(0x40020010+regionCounter)));   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加密方法与去除密码方法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12892"/>
            <a:ext cx="87129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</a:t>
            </a:r>
            <a:r>
              <a:rPr lang="zh-CN" altLang="en-U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2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为了保护开发者的权益，</a:t>
            </a:r>
            <a:r>
              <a:rPr lang="en-US" altLang="zh-CN" sz="22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Kinetis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还提供了加密的功能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未加密芯片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，表示可以通过调试接口（如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JTAG 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SWD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USBDM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等）访问芯片内部的存储器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，通过外部调试接口只能进行整体擦除操作，而无法执行读取或写入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的指令。运行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内部程序对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访问则不受任何影响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一种简单的加密方法：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直接对启动文件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startup_MKL25Z4.S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中配置域字段进行改写，将配置域相应位置位为安全模式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不安全模式。这种方式不对芯片最终用户开放加密解密入口，对于开发者来说，操作简单直接，且更为安全。</a:t>
            </a:r>
            <a:endParaRPr lang="zh-CN" altLang="zh-CN" sz="22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加密方法与去除密码方法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12892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通过对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安全配置域设置，可以配置程序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、加密寄存器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FSEC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以及选项寄存器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FOPT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，从而限制了对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存储空间的访问。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0x0000 _0400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0x0000 _0410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的地址范围共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个字节为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配置域。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配置域的含义如表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9-3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这个区段中保存了默认的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保护设定和加密属性，用以对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模块进行访问控制。在芯片复位时，芯片内部机制会自动将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配置域中相应内容对程序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安全寄存器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FSEC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进行设置。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FSEC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寄存器详细介绍请参阅本章</a:t>
            </a:r>
            <a:r>
              <a:rPr lang="en-US" altLang="zh-CN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9.23.1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  <a:r>
              <a:rPr lang="zh-CN" altLang="en-US" sz="20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99064"/>
              </p:ext>
            </p:extLst>
          </p:nvPr>
        </p:nvGraphicFramePr>
        <p:xfrm>
          <a:off x="719572" y="2708920"/>
          <a:ext cx="7632848" cy="2016000"/>
        </p:xfrm>
        <a:graphic>
          <a:graphicData uri="http://schemas.openxmlformats.org/drawingml/2006/table">
            <a:tbl>
              <a:tblPr firstRow="1" firstCol="1" bandRow="1"/>
              <a:tblGrid>
                <a:gridCol w="1335890"/>
                <a:gridCol w="1596850"/>
                <a:gridCol w="1468725"/>
                <a:gridCol w="3231383"/>
              </a:tblGrid>
              <a:tr h="28800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9-3 Flash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安全配置域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地址偏移量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寄存器名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大小（字节）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内容说明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0-7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 byte0-7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后门访问密钥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8-11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FPROT0-3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保护寄存器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FSEC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加密寄存器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FOPT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选项寄存器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加密方法与去除密码方法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13726"/>
              </p:ext>
            </p:extLst>
          </p:nvPr>
        </p:nvGraphicFramePr>
        <p:xfrm>
          <a:off x="2195736" y="2368352"/>
          <a:ext cx="4374490" cy="4032448"/>
        </p:xfrm>
        <a:graphic>
          <a:graphicData uri="http://schemas.openxmlformats.org/drawingml/2006/table">
            <a:tbl>
              <a:tblPr firstRow="1" firstCol="1" bandRow="1"/>
              <a:tblGrid>
                <a:gridCol w="4374490"/>
              </a:tblGrid>
              <a:tr h="40324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/* Flash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配置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*/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.section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.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FlashConfig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, "a"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/*Flash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加密的配置域，加密后无法通过外部接口访问存储器，整体擦除操作除外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*/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/*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.long 0x04030201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.long 0x08070605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.long 0xFFFFFFFF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.long 0xFFFFFF80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*/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/*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不加密的配置域（默认）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*/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.long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0xFFFFFFFF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.long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0xFFFFFFFF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.long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0xFFFFFFFF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.long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0xFFFFFFFE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.text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   .thumb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0870" y="1333340"/>
            <a:ext cx="83275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个安全状态的配置域配制方法（后门密钥为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12345678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）及未加密状态的配置域（默认的配置</a:t>
            </a: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加密方法与去除密码方法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12892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代码中配置域设置为加密模式后，重新编译工程并下载到芯片中，复位后，芯片处于安全模式（加密状态），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内部程序对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存储器的访问不受影响，在线擦除、写入正常。但是，若有人试图通过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USBDM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写入调试器对芯片进行访问操作，则会报错，提示“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Device appears secured”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，如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示。此时，只能进行整体擦除。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49" name="图片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44108"/>
            <a:ext cx="5184576" cy="39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加密方法与去除密码方法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12892"/>
            <a:ext cx="871296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去除密码的</a:t>
            </a:r>
            <a:r>
              <a:rPr lang="zh-CN" altLang="en-US" sz="2200" b="1" kern="1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200" b="1" kern="100" dirty="0" smtClean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在不使用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加密解密函数进行状态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切换的情况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下，若想恢复通过外部调试接口重新对芯片进行访问，只有进行整体擦除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19443"/>
            <a:ext cx="3840249" cy="4235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126" y="2359332"/>
            <a:ext cx="4135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擦除后即可恢复空白片的状态，重新写入程序。此时，若想设置芯片的安全或不安全状态，只需要参照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一节，设置相应的配置域字段即可。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2310857" y="881251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43411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、若芯片被加密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能读取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或写入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的指令？</a:t>
            </a:r>
            <a:r>
              <a:rPr lang="en-US" altLang="zh-CN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内部程序能否访问</a:t>
            </a:r>
            <a:r>
              <a:rPr lang="en-US" altLang="zh-CN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、有时在对芯片操作时，无法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执行读取或写入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的指令，执行的时候会报“芯片已加密”的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错误，如何解决？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3919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9.2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保护与加密</a:t>
            </a:r>
          </a:p>
        </p:txBody>
      </p:sp>
      <p:sp>
        <p:nvSpPr>
          <p:cNvPr id="2" name="矩形 1"/>
          <p:cNvSpPr/>
          <p:nvPr/>
        </p:nvSpPr>
        <p:spPr>
          <a:xfrm>
            <a:off x="2310857" y="881251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思考题答案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434117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、若芯片被加密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能读取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或写入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的指令？</a:t>
            </a:r>
            <a:r>
              <a:rPr lang="en-US" altLang="zh-CN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内部程序能否访问</a:t>
            </a:r>
            <a:r>
              <a:rPr lang="en-US" altLang="zh-CN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芯片被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加密后，不能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JTAG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SWD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USBDM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等从外部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内部的程序对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访问不受任何影响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、有时在对芯片操作时，无法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执行读取或写入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的指令，执行的时候会报“芯片已加密”的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错误，如何解决？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外部调试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接口对芯片进行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整体擦除操作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，重新写入程序。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268731"/>
            <a:ext cx="8379460" cy="2808342"/>
          </a:xfrm>
        </p:spPr>
        <p:txBody>
          <a:bodyPr/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本章导读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存储器具有固有不易失性、电可擦除、可在线编程、存储密度高、功耗低和成本较低等特点。随着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技术的逐步成熟，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存储器已经成为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的重要组成部分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存储器的在线编程方法、保护配置方法及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内程序加密及去除密码方法。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3146" y="260648"/>
            <a:ext cx="3978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在线编程</a:t>
            </a:r>
            <a:endParaRPr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312892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在线编程的寄存器有：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个状态寄存器（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FTFA_FSTAT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个配置寄存器（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FTFA_FCNFG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个安全寄存器（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FTFA_FSEC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个选项寄存器（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FTFA_FOPT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个通用命令参数寄存器（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FTFA_FCCOBn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个保护寄存器（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FTFA_FPROTn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517" y="2759442"/>
            <a:ext cx="86289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FTFA_FSTAT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FTFA_FSTAT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）给出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模块的操作状态。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RDCOLERR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ACCERR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FPVIOL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这些数据位是可读可写的。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MGSTATO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数据位是只读的，无符号数据位是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，并且是不可写的。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24052"/>
              </p:ext>
            </p:extLst>
          </p:nvPr>
        </p:nvGraphicFramePr>
        <p:xfrm>
          <a:off x="472042" y="4418070"/>
          <a:ext cx="8199916" cy="855966"/>
        </p:xfrm>
        <a:graphic>
          <a:graphicData uri="http://schemas.openxmlformats.org/drawingml/2006/table">
            <a:tbl>
              <a:tblPr firstRow="1" firstCol="1" bandRow="1"/>
              <a:tblGrid>
                <a:gridCol w="852791"/>
                <a:gridCol w="1205388"/>
                <a:gridCol w="1462865"/>
                <a:gridCol w="1316907"/>
                <a:gridCol w="1170948"/>
                <a:gridCol w="880671"/>
                <a:gridCol w="1310346"/>
              </a:tblGrid>
              <a:tr h="2853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数据位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D6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D3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CCIF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RDCOLERR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ACCERR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FPVIOL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MGSTAT0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329130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D7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命令完成中断标志位。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D6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RDCOLERR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读冲突错误标志。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D5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ACCERR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访问错误标志。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FPVIOL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保护区非法访问标志。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D3-D1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保留，只读为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MGSTAT0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命令出错标志。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86090"/>
              </p:ext>
            </p:extLst>
          </p:nvPr>
        </p:nvGraphicFramePr>
        <p:xfrm>
          <a:off x="472042" y="1823863"/>
          <a:ext cx="8199916" cy="855966"/>
        </p:xfrm>
        <a:graphic>
          <a:graphicData uri="http://schemas.openxmlformats.org/drawingml/2006/table">
            <a:tbl>
              <a:tblPr firstRow="1" firstCol="1" bandRow="1"/>
              <a:tblGrid>
                <a:gridCol w="852791"/>
                <a:gridCol w="1205388"/>
                <a:gridCol w="1462865"/>
                <a:gridCol w="1316907"/>
                <a:gridCol w="1170948"/>
                <a:gridCol w="880671"/>
                <a:gridCol w="1310346"/>
              </a:tblGrid>
              <a:tr h="2853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数据位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D6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D3</a:t>
                      </a: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D0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CCIF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RDCOLERR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ACCERR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FPVIOL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MGSTAT0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</a:rPr>
                        <a:t>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148126" y="1374448"/>
            <a:ext cx="8672346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配置寄存器（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FTFA_FCNFG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寄存器提供关于当前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模块的功能状态的信息。擦除控制数据位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(ERSAREQ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ERSSUSP)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有写入限制。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D7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CCIE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指令完成中断使能，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CCIE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数据位在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指令完成时控制中断的产生。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D6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RDCOLLIE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读冲突错误中断使能，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RDCOLLIE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数据位在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读冲突发生时控制中断的产生。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D5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ERSAREQ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擦除所有块请求，这个数据位向内存控制器发出一个执行擦除所有块的请求，解除芯片的安全状态。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D4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ERSSUSP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擦除挂起使能位，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ERSSUSP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数据位允许用户在执行擦除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扇区命令时，挂起该操作。</a:t>
            </a:r>
            <a:endParaRPr lang="zh-CN" altLang="en-US" sz="22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182204" y="1374448"/>
            <a:ext cx="8638267" cy="351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安全寄存器（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FTFA_FSEC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该只读寄存器保留了所有跟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模块相关的位。在复位的过程中，位于程序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配置域中相关的数据被装在到这个寄存器中。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D7-D6(KEYEN)——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后门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安全密钥使能位（只读），该位段确定启用还是不启用访问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模块的密钥。当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KEYEN =00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，后门密钥访问禁用。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D5-D4(MEEN)——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容量擦除使能（只读），启用或者禁用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模块的大容量擦除功能。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D3-D2(FSLACC)——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飞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思卡尔失败分析访问码（只读），这个位段确定在飞思卡尔设备中返回部分失败的分析报告时，启用还是禁用访问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D1-D0(SEC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)—Flash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安全位（只读），这个位段定义了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的安全状态。</a:t>
            </a:r>
            <a:endParaRPr lang="zh-CN" altLang="en-US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182204" y="1374448"/>
            <a:ext cx="8638267" cy="527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选项寄存器（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FTFA_FOPT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通过检测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选项寄存器的状态来制定自己的操作。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选项寄存器的值在复位过程中从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配置域中载入。寄存器中的所有位均为只读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． </a:t>
            </a:r>
            <a:r>
              <a:rPr lang="es-E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通用命令参数寄存器组（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FTFA_FCCOBn</a:t>
            </a:r>
            <a:r>
              <a:rPr lang="zh-CN" altLang="es-E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 Common Command Object Registers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）寄存器组存放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字节的命令码及相关参数。编号为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进制）标识的各寄存器均可进行独立配置。地址：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4002_0000h+4h+ (1d×i)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=0~11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命令的一般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格式：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寄存器组中的第一个寄存器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中总是存放命令码，此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位的命令码指定了将要执行的命令。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[23:16]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[15:8]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[7:0]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 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 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存放数据字节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寄存器组使用“大端”地址转换。对于所有大于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字节的命令参数，高位字节存放在较小编号的寄存器中。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zh-CN" sz="20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173986" y="1304292"/>
            <a:ext cx="8638267" cy="219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FTFA_FPROTn</a:t>
            </a:r>
            <a:r>
              <a:rPr lang="zh-CN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寄存器定义了哪一块逻辑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区域不能被写入或擦除。四个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寄存器允许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个被保护区域。每个位保护一块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1/32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。如果这个区域小于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32KB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，那么每块被保护大小设置为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。在复位的过程中，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FPROT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寄存器将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配置域中的程序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保护数据载入。寄存器中每个位段的定义如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9-1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99682"/>
              </p:ext>
            </p:extLst>
          </p:nvPr>
        </p:nvGraphicFramePr>
        <p:xfrm>
          <a:off x="283166" y="3457900"/>
          <a:ext cx="8577668" cy="177092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80525"/>
                <a:gridCol w="2337365"/>
                <a:gridCol w="3259778"/>
              </a:tblGrid>
              <a:tr h="330925">
                <a:tc gridSpan="3"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9-1 flash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保护寄存器各位段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保护寄存器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保护位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配置域偏移地址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FPROT0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PROT[31:24]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0x0008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FPROT1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PROT[23:16]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0x0009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FPROT2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PROT[15:8]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0x000A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FPROT3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PROT[7:0]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0x000B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6064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模块编程结构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173986" y="1304292"/>
            <a:ext cx="8638267" cy="48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保护寄存器（</a:t>
            </a:r>
            <a:r>
              <a:rPr lang="es-E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FTFA_FPROTn</a:t>
            </a:r>
            <a:r>
              <a:rPr lang="zh-CN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kern="10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要修改在复位阶段载入的程序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保护设置，先对在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配置域中的保护程序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区块解除保护，然后更新对程序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保护位段。地址：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4002_0000h+10h+ (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1×i)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=0~3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保护寄存器（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FTFA_FPROTn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）定义如下。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D7-D0——PROT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区域保护，每个程序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区域能够通过设置相关的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位以避免程序和擦除操作对其进行修改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．杂项控制模块的平台控制寄存器（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MCM_PLACR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F000_300C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杂项控制模块的平台控制寄存器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MCM_PLACR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Platform Control Register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F000_300C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。该寄存器的挂起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控制器使能位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ESFC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Enable Stalling Flash Controller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）用于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写入时是否可以允许中断。在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初始化时，设置此位，可以解决早期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写入程序需移入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中运行的编程方式。</a:t>
            </a:r>
          </a:p>
          <a:p>
            <a:pPr marL="3429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6" y="1389335"/>
            <a:ext cx="87443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微控制器中，对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存储器的擦除操作可以进行整体擦除，也可仅擦除从某一起始地址开始的一个扇区（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。对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存储器进行写入时，必须将一组数据准备好，擦除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存储器中相应区域后再进行写入。考虑到对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存储器的某一字节擦除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写入会影响其所在的整个扇区，所以，在进行擦除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写入操作之前，要了解当前执行程序在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中的存储位置，不要擦除运行程序所在的扇区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命令操作过程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存储器内容一般都需要通过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命令操作实现。写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命令的流程图如下图所示。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29858"/>
              </p:ext>
            </p:extLst>
          </p:nvPr>
        </p:nvGraphicFramePr>
        <p:xfrm>
          <a:off x="2045425" y="1374448"/>
          <a:ext cx="5053150" cy="555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BMP 图像" r:id="rId3" imgW="6400000" imgH="7152381" progId="Paint.Picture">
                  <p:embed/>
                </p:oleObj>
              </mc:Choice>
              <mc:Fallback>
                <p:oleObj name="BMP 图像" r:id="rId3" imgW="6400000" imgH="7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425" y="1374448"/>
                        <a:ext cx="5053150" cy="5553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6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6" y="1389335"/>
            <a:ext cx="874435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）载入命令到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命令时，用户必须将需要的所有指定命令及参数存放到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寄存器组中。但对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寄存器组中寄存器的写入顺序不作要求。</a:t>
            </a: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）清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位启动命令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一旦所有相关的命令参数被载入到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寄存器组中，用户写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FSTAT[CCIF]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位清零，即可启动命令。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标志将保持为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，直到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命令执行完成。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寄存器包含一个锁定机制，可以避免在前一命令产生访问错误（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FSTAT[ACCERR]=1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）或违反保护（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FSTAT[FPVIOL]=1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）时启动新的命令。在产生错误的情况下，需要两次写入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才能启动下一个命令：第一次写入将清错误标志位，第二次写入清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位（启动命令）。</a:t>
            </a: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）执行命令与报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错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读取命令码并执行一系列与命令相关的参数检查和保护检查。若未通过参数检查，则将访问错误标志位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FSTAT[ACCERR]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置位。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ACCERR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位标识无效的指令码和超出边界地址的访问。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231" y="1340768"/>
            <a:ext cx="7849185" cy="24482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457200" lvl="1" indent="-914400">
              <a:lnSpc>
                <a:spcPct val="125000"/>
              </a:lnSpc>
              <a:spcBef>
                <a:spcPts val="600"/>
              </a:spcBef>
            </a:pP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驱动构件及使用方法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91440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保护与加密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91440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驱动构件的设计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45154" y="260648"/>
            <a:ext cx="3978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在线编程</a:t>
            </a:r>
            <a:endParaRPr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6" y="1389335"/>
            <a:ext cx="8744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）若通过参数检查和保护检查，命令即可被执行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）命令运行的结果通过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寄存器反馈给用户。</a:t>
            </a:r>
          </a:p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自动将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FSTAT[CCIF]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置位，标志命令完成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5593"/>
              </p:ext>
            </p:extLst>
          </p:nvPr>
        </p:nvGraphicFramePr>
        <p:xfrm>
          <a:off x="223776" y="2376528"/>
          <a:ext cx="8236655" cy="34728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891840"/>
                <a:gridCol w="1656184"/>
                <a:gridCol w="5688631"/>
              </a:tblGrid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FCMD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0x01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个扇区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验证给定的程序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已经擦除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0x02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写入检查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测试上次写入的位置是否可读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0x03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读信息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从程序或数据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信息寄存器（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IFR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）中读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字节，或版本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0x06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写入长字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字节写入程序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块或者数据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块中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0x09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擦除</a:t>
                      </a: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扇区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将程序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或者数据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某个扇区全部擦除。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0x40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读整个块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块确保所有的程序或数据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块已经擦除之后解锁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MCU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0x41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只读一次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在程序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 IFR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专用的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字节中读出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字节数据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0x43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只写入一次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在程序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 IFR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专用的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字节中一次编写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字节的程序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0x44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擦除所有块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擦除所有的程序、数据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flash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块。之后验证擦除并且解锁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MCU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。注意：只有当所有存储区不受保护时才能擦除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0x45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验证后门访问秘钥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在通过密钥比较之后再解锁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MCU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gridSpan="3"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en-US" altLang="zh-CN" sz="12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9-2 FTFA</a:t>
                      </a:r>
                      <a:r>
                        <a:rPr lang="zh-CN" altLang="en-US" sz="12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命令的功能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667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6" y="1389335"/>
            <a:ext cx="87443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．扇区擦除</a:t>
            </a:r>
            <a:r>
              <a:rPr lang="zh-CN" altLang="en-US" sz="2200" b="1" kern="1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en-US" altLang="zh-CN" sz="2200" b="1" kern="100" dirty="0" smtClean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扇区操作将擦除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扇区中所有的内容。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存放擦除命令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0x09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ERSSCR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FCCOB1~FCCOB3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[23:16]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[15:8]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[7:0]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需要注意的是，程序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的第一个扇区存放了中断向量表和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配置字段，因此，不建议在线擦除程序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第一个扇区，也不建议擦除程序操作码存放的区域。在擦除构件封装时，允许擦除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扇区及配置域，但配置域中设置了芯片加密相关内容，单纯擦除该扇区会使配置域中加密字段也写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变为安全模式，导致芯片加密（详见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9.3.1 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安全寄存器一节），因此，为了保证擦除操作后芯片可用，需要重新对相应字段置位，使配置域恢复不安全模式（出厂设置）。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在使用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在线编程功能时，应查看链接文件确定程序在程序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中的存储位置，找出未使用的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空间作为在线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编程的可用资源才可对其编程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31472"/>
              </p:ext>
            </p:extLst>
          </p:nvPr>
        </p:nvGraphicFramePr>
        <p:xfrm>
          <a:off x="827584" y="5821318"/>
          <a:ext cx="7704854" cy="920050"/>
        </p:xfrm>
        <a:graphic>
          <a:graphicData uri="http://schemas.openxmlformats.org/drawingml/2006/table">
            <a:tbl>
              <a:tblPr firstRow="1" firstCol="1" bandRow="1"/>
              <a:tblGrid>
                <a:gridCol w="911421"/>
                <a:gridCol w="1154078"/>
                <a:gridCol w="1154078"/>
                <a:gridCol w="1154078"/>
                <a:gridCol w="1154078"/>
                <a:gridCol w="1154078"/>
                <a:gridCol w="1023043"/>
              </a:tblGrid>
              <a:tr h="30668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VMA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LMA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File off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Algn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61336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.text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00003d68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00000800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00000800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00008800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2**3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689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9.3.2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驱动构件设计技术要点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6" y="1389335"/>
            <a:ext cx="874435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．长字写入</a:t>
            </a:r>
            <a:r>
              <a:rPr lang="zh-CN" altLang="en-US" sz="2200" b="1" kern="1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en-US" altLang="zh-CN" sz="2200" b="1" kern="100" dirty="0" smtClean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长字写入命令将使用内建的算法将数据写入到程序或数据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字节区域。需要注意的是，在写入数据前，要保证写入的位置已经被擦除过。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写入长字命令的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命令及参数形式：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0x06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FCCOB1~FCCOB3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存放写入的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[23:16]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[15:8]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[7:0]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FCCOB4~FCCOB7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0~ Byte 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的数据值。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当清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标志启动长字写入命令时，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试图将数据内容写到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中的指定地址，并且检查保护状态位。目标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区位必须为未保护状态，从而允许执行写入命令。写入操作是单向的。只能将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中的位从擦除的状态“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转为写入状态“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0”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。以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MGSTAT0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标志位标识写入“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0”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状态位的错误。长字写入命令执完成后将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CCIF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标志置位。设定的起始地址必须是长字对齐（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[1:0]=00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）写入数据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0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被写到起始地址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start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）写入数据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1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被写入到地址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start+0b01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）写入数据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2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被写入到地址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start+0b10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）写入数据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 3 </a:t>
            </a:r>
            <a:r>
              <a:rPr lang="zh-CN" altLang="en-US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被写入到地址</a:t>
            </a:r>
            <a:r>
              <a:rPr lang="en-US" altLang="zh-CN" sz="20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start+0b11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99823" y="1315640"/>
            <a:ext cx="874435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驱动构件时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，主要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的基本操作以及构件化封装原则。在基本操作方面，考虑到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按逻辑地址读取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按物理地址读取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六种基本操作，因此按照构件化的思想，可以将这六种操作封装成六个独立的功能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．初始化函数 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flash_init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(void</a:t>
            </a: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16201"/>
              </p:ext>
            </p:extLst>
          </p:nvPr>
        </p:nvGraphicFramePr>
        <p:xfrm>
          <a:off x="3635897" y="3286844"/>
          <a:ext cx="5308280" cy="2080260"/>
        </p:xfrm>
        <a:graphic>
          <a:graphicData uri="http://schemas.openxmlformats.org/drawingml/2006/table">
            <a:tbl>
              <a:tblPr firstRow="1" firstCol="1" bandRow="1"/>
              <a:tblGrid>
                <a:gridCol w="53082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flash_init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//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等待命令完成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while(!(FTFA_FSTAT &amp; CCIF));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//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清除访问出错标志位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FTFA_FSTAT = ACCERR | FPVIOL;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8126" y="3198702"/>
            <a:ext cx="348777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在操作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模块前，需要对模块进行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，主要是判断并等待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操作命令完成、清相关标志位、杂项模块中平台控制寄存器的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PLACR_ESFC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的设置</a:t>
            </a: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初始化函数部分代码如右所</a:t>
            </a: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315640"/>
            <a:ext cx="87443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擦除函数 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uint_8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flash_erase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(uint_16 sect</a:t>
            </a: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在写入操作前，一般先进行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擦除操作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擦除操作有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擦除块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擦除扇区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两种操作模式，擦除块也就是擦除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中所有的地址，在本书中</a:t>
            </a:r>
            <a:r>
              <a:rPr lang="zh-CN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擦除扇区为例。首先需要</a:t>
            </a:r>
            <a:r>
              <a:rPr lang="zh-CN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42923"/>
              </p:ext>
            </p:extLst>
          </p:nvPr>
        </p:nvGraphicFramePr>
        <p:xfrm>
          <a:off x="3979185" y="2852936"/>
          <a:ext cx="4964992" cy="3810000"/>
        </p:xfrm>
        <a:graphic>
          <a:graphicData uri="http://schemas.openxmlformats.org/drawingml/2006/table">
            <a:tbl>
              <a:tblPr firstRow="1" firstCol="1" bandRow="1"/>
              <a:tblGrid>
                <a:gridCol w="4964992"/>
              </a:tblGrid>
              <a:tr h="367240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函数名称：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flash_erase_sector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函数返回：函数执行执行状态：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0=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正常；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1=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异常。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参数说明：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sect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：目标扇区号（范围取决于实际芯片，例如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KL25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0~127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，每扇区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1KB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功能概要：擦除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存储器的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sect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扇区（每扇区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1KB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uint_8 </a:t>
                      </a:r>
                      <a:r>
                        <a:rPr lang="en-US" sz="1400" b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flash_erase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(uint_16 sect)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union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{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uint_32  word;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uint_8   byte[4];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}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dest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dest.word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= (uint_32)(sect*(1&lt;&lt;10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));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…….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60480" y="2656407"/>
            <a:ext cx="34636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要擦除的扇区号，作为参数传入，最终返回擦除状态（正常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异常）。函数主要利用通用命令参数寄存器组来控制擦除的命令、地址范围及擦除数据，擦除数据实际上就是写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0xFF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126" y="5373216"/>
            <a:ext cx="3676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擦除函数部分代码如右所示，详</a:t>
            </a:r>
            <a:r>
              <a:rPr lang="zh-CN" altLang="en-US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见例程。</a:t>
            </a:r>
            <a:endParaRPr lang="zh-CN" altLang="en-US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48126" y="1315640"/>
            <a:ext cx="8816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．写入函数 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uint_8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flash_write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(uint_16 sect,uint_16 offset,uint_16 N,uint_8 *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buf</a:t>
            </a: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200" b="1" kern="100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47260"/>
              </p:ext>
            </p:extLst>
          </p:nvPr>
        </p:nvGraphicFramePr>
        <p:xfrm>
          <a:off x="1747525" y="3440405"/>
          <a:ext cx="5648950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56489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uint_8 </a:t>
                      </a:r>
                      <a:r>
                        <a:rPr lang="en-US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flash_write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(uint_16 sect,uint_16 offset,uint_16 N,uint_8 *</a:t>
                      </a:r>
                      <a:r>
                        <a:rPr lang="en-US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uint_32 size;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uint_32 </a:t>
                      </a:r>
                      <a:r>
                        <a:rPr lang="en-US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destaddr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union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uint_32   word;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uint_8  byte[4];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} </a:t>
                      </a:r>
                      <a:r>
                        <a:rPr lang="en-US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if(offset%4 != 0)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return 1;   //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参数设定错误，偏移量未对齐（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4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字节对齐）</a:t>
                      </a:r>
                      <a:endParaRPr lang="en-US" altLang="zh-CN" sz="1400" kern="100" dirty="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altLang="en-US" sz="1400" kern="100" dirty="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496" y="2071876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写入函数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擦除函数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类似，主要区别在于，擦除操作向目标地址中写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0xFF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，而写入操作需要写入指定数据。因此，写入操作的入口参数较多，包括目标扇区号、写入扇区内部偏移地址、写入字节数目以及源数据缓冲区首地址。写入后返回写入状态（正常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异常）。</a:t>
            </a:r>
          </a:p>
        </p:txBody>
      </p:sp>
    </p:spTree>
    <p:extLst>
      <p:ext uri="{BB962C8B-B14F-4D97-AF65-F5344CB8AC3E}">
        <p14:creationId xmlns:p14="http://schemas.microsoft.com/office/powerpoint/2010/main" val="30547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94845"/>
              </p:ext>
            </p:extLst>
          </p:nvPr>
        </p:nvGraphicFramePr>
        <p:xfrm>
          <a:off x="1747525" y="1488171"/>
          <a:ext cx="5648950" cy="4907280"/>
        </p:xfrm>
        <a:graphic>
          <a:graphicData uri="http://schemas.openxmlformats.org/drawingml/2006/table">
            <a:tbl>
              <a:tblPr firstRow="1" firstCol="1" bandRow="1"/>
              <a:tblGrid>
                <a:gridCol w="56489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//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设置写入命令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FTFA_FCCOB0 = PGM4;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destaddr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= (uint_32)(sect*(1&lt;&lt;10) + offset);//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计算地址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dest.word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destaddr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for(size=0; size&lt;N; size+=4,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dest.word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+=4,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+=4)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//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设置目标地址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FTFA_FCCOB1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dest.byte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[2];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FTFA_FCCOB2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dest.byte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[1];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FTFA_FCCOB3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dest.byte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[0];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// 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拷贝数据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FTFA_FCCOB4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[3];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FTFA_FCCOB5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[2];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FTFA_FCCOB6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[1];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FTFA_FCCOB7 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buf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[0];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if(1 == </a:t>
                      </a:r>
                      <a:r>
                        <a:rPr lang="en-US" altLang="zh-CN" sz="1400" kern="100" dirty="0" err="1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flash_cmd_launch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())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        return 2;  //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写入命令错误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   return 0;  //</a:t>
                      </a:r>
                      <a:r>
                        <a:rPr lang="zh-CN" altLang="en-US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成功执行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}</a:t>
                      </a:r>
                      <a:endParaRPr lang="en-US" altLang="zh-CN" sz="1400" kern="100" dirty="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48126" y="1352957"/>
            <a:ext cx="881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读取（按逻辑地址）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flash_read_logic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*dest,uint_16 sect,uint_16 offset,uint_16 N</a:t>
            </a: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按照逻辑地址读取的操作需要将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中指定扇区、指定偏移量的指定长度数据读取、存放到另一个地址中，方便上层函数调用，因此，函数需要包括一个目的地址变量作为入口参数，此外，还包括扇区号、偏移字节数和读取长度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400" b="1" dirty="0" smtClean="0">
                <a:solidFill>
                  <a:srgbClr val="000099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/>
                <a:ea typeface="宋体"/>
                <a:cs typeface="Times New Roman"/>
              </a:rPr>
              <a:t>．</a:t>
            </a:r>
            <a:r>
              <a:rPr lang="zh-CN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读取</a:t>
            </a:r>
            <a:r>
              <a:rPr lang="zh-CN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（按物理地址）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flash_read_physical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*dest,uint_32 addr,uint_16 N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照物理地址直接读取和按照逻辑地址读取类似，需要一个目的地址作为拷贝的目标地址，需要给定读取长度作为入口参数，但是直接读取只需要一个源地址即可，省去了扇区号与偏移地址的计算过程，更为简单，也便于读取存放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区的全局变量等内容。</a:t>
            </a:r>
            <a:endParaRPr lang="en-US" altLang="zh-CN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9.3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126" y="879103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驱动构件封装要点分析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352957"/>
            <a:ext cx="881636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保护函数 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flash_protect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</a:t>
            </a:r>
            <a:r>
              <a:rPr lang="en-US" altLang="zh-CN" sz="2200" b="1" kern="10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regionNO</a:t>
            </a:r>
            <a:r>
              <a:rPr lang="en-US" altLang="zh-CN" sz="2200" b="1" kern="10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保护函数因芯片特性，只能允许对整个对齐区域，也就是相邻的以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的倍数开始的四个扇区进行保护，但是对于拥有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个区域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31120"/>
              </p:ext>
            </p:extLst>
          </p:nvPr>
        </p:nvGraphicFramePr>
        <p:xfrm>
          <a:off x="2531150" y="2549078"/>
          <a:ext cx="6531302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6531302"/>
              </a:tblGrid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函数名称：</a:t>
                      </a: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flash_protect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函数返回：无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参数说明：</a:t>
                      </a: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：待保护区域号，实际保护扇区号为</a:t>
                      </a:r>
                      <a:r>
                        <a:rPr lang="es-E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regionNO*4~regionNO*4+3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       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如保护区域号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，实际保护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48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49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四个扇区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功能概要：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保护操作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明：每调用本函数一次，保护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个扇区（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*4~regionNO*4+3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flash_protect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(uint_8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uint_8 offset;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uint_8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regionCounter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offset=regionNO%8;//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获得偏移，即保护位号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regionCounter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regionNO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/8;//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获得应置位的寄存器号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//FTFA_FPROT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寄存器组：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4002_0010h+(1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=0~3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对应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FTFA_FPROT3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BCLR(offset, *((uint_8 *)(0x40020010+regionCounter)));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………..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2492891"/>
            <a:ext cx="23042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80000"/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KL25Z128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来说，已经允许了很大的保护灵活性。因此设计保护函数时，需要确定待保护的区域号作为入口参数。实际保护时，程序会对该区域号在内的四个对齐扇区进行保护。</a:t>
            </a:r>
            <a:endParaRPr lang="en-US" altLang="zh-CN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8434" y="260648"/>
            <a:ext cx="5184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Arial" charset="0"/>
                <a:ea typeface="华文新魏" pitchFamily="2" charset="-122"/>
              </a:rPr>
              <a:t>结  束  语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22536" r="49205" b="22536"/>
          <a:stretch>
            <a:fillRect/>
          </a:stretch>
        </p:blipFill>
        <p:spPr bwMode="gray">
          <a:xfrm>
            <a:off x="107503" y="836712"/>
            <a:ext cx="4623317" cy="52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4046" y="1124744"/>
            <a:ext cx="4076426" cy="5357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阐述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MCU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内部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存储器的在线编程方法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。主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阐述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编程知识要素，随后给出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驱动构件头文件及使用方法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。给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出如何保护程序区或重要参数区，避免误擦除，还给出如何进行程序加密及如何去除密码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；给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驱动构件的设计方法。包括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模块编程结构、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构件设计技术要点、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构件封装要素分析及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构件源代码。</a:t>
            </a:r>
            <a:endParaRPr lang="zh-CN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0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199531"/>
            <a:ext cx="8859080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、基本概念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器编程模式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在线编程模式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将程序写入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存储器中的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模式称为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写入器编程模式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程序运行过程中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存储区的数据或程序进行更新，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存储器工作于这种情况，叫做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。即通过运行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内部程序对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其他区域进行擦除与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编程的基本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编程的基本操作有两种：擦除和写入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的含义是将存储单元的内容由二进制的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写入操作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的含义是将存储单元的某些位由二进制的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为逻辑单位的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，即，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能够擦除的最小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单位是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扇区。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芯片的每个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扇区的大小是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1KB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为单位进行的。在执行写入操作之前，要确保写入区在上一次擦除之后没有被写入过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区是空白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6064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2936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 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在线编程的基本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355342"/>
            <a:ext cx="8859080" cy="345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KL25/26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芯片内部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模块被简称为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FTFA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全称是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Freescale TFS Flash 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是指薄膜存储器（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thin film storage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），它是一种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的制作工艺，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是指存储器容量大小。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模块以扇区为基本组织单位，每个扇区的大小为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。在线编程时，擦除以扇区为单位进行；内建擦除与写入算法，简化了编程过程；具有保护机制以防止意外擦除或写入。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在第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节中已经给出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KL25/26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128KB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地址范围是：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0x0000_0000 - 0x0001_ FFFF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，分为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个扇区，实际编程时以扇区为逻辑单位。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652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KL25/26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355342"/>
            <a:ext cx="8859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头文件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flash.h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中给出了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驱动构件提供的</a:t>
            </a:r>
            <a:r>
              <a:rPr lang="en-US" altLang="zh-CN" sz="20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个基本对外接口函数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，包括初始化函数、擦除、写入、按逻辑地址读取、按物理地址读取及保护操作函数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此外还提供了一个判别区域是否为空的函数。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头文件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flash.h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详见例程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KL25_Flash\05_Driver\flash\</a:t>
            </a:r>
            <a:r>
              <a:rPr lang="en-US" altLang="zh-CN" sz="2000" b="1" kern="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flash.h</a:t>
            </a:r>
            <a:endParaRPr lang="zh-CN" altLang="en-US" sz="20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6529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KL25/26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53075"/>
              </p:ext>
            </p:extLst>
          </p:nvPr>
        </p:nvGraphicFramePr>
        <p:xfrm>
          <a:off x="1403648" y="2794392"/>
          <a:ext cx="6531556" cy="3830320"/>
        </p:xfrm>
        <a:graphic>
          <a:graphicData uri="http://schemas.openxmlformats.org/drawingml/2006/table">
            <a:tbl>
              <a:tblPr firstRow="1" firstCol="1" bandRow="1"/>
              <a:tblGrid>
                <a:gridCol w="6531556"/>
              </a:tblGrid>
              <a:tr h="379237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文件名称：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flash.h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功能概要：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底层驱动构件头文件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版权所有：苏州大学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NXP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嵌入式中心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(sumcu.suda.edu.cn)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更新记录：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2013-06-06 V1.0; 2016-06-06 V6.0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适用芯片：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KL25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KL26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KW01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</a:t>
                      </a:r>
                      <a:r>
                        <a:rPr lang="en-US" sz="1400" b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ifndef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宋体"/>
                          <a:cs typeface="Times New Roman"/>
                        </a:rPr>
                        <a:t>_FLASH_H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#define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_FLASH_H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include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"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common.h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"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函数名称：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flash_init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函数返回：无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参数说明：无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功能概要：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初始化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flash_init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r>
                        <a:rPr lang="en-US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8067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5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268760"/>
            <a:ext cx="8859080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flash_init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调用即可，无入口参数及返回值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擦除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flash_erase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(uint_16 sect)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和写入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flash_write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(uint_16 sect,uint_16 offset,uint_16 N,uint_8 *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buf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，都返回擦除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写入的结果（正常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异常），由于擦除操作对象是整个扇区，因此入口参数仅需一个扇区号。写入操作入口参数较多，除扇区号外，还有扇区内偏移地址、写入字节数目、写入数据的缓冲区首地址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读取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除了要传入读取字节数、读取后存放的目的地址以外，还需要根据是按照逻辑地址还是物理地址读取，传入相应的扇区号、偏移地址，或者直接物理地址数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驱动构件及使用方法</a:t>
            </a:r>
          </a:p>
        </p:txBody>
      </p:sp>
    </p:spTree>
    <p:extLst>
      <p:ext uri="{BB962C8B-B14F-4D97-AF65-F5344CB8AC3E}">
        <p14:creationId xmlns:p14="http://schemas.microsoft.com/office/powerpoint/2010/main" val="33548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268760"/>
            <a:ext cx="8859080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以向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字节开始的地址写入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个字节“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Welcome to Soochow University!”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为例：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）首先，要进行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驱动构件及使用方法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1515"/>
              </p:ext>
            </p:extLst>
          </p:nvPr>
        </p:nvGraphicFramePr>
        <p:xfrm>
          <a:off x="323528" y="2564904"/>
          <a:ext cx="8424936" cy="300980"/>
        </p:xfrm>
        <a:graphic>
          <a:graphicData uri="http://schemas.openxmlformats.org/drawingml/2006/table">
            <a:tbl>
              <a:tblPr firstRow="1" firstCol="1" bandRow="1"/>
              <a:tblGrid>
                <a:gridCol w="8424936"/>
              </a:tblGrid>
              <a:tr h="30098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flash_init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();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5408" y="2996952"/>
            <a:ext cx="8787072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）因为执行写入操作之前，要确保写入区在上一次擦除之后没有被写入过，即写入区是空白的（各存储单元的内容均为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0xFF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）。所以，在写入之前要根据情况是否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先执行擦除操作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，即擦除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4653136"/>
            <a:ext cx="8712967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）通过封装好的入口参数进行传参，进行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写入操作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。向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字节开始的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个字节内写入“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Welcome to Soochow University!”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55132"/>
              </p:ext>
            </p:extLst>
          </p:nvPr>
        </p:nvGraphicFramePr>
        <p:xfrm>
          <a:off x="323528" y="4212112"/>
          <a:ext cx="8424936" cy="288032"/>
        </p:xfrm>
        <a:graphic>
          <a:graphicData uri="http://schemas.openxmlformats.org/drawingml/2006/table">
            <a:tbl>
              <a:tblPr firstRow="1" firstCol="1" bandRow="1"/>
              <a:tblGrid>
                <a:gridCol w="8424936"/>
              </a:tblGrid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flash_erase_sector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(50);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45330"/>
              </p:ext>
            </p:extLst>
          </p:nvPr>
        </p:nvGraphicFramePr>
        <p:xfrm>
          <a:off x="323528" y="5522831"/>
          <a:ext cx="8424936" cy="288032"/>
        </p:xfrm>
        <a:graphic>
          <a:graphicData uri="http://schemas.openxmlformats.org/drawingml/2006/table">
            <a:tbl>
              <a:tblPr firstRow="1" firstCol="1" bandRow="1"/>
              <a:tblGrid>
                <a:gridCol w="8424936"/>
              </a:tblGrid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flash_write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(50,0,30,"Welcome to Soochow University!");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5408" y="1268760"/>
            <a:ext cx="8859080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）按照逻辑地址读取时，定义足够长度的数组变量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，并传入数组的首地址作为目的地址参数，传入扇区号、偏移地址作为源地址，传入读取的字节长度：例如，从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扇区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字节开始的地址读取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字节长度字符串。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  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Flash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驱动构件及使用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驱动构件及使用方法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05408" y="2996952"/>
            <a:ext cx="8787072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按照物理地址直接读取时，定义足够长度的数组变量</a:t>
            </a:r>
            <a:r>
              <a:rPr lang="en-US" altLang="zh-CN" sz="22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paramsVar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，并传入数组的首地址作为目的地址参数，传入直接地址数作为源地址，传入读取的字节长度：例如，从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0x1ffff0a0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地址处读取存放在此处的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字节长度的全局变量值：</a:t>
            </a:r>
            <a:endParaRPr lang="en-US" altLang="zh-CN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5040120"/>
            <a:ext cx="8712967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保护函数的使用非常简单，入口参数为待保护扇区区域号（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0~31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）。即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个扇区平均分成的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个待保护区域（每个区域四个扇区，保护区域为最小的保护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49746"/>
              </p:ext>
            </p:extLst>
          </p:nvPr>
        </p:nvGraphicFramePr>
        <p:xfrm>
          <a:off x="2051720" y="2528114"/>
          <a:ext cx="5472608" cy="324822"/>
        </p:xfrm>
        <a:graphic>
          <a:graphicData uri="http://schemas.openxmlformats.org/drawingml/2006/table">
            <a:tbl>
              <a:tblPr firstRow="1" firstCol="1" bandRow="1"/>
              <a:tblGrid>
                <a:gridCol w="5472608"/>
              </a:tblGrid>
              <a:tr h="32482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b="1" kern="0" dirty="0" err="1">
                          <a:effectLst/>
                          <a:latin typeface="Times New Roman"/>
                          <a:ea typeface="宋体"/>
                        </a:rPr>
                        <a:t>flash_read_logic</a:t>
                      </a:r>
                      <a:r>
                        <a:rPr lang="en-US" sz="1800" b="1" kern="0" dirty="0">
                          <a:effectLst/>
                          <a:latin typeface="Times New Roman"/>
                          <a:ea typeface="宋体"/>
                        </a:rPr>
                        <a:t>(params,50,0,30);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01667"/>
              </p:ext>
            </p:extLst>
          </p:nvPr>
        </p:nvGraphicFramePr>
        <p:xfrm>
          <a:off x="1475656" y="4578924"/>
          <a:ext cx="6984776" cy="362244"/>
        </p:xfrm>
        <a:graphic>
          <a:graphicData uri="http://schemas.openxmlformats.org/drawingml/2006/table">
            <a:tbl>
              <a:tblPr firstRow="1" firstCol="1" bandRow="1"/>
              <a:tblGrid>
                <a:gridCol w="6984776"/>
              </a:tblGrid>
              <a:tr h="3622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</a:rPr>
                        <a:t>flash_read_physical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</a:rPr>
                        <a:t>paramsVar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</a:rPr>
                        <a:t>, (uint_8 *)0x1FFFF0A0,1);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7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2265</TotalTime>
  <Words>5987</Words>
  <Application>Microsoft Office PowerPoint</Application>
  <PresentationFormat>全屏显示(4:3)</PresentationFormat>
  <Paragraphs>522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华文新魏</vt:lpstr>
      <vt:lpstr>楷体</vt:lpstr>
      <vt:lpstr>宋体</vt:lpstr>
      <vt:lpstr>Arial</vt:lpstr>
      <vt:lpstr>Arial Black</vt:lpstr>
      <vt:lpstr>Calibri</vt:lpstr>
      <vt:lpstr>Times New Roman</vt:lpstr>
      <vt:lpstr>Wingdings</vt:lpstr>
      <vt:lpstr>Pixel</vt:lpstr>
      <vt:lpstr>1_Pixel</vt:lpstr>
      <vt:lpstr>BMP 图像</vt:lpstr>
      <vt:lpstr>1 第9章 Flash在线编程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 （Introduction to Computers）</dc:title>
  <dc:creator>User</dc:creator>
  <cp:lastModifiedBy>Windows 用户</cp:lastModifiedBy>
  <cp:revision>716</cp:revision>
  <dcterms:created xsi:type="dcterms:W3CDTF">2007-09-11T12:35:00Z</dcterms:created>
  <dcterms:modified xsi:type="dcterms:W3CDTF">2016-11-13T11:58:09Z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