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1" r:id="rId2"/>
  </p:sldMasterIdLst>
  <p:notesMasterIdLst>
    <p:notesMasterId r:id="rId74"/>
  </p:notesMasterIdLst>
  <p:sldIdLst>
    <p:sldId id="377" r:id="rId3"/>
    <p:sldId id="470" r:id="rId4"/>
    <p:sldId id="531" r:id="rId5"/>
    <p:sldId id="615" r:id="rId6"/>
    <p:sldId id="616" r:id="rId7"/>
    <p:sldId id="617" r:id="rId8"/>
    <p:sldId id="618" r:id="rId9"/>
    <p:sldId id="644" r:id="rId10"/>
    <p:sldId id="645" r:id="rId11"/>
    <p:sldId id="619" r:id="rId12"/>
    <p:sldId id="620" r:id="rId13"/>
    <p:sldId id="621" r:id="rId14"/>
    <p:sldId id="646" r:id="rId15"/>
    <p:sldId id="622" r:id="rId16"/>
    <p:sldId id="624" r:id="rId17"/>
    <p:sldId id="623" r:id="rId18"/>
    <p:sldId id="648" r:id="rId19"/>
    <p:sldId id="649" r:id="rId20"/>
    <p:sldId id="650" r:id="rId21"/>
    <p:sldId id="651" r:id="rId22"/>
    <p:sldId id="652" r:id="rId23"/>
    <p:sldId id="653" r:id="rId24"/>
    <p:sldId id="654" r:id="rId25"/>
    <p:sldId id="655" r:id="rId26"/>
    <p:sldId id="656" r:id="rId27"/>
    <p:sldId id="657" r:id="rId28"/>
    <p:sldId id="658" r:id="rId29"/>
    <p:sldId id="659" r:id="rId30"/>
    <p:sldId id="660" r:id="rId31"/>
    <p:sldId id="661" r:id="rId32"/>
    <p:sldId id="662" r:id="rId33"/>
    <p:sldId id="663" r:id="rId34"/>
    <p:sldId id="664" r:id="rId35"/>
    <p:sldId id="629" r:id="rId36"/>
    <p:sldId id="643" r:id="rId37"/>
    <p:sldId id="630" r:id="rId38"/>
    <p:sldId id="631" r:id="rId39"/>
    <p:sldId id="632" r:id="rId40"/>
    <p:sldId id="633" r:id="rId41"/>
    <p:sldId id="634" r:id="rId42"/>
    <p:sldId id="635" r:id="rId43"/>
    <p:sldId id="666" r:id="rId44"/>
    <p:sldId id="667" r:id="rId45"/>
    <p:sldId id="668" r:id="rId46"/>
    <p:sldId id="669" r:id="rId47"/>
    <p:sldId id="670" r:id="rId48"/>
    <p:sldId id="671" r:id="rId49"/>
    <p:sldId id="672" r:id="rId50"/>
    <p:sldId id="673" r:id="rId51"/>
    <p:sldId id="674" r:id="rId52"/>
    <p:sldId id="639" r:id="rId53"/>
    <p:sldId id="640" r:id="rId54"/>
    <p:sldId id="641" r:id="rId55"/>
    <p:sldId id="675" r:id="rId56"/>
    <p:sldId id="676" r:id="rId57"/>
    <p:sldId id="642" r:id="rId58"/>
    <p:sldId id="677" r:id="rId59"/>
    <p:sldId id="678" r:id="rId60"/>
    <p:sldId id="679" r:id="rId61"/>
    <p:sldId id="680" r:id="rId62"/>
    <p:sldId id="681" r:id="rId63"/>
    <p:sldId id="682" r:id="rId64"/>
    <p:sldId id="683" r:id="rId65"/>
    <p:sldId id="684" r:id="rId66"/>
    <p:sldId id="685" r:id="rId67"/>
    <p:sldId id="686" r:id="rId68"/>
    <p:sldId id="687" r:id="rId69"/>
    <p:sldId id="688" r:id="rId70"/>
    <p:sldId id="689" r:id="rId71"/>
    <p:sldId id="690" r:id="rId72"/>
    <p:sldId id="614"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7790" autoAdjust="0"/>
  </p:normalViewPr>
  <p:slideViewPr>
    <p:cSldViewPr>
      <p:cViewPr varScale="1">
        <p:scale>
          <a:sx n="85" d="100"/>
          <a:sy n="85" d="100"/>
        </p:scale>
        <p:origin x="102" y="762"/>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4781C754-69B3-4B73-BD1B-795AD743E780}" type="datetimeFigureOut">
              <a:rPr lang="zh-CN" altLang="en-US"/>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F71525F1-DEE9-43B2-B323-A23D8CB0BE4B}" type="slidenum">
              <a:rPr lang="zh-CN" altLang="en-US"/>
              <a:t>‹#›</a:t>
            </a:fld>
            <a:endParaRPr lang="zh-CN" altLang="en-US"/>
          </a:p>
        </p:txBody>
      </p:sp>
    </p:spTree>
    <p:extLst>
      <p:ext uri="{BB962C8B-B14F-4D97-AF65-F5344CB8AC3E}">
        <p14:creationId xmlns:p14="http://schemas.microsoft.com/office/powerpoint/2010/main" val="2014773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a typeface="宋体" panose="02010600030101010101"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B41783C3-2954-4F9A-9F62-E01E048ACD7D}"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p:spPr>
        <p:txBody>
          <a:bodyPr/>
          <a:lstStyle>
            <a:lvl1pPr>
              <a:defRPr/>
            </a:lvl1pPr>
          </a:lstStyle>
          <a:p>
            <a:endParaRPr lang="en-US" altLang="zh-CN"/>
          </a:p>
        </p:txBody>
      </p:sp>
      <p:sp>
        <p:nvSpPr>
          <p:cNvPr id="5" name="Rectangle 3"/>
          <p:cNvSpPr>
            <a:spLocks noGrp="1" noChangeArrowheads="1"/>
          </p:cNvSpPr>
          <p:nvPr>
            <p:ph type="sldNum" sz="quarter" idx="11"/>
          </p:nvPr>
        </p:nvSpPr>
        <p:spPr/>
        <p:txBody>
          <a:bodyPr/>
          <a:lstStyle>
            <a:lvl1pPr>
              <a:defRPr/>
            </a:lvl1pPr>
          </a:lstStyle>
          <a:p>
            <a:fld id="{8B58B48D-B8FE-46F8-A240-74A81C278EF0}" type="slidenum">
              <a:rPr lang="en-US" altLang="zh-CN"/>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p:txBody>
          <a:bodyPr/>
          <a:lstStyle>
            <a:lvl1pPr>
              <a:defRPr/>
            </a:lvl1pPr>
          </a:lstStyle>
          <a:p>
            <a:fld id="{AB1C2674-9A4D-4917-8913-707BEA0FE91D}"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solidFill>
                    <a:srgbClr val="000000"/>
                  </a:solidFill>
                  <a:latin typeface="Times New Roman" pitchFamily="18" charset="0"/>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3737440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371988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948239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33996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951123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124195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4460015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530"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355"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p:txBody>
          <a:bodyPr/>
          <a:lstStyle>
            <a:lvl1pPr>
              <a:defRPr/>
            </a:lvl1pPr>
          </a:lstStyle>
          <a:p>
            <a:fld id="{EC6778B1-67D4-4AA3-8FD6-2E505E694FD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583564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5873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81784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174601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29749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p:txBody>
          <a:bodyPr/>
          <a:lstStyle>
            <a:lvl1pPr>
              <a:defRPr/>
            </a:lvl1pPr>
          </a:lstStyle>
          <a:p>
            <a:fld id="{D70E416E-4292-4267-B142-03F93B055007}"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p:txBody>
          <a:bodyPr/>
          <a:lstStyle>
            <a:lvl1pPr>
              <a:defRPr/>
            </a:lvl1pPr>
          </a:lstStyle>
          <a:p>
            <a:fld id="{EB5E85A1-997A-4F54-9FE0-7577AB2E2271}"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p:txBody>
          <a:bodyPr/>
          <a:lstStyle>
            <a:lvl1pPr>
              <a:defRPr/>
            </a:lvl1pPr>
          </a:lstStyle>
          <a:p>
            <a:fld id="{8C5C5784-E150-44AC-BDB9-493663182B96}"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p:txBody>
          <a:bodyPr/>
          <a:lstStyle>
            <a:lvl1pPr>
              <a:defRPr/>
            </a:lvl1pPr>
          </a:lstStyle>
          <a:p>
            <a:fld id="{93FB9B39-40E6-40EA-B360-6D26B553FE1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p:txBody>
          <a:bodyPr/>
          <a:lstStyle>
            <a:lvl1pPr>
              <a:defRPr sz="1200"/>
            </a:lvl1pPr>
          </a:lstStyle>
          <a:p>
            <a:fld id="{76BC7B45-20C1-48AE-8B78-AFAD20EA80B5}"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9EE3C099-5F36-4AC4-A132-BDCACF3F8252}"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p:txBody>
          <a:bodyPr/>
          <a:lstStyle>
            <a:lvl1pPr>
              <a:defRPr/>
            </a:lvl1pPr>
          </a:lstStyle>
          <a:p>
            <a:fld id="{64104BE1-C08E-4496-A893-AC8F23B69443}" type="slidenum">
              <a:rPr lang="en-US" altLang="zh-CN"/>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Black" panose="020B0A04020102020204" pitchFamily="34" charset="0"/>
              </a:defRPr>
            </a:lvl1pPr>
          </a:lstStyle>
          <a:p>
            <a:fld id="{36D0FB85-6326-43FC-A78C-00EEC570A684}" type="slidenum">
              <a:rPr lang="en-US" altLang="zh-CN"/>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黑体" panose="02010609060101010101" pitchFamily="49" charset="-122"/>
          <a:ea typeface="黑体" panose="02010609060101010101" pitchFamily="49" charset="-122"/>
        </a:defRPr>
      </a:lvl2pPr>
      <a:lvl3pPr marL="102108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solidFill>
                  <a:srgbClr val="000000"/>
                </a:solidFill>
                <a:ea typeface="宋体" charset="-122"/>
              </a:rPr>
              <a:pPr/>
              <a:t>‹#›</a:t>
            </a:fld>
            <a:endParaRPr lang="en-US" altLang="zh-CN">
              <a:solidFill>
                <a:srgbClr val="000000"/>
              </a:solidFill>
              <a:ea typeface="宋体" charset="-122"/>
            </a:endParaRPr>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solidFill>
                <a:srgbClr val="000000"/>
              </a:solidFill>
              <a:latin typeface="Arial" charset="0"/>
              <a:ea typeface="宋体" charset="-122"/>
            </a:endParaRPr>
          </a:p>
        </p:txBody>
      </p:sp>
    </p:spTree>
    <p:extLst>
      <p:ext uri="{BB962C8B-B14F-4D97-AF65-F5344CB8AC3E}">
        <p14:creationId xmlns:p14="http://schemas.microsoft.com/office/powerpoint/2010/main" val="189861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wmf"/><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1763688" y="1700808"/>
            <a:ext cx="7243936" cy="2376264"/>
          </a:xfrm>
        </p:spPr>
        <p:txBody>
          <a:bodyPr/>
          <a:lstStyle/>
          <a:p>
            <a:pPr lvl="0" algn="ctr">
              <a:spcBef>
                <a:spcPts val="6600"/>
              </a:spcBef>
            </a:pPr>
            <a:r>
              <a:rPr lang="zh-CN" altLang="en-US" sz="4800" b="1" dirty="0">
                <a:solidFill>
                  <a:schemeClr val="bg1"/>
                </a:solidFill>
                <a:ea typeface="黑体" panose="02010609060101010101" pitchFamily="49" charset="-122"/>
              </a:rPr>
              <a:t>嵌入式</a:t>
            </a:r>
            <a:r>
              <a:rPr lang="zh-CN" altLang="en-US" sz="4800" b="1" dirty="0" smtClean="0">
                <a:solidFill>
                  <a:schemeClr val="bg1"/>
                </a:solidFill>
                <a:ea typeface="黑体" panose="02010609060101010101" pitchFamily="49" charset="-122"/>
              </a:rPr>
              <a:t>系统及应用</a:t>
            </a:r>
            <a:r>
              <a:rPr lang="en-US" altLang="zh-CN" sz="4800" b="1" dirty="0" smtClean="0">
                <a:solidFill>
                  <a:schemeClr val="bg1"/>
                </a:solidFill>
                <a:ea typeface="黑体" panose="02010609060101010101" pitchFamily="49" charset="-122"/>
              </a:rPr>
              <a:t/>
            </a:r>
            <a:br>
              <a:rPr lang="en-US" altLang="zh-CN" sz="4800" b="1" dirty="0" smtClean="0">
                <a:solidFill>
                  <a:schemeClr val="bg1"/>
                </a:solidFill>
                <a:ea typeface="黑体" panose="02010609060101010101" pitchFamily="49" charset="-122"/>
              </a:rPr>
            </a:br>
            <a:r>
              <a:rPr lang="en-US" altLang="zh-CN" sz="800" b="1" dirty="0" smtClean="0">
                <a:solidFill>
                  <a:srgbClr val="000099"/>
                </a:solidFill>
                <a:ea typeface="黑体" panose="02010609060101010101" pitchFamily="49" charset="-122"/>
              </a:rPr>
              <a:t>1</a:t>
            </a:r>
            <a:r>
              <a:rPr lang="en-US" altLang="zh-CN" sz="4400" b="1" dirty="0" smtClean="0">
                <a:latin typeface="楷体" panose="02010609060101010101" pitchFamily="49" charset="-122"/>
                <a:ea typeface="楷体" panose="02010609060101010101" pitchFamily="49" charset="-122"/>
              </a:rPr>
              <a:t/>
            </a:r>
            <a:br>
              <a:rPr lang="en-US" altLang="zh-CN"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第</a:t>
            </a:r>
            <a:r>
              <a:rPr lang="en-US" altLang="zh-CN" sz="4400" b="1" dirty="0" smtClean="0">
                <a:latin typeface="楷体" panose="02010609060101010101" pitchFamily="49" charset="-122"/>
                <a:ea typeface="楷体" panose="02010609060101010101" pitchFamily="49" charset="-122"/>
              </a:rPr>
              <a:t>10</a:t>
            </a:r>
            <a:r>
              <a:rPr lang="zh-CN" altLang="en-US" sz="4400" b="1" dirty="0" smtClean="0">
                <a:latin typeface="楷体" panose="02010609060101010101" pitchFamily="49" charset="-122"/>
                <a:ea typeface="楷体" panose="02010609060101010101" pitchFamily="49" charset="-122"/>
              </a:rPr>
              <a:t>章 </a:t>
            </a:r>
            <a:r>
              <a:rPr lang="en-US" altLang="zh-CN" sz="4400" b="1" dirty="0">
                <a:latin typeface="楷体" panose="02010609060101010101" pitchFamily="49" charset="-122"/>
                <a:ea typeface="楷体" panose="02010609060101010101" pitchFamily="49" charset="-122"/>
              </a:rPr>
              <a:t>ADC</a:t>
            </a:r>
            <a:r>
              <a:rPr lang="zh-CN" altLang="en-US" sz="4400" b="1" dirty="0">
                <a:latin typeface="楷体" panose="02010609060101010101" pitchFamily="49" charset="-122"/>
                <a:ea typeface="楷体" panose="02010609060101010101" pitchFamily="49" charset="-122"/>
              </a:rPr>
              <a:t>、</a:t>
            </a:r>
            <a:r>
              <a:rPr lang="en-US" altLang="zh-CN" sz="4400" b="1" dirty="0">
                <a:latin typeface="楷体" panose="02010609060101010101" pitchFamily="49" charset="-122"/>
                <a:ea typeface="楷体" panose="02010609060101010101" pitchFamily="49" charset="-122"/>
              </a:rPr>
              <a:t>DAC</a:t>
            </a:r>
            <a:r>
              <a:rPr lang="zh-CN" altLang="en-US" sz="4400" b="1" dirty="0">
                <a:latin typeface="楷体" panose="02010609060101010101" pitchFamily="49" charset="-122"/>
                <a:ea typeface="楷体" panose="02010609060101010101" pitchFamily="49" charset="-122"/>
              </a:rPr>
              <a:t>与</a:t>
            </a:r>
            <a:r>
              <a:rPr lang="en-US" altLang="zh-CN" sz="4400" b="1" dirty="0">
                <a:latin typeface="楷体" panose="02010609060101010101" pitchFamily="49" charset="-122"/>
                <a:ea typeface="楷体" panose="02010609060101010101" pitchFamily="49" charset="-122"/>
              </a:rPr>
              <a:t>CMP</a:t>
            </a:r>
            <a:r>
              <a:rPr lang="zh-CN" altLang="en-US" sz="4400" b="1" dirty="0">
                <a:latin typeface="楷体" panose="02010609060101010101" pitchFamily="49" charset="-122"/>
                <a:ea typeface="楷体" panose="02010609060101010101" pitchFamily="49" charset="-122"/>
              </a:rPr>
              <a:t>模块</a:t>
            </a:r>
            <a:endParaRPr sz="4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10</a:t>
            </a:fld>
            <a:endParaRPr lang="en-US" altLang="zh-CN" dirty="0"/>
          </a:p>
        </p:txBody>
      </p:sp>
      <p:sp>
        <p:nvSpPr>
          <p:cNvPr id="4" name="矩形 3"/>
          <p:cNvSpPr/>
          <p:nvPr/>
        </p:nvSpPr>
        <p:spPr>
          <a:xfrm>
            <a:off x="114779" y="1377933"/>
            <a:ext cx="8859080"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的引脚与通道</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号</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模块只有一个，记为</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，是线性逐次逼近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，最高转换精度为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位。同时具有</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差分输入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单端输入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两种采集模式</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中还有其他形式的模拟输入通道，如芯片内部包含一个</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温度传感器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，它的输出信号接在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模拟量输入通道上，通道号位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26</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MKL25Z128VLK4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通道输入</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表如下，详见</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书表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6208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10.1.2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
        <p:nvSpPr>
          <p:cNvPr id="6" name="Rectangle 1"/>
          <p:cNvSpPr>
            <a:spLocks noChangeArrowheads="1"/>
          </p:cNvSpPr>
          <p:nvPr/>
        </p:nvSpPr>
        <p:spPr bwMode="auto">
          <a:xfrm>
            <a:off x="2051537" y="3262622"/>
            <a:ext cx="17377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614635885"/>
              </p:ext>
            </p:extLst>
          </p:nvPr>
        </p:nvGraphicFramePr>
        <p:xfrm>
          <a:off x="403859" y="3665861"/>
          <a:ext cx="8280920" cy="2734939"/>
        </p:xfrm>
        <a:graphic>
          <a:graphicData uri="http://schemas.openxmlformats.org/drawingml/2006/table">
            <a:tbl>
              <a:tblPr firstRow="1" firstCol="1" bandRow="1"/>
              <a:tblGrid>
                <a:gridCol w="1063249"/>
                <a:gridCol w="1298509"/>
                <a:gridCol w="2214085"/>
                <a:gridCol w="1539878"/>
                <a:gridCol w="865672"/>
                <a:gridCol w="1299527"/>
              </a:tblGrid>
              <a:tr h="247044">
                <a:tc gridSpan="2">
                  <a:txBody>
                    <a:bodyPr/>
                    <a:lstStyle/>
                    <a:p>
                      <a:pPr indent="127000" algn="ctr">
                        <a:lnSpc>
                          <a:spcPct val="100000"/>
                        </a:lnSpc>
                        <a:spcAft>
                          <a:spcPts val="0"/>
                        </a:spcAft>
                        <a:tabLst>
                          <a:tab pos="4024630" algn="l"/>
                          <a:tab pos="266700" algn="l"/>
                        </a:tabLst>
                      </a:pPr>
                      <a:r>
                        <a:rPr lang="zh-CN" sz="1400" b="1" kern="100" dirty="0">
                          <a:effectLst/>
                          <a:latin typeface="Times New Roman"/>
                          <a:ea typeface="宋体"/>
                        </a:rPr>
                        <a:t>通道号</a:t>
                      </a:r>
                      <a:r>
                        <a:rPr lang="en-US" sz="1400" b="1" kern="100" dirty="0">
                          <a:effectLst/>
                          <a:latin typeface="Times New Roman"/>
                          <a:ea typeface="宋体"/>
                        </a:rPr>
                        <a:t>SC1[ADCH]</a:t>
                      </a:r>
                      <a:endParaRPr lang="zh-CN" sz="1400" b="1" kern="100" dirty="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差分输入</a:t>
                      </a:r>
                      <a:r>
                        <a:rPr lang="en-US" sz="1400" b="1" kern="100" dirty="0">
                          <a:effectLst/>
                          <a:latin typeface="Times New Roman"/>
                          <a:ea typeface="宋体"/>
                        </a:rPr>
                        <a:t>DIFF=1</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单端输入</a:t>
                      </a:r>
                      <a:r>
                        <a:rPr lang="en-US" sz="1400" b="1" kern="100" dirty="0">
                          <a:effectLst/>
                          <a:latin typeface="Times New Roman"/>
                          <a:ea typeface="宋体"/>
                        </a:rPr>
                        <a:t>DIFF=0</a:t>
                      </a:r>
                      <a:endParaRPr lang="zh-CN" sz="1400" b="1" kern="100" dirty="0">
                        <a:effectLst/>
                        <a:latin typeface="Times New Roman"/>
                        <a:ea typeface="宋体"/>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引脚号</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引脚名</a:t>
                      </a: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zh-CN" sz="1400" b="1" kern="100" dirty="0">
                          <a:effectLst/>
                          <a:latin typeface="Times New Roman"/>
                          <a:ea typeface="宋体"/>
                        </a:rPr>
                        <a:t>十进制</a:t>
                      </a: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二进制</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64499">
                <a:tc>
                  <a:txBody>
                    <a:bodyPr/>
                    <a:lstStyle/>
                    <a:p>
                      <a:pPr indent="127000" algn="ctr">
                        <a:lnSpc>
                          <a:spcPct val="100000"/>
                        </a:lnSpc>
                        <a:spcAft>
                          <a:spcPts val="0"/>
                        </a:spcAft>
                        <a:tabLst>
                          <a:tab pos="4024630" algn="l"/>
                          <a:tab pos="266700" algn="l"/>
                        </a:tabLst>
                      </a:pPr>
                      <a:r>
                        <a:rPr lang="en-US" sz="1400" b="1" kern="100" dirty="0">
                          <a:effectLst/>
                          <a:latin typeface="Times New Roman"/>
                          <a:ea typeface="宋体"/>
                        </a:rPr>
                        <a:t>0</a:t>
                      </a:r>
                      <a:endParaRPr lang="zh-CN" sz="1400" b="1" kern="100" dirty="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00000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ADC0_DP0/ADCO_DM0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ADC0_SE0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13/14</a:t>
                      </a:r>
                      <a:endParaRPr lang="zh-CN" sz="1400" b="1" kern="100" dirty="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PTE20/PTE21</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dirty="0">
                          <a:effectLst/>
                          <a:latin typeface="Times New Roman"/>
                          <a:ea typeface="宋体"/>
                        </a:rPr>
                        <a:t>1</a:t>
                      </a:r>
                      <a:r>
                        <a:rPr lang="zh-CN" sz="1400" b="1" kern="100" dirty="0">
                          <a:effectLst/>
                          <a:latin typeface="Times New Roman"/>
                          <a:ea typeface="宋体"/>
                        </a:rPr>
                        <a:t>～</a:t>
                      </a:r>
                      <a:r>
                        <a:rPr lang="en-US" sz="1400" b="1" kern="100" dirty="0">
                          <a:effectLst/>
                          <a:latin typeface="Times New Roman"/>
                          <a:ea typeface="宋体"/>
                        </a:rPr>
                        <a:t>2</a:t>
                      </a:r>
                      <a:endParaRPr lang="zh-CN" sz="1400" b="1" kern="100" dirty="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00001</a:t>
                      </a:r>
                      <a:r>
                        <a:rPr lang="zh-CN" sz="1400" b="1" kern="100">
                          <a:effectLst/>
                          <a:latin typeface="Times New Roman"/>
                          <a:ea typeface="宋体"/>
                        </a:rPr>
                        <a:t>～</a:t>
                      </a:r>
                      <a:r>
                        <a:rPr lang="en-US" sz="1400" b="1" kern="100">
                          <a:effectLst/>
                          <a:latin typeface="Times New Roman"/>
                          <a:ea typeface="宋体"/>
                        </a:rPr>
                        <a:t>00010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dirty="0">
                          <a:effectLst/>
                          <a:latin typeface="Times New Roman"/>
                          <a:ea typeface="宋体"/>
                        </a:rPr>
                        <a:t>3</a:t>
                      </a:r>
                      <a:endParaRPr lang="zh-CN" sz="1400" b="1" kern="100" dirty="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00011</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ADC0_DP3/ADCO_DM3</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ADC0_SE3</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15/16</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PTE22/PTE23</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dirty="0">
                          <a:effectLst/>
                          <a:latin typeface="Times New Roman"/>
                          <a:ea typeface="宋体"/>
                        </a:rPr>
                        <a:t>4</a:t>
                      </a:r>
                      <a:endParaRPr lang="zh-CN" sz="1400" b="1" kern="100" dirty="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00100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ADC0_SE4a</a:t>
                      </a:r>
                      <a:endParaRPr lang="zh-CN" sz="1400" b="1" kern="100" dirty="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14</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PTE21</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dirty="0">
                          <a:effectLst/>
                          <a:latin typeface="Times New Roman"/>
                          <a:ea typeface="宋体"/>
                        </a:rPr>
                        <a:t>7</a:t>
                      </a:r>
                      <a:endParaRPr lang="zh-CN" sz="1400" b="1" kern="100" dirty="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00111</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ADC0_SE7a</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16</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PTE23</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dirty="0">
                          <a:effectLst/>
                          <a:latin typeface="Times New Roman"/>
                          <a:ea typeface="宋体"/>
                        </a:rPr>
                        <a:t>………..</a:t>
                      </a:r>
                      <a:endParaRPr lang="zh-CN" sz="1400" b="1" kern="100" dirty="0">
                        <a:effectLst/>
                        <a:latin typeface="Times New Roman"/>
                        <a:ea typeface="宋体"/>
                      </a:endParaRPr>
                    </a:p>
                  </a:txBody>
                  <a:tcPr marL="32385" marR="323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 </a:t>
                      </a:r>
                      <a:endParaRPr lang="zh-CN" sz="1400" b="1" kern="100" dirty="0">
                        <a:effectLst/>
                        <a:latin typeface="Times New Roman"/>
                        <a:ea typeface="宋体"/>
                      </a:endParaRPr>
                    </a:p>
                  </a:txBody>
                  <a:tcPr marL="32385" marR="323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a:effectLst/>
                          <a:latin typeface="Times New Roman"/>
                          <a:ea typeface="宋体"/>
                        </a:rPr>
                        <a:t>23</a:t>
                      </a:r>
                      <a:endParaRPr lang="zh-CN" sz="1400" b="1" kern="10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10111</a:t>
                      </a:r>
                      <a:endParaRPr lang="zh-CN" sz="1400" b="1" kern="100" dirty="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ADC_SE23</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22</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PTE30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a:effectLst/>
                          <a:latin typeface="Times New Roman"/>
                          <a:ea typeface="宋体"/>
                        </a:rPr>
                        <a:t>24</a:t>
                      </a:r>
                      <a:r>
                        <a:rPr lang="zh-CN" sz="1400" b="1" kern="100">
                          <a:effectLst/>
                          <a:latin typeface="Times New Roman"/>
                          <a:ea typeface="宋体"/>
                        </a:rPr>
                        <a:t>～</a:t>
                      </a:r>
                      <a:r>
                        <a:rPr lang="en-US" sz="1400" b="1" kern="100">
                          <a:effectLst/>
                          <a:latin typeface="Times New Roman"/>
                          <a:ea typeface="宋体"/>
                        </a:rPr>
                        <a:t>25</a:t>
                      </a:r>
                      <a:endParaRPr lang="zh-CN" sz="1400" b="1" kern="10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11000</a:t>
                      </a:r>
                      <a:r>
                        <a:rPr lang="zh-CN" sz="1400" b="1" kern="100" dirty="0">
                          <a:effectLst/>
                          <a:latin typeface="Times New Roman"/>
                          <a:ea typeface="宋体"/>
                        </a:rPr>
                        <a:t>～</a:t>
                      </a:r>
                      <a:r>
                        <a:rPr lang="en-US" sz="1400" b="1" kern="100" dirty="0">
                          <a:effectLst/>
                          <a:latin typeface="Times New Roman"/>
                          <a:ea typeface="宋体"/>
                        </a:rPr>
                        <a:t>11001</a:t>
                      </a:r>
                      <a:endParaRPr lang="zh-CN" sz="1400" b="1" kern="100" dirty="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a:effectLst/>
                          <a:latin typeface="Times New Roman"/>
                          <a:ea typeface="宋体"/>
                        </a:rPr>
                        <a:t>保留</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 </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044">
                <a:tc>
                  <a:txBody>
                    <a:bodyPr/>
                    <a:lstStyle/>
                    <a:p>
                      <a:pPr indent="127000" algn="ctr">
                        <a:lnSpc>
                          <a:spcPct val="100000"/>
                        </a:lnSpc>
                        <a:spcAft>
                          <a:spcPts val="0"/>
                        </a:spcAft>
                        <a:tabLst>
                          <a:tab pos="4024630" algn="l"/>
                          <a:tab pos="266700" algn="l"/>
                        </a:tabLst>
                      </a:pPr>
                      <a:r>
                        <a:rPr lang="en-US" sz="1400" b="1" kern="100">
                          <a:effectLst/>
                          <a:latin typeface="Times New Roman"/>
                          <a:ea typeface="宋体"/>
                        </a:rPr>
                        <a:t>26</a:t>
                      </a:r>
                      <a:endParaRPr lang="zh-CN" sz="1400" b="1" kern="100">
                        <a:effectLst/>
                        <a:latin typeface="Times New Roman"/>
                        <a:ea typeface="宋体"/>
                      </a:endParaRPr>
                    </a:p>
                  </a:txBody>
                  <a:tcPr marL="32385" marR="32385"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a:effectLst/>
                          <a:latin typeface="Times New Roman"/>
                          <a:ea typeface="宋体"/>
                        </a:rPr>
                        <a:t>11010</a:t>
                      </a:r>
                      <a:endParaRPr lang="zh-CN" sz="1400" b="1" kern="10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片内温度传感器（差分）</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zh-CN" sz="1400" b="1" kern="100" dirty="0">
                          <a:effectLst/>
                          <a:latin typeface="Times New Roman"/>
                          <a:ea typeface="宋体"/>
                        </a:rPr>
                        <a:t>片内温度传感器</a:t>
                      </a: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 </a:t>
                      </a:r>
                      <a:endParaRPr lang="zh-CN" sz="1400" b="1" kern="100" dirty="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tabLst>
                          <a:tab pos="4024630" algn="l"/>
                          <a:tab pos="266700" algn="l"/>
                        </a:tabLst>
                      </a:pPr>
                      <a:r>
                        <a:rPr lang="en-US" sz="1400" b="1" kern="100" dirty="0">
                          <a:effectLst/>
                          <a:latin typeface="Times New Roman"/>
                          <a:ea typeface="宋体"/>
                        </a:rPr>
                        <a:t> </a:t>
                      </a:r>
                      <a:endParaRPr lang="zh-CN" sz="1400" b="1" kern="100" dirty="0">
                        <a:effectLst/>
                        <a:latin typeface="Times New Roman"/>
                        <a:ea typeface="宋体"/>
                      </a:endParaRPr>
                    </a:p>
                  </a:txBody>
                  <a:tcPr marL="32385" marR="32385" marT="0"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49072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11</a:t>
            </a:fld>
            <a:endParaRPr lang="en-US" altLang="zh-CN" dirty="0"/>
          </a:p>
        </p:txBody>
      </p:sp>
      <p:sp>
        <p:nvSpPr>
          <p:cNvPr id="4" name="矩形 3"/>
          <p:cNvSpPr/>
          <p:nvPr/>
        </p:nvSpPr>
        <p:spPr>
          <a:xfrm>
            <a:off x="107504" y="1241289"/>
            <a:ext cx="8859080" cy="366561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驱动构件基本要点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模块具有</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采样</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滤波</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等操作。按照构件化的思想</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，将</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它们封装成独立的功能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函数。</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构件包括</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头文件</a:t>
            </a:r>
            <a:r>
              <a:rPr lang="en-US" altLang="zh-CN" sz="20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程序文件</a:t>
            </a:r>
            <a:r>
              <a:rPr lang="en-US" altLang="zh-CN" sz="20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adc.c</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。头文件主要</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包括相关宏定义、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的功能函数原型说明等内容。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构件程序文件的内容是给出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各功能函数的实现过程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adc.h</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中，给出了用于定义</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采样次数</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的宏定义、</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输入模式</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的宏定义和</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A/B</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通道组</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的通道选择的宏定义。</a:t>
            </a:r>
            <a:endPar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除此之外，给出了两个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模块必要的两个函数初始化与读取一次转换结果的函数。</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6208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10.1.2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Tree>
    <p:extLst>
      <p:ext uri="{BB962C8B-B14F-4D97-AF65-F5344CB8AC3E}">
        <p14:creationId xmlns:p14="http://schemas.microsoft.com/office/powerpoint/2010/main" val="962164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12</a:t>
            </a:fld>
            <a:endParaRPr lang="en-US" altLang="zh-CN" dirty="0"/>
          </a:p>
        </p:txBody>
      </p:sp>
      <p:sp>
        <p:nvSpPr>
          <p:cNvPr id="4" name="矩形 3"/>
          <p:cNvSpPr/>
          <p:nvPr/>
        </p:nvSpPr>
        <p:spPr>
          <a:xfrm>
            <a:off x="107504" y="1391870"/>
            <a:ext cx="8859080" cy="121879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驱动构件基本要点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模块初始化函数</a:t>
            </a:r>
            <a:r>
              <a:rPr lang="en-US" altLang="zh-CN" sz="20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adc_init</a:t>
            </a:r>
            <a:endPar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该函数中需要使用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个参数</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6208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10.1.2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
        <p:nvSpPr>
          <p:cNvPr id="6" name="矩形 5"/>
          <p:cNvSpPr/>
          <p:nvPr/>
        </p:nvSpPr>
        <p:spPr>
          <a:xfrm>
            <a:off x="107504" y="3029044"/>
            <a:ext cx="8859080" cy="2888548"/>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chnGroup</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通道组选择。在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adc.h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中定义了两个对应的宏常数供选择：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MUXSEL_A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MUXSEL_B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diff</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输入模式选择。定义了两个对应的宏常数供选择：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AD_DIFF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（差分模式）；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AD_SINGLE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（单端模式）；</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accurary</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采样精度。差分模式下支持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9-13-11-16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四种精度；单端模式下支持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8-12-10-16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四种精度；</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HDAve</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硬件滤波次数，定义了四个对应的宏常数供选择：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SAMPLE4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SAMPLE8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SAMPLE16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SAMPLE32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，分别对应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4/8/16/32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次硬件滤波。</a:t>
            </a:r>
          </a:p>
        </p:txBody>
      </p:sp>
      <p:graphicFrame>
        <p:nvGraphicFramePr>
          <p:cNvPr id="3" name="表格 2"/>
          <p:cNvGraphicFramePr>
            <a:graphicFrameLocks noGrp="1"/>
          </p:cNvGraphicFramePr>
          <p:nvPr>
            <p:extLst>
              <p:ext uri="{D42A27DB-BD31-4B8C-83A1-F6EECF244321}">
                <p14:modId xmlns:p14="http://schemas.microsoft.com/office/powerpoint/2010/main" val="1139927894"/>
              </p:ext>
            </p:extLst>
          </p:nvPr>
        </p:nvGraphicFramePr>
        <p:xfrm>
          <a:off x="98293" y="2589759"/>
          <a:ext cx="8859080" cy="288032"/>
        </p:xfrm>
        <a:graphic>
          <a:graphicData uri="http://schemas.openxmlformats.org/drawingml/2006/table">
            <a:tbl>
              <a:tblPr firstRow="1" firstCol="1" bandRow="1"/>
              <a:tblGrid>
                <a:gridCol w="8859080"/>
              </a:tblGrid>
              <a:tr h="288032">
                <a:tc>
                  <a:txBody>
                    <a:bodyPr/>
                    <a:lstStyle/>
                    <a:p>
                      <a:pPr indent="266700" algn="ctr">
                        <a:spcAft>
                          <a:spcPts val="0"/>
                        </a:spcAft>
                        <a:tabLst>
                          <a:tab pos="4024630" algn="l"/>
                          <a:tab pos="266700" algn="l"/>
                        </a:tabLst>
                      </a:pPr>
                      <a:r>
                        <a:rPr lang="en-US" sz="1400" kern="0" dirty="0">
                          <a:effectLst/>
                          <a:latin typeface="Times New Roman" panose="02020603050405020304" pitchFamily="18" charset="0"/>
                          <a:ea typeface="宋体" panose="02010600030101010101" pitchFamily="2" charset="-122"/>
                        </a:rPr>
                        <a:t>void </a:t>
                      </a:r>
                      <a:r>
                        <a:rPr lang="en-US" sz="1400" kern="0" dirty="0" err="1">
                          <a:effectLst/>
                          <a:latin typeface="Times New Roman" panose="02020603050405020304" pitchFamily="18" charset="0"/>
                          <a:ea typeface="宋体" panose="02010600030101010101" pitchFamily="2" charset="-122"/>
                        </a:rPr>
                        <a:t>adc_init</a:t>
                      </a:r>
                      <a:r>
                        <a:rPr lang="en-US" sz="1400" kern="0" dirty="0">
                          <a:effectLst/>
                          <a:latin typeface="Times New Roman" panose="02020603050405020304" pitchFamily="18" charset="0"/>
                          <a:ea typeface="宋体" panose="02010600030101010101" pitchFamily="2" charset="-122"/>
                        </a:rPr>
                        <a:t>( uint_8 chnGroup,uint_8 diff,uint_8 accurary,uint_8 </a:t>
                      </a:r>
                      <a:r>
                        <a:rPr lang="en-US" sz="1400" kern="0" dirty="0" err="1">
                          <a:effectLst/>
                          <a:latin typeface="Times New Roman" panose="02020603050405020304" pitchFamily="18" charset="0"/>
                          <a:ea typeface="宋体" panose="02010600030101010101" pitchFamily="2" charset="-122"/>
                        </a:rPr>
                        <a:t>HDAve</a:t>
                      </a:r>
                      <a:r>
                        <a:rPr lang="en-US" sz="1400" kern="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926432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13</a:t>
            </a:fld>
            <a:endParaRPr lang="en-US" altLang="zh-CN" dirty="0"/>
          </a:p>
        </p:txBody>
      </p:sp>
      <p:sp>
        <p:nvSpPr>
          <p:cNvPr id="4" name="矩形 3"/>
          <p:cNvSpPr/>
          <p:nvPr/>
        </p:nvSpPr>
        <p:spPr>
          <a:xfrm>
            <a:off x="107504" y="1391870"/>
            <a:ext cx="8859080" cy="121879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驱动构件基本要点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模块读取一次经过硬件滤波后的值函数，</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adc_read</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该函数仅有一个参数</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6208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10.1.2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
        <p:nvSpPr>
          <p:cNvPr id="6" name="矩形 5"/>
          <p:cNvSpPr/>
          <p:nvPr/>
        </p:nvSpPr>
        <p:spPr>
          <a:xfrm>
            <a:off x="107504" y="3029044"/>
            <a:ext cx="8859080" cy="1107996"/>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channel</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即所需读</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转换值的通道号，通道号的选择详见表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MKL25Z128VLK4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通道输入表。使用这个函数之前，需调用初始化函数对相应通道进行初始化。</a:t>
            </a:r>
          </a:p>
        </p:txBody>
      </p:sp>
      <p:graphicFrame>
        <p:nvGraphicFramePr>
          <p:cNvPr id="3" name="表格 2"/>
          <p:cNvGraphicFramePr>
            <a:graphicFrameLocks noGrp="1"/>
          </p:cNvGraphicFramePr>
          <p:nvPr>
            <p:extLst>
              <p:ext uri="{D42A27DB-BD31-4B8C-83A1-F6EECF244321}">
                <p14:modId xmlns:p14="http://schemas.microsoft.com/office/powerpoint/2010/main" val="1714091642"/>
              </p:ext>
            </p:extLst>
          </p:nvPr>
        </p:nvGraphicFramePr>
        <p:xfrm>
          <a:off x="98293" y="2589759"/>
          <a:ext cx="8859080" cy="288032"/>
        </p:xfrm>
        <a:graphic>
          <a:graphicData uri="http://schemas.openxmlformats.org/drawingml/2006/table">
            <a:tbl>
              <a:tblPr firstRow="1" firstCol="1" bandRow="1"/>
              <a:tblGrid>
                <a:gridCol w="8859080"/>
              </a:tblGrid>
              <a:tr h="288032">
                <a:tc>
                  <a:txBody>
                    <a:bodyPr/>
                    <a:lstStyle/>
                    <a:p>
                      <a:pPr indent="266700" algn="l">
                        <a:spcAft>
                          <a:spcPts val="0"/>
                        </a:spcAft>
                        <a:tabLst>
                          <a:tab pos="4024630" algn="l"/>
                          <a:tab pos="266700" algn="l"/>
                        </a:tabLst>
                      </a:pPr>
                      <a:r>
                        <a:rPr lang="en-US" sz="1400" kern="0" dirty="0" smtClean="0">
                          <a:effectLst/>
                          <a:latin typeface="Times New Roman" panose="02020603050405020304" pitchFamily="18" charset="0"/>
                          <a:ea typeface="宋体" panose="02010600030101010101" pitchFamily="2" charset="-122"/>
                        </a:rPr>
                        <a:t>uint_16 </a:t>
                      </a:r>
                      <a:r>
                        <a:rPr lang="en-US" sz="1400" kern="0" dirty="0" err="1" smtClean="0">
                          <a:effectLst/>
                          <a:latin typeface="Times New Roman" panose="02020603050405020304" pitchFamily="18" charset="0"/>
                          <a:ea typeface="宋体" panose="02010600030101010101" pitchFamily="2" charset="-122"/>
                        </a:rPr>
                        <a:t>adc_read</a:t>
                      </a:r>
                      <a:r>
                        <a:rPr lang="en-US" sz="1400" kern="0" dirty="0" smtClean="0">
                          <a:effectLst/>
                          <a:latin typeface="Times New Roman" panose="02020603050405020304" pitchFamily="18" charset="0"/>
                          <a:ea typeface="宋体" panose="02010600030101010101" pitchFamily="2" charset="-122"/>
                        </a:rPr>
                        <a:t>(uint_8 channel);</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333124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14</a:t>
            </a:fld>
            <a:endParaRPr lang="en-US" altLang="zh-CN" dirty="0"/>
          </a:p>
        </p:txBody>
      </p:sp>
      <p:sp>
        <p:nvSpPr>
          <p:cNvPr id="4" name="矩形 3"/>
          <p:cNvSpPr/>
          <p:nvPr/>
        </p:nvSpPr>
        <p:spPr>
          <a:xfrm>
            <a:off x="107504" y="1484784"/>
            <a:ext cx="8640960" cy="4419671"/>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有了</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初始化函数</a:t>
            </a:r>
            <a:r>
              <a:rPr lang="en-US" altLang="zh-CN" sz="20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adc_init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读取函数</a:t>
            </a:r>
            <a:r>
              <a:rPr lang="en-US" altLang="zh-CN" sz="2000" b="1" dirty="0" err="1"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adc_read</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，就可以使用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转换功能了。现在，以采集并输出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芯片温度为例，介绍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构件的使用方法。使用步骤主要有：</a:t>
            </a:r>
          </a:p>
          <a:p>
            <a:pPr lvl="0" indent="342900" algn="just" eaLnBrk="0" hangingPunct="0">
              <a:lnSpc>
                <a:spcPct val="110000"/>
              </a:lnSpc>
              <a:spcBef>
                <a:spcPts val="300"/>
              </a:spcBef>
              <a:buClr>
                <a:srgbClr val="00007D"/>
              </a:buClr>
              <a:buSzPct val="75000"/>
              <a:defRPr/>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第一步：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通道，单端输入，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位精度，</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次硬件滤波的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a:t>
            </a:r>
          </a:p>
          <a:p>
            <a:pPr lvl="0" indent="342900" algn="just" eaLnBrk="0" hangingPunct="0">
              <a:lnSpc>
                <a:spcPct val="110000"/>
              </a:lnSpc>
              <a:spcBef>
                <a:spcPts val="300"/>
              </a:spcBef>
              <a:buClr>
                <a:srgbClr val="00007D"/>
              </a:buClr>
              <a:buSzPct val="75000"/>
              <a:defRPr/>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第二步：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读取通道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，每次采集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次硬件滤波，赋给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位无符号整形变量</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advalue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indent="342900" algn="just" eaLnBrk="0" hangingPunct="0">
              <a:lnSpc>
                <a:spcPct val="110000"/>
              </a:lnSpc>
              <a:spcBef>
                <a:spcPts val="300"/>
              </a:spcBef>
              <a:buClr>
                <a:srgbClr val="00007D"/>
              </a:buClr>
              <a:buSzPct val="75000"/>
              <a:defRPr/>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第三步：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将读取到的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值通过公式转换成温度，具体公式可以参考</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芯片手册；</a:t>
            </a:r>
          </a:p>
          <a:p>
            <a:pPr lvl="0" indent="342900" algn="just" eaLnBrk="0" hangingPunct="0">
              <a:lnSpc>
                <a:spcPct val="110000"/>
              </a:lnSpc>
              <a:spcBef>
                <a:spcPts val="300"/>
              </a:spcBef>
              <a:buClr>
                <a:srgbClr val="00007D"/>
              </a:buClr>
              <a:buSzPct val="75000"/>
              <a:defRPr/>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第四步：</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在串口调试工具观察温度传感器输出的温度；</a:t>
            </a:r>
          </a:p>
          <a:p>
            <a:pPr lvl="0" indent="34290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至此</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，在调试</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串口上就能看到芯片温度了。</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6208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10.1.2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Tree>
    <p:extLst>
      <p:ext uri="{BB962C8B-B14F-4D97-AF65-F5344CB8AC3E}">
        <p14:creationId xmlns:p14="http://schemas.microsoft.com/office/powerpoint/2010/main" val="833885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15</a:t>
            </a:fld>
            <a:endParaRPr lang="en-US" altLang="zh-CN" dirty="0"/>
          </a:p>
        </p:txBody>
      </p:sp>
      <p:sp>
        <p:nvSpPr>
          <p:cNvPr id="4" name="矩形 3"/>
          <p:cNvSpPr/>
          <p:nvPr/>
        </p:nvSpPr>
        <p:spPr>
          <a:xfrm>
            <a:off x="251520" y="1412776"/>
            <a:ext cx="8640960" cy="423500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工程样例演示</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第一步：</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adc_init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(MUXSEL_A</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AD_SINGLE,16,SAMPLE32);</a:t>
            </a:r>
          </a:p>
          <a:p>
            <a:pPr lvl="0" algn="just" eaLnBrk="0" hangingPunct="0">
              <a:lnSpc>
                <a:spcPct val="110000"/>
              </a:lnSpc>
              <a:spcBef>
                <a:spcPts val="300"/>
              </a:spcBef>
              <a:buClr>
                <a:srgbClr val="00007D"/>
              </a:buClr>
              <a:buSzPct val="75000"/>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第二步：</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advalue</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adc_read</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(26);</a:t>
            </a:r>
          </a:p>
          <a:p>
            <a:pPr lvl="0" algn="just" eaLnBrk="0" hangingPunct="0">
              <a:lnSpc>
                <a:spcPct val="110000"/>
              </a:lnSpc>
              <a:spcBef>
                <a:spcPts val="300"/>
              </a:spcBef>
              <a:buClr>
                <a:srgbClr val="00007D"/>
              </a:buClr>
              <a:buSzPct val="75000"/>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第三步：</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float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VTemp</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temp</a:t>
            </a: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VTemp</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advalue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 3300) &gt;&gt; 16;  //</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advalue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 3300) / 65536.0</a:t>
            </a: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temp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25 -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VTemp</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- 719) / 1.715;</a:t>
            </a:r>
          </a:p>
          <a:p>
            <a:pPr lvl="0" algn="just" eaLnBrk="0" hangingPunct="0">
              <a:lnSpc>
                <a:spcPct val="110000"/>
              </a:lnSpc>
              <a:spcBef>
                <a:spcPts val="300"/>
              </a:spcBef>
              <a:buClr>
                <a:srgbClr val="00007D"/>
              </a:buClr>
              <a:buSzPct val="75000"/>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第四</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步</a:t>
            </a: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 temp</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620817"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10.1.2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Tree>
    <p:extLst>
      <p:ext uri="{BB962C8B-B14F-4D97-AF65-F5344CB8AC3E}">
        <p14:creationId xmlns:p14="http://schemas.microsoft.com/office/powerpoint/2010/main" val="3880016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16</a:t>
            </a:fld>
            <a:endParaRPr lang="en-US" altLang="zh-CN" dirty="0"/>
          </a:p>
        </p:txBody>
      </p:sp>
      <p:sp>
        <p:nvSpPr>
          <p:cNvPr id="4" name="矩形 3"/>
          <p:cNvSpPr/>
          <p:nvPr/>
        </p:nvSpPr>
        <p:spPr>
          <a:xfrm>
            <a:off x="105408" y="1418841"/>
            <a:ext cx="8859080" cy="5024452"/>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转换模块有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个寄存器，包括</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数据结果寄存器、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比较值寄存器、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偏移量校正寄存器、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正向增益寄存器、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负向增益寄存器、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正向增益通用校准值寄存器、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负向增益通用校准值寄存器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。转换</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完成标志：指示一个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转换是否完成，仅当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转换完成后才能从寄存器中读取数据。</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模块有专门的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转换通道，分别对应着的芯片的不同引脚，读取相应引脚的数据相当于读取了通道的数据。</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硬件触发：靠外部硬件的脉冲触发。</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软件触发：软触发是靠软件编程的方式触发启动，一旦程序编写好了，触发启动是自动的有规律的，除非修改程序，否则无法根据自己的意愿随意触发。</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FIFO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队列：用于保存采集的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数据的先进先出的队列。</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模块的寄存器的地址在芯片头文件中。</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Tree>
    <p:extLst>
      <p:ext uri="{BB962C8B-B14F-4D97-AF65-F5344CB8AC3E}">
        <p14:creationId xmlns:p14="http://schemas.microsoft.com/office/powerpoint/2010/main" val="1157181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17</a:t>
            </a:fld>
            <a:endParaRPr lang="en-US" altLang="zh-CN" dirty="0"/>
          </a:p>
        </p:txBody>
      </p:sp>
      <p:sp>
        <p:nvSpPr>
          <p:cNvPr id="4" name="矩形 3"/>
          <p:cNvSpPr/>
          <p:nvPr/>
        </p:nvSpPr>
        <p:spPr>
          <a:xfrm>
            <a:off x="105408" y="1418841"/>
            <a:ext cx="8715064" cy="294542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Status and Control Registers</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ADC0_SC1A</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ADC0_SC1B</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ADC0_SC1A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寄存器有软件触发和硬件触发两种操作模式，状态控制寄存器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ADC0_SC1SC1B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为只用于硬件触发操作模式。当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有效控制一个转换并且处于取消当前转换时，可以对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进行写操作。在软件触发模式下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(SC2[ADTRG]=0)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进行写的时候会开始一个新的转换。在软件触发操作模式下不能用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寄存器，因此对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进行写操作不会引起一个新的转换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2514623676"/>
              </p:ext>
            </p:extLst>
          </p:nvPr>
        </p:nvGraphicFramePr>
        <p:xfrm>
          <a:off x="348139" y="4364263"/>
          <a:ext cx="8229601" cy="864000"/>
        </p:xfrm>
        <a:graphic>
          <a:graphicData uri="http://schemas.openxmlformats.org/drawingml/2006/table">
            <a:tbl>
              <a:tblPr firstRow="1" firstCol="1" bandRow="1"/>
              <a:tblGrid>
                <a:gridCol w="1384219"/>
                <a:gridCol w="1826971"/>
                <a:gridCol w="1296985"/>
                <a:gridCol w="1117580"/>
                <a:gridCol w="1017179"/>
                <a:gridCol w="1586667"/>
              </a:tblGrid>
              <a:tr h="288000">
                <a:tc>
                  <a:txBody>
                    <a:bodyPr/>
                    <a:lstStyle/>
                    <a:p>
                      <a:pPr indent="127000" algn="ctr">
                        <a:lnSpc>
                          <a:spcPts val="1000"/>
                        </a:lnSpc>
                        <a:spcAft>
                          <a:spcPts val="0"/>
                        </a:spcAft>
                        <a:tabLst>
                          <a:tab pos="4024630" algn="l"/>
                        </a:tabLst>
                      </a:pP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D7</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D4</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Lst>
                      </a:pP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COCO</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AIEN</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DIFF</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b="1" kern="0" dirty="0">
                          <a:effectLst/>
                          <a:latin typeface="Times New Roman" panose="02020603050405020304" pitchFamily="18" charset="0"/>
                          <a:ea typeface="宋体" panose="02010600030101010101" pitchFamily="2" charset="-122"/>
                          <a:cs typeface="Times New Roman" panose="02020603050405020304" pitchFamily="18" charset="0"/>
                        </a:rPr>
                        <a:t>ADCH</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复位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indent="127000" algn="ctr">
                        <a:lnSpc>
                          <a:spcPts val="1000"/>
                        </a:lnSpc>
                        <a:spcAft>
                          <a:spcPts val="0"/>
                        </a:spcAft>
                        <a:tabLst>
                          <a:tab pos="4024630" algn="l"/>
                        </a:tabLst>
                      </a:pPr>
                      <a:r>
                        <a:rPr lang="en-US" sz="1400" b="1" kern="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57135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18</a:t>
            </a:fld>
            <a:endParaRPr lang="en-US" altLang="zh-CN" dirty="0"/>
          </a:p>
        </p:txBody>
      </p:sp>
      <p:sp>
        <p:nvSpPr>
          <p:cNvPr id="4" name="矩形 3"/>
          <p:cNvSpPr/>
          <p:nvPr/>
        </p:nvSpPr>
        <p:spPr>
          <a:xfrm>
            <a:off x="105408" y="1418841"/>
            <a:ext cx="8715064" cy="502906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Status and Control Registers</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ADC0_SC1A</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ADC0_SC1B</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D31~D8 —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D7 — COCO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，转换完成标志位，只读。当不设置比较功能</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(SC2[ACFE]=0)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时，或不设置硬件均值功能</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(SC3[AVGE]=0)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时，每次转换完成时置该位为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；当比较功能使能</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(SC2[ACFE]=1)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时，只要比较结果为真，转换完成后，该位为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；当设置硬件均值功能（</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SC3[AVGE]=1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）时，且均值滤波次数（该值由</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SC3[AVGS]</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段决定）设定后，则该位为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；当校准次序完成，则该位为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。当对寄存器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SC1A</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进行写操作或者对转换结果寄存器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进行读操作时，都会清除</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COCO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D6 — AIEN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，中断使能位。当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AIEN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位为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时，设置</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COCO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位为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就会引发一个中断。当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AIEN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时，无动作。</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D5 — DIFF</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，差分模式使能位。当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DIFF</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时，单端转换；当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DIFF</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时，差分转换。在差分模式下，当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配置有效时，该模式会自动从不同通道中选择一个通道，改变转换算法和周期数完成转换。</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D4~D0 — ADCH</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，输入通道选择位。用于选择一个输入通道，见表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描述。</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Tree>
    <p:extLst>
      <p:ext uri="{BB962C8B-B14F-4D97-AF65-F5344CB8AC3E}">
        <p14:creationId xmlns:p14="http://schemas.microsoft.com/office/powerpoint/2010/main" val="2948321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19</a:t>
            </a:fld>
            <a:endParaRPr lang="en-US" altLang="zh-CN" dirty="0"/>
          </a:p>
        </p:txBody>
      </p:sp>
      <p:sp>
        <p:nvSpPr>
          <p:cNvPr id="4" name="矩形 3"/>
          <p:cNvSpPr/>
          <p:nvPr/>
        </p:nvSpPr>
        <p:spPr>
          <a:xfrm>
            <a:off x="107504" y="1281714"/>
            <a:ext cx="8931088" cy="541071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Status and Control Registers</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ADC0_SC2</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ADC0_SC2</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具有转换执行状态、硬件</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软件触发选择、比较功能和</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模块的参考电压选择等功能。复位后，各位均为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D31~D8 —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D7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ADACT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，转换执行位。提示一个转换或者硬件计算均值命令是否正在执行。当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ADACT=1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时，转换正在执行；当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ADACT=0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时，转换没有在执行。</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D6 — ADTRG</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，转换触发选择位。有两种触发方式，当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ADTRG=1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时，硬件触发。</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硬件触发来自实时中断（</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RTI</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）计数器的输出，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RTI</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计数器溢出触发</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ADTRG=0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时，在这种模式下，写</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SC1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ADCH</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位不全为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）启动转换。</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D5~D3</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用于转换结果与比较值寄存器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CV1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CV2</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的比较关系，</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D5=1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使能比较，</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D4=1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转换结果大于等于</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CV1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D3=1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使能范围比较，表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10-2</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给出比较关系。若使能了比较，只有比较结果为真时，才会将转换结果存入结果寄存器，转换完成标志位</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COCO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才会置</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2690999150"/>
              </p:ext>
            </p:extLst>
          </p:nvPr>
        </p:nvGraphicFramePr>
        <p:xfrm>
          <a:off x="458247" y="2853000"/>
          <a:ext cx="8229601" cy="576000"/>
        </p:xfrm>
        <a:graphic>
          <a:graphicData uri="http://schemas.openxmlformats.org/drawingml/2006/table">
            <a:tbl>
              <a:tblPr firstRow="1" firstCol="1" bandRow="1"/>
              <a:tblGrid>
                <a:gridCol w="819832"/>
                <a:gridCol w="961409"/>
                <a:gridCol w="949886"/>
                <a:gridCol w="949886"/>
                <a:gridCol w="709534"/>
                <a:gridCol w="905437"/>
                <a:gridCol w="935070"/>
                <a:gridCol w="1009151"/>
                <a:gridCol w="989396"/>
              </a:tblGrid>
              <a:tr h="288000">
                <a:tc>
                  <a:txBody>
                    <a:bodyPr/>
                    <a:lstStyle/>
                    <a:p>
                      <a:pPr indent="127000" algn="ctr">
                        <a:lnSpc>
                          <a:spcPts val="1000"/>
                        </a:lnSpc>
                        <a:spcAft>
                          <a:spcPts val="0"/>
                        </a:spcAft>
                        <a:tabLst>
                          <a:tab pos="4024630" algn="l"/>
                        </a:tabLs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数据位</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D7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D1</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Ls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ADACT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ADTRG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ACFE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ACFGT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ACREN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DMAEN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Ls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REFSEL</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3799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95605" y="1268730"/>
            <a:ext cx="8379460" cy="3384405"/>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1200"/>
              </a:spcBef>
            </a:pPr>
            <a:r>
              <a:rPr lang="zh-CN" altLang="en-US" sz="2400" dirty="0">
                <a:solidFill>
                  <a:schemeClr val="tx1"/>
                </a:solidFill>
                <a:latin typeface="Times New Roman" panose="02020603050405020304" pitchFamily="18" charset="0"/>
                <a:cs typeface="Times New Roman" panose="02020603050405020304" pitchFamily="18" charset="0"/>
              </a:rPr>
              <a:t>本章在主要阐述了嵌入式系统将模拟量的输入采集转换为数字量，以及数字量转换为模拟量，并进行输出比较的处理过程和编程方法。 </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1200"/>
              </a:spcBef>
            </a:pPr>
            <a:r>
              <a:rPr lang="en-US" altLang="zh-CN" sz="2400" dirty="0" smtClean="0">
                <a:solidFill>
                  <a:schemeClr val="tx1"/>
                </a:solidFill>
                <a:latin typeface="Times New Roman" panose="02020603050405020304" pitchFamily="18" charset="0"/>
                <a:cs typeface="Times New Roman" panose="02020603050405020304" pitchFamily="18" charset="0"/>
              </a:rPr>
              <a:t>ADC</a:t>
            </a:r>
            <a:r>
              <a:rPr lang="zh-CN" altLang="en-US" sz="2400" dirty="0">
                <a:solidFill>
                  <a:schemeClr val="tx1"/>
                </a:solidFill>
                <a:latin typeface="Times New Roman" panose="02020603050405020304" pitchFamily="18" charset="0"/>
                <a:cs typeface="Times New Roman" panose="02020603050405020304" pitchFamily="18" charset="0"/>
              </a:rPr>
              <a:t>和</a:t>
            </a:r>
            <a:r>
              <a:rPr lang="en-US" altLang="zh-CN" sz="2400" dirty="0">
                <a:solidFill>
                  <a:schemeClr val="tx1"/>
                </a:solidFill>
                <a:latin typeface="Times New Roman" panose="02020603050405020304" pitchFamily="18" charset="0"/>
                <a:cs typeface="Times New Roman" panose="02020603050405020304" pitchFamily="18" charset="0"/>
              </a:rPr>
              <a:t>DAC</a:t>
            </a:r>
            <a:r>
              <a:rPr lang="zh-CN" altLang="en-US" sz="2400" dirty="0">
                <a:solidFill>
                  <a:schemeClr val="tx1"/>
                </a:solidFill>
                <a:latin typeface="Times New Roman" panose="02020603050405020304" pitchFamily="18" charset="0"/>
                <a:cs typeface="Times New Roman" panose="02020603050405020304" pitchFamily="18" charset="0"/>
              </a:rPr>
              <a:t>是嵌入式应用中重要组成部分，是嵌入式系统与外界连接的纽带，在测控系统</a:t>
            </a:r>
            <a:r>
              <a:rPr lang="zh-CN" altLang="en-US" sz="2400" dirty="0" smtClean="0">
                <a:solidFill>
                  <a:schemeClr val="tx1"/>
                </a:solidFill>
                <a:latin typeface="Times New Roman" panose="02020603050405020304" pitchFamily="18" charset="0"/>
                <a:cs typeface="Times New Roman" panose="02020603050405020304" pitchFamily="18" charset="0"/>
              </a:rPr>
              <a:t>中具有重要作用，</a:t>
            </a:r>
            <a:r>
              <a:rPr lang="zh-CN" altLang="en-US" sz="2400" dirty="0">
                <a:solidFill>
                  <a:schemeClr val="tx1"/>
                </a:solidFill>
                <a:latin typeface="Times New Roman" panose="02020603050405020304" pitchFamily="18" charset="0"/>
                <a:cs typeface="Times New Roman" panose="02020603050405020304" pitchFamily="18" charset="0"/>
              </a:rPr>
              <a:t>要很好地掌握。</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0" y="260648"/>
            <a:ext cx="9144000" cy="584775"/>
          </a:xfrm>
          <a:prstGeom prst="rect">
            <a:avLst/>
          </a:prstGeom>
        </p:spPr>
        <p:txBody>
          <a:bodyPr wrap="square">
            <a:spAutoFit/>
          </a:bodyPr>
          <a:lstStyle/>
          <a:p>
            <a:pPr algn="ctr"/>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smtClean="0">
                <a:solidFill>
                  <a:schemeClr val="bg1"/>
                </a:solidFill>
                <a:latin typeface="华文新魏" panose="02010800040101010101" pitchFamily="2" charset="-122"/>
                <a:ea typeface="华文新魏" panose="02010800040101010101" pitchFamily="2" charset="-122"/>
              </a:rPr>
              <a:t>10</a:t>
            </a:r>
            <a:r>
              <a:rPr lang="zh-CN" altLang="en-US" sz="3200" b="1" dirty="0" smtClean="0">
                <a:solidFill>
                  <a:schemeClr val="bg1"/>
                </a:solidFill>
                <a:latin typeface="华文新魏" panose="02010800040101010101" pitchFamily="2" charset="-122"/>
                <a:ea typeface="华文新魏" panose="02010800040101010101" pitchFamily="2" charset="-122"/>
              </a:rPr>
              <a:t>章  </a:t>
            </a:r>
            <a:r>
              <a:rPr lang="en-US" altLang="zh-CN" sz="3200" b="1" dirty="0">
                <a:solidFill>
                  <a:schemeClr val="bg1"/>
                </a:solidFill>
                <a:latin typeface="华文新魏" panose="02010800040101010101" pitchFamily="2" charset="-122"/>
                <a:ea typeface="华文新魏" panose="02010800040101010101" pitchFamily="2" charset="-122"/>
              </a:rPr>
              <a:t>ADC</a:t>
            </a:r>
            <a:r>
              <a:rPr lang="zh-CN" altLang="en-US" sz="3200" b="1" dirty="0">
                <a:solidFill>
                  <a:schemeClr val="bg1"/>
                </a:solidFill>
                <a:latin typeface="华文新魏" panose="02010800040101010101" pitchFamily="2" charset="-122"/>
                <a:ea typeface="华文新魏" panose="02010800040101010101" pitchFamily="2" charset="-122"/>
              </a:rPr>
              <a:t>、</a:t>
            </a:r>
            <a:r>
              <a:rPr lang="en-US" altLang="zh-CN" sz="3200" b="1" dirty="0">
                <a:solidFill>
                  <a:schemeClr val="bg1"/>
                </a:solidFill>
                <a:latin typeface="华文新魏" panose="02010800040101010101" pitchFamily="2" charset="-122"/>
                <a:ea typeface="华文新魏" panose="02010800040101010101" pitchFamily="2" charset="-122"/>
              </a:rPr>
              <a:t>DAC</a:t>
            </a:r>
            <a:r>
              <a:rPr lang="zh-CN" altLang="en-US" sz="3200" b="1" dirty="0">
                <a:solidFill>
                  <a:schemeClr val="bg1"/>
                </a:solidFill>
                <a:latin typeface="华文新魏" panose="02010800040101010101" pitchFamily="2" charset="-122"/>
                <a:ea typeface="华文新魏" panose="02010800040101010101" pitchFamily="2" charset="-122"/>
              </a:rPr>
              <a:t>与</a:t>
            </a:r>
            <a:r>
              <a:rPr lang="en-US" altLang="zh-CN" sz="3200" b="1" dirty="0">
                <a:solidFill>
                  <a:schemeClr val="bg1"/>
                </a:solidFill>
                <a:latin typeface="华文新魏" panose="02010800040101010101" pitchFamily="2" charset="-122"/>
                <a:ea typeface="华文新魏" panose="02010800040101010101" pitchFamily="2" charset="-122"/>
              </a:rPr>
              <a:t>CMP</a:t>
            </a:r>
            <a:r>
              <a:rPr lang="zh-CN" altLang="en-US" sz="3200" b="1" dirty="0">
                <a:solidFill>
                  <a:schemeClr val="bg1"/>
                </a:solidFill>
                <a:latin typeface="华文新魏" panose="02010800040101010101" pitchFamily="2" charset="-122"/>
                <a:ea typeface="华文新魏" panose="02010800040101010101" pitchFamily="2" charset="-122"/>
              </a:rPr>
              <a:t>模块</a:t>
            </a:r>
            <a:endParaRPr sz="3200" b="1" dirty="0">
              <a:solidFill>
                <a:schemeClr val="bg1"/>
              </a:solidFill>
              <a:latin typeface="华文新魏" panose="02010800040101010101" pitchFamily="2" charset="-122"/>
              <a:ea typeface="华文新魏" panose="02010800040101010101" pitchFamily="2" charset="-122"/>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20</a:t>
            </a:fld>
            <a:endParaRPr lang="en-US" altLang="zh-CN" dirty="0"/>
          </a:p>
        </p:txBody>
      </p:sp>
      <p:sp>
        <p:nvSpPr>
          <p:cNvPr id="4" name="矩形 3"/>
          <p:cNvSpPr/>
          <p:nvPr/>
        </p:nvSpPr>
        <p:spPr>
          <a:xfrm>
            <a:off x="107504" y="1281714"/>
            <a:ext cx="8931088" cy="87562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Status and Control Registers</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ADC0_SC2</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5" name="表格 4"/>
          <p:cNvGraphicFramePr>
            <a:graphicFrameLocks noGrp="1"/>
          </p:cNvGraphicFramePr>
          <p:nvPr>
            <p:extLst>
              <p:ext uri="{D42A27DB-BD31-4B8C-83A1-F6EECF244321}">
                <p14:modId xmlns:p14="http://schemas.microsoft.com/office/powerpoint/2010/main" val="1825261167"/>
              </p:ext>
            </p:extLst>
          </p:nvPr>
        </p:nvGraphicFramePr>
        <p:xfrm>
          <a:off x="395536" y="2134678"/>
          <a:ext cx="8229600" cy="2448000"/>
        </p:xfrm>
        <a:graphic>
          <a:graphicData uri="http://schemas.openxmlformats.org/drawingml/2006/table">
            <a:tbl>
              <a:tblPr firstRow="1" firstCol="1" bandRow="1"/>
              <a:tblGrid>
                <a:gridCol w="915132"/>
                <a:gridCol w="913486"/>
                <a:gridCol w="915132"/>
                <a:gridCol w="1066556"/>
                <a:gridCol w="4419294"/>
              </a:tblGrid>
              <a:tr h="288000">
                <a:tc gridSpan="5">
                  <a:txBody>
                    <a:bodyPr/>
                    <a:lstStyle/>
                    <a:p>
                      <a:pPr indent="306070" algn="ctr">
                        <a:spcAft>
                          <a:spcPts val="0"/>
                        </a:spcAft>
                        <a:tabLst>
                          <a:tab pos="4024630" algn="l"/>
                        </a:tabLst>
                      </a:pP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表</a:t>
                      </a:r>
                      <a:r>
                        <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10-2 </a:t>
                      </a:r>
                      <a:r>
                        <a:rPr lang="zh-CN" sz="1400" b="1" kern="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比较模式</a:t>
                      </a:r>
                      <a:endParaRPr lang="zh-CN" sz="1400" b="1" kern="1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endParaRPr>
                    </a:p>
                  </a:txBody>
                  <a:tcPr marL="32385" marR="32385"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32000">
                <a:tc>
                  <a:txBody>
                    <a:bodyPr/>
                    <a:lstStyle/>
                    <a:p>
                      <a:pPr indent="127000" algn="ctr">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ACFE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ACFGT</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ACREN</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a:t>
                      </a:r>
                      <a:r>
                        <a:rPr lang="zh-CN"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CV2</a:t>
                      </a:r>
                      <a:r>
                        <a:rPr lang="zh-CN"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的关系</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比较功能描述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&lt;CV1</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，比较为真</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&gt;=CV1</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，比较为真</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CV1&lt;=CV2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&lt;CV1,</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或者转换结果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&gt;CV2</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，比较为真</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CV1&gt;CV2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CV1&gt;</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&gt;CV2</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，比较为真</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CV1&lt;=CV2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CV1&lt;=</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&lt;=CV2</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，比较为真</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en-US" sz="14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CV1&gt;CV2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000"/>
                        </a:lnSpc>
                        <a:spcAft>
                          <a:spcPts val="0"/>
                        </a:spcAft>
                      </a:pP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&gt;=CV1,</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或者转换结果</a:t>
                      </a:r>
                      <a:r>
                        <a:rPr lang="en-US"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&lt;=CV2</a:t>
                      </a:r>
                      <a:r>
                        <a:rPr lang="zh-CN" sz="1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，比较为真</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212912" y="4741362"/>
            <a:ext cx="8751576" cy="148502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 — DMAEN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使能位。当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DMAEN=0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禁止；当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DMAEN =1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使能，同时在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转换完成期间会保持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请求。</a:t>
            </a: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D1~D0 — REFSEL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，参考电压选择位。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：选择芯片的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VREFH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VREFL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两个引脚作为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转换的参考电压；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：可选的参考电压对；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a:t>
            </a:r>
          </a:p>
        </p:txBody>
      </p:sp>
    </p:spTree>
    <p:extLst>
      <p:ext uri="{BB962C8B-B14F-4D97-AF65-F5344CB8AC3E}">
        <p14:creationId xmlns:p14="http://schemas.microsoft.com/office/powerpoint/2010/main" val="3402899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21</a:t>
            </a:fld>
            <a:endParaRPr lang="en-US" altLang="zh-CN" dirty="0"/>
          </a:p>
        </p:txBody>
      </p:sp>
      <p:sp>
        <p:nvSpPr>
          <p:cNvPr id="4" name="矩形 3"/>
          <p:cNvSpPr/>
          <p:nvPr/>
        </p:nvSpPr>
        <p:spPr>
          <a:xfrm>
            <a:off x="107504" y="1281714"/>
            <a:ext cx="8931088" cy="159120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Status and Control Registers</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ADC0_SC3</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模块的校验，持续性转换和硬件计算均值功能。复位后，各位均为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
        <p:nvSpPr>
          <p:cNvPr id="9" name="矩形 8"/>
          <p:cNvSpPr/>
          <p:nvPr/>
        </p:nvSpPr>
        <p:spPr>
          <a:xfrm>
            <a:off x="107504" y="3487847"/>
            <a:ext cx="8751576" cy="337015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D31~D8 —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D7 — CAL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，校验位。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CAL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置位后，校验开始执行，校验完成后，该位清零</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D6 — CALF</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，校对失败标志位。显示校验后的结果是否正确。当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CALF=0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时，校验正常；当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CALF=1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时，校验失败</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D5~D4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D3 — ADCO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，持续转换使能位</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D2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AVGE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，硬件计算均值功能位。当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AVGE=0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时，硬件计算均值功能禁止；当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AVGE=1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时，硬件计算均值功能使能。</a:t>
            </a:r>
          </a:p>
          <a:p>
            <a:pPr lvl="0" algn="just" eaLnBrk="0" hangingPunct="0">
              <a:lnSpc>
                <a:spcPct val="110000"/>
              </a:lnSpc>
              <a:spcBef>
                <a:spcPts val="300"/>
              </a:spcBef>
              <a:buClr>
                <a:srgbClr val="00007D"/>
              </a:buClr>
              <a:buSzPct val="75000"/>
              <a:defRP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D1~D0 — AVGS</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，硬件计算均值选择位。</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AVGS</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段确定对多少个</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转换结果来求平均值，进而得到</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转换的平均值。</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00~11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分别代表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个采样均值。</a:t>
            </a:r>
          </a:p>
        </p:txBody>
      </p:sp>
      <p:graphicFrame>
        <p:nvGraphicFramePr>
          <p:cNvPr id="3" name="表格 2"/>
          <p:cNvGraphicFramePr>
            <a:graphicFrameLocks noGrp="1"/>
          </p:cNvGraphicFramePr>
          <p:nvPr>
            <p:extLst>
              <p:ext uri="{D42A27DB-BD31-4B8C-83A1-F6EECF244321}">
                <p14:modId xmlns:p14="http://schemas.microsoft.com/office/powerpoint/2010/main" val="4288964021"/>
              </p:ext>
            </p:extLst>
          </p:nvPr>
        </p:nvGraphicFramePr>
        <p:xfrm>
          <a:off x="473900" y="2846315"/>
          <a:ext cx="8229600" cy="576000"/>
        </p:xfrm>
        <a:graphic>
          <a:graphicData uri="http://schemas.openxmlformats.org/drawingml/2006/table">
            <a:tbl>
              <a:tblPr firstRow="1" firstCol="1" bandRow="1"/>
              <a:tblGrid>
                <a:gridCol w="1020470"/>
                <a:gridCol w="1311798"/>
                <a:gridCol w="814730"/>
                <a:gridCol w="885505"/>
                <a:gridCol w="1157082"/>
                <a:gridCol w="971093"/>
                <a:gridCol w="911840"/>
                <a:gridCol w="1157082"/>
              </a:tblGrid>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17780" marR="177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D8</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D7</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D6</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D5</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D4</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D3</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D2</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D0</a:t>
                      </a:r>
                    </a:p>
                  </a:txBody>
                  <a:tcPr marL="17780" marR="177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a:txBody>
                    <a:bodyPr/>
                    <a:lstStyle/>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CAL</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CALF</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ADCO</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AVGE</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AVGS</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48305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22</a:t>
            </a:fld>
            <a:endParaRPr lang="en-US" altLang="zh-CN" dirty="0"/>
          </a:p>
        </p:txBody>
      </p:sp>
      <p:sp>
        <p:nvSpPr>
          <p:cNvPr id="4" name="矩形 3"/>
          <p:cNvSpPr/>
          <p:nvPr/>
        </p:nvSpPr>
        <p:spPr>
          <a:xfrm>
            <a:off x="107504" y="1281714"/>
            <a:ext cx="8931088" cy="159120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Configuration </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Register</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ADC_CFG1</a:t>
            </a:r>
            <a:endPar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ADC_CFG1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寄存器可以选择操作模式，设置时钟源、时钟分频，并对低功耗或者长时间采样模式进行配置。</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
        <p:nvSpPr>
          <p:cNvPr id="9" name="矩形 8"/>
          <p:cNvSpPr/>
          <p:nvPr/>
        </p:nvSpPr>
        <p:spPr>
          <a:xfrm>
            <a:off x="110656" y="3777502"/>
            <a:ext cx="8751576" cy="2521716"/>
          </a:xfrm>
          <a:prstGeom prst="rect">
            <a:avLst/>
          </a:prstGeom>
        </p:spPr>
        <p:txBody>
          <a:bodyPr wrap="square">
            <a:spAutoFit/>
          </a:bodyPr>
          <a:lstStyle/>
          <a:p>
            <a:pPr marL="285750" lvl="0" indent="-285750" algn="just" eaLnBrk="0" hangingPunct="0">
              <a:lnSpc>
                <a:spcPct val="110000"/>
              </a:lnSpc>
              <a:spcBef>
                <a:spcPts val="300"/>
              </a:spcBef>
              <a:buClr>
                <a:srgbClr val="00007D"/>
              </a:buClr>
              <a:buSzPct val="75000"/>
              <a:buFont typeface="Arial" panose="020B0604020202020204" pitchFamily="34" charset="0"/>
              <a:buChar char="•"/>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D31~D8 —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285750" lvl="0" indent="-285750" algn="just" eaLnBrk="0" hangingPunct="0">
              <a:lnSpc>
                <a:spcPct val="110000"/>
              </a:lnSpc>
              <a:spcBef>
                <a:spcPts val="300"/>
              </a:spcBef>
              <a:buClr>
                <a:srgbClr val="00007D"/>
              </a:buClr>
              <a:buSzPct val="75000"/>
              <a:buFont typeface="Arial" panose="020B0604020202020204" pitchFamily="34" charset="0"/>
              <a:buChar char="•"/>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 — ADLPC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，低功耗配置位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lvl="0" indent="-285750" algn="just" eaLnBrk="0" hangingPunct="0">
              <a:lnSpc>
                <a:spcPct val="110000"/>
              </a:lnSpc>
              <a:spcBef>
                <a:spcPts val="300"/>
              </a:spcBef>
              <a:buClr>
                <a:srgbClr val="00007D"/>
              </a:buClr>
              <a:buSzPct val="75000"/>
              <a:buFont typeface="Arial" panose="020B0604020202020204" pitchFamily="34" charset="0"/>
              <a:buChar char="•"/>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D6~D5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ADIV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，时钟分频选择位。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ADIV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使用的分频系数产生内部时钟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ADIV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时，对应的分频系数分别为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，时钟频率为输入时钟，输入时钟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285750" lvl="0" indent="-285750" algn="just" eaLnBrk="0" hangingPunct="0">
              <a:lnSpc>
                <a:spcPct val="110000"/>
              </a:lnSpc>
              <a:spcBef>
                <a:spcPts val="300"/>
              </a:spcBef>
              <a:buClr>
                <a:srgbClr val="00007D"/>
              </a:buClr>
              <a:buSzPct val="75000"/>
              <a:buFont typeface="Arial" panose="020B0604020202020204" pitchFamily="34" charset="0"/>
              <a:buChar char="•"/>
              <a:defRPr/>
            </a:pP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89246275"/>
              </p:ext>
            </p:extLst>
          </p:nvPr>
        </p:nvGraphicFramePr>
        <p:xfrm>
          <a:off x="371645" y="2872919"/>
          <a:ext cx="8229598" cy="864000"/>
        </p:xfrm>
        <a:graphic>
          <a:graphicData uri="http://schemas.openxmlformats.org/drawingml/2006/table">
            <a:tbl>
              <a:tblPr firstRow="1" firstCol="1" bandRow="1"/>
              <a:tblGrid>
                <a:gridCol w="1023967"/>
                <a:gridCol w="1198470"/>
                <a:gridCol w="1129327"/>
                <a:gridCol w="1183653"/>
                <a:gridCol w="1392727"/>
                <a:gridCol w="507044"/>
                <a:gridCol w="507044"/>
                <a:gridCol w="1287366"/>
              </a:tblGrid>
              <a:tr h="288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D15~D8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D7</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D6</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a:txBody>
                    <a:bodyPr/>
                    <a:lstStyle/>
                    <a:p>
                      <a:pPr indent="127000" algn="ctr">
                        <a:lnSpc>
                          <a:spcPts val="1000"/>
                        </a:lnSpc>
                        <a:spcAft>
                          <a:spcPts val="0"/>
                        </a:spcAft>
                        <a:tabLst>
                          <a:tab pos="4024630" algn="l"/>
                        </a:tabLst>
                      </a:pP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ADLPC</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ADIV</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ADLSMP</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MODE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ADICLK</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复位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5">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115528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23</a:t>
            </a:fld>
            <a:endParaRPr lang="en-US" altLang="zh-CN" dirty="0"/>
          </a:p>
        </p:txBody>
      </p:sp>
      <p:sp>
        <p:nvSpPr>
          <p:cNvPr id="4" name="矩形 3"/>
          <p:cNvSpPr/>
          <p:nvPr/>
        </p:nvSpPr>
        <p:spPr>
          <a:xfrm>
            <a:off x="107504" y="1281714"/>
            <a:ext cx="8931088" cy="159120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Configuration </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Register</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ADC_CFG2</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ADC_CFG2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为高速转换选择特定的高速配置，并在长采样模式下选择长时间持续采样。复位后，各位均为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
        <p:nvSpPr>
          <p:cNvPr id="9" name="矩形 8"/>
          <p:cNvSpPr/>
          <p:nvPr/>
        </p:nvSpPr>
        <p:spPr>
          <a:xfrm>
            <a:off x="107504" y="3406556"/>
            <a:ext cx="8751576" cy="3527184"/>
          </a:xfrm>
          <a:prstGeom prst="rect">
            <a:avLst/>
          </a:prstGeom>
        </p:spPr>
        <p:txBody>
          <a:bodyPr wrap="square">
            <a:spAutoFit/>
          </a:bodyPr>
          <a:lstStyle/>
          <a:p>
            <a:pPr marL="285750" lvl="0" indent="-28575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D31~D5 —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285750" lvl="0" indent="-28575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 — MUXSEL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复用选择位。当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MUXSEL=0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时，选择</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ADC_SExa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MUXSEL=1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时，选择</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ADC_SExb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通道，见表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285750" lvl="0" indent="-28575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 — ADACKEN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，异步时钟输出使能位。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ADACKEN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可以使能异步时钟源，时钟源时钟输出和输入时钟选择的状态无关。根据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的配置，其他模块可以使用异步时钟。即使当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处于空闲或者来自不同时钟源的操作正在执行，都可设置该位允许时钟使能。同样，如果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ADACK</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时钟已经在运行，选择带有异步时钟的简单转换或者第一个连续转换操作的延时就会减少。当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ADACKEN=0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时，异步时钟输出禁止；当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ADACKEN=1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时，不管</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的状态是什么，异步时钟和输出时钟都有效。</a:t>
            </a:r>
          </a:p>
        </p:txBody>
      </p:sp>
      <p:graphicFrame>
        <p:nvGraphicFramePr>
          <p:cNvPr id="3" name="表格 2"/>
          <p:cNvGraphicFramePr>
            <a:graphicFrameLocks noGrp="1"/>
          </p:cNvGraphicFramePr>
          <p:nvPr>
            <p:extLst>
              <p:ext uri="{D42A27DB-BD31-4B8C-83A1-F6EECF244321}">
                <p14:modId xmlns:p14="http://schemas.microsoft.com/office/powerpoint/2010/main" val="2903176558"/>
              </p:ext>
            </p:extLst>
          </p:nvPr>
        </p:nvGraphicFramePr>
        <p:xfrm>
          <a:off x="458247" y="2837322"/>
          <a:ext cx="8229601" cy="576000"/>
        </p:xfrm>
        <a:graphic>
          <a:graphicData uri="http://schemas.openxmlformats.org/drawingml/2006/table">
            <a:tbl>
              <a:tblPr firstRow="1" firstCol="1" bandRow="1"/>
              <a:tblGrid>
                <a:gridCol w="1087953"/>
                <a:gridCol w="1273942"/>
                <a:gridCol w="1484620"/>
                <a:gridCol w="1775948"/>
                <a:gridCol w="1239378"/>
                <a:gridCol w="1367760"/>
              </a:tblGrid>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D31~D5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a:txBody>
                    <a:bodyPr/>
                    <a:lstStyle/>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MUXSEL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ADACKEN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ADHSC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ADLSTS</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793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24</a:t>
            </a:fld>
            <a:endParaRPr lang="en-US" altLang="zh-CN" dirty="0"/>
          </a:p>
        </p:txBody>
      </p:sp>
      <p:sp>
        <p:nvSpPr>
          <p:cNvPr id="4" name="矩形 3"/>
          <p:cNvSpPr/>
          <p:nvPr/>
        </p:nvSpPr>
        <p:spPr>
          <a:xfrm>
            <a:off x="107504" y="1281714"/>
            <a:ext cx="8931088" cy="159120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Configuration </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Register</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ADC_CFG2</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ADC_CFG2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为高速转换选择特定的高速配置，并在长采样模式下选择长时间持续采样。复位后，各位均为</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sp>
        <p:nvSpPr>
          <p:cNvPr id="9" name="矩形 8"/>
          <p:cNvSpPr/>
          <p:nvPr/>
        </p:nvSpPr>
        <p:spPr>
          <a:xfrm>
            <a:off x="107504" y="3406556"/>
            <a:ext cx="8931088" cy="3320845"/>
          </a:xfrm>
          <a:prstGeom prst="rect">
            <a:avLst/>
          </a:prstGeom>
        </p:spPr>
        <p:txBody>
          <a:bodyPr wrap="square">
            <a:spAutoFit/>
          </a:bodyPr>
          <a:lstStyle/>
          <a:p>
            <a:pPr marL="285750" lvl="0" indent="-28575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D2 — ADHSC</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，高速配置位。通过改变转换时序来允许更高速率的转换时钟</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两个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被加进转换时间</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[ADHSC=0</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时，选择正常转换时序；当</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ADHSC=1</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时，选择高速转换时序。</a:t>
            </a:r>
          </a:p>
          <a:p>
            <a:pPr marL="285750" lvl="0" indent="-28575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D1~D0 — ADLSTS</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，长采样时间选择位。当选择了长采样时间</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(CFG1[ADLSMP]=1)</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ADLSTS</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选择扩展采样时间中的一个。该特点允许高阻抗输入，可以达到精确采样或在低阻抗输入时，可以将转换速度最大化。如果不要求高转换率，当持续转换使能时</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更长的采样时间以降低功耗。其中，默认最长采样时间为</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周期。当</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ADLSTS=00</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时额外增加</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20</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周期，</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01</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时额外增加</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周期，</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时额外增加</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周期，</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时额外增加</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周期，所以总共有</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24</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ADCK</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周期的采样时间。</a:t>
            </a:r>
          </a:p>
        </p:txBody>
      </p:sp>
      <p:graphicFrame>
        <p:nvGraphicFramePr>
          <p:cNvPr id="3" name="表格 2"/>
          <p:cNvGraphicFramePr>
            <a:graphicFrameLocks noGrp="1"/>
          </p:cNvGraphicFramePr>
          <p:nvPr>
            <p:extLst>
              <p:ext uri="{D42A27DB-BD31-4B8C-83A1-F6EECF244321}">
                <p14:modId xmlns:p14="http://schemas.microsoft.com/office/powerpoint/2010/main" val="2903176558"/>
              </p:ext>
            </p:extLst>
          </p:nvPr>
        </p:nvGraphicFramePr>
        <p:xfrm>
          <a:off x="458247" y="2837322"/>
          <a:ext cx="8229601" cy="576000"/>
        </p:xfrm>
        <a:graphic>
          <a:graphicData uri="http://schemas.openxmlformats.org/drawingml/2006/table">
            <a:tbl>
              <a:tblPr firstRow="1" firstCol="1" bandRow="1"/>
              <a:tblGrid>
                <a:gridCol w="1087953"/>
                <a:gridCol w="1273942"/>
                <a:gridCol w="1484620"/>
                <a:gridCol w="1775948"/>
                <a:gridCol w="1239378"/>
                <a:gridCol w="1367760"/>
              </a:tblGrid>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D31~D5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D0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a:txBody>
                    <a:bodyPr/>
                    <a:lstStyle/>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读</a:t>
                      </a:r>
                      <a:r>
                        <a:rPr lang="en-US"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MUXSEL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ADACKEN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ADHSC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ADLSTS</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70133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25</a:t>
            </a:fld>
            <a:endParaRPr lang="en-US" altLang="zh-CN" dirty="0"/>
          </a:p>
        </p:txBody>
      </p:sp>
      <p:sp>
        <p:nvSpPr>
          <p:cNvPr id="4" name="矩形 3"/>
          <p:cNvSpPr/>
          <p:nvPr/>
        </p:nvSpPr>
        <p:spPr>
          <a:xfrm>
            <a:off x="107504" y="1281714"/>
            <a:ext cx="8931088" cy="291156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数据结果寄存器（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Data Result </a:t>
            </a: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Register</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有两个数据结果寄存器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寄存器的地址为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4003_B010h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寄存器的地址为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4003_B014h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。数据结果寄存器包含一个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转换结果，这个结果是通过通道状态控制寄存器（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SC1A,SC1B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）选择产生的。对于每个通道状态控制寄存器，都有一个相符合的数据结果寄存器。</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在无符号右对齐模式下，结果寄存器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中没有使用的位会被清除，而在有符号扩展的二进制补码模式下会携带符号位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(MSB)</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5" name="表格 4"/>
          <p:cNvGraphicFramePr>
            <a:graphicFrameLocks noGrp="1"/>
          </p:cNvGraphicFramePr>
          <p:nvPr>
            <p:extLst>
              <p:ext uri="{D42A27DB-BD31-4B8C-83A1-F6EECF244321}">
                <p14:modId xmlns:p14="http://schemas.microsoft.com/office/powerpoint/2010/main" val="1659489910"/>
              </p:ext>
            </p:extLst>
          </p:nvPr>
        </p:nvGraphicFramePr>
        <p:xfrm>
          <a:off x="838389" y="4193280"/>
          <a:ext cx="7622042" cy="2520000"/>
        </p:xfrm>
        <a:graphic>
          <a:graphicData uri="http://schemas.openxmlformats.org/drawingml/2006/table">
            <a:tbl>
              <a:tblPr firstRow="1" firstCol="1" bandRow="1"/>
              <a:tblGrid>
                <a:gridCol w="1685608"/>
                <a:gridCol w="2245614"/>
                <a:gridCol w="2377928"/>
                <a:gridCol w="1312892"/>
              </a:tblGrid>
              <a:tr h="252000">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转换模式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各位描述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格式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说明：</a:t>
                      </a:r>
                    </a:p>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：符号位或者符号位扩展；</a:t>
                      </a:r>
                    </a:p>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：数据</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二进制补码显示</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D31~D16</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保留位，只读，且各位值为</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000">
                <a:tc>
                  <a:txBody>
                    <a:bodyPr/>
                    <a:lstStyle/>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16</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位差分模式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D15=S</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D14~D0=D</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有符号的二进制补码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16</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位的单端模式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D15~D0=D</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无符号的右对齐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13</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位的差分模式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D15~D12=S</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D11~D0=D</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扩展的有符号二进制补码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12</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位的单端模式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D15~D12=0</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D11~D0=D</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无符号右对齐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11</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位的差分模式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D15~D10=S</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D9~D0=D</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扩展的有符号二进制补码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10</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位的单端模式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D15~D10=0</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D9~D0=D</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无符号右对齐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9</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位的差分模式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D15~D9=S</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D8~D0=D</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扩展的有符号二进制补码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8</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位的单端模式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D15~D9=0</a:t>
                      </a:r>
                      <a:r>
                        <a:rPr lang="zh-CN" sz="1200" b="1"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200" b="1" kern="100">
                          <a:effectLst/>
                          <a:latin typeface="Times New Roman" panose="02020603050405020304" pitchFamily="18" charset="0"/>
                          <a:ea typeface="宋体" panose="02010600030101010101" pitchFamily="2" charset="-122"/>
                          <a:cs typeface="Times New Roman" panose="02020603050405020304" pitchFamily="18" charset="0"/>
                        </a:rPr>
                        <a:t>D8~D0=D</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无符号右对齐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2000">
                <a:tc gridSpan="4">
                  <a:txBody>
                    <a:bodyPr/>
                    <a:lstStyle/>
                    <a:p>
                      <a:pPr algn="ctr">
                        <a:lnSpc>
                          <a:spcPts val="1200"/>
                        </a:lnSpc>
                        <a:spcAft>
                          <a:spcPts val="0"/>
                        </a:spcAft>
                      </a:pP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表</a:t>
                      </a:r>
                      <a:r>
                        <a:rPr lang="en-US" sz="1200" b="1" kern="100" dirty="0">
                          <a:effectLst/>
                          <a:latin typeface="Times New Roman" panose="02020603050405020304" pitchFamily="18" charset="0"/>
                          <a:ea typeface="宋体" panose="02010600030101010101" pitchFamily="2" charset="-122"/>
                          <a:cs typeface="Times New Roman" panose="02020603050405020304" pitchFamily="18" charset="0"/>
                        </a:rPr>
                        <a:t>10-3</a:t>
                      </a:r>
                      <a:r>
                        <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rPr>
                        <a:t>数据结果寄存器在不同的模式下的行为</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3860703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26</a:t>
            </a:fld>
            <a:endParaRPr lang="en-US" altLang="zh-CN" dirty="0"/>
          </a:p>
        </p:txBody>
      </p:sp>
      <p:sp>
        <p:nvSpPr>
          <p:cNvPr id="4" name="矩形 3"/>
          <p:cNvSpPr/>
          <p:nvPr/>
        </p:nvSpPr>
        <p:spPr>
          <a:xfrm>
            <a:off x="107504" y="1281714"/>
            <a:ext cx="8931088" cy="4342727"/>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比较值寄存器（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 Compare Value Registers</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有两个比较值寄存器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CV1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CV2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。当比较功能使能时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(SC2[ACFE]=1)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，可以与转换结果的值做比较，见表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的比较模式。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D31~D16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保留位，只读且值为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D15~D0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为比较值</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偏移量校正寄存器（</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ADC0_OFS</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在执行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转换操作之前必须校正，即偏移量校正寄存器（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OFS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）需要一个给定值。该值可以是用户自定义校准偏移量或者硬件自校准偏移量（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位左对齐二进制补码数据）。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转换结果与该偏移量相减所得数据锁存至结果寄存器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。若校准后的采样数据超出量程范围，其结果由当前采样模式强制输出最小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最大值。对于单端输入而言，最小输出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0x0000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，对于差分而言，最小输出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0x8000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。复位默认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0x0100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3552562692"/>
              </p:ext>
            </p:extLst>
          </p:nvPr>
        </p:nvGraphicFramePr>
        <p:xfrm>
          <a:off x="539552" y="5229200"/>
          <a:ext cx="8229600" cy="1296000"/>
        </p:xfrm>
        <a:graphic>
          <a:graphicData uri="http://schemas.openxmlformats.org/drawingml/2006/table">
            <a:tbl>
              <a:tblPr firstRow="1" firstCol="1" bandRow="1"/>
              <a:tblGrid>
                <a:gridCol w="1438534"/>
                <a:gridCol w="2279599"/>
                <a:gridCol w="1757843"/>
                <a:gridCol w="849295"/>
                <a:gridCol w="1904329"/>
              </a:tblGrid>
              <a:tr h="324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D15</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4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读</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gridSpan="3">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OFS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r>
              <a:tr h="324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写</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324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复位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19382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27</a:t>
            </a:fld>
            <a:endParaRPr lang="en-US" altLang="zh-CN" dirty="0"/>
          </a:p>
        </p:txBody>
      </p:sp>
      <p:sp>
        <p:nvSpPr>
          <p:cNvPr id="4" name="矩形 3"/>
          <p:cNvSpPr/>
          <p:nvPr/>
        </p:nvSpPr>
        <p:spPr>
          <a:xfrm>
            <a:off x="107504" y="1281714"/>
            <a:ext cx="8931088" cy="257301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．用于差分模式的特殊</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寄存器</a:t>
            </a:r>
          </a:p>
          <a:p>
            <a:pPr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正向增益寄存器（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ADC0_PG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正向增益寄存器（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）存放差分模式或单端模式下的正向增益校正误差。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实际是一个增益调整因子（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位二进制数据格式），介于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ADPG15~ADPG14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且带小数点。用户必须根据校对步骤中描述的值对寄存器进行写操作，否则校正达不到要求。校对步骤中描述可详见参考手册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28.4.6</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6" name="表格 5"/>
          <p:cNvGraphicFramePr>
            <a:graphicFrameLocks noGrp="1"/>
          </p:cNvGraphicFramePr>
          <p:nvPr>
            <p:extLst>
              <p:ext uri="{D42A27DB-BD31-4B8C-83A1-F6EECF244321}">
                <p14:modId xmlns:p14="http://schemas.microsoft.com/office/powerpoint/2010/main" val="914469838"/>
              </p:ext>
            </p:extLst>
          </p:nvPr>
        </p:nvGraphicFramePr>
        <p:xfrm>
          <a:off x="458236" y="3975763"/>
          <a:ext cx="8229624" cy="1152000"/>
        </p:xfrm>
        <a:graphic>
          <a:graphicData uri="http://schemas.openxmlformats.org/drawingml/2006/table">
            <a:tbl>
              <a:tblPr firstRow="1" firstCol="1" bandRow="1"/>
              <a:tblGrid>
                <a:gridCol w="729388"/>
                <a:gridCol w="3168352"/>
                <a:gridCol w="504056"/>
                <a:gridCol w="1368152"/>
                <a:gridCol w="504056"/>
                <a:gridCol w="1955620"/>
              </a:tblGrid>
              <a:tr h="288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D14</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D10</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D9</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286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D8</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D0</a:t>
                      </a:r>
                    </a:p>
                  </a:txBody>
                  <a:tcPr marL="32370" marR="3237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rowSpan="2">
                  <a:txBody>
                    <a:bodyPr/>
                    <a:lstStyle/>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gridSpan="4">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PG</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r>
              <a:tr h="288000">
                <a:tc vMerge="1">
                  <a:txBody>
                    <a:bodyPr/>
                    <a:lstStyle/>
                    <a:p>
                      <a:endParaRPr lang="zh-CN" altLang="en-US"/>
                    </a:p>
                  </a:txBody>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复位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1</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286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p>
                  </a:txBody>
                  <a:tcPr marL="32370" marR="3237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00742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28</a:t>
            </a:fld>
            <a:endParaRPr lang="en-US" altLang="zh-CN" dirty="0"/>
          </a:p>
        </p:txBody>
      </p:sp>
      <p:sp>
        <p:nvSpPr>
          <p:cNvPr id="4" name="矩形 3"/>
          <p:cNvSpPr/>
          <p:nvPr/>
        </p:nvSpPr>
        <p:spPr>
          <a:xfrm>
            <a:off x="107504" y="1281714"/>
            <a:ext cx="8931088" cy="257301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．用于差分模式的特殊</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寄存器</a:t>
            </a:r>
          </a:p>
          <a:p>
            <a:pPr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负向增益寄存器（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ADC0_MG</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负向增益寄存器（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）存放差分模式下的负向增益校正误差，在单端模式下该寄存器无效。</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实际是一个增益调整因子（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位二进制数据格式），介于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ADMG15~ADMG14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且带小数点。用户必须根据校对步骤中描述的值对寄存器进行写操作，否则校正达不到要求。校对步骤中描述可详见参考手册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28.4.6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6" name="表格 5"/>
          <p:cNvGraphicFramePr>
            <a:graphicFrameLocks noGrp="1"/>
          </p:cNvGraphicFramePr>
          <p:nvPr>
            <p:extLst>
              <p:ext uri="{D42A27DB-BD31-4B8C-83A1-F6EECF244321}">
                <p14:modId xmlns:p14="http://schemas.microsoft.com/office/powerpoint/2010/main" val="957370304"/>
              </p:ext>
            </p:extLst>
          </p:nvPr>
        </p:nvGraphicFramePr>
        <p:xfrm>
          <a:off x="458236" y="3975763"/>
          <a:ext cx="8229624" cy="1152000"/>
        </p:xfrm>
        <a:graphic>
          <a:graphicData uri="http://schemas.openxmlformats.org/drawingml/2006/table">
            <a:tbl>
              <a:tblPr firstRow="1" firstCol="1" bandRow="1"/>
              <a:tblGrid>
                <a:gridCol w="729388"/>
                <a:gridCol w="3168352"/>
                <a:gridCol w="504056"/>
                <a:gridCol w="1368152"/>
                <a:gridCol w="504056"/>
                <a:gridCol w="1955620"/>
              </a:tblGrid>
              <a:tr h="288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D14</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D10</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D9</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286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D8</a:t>
                      </a:r>
                      <a:r>
                        <a:rPr lang="zh-CN" sz="14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D0</a:t>
                      </a:r>
                    </a:p>
                  </a:txBody>
                  <a:tcPr marL="32370" marR="3237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rowSpan="2">
                  <a:txBody>
                    <a:bodyPr/>
                    <a:lstStyle/>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读</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tabLst>
                          <a:tab pos="4024630" algn="l"/>
                        </a:tabLst>
                      </a:pP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写</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gridSpan="4">
                  <a:txBody>
                    <a:bodyPr/>
                    <a:lstStyle/>
                    <a:p>
                      <a:pPr indent="127000" algn="ctr">
                        <a:lnSpc>
                          <a:spcPts val="1000"/>
                        </a:lnSpc>
                        <a:spcAft>
                          <a:spcPts val="0"/>
                        </a:spcAft>
                        <a:tabLst>
                          <a:tab pos="4024630" algn="l"/>
                        </a:tabLst>
                      </a:pPr>
                      <a:r>
                        <a:rPr lang="en-US" sz="1400" b="1" kern="100" dirty="0" smtClean="0">
                          <a:effectLst/>
                          <a:latin typeface="Times New Roman" panose="02020603050405020304" pitchFamily="18" charset="0"/>
                          <a:ea typeface="宋体" panose="02010600030101010101" pitchFamily="2" charset="-122"/>
                          <a:cs typeface="Times New Roman" panose="02020603050405020304" pitchFamily="18" charset="0"/>
                        </a:rPr>
                        <a:t>MG</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r>
              <a:tr h="288000">
                <a:tc vMerge="1">
                  <a:txBody>
                    <a:bodyPr/>
                    <a:lstStyle/>
                    <a:p>
                      <a:endParaRPr lang="zh-CN" altLang="en-US"/>
                    </a:p>
                  </a:txBody>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复位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1</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p>
                  </a:txBody>
                  <a:tcPr marL="32370" marR="32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286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p>
                  </a:txBody>
                  <a:tcPr marL="32370" marR="3237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51818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29</a:t>
            </a:fld>
            <a:endParaRPr lang="en-US" altLang="zh-CN" dirty="0"/>
          </a:p>
        </p:txBody>
      </p:sp>
      <p:sp>
        <p:nvSpPr>
          <p:cNvPr id="4" name="矩形 3"/>
          <p:cNvSpPr/>
          <p:nvPr/>
        </p:nvSpPr>
        <p:spPr>
          <a:xfrm>
            <a:off x="107504" y="1281714"/>
            <a:ext cx="8931088"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．用于差分模式的特殊</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寄存器</a:t>
            </a:r>
          </a:p>
          <a:p>
            <a:pPr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正向增益通用校准值寄存器（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ADC0_CLPx</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正向增益通用校准值寄存器（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CLPx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）存放校验功能生成的校验信息，这些寄存器带有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个不同宽度的校验值：</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CLP0[5:0]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CLP1[6:0]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CLP2[7:0]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CLP3[8:0]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CLP4[9:0]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CLPS[5:0]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CLPD[5:0]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。一旦自校验次序确定（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CAL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被清零），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CLPx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会自动置位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4224288546"/>
              </p:ext>
            </p:extLst>
          </p:nvPr>
        </p:nvGraphicFramePr>
        <p:xfrm>
          <a:off x="396582" y="3523025"/>
          <a:ext cx="8352931" cy="1152000"/>
        </p:xfrm>
        <a:graphic>
          <a:graphicData uri="http://schemas.openxmlformats.org/drawingml/2006/table">
            <a:tbl>
              <a:tblPr firstRow="1" firstCol="1" bandRow="1"/>
              <a:tblGrid>
                <a:gridCol w="1889432"/>
                <a:gridCol w="1889432"/>
                <a:gridCol w="1653879"/>
                <a:gridCol w="730047"/>
                <a:gridCol w="730047"/>
                <a:gridCol w="730047"/>
                <a:gridCol w="730047"/>
              </a:tblGrid>
              <a:tr h="288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D5</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rowSpan="2">
                  <a:txBody>
                    <a:bodyPr/>
                    <a:lstStyle/>
                    <a:p>
                      <a:pPr indent="127000" algn="ctr">
                        <a:lnSpc>
                          <a:spcPts val="1000"/>
                        </a:lnSpc>
                        <a:spcAft>
                          <a:spcPts val="0"/>
                        </a:spcAft>
                        <a:tabLst>
                          <a:tab pos="4024630" algn="l"/>
                        </a:tabLst>
                      </a:pPr>
                      <a:r>
                        <a:rPr lang="zh-CN" sz="1400" b="1" kern="100" dirty="0" smtClean="0">
                          <a:effectLst/>
                          <a:latin typeface="Times New Roman" panose="02020603050405020304" pitchFamily="18" charset="0"/>
                          <a:ea typeface="宋体" panose="02010600030101010101" pitchFamily="2" charset="-122"/>
                          <a:cs typeface="Times New Roman" panose="02020603050405020304" pitchFamily="18" charset="0"/>
                        </a:rPr>
                        <a:t>读</a:t>
                      </a:r>
                      <a:endParaRPr lang="en-US" altLang="zh-CN" sz="1400"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tabLst>
                          <a:tab pos="4024630" algn="l"/>
                        </a:tabLst>
                      </a:pP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写</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gridSpan="5">
                  <a:txBody>
                    <a:bodyPr/>
                    <a:lstStyle/>
                    <a:p>
                      <a:pPr indent="-254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CLPD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r>
              <a:tr h="288000">
                <a:tc v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复位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    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6781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67231" y="1340768"/>
            <a:ext cx="7849185" cy="2448272"/>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600"/>
              </a:spcBef>
            </a:pPr>
            <a:r>
              <a:rPr lang="en-US" dirty="0" smtClean="0">
                <a:solidFill>
                  <a:srgbClr val="000099"/>
                </a:solidFill>
                <a:latin typeface="Times New Roman" panose="02020603050405020304" pitchFamily="18" charset="0"/>
                <a:cs typeface="Times New Roman" panose="02020603050405020304" pitchFamily="18" charset="0"/>
              </a:rPr>
              <a:t>10.1  </a:t>
            </a:r>
            <a:r>
              <a:rPr lang="zh-CN" altLang="en-US" dirty="0" smtClean="0">
                <a:solidFill>
                  <a:srgbClr val="000099"/>
                </a:solidFill>
                <a:latin typeface="Times New Roman" panose="02020603050405020304" pitchFamily="18" charset="0"/>
                <a:cs typeface="Times New Roman" panose="02020603050405020304" pitchFamily="18" charset="0"/>
              </a:rPr>
              <a:t>模拟</a:t>
            </a:r>
            <a:r>
              <a:rPr lang="en-US" altLang="zh-CN" dirty="0">
                <a:solidFill>
                  <a:srgbClr val="000099"/>
                </a:solidFill>
                <a:latin typeface="Times New Roman" panose="02020603050405020304" pitchFamily="18" charset="0"/>
                <a:cs typeface="Times New Roman" panose="02020603050405020304" pitchFamily="18" charset="0"/>
              </a:rPr>
              <a:t>/</a:t>
            </a:r>
            <a:r>
              <a:rPr lang="zh-CN" altLang="en-US" dirty="0">
                <a:solidFill>
                  <a:srgbClr val="000099"/>
                </a:solidFill>
                <a:latin typeface="Times New Roman" panose="02020603050405020304" pitchFamily="18" charset="0"/>
                <a:cs typeface="Times New Roman" panose="02020603050405020304" pitchFamily="18" charset="0"/>
              </a:rPr>
              <a:t>数字转换器</a:t>
            </a:r>
            <a:r>
              <a:rPr lang="en-US" altLang="zh-CN" dirty="0">
                <a:solidFill>
                  <a:srgbClr val="000099"/>
                </a:solidFill>
                <a:latin typeface="Times New Roman" panose="02020603050405020304" pitchFamily="18" charset="0"/>
                <a:cs typeface="Times New Roman" panose="02020603050405020304" pitchFamily="18" charset="0"/>
              </a:rPr>
              <a:t>ADC</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10.2  </a:t>
            </a:r>
            <a:r>
              <a:rPr lang="zh-CN" altLang="en-US" dirty="0" smtClean="0">
                <a:solidFill>
                  <a:srgbClr val="000099"/>
                </a:solidFill>
                <a:latin typeface="Times New Roman" panose="02020603050405020304" pitchFamily="18" charset="0"/>
                <a:cs typeface="Times New Roman" panose="02020603050405020304" pitchFamily="18" charset="0"/>
              </a:rPr>
              <a:t>数字</a:t>
            </a:r>
            <a:r>
              <a:rPr lang="en-US" altLang="zh-CN" dirty="0">
                <a:solidFill>
                  <a:srgbClr val="000099"/>
                </a:solidFill>
                <a:latin typeface="Times New Roman" panose="02020603050405020304" pitchFamily="18" charset="0"/>
                <a:cs typeface="Times New Roman" panose="02020603050405020304" pitchFamily="18" charset="0"/>
              </a:rPr>
              <a:t>/</a:t>
            </a:r>
            <a:r>
              <a:rPr lang="zh-CN" altLang="en-US" dirty="0">
                <a:solidFill>
                  <a:srgbClr val="000099"/>
                </a:solidFill>
                <a:latin typeface="Times New Roman" panose="02020603050405020304" pitchFamily="18" charset="0"/>
                <a:cs typeface="Times New Roman" panose="02020603050405020304" pitchFamily="18" charset="0"/>
              </a:rPr>
              <a:t>模拟转换器</a:t>
            </a:r>
            <a:r>
              <a:rPr lang="en-US" altLang="zh-CN" dirty="0" smtClean="0">
                <a:solidFill>
                  <a:srgbClr val="000099"/>
                </a:solidFill>
                <a:latin typeface="Times New Roman" panose="02020603050405020304" pitchFamily="18" charset="0"/>
                <a:cs typeface="Times New Roman" panose="02020603050405020304" pitchFamily="18" charset="0"/>
              </a:rPr>
              <a:t>DAC</a:t>
            </a:r>
          </a:p>
          <a:p>
            <a:pPr marL="457200" lvl="1" indent="-914400">
              <a:lnSpc>
                <a:spcPct val="125000"/>
              </a:lnSpc>
              <a:spcBef>
                <a:spcPts val="600"/>
              </a:spcBef>
            </a:pPr>
            <a:r>
              <a:rPr lang="en-US" altLang="zh-CN" dirty="0" smtClean="0">
                <a:solidFill>
                  <a:srgbClr val="000099"/>
                </a:solidFill>
                <a:latin typeface="Times New Roman" panose="02020603050405020304" pitchFamily="18" charset="0"/>
                <a:cs typeface="Times New Roman" panose="02020603050405020304" pitchFamily="18" charset="0"/>
              </a:rPr>
              <a:t>10.3  </a:t>
            </a:r>
            <a:r>
              <a:rPr lang="zh-CN" altLang="en-US" dirty="0" smtClean="0">
                <a:solidFill>
                  <a:srgbClr val="000099"/>
                </a:solidFill>
                <a:latin typeface="Times New Roman" panose="02020603050405020304" pitchFamily="18" charset="0"/>
                <a:cs typeface="Times New Roman" panose="02020603050405020304" pitchFamily="18" charset="0"/>
              </a:rPr>
              <a:t>比较器</a:t>
            </a:r>
            <a:r>
              <a:rPr lang="en-US" altLang="zh-CN" dirty="0">
                <a:solidFill>
                  <a:srgbClr val="000099"/>
                </a:solidFill>
                <a:latin typeface="Times New Roman" panose="02020603050405020304" pitchFamily="18" charset="0"/>
                <a:cs typeface="Times New Roman" panose="02020603050405020304" pitchFamily="18" charset="0"/>
              </a:rPr>
              <a:t>CMP</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t>3</a:t>
            </a:fld>
            <a:endParaRPr lang="en-US" altLang="zh-CN"/>
          </a:p>
        </p:txBody>
      </p:sp>
      <p:sp>
        <p:nvSpPr>
          <p:cNvPr id="5" name="矩形 4"/>
          <p:cNvSpPr/>
          <p:nvPr/>
        </p:nvSpPr>
        <p:spPr>
          <a:xfrm>
            <a:off x="0" y="260648"/>
            <a:ext cx="9144000" cy="584775"/>
          </a:xfrm>
          <a:prstGeom prst="rect">
            <a:avLst/>
          </a:prstGeom>
        </p:spPr>
        <p:txBody>
          <a:bodyPr wrap="square">
            <a:spAutoFit/>
          </a:bodyPr>
          <a:lstStyle/>
          <a:p>
            <a:pPr algn="ctr"/>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smtClean="0">
                <a:solidFill>
                  <a:schemeClr val="bg1"/>
                </a:solidFill>
                <a:latin typeface="华文新魏" panose="02010800040101010101" pitchFamily="2" charset="-122"/>
                <a:ea typeface="华文新魏" panose="02010800040101010101" pitchFamily="2" charset="-122"/>
              </a:rPr>
              <a:t>10</a:t>
            </a:r>
            <a:r>
              <a:rPr lang="zh-CN" altLang="en-US" sz="3200" b="1" dirty="0" smtClean="0">
                <a:solidFill>
                  <a:schemeClr val="bg1"/>
                </a:solidFill>
                <a:latin typeface="华文新魏" panose="02010800040101010101" pitchFamily="2" charset="-122"/>
                <a:ea typeface="华文新魏" panose="02010800040101010101" pitchFamily="2" charset="-122"/>
              </a:rPr>
              <a:t>章  </a:t>
            </a:r>
            <a:r>
              <a:rPr lang="en-US" altLang="zh-CN" sz="3200" b="1" dirty="0">
                <a:solidFill>
                  <a:schemeClr val="bg1"/>
                </a:solidFill>
                <a:latin typeface="华文新魏" panose="02010800040101010101" pitchFamily="2" charset="-122"/>
                <a:ea typeface="华文新魏" panose="02010800040101010101" pitchFamily="2" charset="-122"/>
              </a:rPr>
              <a:t>ADC</a:t>
            </a:r>
            <a:r>
              <a:rPr lang="zh-CN" altLang="en-US" sz="3200" b="1" dirty="0">
                <a:solidFill>
                  <a:schemeClr val="bg1"/>
                </a:solidFill>
                <a:latin typeface="华文新魏" panose="02010800040101010101" pitchFamily="2" charset="-122"/>
                <a:ea typeface="华文新魏" panose="02010800040101010101" pitchFamily="2" charset="-122"/>
              </a:rPr>
              <a:t>、</a:t>
            </a:r>
            <a:r>
              <a:rPr lang="en-US" altLang="zh-CN" sz="3200" b="1" dirty="0">
                <a:solidFill>
                  <a:schemeClr val="bg1"/>
                </a:solidFill>
                <a:latin typeface="华文新魏" panose="02010800040101010101" pitchFamily="2" charset="-122"/>
                <a:ea typeface="华文新魏" panose="02010800040101010101" pitchFamily="2" charset="-122"/>
              </a:rPr>
              <a:t>DAC</a:t>
            </a:r>
            <a:r>
              <a:rPr lang="zh-CN" altLang="en-US" sz="3200" b="1" dirty="0">
                <a:solidFill>
                  <a:schemeClr val="bg1"/>
                </a:solidFill>
                <a:latin typeface="华文新魏" panose="02010800040101010101" pitchFamily="2" charset="-122"/>
                <a:ea typeface="华文新魏" panose="02010800040101010101" pitchFamily="2" charset="-122"/>
              </a:rPr>
              <a:t>与</a:t>
            </a:r>
            <a:r>
              <a:rPr lang="en-US" altLang="zh-CN" sz="3200" b="1" dirty="0">
                <a:solidFill>
                  <a:schemeClr val="bg1"/>
                </a:solidFill>
                <a:latin typeface="华文新魏" panose="02010800040101010101" pitchFamily="2" charset="-122"/>
                <a:ea typeface="华文新魏" panose="02010800040101010101" pitchFamily="2" charset="-122"/>
              </a:rPr>
              <a:t>CMP</a:t>
            </a:r>
            <a:r>
              <a:rPr lang="zh-CN" altLang="en-US" sz="3200" b="1" dirty="0">
                <a:solidFill>
                  <a:schemeClr val="bg1"/>
                </a:solidFill>
                <a:latin typeface="华文新魏" panose="02010800040101010101" pitchFamily="2" charset="-122"/>
                <a:ea typeface="华文新魏" panose="02010800040101010101" pitchFamily="2" charset="-122"/>
              </a:rPr>
              <a:t>模块</a:t>
            </a:r>
            <a:endParaRPr sz="3200" b="1"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30</a:t>
            </a:fld>
            <a:endParaRPr lang="en-US" altLang="zh-CN" dirty="0"/>
          </a:p>
        </p:txBody>
      </p:sp>
      <p:sp>
        <p:nvSpPr>
          <p:cNvPr id="4" name="矩形 3"/>
          <p:cNvSpPr/>
          <p:nvPr/>
        </p:nvSpPr>
        <p:spPr>
          <a:xfrm>
            <a:off x="107504" y="1281714"/>
            <a:ext cx="8931088"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．用于差分模式的特殊</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寄存器</a:t>
            </a:r>
          </a:p>
          <a:p>
            <a:pPr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负向增益通用校准值寄存器（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ADC0_CLMx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负向增益通用校准值寄存器（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CLMx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）存放校验功能生成的校验信息，这些寄存器带有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个不同宽度的校验值：</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CLM0[5:0]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CLM1[6:0]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CLM2[7:0]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CLM3[8:0]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CLM4[9:0]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CLMS[5:0]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CLMD[5:0]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。一旦自校验次序确定（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CAL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被清零），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CLMx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会自动置位。</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10.1.3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模块的编程结构</a:t>
            </a:r>
          </a:p>
        </p:txBody>
      </p:sp>
      <p:graphicFrame>
        <p:nvGraphicFramePr>
          <p:cNvPr id="3" name="表格 2"/>
          <p:cNvGraphicFramePr>
            <a:graphicFrameLocks noGrp="1"/>
          </p:cNvGraphicFramePr>
          <p:nvPr>
            <p:extLst>
              <p:ext uri="{D42A27DB-BD31-4B8C-83A1-F6EECF244321}">
                <p14:modId xmlns:p14="http://schemas.microsoft.com/office/powerpoint/2010/main" val="1672842161"/>
              </p:ext>
            </p:extLst>
          </p:nvPr>
        </p:nvGraphicFramePr>
        <p:xfrm>
          <a:off x="396582" y="3523025"/>
          <a:ext cx="8352931" cy="1152000"/>
        </p:xfrm>
        <a:graphic>
          <a:graphicData uri="http://schemas.openxmlformats.org/drawingml/2006/table">
            <a:tbl>
              <a:tblPr firstRow="1" firstCol="1" bandRow="1"/>
              <a:tblGrid>
                <a:gridCol w="1889432"/>
                <a:gridCol w="1889432"/>
                <a:gridCol w="1653879"/>
                <a:gridCol w="730047"/>
                <a:gridCol w="730047"/>
                <a:gridCol w="730047"/>
                <a:gridCol w="730047"/>
              </a:tblGrid>
              <a:tr h="288000">
                <a:tc>
                  <a:txBody>
                    <a:bodyPr/>
                    <a:lstStyle/>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数据位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D31</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D5</a:t>
                      </a:r>
                      <a:r>
                        <a:rPr lang="zh-CN" sz="1400" b="1" ker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D2</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D1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D0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8000">
                <a:tc rowSpan="2">
                  <a:txBody>
                    <a:bodyPr/>
                    <a:lstStyle/>
                    <a:p>
                      <a:pPr indent="127000" algn="ctr">
                        <a:lnSpc>
                          <a:spcPts val="1000"/>
                        </a:lnSpc>
                        <a:spcAft>
                          <a:spcPts val="0"/>
                        </a:spcAft>
                        <a:tabLst>
                          <a:tab pos="4024630" algn="l"/>
                        </a:tabLst>
                      </a:pPr>
                      <a:r>
                        <a:rPr lang="zh-CN" sz="1400" b="1" kern="100" dirty="0" smtClean="0">
                          <a:effectLst/>
                          <a:latin typeface="Times New Roman" panose="02020603050405020304" pitchFamily="18" charset="0"/>
                          <a:ea typeface="宋体" panose="02010600030101010101" pitchFamily="2" charset="-122"/>
                          <a:cs typeface="Times New Roman" panose="02020603050405020304" pitchFamily="18" charset="0"/>
                        </a:rPr>
                        <a:t>读</a:t>
                      </a:r>
                      <a:endParaRPr lang="en-US" altLang="zh-CN" sz="1400"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tabLst>
                          <a:tab pos="4024630" algn="l"/>
                        </a:tabLst>
                      </a:pP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127000" algn="ctr">
                        <a:lnSpc>
                          <a:spcPts val="1000"/>
                        </a:lnSpc>
                        <a:spcAft>
                          <a:spcPts val="0"/>
                        </a:spcAft>
                        <a:tabLst>
                          <a:tab pos="4024630" algn="l"/>
                        </a:tabLs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写</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gridSpan="5">
                  <a:txBody>
                    <a:bodyPr/>
                    <a:lstStyle/>
                    <a:p>
                      <a:pPr indent="-2540" algn="ctr">
                        <a:lnSpc>
                          <a:spcPts val="1000"/>
                        </a:lnSpc>
                        <a:spcAft>
                          <a:spcPts val="0"/>
                        </a:spcAft>
                        <a:tabLst>
                          <a:tab pos="4024630" algn="l"/>
                        </a:tabLst>
                      </a:pPr>
                      <a:r>
                        <a:rPr lang="en-US" sz="1400" b="1" kern="100" dirty="0" smtClean="0">
                          <a:effectLst/>
                          <a:latin typeface="Times New Roman" panose="02020603050405020304" pitchFamily="18" charset="0"/>
                          <a:ea typeface="宋体" panose="02010600030101010101" pitchFamily="2" charset="-122"/>
                          <a:cs typeface="Times New Roman" panose="02020603050405020304" pitchFamily="18" charset="0"/>
                        </a:rPr>
                        <a:t>CLMD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r>
              <a:tr h="288000">
                <a:tc v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5"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88000">
                <a:tc>
                  <a:txBody>
                    <a:bodyPr/>
                    <a:lstStyle/>
                    <a:p>
                      <a:pPr indent="127000" algn="ctr">
                        <a:lnSpc>
                          <a:spcPts val="1000"/>
                        </a:lnSpc>
                        <a:spcAft>
                          <a:spcPts val="0"/>
                        </a:spcAft>
                        <a:tabLst>
                          <a:tab pos="4024630" algn="l"/>
                        </a:tabLs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复位</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indent="127000" algn="ctr">
                        <a:lnSpc>
                          <a:spcPts val="1000"/>
                        </a:lnSpc>
                        <a:spcAft>
                          <a:spcPts val="0"/>
                        </a:spcAft>
                        <a:tabLst>
                          <a:tab pos="4024630" algn="l"/>
                        </a:tabLst>
                      </a:pPr>
                      <a:r>
                        <a:rPr lang="en-US" sz="1400" b="1" kern="100">
                          <a:effectLst/>
                          <a:latin typeface="Times New Roman" panose="02020603050405020304" pitchFamily="18" charset="0"/>
                          <a:ea typeface="宋体" panose="02010600030101010101" pitchFamily="2" charset="-122"/>
                          <a:cs typeface="Times New Roman" panose="02020603050405020304" pitchFamily="18" charset="0"/>
                        </a:rPr>
                        <a:t>    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27000" algn="ctr">
                        <a:lnSpc>
                          <a:spcPts val="1000"/>
                        </a:lnSpc>
                        <a:spcAft>
                          <a:spcPts val="0"/>
                        </a:spcAft>
                        <a:tabLst>
                          <a:tab pos="4024630" algn="l"/>
                        </a:tabLst>
                      </a:pPr>
                      <a:r>
                        <a:rPr lang="en-US" sz="1400" b="1"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2385" marR="323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136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31</a:t>
            </a:fld>
            <a:endParaRPr lang="en-US" altLang="zh-CN" dirty="0"/>
          </a:p>
        </p:txBody>
      </p:sp>
      <p:sp>
        <p:nvSpPr>
          <p:cNvPr id="4" name="矩形 3"/>
          <p:cNvSpPr/>
          <p:nvPr/>
        </p:nvSpPr>
        <p:spPr>
          <a:xfrm>
            <a:off x="107504" y="1281714"/>
            <a:ext cx="8931088" cy="471975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概述</a:t>
            </a:r>
            <a:endPar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模块具有单端输入与差分输入功能。当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配置为差分模式时，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对差分引脚视为差分输入源，将该引脚的电压差值模数转换的测量值，而且相应的结果寄存器会出现符号位。当差分引脚</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DADP</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DADM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高时，符号位为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。当差分引脚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DADP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的电压比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DADM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低时，符号位为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模块配置为非差分模式时，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ADC0_DP0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ADC0_DP3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两个差分模式下，单端输入可视为非差分的单端输入端</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模块还具有如下功能：</a:t>
            </a:r>
          </a:p>
          <a:p>
            <a:pPr marL="342900" lvl="0" indent="-342900" algn="just" eaLnBrk="0" hangingPunct="0">
              <a:lnSpc>
                <a:spcPct val="110000"/>
              </a:lnSpc>
              <a:spcBef>
                <a:spcPts val="300"/>
              </a:spcBef>
              <a:buClr>
                <a:srgbClr val="00007D"/>
              </a:buClr>
              <a:buSzPct val="75000"/>
              <a:buFont typeface="Arial" panose="020B0604020202020204" pitchFamily="34" charset="0"/>
              <a:buChar char="•"/>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模块具有自动和比较寄存器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(CV1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CV2)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转换结果比较的功能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模块具有将多次转换的结果求均值的功能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Arial" panose="020B0604020202020204" pitchFamily="34" charset="0"/>
              <a:buChar char="•"/>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）硬件计算</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均值。</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Arial" panose="020B0604020202020204" pitchFamily="34" charset="0"/>
              <a:buChar char="•"/>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）为了满足精确定位的要求，</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模块还具有用芯片校验功能和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偏移量修正功能，以提高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模块的精度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10.1.4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46249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32</a:t>
            </a:fld>
            <a:endParaRPr lang="en-US" altLang="zh-CN" dirty="0"/>
          </a:p>
        </p:txBody>
      </p:sp>
      <p:sp>
        <p:nvSpPr>
          <p:cNvPr id="4" name="矩形 3"/>
          <p:cNvSpPr/>
          <p:nvPr/>
        </p:nvSpPr>
        <p:spPr>
          <a:xfrm>
            <a:off x="251520" y="1268760"/>
            <a:ext cx="8280920" cy="498136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．编程步骤</a:t>
            </a:r>
            <a:endPar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实现简单的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转换编程主要涉及以下几个寄存器，状态控制寄存器（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ADC0_CFG1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ADC0_CFG2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）。其中，状态控制寄存器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用于选择转换模式（单端或者差分）、使能或禁止转换完成中断、选择转换的输入通道； 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用于选择硬件均值使能、硬件采样次数（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次采样）；配置寄存器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ADC0_CFG1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用于选择转换模式（</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位）、总线时钟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分频、输入时钟选择总线时钟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ADC0_CFG2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用于选择高速配置。基本编程步骤</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模块时钟源，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只有一个模块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，只需</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SIM_SCG6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ADC0_CFG1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，选择精度、总线时钟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分频</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时钟分频选择位，即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CFG1[ADIV]=10)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、总线时钟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输入时钟选择位，即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CFG1[ADICLK]=01)</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10.1.4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58493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33</a:t>
            </a:fld>
            <a:endParaRPr lang="en-US" altLang="zh-CN" dirty="0"/>
          </a:p>
        </p:txBody>
      </p:sp>
      <p:sp>
        <p:nvSpPr>
          <p:cNvPr id="4" name="矩形 3"/>
          <p:cNvSpPr/>
          <p:nvPr/>
        </p:nvSpPr>
        <p:spPr>
          <a:xfrm>
            <a:off x="107504" y="1281714"/>
            <a:ext cx="8352928" cy="332706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．编程步骤</a:t>
            </a:r>
            <a:endPar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，使能硬件均值使能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(SC3[AVGE]=1)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，并以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次采样求均值为准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(SC3[AVGS]=00)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）更新配置寄存器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ADC0_CFG2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，选择高速采样</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(CFG2[ADHSC]=1)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）配置状态控制寄存器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ADC0_SC1A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采用通道号，通过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SC1[ADCH]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）若要读取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转换数据，通过判断状态的寄存器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ADC_SC1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COCO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位，判断一次转换是否完成。若完成，便读取结果寄存器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ADC_R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的数据位，获取具体的数据</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79103"/>
            <a:ext cx="3925113"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10.1.4 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8744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34</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2771800" y="961564"/>
            <a:ext cx="2795958"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Box 2"/>
          <p:cNvSpPr txBox="1"/>
          <p:nvPr/>
        </p:nvSpPr>
        <p:spPr>
          <a:xfrm>
            <a:off x="395536" y="1729839"/>
            <a:ext cx="8424936" cy="1107996"/>
          </a:xfrm>
          <a:prstGeom prst="rect">
            <a:avLst/>
          </a:prstGeom>
          <a:noFill/>
        </p:spPr>
        <p:txBody>
          <a:bodyPr wrap="square" rtlCol="0">
            <a:spAutoFit/>
          </a:bodyPr>
          <a:lstStyle/>
          <a:p>
            <a:pPr algn="just"/>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、什么是</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转换？转换信号从何处来？有哪六项基本问题？</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200" dirty="0"/>
          </a:p>
          <a:p>
            <a:pPr lvl="0" algn="just"/>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的引脚与</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通道。</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9054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35</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2771800" y="961564"/>
            <a:ext cx="2795958" cy="523220"/>
          </a:xfrm>
          <a:prstGeom prst="rect">
            <a:avLst/>
          </a:prstGeom>
        </p:spPr>
        <p:txBody>
          <a:bodyPr wrap="none">
            <a:spAutoFit/>
          </a:bodyPr>
          <a:lstStyle/>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Box 2"/>
          <p:cNvSpPr txBox="1"/>
          <p:nvPr/>
        </p:nvSpPr>
        <p:spPr>
          <a:xfrm>
            <a:off x="395536" y="1729839"/>
            <a:ext cx="8424936" cy="2539157"/>
          </a:xfrm>
          <a:prstGeom prst="rect">
            <a:avLst/>
          </a:prstGeom>
          <a:noFill/>
        </p:spPr>
        <p:txBody>
          <a:bodyPr wrap="square" rtlCol="0">
            <a:spAutoFit/>
          </a:bodyPr>
          <a:lstStyle/>
          <a:p>
            <a:pPr algn="just"/>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、什么是</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转换？转换信号从何处来？有哪六项基本问题？</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转换即模数转换。信号来自传感器或相应的电路。</a:t>
            </a:r>
            <a:r>
              <a:rPr lang="zh-CN" altLang="zh-CN" sz="2000" b="1" dirty="0">
                <a:latin typeface="Times New Roman" panose="02020603050405020304" pitchFamily="18" charset="0"/>
                <a:ea typeface="黑体" panose="02010609060101010101" pitchFamily="49" charset="-122"/>
                <a:cs typeface="Times New Roman" panose="02020603050405020304" pitchFamily="18" charset="0"/>
              </a:rPr>
              <a:t>转换精度</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、转换速度、单端输入与差分输入、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参考电压、滤波、物理量回归。</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200" dirty="0"/>
          </a:p>
          <a:p>
            <a:pPr lvl="0" algn="just"/>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的引脚与</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通道。</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引脚是指接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的引脚。通道相当于同时处理不同的模拟信号，实现模数转换，不同的通道接在不同引脚上</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（内部传感器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除</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外</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099335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36</a:t>
            </a:fld>
            <a:endParaRPr lang="en-US" altLang="zh-CN" dirty="0"/>
          </a:p>
        </p:txBody>
      </p:sp>
      <p:sp>
        <p:nvSpPr>
          <p:cNvPr id="4" name="矩形 3"/>
          <p:cNvSpPr/>
          <p:nvPr/>
        </p:nvSpPr>
        <p:spPr>
          <a:xfrm>
            <a:off x="116086" y="1340768"/>
            <a:ext cx="8632378"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转换器的通用基本结构原理</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把</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处理后的信息反馈到控制设备</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上，就是数字</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量转换成模拟量，完成这种转换的电路称为</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模转换器，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它将</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输入的二进制数字量转换成模拟量，以</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电压</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电流</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的形式输出</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转换器实质上就是一个</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译码器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。一般使用的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转换器为线性的转换器，其输出的模拟电压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和输入数字量</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之间成正比</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关系</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36712"/>
            <a:ext cx="5497018"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1780902" y="3676962"/>
                <a:ext cx="1927002" cy="400110"/>
              </a:xfrm>
              <a:prstGeom prst="rect">
                <a:avLst/>
              </a:prstGeom>
            </p:spPr>
            <p:txBody>
              <a:bodyPr wrap="none">
                <a:spAutoFit/>
              </a:bodyPr>
              <a:lstStyle/>
              <a:p>
                <a:pPr indent="266700" algn="r">
                  <a:spcAft>
                    <a:spcPts val="0"/>
                  </a:spcAft>
                </a:pPr>
                <a14:m>
                  <m:oMathPara xmlns:m="http://schemas.openxmlformats.org/officeDocument/2006/math">
                    <m:oMathParaPr>
                      <m:jc m:val="centerGroup"/>
                    </m:oMathParaPr>
                    <m:oMath xmlns:m="http://schemas.openxmlformats.org/officeDocument/2006/math">
                      <m:sSub>
                        <m:sSubPr>
                          <m:ctrlPr>
                            <a:rPr lang="zh-CN" altLang="zh-CN" sz="2000" b="1" i="1" kern="100">
                              <a:latin typeface="Cambria Math" panose="02040503050406030204" pitchFamily="18" charset="0"/>
                              <a:ea typeface="Cambria Math"/>
                            </a:rPr>
                          </m:ctrlPr>
                        </m:sSubPr>
                        <m:e>
                          <m:r>
                            <a:rPr lang="en-US" altLang="zh-CN" sz="2000" b="1" i="1" kern="100">
                              <a:effectLst/>
                              <a:latin typeface="Cambria Math"/>
                              <a:ea typeface="宋体"/>
                            </a:rPr>
                            <m:t>𝑽</m:t>
                          </m:r>
                        </m:e>
                        <m:sub>
                          <m:r>
                            <a:rPr lang="en-US" altLang="zh-CN" sz="2000" b="1" i="1" kern="100">
                              <a:effectLst/>
                              <a:latin typeface="Cambria Math"/>
                              <a:ea typeface="宋体"/>
                            </a:rPr>
                            <m:t>𝟎</m:t>
                          </m:r>
                        </m:sub>
                      </m:sSub>
                      <m:r>
                        <a:rPr lang="en-US" altLang="zh-CN" sz="2000" b="1" i="1" kern="100">
                          <a:effectLst/>
                          <a:latin typeface="Cambria Math"/>
                          <a:ea typeface="宋体"/>
                        </a:rPr>
                        <m:t>=</m:t>
                      </m:r>
                      <m:sSub>
                        <m:sSubPr>
                          <m:ctrlPr>
                            <a:rPr lang="zh-CN" altLang="zh-CN" sz="2000" b="1" i="1" kern="100">
                              <a:effectLst/>
                              <a:latin typeface="Cambria Math" panose="02040503050406030204" pitchFamily="18" charset="0"/>
                              <a:ea typeface="Cambria Math"/>
                            </a:rPr>
                          </m:ctrlPr>
                        </m:sSubPr>
                        <m:e>
                          <m:r>
                            <a:rPr lang="en-US" altLang="zh-CN" sz="2000" b="1" i="1" kern="100">
                              <a:effectLst/>
                              <a:latin typeface="Cambria Math"/>
                              <a:ea typeface="宋体"/>
                            </a:rPr>
                            <m:t>𝑫</m:t>
                          </m:r>
                        </m:e>
                        <m:sub>
                          <m:r>
                            <a:rPr lang="en-US" altLang="zh-CN" sz="2000" b="1" i="1" kern="100">
                              <a:effectLst/>
                              <a:latin typeface="Cambria Math"/>
                              <a:ea typeface="宋体"/>
                            </a:rPr>
                            <m:t>𝒏</m:t>
                          </m:r>
                        </m:sub>
                      </m:sSub>
                      <m:r>
                        <a:rPr lang="en-US" altLang="zh-CN" sz="2000" b="1" i="1" kern="100">
                          <a:effectLst/>
                          <a:latin typeface="Cambria Math"/>
                          <a:ea typeface="宋体"/>
                        </a:rPr>
                        <m:t>∙</m:t>
                      </m:r>
                      <m:sSub>
                        <m:sSubPr>
                          <m:ctrlPr>
                            <a:rPr lang="zh-CN" altLang="zh-CN" sz="2000" b="1" i="1" kern="100">
                              <a:effectLst/>
                              <a:latin typeface="Cambria Math" panose="02040503050406030204" pitchFamily="18" charset="0"/>
                              <a:ea typeface="Cambria Math"/>
                            </a:rPr>
                          </m:ctrlPr>
                        </m:sSubPr>
                        <m:e>
                          <m:r>
                            <a:rPr lang="en-US" altLang="zh-CN" sz="2000" b="1" i="1" kern="100">
                              <a:effectLst/>
                              <a:latin typeface="Cambria Math"/>
                              <a:ea typeface="宋体"/>
                            </a:rPr>
                            <m:t>𝑽</m:t>
                          </m:r>
                        </m:e>
                        <m:sub>
                          <m:r>
                            <a:rPr lang="en-US" altLang="zh-CN" sz="2000" b="1" i="1" kern="100">
                              <a:effectLst/>
                              <a:latin typeface="Cambria Math"/>
                              <a:ea typeface="宋体"/>
                            </a:rPr>
                            <m:t>𝑹𝑬𝑭</m:t>
                          </m:r>
                        </m:sub>
                      </m:sSub>
                    </m:oMath>
                  </m:oMathPara>
                </a14:m>
                <a:endParaRPr lang="zh-CN" altLang="zh-CN" sz="2000" b="1" kern="100" dirty="0">
                  <a:effectLst/>
                  <a:latin typeface="Times New Roman"/>
                  <a:ea typeface="宋体"/>
                </a:endParaRPr>
              </a:p>
            </p:txBody>
          </p:sp>
        </mc:Choice>
        <mc:Fallback xmlns="">
          <p:sp>
            <p:nvSpPr>
              <p:cNvPr id="3" name="矩形 2"/>
              <p:cNvSpPr>
                <a:spLocks noRot="1" noChangeAspect="1" noMove="1" noResize="1" noEditPoints="1" noAdjustHandles="1" noChangeArrowheads="1" noChangeShapeType="1" noTextEdit="1"/>
              </p:cNvSpPr>
              <p:nvPr/>
            </p:nvSpPr>
            <p:spPr>
              <a:xfrm>
                <a:off x="1780902" y="3676962"/>
                <a:ext cx="1927002" cy="400110"/>
              </a:xfrm>
              <a:prstGeom prst="rect">
                <a:avLst/>
              </a:prstGeom>
              <a:blipFill rotWithShape="1">
                <a:blip r:embed="rId2"/>
                <a:stretch>
                  <a:fillRect r="-8544" b="-1515"/>
                </a:stretch>
              </a:blipFill>
            </p:spPr>
            <p:txBody>
              <a:bodyPr/>
              <a:lstStyle/>
              <a:p>
                <a:r>
                  <a:rPr lang="zh-CN" altLang="en-US">
                    <a:noFill/>
                  </a:rPr>
                  <a:t> </a:t>
                </a:r>
              </a:p>
            </p:txBody>
          </p:sp>
        </mc:Fallback>
      </mc:AlternateContent>
      <p:sp>
        <p:nvSpPr>
          <p:cNvPr id="5" name="矩形 4"/>
          <p:cNvSpPr/>
          <p:nvPr/>
        </p:nvSpPr>
        <p:spPr>
          <a:xfrm>
            <a:off x="4545041" y="3698697"/>
            <a:ext cx="2504212" cy="400110"/>
          </a:xfrm>
          <a:prstGeom prst="rect">
            <a:avLst/>
          </a:prstGeom>
        </p:spPr>
        <p:txBody>
          <a:bodyPr wrap="none">
            <a:spAutoFit/>
          </a:bodyPr>
          <a:lstStyle/>
          <a:p>
            <a:r>
              <a:rPr lang="zh-CN" altLang="en-US" sz="2000" b="1" dirty="0"/>
              <a:t>其中</a:t>
            </a:r>
            <a:r>
              <a:rPr lang="en-US" altLang="zh-CN" sz="2000" b="1" dirty="0"/>
              <a:t>V</a:t>
            </a:r>
            <a:r>
              <a:rPr lang="en-US" altLang="zh-CN" sz="2000" b="1" baseline="-25000" dirty="0"/>
              <a:t>REF</a:t>
            </a:r>
            <a:r>
              <a:rPr lang="zh-CN" altLang="en-US" sz="2000" b="1" dirty="0"/>
              <a:t>为参考电压</a:t>
            </a:r>
          </a:p>
        </p:txBody>
      </p:sp>
      <p:grpSp>
        <p:nvGrpSpPr>
          <p:cNvPr id="11" name="组合 10"/>
          <p:cNvGrpSpPr/>
          <p:nvPr/>
        </p:nvGrpSpPr>
        <p:grpSpPr>
          <a:xfrm>
            <a:off x="3549262" y="4447511"/>
            <a:ext cx="5379215" cy="1861809"/>
            <a:chOff x="0" y="0"/>
            <a:chExt cx="4745209" cy="1447138"/>
          </a:xfrm>
        </p:grpSpPr>
        <p:sp>
          <p:nvSpPr>
            <p:cNvPr id="12" name="矩形 11"/>
            <p:cNvSpPr/>
            <p:nvPr/>
          </p:nvSpPr>
          <p:spPr>
            <a:xfrm>
              <a:off x="2170706" y="47708"/>
              <a:ext cx="961914" cy="139943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R="0" lvl="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a:ln>
                    <a:noFill/>
                  </a:ln>
                  <a:solidFill>
                    <a:srgbClr val="000000"/>
                  </a:solidFill>
                  <a:effectLst/>
                  <a:uLnTx/>
                  <a:uFillTx/>
                  <a:latin typeface="Times New Roman"/>
                  <a:ea typeface="宋体"/>
                </a:rPr>
                <a:t>DA</a:t>
              </a:r>
              <a:r>
                <a:rPr kumimoji="0" lang="zh-CN" altLang="en-US" sz="1400" b="1" i="0" u="none" strike="noStrike" kern="100" cap="none" spc="0" normalizeH="0" baseline="0" noProof="0" dirty="0">
                  <a:ln>
                    <a:noFill/>
                  </a:ln>
                  <a:solidFill>
                    <a:srgbClr val="000000"/>
                  </a:solidFill>
                  <a:effectLst/>
                  <a:uLnTx/>
                  <a:uFillTx/>
                  <a:latin typeface="Times New Roman"/>
                  <a:ea typeface="宋体"/>
                </a:rPr>
                <a:t>转换器</a:t>
              </a:r>
            </a:p>
          </p:txBody>
        </p:sp>
        <p:cxnSp>
          <p:nvCxnSpPr>
            <p:cNvPr id="13" name="直接箭头连接符 12"/>
            <p:cNvCxnSpPr/>
            <p:nvPr/>
          </p:nvCxnSpPr>
          <p:spPr>
            <a:xfrm>
              <a:off x="1160890" y="254442"/>
              <a:ext cx="1001864" cy="0"/>
            </a:xfrm>
            <a:prstGeom prst="straightConnector1">
              <a:avLst/>
            </a:prstGeom>
            <a:noFill/>
            <a:ln w="12700" cap="flat" cmpd="sng" algn="ctr">
              <a:solidFill>
                <a:sysClr val="windowText" lastClr="000000"/>
              </a:solidFill>
              <a:prstDash val="solid"/>
              <a:miter lim="800000"/>
              <a:tailEnd type="triangle"/>
            </a:ln>
            <a:effectLst/>
          </p:spPr>
        </p:cxnSp>
        <p:cxnSp>
          <p:nvCxnSpPr>
            <p:cNvPr id="14" name="直接箭头连接符 13"/>
            <p:cNvCxnSpPr/>
            <p:nvPr/>
          </p:nvCxnSpPr>
          <p:spPr>
            <a:xfrm>
              <a:off x="1168841" y="500933"/>
              <a:ext cx="1001864" cy="0"/>
            </a:xfrm>
            <a:prstGeom prst="straightConnector1">
              <a:avLst/>
            </a:prstGeom>
            <a:noFill/>
            <a:ln w="12700" cap="flat" cmpd="sng" algn="ctr">
              <a:solidFill>
                <a:sysClr val="windowText" lastClr="000000"/>
              </a:solidFill>
              <a:prstDash val="solid"/>
              <a:miter lim="800000"/>
              <a:tailEnd type="triangle"/>
            </a:ln>
            <a:effectLst/>
          </p:spPr>
        </p:cxnSp>
        <p:cxnSp>
          <p:nvCxnSpPr>
            <p:cNvPr id="15" name="直接箭头连接符 14"/>
            <p:cNvCxnSpPr/>
            <p:nvPr/>
          </p:nvCxnSpPr>
          <p:spPr>
            <a:xfrm>
              <a:off x="1168841" y="1176793"/>
              <a:ext cx="1001864" cy="0"/>
            </a:xfrm>
            <a:prstGeom prst="straightConnector1">
              <a:avLst/>
            </a:prstGeom>
            <a:noFill/>
            <a:ln w="12700" cap="flat" cmpd="sng" algn="ctr">
              <a:solidFill>
                <a:sysClr val="windowText" lastClr="000000"/>
              </a:solidFill>
              <a:prstDash val="solid"/>
              <a:miter lim="800000"/>
              <a:tailEnd type="triangle"/>
            </a:ln>
            <a:effectLst/>
          </p:spPr>
        </p:cxnSp>
        <p:cxnSp>
          <p:nvCxnSpPr>
            <p:cNvPr id="16" name="直接箭头连接符 15"/>
            <p:cNvCxnSpPr/>
            <p:nvPr/>
          </p:nvCxnSpPr>
          <p:spPr>
            <a:xfrm flipV="1">
              <a:off x="3124862" y="755374"/>
              <a:ext cx="556592" cy="7952"/>
            </a:xfrm>
            <a:prstGeom prst="straightConnector1">
              <a:avLst/>
            </a:prstGeom>
            <a:noFill/>
            <a:ln w="6350" cap="flat" cmpd="sng" algn="ctr">
              <a:solidFill>
                <a:sysClr val="windowText" lastClr="000000"/>
              </a:solidFill>
              <a:prstDash val="solid"/>
              <a:miter lim="800000"/>
              <a:tailEnd type="triangle"/>
            </a:ln>
            <a:effectLst/>
          </p:spPr>
        </p:cxnSp>
        <p:sp>
          <p:nvSpPr>
            <p:cNvPr id="17" name="文本框 2"/>
            <p:cNvSpPr txBox="1">
              <a:spLocks noChangeArrowheads="1"/>
            </p:cNvSpPr>
            <p:nvPr/>
          </p:nvSpPr>
          <p:spPr bwMode="auto">
            <a:xfrm>
              <a:off x="818983" y="0"/>
              <a:ext cx="938254" cy="325755"/>
            </a:xfrm>
            <a:prstGeom prst="rect">
              <a:avLst/>
            </a:prstGeom>
            <a:noFill/>
            <a:ln>
              <a:noFill/>
            </a:ln>
            <a:effectLst/>
          </p:spPr>
          <p:txBody>
            <a:bodyPr rot="0" vert="horz" wrap="square" lIns="91440" tIns="45720" rIns="91440" bIns="45720" anchor="t" anchorCtr="0">
              <a:noAutofit/>
            </a:bodyPr>
            <a:lstStyle/>
            <a:p>
              <a:pPr marL="0" marR="0" lvl="0" indent="12700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a:ln>
                    <a:noFill/>
                  </a:ln>
                  <a:solidFill>
                    <a:srgbClr val="000000"/>
                  </a:solidFill>
                  <a:effectLst/>
                  <a:uLnTx/>
                  <a:uFillTx/>
                  <a:latin typeface="Times New Roman"/>
                  <a:ea typeface="宋体"/>
                </a:rPr>
                <a:t>d</a:t>
              </a:r>
              <a:r>
                <a:rPr kumimoji="0" lang="en-US" sz="1400" b="1" i="0" u="none" strike="noStrike" kern="100" cap="none" spc="0" normalizeH="0" baseline="-25000" noProof="0" dirty="0">
                  <a:ln>
                    <a:noFill/>
                  </a:ln>
                  <a:solidFill>
                    <a:srgbClr val="000000"/>
                  </a:solidFill>
                  <a:effectLst/>
                  <a:uLnTx/>
                  <a:uFillTx/>
                  <a:latin typeface="Times New Roman"/>
                  <a:ea typeface="宋体"/>
                </a:rPr>
                <a:t>0   </a:t>
              </a:r>
              <a:r>
                <a:rPr kumimoji="0" lang="en-US" sz="1400" b="1" i="0" u="none" strike="noStrike" kern="100" cap="none" spc="0" normalizeH="0" baseline="0" noProof="0" dirty="0">
                  <a:ln>
                    <a:noFill/>
                  </a:ln>
                  <a:solidFill>
                    <a:srgbClr val="000000"/>
                  </a:solidFill>
                  <a:effectLst/>
                  <a:uLnTx/>
                  <a:uFillTx/>
                  <a:latin typeface="Times New Roman"/>
                  <a:ea typeface="宋体"/>
                </a:rPr>
                <a:t>(LSB)</a:t>
              </a:r>
              <a:endParaRPr kumimoji="0" lang="zh-CN" altLang="en-US" sz="1400" b="1" i="0" u="none" strike="noStrike" kern="100" cap="none" spc="0" normalizeH="0" baseline="0" noProof="0" dirty="0">
                <a:ln>
                  <a:noFill/>
                </a:ln>
                <a:solidFill>
                  <a:srgbClr val="000000"/>
                </a:solidFill>
                <a:effectLst/>
                <a:uLnTx/>
                <a:uFillTx/>
                <a:latin typeface="Times New Roman"/>
                <a:ea typeface="宋体"/>
              </a:endParaRPr>
            </a:p>
          </p:txBody>
        </p:sp>
        <p:sp>
          <p:nvSpPr>
            <p:cNvPr id="18" name="文本框 2"/>
            <p:cNvSpPr txBox="1">
              <a:spLocks noChangeArrowheads="1"/>
            </p:cNvSpPr>
            <p:nvPr/>
          </p:nvSpPr>
          <p:spPr bwMode="auto">
            <a:xfrm>
              <a:off x="818954" y="293951"/>
              <a:ext cx="469155" cy="325755"/>
            </a:xfrm>
            <a:prstGeom prst="rect">
              <a:avLst/>
            </a:prstGeom>
            <a:noFill/>
            <a:ln>
              <a:noFill/>
            </a:ln>
            <a:effectLst/>
          </p:spPr>
          <p:txBody>
            <a:bodyPr rot="0" vert="horz" wrap="square" lIns="91440" tIns="45720" rIns="91440" bIns="45720" anchor="t" anchorCtr="0">
              <a:noAutofit/>
            </a:bodyPr>
            <a:lstStyle/>
            <a:p>
              <a:pPr marL="0" marR="0" lvl="0" indent="12700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a:ln>
                    <a:noFill/>
                  </a:ln>
                  <a:solidFill>
                    <a:srgbClr val="000000"/>
                  </a:solidFill>
                  <a:effectLst/>
                  <a:uLnTx/>
                  <a:uFillTx/>
                  <a:latin typeface="Times New Roman"/>
                  <a:ea typeface="宋体"/>
                </a:rPr>
                <a:t>d</a:t>
              </a:r>
              <a:r>
                <a:rPr kumimoji="0" lang="en-US" sz="1400" b="1" i="0" u="none" strike="noStrike" kern="100" cap="none" spc="0" normalizeH="0" baseline="-25000" noProof="0" dirty="0">
                  <a:ln>
                    <a:noFill/>
                  </a:ln>
                  <a:solidFill>
                    <a:srgbClr val="000000"/>
                  </a:solidFill>
                  <a:effectLst/>
                  <a:uLnTx/>
                  <a:uFillTx/>
                  <a:latin typeface="Times New Roman"/>
                  <a:ea typeface="宋体"/>
                </a:rPr>
                <a:t>1</a:t>
              </a:r>
              <a:endParaRPr kumimoji="0" lang="zh-CN" altLang="en-US" sz="1400" b="1" i="0" u="none" strike="noStrike" kern="100" cap="none" spc="0" normalizeH="0" baseline="0" noProof="0" dirty="0">
                <a:ln>
                  <a:noFill/>
                </a:ln>
                <a:solidFill>
                  <a:srgbClr val="000000"/>
                </a:solidFill>
                <a:effectLst/>
                <a:uLnTx/>
                <a:uFillTx/>
                <a:latin typeface="Times New Roman"/>
                <a:ea typeface="宋体"/>
              </a:endParaRPr>
            </a:p>
          </p:txBody>
        </p:sp>
        <p:sp>
          <p:nvSpPr>
            <p:cNvPr id="19" name="文本框 2"/>
            <p:cNvSpPr txBox="1">
              <a:spLocks noChangeArrowheads="1"/>
            </p:cNvSpPr>
            <p:nvPr/>
          </p:nvSpPr>
          <p:spPr bwMode="auto">
            <a:xfrm>
              <a:off x="818984" y="946206"/>
              <a:ext cx="1099548" cy="325755"/>
            </a:xfrm>
            <a:prstGeom prst="rect">
              <a:avLst/>
            </a:prstGeom>
            <a:noFill/>
            <a:ln>
              <a:noFill/>
            </a:ln>
            <a:effectLst/>
          </p:spPr>
          <p:txBody>
            <a:bodyPr rot="0" vert="horz" wrap="square" lIns="91440" tIns="45720" rIns="91440" bIns="45720" anchor="t" anchorCtr="0">
              <a:noAutofit/>
            </a:bodyPr>
            <a:lstStyle/>
            <a:p>
              <a:pPr marL="0" marR="0" lvl="0" indent="12700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a:ln>
                    <a:noFill/>
                  </a:ln>
                  <a:solidFill>
                    <a:srgbClr val="000000"/>
                  </a:solidFill>
                  <a:effectLst/>
                  <a:uLnTx/>
                  <a:uFillTx/>
                  <a:latin typeface="Times New Roman"/>
                  <a:ea typeface="宋体"/>
                </a:rPr>
                <a:t>d</a:t>
              </a:r>
              <a:r>
                <a:rPr kumimoji="0" lang="en-US" sz="1400" b="1" i="0" u="none" strike="noStrike" kern="100" cap="none" spc="0" normalizeH="0" baseline="-25000" noProof="0" dirty="0">
                  <a:ln>
                    <a:noFill/>
                  </a:ln>
                  <a:solidFill>
                    <a:srgbClr val="000000"/>
                  </a:solidFill>
                  <a:effectLst/>
                  <a:uLnTx/>
                  <a:uFillTx/>
                  <a:latin typeface="Times New Roman"/>
                  <a:ea typeface="宋体"/>
                </a:rPr>
                <a:t>n-1  </a:t>
              </a:r>
              <a:r>
                <a:rPr kumimoji="0" lang="en-US" sz="1400" b="1" i="0" u="none" strike="noStrike" kern="100" cap="none" spc="0" normalizeH="0" baseline="0" noProof="0" dirty="0">
                  <a:ln>
                    <a:noFill/>
                  </a:ln>
                  <a:solidFill>
                    <a:srgbClr val="000000"/>
                  </a:solidFill>
                  <a:effectLst/>
                  <a:uLnTx/>
                  <a:uFillTx/>
                  <a:latin typeface="Times New Roman"/>
                  <a:ea typeface="宋体"/>
                </a:rPr>
                <a:t>(MSB)</a:t>
              </a:r>
              <a:endParaRPr kumimoji="0" lang="zh-CN" altLang="en-US" sz="1400" b="1" i="0" u="none" strike="noStrike" kern="100" cap="none" spc="0" normalizeH="0" baseline="0" noProof="0" dirty="0">
                <a:ln>
                  <a:noFill/>
                </a:ln>
                <a:solidFill>
                  <a:srgbClr val="000000"/>
                </a:solidFill>
                <a:effectLst/>
                <a:uLnTx/>
                <a:uFillTx/>
                <a:latin typeface="Times New Roman"/>
                <a:ea typeface="宋体"/>
              </a:endParaRPr>
            </a:p>
          </p:txBody>
        </p:sp>
        <p:sp>
          <p:nvSpPr>
            <p:cNvPr id="20" name="文本框 2"/>
            <p:cNvSpPr txBox="1">
              <a:spLocks noChangeArrowheads="1"/>
            </p:cNvSpPr>
            <p:nvPr/>
          </p:nvSpPr>
          <p:spPr bwMode="auto">
            <a:xfrm>
              <a:off x="3618701" y="644796"/>
              <a:ext cx="1126508" cy="325755"/>
            </a:xfrm>
            <a:prstGeom prst="rect">
              <a:avLst/>
            </a:prstGeom>
            <a:noFill/>
            <a:ln>
              <a:noFill/>
            </a:ln>
            <a:effectLst/>
          </p:spPr>
          <p:txBody>
            <a:bodyPr rot="0" vert="horz" wrap="square" lIns="91440" tIns="45720" rIns="91440" bIns="45720" anchor="t" anchorCtr="0">
              <a:noAutofit/>
            </a:bodyPr>
            <a:lstStyle/>
            <a:p>
              <a:pPr marL="0" marR="0" lvl="0" indent="12700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a:ln>
                    <a:noFill/>
                  </a:ln>
                  <a:solidFill>
                    <a:srgbClr val="000000"/>
                  </a:solidFill>
                  <a:effectLst/>
                  <a:uLnTx/>
                  <a:uFillTx/>
                  <a:latin typeface="Times New Roman"/>
                  <a:ea typeface="宋体"/>
                </a:rPr>
                <a:t>V</a:t>
              </a:r>
              <a:r>
                <a:rPr kumimoji="0" lang="en-US" sz="1400" b="1" i="0" u="none" strike="noStrike" kern="100" cap="none" spc="0" normalizeH="0" baseline="-25000" noProof="0" dirty="0">
                  <a:ln>
                    <a:noFill/>
                  </a:ln>
                  <a:solidFill>
                    <a:srgbClr val="000000"/>
                  </a:solidFill>
                  <a:effectLst/>
                  <a:uLnTx/>
                  <a:uFillTx/>
                  <a:latin typeface="Times New Roman"/>
                  <a:ea typeface="宋体"/>
                </a:rPr>
                <a:t>0</a:t>
              </a:r>
              <a:r>
                <a:rPr kumimoji="0" lang="zh-CN" altLang="en-US" sz="1400" b="1" i="0" u="none" strike="noStrike" kern="100" cap="none" spc="0" normalizeH="0" baseline="0" noProof="0" dirty="0">
                  <a:ln>
                    <a:noFill/>
                  </a:ln>
                  <a:solidFill>
                    <a:srgbClr val="000000"/>
                  </a:solidFill>
                  <a:effectLst/>
                  <a:uLnTx/>
                  <a:uFillTx/>
                  <a:latin typeface="Times New Roman"/>
                  <a:ea typeface="宋体"/>
                </a:rPr>
                <a:t>输出电压</a:t>
              </a:r>
            </a:p>
          </p:txBody>
        </p:sp>
        <p:sp>
          <p:nvSpPr>
            <p:cNvPr id="21" name="左大括号 20"/>
            <p:cNvSpPr/>
            <p:nvPr/>
          </p:nvSpPr>
          <p:spPr>
            <a:xfrm>
              <a:off x="652007" y="0"/>
              <a:ext cx="230587" cy="1423283"/>
            </a:xfrm>
            <a:prstGeom prst="leftBrac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文本框 2"/>
            <p:cNvSpPr txBox="1">
              <a:spLocks noChangeArrowheads="1"/>
            </p:cNvSpPr>
            <p:nvPr/>
          </p:nvSpPr>
          <p:spPr bwMode="auto">
            <a:xfrm>
              <a:off x="0" y="564543"/>
              <a:ext cx="652007" cy="325755"/>
            </a:xfrm>
            <a:prstGeom prst="rect">
              <a:avLst/>
            </a:prstGeom>
            <a:noFill/>
            <a:ln>
              <a:noFill/>
            </a:ln>
            <a:effectLst/>
          </p:spPr>
          <p:txBody>
            <a:bodyPr rot="0" vert="horz" wrap="square" lIns="91440" tIns="45720" rIns="91440" bIns="45720" anchor="t" anchorCtr="0">
              <a:noAutofit/>
            </a:bodyPr>
            <a:lstStyle/>
            <a:p>
              <a:pPr marR="0" lvl="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err="1">
                  <a:ln>
                    <a:noFill/>
                  </a:ln>
                  <a:solidFill>
                    <a:srgbClr val="000000"/>
                  </a:solidFill>
                  <a:effectLst/>
                  <a:uLnTx/>
                  <a:uFillTx/>
                  <a:latin typeface="Times New Roman"/>
                  <a:ea typeface="宋体"/>
                </a:rPr>
                <a:t>D</a:t>
              </a:r>
              <a:r>
                <a:rPr kumimoji="0" lang="en-US" sz="1400" b="1" i="0" u="none" strike="noStrike" kern="100" cap="none" spc="0" normalizeH="0" baseline="-25000" noProof="0" dirty="0" err="1">
                  <a:ln>
                    <a:noFill/>
                  </a:ln>
                  <a:solidFill>
                    <a:srgbClr val="000000"/>
                  </a:solidFill>
                  <a:effectLst/>
                  <a:uLnTx/>
                  <a:uFillTx/>
                  <a:latin typeface="Times New Roman"/>
                  <a:ea typeface="宋体"/>
                </a:rPr>
                <a:t>n</a:t>
              </a:r>
              <a:r>
                <a:rPr kumimoji="0" lang="zh-CN" altLang="en-US" sz="1400" b="1" i="0" u="none" strike="noStrike" kern="100" cap="none" spc="0" normalizeH="0" baseline="0" noProof="0" dirty="0">
                  <a:ln>
                    <a:noFill/>
                  </a:ln>
                  <a:solidFill>
                    <a:srgbClr val="000000"/>
                  </a:solidFill>
                  <a:effectLst/>
                  <a:uLnTx/>
                  <a:uFillTx/>
                  <a:latin typeface="Times New Roman"/>
                  <a:ea typeface="宋体"/>
                </a:rPr>
                <a:t>输入</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991" y="667910"/>
              <a:ext cx="265430" cy="254000"/>
            </a:xfrm>
            <a:prstGeom prst="rect">
              <a:avLst/>
            </a:prstGeom>
          </p:spPr>
        </p:pic>
      </p:grpSp>
      <p:sp>
        <p:nvSpPr>
          <p:cNvPr id="24" name="矩形 23"/>
          <p:cNvSpPr/>
          <p:nvPr/>
        </p:nvSpPr>
        <p:spPr>
          <a:xfrm>
            <a:off x="122130" y="4279155"/>
            <a:ext cx="3441758" cy="2246769"/>
          </a:xfrm>
          <a:prstGeom prst="rect">
            <a:avLst/>
          </a:prstGeom>
        </p:spPr>
        <p:txBody>
          <a:bodyPr wrap="square">
            <a:spAutoFit/>
          </a:bodyPr>
          <a:lstStyle/>
          <a:p>
            <a:pPr marL="342900" indent="-342900" algn="just">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转换器在工作时将输入的每一位二进制代码（</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）按其</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权值</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大小转换成相应的</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模拟量</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，然后将代表各位的模拟量相加，所得的总模拟量与数字量</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成正比。</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06232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37</a:t>
            </a:fld>
            <a:endParaRPr lang="en-US" altLang="zh-CN" dirty="0"/>
          </a:p>
        </p:txBody>
      </p:sp>
      <p:sp>
        <p:nvSpPr>
          <p:cNvPr id="4" name="矩形 3"/>
          <p:cNvSpPr/>
          <p:nvPr/>
        </p:nvSpPr>
        <p:spPr>
          <a:xfrm>
            <a:off x="116086" y="1484784"/>
            <a:ext cx="8859080" cy="118032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转换器的通用基本结构原理</a:t>
            </a:r>
            <a:endPar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由</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上述转换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过程知道</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转换器输出的电压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，等于代码为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的各位所对应的各分模拟电压</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之</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。如下公式所示：</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951111"/>
            <a:ext cx="5497018"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知识</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p:cNvSpPr/>
              <p:nvPr/>
            </p:nvSpPr>
            <p:spPr>
              <a:xfrm>
                <a:off x="395536" y="2576162"/>
                <a:ext cx="8496944" cy="2437014"/>
              </a:xfrm>
              <a:prstGeom prst="rect">
                <a:avLst/>
              </a:prstGeom>
            </p:spPr>
            <p:txBody>
              <a:bodyPr wrap="square">
                <a:spAutoFit/>
              </a:bodyPr>
              <a:lstStyle/>
              <a:p>
                <a:pPr algn="just">
                  <a:lnSpc>
                    <a:spcPct val="11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zh-CN" altLang="zh-CN" b="1" i="1" kern="100">
                              <a:latin typeface="Cambria Math" panose="02040503050406030204" pitchFamily="18" charset="0"/>
                              <a:ea typeface="Cambria Math"/>
                            </a:rPr>
                          </m:ctrlPr>
                        </m:sSubPr>
                        <m:e>
                          <m:r>
                            <a:rPr lang="en-US" altLang="zh-CN" b="1" i="1" kern="100">
                              <a:effectLst/>
                              <a:latin typeface="Cambria Math"/>
                              <a:ea typeface="宋体"/>
                            </a:rPr>
                            <m:t>𝑫</m:t>
                          </m:r>
                        </m:e>
                        <m:sub>
                          <m:r>
                            <a:rPr lang="en-US" altLang="zh-CN" b="1" i="1" kern="100">
                              <a:effectLst/>
                              <a:latin typeface="Cambria Math"/>
                              <a:ea typeface="宋体"/>
                            </a:rPr>
                            <m:t>𝒏</m:t>
                          </m:r>
                        </m:sub>
                      </m:sSub>
                      <m:r>
                        <a:rPr lang="en-US" altLang="zh-CN" b="1" kern="100">
                          <a:effectLst/>
                          <a:latin typeface="Cambria Math"/>
                          <a:ea typeface="宋体"/>
                        </a:rPr>
                        <m:t> =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𝟏</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𝟏</m:t>
                          </m:r>
                        </m:sup>
                      </m:sSup>
                      <m:r>
                        <a:rPr lang="en-US" altLang="zh-CN" b="1" i="1" kern="100">
                          <a:effectLst/>
                          <a:latin typeface="Cambria Math"/>
                          <a:ea typeface="宋体"/>
                        </a:rPr>
                        <m:t>+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𝟐</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𝟐</m:t>
                          </m:r>
                        </m:sup>
                      </m:sSup>
                      <m:r>
                        <a:rPr lang="en-US" altLang="zh-CN" b="1" i="1" kern="100">
                          <a:effectLst/>
                          <a:latin typeface="Cambria Math"/>
                          <a:ea typeface="宋体"/>
                        </a:rPr>
                        <m:t>+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𝟏</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𝟏</m:t>
                          </m:r>
                        </m:sup>
                      </m:sSup>
                      <m:r>
                        <a:rPr lang="en-US" altLang="zh-CN" b="1" i="1" kern="100">
                          <a:effectLst/>
                          <a:latin typeface="Cambria Math"/>
                          <a:ea typeface="宋体"/>
                        </a:rPr>
                        <m:t> +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𝟎</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𝟎</m:t>
                          </m:r>
                        </m:sup>
                      </m:sSup>
                      <m:r>
                        <a:rPr lang="en-US" altLang="zh-CN" b="1" i="1" kern="100">
                          <a:effectLst/>
                          <a:latin typeface="Cambria Math"/>
                          <a:ea typeface="宋体"/>
                        </a:rPr>
                        <m:t>= </m:t>
                      </m:r>
                      <m:nary>
                        <m:naryPr>
                          <m:chr m:val="∑"/>
                          <m:limLoc m:val="undOvr"/>
                          <m:ctrlPr>
                            <a:rPr lang="zh-CN" altLang="zh-CN" b="1" i="1" kern="100">
                              <a:effectLst/>
                              <a:latin typeface="Cambria Math" panose="02040503050406030204" pitchFamily="18" charset="0"/>
                              <a:ea typeface="Cambria Math"/>
                            </a:rPr>
                          </m:ctrlPr>
                        </m:naryPr>
                        <m:sub>
                          <m:r>
                            <a:rPr lang="en-US" altLang="zh-CN" b="1" i="1" kern="100">
                              <a:effectLst/>
                              <a:latin typeface="Cambria Math"/>
                              <a:ea typeface="宋体"/>
                            </a:rPr>
                            <m:t>𝒊</m:t>
                          </m:r>
                          <m:r>
                            <a:rPr lang="en-US" altLang="zh-CN" b="1" i="1" kern="100">
                              <a:effectLst/>
                              <a:latin typeface="Cambria Math"/>
                              <a:ea typeface="宋体"/>
                            </a:rPr>
                            <m:t>=</m:t>
                          </m:r>
                          <m:r>
                            <a:rPr lang="en-US" altLang="zh-CN" b="1" i="1" kern="100">
                              <a:effectLst/>
                              <a:latin typeface="Cambria Math"/>
                              <a:ea typeface="宋体"/>
                            </a:rPr>
                            <m:t>𝟎</m:t>
                          </m:r>
                        </m:sub>
                        <m:sup>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𝟏</m:t>
                          </m:r>
                        </m:sup>
                        <m:e>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𝒊</m:t>
                              </m:r>
                            </m:sub>
                          </m:sSub>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𝒊</m:t>
                              </m:r>
                            </m:sup>
                          </m:sSup>
                        </m:e>
                      </m:nary>
                    </m:oMath>
                  </m:oMathPara>
                </a14:m>
                <a:endParaRPr lang="zh-CN" altLang="zh-CN" b="1" kern="100" dirty="0">
                  <a:effectLst/>
                  <a:latin typeface="Times New Roman"/>
                  <a:ea typeface="宋体"/>
                </a:endParaRPr>
              </a:p>
              <a:p>
                <a:pPr>
                  <a:lnSpc>
                    <a:spcPct val="11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𝑽</m:t>
                          </m:r>
                        </m:e>
                        <m:sub>
                          <m:r>
                            <a:rPr lang="en-US" altLang="zh-CN" b="1" i="1" kern="100">
                              <a:effectLst/>
                              <a:latin typeface="Cambria Math"/>
                              <a:ea typeface="宋体"/>
                            </a:rPr>
                            <m:t>𝟎</m:t>
                          </m:r>
                          <m:r>
                            <a:rPr lang="en-US" altLang="zh-CN" b="1" i="1" kern="100">
                              <a:effectLst/>
                              <a:latin typeface="Cambria Math"/>
                              <a:ea typeface="宋体"/>
                            </a:rPr>
                            <m:t> </m:t>
                          </m:r>
                        </m:sub>
                      </m:sSub>
                      <m:r>
                        <a:rPr lang="en-US" altLang="zh-CN" b="1" kern="100">
                          <a:effectLst/>
                          <a:latin typeface="Cambria Math"/>
                          <a:ea typeface="宋体"/>
                        </a:rPr>
                        <m:t>=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𝟏</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𝟏</m:t>
                          </m:r>
                        </m:sup>
                      </m:sSup>
                      <m:r>
                        <a:rPr lang="en-US" altLang="zh-CN" b="1" i="1" kern="100">
                          <a:effectLst/>
                          <a:latin typeface="Cambria Math"/>
                          <a:ea typeface="宋体"/>
                        </a:rPr>
                        <m:t>∙</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𝑽</m:t>
                          </m:r>
                        </m:e>
                        <m:sub>
                          <m:r>
                            <a:rPr lang="en-US" altLang="zh-CN" b="1" i="1" kern="100">
                              <a:effectLst/>
                              <a:latin typeface="Cambria Math"/>
                              <a:ea typeface="宋体"/>
                            </a:rPr>
                            <m:t>𝑹𝑬𝑭</m:t>
                          </m:r>
                        </m:sub>
                      </m:sSub>
                      <m:r>
                        <a:rPr lang="en-US" altLang="zh-CN" b="1" i="1" kern="100">
                          <a:effectLst/>
                          <a:latin typeface="Cambria Math"/>
                          <a:ea typeface="宋体"/>
                        </a:rPr>
                        <m:t>+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𝟐</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𝒏</m:t>
                          </m:r>
                          <m:r>
                            <a:rPr lang="en-US" altLang="zh-CN" b="1" i="1" kern="100">
                              <a:effectLst/>
                              <a:latin typeface="Cambria Math"/>
                              <a:ea typeface="宋体"/>
                            </a:rPr>
                            <m:t>−</m:t>
                          </m:r>
                          <m:r>
                            <a:rPr lang="en-US" altLang="zh-CN" b="1" i="1" kern="100">
                              <a:effectLst/>
                              <a:latin typeface="Cambria Math"/>
                              <a:ea typeface="宋体"/>
                            </a:rPr>
                            <m:t>𝟐</m:t>
                          </m:r>
                        </m:sup>
                      </m:sSup>
                      <m:r>
                        <a:rPr lang="en-US" altLang="zh-CN" b="1" i="1" kern="100">
                          <a:effectLst/>
                          <a:latin typeface="Cambria Math"/>
                          <a:ea typeface="宋体"/>
                        </a:rPr>
                        <m:t>∙</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𝑽</m:t>
                          </m:r>
                        </m:e>
                        <m:sub>
                          <m:r>
                            <a:rPr lang="en-US" altLang="zh-CN" b="1" i="1" kern="100">
                              <a:effectLst/>
                              <a:latin typeface="Cambria Math"/>
                              <a:ea typeface="宋体"/>
                            </a:rPr>
                            <m:t>𝑹𝑬𝑭</m:t>
                          </m:r>
                        </m:sub>
                      </m:sSub>
                      <m:r>
                        <a:rPr lang="en-US" altLang="zh-CN" b="1" i="1" kern="100">
                          <a:effectLst/>
                          <a:latin typeface="Cambria Math"/>
                          <a:ea typeface="宋体"/>
                        </a:rPr>
                        <m:t>+ ⋯ +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𝟏</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𝟏</m:t>
                          </m:r>
                        </m:sup>
                      </m:sSup>
                      <m:r>
                        <a:rPr lang="en-US" altLang="zh-CN" b="1" i="1" kern="100">
                          <a:effectLst/>
                          <a:latin typeface="Cambria Math"/>
                          <a:ea typeface="宋体"/>
                        </a:rPr>
                        <m:t>∙</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𝑽</m:t>
                          </m:r>
                        </m:e>
                        <m:sub>
                          <m:r>
                            <a:rPr lang="en-US" altLang="zh-CN" b="1" i="1" kern="100">
                              <a:effectLst/>
                              <a:latin typeface="Cambria Math"/>
                              <a:ea typeface="宋体"/>
                            </a:rPr>
                            <m:t>𝑹𝑬𝑭</m:t>
                          </m:r>
                        </m:sub>
                      </m:sSub>
                      <m:r>
                        <a:rPr lang="en-US" altLang="zh-CN" b="1" i="1" kern="100">
                          <a:effectLst/>
                          <a:latin typeface="Cambria Math"/>
                          <a:ea typeface="宋体"/>
                        </a:rPr>
                        <m:t>+ </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𝒅</m:t>
                          </m:r>
                        </m:e>
                        <m:sub>
                          <m:r>
                            <a:rPr lang="en-US" altLang="zh-CN" b="1" i="1" kern="100">
                              <a:effectLst/>
                              <a:latin typeface="Cambria Math"/>
                              <a:ea typeface="宋体"/>
                            </a:rPr>
                            <m:t>𝟎</m:t>
                          </m:r>
                        </m:sub>
                      </m:sSub>
                      <m:r>
                        <a:rPr lang="en-US" altLang="zh-CN" b="1" i="1" kern="100">
                          <a:effectLst/>
                          <a:latin typeface="Cambria Math"/>
                          <a:ea typeface="宋体"/>
                        </a:rPr>
                        <m:t>∙</m:t>
                      </m:r>
                      <m:sSup>
                        <m:sSupPr>
                          <m:ctrlPr>
                            <a:rPr lang="zh-CN" altLang="zh-CN" b="1" i="1" kern="100">
                              <a:effectLst/>
                              <a:latin typeface="Cambria Math" panose="02040503050406030204" pitchFamily="18" charset="0"/>
                              <a:ea typeface="Cambria Math"/>
                            </a:rPr>
                          </m:ctrlPr>
                        </m:sSupPr>
                        <m:e>
                          <m:r>
                            <a:rPr lang="en-US" altLang="zh-CN" b="1" i="1" kern="100">
                              <a:effectLst/>
                              <a:latin typeface="Cambria Math"/>
                              <a:ea typeface="宋体"/>
                            </a:rPr>
                            <m:t>𝟐</m:t>
                          </m:r>
                        </m:e>
                        <m:sup>
                          <m:r>
                            <a:rPr lang="en-US" altLang="zh-CN" b="1" i="1" kern="100">
                              <a:effectLst/>
                              <a:latin typeface="Cambria Math"/>
                              <a:ea typeface="宋体"/>
                            </a:rPr>
                            <m:t>𝟎</m:t>
                          </m:r>
                        </m:sup>
                      </m:sSup>
                      <m:r>
                        <a:rPr lang="en-US" altLang="zh-CN" b="1" i="1" kern="100">
                          <a:effectLst/>
                          <a:latin typeface="Cambria Math"/>
                          <a:ea typeface="宋体"/>
                        </a:rPr>
                        <m:t>∙</m:t>
                      </m:r>
                      <m:sSub>
                        <m:sSubPr>
                          <m:ctrlPr>
                            <a:rPr lang="zh-CN" altLang="zh-CN" b="1" i="1" kern="100">
                              <a:effectLst/>
                              <a:latin typeface="Cambria Math" panose="02040503050406030204" pitchFamily="18" charset="0"/>
                              <a:ea typeface="Cambria Math"/>
                            </a:rPr>
                          </m:ctrlPr>
                        </m:sSubPr>
                        <m:e>
                          <m:r>
                            <a:rPr lang="en-US" altLang="zh-CN" b="1" i="1" kern="100">
                              <a:effectLst/>
                              <a:latin typeface="Cambria Math"/>
                              <a:ea typeface="宋体"/>
                            </a:rPr>
                            <m:t>𝑽</m:t>
                          </m:r>
                        </m:e>
                        <m:sub>
                          <m:r>
                            <a:rPr lang="en-US" altLang="zh-CN" b="1" i="1" kern="100">
                              <a:effectLst/>
                              <a:latin typeface="Cambria Math"/>
                              <a:ea typeface="宋体"/>
                            </a:rPr>
                            <m:t>𝑹𝑬𝑭</m:t>
                          </m:r>
                        </m:sub>
                      </m:sSub>
                      <m:r>
                        <a:rPr lang="en-US" altLang="zh-CN" b="1" i="1" kern="100">
                          <a:effectLst/>
                          <a:latin typeface="Cambria Math"/>
                          <a:ea typeface="宋体"/>
                        </a:rPr>
                        <m:t> </m:t>
                      </m:r>
                    </m:oMath>
                  </m:oMathPara>
                </a14:m>
                <a:endParaRPr lang="zh-CN" altLang="zh-CN" b="1" kern="100" dirty="0">
                  <a:effectLst/>
                  <a:latin typeface="Times New Roman"/>
                  <a:ea typeface="宋体"/>
                </a:endParaRPr>
              </a:p>
              <a:p>
                <a:pPr>
                  <a:lnSpc>
                    <a:spcPct val="110000"/>
                  </a:lnSpc>
                  <a:spcBef>
                    <a:spcPts val="0"/>
                  </a:spcBef>
                  <a:spcAft>
                    <a:spcPts val="0"/>
                  </a:spcAft>
                </a:pPr>
                <a14:m>
                  <m:oMathPara xmlns:m="http://schemas.openxmlformats.org/officeDocument/2006/math">
                    <m:oMathParaPr>
                      <m:jc m:val="left"/>
                    </m:oMathParaPr>
                    <m:oMath xmlns:m="http://schemas.openxmlformats.org/officeDocument/2006/math">
                      <m:r>
                        <a:rPr lang="en-US" altLang="zh-CN" b="1" i="1">
                          <a:effectLst/>
                          <a:latin typeface="Cambria Math"/>
                          <a:ea typeface="宋体"/>
                          <a:cs typeface="Times New Roman"/>
                        </a:rPr>
                        <m:t>   = </m:t>
                      </m:r>
                      <m:nary>
                        <m:naryPr>
                          <m:chr m:val="∑"/>
                          <m:limLoc m:val="undOvr"/>
                          <m:ctrlPr>
                            <a:rPr lang="zh-CN" altLang="zh-CN" b="1" i="1">
                              <a:effectLst/>
                              <a:latin typeface="Cambria Math" panose="02040503050406030204" pitchFamily="18" charset="0"/>
                              <a:ea typeface="Cambria Math"/>
                            </a:rPr>
                          </m:ctrlPr>
                        </m:naryPr>
                        <m:sub>
                          <m:r>
                            <a:rPr lang="en-US" altLang="zh-CN" b="1" i="1">
                              <a:effectLst/>
                              <a:latin typeface="Cambria Math"/>
                              <a:ea typeface="宋体"/>
                              <a:cs typeface="Times New Roman"/>
                            </a:rPr>
                            <m:t>𝒊</m:t>
                          </m:r>
                          <m:r>
                            <a:rPr lang="en-US" altLang="zh-CN" b="1" i="1">
                              <a:effectLst/>
                              <a:latin typeface="Cambria Math"/>
                              <a:ea typeface="宋体"/>
                              <a:cs typeface="Times New Roman"/>
                            </a:rPr>
                            <m:t>=</m:t>
                          </m:r>
                          <m:r>
                            <a:rPr lang="en-US" altLang="zh-CN" b="1" i="1">
                              <a:effectLst/>
                              <a:latin typeface="Cambria Math"/>
                              <a:ea typeface="宋体"/>
                              <a:cs typeface="Times New Roman"/>
                            </a:rPr>
                            <m:t>𝟎</m:t>
                          </m:r>
                        </m:sub>
                        <m:sup>
                          <m:r>
                            <a:rPr lang="en-US" altLang="zh-CN" b="1" i="1">
                              <a:effectLst/>
                              <a:latin typeface="Cambria Math"/>
                              <a:ea typeface="宋体"/>
                              <a:cs typeface="Times New Roman"/>
                            </a:rPr>
                            <m:t>𝒏</m:t>
                          </m:r>
                          <m:r>
                            <a:rPr lang="en-US" altLang="zh-CN" b="1" i="1">
                              <a:effectLst/>
                              <a:latin typeface="Cambria Math"/>
                              <a:ea typeface="宋体"/>
                              <a:cs typeface="Times New Roman"/>
                            </a:rPr>
                            <m:t>−</m:t>
                          </m:r>
                          <m:r>
                            <a:rPr lang="en-US" altLang="zh-CN" b="1" i="1">
                              <a:effectLst/>
                              <a:latin typeface="Cambria Math"/>
                              <a:ea typeface="宋体"/>
                              <a:cs typeface="Times New Roman"/>
                            </a:rPr>
                            <m:t>𝟏</m:t>
                          </m:r>
                        </m:sup>
                        <m:e>
                          <m:sSub>
                            <m:sSubPr>
                              <m:ctrlPr>
                                <a:rPr lang="zh-CN" altLang="zh-CN" b="1" i="1">
                                  <a:effectLst/>
                                  <a:latin typeface="Cambria Math" panose="02040503050406030204" pitchFamily="18" charset="0"/>
                                  <a:ea typeface="Cambria Math"/>
                                </a:rPr>
                              </m:ctrlPr>
                            </m:sSubPr>
                            <m:e>
                              <m:r>
                                <a:rPr lang="en-US" altLang="zh-CN" b="1" i="1">
                                  <a:effectLst/>
                                  <a:latin typeface="Cambria Math"/>
                                  <a:ea typeface="宋体"/>
                                  <a:cs typeface="Times New Roman"/>
                                </a:rPr>
                                <m:t>𝒅</m:t>
                              </m:r>
                            </m:e>
                            <m:sub>
                              <m:r>
                                <a:rPr lang="en-US" altLang="zh-CN" b="1" i="1">
                                  <a:effectLst/>
                                  <a:latin typeface="Cambria Math"/>
                                  <a:ea typeface="宋体"/>
                                  <a:cs typeface="Times New Roman"/>
                                </a:rPr>
                                <m:t>𝒊</m:t>
                              </m:r>
                            </m:sub>
                          </m:sSub>
                          <m:r>
                            <a:rPr lang="en-US" altLang="zh-CN" b="1" i="1">
                              <a:effectLst/>
                              <a:latin typeface="Cambria Math"/>
                              <a:ea typeface="宋体"/>
                              <a:cs typeface="Times New Roman"/>
                            </a:rPr>
                            <m:t>∙</m:t>
                          </m:r>
                          <m:sSup>
                            <m:sSupPr>
                              <m:ctrlPr>
                                <a:rPr lang="zh-CN" altLang="zh-CN" b="1" i="1">
                                  <a:effectLst/>
                                  <a:latin typeface="Cambria Math" panose="02040503050406030204" pitchFamily="18" charset="0"/>
                                  <a:ea typeface="Cambria Math"/>
                                </a:rPr>
                              </m:ctrlPr>
                            </m:sSupPr>
                            <m:e>
                              <m:r>
                                <a:rPr lang="en-US" altLang="zh-CN" b="1" i="1">
                                  <a:effectLst/>
                                  <a:latin typeface="Cambria Math"/>
                                  <a:ea typeface="宋体"/>
                                  <a:cs typeface="Times New Roman"/>
                                </a:rPr>
                                <m:t>𝟐</m:t>
                              </m:r>
                            </m:e>
                            <m:sup>
                              <m:r>
                                <a:rPr lang="en-US" altLang="zh-CN" b="1" i="1">
                                  <a:effectLst/>
                                  <a:latin typeface="Cambria Math"/>
                                  <a:ea typeface="宋体"/>
                                  <a:cs typeface="Times New Roman"/>
                                </a:rPr>
                                <m:t>𝒊</m:t>
                              </m:r>
                            </m:sup>
                          </m:sSup>
                          <m:r>
                            <a:rPr lang="en-US" altLang="zh-CN" b="1" i="1">
                              <a:effectLst/>
                              <a:latin typeface="Cambria Math"/>
                              <a:ea typeface="宋体"/>
                              <a:cs typeface="Times New Roman"/>
                            </a:rPr>
                            <m:t>∙</m:t>
                          </m:r>
                          <m:sSub>
                            <m:sSubPr>
                              <m:ctrlPr>
                                <a:rPr lang="zh-CN" altLang="zh-CN" b="1" i="1">
                                  <a:effectLst/>
                                  <a:latin typeface="Cambria Math" panose="02040503050406030204" pitchFamily="18" charset="0"/>
                                  <a:ea typeface="Cambria Math"/>
                                </a:rPr>
                              </m:ctrlPr>
                            </m:sSubPr>
                            <m:e>
                              <m:r>
                                <a:rPr lang="en-US" altLang="zh-CN" b="1" i="1">
                                  <a:effectLst/>
                                  <a:latin typeface="Cambria Math"/>
                                  <a:ea typeface="宋体"/>
                                  <a:cs typeface="Times New Roman"/>
                                </a:rPr>
                                <m:t>𝑽</m:t>
                              </m:r>
                            </m:e>
                            <m:sub>
                              <m:r>
                                <a:rPr lang="en-US" altLang="zh-CN" b="1" i="1">
                                  <a:effectLst/>
                                  <a:latin typeface="Cambria Math"/>
                                  <a:ea typeface="宋体"/>
                                  <a:cs typeface="Times New Roman"/>
                                </a:rPr>
                                <m:t>𝑹𝑬𝑭</m:t>
                              </m:r>
                            </m:sub>
                          </m:sSub>
                        </m:e>
                      </m:nary>
                    </m:oMath>
                  </m:oMathPara>
                </a14:m>
                <a:endParaRPr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395536" y="2576162"/>
                <a:ext cx="8496944" cy="2437014"/>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9073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38</a:t>
            </a:fld>
            <a:endParaRPr lang="en-US" altLang="zh-CN" dirty="0"/>
          </a:p>
        </p:txBody>
      </p:sp>
      <p:sp>
        <p:nvSpPr>
          <p:cNvPr id="4" name="矩形 3"/>
          <p:cNvSpPr/>
          <p:nvPr/>
        </p:nvSpPr>
        <p:spPr>
          <a:xfrm>
            <a:off x="107504" y="1388878"/>
            <a:ext cx="8859080" cy="118032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转换器的通用基本结构原理</a:t>
            </a:r>
            <a:endPar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转换器一般由</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数码缓冲寄存器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模拟电子开关</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参考电压</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解码网络</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求和电路</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等组成。</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5497018"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 name="组合 8"/>
          <p:cNvGrpSpPr/>
          <p:nvPr/>
        </p:nvGrpSpPr>
        <p:grpSpPr>
          <a:xfrm>
            <a:off x="1103217" y="2336934"/>
            <a:ext cx="6624736" cy="2172186"/>
            <a:chOff x="-1" y="0"/>
            <a:chExt cx="4865907" cy="1176516"/>
          </a:xfrm>
        </p:grpSpPr>
        <p:sp>
          <p:nvSpPr>
            <p:cNvPr id="10" name="矩形 9"/>
            <p:cNvSpPr/>
            <p:nvPr/>
          </p:nvSpPr>
          <p:spPr>
            <a:xfrm>
              <a:off x="652007" y="652006"/>
              <a:ext cx="683260" cy="524510"/>
            </a:xfrm>
            <a:prstGeom prst="rect">
              <a:avLst/>
            </a:prstGeom>
            <a:noFill/>
            <a:ln w="12700"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Arial"/>
                  <a:ea typeface="宋体"/>
                </a:rPr>
                <a:t>数码缓冲寄存器</a:t>
              </a:r>
              <a:endParaRPr kumimoji="0" lang="zh-CN" altLang="en-US" sz="1400" b="1" i="0" u="none" strike="noStrike" kern="0" cap="none" spc="0" normalizeH="0" baseline="0" noProof="0" dirty="0">
                <a:ln>
                  <a:noFill/>
                </a:ln>
                <a:solidFill>
                  <a:srgbClr val="000000"/>
                </a:solidFill>
                <a:effectLst/>
                <a:uLnTx/>
                <a:uFillTx/>
                <a:latin typeface="Times New Roman"/>
                <a:ea typeface="宋体"/>
              </a:endParaRPr>
            </a:p>
          </p:txBody>
        </p:sp>
        <p:sp>
          <p:nvSpPr>
            <p:cNvPr id="11" name="AutoShape 15"/>
            <p:cNvSpPr>
              <a:spLocks noChangeArrowheads="1"/>
            </p:cNvSpPr>
            <p:nvPr/>
          </p:nvSpPr>
          <p:spPr bwMode="auto">
            <a:xfrm>
              <a:off x="1335820" y="803081"/>
              <a:ext cx="294005" cy="252095"/>
            </a:xfrm>
            <a:prstGeom prst="rightArrow">
              <a:avLst>
                <a:gd name="adj1" fmla="val 50000"/>
                <a:gd name="adj2" fmla="val 67767"/>
              </a:avLst>
            </a:prstGeom>
            <a:solidFill>
              <a:sysClr val="window" lastClr="FFFFFF"/>
            </a:solidFill>
            <a:ln w="12700" cap="flat" cmpd="sng" algn="ctr">
              <a:solidFill>
                <a:sysClr val="windowText" lastClr="000000"/>
              </a:solidFill>
              <a:prstDash val="solid"/>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矩形 11"/>
            <p:cNvSpPr/>
            <p:nvPr/>
          </p:nvSpPr>
          <p:spPr>
            <a:xfrm>
              <a:off x="1645920" y="652006"/>
              <a:ext cx="683260" cy="524510"/>
            </a:xfrm>
            <a:prstGeom prst="rect">
              <a:avLst/>
            </a:prstGeom>
            <a:noFill/>
            <a:ln w="12700"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宋体"/>
                  <a:cs typeface="Times New Roman"/>
                </a:rPr>
                <a:t>N</a:t>
              </a:r>
              <a:r>
                <a:rPr kumimoji="0" lang="zh-CN" altLang="en-US" sz="1400" b="1" i="0" u="none" strike="noStrike" kern="1200" cap="none" spc="0" normalizeH="0" baseline="0" noProof="0" dirty="0">
                  <a:ln>
                    <a:noFill/>
                  </a:ln>
                  <a:solidFill>
                    <a:srgbClr val="000000"/>
                  </a:solidFill>
                  <a:effectLst/>
                  <a:uLnTx/>
                  <a:uFillTx/>
                  <a:latin typeface="Arial"/>
                  <a:ea typeface="宋体"/>
                </a:rPr>
                <a:t>位数控模拟开关</a:t>
              </a:r>
              <a:endParaRPr kumimoji="0" lang="zh-CN" altLang="en-US" sz="1400" b="1" i="0" u="none" strike="noStrike" kern="0" cap="none" spc="0" normalizeH="0" baseline="0" noProof="0" dirty="0">
                <a:ln>
                  <a:noFill/>
                </a:ln>
                <a:solidFill>
                  <a:srgbClr val="000000"/>
                </a:solidFill>
                <a:effectLst/>
                <a:uLnTx/>
                <a:uFillTx/>
                <a:latin typeface="Times New Roman"/>
                <a:ea typeface="宋体"/>
              </a:endParaRPr>
            </a:p>
          </p:txBody>
        </p:sp>
        <p:sp>
          <p:nvSpPr>
            <p:cNvPr id="13" name="AutoShape 15"/>
            <p:cNvSpPr>
              <a:spLocks noChangeArrowheads="1"/>
            </p:cNvSpPr>
            <p:nvPr/>
          </p:nvSpPr>
          <p:spPr bwMode="auto">
            <a:xfrm>
              <a:off x="2329733" y="811033"/>
              <a:ext cx="294005" cy="252095"/>
            </a:xfrm>
            <a:prstGeom prst="rightArrow">
              <a:avLst>
                <a:gd name="adj1" fmla="val 50000"/>
                <a:gd name="adj2" fmla="val 67767"/>
              </a:avLst>
            </a:prstGeom>
            <a:solidFill>
              <a:sysClr val="window" lastClr="FFFFFF"/>
            </a:solidFill>
            <a:ln w="12700" cap="flat" cmpd="sng" algn="ctr">
              <a:solidFill>
                <a:sysClr val="windowText" lastClr="000000"/>
              </a:solidFill>
              <a:prstDash val="solid"/>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13"/>
            <p:cNvSpPr/>
            <p:nvPr/>
          </p:nvSpPr>
          <p:spPr>
            <a:xfrm>
              <a:off x="2639833" y="747422"/>
              <a:ext cx="683260" cy="381386"/>
            </a:xfrm>
            <a:prstGeom prst="rect">
              <a:avLst/>
            </a:prstGeom>
            <a:noFill/>
            <a:ln w="12700"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Arial"/>
                  <a:ea typeface="宋体"/>
                </a:rPr>
                <a:t>解码网络</a:t>
              </a:r>
              <a:endParaRPr kumimoji="0" lang="zh-CN" altLang="en-US" sz="1400" b="1" i="0" u="none" strike="noStrike" kern="0" cap="none" spc="0" normalizeH="0" baseline="0" noProof="0" dirty="0">
                <a:ln>
                  <a:noFill/>
                </a:ln>
                <a:solidFill>
                  <a:srgbClr val="000000"/>
                </a:solidFill>
                <a:effectLst/>
                <a:uLnTx/>
                <a:uFillTx/>
                <a:latin typeface="Times New Roman"/>
                <a:ea typeface="宋体"/>
              </a:endParaRPr>
            </a:p>
          </p:txBody>
        </p:sp>
        <p:sp>
          <p:nvSpPr>
            <p:cNvPr id="15" name="AutoShape 15"/>
            <p:cNvSpPr>
              <a:spLocks noChangeArrowheads="1"/>
            </p:cNvSpPr>
            <p:nvPr/>
          </p:nvSpPr>
          <p:spPr bwMode="auto">
            <a:xfrm>
              <a:off x="3323646" y="811033"/>
              <a:ext cx="294005" cy="252095"/>
            </a:xfrm>
            <a:prstGeom prst="rightArrow">
              <a:avLst>
                <a:gd name="adj1" fmla="val 50000"/>
                <a:gd name="adj2" fmla="val 67767"/>
              </a:avLst>
            </a:prstGeom>
            <a:solidFill>
              <a:sysClr val="window" lastClr="FFFFFF"/>
            </a:solidFill>
            <a:ln w="12700" cap="flat" cmpd="sng" algn="ctr">
              <a:solidFill>
                <a:sysClr val="windowText" lastClr="000000"/>
              </a:solidFill>
              <a:prstDash val="solid"/>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矩形 15"/>
            <p:cNvSpPr/>
            <p:nvPr/>
          </p:nvSpPr>
          <p:spPr>
            <a:xfrm>
              <a:off x="3641698" y="652006"/>
              <a:ext cx="683260" cy="524510"/>
            </a:xfrm>
            <a:prstGeom prst="rect">
              <a:avLst/>
            </a:prstGeom>
            <a:noFill/>
            <a:ln w="12700"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Arial"/>
                  <a:ea typeface="宋体"/>
                </a:rPr>
                <a:t>求和电路</a:t>
              </a:r>
              <a:endParaRPr kumimoji="0" lang="zh-CN" altLang="en-US" sz="1400" b="1" i="0" u="none" strike="noStrike" kern="0" cap="none" spc="0" normalizeH="0" baseline="0" noProof="0" dirty="0">
                <a:ln>
                  <a:noFill/>
                </a:ln>
                <a:solidFill>
                  <a:srgbClr val="000000"/>
                </a:solidFill>
                <a:effectLst/>
                <a:uLnTx/>
                <a:uFillTx/>
                <a:latin typeface="Times New Roman"/>
                <a:ea typeface="宋体"/>
              </a:endParaRPr>
            </a:p>
          </p:txBody>
        </p:sp>
        <p:sp>
          <p:nvSpPr>
            <p:cNvPr id="17" name="AutoShape 15"/>
            <p:cNvSpPr>
              <a:spLocks noChangeArrowheads="1"/>
            </p:cNvSpPr>
            <p:nvPr/>
          </p:nvSpPr>
          <p:spPr bwMode="auto">
            <a:xfrm>
              <a:off x="4325510" y="795130"/>
              <a:ext cx="437321" cy="252095"/>
            </a:xfrm>
            <a:prstGeom prst="rightArrow">
              <a:avLst>
                <a:gd name="adj1" fmla="val 50000"/>
                <a:gd name="adj2" fmla="val 67767"/>
              </a:avLst>
            </a:prstGeom>
            <a:solidFill>
              <a:sysClr val="window" lastClr="FFFFFF"/>
            </a:solidFill>
            <a:ln w="12700" cap="flat" cmpd="sng" algn="ctr">
              <a:solidFill>
                <a:sysClr val="windowText" lastClr="000000"/>
              </a:solidFill>
              <a:prstDash val="solid"/>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AutoShape 15"/>
            <p:cNvSpPr>
              <a:spLocks noChangeArrowheads="1"/>
            </p:cNvSpPr>
            <p:nvPr/>
          </p:nvSpPr>
          <p:spPr bwMode="auto">
            <a:xfrm>
              <a:off x="230588" y="787179"/>
              <a:ext cx="421005" cy="252095"/>
            </a:xfrm>
            <a:prstGeom prst="rightArrow">
              <a:avLst>
                <a:gd name="adj1" fmla="val 50000"/>
                <a:gd name="adj2" fmla="val 67767"/>
              </a:avLst>
            </a:prstGeom>
            <a:solidFill>
              <a:sysClr val="window" lastClr="FFFFFF"/>
            </a:solidFill>
            <a:ln w="12700" cap="flat" cmpd="sng" algn="ctr">
              <a:solidFill>
                <a:sysClr val="windowText" lastClr="000000"/>
              </a:solidFill>
              <a:prstDash val="solid"/>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18"/>
            <p:cNvSpPr/>
            <p:nvPr/>
          </p:nvSpPr>
          <p:spPr>
            <a:xfrm>
              <a:off x="2551633" y="0"/>
              <a:ext cx="838766" cy="326003"/>
            </a:xfrm>
            <a:prstGeom prst="rect">
              <a:avLst/>
            </a:prstGeom>
            <a:noFill/>
            <a:ln w="12700" cap="flat" cmpd="sng" algn="ctr">
              <a:solidFill>
                <a:sysClr val="windowText" lastClr="000000"/>
              </a:solidFill>
              <a:prstDash val="solid"/>
              <a:round/>
              <a:headEnd type="none" w="med" len="med"/>
              <a:tailEnd type="none" w="med" len="me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base"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00"/>
                  </a:solidFill>
                  <a:effectLst/>
                  <a:uLnTx/>
                  <a:uFillTx/>
                  <a:latin typeface="Arial"/>
                  <a:ea typeface="宋体"/>
                </a:rPr>
                <a:t>参考电压</a:t>
              </a:r>
              <a:endParaRPr kumimoji="0" lang="zh-CN" altLang="en-US" sz="1400" b="1" i="0" u="none" strike="noStrike" kern="0" cap="none" spc="0" normalizeH="0" baseline="0" noProof="0" dirty="0">
                <a:ln>
                  <a:noFill/>
                </a:ln>
                <a:solidFill>
                  <a:srgbClr val="000000"/>
                </a:solidFill>
                <a:effectLst/>
                <a:uLnTx/>
                <a:uFillTx/>
                <a:latin typeface="Times New Roman"/>
                <a:ea typeface="宋体"/>
              </a:endParaRPr>
            </a:p>
          </p:txBody>
        </p:sp>
        <p:cxnSp>
          <p:nvCxnSpPr>
            <p:cNvPr id="20" name="直接箭头连接符 19"/>
            <p:cNvCxnSpPr/>
            <p:nvPr/>
          </p:nvCxnSpPr>
          <p:spPr>
            <a:xfrm>
              <a:off x="2973788" y="326003"/>
              <a:ext cx="0" cy="421667"/>
            </a:xfrm>
            <a:prstGeom prst="straightConnector1">
              <a:avLst/>
            </a:prstGeom>
            <a:noFill/>
            <a:ln w="12700" cap="flat" cmpd="sng" algn="ctr">
              <a:solidFill>
                <a:sysClr val="windowText" lastClr="000000"/>
              </a:solidFill>
              <a:prstDash val="solid"/>
              <a:miter lim="800000"/>
              <a:tailEnd type="triangle"/>
            </a:ln>
            <a:effectLst/>
          </p:spPr>
        </p:cxnSp>
        <p:sp>
          <p:nvSpPr>
            <p:cNvPr id="21" name="文本框 2"/>
            <p:cNvSpPr txBox="1">
              <a:spLocks noChangeArrowheads="1"/>
            </p:cNvSpPr>
            <p:nvPr/>
          </p:nvSpPr>
          <p:spPr bwMode="auto">
            <a:xfrm>
              <a:off x="-1" y="461253"/>
              <a:ext cx="1246146" cy="286246"/>
            </a:xfrm>
            <a:prstGeom prst="rect">
              <a:avLst/>
            </a:prstGeom>
            <a:noFill/>
            <a:ln>
              <a:noFill/>
            </a:ln>
            <a:effectLst/>
          </p:spPr>
          <p:txBody>
            <a:bodyPr rot="0" vert="horz" wrap="square" lIns="91440" tIns="45720" rIns="91440" bIns="45720" anchor="t" anchorCtr="0">
              <a:noAutofit/>
            </a:bodyPr>
            <a:lstStyle/>
            <a:p>
              <a:pPr marR="0" lvl="0" algn="just" defTabSz="914400" eaLnBrk="1" fontAlgn="auto" latinLnBrk="0" hangingPunct="1">
                <a:lnSpc>
                  <a:spcPct val="100000"/>
                </a:lnSpc>
                <a:spcBef>
                  <a:spcPts val="0"/>
                </a:spcBef>
                <a:spcAft>
                  <a:spcPts val="0"/>
                </a:spcAft>
                <a:buClrTx/>
                <a:buSzTx/>
                <a:buFontTx/>
                <a:buNone/>
                <a:tabLst/>
                <a:defRPr/>
              </a:pPr>
              <a:r>
                <a:rPr kumimoji="0" lang="en-US" sz="1400" b="1" i="0" u="none" strike="noStrike" kern="100" cap="none" spc="0" normalizeH="0" baseline="0" noProof="0" dirty="0">
                  <a:ln>
                    <a:noFill/>
                  </a:ln>
                  <a:solidFill>
                    <a:srgbClr val="000000"/>
                  </a:solidFill>
                  <a:effectLst/>
                  <a:uLnTx/>
                  <a:uFillTx/>
                  <a:latin typeface="Times New Roman"/>
                  <a:ea typeface="宋体"/>
                </a:rPr>
                <a:t>N</a:t>
              </a:r>
              <a:r>
                <a:rPr kumimoji="0" lang="zh-CN" altLang="en-US" sz="1400" b="1" i="0" u="none" strike="noStrike" kern="100" cap="none" spc="0" normalizeH="0" baseline="0" noProof="0" dirty="0">
                  <a:ln>
                    <a:noFill/>
                  </a:ln>
                  <a:solidFill>
                    <a:srgbClr val="000000"/>
                  </a:solidFill>
                  <a:effectLst/>
                  <a:uLnTx/>
                  <a:uFillTx/>
                  <a:latin typeface="Times New Roman"/>
                  <a:ea typeface="宋体"/>
                </a:rPr>
                <a:t>位数字量输入</a:t>
              </a:r>
            </a:p>
          </p:txBody>
        </p:sp>
        <p:sp>
          <p:nvSpPr>
            <p:cNvPr id="22" name="文本框 2"/>
            <p:cNvSpPr txBox="1">
              <a:spLocks noChangeArrowheads="1"/>
            </p:cNvSpPr>
            <p:nvPr/>
          </p:nvSpPr>
          <p:spPr bwMode="auto">
            <a:xfrm>
              <a:off x="3916459" y="468449"/>
              <a:ext cx="949447" cy="318052"/>
            </a:xfrm>
            <a:prstGeom prst="rect">
              <a:avLst/>
            </a:prstGeom>
            <a:noFill/>
            <a:ln>
              <a:noFill/>
            </a:ln>
            <a:effectLst/>
          </p:spPr>
          <p:txBody>
            <a:bodyPr rot="0" vert="horz" wrap="square" lIns="91440" tIns="45720" rIns="91440" bIns="45720" anchor="t" anchorCtr="0">
              <a:noAutofit/>
            </a:bodyPr>
            <a:lstStyle/>
            <a:p>
              <a:pPr marR="0" lvl="0" algn="just"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100" cap="none" spc="0" normalizeH="0" baseline="0" noProof="0" dirty="0">
                  <a:ln>
                    <a:noFill/>
                  </a:ln>
                  <a:solidFill>
                    <a:srgbClr val="000000"/>
                  </a:solidFill>
                  <a:effectLst/>
                  <a:uLnTx/>
                  <a:uFillTx/>
                  <a:latin typeface="Times New Roman"/>
                  <a:ea typeface="宋体"/>
                </a:rPr>
                <a:t>模拟量输出</a:t>
              </a:r>
            </a:p>
          </p:txBody>
        </p:sp>
      </p:grpSp>
      <p:sp>
        <p:nvSpPr>
          <p:cNvPr id="3" name="矩形 2"/>
          <p:cNvSpPr/>
          <p:nvPr/>
        </p:nvSpPr>
        <p:spPr>
          <a:xfrm>
            <a:off x="179512" y="4718754"/>
            <a:ext cx="8496944" cy="1418915"/>
          </a:xfrm>
          <a:prstGeom prst="rect">
            <a:avLst/>
          </a:prstGeom>
        </p:spPr>
        <p:txBody>
          <a:bodyPr wrap="square">
            <a:spAutoFit/>
          </a:bodyPr>
          <a:lstStyle/>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字量以串行或并行方式输入，并存储在数码缓冲寄存器中；寄存器输出的每位数码驱动对应数位上的电子开关，将在解码网络中获得的相应数位权值送入求和电路；求和电路将各位权值相加，便得到与数字量对应的模拟量。</a:t>
            </a:r>
          </a:p>
        </p:txBody>
      </p:sp>
    </p:spTree>
    <p:extLst>
      <p:ext uri="{BB962C8B-B14F-4D97-AF65-F5344CB8AC3E}">
        <p14:creationId xmlns:p14="http://schemas.microsoft.com/office/powerpoint/2010/main" val="1992333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39</a:t>
            </a:fld>
            <a:endParaRPr lang="en-US" altLang="zh-CN" dirty="0"/>
          </a:p>
        </p:txBody>
      </p:sp>
      <p:sp>
        <p:nvSpPr>
          <p:cNvPr id="4" name="矩形 3"/>
          <p:cNvSpPr/>
          <p:nvPr/>
        </p:nvSpPr>
        <p:spPr>
          <a:xfrm>
            <a:off x="179512" y="1423777"/>
            <a:ext cx="8568952" cy="257301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转换器的主要技术</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指标</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分辨率</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分辨率</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用于</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转换器对输入微小量变化的敏感程度。指的是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转换器模拟输出电压可能被分离的等级数，对于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来说，输入数字量的位数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就可以用来表示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转换器的分辨率。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越大，也就是输入的数字量位数越多，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转换器的分辨率越高，转换时对输入量的微小变化的反应越灵敏。</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5497018" cy="461665"/>
          </a:xfrm>
          <a:prstGeom prst="rect">
            <a:avLst/>
          </a:prstGeom>
        </p:spPr>
        <p:txBody>
          <a:bodyPr wrap="none">
            <a:spAutoFit/>
          </a:bodyPr>
          <a:lstStyle/>
          <a:p>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10.2.1 </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模转换器</a:t>
            </a:r>
            <a:r>
              <a:rPr lang="en-US" altLang="zh-CN"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p:cNvSpPr/>
              <p:nvPr/>
            </p:nvSpPr>
            <p:spPr>
              <a:xfrm>
                <a:off x="2916801" y="3858814"/>
                <a:ext cx="3094373" cy="722314"/>
              </a:xfrm>
              <a:prstGeom prst="rect">
                <a:avLst/>
              </a:prstGeom>
            </p:spPr>
            <p:txBody>
              <a:bodyPr wrap="none">
                <a:spAutoFit/>
              </a:bodyPr>
              <a:lstStyle/>
              <a:p>
                <a:pPr indent="266700" algn="just">
                  <a:spcAft>
                    <a:spcPts val="0"/>
                  </a:spcAft>
                </a:pPr>
                <a14:m>
                  <m:oMathPara xmlns:m="http://schemas.openxmlformats.org/officeDocument/2006/math">
                    <m:oMathParaPr>
                      <m:jc m:val="centerGroup"/>
                    </m:oMathParaPr>
                    <m:oMath xmlns:m="http://schemas.openxmlformats.org/officeDocument/2006/math">
                      <m:r>
                        <a:rPr lang="zh-CN" altLang="zh-CN" sz="2000" b="1">
                          <a:latin typeface="Cambria Math" panose="02040503050406030204" pitchFamily="18" charset="0"/>
                          <a:ea typeface="黑体" panose="02010609060101010101" pitchFamily="49" charset="-122"/>
                          <a:cs typeface="Times New Roman" panose="02020603050405020304" pitchFamily="18" charset="0"/>
                        </a:rPr>
                        <m:t>分辨率</m:t>
                      </m:r>
                      <m:r>
                        <a:rPr lang="en-US" altLang="zh-CN" sz="2000" b="1">
                          <a:latin typeface="Cambria Math" panose="02040503050406030204" pitchFamily="18" charset="0"/>
                          <a:ea typeface="黑体" panose="02010609060101010101" pitchFamily="49" charset="-122"/>
                          <a:cs typeface="Times New Roman" panose="02020603050405020304" pitchFamily="18" charset="0"/>
                        </a:rPr>
                        <m:t> = </m:t>
                      </m:r>
                      <m:f>
                        <m:fPr>
                          <m:ctrlPr>
                            <a:rPr lang="zh-CN" altLang="zh-CN" sz="2000" b="1"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000" b="1">
                              <a:latin typeface="Cambria Math" panose="02040503050406030204" pitchFamily="18" charset="0"/>
                              <a:ea typeface="黑体" panose="02010609060101010101" pitchFamily="49" charset="-122"/>
                              <a:cs typeface="Times New Roman" panose="02020603050405020304" pitchFamily="18" charset="0"/>
                            </a:rPr>
                            <m:t>∆</m:t>
                          </m:r>
                          <m:r>
                            <a:rPr lang="en-US" altLang="zh-CN" sz="2000" b="1">
                              <a:latin typeface="Cambria Math" panose="02040503050406030204" pitchFamily="18" charset="0"/>
                              <a:ea typeface="黑体" panose="02010609060101010101" pitchFamily="49" charset="-122"/>
                              <a:cs typeface="Times New Roman" panose="02020603050405020304" pitchFamily="18" charset="0"/>
                            </a:rPr>
                            <m:t>𝑼</m:t>
                          </m:r>
                        </m:num>
                        <m:den>
                          <m:sSub>
                            <m:sSubPr>
                              <m:ctrlPr>
                                <a:rPr lang="zh-CN" altLang="zh-CN" sz="2000" b="1"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000" b="1">
                                  <a:latin typeface="Cambria Math" panose="02040503050406030204" pitchFamily="18" charset="0"/>
                                  <a:ea typeface="黑体" panose="02010609060101010101" pitchFamily="49" charset="-122"/>
                                  <a:cs typeface="Times New Roman" panose="02020603050405020304" pitchFamily="18" charset="0"/>
                                </a:rPr>
                                <m:t>𝑼</m:t>
                              </m:r>
                            </m:e>
                            <m:sub>
                              <m:r>
                                <a:rPr lang="en-US" altLang="zh-CN" sz="2000" b="1">
                                  <a:latin typeface="Cambria Math" panose="02040503050406030204" pitchFamily="18" charset="0"/>
                                  <a:ea typeface="黑体" panose="02010609060101010101" pitchFamily="49" charset="-122"/>
                                  <a:cs typeface="Times New Roman" panose="02020603050405020304" pitchFamily="18" charset="0"/>
                                </a:rPr>
                                <m:t>𝒎</m:t>
                              </m:r>
                            </m:sub>
                          </m:sSub>
                        </m:den>
                      </m:f>
                      <m:r>
                        <a:rPr lang="en-US" altLang="zh-CN" sz="2000" b="1">
                          <a:latin typeface="Cambria Math" panose="02040503050406030204" pitchFamily="18" charset="0"/>
                          <a:ea typeface="黑体" panose="02010609060101010101" pitchFamily="49" charset="-122"/>
                          <a:cs typeface="Times New Roman" panose="02020603050405020304" pitchFamily="18" charset="0"/>
                        </a:rPr>
                        <m:t> = </m:t>
                      </m:r>
                      <m:f>
                        <m:fPr>
                          <m:ctrlPr>
                            <a:rPr lang="zh-CN" altLang="zh-CN" sz="2000" b="1"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000" b="1">
                              <a:latin typeface="Cambria Math" panose="02040503050406030204" pitchFamily="18" charset="0"/>
                              <a:ea typeface="黑体" panose="02010609060101010101" pitchFamily="49" charset="-122"/>
                              <a:cs typeface="Times New Roman" panose="02020603050405020304" pitchFamily="18" charset="0"/>
                            </a:rPr>
                            <m:t>𝟏</m:t>
                          </m:r>
                        </m:num>
                        <m:den>
                          <m:sSup>
                            <m:sSupPr>
                              <m:ctrlPr>
                                <a:rPr lang="zh-CN" altLang="zh-CN" sz="2000" b="1"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1">
                                  <a:latin typeface="Cambria Math" panose="02040503050406030204" pitchFamily="18" charset="0"/>
                                  <a:ea typeface="黑体" panose="02010609060101010101" pitchFamily="49" charset="-122"/>
                                  <a:cs typeface="Times New Roman" panose="02020603050405020304" pitchFamily="18" charset="0"/>
                                </a:rPr>
                                <m:t>𝟐</m:t>
                              </m:r>
                            </m:e>
                            <m:sup>
                              <m:r>
                                <a:rPr lang="en-US" altLang="zh-CN" sz="2000" b="1">
                                  <a:latin typeface="Cambria Math" panose="02040503050406030204" pitchFamily="18" charset="0"/>
                                  <a:ea typeface="黑体" panose="02010609060101010101" pitchFamily="49" charset="-122"/>
                                  <a:cs typeface="Times New Roman" panose="02020603050405020304" pitchFamily="18" charset="0"/>
                                </a:rPr>
                                <m:t>𝒏</m:t>
                              </m:r>
                            </m:sup>
                          </m:sSup>
                          <m:r>
                            <a:rPr lang="en-US" altLang="zh-CN" sz="2000" b="1">
                              <a:latin typeface="Cambria Math" panose="02040503050406030204" pitchFamily="18" charset="0"/>
                              <a:ea typeface="黑体" panose="02010609060101010101" pitchFamily="49" charset="-122"/>
                              <a:cs typeface="Times New Roman" panose="02020603050405020304" pitchFamily="18" charset="0"/>
                            </a:rPr>
                            <m:t>−</m:t>
                          </m:r>
                          <m:r>
                            <a:rPr lang="en-US" altLang="zh-CN" sz="2000" b="1">
                              <a:latin typeface="Cambria Math" panose="02040503050406030204" pitchFamily="18" charset="0"/>
                              <a:ea typeface="黑体" panose="02010609060101010101" pitchFamily="49" charset="-122"/>
                              <a:cs typeface="Times New Roman" panose="02020603050405020304" pitchFamily="18" charset="0"/>
                            </a:rPr>
                            <m:t>𝟏</m:t>
                          </m:r>
                        </m:den>
                      </m:f>
                    </m:oMath>
                  </m:oMathPara>
                </a14:m>
                <a:endParaRPr lang="zh-CN"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916801" y="3858814"/>
                <a:ext cx="3094373" cy="722314"/>
              </a:xfrm>
              <a:prstGeom prst="rect">
                <a:avLst/>
              </a:prstGeom>
              <a:blipFill rotWithShape="0">
                <a:blip r:embed="rId2"/>
                <a:stretch>
                  <a:fillRect r="-591"/>
                </a:stretch>
              </a:blipFill>
            </p:spPr>
            <p:txBody>
              <a:bodyPr/>
              <a:lstStyle/>
              <a:p>
                <a:r>
                  <a:rPr lang="zh-CN" altLang="en-US">
                    <a:noFill/>
                  </a:rPr>
                  <a:t> </a:t>
                </a:r>
              </a:p>
            </p:txBody>
          </p:sp>
        </mc:Fallback>
      </mc:AlternateContent>
      <p:sp>
        <p:nvSpPr>
          <p:cNvPr id="6" name="矩形 5"/>
          <p:cNvSpPr/>
          <p:nvPr/>
        </p:nvSpPr>
        <p:spPr>
          <a:xfrm>
            <a:off x="179512" y="4680080"/>
            <a:ext cx="8496944" cy="1146468"/>
          </a:xfrm>
          <a:prstGeom prst="rect">
            <a:avLst/>
          </a:prstGeom>
        </p:spPr>
        <p:txBody>
          <a:bodyPr wrap="square">
            <a:spAutoFit/>
          </a:bodyPr>
          <a:lstStyle/>
          <a:p>
            <a:pPr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精度</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转换器的转换精度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指输出模拟电压的实际值与理想值之差，即最大静态转换误差。</a:t>
            </a:r>
          </a:p>
        </p:txBody>
      </p:sp>
    </p:spTree>
    <p:extLst>
      <p:ext uri="{BB962C8B-B14F-4D97-AF65-F5344CB8AC3E}">
        <p14:creationId xmlns:p14="http://schemas.microsoft.com/office/powerpoint/2010/main" val="2935575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a:t>
            </a:fld>
            <a:endParaRPr lang="en-US" altLang="zh-CN"/>
          </a:p>
        </p:txBody>
      </p:sp>
      <p:sp>
        <p:nvSpPr>
          <p:cNvPr id="4" name="矩形 3"/>
          <p:cNvSpPr/>
          <p:nvPr/>
        </p:nvSpPr>
        <p:spPr>
          <a:xfrm>
            <a:off x="149295" y="1560920"/>
            <a:ext cx="8671177" cy="1895904"/>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模块，其作用又是</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什么？</a:t>
            </a:r>
            <a:endParaRPr lang="zh-CN" altLang="en-US" sz="22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1" algn="just" eaLnBrk="0" hangingPunct="0">
              <a:lnSpc>
                <a:spcPct val="110000"/>
              </a:lnSpc>
              <a:spcBef>
                <a:spcPts val="600"/>
              </a:spcBef>
              <a:buClr>
                <a:srgbClr val="00007D"/>
              </a:buClr>
              <a:buSzPct val="75000"/>
              <a:defRPr/>
            </a:pP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模块即模</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数转换模块，又可以称作</a:t>
            </a:r>
            <a:r>
              <a:rPr lang="en-US" altLang="zh-CN"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转换模块</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，功能是将电压信号转换为相应的数字信号。在实际应用中，这个电压信号可能由温度、湿度、压力等各种实际物理量经过传感器和相应的变换电路转化而来。经过</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转换后，</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就可以处理这些物理量</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了。</a:t>
            </a:r>
            <a:endPar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2" y="832936"/>
            <a:ext cx="557396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pic>
        <p:nvPicPr>
          <p:cNvPr id="8193" name="图片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99" y="4172322"/>
            <a:ext cx="8483273" cy="13449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34776" y="5661248"/>
            <a:ext cx="3331361" cy="369332"/>
          </a:xfrm>
          <a:prstGeom prst="rect">
            <a:avLst/>
          </a:prstGeom>
        </p:spPr>
        <p:txBody>
          <a:bodyPr wrap="none">
            <a:spAutoFit/>
          </a:bodyPr>
          <a:lstStyle/>
          <a:p>
            <a:r>
              <a:rPr lang="zh-CN" altLang="en-US" b="1" dirty="0"/>
              <a:t>图</a:t>
            </a:r>
            <a:r>
              <a:rPr lang="en-US" altLang="zh-CN" b="1" dirty="0"/>
              <a:t>10-1 </a:t>
            </a:r>
            <a:r>
              <a:rPr lang="en-US" altLang="zh-CN" b="1" dirty="0" smtClean="0"/>
              <a:t> </a:t>
            </a:r>
            <a:r>
              <a:rPr lang="zh-CN" altLang="en-US" b="1" dirty="0" smtClean="0"/>
              <a:t>数字控制系统</a:t>
            </a:r>
            <a:r>
              <a:rPr lang="zh-CN" altLang="en-US" b="1" dirty="0"/>
              <a:t>组成框图</a:t>
            </a:r>
          </a:p>
        </p:txBody>
      </p:sp>
    </p:spTree>
    <p:extLst>
      <p:ext uri="{BB962C8B-B14F-4D97-AF65-F5344CB8AC3E}">
        <p14:creationId xmlns:p14="http://schemas.microsoft.com/office/powerpoint/2010/main" val="828604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40</a:t>
            </a:fld>
            <a:endParaRPr lang="en-US" altLang="zh-CN" dirty="0"/>
          </a:p>
        </p:txBody>
      </p:sp>
      <p:sp>
        <p:nvSpPr>
          <p:cNvPr id="4" name="矩形 3"/>
          <p:cNvSpPr/>
          <p:nvPr/>
        </p:nvSpPr>
        <p:spPr>
          <a:xfrm>
            <a:off x="158574" y="1419232"/>
            <a:ext cx="8517882"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转换器的主要技术指标</a:t>
            </a:r>
          </a:p>
          <a:p>
            <a:pPr marL="228600" lvl="0" indent="-22860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速度</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转换器的时候，转换速度指的就是从输入的数字量发生突变开始，到输出电压进入与稳定值相差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最低有效位范围内所需要的时间，也称为建立时间。目前单片集成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转换器的建立时间最短达到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微秒以内，如下图中建立时间</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tset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小于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微秒。</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3925113"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10.2.1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2530240" y="3653690"/>
            <a:ext cx="3774549" cy="3113110"/>
          </a:xfrm>
          <a:prstGeom prst="rect">
            <a:avLst/>
          </a:prstGeom>
          <a:noFill/>
          <a:ln>
            <a:noFill/>
          </a:ln>
        </p:spPr>
      </p:pic>
    </p:spTree>
    <p:extLst>
      <p:ext uri="{BB962C8B-B14F-4D97-AF65-F5344CB8AC3E}">
        <p14:creationId xmlns:p14="http://schemas.microsoft.com/office/powerpoint/2010/main" val="2306346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41</a:t>
            </a:fld>
            <a:endParaRPr lang="en-US" altLang="zh-CN" dirty="0"/>
          </a:p>
        </p:txBody>
      </p:sp>
      <p:sp>
        <p:nvSpPr>
          <p:cNvPr id="4" name="矩形 3"/>
          <p:cNvSpPr/>
          <p:nvPr/>
        </p:nvSpPr>
        <p:spPr>
          <a:xfrm>
            <a:off x="179512" y="1307088"/>
            <a:ext cx="8568952" cy="5435334"/>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芯片</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简介</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模块结构</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模块可以选择两路参考电压，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DACREF_1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DACREF_2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，其分别连接至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VREFH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VDDA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VREFH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输出的是一个精准的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3.3V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VDDA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3.3V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工作电压。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模块使用的输出引脚默认为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PTE30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使能时，将会转换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DACDAT[11:0]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的值或者把数据缓冲区的值转换成模拟电压。电压转换精度为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Vin/4096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，输出电压范围在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Vin/4096~Vin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模块的特性</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模块的特性：（</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）片内可编程的输出电压产生器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电压输出从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1/4096Vin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步长是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1/4096Vin)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可以从两个参考电源中选择；（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）在正常停止模式下的待机操作；（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）支持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位长的数据缓冲区，由数据寄存器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组成；（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）支持</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操作。</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Tree>
    <p:extLst>
      <p:ext uri="{BB962C8B-B14F-4D97-AF65-F5344CB8AC3E}">
        <p14:creationId xmlns:p14="http://schemas.microsoft.com/office/powerpoint/2010/main" val="2538809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42</a:t>
            </a:fld>
            <a:endParaRPr lang="en-US" altLang="zh-CN" dirty="0"/>
          </a:p>
        </p:txBody>
      </p:sp>
      <p:sp>
        <p:nvSpPr>
          <p:cNvPr id="4" name="矩形 3"/>
          <p:cNvSpPr/>
          <p:nvPr/>
        </p:nvSpPr>
        <p:spPr>
          <a:xfrm>
            <a:off x="179512" y="1307088"/>
            <a:ext cx="8568952" cy="2195986"/>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在本书使用的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封装中，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模块仅有一个对外引脚，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PTE30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模块相比，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提供的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对外引脚很少。主要原因是，在大部分情况下，我们可以使用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来实现对外的不同电压输出，而少部分需要稳定直流电源的用电器才会用到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模块。在本书使用的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芯片中，提供了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路可以复用成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PWM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功能的对外引脚，足够一般情况下的使用。</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Tree>
    <p:extLst>
      <p:ext uri="{BB962C8B-B14F-4D97-AF65-F5344CB8AC3E}">
        <p14:creationId xmlns:p14="http://schemas.microsoft.com/office/powerpoint/2010/main" val="11466985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43</a:t>
            </a:fld>
            <a:endParaRPr lang="en-US" altLang="zh-CN" dirty="0"/>
          </a:p>
        </p:txBody>
      </p:sp>
      <p:sp>
        <p:nvSpPr>
          <p:cNvPr id="4" name="矩形 3"/>
          <p:cNvSpPr/>
          <p:nvPr/>
        </p:nvSpPr>
        <p:spPr>
          <a:xfrm>
            <a:off x="179512" y="1307088"/>
            <a:ext cx="8568952"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驱动构件基本要点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模块具有初始化、执行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转换两个操作</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构件包括头文件</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构件头文件中主要包括相关宏定义、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的功能函数原型说明等内容。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构件程序文件的内容是给出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各功能函数的实现过程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dac_init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graphicFrame>
        <p:nvGraphicFramePr>
          <p:cNvPr id="3" name="表格 2"/>
          <p:cNvGraphicFramePr>
            <a:graphicFrameLocks noGrp="1"/>
          </p:cNvGraphicFramePr>
          <p:nvPr>
            <p:extLst>
              <p:ext uri="{D42A27DB-BD31-4B8C-83A1-F6EECF244321}">
                <p14:modId xmlns:p14="http://schemas.microsoft.com/office/powerpoint/2010/main" val="2637594334"/>
              </p:ext>
            </p:extLst>
          </p:nvPr>
        </p:nvGraphicFramePr>
        <p:xfrm>
          <a:off x="323528" y="3461446"/>
          <a:ext cx="8280920" cy="288000"/>
        </p:xfrm>
        <a:graphic>
          <a:graphicData uri="http://schemas.openxmlformats.org/drawingml/2006/table">
            <a:tbl>
              <a:tblPr firstRow="1" firstCol="1" bandRow="1"/>
              <a:tblGrid>
                <a:gridCol w="8280920"/>
              </a:tblGrid>
              <a:tr h="288000">
                <a:tc>
                  <a:txBody>
                    <a:bodyPr/>
                    <a:lstStyle/>
                    <a:p>
                      <a:pPr indent="266700" algn="just">
                        <a:spcAft>
                          <a:spcPts val="0"/>
                        </a:spcAft>
                        <a:tabLst>
                          <a:tab pos="4024630" algn="l"/>
                          <a:tab pos="266700" algn="l"/>
                        </a:tabLst>
                      </a:pPr>
                      <a:r>
                        <a:rPr lang="en-US" sz="1400" kern="0" dirty="0">
                          <a:effectLst/>
                          <a:latin typeface="Times New Roman" panose="02020603050405020304" pitchFamily="18" charset="0"/>
                          <a:ea typeface="宋体" panose="02010600030101010101" pitchFamily="2" charset="-122"/>
                        </a:rPr>
                        <a:t>void </a:t>
                      </a:r>
                      <a:r>
                        <a:rPr lang="en-US" sz="1400" kern="0" dirty="0" err="1">
                          <a:effectLst/>
                          <a:latin typeface="Times New Roman" panose="02020603050405020304" pitchFamily="18" charset="0"/>
                          <a:ea typeface="宋体" panose="02010600030101010101" pitchFamily="2" charset="-122"/>
                        </a:rPr>
                        <a:t>dac_init</a:t>
                      </a:r>
                      <a:r>
                        <a:rPr lang="en-US" sz="1400" kern="0" dirty="0">
                          <a:effectLst/>
                          <a:latin typeface="Times New Roman" panose="02020603050405020304" pitchFamily="18" charset="0"/>
                          <a:ea typeface="宋体" panose="02010600030101010101" pitchFamily="2" charset="-122"/>
                        </a:rPr>
                        <a:t>(uint_8 </a:t>
                      </a:r>
                      <a:r>
                        <a:rPr lang="en-US" sz="1400" kern="0" dirty="0" err="1">
                          <a:effectLst/>
                          <a:latin typeface="Times New Roman" panose="02020603050405020304" pitchFamily="18" charset="0"/>
                          <a:ea typeface="宋体" panose="02010600030101010101" pitchFamily="2" charset="-122"/>
                        </a:rPr>
                        <a:t>RefVoltage</a:t>
                      </a:r>
                      <a:r>
                        <a:rPr lang="en-US" sz="1400" kern="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sp>
        <p:nvSpPr>
          <p:cNvPr id="9" name="矩形 8"/>
          <p:cNvSpPr/>
          <p:nvPr/>
        </p:nvSpPr>
        <p:spPr>
          <a:xfrm>
            <a:off x="179512" y="3749694"/>
            <a:ext cx="8568952" cy="1823576"/>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初始化</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完成后，使用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dac_convert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参数来设置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缓冲区的值，值大小在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4095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模块使能时，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模块会将缓冲区中的值转换为对应的模拟电压。</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dac_init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数据</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dac_convert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440644149"/>
              </p:ext>
            </p:extLst>
          </p:nvPr>
        </p:nvGraphicFramePr>
        <p:xfrm>
          <a:off x="323528" y="5493418"/>
          <a:ext cx="8280920" cy="288000"/>
        </p:xfrm>
        <a:graphic>
          <a:graphicData uri="http://schemas.openxmlformats.org/drawingml/2006/table">
            <a:tbl>
              <a:tblPr firstRow="1" firstCol="1" bandRow="1"/>
              <a:tblGrid>
                <a:gridCol w="8280920"/>
              </a:tblGrid>
              <a:tr h="288000">
                <a:tc>
                  <a:txBody>
                    <a:bodyPr/>
                    <a:lstStyle/>
                    <a:p>
                      <a:pPr indent="266700" algn="just">
                        <a:spcAft>
                          <a:spcPts val="0"/>
                        </a:spcAft>
                        <a:tabLst>
                          <a:tab pos="4024630" algn="l"/>
                          <a:tab pos="266700" algn="l"/>
                        </a:tabLst>
                      </a:pPr>
                      <a:r>
                        <a:rPr lang="en-US" sz="1400" kern="0" dirty="0">
                          <a:effectLst/>
                          <a:latin typeface="Times New Roman" panose="02020603050405020304" pitchFamily="18" charset="0"/>
                          <a:ea typeface="宋体" panose="02010600030101010101" pitchFamily="2" charset="-122"/>
                        </a:rPr>
                        <a:t>void </a:t>
                      </a:r>
                      <a:r>
                        <a:rPr lang="en-US" sz="1400" kern="0" dirty="0" err="1">
                          <a:effectLst/>
                          <a:latin typeface="Times New Roman" panose="02020603050405020304" pitchFamily="18" charset="0"/>
                          <a:ea typeface="宋体" panose="02010600030101010101" pitchFamily="2" charset="-122"/>
                        </a:rPr>
                        <a:t>dac_convert</a:t>
                      </a:r>
                      <a:r>
                        <a:rPr lang="en-US" sz="1400" kern="0" dirty="0">
                          <a:effectLst/>
                          <a:latin typeface="Times New Roman" panose="02020603050405020304" pitchFamily="18" charset="0"/>
                          <a:ea typeface="宋体" panose="02010600030101010101" pitchFamily="2" charset="-122"/>
                        </a:rPr>
                        <a:t>(uint_16 data);</a:t>
                      </a:r>
                      <a:endParaRPr lang="zh-CN" sz="1400" kern="1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pattFill prst="pct10">
                      <a:fgClr>
                        <a:srgbClr val="FFFFFF"/>
                      </a:fgClr>
                      <a:bgClr>
                        <a:srgbClr val="E5E5E5"/>
                      </a:bgClr>
                    </a:pattFill>
                  </a:tcPr>
                </a:tc>
              </a:tr>
            </a:tbl>
          </a:graphicData>
        </a:graphic>
      </p:graphicFrame>
      <p:sp>
        <p:nvSpPr>
          <p:cNvPr id="10" name="矩形 9"/>
          <p:cNvSpPr/>
          <p:nvPr/>
        </p:nvSpPr>
        <p:spPr>
          <a:xfrm>
            <a:off x="179512" y="5781418"/>
            <a:ext cx="8568952" cy="1080360"/>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dac_convert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函数通过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参数来设置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DAC1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缓冲区的值，值大小在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4095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模块使能时，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模块会将缓冲区中的值转换为对应的模拟电压。</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309589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44</a:t>
            </a:fld>
            <a:endParaRPr lang="en-US" altLang="zh-CN" dirty="0"/>
          </a:p>
        </p:txBody>
      </p:sp>
      <p:sp>
        <p:nvSpPr>
          <p:cNvPr id="4" name="矩形 3"/>
          <p:cNvSpPr/>
          <p:nvPr/>
        </p:nvSpPr>
        <p:spPr>
          <a:xfrm>
            <a:off x="179512" y="1307088"/>
            <a:ext cx="8568952" cy="434350"/>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dac.h</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graphicFrame>
        <p:nvGraphicFramePr>
          <p:cNvPr id="5" name="表格 4"/>
          <p:cNvGraphicFramePr>
            <a:graphicFrameLocks noGrp="1"/>
          </p:cNvGraphicFramePr>
          <p:nvPr>
            <p:extLst>
              <p:ext uri="{D42A27DB-BD31-4B8C-83A1-F6EECF244321}">
                <p14:modId xmlns:p14="http://schemas.microsoft.com/office/powerpoint/2010/main" val="2151848828"/>
              </p:ext>
            </p:extLst>
          </p:nvPr>
        </p:nvGraphicFramePr>
        <p:xfrm>
          <a:off x="1043608" y="1790700"/>
          <a:ext cx="7704856" cy="4838700"/>
        </p:xfrm>
        <a:graphic>
          <a:graphicData uri="http://schemas.openxmlformats.org/drawingml/2006/table">
            <a:tbl>
              <a:tblPr/>
              <a:tblGrid>
                <a:gridCol w="7704856"/>
              </a:tblGrid>
              <a:tr h="4838700">
                <a:tc>
                  <a:txBody>
                    <a:bodyPr/>
                    <a:lstStyle/>
                    <a:p>
                      <a:pPr indent="266700" algn="l">
                        <a:lnSpc>
                          <a:spcPts val="1200"/>
                        </a:lnSpc>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indent="266700" algn="l">
                        <a:lnSpc>
                          <a:spcPts val="1200"/>
                        </a:lnSpc>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文件名称：</a:t>
                      </a:r>
                      <a:r>
                        <a:rPr lang="en-US" altLang="zh-CN" sz="1400" kern="100" dirty="0" err="1" smtClean="0">
                          <a:effectLst/>
                          <a:latin typeface="Times New Roman" panose="02020603050405020304" pitchFamily="18" charset="0"/>
                          <a:ea typeface="宋体" panose="02010600030101010101" pitchFamily="2" charset="-122"/>
                          <a:cs typeface="Times New Roman" panose="02020603050405020304" pitchFamily="18" charset="0"/>
                        </a:rPr>
                        <a:t>dac.h</a:t>
                      </a:r>
                      <a:endPar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功能概要：</a:t>
                      </a:r>
                      <a:r>
                        <a:rPr lang="en-US" altLang="zh-CN" sz="1400" kern="100" dirty="0" err="1" smtClean="0">
                          <a:effectLst/>
                          <a:latin typeface="Times New Roman" panose="02020603050405020304" pitchFamily="18" charset="0"/>
                          <a:ea typeface="宋体" panose="02010600030101010101" pitchFamily="2" charset="-122"/>
                          <a:cs typeface="Times New Roman" panose="02020603050405020304" pitchFamily="18" charset="0"/>
                        </a:rPr>
                        <a:t>dac</a:t>
                      </a:r>
                      <a:r>
                        <a:rPr lang="zh-CN" altLang="en-US"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底层驱动构件头文件</a:t>
                      </a:r>
                    </a:p>
                    <a:p>
                      <a:pPr indent="266700" algn="l">
                        <a:lnSpc>
                          <a:spcPts val="1200"/>
                        </a:lnSpc>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版权所有：苏州大学飞思卡尔嵌入式中心</a:t>
                      </a: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(sumcu.suda.edu.cn)</a:t>
                      </a:r>
                    </a:p>
                    <a:p>
                      <a:pPr indent="266700" algn="l">
                        <a:lnSpc>
                          <a:spcPts val="1200"/>
                        </a:lnSpc>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更新记录：</a:t>
                      </a: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2013-04-07   V1.0</a:t>
                      </a:r>
                    </a:p>
                    <a:p>
                      <a:pPr indent="266700" algn="l">
                        <a:lnSpc>
                          <a:spcPts val="1200"/>
                        </a:lnSpc>
                        <a:spcAft>
                          <a:spcPts val="0"/>
                        </a:spcAft>
                      </a:pPr>
                      <a:r>
                        <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indent="266700" algn="l">
                        <a:lnSpc>
                          <a:spcPts val="1200"/>
                        </a:lnSpc>
                        <a:spcAft>
                          <a:spcPts val="0"/>
                        </a:spcAft>
                      </a:pPr>
                      <a:endParaRPr lang="en-US" altLang="zh-CN" sz="14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ifndef</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_DAC_H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防止重复定义（ 开头）</a:t>
                      </a: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#define _DAC_H</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#include "</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common.h</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包含公共要素头文件</a:t>
                      </a: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#define DAC_VREFH  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#define DAC_VDDA   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函数名称：</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dac_init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函数返回：无</a:t>
                      </a: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RefVoltage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：参考电压选择</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DAC_VREFH</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DAC_VDDA</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功能概要：初始化</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DAC</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模块设定</a:t>
                      </a: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dac_init</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(uint_8 </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RefVoltage</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函数名称：</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dac_convert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参数说明：</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data: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需要转换成模拟量的数字量，范围（</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0~4095</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功能概要：执行</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DAC</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转换</a:t>
                      </a: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void </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dac_convert</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(uint_16 data);</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endif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93435" marR="47265" marT="0" marB="0">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10529991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45</a:t>
            </a:fld>
            <a:endParaRPr lang="en-US" altLang="zh-CN" dirty="0"/>
          </a:p>
        </p:txBody>
      </p:sp>
      <p:sp>
        <p:nvSpPr>
          <p:cNvPr id="4" name="矩形 3"/>
          <p:cNvSpPr/>
          <p:nvPr/>
        </p:nvSpPr>
        <p:spPr>
          <a:xfrm>
            <a:off x="179512" y="1307088"/>
            <a:ext cx="8568952" cy="5275290"/>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以制作一个基于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模块的呼吸灯为例，介绍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构件的使用方法。使用举例步骤如下：</a:t>
            </a: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模块，选择参考电压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VDDA=3.3V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dac_init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(DAC_VDDA</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）在主循环中，使用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对数字量</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VReference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进行转换，</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VReference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的取值范围在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2200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2600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之间。（根据不同型号的二极管，这个取值范围可能有所变动，读者可根据实际情况，在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4095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之间自行更改其值）</a:t>
            </a: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dac_convert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VReference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）将一个发光二极管的正极接在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评估板上的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PTE30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号脚上，将其负极接在评估板上任意一个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GND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上，即可看到小灯的呼吸效果。</a:t>
            </a:r>
          </a:p>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驱动构件测试实例</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测试实例工程位于网上光盘中的“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..\ch10-ADC-DAC-CMP \KL25-DAC”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文件夹</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10.2.2  DAC</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91003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46</a:t>
            </a:fld>
            <a:endParaRPr lang="en-US" altLang="zh-CN" dirty="0"/>
          </a:p>
        </p:txBody>
      </p:sp>
      <p:sp>
        <p:nvSpPr>
          <p:cNvPr id="4" name="矩形 3"/>
          <p:cNvSpPr/>
          <p:nvPr/>
        </p:nvSpPr>
        <p:spPr>
          <a:xfrm>
            <a:off x="179512" y="1307088"/>
            <a:ext cx="8568952" cy="4685898"/>
          </a:xfrm>
          <a:prstGeom prst="rect">
            <a:avLst/>
          </a:prstGeom>
        </p:spPr>
        <p:txBody>
          <a:bodyPr wrap="square">
            <a:spAutoFit/>
          </a:bodyPr>
          <a:lstStyle/>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转换模块有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位寄存器，包括</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(DAC0_SR)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DAC0_C0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DAC0_C1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DAC0_C2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DAC0_DAT0L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DAC0_DAT0H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DAC0_DAT1L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DAC0_DAT1H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。通过对这些寄存器的编程，就可以获取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的转换数据</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状态寄存器（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DAC0_SR</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Arial" panose="020B0604020202020204" pitchFamily="34" charset="0"/>
              <a:buChar char="•"/>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Reseved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该位段保留且只读为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Arial" panose="020B0604020202020204" pitchFamily="34" charset="0"/>
              <a:buChar char="•"/>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DACBFRPTF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缓冲读指针的顶部标志。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缓冲区读指针不等于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Arial" panose="020B0604020202020204" pitchFamily="34" charset="0"/>
              <a:buChar char="•"/>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DACBFRPBF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缓冲读指针的底部标志。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缓冲区读指针不等于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C2[DACBUFUP]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C2[DACBUFUP]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10.2.3 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80301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47</a:t>
            </a:fld>
            <a:endParaRPr lang="en-US" altLang="zh-CN" dirty="0"/>
          </a:p>
        </p:txBody>
      </p:sp>
      <p:sp>
        <p:nvSpPr>
          <p:cNvPr id="4" name="矩形 3"/>
          <p:cNvSpPr/>
          <p:nvPr/>
        </p:nvSpPr>
        <p:spPr>
          <a:xfrm>
            <a:off x="179512" y="1307088"/>
            <a:ext cx="8568952" cy="114646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DAC0_C0</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DAC0_C0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具有使能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、硬件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软件触发选择、功耗选择和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模块的参考电压选择等功能。复位后，各位均为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10.2.3 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307546968"/>
              </p:ext>
            </p:extLst>
          </p:nvPr>
        </p:nvGraphicFramePr>
        <p:xfrm>
          <a:off x="349187" y="2438045"/>
          <a:ext cx="8229601" cy="864000"/>
        </p:xfrm>
        <a:graphic>
          <a:graphicData uri="http://schemas.openxmlformats.org/drawingml/2006/table">
            <a:tbl>
              <a:tblPr firstRow="1" firstCol="1" bandRow="1"/>
              <a:tblGrid>
                <a:gridCol w="478397"/>
                <a:gridCol w="864096"/>
                <a:gridCol w="864096"/>
                <a:gridCol w="1256427"/>
                <a:gridCol w="1285464"/>
                <a:gridCol w="576072"/>
                <a:gridCol w="576072"/>
                <a:gridCol w="1096183"/>
                <a:gridCol w="1232794"/>
              </a:tblGrid>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位</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D4</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D3</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D2</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D1</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DACRFS</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DACTRGSEL</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LPEN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DACBTIEN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DACBBIEN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写</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DACBWTRG</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zh-CN" altLang="en-US"/>
                    </a:p>
                  </a:txBody>
                  <a:tcPr/>
                </a:tc>
                <a:tc vMerge="1">
                  <a:txBody>
                    <a:bodyPr/>
                    <a:lstStyle/>
                    <a:p>
                      <a:endParaRPr lang="zh-CN" altLang="en-US"/>
                    </a:p>
                  </a:txBody>
                  <a:tcPr/>
                </a:tc>
              </a:tr>
            </a:tbl>
          </a:graphicData>
        </a:graphic>
      </p:graphicFrame>
      <p:sp>
        <p:nvSpPr>
          <p:cNvPr id="9" name="矩形 8"/>
          <p:cNvSpPr/>
          <p:nvPr/>
        </p:nvSpPr>
        <p:spPr>
          <a:xfrm>
            <a:off x="193092" y="3370944"/>
            <a:ext cx="8568952" cy="3070071"/>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DACRFS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电压参考选择位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DACTRGSEL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模块触发方式选择位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DACSWTRG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软件触发位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LPEN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低功耗控制位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Reserved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该位保留且只读为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DACBTIEN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缓冲区读指针顶部标志中断使能位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DACBBIEN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缓冲区读指针底部标志中断使能位</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76405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48</a:t>
            </a:fld>
            <a:endParaRPr lang="en-US" altLang="zh-CN" dirty="0"/>
          </a:p>
        </p:txBody>
      </p:sp>
      <p:sp>
        <p:nvSpPr>
          <p:cNvPr id="4" name="矩形 3"/>
          <p:cNvSpPr/>
          <p:nvPr/>
        </p:nvSpPr>
        <p:spPr>
          <a:xfrm>
            <a:off x="179512" y="1307088"/>
            <a:ext cx="8568952" cy="80791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DAC0_C2</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本寄存器主要设置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缓冲区的读指针和缓冲区上限。</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10.2.3 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193092" y="3370944"/>
            <a:ext cx="8699388" cy="257762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Reserved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该位段保留且只读为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DACBFRP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缓冲区读指针。该位保存了缓冲区读指针的当前值。</a:t>
            </a: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Reserved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该位段保留且只读为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lgn="just" eaLnBrk="0" hangingPunct="0">
              <a:lnSpc>
                <a:spcPct val="110000"/>
              </a:lnSpc>
              <a:spcBef>
                <a:spcPts val="300"/>
              </a:spcBef>
              <a:buClr>
                <a:srgbClr val="00007D"/>
              </a:buClr>
              <a:buSzPct val="75000"/>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DACBFUP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缓冲区上限。该位选择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缓冲区的上限，缓冲区读指针不能超过此上限。该位为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表示缓冲区只有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位数据（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表示缓冲区只有</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位数据（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6" name="表格 5"/>
          <p:cNvGraphicFramePr>
            <a:graphicFrameLocks noGrp="1"/>
          </p:cNvGraphicFramePr>
          <p:nvPr>
            <p:extLst>
              <p:ext uri="{D42A27DB-BD31-4B8C-83A1-F6EECF244321}">
                <p14:modId xmlns:p14="http://schemas.microsoft.com/office/powerpoint/2010/main" val="2256945494"/>
              </p:ext>
            </p:extLst>
          </p:nvPr>
        </p:nvGraphicFramePr>
        <p:xfrm>
          <a:off x="349188" y="2115001"/>
          <a:ext cx="8229600" cy="1152000"/>
        </p:xfrm>
        <a:graphic>
          <a:graphicData uri="http://schemas.openxmlformats.org/drawingml/2006/table">
            <a:tbl>
              <a:tblPr firstRow="1" firstCol="1" bandRow="1"/>
              <a:tblGrid>
                <a:gridCol w="1247607"/>
                <a:gridCol w="1586667"/>
                <a:gridCol w="1902684"/>
                <a:gridCol w="1580083"/>
                <a:gridCol w="1912559"/>
              </a:tblGrid>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数据位</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D5</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D4</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D3</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D1</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DACBFRP</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DACBFUP</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写</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 </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 </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zh-CN" altLang="en-US"/>
                    </a:p>
                  </a:txBody>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复位</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575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49</a:t>
            </a:fld>
            <a:endParaRPr lang="en-US" altLang="zh-CN" dirty="0"/>
          </a:p>
        </p:txBody>
      </p:sp>
      <p:sp>
        <p:nvSpPr>
          <p:cNvPr id="4" name="矩形 3"/>
          <p:cNvSpPr/>
          <p:nvPr/>
        </p:nvSpPr>
        <p:spPr>
          <a:xfrm>
            <a:off x="179512" y="1307088"/>
            <a:ext cx="8568952" cy="3227102"/>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数据寄存器（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由高位寄存器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ADC0_ADT0H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和低位寄存器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ADC0_ADT0L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组成。当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缓冲区禁用时，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DAT0[11:0]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控制输出电压，计算公式为：</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Vout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1+DAT0[11:0]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/4096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缓存区使能时，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被映射到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字的数据缓冲区中。</a:t>
            </a:r>
          </a:p>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数据寄存器（</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由高位寄存器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ADC0_ADT1H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和低位寄存器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ADC0_ADT1L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组成。当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缓冲区禁用时，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不被使用；当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缓存区使能时，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被映射到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字的数据缓冲区中。</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456086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10.2.3 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8068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a:t>
            </a:fld>
            <a:endParaRPr lang="en-US" altLang="zh-CN"/>
          </a:p>
        </p:txBody>
      </p:sp>
      <mc:AlternateContent xmlns:mc="http://schemas.openxmlformats.org/markup-compatibility/2006" xmlns:a14="http://schemas.microsoft.com/office/drawing/2010/main">
        <mc:Choice Requires="a14">
          <p:sp>
            <p:nvSpPr>
              <p:cNvPr id="4" name="矩形 3"/>
              <p:cNvSpPr/>
              <p:nvPr/>
            </p:nvSpPr>
            <p:spPr>
              <a:xfrm>
                <a:off x="107504" y="1336256"/>
                <a:ext cx="8859080" cy="4819846"/>
              </a:xfrm>
              <a:prstGeom prst="rect">
                <a:avLst/>
              </a:prstGeom>
            </p:spPr>
            <p:txBody>
              <a:bodyPr wrap="square">
                <a:spAutoFit/>
              </a:bodyPr>
              <a:lstStyle/>
              <a:p>
                <a:pPr marL="457200" lvl="0" indent="-457200" algn="just" eaLnBrk="0" hangingPunct="0">
                  <a:lnSpc>
                    <a:spcPct val="110000"/>
                  </a:lnSpc>
                  <a:spcBef>
                    <a:spcPts val="300"/>
                  </a:spcBef>
                  <a:buClr>
                    <a:srgbClr val="00007D"/>
                  </a:buClr>
                  <a:buSzPct val="100000"/>
                  <a:buFont typeface="+mj-lt"/>
                  <a:buAutoNum type="arabicPeriod"/>
                  <a:defRPr/>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转换编程直接相关的基本问题</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100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精度</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是指数字量变化一个最小量时模拟信号的变化量，也称为分辩率，一般用</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模块的位数来表示。</a:t>
                </a:r>
                <a:endPar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通常</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模块的</a:t>
                </a:r>
                <a:r>
                  <a:rPr lang="zh-CN" altLang="en-US" sz="2000" b="1" kern="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位数</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有</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14</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位等</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设</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采样位数为</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，则最小的能检测到的模拟量变化值</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为</a:t>
                </a:r>
                <a14:m>
                  <m:oMath xmlns:m="http://schemas.openxmlformats.org/officeDocument/2006/math">
                    <m:f>
                      <m:fPr>
                        <m:ctrlP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t>𝟏</m:t>
                        </m:r>
                      </m:num>
                      <m:den>
                        <m:sSup>
                          <m:sSupPr>
                            <m:ctrlP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t>𝟐</m:t>
                            </m:r>
                          </m:e>
                          <m:sup>
                            <m: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t>𝑵</m:t>
                            </m:r>
                          </m:sup>
                        </m:sSup>
                      </m:den>
                    </m:f>
                  </m:oMath>
                </a14:m>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比如某一</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ADC</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模块是</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位，若参考电压为</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5V</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，那这个</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模块可检测到的模拟量变化最小值</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为</a:t>
                </a:r>
                <a14:m>
                  <m:oMath xmlns:m="http://schemas.openxmlformats.org/officeDocument/2006/math">
                    <m:f>
                      <m:fPr>
                        <m:ctrlP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000" b="1" i="1" kern="0">
                            <a:latin typeface="Cambria Math" panose="02040503050406030204" pitchFamily="18" charset="0"/>
                            <a:ea typeface="黑体" panose="02010609060101010101" pitchFamily="49" charset="-122"/>
                            <a:cs typeface="Times New Roman" panose="02020603050405020304" pitchFamily="18" charset="0"/>
                          </a:rPr>
                          <m:t>5</m:t>
                        </m:r>
                      </m:num>
                      <m:den>
                        <m:sSup>
                          <m:sSupPr>
                            <m:ctrlP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000" b="1" i="1" kern="0">
                                <a:latin typeface="Cambria Math" panose="02040503050406030204" pitchFamily="18" charset="0"/>
                                <a:ea typeface="黑体" panose="02010609060101010101" pitchFamily="49" charset="-122"/>
                                <a:cs typeface="Times New Roman" panose="02020603050405020304" pitchFamily="18" charset="0"/>
                              </a:rPr>
                              <m:t>2</m:t>
                            </m:r>
                          </m:e>
                          <m:sup>
                            <m:r>
                              <a:rPr lang="en-US" altLang="zh-CN" sz="2000" b="1" i="1" kern="0">
                                <a:latin typeface="Cambria Math" panose="02040503050406030204" pitchFamily="18" charset="0"/>
                                <a:ea typeface="黑体" panose="02010609060101010101" pitchFamily="49" charset="-122"/>
                                <a:cs typeface="Times New Roman" panose="02020603050405020304" pitchFamily="18" charset="0"/>
                              </a:rPr>
                              <m:t>1</m:t>
                            </m:r>
                            <m:r>
                              <a:rPr lang="en-US" altLang="zh-CN" sz="2000" b="1" i="1" kern="0" smtClean="0">
                                <a:latin typeface="Cambria Math" panose="02040503050406030204" pitchFamily="18" charset="0"/>
                                <a:ea typeface="黑体" panose="02010609060101010101" pitchFamily="49" charset="-122"/>
                                <a:cs typeface="Times New Roman" panose="02020603050405020304" pitchFamily="18" charset="0"/>
                              </a:rPr>
                              <m:t>2</m:t>
                            </m:r>
                          </m:sup>
                        </m:sSup>
                      </m:den>
                    </m:f>
                  </m:oMath>
                </a14:m>
                <a:r>
                  <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rPr>
                  <a:t>=1.22</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mV</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），这</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就</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该</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转换器的转换精度了</a:t>
                </a:r>
                <a:r>
                  <a:rPr lang="zh-CN" altLang="en-US" sz="2000" b="1" kern="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kern="0"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、转换速度</a:t>
                </a:r>
                <a:endParaRPr lang="en-US" altLang="zh-CN" sz="2200" b="1" kern="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完成一次</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转换所要花费的时间来表示</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转换器的转换速度。</a:t>
                </a:r>
                <a:endPar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转换速度与</a:t>
                </a:r>
                <a:r>
                  <a:rPr lang="en-US" altLang="zh-CN" sz="2000" b="1" kern="0"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kern="0" dirty="0">
                    <a:latin typeface="Times New Roman" panose="02020603050405020304" pitchFamily="18" charset="0"/>
                    <a:ea typeface="黑体" panose="02010609060101010101" pitchFamily="49" charset="-122"/>
                    <a:cs typeface="Times New Roman" panose="02020603050405020304" pitchFamily="18" charset="0"/>
                  </a:rPr>
                  <a:t>转换器的硬件类型及制造工艺等因素密切相关，其特征值为纳秒级。</a:t>
                </a:r>
              </a:p>
            </p:txBody>
          </p:sp>
        </mc:Choice>
        <mc:Fallback xmlns="">
          <p:sp>
            <p:nvSpPr>
              <p:cNvPr id="4" name="矩形 3"/>
              <p:cNvSpPr>
                <a:spLocks noRot="1" noChangeAspect="1" noMove="1" noResize="1" noEditPoints="1" noAdjustHandles="1" noChangeArrowheads="1" noChangeShapeType="1" noTextEdit="1"/>
              </p:cNvSpPr>
              <p:nvPr/>
            </p:nvSpPr>
            <p:spPr>
              <a:xfrm>
                <a:off x="107504" y="1336256"/>
                <a:ext cx="8859080" cy="4819846"/>
              </a:xfrm>
              <a:prstGeom prst="rect">
                <a:avLst/>
              </a:prstGeom>
              <a:blipFill rotWithShape="0">
                <a:blip r:embed="rId2"/>
                <a:stretch>
                  <a:fillRect l="-895" t="-1264" r="-688" b="-379"/>
                </a:stretch>
              </a:blipFill>
            </p:spPr>
            <p:txBody>
              <a:bodyPr/>
              <a:lstStyle/>
              <a:p>
                <a:r>
                  <a:rPr lang="zh-CN" altLang="en-US">
                    <a:noFill/>
                  </a:rPr>
                  <a:t> </a:t>
                </a:r>
              </a:p>
            </p:txBody>
          </p:sp>
        </mc:Fallback>
      </mc:AlternateContent>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2" y="832936"/>
            <a:ext cx="557396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spTree>
    <p:extLst>
      <p:ext uri="{BB962C8B-B14F-4D97-AF65-F5344CB8AC3E}">
        <p14:creationId xmlns:p14="http://schemas.microsoft.com/office/powerpoint/2010/main" val="3476486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50</a:t>
            </a:fld>
            <a:endParaRPr lang="en-US" altLang="zh-CN" dirty="0"/>
          </a:p>
        </p:txBody>
      </p:sp>
      <p:sp>
        <p:nvSpPr>
          <p:cNvPr id="4" name="矩形 3"/>
          <p:cNvSpPr/>
          <p:nvPr/>
        </p:nvSpPr>
        <p:spPr>
          <a:xfrm>
            <a:off x="179512" y="1307088"/>
            <a:ext cx="8568952" cy="2954655"/>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概述</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具有初始化和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转换两种基本操作。初始化函数完成对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模块的工作属性的设定，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转换函数则完成实际的转换任务</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转换两种基本操作所对应的功能函数共同放置在命名为</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的文件中，并按照相对严格的构件设计原则对其进行封装，同时配以命名为</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dac.h</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的头文件，用来定义模块的基本信息和对外接口</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驱动构件源程序文件（</a:t>
            </a:r>
            <a:r>
              <a:rPr lang="en-US" altLang="zh-CN" sz="20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dac.c</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10.2.4</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节</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10.2  </a:t>
            </a:r>
            <a:r>
              <a:rPr lang="zh-CN" altLang="en-US" sz="3200" b="1" dirty="0" smtClean="0">
                <a:solidFill>
                  <a:schemeClr val="bg1"/>
                </a:solidFill>
                <a:latin typeface="华文新魏" panose="02010800040101010101" pitchFamily="2" charset="-122"/>
                <a:ea typeface="华文新魏" panose="02010800040101010101" pitchFamily="2" charset="-122"/>
              </a:rPr>
              <a:t>数字</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模拟转换器</a:t>
            </a:r>
            <a:r>
              <a:rPr lang="en-US" altLang="zh-CN" sz="3200" b="1" dirty="0">
                <a:solidFill>
                  <a:schemeClr val="bg1"/>
                </a:solidFill>
                <a:latin typeface="华文新魏" panose="02010800040101010101" pitchFamily="2" charset="-122"/>
                <a:ea typeface="华文新魏" panose="02010800040101010101" pitchFamily="2" charset="-122"/>
              </a:rPr>
              <a:t>DAC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45423"/>
            <a:ext cx="386516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10.2.4 DAC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02828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51</a:t>
            </a:fld>
            <a:endParaRPr lang="en-US" altLang="zh-CN" dirty="0"/>
          </a:p>
        </p:txBody>
      </p:sp>
      <p:sp>
        <p:nvSpPr>
          <p:cNvPr id="4" name="矩形 3"/>
          <p:cNvSpPr/>
          <p:nvPr/>
        </p:nvSpPr>
        <p:spPr>
          <a:xfrm>
            <a:off x="107504" y="1527079"/>
            <a:ext cx="8568952" cy="468589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．电压比较器的</a:t>
            </a:r>
            <a:r>
              <a:rPr lang="zh-CN" altLang="en-US"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作用</a:t>
            </a:r>
            <a:endParaRPr lang="en-US" altLang="zh-CN" sz="20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比较器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可以用于</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比较</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两路模拟电压</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。很多</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场合需要检测模拟电压，</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比如</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一个湿度报警器，传感器模拟信号经过放大后直接与比较器输入端连接，跟参考电压比较，当大小发生变化时，就可以产生中断，实现可控的输出结果</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。比较</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器用作模拟电路和数字电路的接口，还可以用作波形产生和变换电路等。利用简单电压比较器可将正弦波变为同频率的方波或矩形波。</a:t>
            </a:r>
          </a:p>
          <a:p>
            <a:pPr algn="just" eaLnBrk="0" hangingPunct="0">
              <a:lnSpc>
                <a:spcPct val="110000"/>
              </a:lnSpc>
              <a:spcBef>
                <a:spcPts val="300"/>
              </a:spcBef>
              <a:buClr>
                <a:srgbClr val="00007D"/>
              </a:buClr>
              <a:buSzPct val="75000"/>
              <a:defRPr/>
            </a:pPr>
            <a:r>
              <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．比较器的</a:t>
            </a:r>
            <a:r>
              <a:rPr lang="zh-CN" altLang="en-US"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分类</a:t>
            </a:r>
            <a:endPar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比较器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可以根据比较对象不同分为</a:t>
            </a: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模拟比较器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数字比较器</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）模拟比较器：将模拟量与一标准值进行比较，当高于该值时，输出高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电平。反之，则输出低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或高</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电平</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）数字比较器：用来比较二组二进制数是否相同，相同时输出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高平，反之，则输出相反的电平。</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943749"/>
            <a:ext cx="4825360"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比较器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220098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52</a:t>
            </a:fld>
            <a:endParaRPr lang="en-US" altLang="zh-CN" dirty="0"/>
          </a:p>
        </p:txBody>
      </p:sp>
      <p:sp>
        <p:nvSpPr>
          <p:cNvPr id="4" name="矩形 3"/>
          <p:cNvSpPr/>
          <p:nvPr/>
        </p:nvSpPr>
        <p:spPr>
          <a:xfrm>
            <a:off x="107504" y="1228515"/>
            <a:ext cx="8712968" cy="1480405"/>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引脚</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模拟多路复用器</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(ANMUX)</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可以从</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路通道中选择一路模拟信号作为输入信号。</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位的</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可以提供一个信号。</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MUX</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电路可以在整个电压范围内进行操作。从如下的</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引脚配置表中可以看出</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引脚配置。</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764704"/>
            <a:ext cx="45929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graphicFrame>
        <p:nvGraphicFramePr>
          <p:cNvPr id="3" name="表格 2"/>
          <p:cNvGraphicFramePr>
            <a:graphicFrameLocks noGrp="1"/>
          </p:cNvGraphicFramePr>
          <p:nvPr>
            <p:extLst>
              <p:ext uri="{D42A27DB-BD31-4B8C-83A1-F6EECF244321}">
                <p14:modId xmlns:p14="http://schemas.microsoft.com/office/powerpoint/2010/main" val="521001990"/>
              </p:ext>
            </p:extLst>
          </p:nvPr>
        </p:nvGraphicFramePr>
        <p:xfrm>
          <a:off x="755576" y="2780928"/>
          <a:ext cx="7818711" cy="3341459"/>
        </p:xfrm>
        <a:graphic>
          <a:graphicData uri="http://schemas.openxmlformats.org/drawingml/2006/table">
            <a:tbl>
              <a:tblPr/>
              <a:tblGrid>
                <a:gridCol w="874132"/>
                <a:gridCol w="1903075"/>
                <a:gridCol w="1626292"/>
                <a:gridCol w="1626292"/>
                <a:gridCol w="1788920"/>
              </a:tblGrid>
              <a:tr h="303769">
                <a:tc>
                  <a:txBody>
                    <a:bodyPr/>
                    <a:lstStyle/>
                    <a:p>
                      <a:pPr indent="127000" algn="ctr">
                        <a:lnSpc>
                          <a:spcPts val="1000"/>
                        </a:lnSpc>
                        <a:spcAft>
                          <a:spcPts val="0"/>
                        </a:spcAft>
                      </a:pPr>
                      <a:r>
                        <a:rPr lang="zh-CN" sz="1400" b="1" kern="100" dirty="0">
                          <a:solidFill>
                            <a:srgbClr val="000000"/>
                          </a:solidFill>
                          <a:effectLst/>
                          <a:latin typeface="Times New Roman"/>
                          <a:ea typeface="宋体"/>
                          <a:cs typeface="Times New Roman"/>
                        </a:rPr>
                        <a:t>引脚号</a:t>
                      </a:r>
                      <a:endParaRPr lang="zh-CN" sz="1400" b="1" kern="100" dirty="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zh-CN" sz="1400" b="1" kern="100">
                          <a:solidFill>
                            <a:srgbClr val="000000"/>
                          </a:solidFill>
                          <a:effectLst/>
                          <a:latin typeface="Times New Roman"/>
                          <a:ea typeface="宋体"/>
                          <a:cs typeface="Times New Roman"/>
                        </a:rPr>
                        <a:t>引脚名</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zh-CN" sz="1400" b="1" kern="100">
                          <a:solidFill>
                            <a:srgbClr val="000000"/>
                          </a:solidFill>
                          <a:effectLst/>
                          <a:latin typeface="Times New Roman"/>
                          <a:ea typeface="宋体"/>
                          <a:cs typeface="Times New Roman"/>
                        </a:rPr>
                        <a:t>功能</a:t>
                      </a:r>
                      <a:r>
                        <a:rPr lang="en-US" sz="1400" b="1" kern="100">
                          <a:solidFill>
                            <a:srgbClr val="000000"/>
                          </a:solidFill>
                          <a:effectLst/>
                          <a:latin typeface="Times New Roman"/>
                          <a:ea typeface="宋体"/>
                          <a:cs typeface="Times New Roman"/>
                        </a:rPr>
                        <a:t>0</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zh-CN" sz="1400" b="1" kern="0">
                          <a:solidFill>
                            <a:srgbClr val="000000"/>
                          </a:solidFill>
                          <a:effectLst/>
                          <a:latin typeface="Times New Roman"/>
                          <a:ea typeface="宋体"/>
                          <a:cs typeface="Times New Roman"/>
                        </a:rPr>
                        <a:t>功能</a:t>
                      </a:r>
                      <a:r>
                        <a:rPr lang="en-US" sz="1400" b="1" kern="100">
                          <a:solidFill>
                            <a:srgbClr val="000000"/>
                          </a:solidFill>
                          <a:effectLst/>
                          <a:latin typeface="Times New Roman"/>
                          <a:ea typeface="宋体"/>
                          <a:cs typeface="Times New Roman"/>
                        </a:rPr>
                        <a:t>5</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zh-CN" sz="1400" b="1" kern="0">
                          <a:solidFill>
                            <a:srgbClr val="000000"/>
                          </a:solidFill>
                          <a:effectLst/>
                          <a:latin typeface="Times New Roman"/>
                          <a:ea typeface="宋体"/>
                          <a:cs typeface="Times New Roman"/>
                        </a:rPr>
                        <a:t>功能</a:t>
                      </a:r>
                      <a:r>
                        <a:rPr lang="en-US" sz="1400" b="1" kern="100">
                          <a:solidFill>
                            <a:srgbClr val="000000"/>
                          </a:solidFill>
                          <a:effectLst/>
                          <a:latin typeface="Times New Roman"/>
                          <a:ea typeface="宋体"/>
                          <a:cs typeface="Times New Roman"/>
                        </a:rPr>
                        <a:t>6</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1</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PTE0</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CMP0_OUT</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21</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PTE29</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CMP0_IN5</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22</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PTE30</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CMP0_IN4</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55</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PTC0</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CMP0_OUT</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62</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PTC5</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 </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CMP0_OUT</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63</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PTC6</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CMP0_IN0</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64</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PTC7</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CMP0_IN1</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65</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PTC8</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CMP0_IN2</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66</a:t>
                      </a:r>
                      <a:endParaRPr lang="zh-CN" sz="1400" b="1" kern="10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PTC9</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CMP0_IN3</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dirty="0">
                          <a:solidFill>
                            <a:srgbClr val="000000"/>
                          </a:solidFill>
                          <a:effectLst/>
                          <a:latin typeface="Times New Roman"/>
                          <a:ea typeface="宋体"/>
                          <a:cs typeface="Times New Roman"/>
                        </a:rPr>
                        <a:t> </a:t>
                      </a:r>
                      <a:endParaRPr lang="zh-CN" sz="1400" b="1" kern="100" dirty="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pPr>
                      <a:r>
                        <a:rPr lang="en-US" sz="1400" b="1" kern="100">
                          <a:solidFill>
                            <a:srgbClr val="000000"/>
                          </a:solidFill>
                          <a:effectLst/>
                          <a:latin typeface="Times New Roman"/>
                          <a:ea typeface="宋体"/>
                          <a:cs typeface="Times New Roman"/>
                        </a:rPr>
                        <a:t> </a:t>
                      </a:r>
                      <a:endParaRPr lang="zh-CN" sz="1400" b="1" kern="100">
                        <a:effectLst/>
                        <a:latin typeface="Times New Roman"/>
                        <a:ea typeface="宋体"/>
                        <a:cs typeface="Times New Roman"/>
                      </a:endParaRPr>
                    </a:p>
                  </a:txBody>
                  <a:tcPr marL="6985" marR="6985"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769">
                <a:tc gridSpan="5">
                  <a:txBody>
                    <a:bodyPr/>
                    <a:lstStyle/>
                    <a:p>
                      <a:pPr indent="127000" algn="l">
                        <a:lnSpc>
                          <a:spcPts val="1000"/>
                        </a:lnSpc>
                        <a:spcAft>
                          <a:spcPts val="0"/>
                        </a:spcAft>
                      </a:pPr>
                      <a:r>
                        <a:rPr lang="zh-CN" sz="1400" b="1" kern="100" dirty="0">
                          <a:solidFill>
                            <a:srgbClr val="000000"/>
                          </a:solidFill>
                          <a:effectLst/>
                          <a:latin typeface="Times New Roman"/>
                          <a:ea typeface="宋体"/>
                          <a:cs typeface="Times New Roman"/>
                        </a:rPr>
                        <a:t>注：</a:t>
                      </a:r>
                      <a:r>
                        <a:rPr lang="en-US" sz="1400" b="1" kern="100" dirty="0">
                          <a:solidFill>
                            <a:srgbClr val="000000"/>
                          </a:solidFill>
                          <a:effectLst/>
                          <a:latin typeface="Times New Roman"/>
                          <a:ea typeface="宋体"/>
                          <a:cs typeface="Times New Roman"/>
                        </a:rPr>
                        <a:t>CMP0_IN6</a:t>
                      </a:r>
                      <a:r>
                        <a:rPr lang="zh-CN" sz="1400" b="1" kern="100" dirty="0">
                          <a:solidFill>
                            <a:srgbClr val="000000"/>
                          </a:solidFill>
                          <a:effectLst/>
                          <a:latin typeface="Times New Roman"/>
                          <a:ea typeface="宋体"/>
                          <a:cs typeface="Times New Roman"/>
                        </a:rPr>
                        <a:t>为</a:t>
                      </a:r>
                      <a:r>
                        <a:rPr lang="en-US" sz="1400" b="1" kern="100" dirty="0" err="1">
                          <a:solidFill>
                            <a:srgbClr val="000000"/>
                          </a:solidFill>
                          <a:effectLst/>
                          <a:latin typeface="Times New Roman"/>
                          <a:ea typeface="宋体"/>
                          <a:cs typeface="Times New Roman"/>
                        </a:rPr>
                        <a:t>Bandgap</a:t>
                      </a:r>
                      <a:r>
                        <a:rPr lang="zh-CN" sz="1400" b="1" kern="100" dirty="0">
                          <a:solidFill>
                            <a:srgbClr val="000000"/>
                          </a:solidFill>
                          <a:effectLst/>
                          <a:latin typeface="Times New Roman"/>
                          <a:ea typeface="宋体"/>
                          <a:cs typeface="Times New Roman"/>
                        </a:rPr>
                        <a:t>电压，</a:t>
                      </a:r>
                      <a:r>
                        <a:rPr lang="en-US" sz="1400" b="1" kern="100" dirty="0">
                          <a:solidFill>
                            <a:srgbClr val="000000"/>
                          </a:solidFill>
                          <a:effectLst/>
                          <a:latin typeface="Times New Roman"/>
                          <a:ea typeface="宋体"/>
                          <a:cs typeface="Times New Roman"/>
                        </a:rPr>
                        <a:t>CMP0_IN7</a:t>
                      </a:r>
                      <a:r>
                        <a:rPr lang="zh-CN" sz="1400" b="1" kern="100" dirty="0">
                          <a:solidFill>
                            <a:srgbClr val="000000"/>
                          </a:solidFill>
                          <a:effectLst/>
                          <a:latin typeface="Times New Roman"/>
                          <a:ea typeface="宋体"/>
                          <a:cs typeface="Times New Roman"/>
                        </a:rPr>
                        <a:t>为</a:t>
                      </a:r>
                      <a:r>
                        <a:rPr lang="en-US" sz="1400" b="1" kern="100" dirty="0">
                          <a:solidFill>
                            <a:srgbClr val="000000"/>
                          </a:solidFill>
                          <a:effectLst/>
                          <a:latin typeface="Times New Roman"/>
                          <a:ea typeface="宋体"/>
                          <a:cs typeface="Times New Roman"/>
                        </a:rPr>
                        <a:t>DAC</a:t>
                      </a:r>
                      <a:r>
                        <a:rPr lang="zh-CN" sz="1400" b="1" kern="100" dirty="0">
                          <a:solidFill>
                            <a:srgbClr val="000000"/>
                          </a:solidFill>
                          <a:effectLst/>
                          <a:latin typeface="Times New Roman"/>
                          <a:ea typeface="宋体"/>
                          <a:cs typeface="Times New Roman"/>
                        </a:rPr>
                        <a:t>转换电压</a:t>
                      </a:r>
                      <a:endParaRPr lang="zh-CN" sz="1400" b="1" kern="100" dirty="0">
                        <a:effectLst/>
                        <a:latin typeface="Times New Roman"/>
                        <a:ea typeface="宋体"/>
                        <a:cs typeface="Times New Roman"/>
                      </a:endParaRPr>
                    </a:p>
                  </a:txBody>
                  <a:tcPr marL="6985" marR="69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0890081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53</a:t>
            </a:fld>
            <a:endParaRPr lang="en-US" altLang="zh-CN" dirty="0"/>
          </a:p>
        </p:txBody>
      </p:sp>
      <p:sp>
        <p:nvSpPr>
          <p:cNvPr id="4" name="矩形 3"/>
          <p:cNvSpPr/>
          <p:nvPr/>
        </p:nvSpPr>
        <p:spPr>
          <a:xfrm>
            <a:off x="107504" y="1194450"/>
            <a:ext cx="8712968" cy="434350"/>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驱动构件基本要点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
        <p:nvSpPr>
          <p:cNvPr id="10" name="矩形 9"/>
          <p:cNvSpPr/>
          <p:nvPr/>
        </p:nvSpPr>
        <p:spPr>
          <a:xfrm>
            <a:off x="107504" y="1628800"/>
            <a:ext cx="8673738" cy="4401205"/>
          </a:xfrm>
          <a:prstGeom prst="rect">
            <a:avLst/>
          </a:prstGeom>
        </p:spPr>
        <p:txBody>
          <a:bodyPr wrap="square">
            <a:spAutoFit/>
          </a:bodyPr>
          <a:lstStyle/>
          <a:p>
            <a:pPr marL="342900" lvl="0" indent="-342900">
              <a:buClr>
                <a:srgbClr val="000099"/>
              </a:buClr>
              <a:buSzPct val="80000"/>
              <a:buFont typeface="Wingdings" panose="05000000000000000000" pitchFamily="2" charset="2"/>
              <a:buChar char="l"/>
            </a:pP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具有模块初始化、设置</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的值、中断使能、中断除能等基本操作。按照构件的思想，可将它们封装成四个独立的功能</a:t>
            </a:r>
            <a:r>
              <a:rPr lang="zh-CN"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初始化</a:t>
            </a:r>
            <a:r>
              <a:rPr lang="zh-CN" altLang="zh-CN"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完成</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模块工作的参数设定，包括工作时钟、正负通道、参考电压选择等一些基本设置</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构件头文件中主要包括相关宏定义、</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的功能函数原型说明等内容。</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构件程序文件的内容是给出</a:t>
            </a: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各功能函数的实现过程</a:t>
            </a:r>
            <a:r>
              <a:rPr lang="zh-CN" altLang="en-US"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）模块初始化（</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cmp_init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初始化函数，主要完成对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模块工作的参数设定，包括工作时钟、正负通道选择，参考电压选择，还有中断使能等一些基本设置</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dac_set_value</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输出的值。从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个不同等级中选择输出电压，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(VOSEL[5:0]+1)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，输出电压范围是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118396002"/>
              </p:ext>
            </p:extLst>
          </p:nvPr>
        </p:nvGraphicFramePr>
        <p:xfrm>
          <a:off x="107504" y="3848100"/>
          <a:ext cx="8673738" cy="288000"/>
        </p:xfrm>
        <a:graphic>
          <a:graphicData uri="http://schemas.openxmlformats.org/drawingml/2006/table">
            <a:tbl>
              <a:tblPr firstRow="1" firstCol="1" bandRow="1"/>
              <a:tblGrid>
                <a:gridCol w="8673738"/>
              </a:tblGrid>
              <a:tr h="288000">
                <a:tc>
                  <a:txBody>
                    <a:bodyPr/>
                    <a:lstStyle/>
                    <a:p>
                      <a:pPr indent="266700" algn="just">
                        <a:spcAft>
                          <a:spcPts val="0"/>
                        </a:spcAft>
                        <a:tabLst>
                          <a:tab pos="4024630" algn="l"/>
                          <a:tab pos="266700" algn="l"/>
                        </a:tabLst>
                      </a:pPr>
                      <a:r>
                        <a:rPr lang="en-US" sz="1400" kern="0" dirty="0">
                          <a:effectLst/>
                          <a:latin typeface="Times New Roman" panose="02020603050405020304" pitchFamily="18" charset="0"/>
                          <a:ea typeface="宋体" panose="02010600030101010101" pitchFamily="2" charset="-122"/>
                        </a:rPr>
                        <a:t>void </a:t>
                      </a:r>
                      <a:r>
                        <a:rPr lang="en-US" sz="1400" kern="0" dirty="0" err="1">
                          <a:effectLst/>
                          <a:latin typeface="Times New Roman" panose="02020603050405020304" pitchFamily="18" charset="0"/>
                          <a:ea typeface="宋体" panose="02010600030101010101" pitchFamily="2" charset="-122"/>
                        </a:rPr>
                        <a:t>cmp_init</a:t>
                      </a:r>
                      <a:r>
                        <a:rPr lang="en-US" sz="1400" kern="0" dirty="0">
                          <a:effectLst/>
                          <a:latin typeface="Times New Roman" panose="02020603050405020304" pitchFamily="18" charset="0"/>
                          <a:ea typeface="宋体" panose="02010600030101010101" pitchFamily="2" charset="-122"/>
                        </a:rPr>
                        <a:t>(uint_8 reference,uint_8 plusChannel,uint_8 </a:t>
                      </a:r>
                      <a:r>
                        <a:rPr lang="en-US" sz="1400" kern="0" dirty="0" err="1">
                          <a:effectLst/>
                          <a:latin typeface="Times New Roman" panose="02020603050405020304" pitchFamily="18" charset="0"/>
                          <a:ea typeface="宋体" panose="02010600030101010101" pitchFamily="2" charset="-122"/>
                        </a:rPr>
                        <a:t>minusChannel</a:t>
                      </a:r>
                      <a:r>
                        <a:rPr lang="en-US" sz="1400" kern="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620036494"/>
              </p:ext>
            </p:extLst>
          </p:nvPr>
        </p:nvGraphicFramePr>
        <p:xfrm>
          <a:off x="127119" y="5013208"/>
          <a:ext cx="8673738" cy="288000"/>
        </p:xfrm>
        <a:graphic>
          <a:graphicData uri="http://schemas.openxmlformats.org/drawingml/2006/table">
            <a:tbl>
              <a:tblPr firstRow="1" firstCol="1" bandRow="1"/>
              <a:tblGrid>
                <a:gridCol w="8673738"/>
              </a:tblGrid>
              <a:tr h="288000">
                <a:tc>
                  <a:txBody>
                    <a:bodyPr/>
                    <a:lstStyle/>
                    <a:p>
                      <a:pPr indent="266700" algn="just">
                        <a:spcAft>
                          <a:spcPts val="0"/>
                        </a:spcAft>
                        <a:tabLst>
                          <a:tab pos="4024630" algn="l"/>
                          <a:tab pos="266700" algn="l"/>
                        </a:tabLst>
                      </a:pPr>
                      <a:r>
                        <a:rPr lang="en-US" sz="1400" kern="0" dirty="0">
                          <a:effectLst/>
                          <a:latin typeface="Times New Roman" panose="02020603050405020304" pitchFamily="18" charset="0"/>
                          <a:ea typeface="宋体" panose="02010600030101010101" pitchFamily="2" charset="-122"/>
                        </a:rPr>
                        <a:t>void </a:t>
                      </a:r>
                      <a:r>
                        <a:rPr lang="en-US" sz="1400" kern="0" dirty="0" err="1">
                          <a:effectLst/>
                          <a:latin typeface="Times New Roman" panose="02020603050405020304" pitchFamily="18" charset="0"/>
                          <a:ea typeface="宋体" panose="02010600030101010101" pitchFamily="2" charset="-122"/>
                        </a:rPr>
                        <a:t>dac_set_value</a:t>
                      </a:r>
                      <a:r>
                        <a:rPr lang="en-US" sz="1400" kern="0" dirty="0">
                          <a:effectLst/>
                          <a:latin typeface="Times New Roman" panose="02020603050405020304" pitchFamily="18" charset="0"/>
                          <a:ea typeface="宋体" panose="02010600030101010101" pitchFamily="2" charset="-122"/>
                        </a:rPr>
                        <a:t>(uint_8 value);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40367290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54</a:t>
            </a:fld>
            <a:endParaRPr lang="en-US" altLang="zh-CN" dirty="0"/>
          </a:p>
        </p:txBody>
      </p:sp>
      <p:sp>
        <p:nvSpPr>
          <p:cNvPr id="4" name="矩形 3"/>
          <p:cNvSpPr/>
          <p:nvPr/>
        </p:nvSpPr>
        <p:spPr>
          <a:xfrm>
            <a:off x="107504" y="1194450"/>
            <a:ext cx="8712968" cy="434350"/>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驱动构件基本要点</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分析</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
        <p:nvSpPr>
          <p:cNvPr id="10" name="矩形 9"/>
          <p:cNvSpPr/>
          <p:nvPr/>
        </p:nvSpPr>
        <p:spPr>
          <a:xfrm>
            <a:off x="107504" y="1628800"/>
            <a:ext cx="8673738" cy="3262432"/>
          </a:xfrm>
          <a:prstGeom prst="rect">
            <a:avLst/>
          </a:prstGeom>
        </p:spPr>
        <p:txBody>
          <a:bodyPr wrap="square">
            <a:spAutoFit/>
          </a:bodyPr>
          <a:lstStyle/>
          <a:p>
            <a:pPr lvl="0">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）中断使能（</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cmp_enable_int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中断使能。注册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的中断号（</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芯片中断号为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）中断除能（</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cmp_disable_int</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关闭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中断使能</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驱动构件头文件（</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cmp.h</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10.3.2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驱动构件使用</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lvl="0">
              <a:buClr>
                <a:srgbClr val="000099"/>
              </a:buClr>
              <a:buSzPct val="80000"/>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723928985"/>
              </p:ext>
            </p:extLst>
          </p:nvPr>
        </p:nvGraphicFramePr>
        <p:xfrm>
          <a:off x="127119" y="2016155"/>
          <a:ext cx="8673738" cy="288000"/>
        </p:xfrm>
        <a:graphic>
          <a:graphicData uri="http://schemas.openxmlformats.org/drawingml/2006/table">
            <a:tbl>
              <a:tblPr firstRow="1" firstCol="1" bandRow="1"/>
              <a:tblGrid>
                <a:gridCol w="8673738"/>
              </a:tblGrid>
              <a:tr h="288000">
                <a:tc>
                  <a:txBody>
                    <a:bodyPr/>
                    <a:lstStyle/>
                    <a:p>
                      <a:pPr indent="266700" algn="just">
                        <a:spcAft>
                          <a:spcPts val="0"/>
                        </a:spcAft>
                        <a:tabLst>
                          <a:tab pos="4024630" algn="l"/>
                          <a:tab pos="266700" algn="l"/>
                        </a:tabLst>
                      </a:pPr>
                      <a:r>
                        <a:rPr lang="en-US" sz="1400" kern="0" dirty="0" smtClean="0">
                          <a:effectLst/>
                          <a:latin typeface="Times New Roman" panose="02020603050405020304" pitchFamily="18" charset="0"/>
                          <a:ea typeface="宋体" panose="02010600030101010101" pitchFamily="2" charset="-122"/>
                        </a:rPr>
                        <a:t>void </a:t>
                      </a:r>
                      <a:r>
                        <a:rPr lang="en-US" sz="1400" kern="0" dirty="0" err="1" smtClean="0">
                          <a:effectLst/>
                          <a:latin typeface="Times New Roman" panose="02020603050405020304" pitchFamily="18" charset="0"/>
                          <a:ea typeface="宋体" panose="02010600030101010101" pitchFamily="2" charset="-122"/>
                        </a:rPr>
                        <a:t>cmp_enable_int</a:t>
                      </a:r>
                      <a:r>
                        <a:rPr lang="en-US" sz="1400" kern="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20152860"/>
              </p:ext>
            </p:extLst>
          </p:nvPr>
        </p:nvGraphicFramePr>
        <p:xfrm>
          <a:off x="146734" y="2924188"/>
          <a:ext cx="8673738" cy="288000"/>
        </p:xfrm>
        <a:graphic>
          <a:graphicData uri="http://schemas.openxmlformats.org/drawingml/2006/table">
            <a:tbl>
              <a:tblPr firstRow="1" firstCol="1" bandRow="1"/>
              <a:tblGrid>
                <a:gridCol w="8673738"/>
              </a:tblGrid>
              <a:tr h="288000">
                <a:tc>
                  <a:txBody>
                    <a:bodyPr/>
                    <a:lstStyle/>
                    <a:p>
                      <a:pPr indent="266700" algn="just">
                        <a:spcAft>
                          <a:spcPts val="0"/>
                        </a:spcAft>
                        <a:tabLst>
                          <a:tab pos="4024630" algn="l"/>
                          <a:tab pos="266700" algn="l"/>
                        </a:tabLst>
                      </a:pPr>
                      <a:r>
                        <a:rPr lang="en-US" sz="1400" kern="0" dirty="0" smtClean="0">
                          <a:effectLst/>
                          <a:latin typeface="Times New Roman" panose="02020603050405020304" pitchFamily="18" charset="0"/>
                          <a:ea typeface="宋体" panose="02010600030101010101" pitchFamily="2" charset="-122"/>
                        </a:rPr>
                        <a:t>void </a:t>
                      </a:r>
                      <a:r>
                        <a:rPr lang="en-US" sz="1400" kern="0" dirty="0" err="1" smtClean="0">
                          <a:effectLst/>
                          <a:latin typeface="Times New Roman" panose="02020603050405020304" pitchFamily="18" charset="0"/>
                          <a:ea typeface="宋体" panose="02010600030101010101" pitchFamily="2" charset="-122"/>
                        </a:rPr>
                        <a:t>cmp_disable_int</a:t>
                      </a:r>
                      <a:r>
                        <a:rPr lang="en-US" sz="1400" kern="0" dirty="0" smtClean="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25294196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55</a:t>
            </a:fld>
            <a:endParaRPr lang="en-US" altLang="zh-CN" dirty="0"/>
          </a:p>
        </p:txBody>
      </p:sp>
      <p:sp>
        <p:nvSpPr>
          <p:cNvPr id="4" name="矩形 3"/>
          <p:cNvSpPr/>
          <p:nvPr/>
        </p:nvSpPr>
        <p:spPr>
          <a:xfrm>
            <a:off x="107504" y="1194450"/>
            <a:ext cx="8712968" cy="434350"/>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驱动构件使用方法</a:t>
            </a: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10.3.2  </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驱动构件及使用方法</a:t>
            </a:r>
          </a:p>
        </p:txBody>
      </p:sp>
      <p:sp>
        <p:nvSpPr>
          <p:cNvPr id="10" name="矩形 9"/>
          <p:cNvSpPr/>
          <p:nvPr/>
        </p:nvSpPr>
        <p:spPr>
          <a:xfrm>
            <a:off x="107504" y="1628800"/>
            <a:ext cx="8673738" cy="4154984"/>
          </a:xfrm>
          <a:prstGeom prst="rect">
            <a:avLst/>
          </a:prstGeom>
        </p:spPr>
        <p:txBody>
          <a:bodyPr wrap="square">
            <a:spAutoFit/>
          </a:bodyPr>
          <a:lstStyle/>
          <a:p>
            <a:pPr marL="342900" lvl="0" indent="-342900">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以比较模块引脚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PTC7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的模拟输出值为例，介绍构件的使用方法。使用举例步骤如下：</a:t>
            </a:r>
          </a:p>
          <a:p>
            <a:pPr lvl="0">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Vin1in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，正向通道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，负向通道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cmp_init</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(0,1,7</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p>
          <a:p>
            <a:pPr lvl="0">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的值，每次让</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dac_value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的值自加，并设置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a:t>
            </a:r>
          </a:p>
          <a:p>
            <a:pPr lvl="0">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dac_set_value</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dac_value</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设置输出</a:t>
            </a:r>
          </a:p>
          <a:p>
            <a:pPr lvl="0">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p>
          <a:p>
            <a:pPr lvl="0">
              <a:buClr>
                <a:srgbClr val="000099"/>
              </a:buClr>
              <a:buSzPct val="80000"/>
            </a:pP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smtClean="0">
                <a:latin typeface="Times New Roman" panose="02020603050405020304" pitchFamily="18" charset="0"/>
                <a:ea typeface="黑体" panose="02010609060101010101" pitchFamily="49" charset="-122"/>
                <a:cs typeface="Times New Roman" panose="02020603050405020304" pitchFamily="18" charset="0"/>
              </a:rPr>
              <a:t>cmp_enable_int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p>
          <a:p>
            <a:pPr lvl="0">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）初始化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，在主循环中定时反转其输出；</a:t>
            </a:r>
          </a:p>
          <a:p>
            <a:pPr lvl="0">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PTC7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lvl="0">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）通过串口调试工具读取比较器的输出。</a:t>
            </a:r>
          </a:p>
          <a:p>
            <a:pPr lvl="0">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驱动构件测试</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实例</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buClr>
                <a:srgbClr val="000099"/>
              </a:buClr>
              <a:buSzPct val="80000"/>
              <a:buFont typeface="Wingdings" panose="05000000000000000000" pitchFamily="2" charset="2"/>
              <a:buChar char="l"/>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详见书</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10.3.2</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580400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56</a:t>
            </a:fld>
            <a:endParaRPr lang="en-US" altLang="zh-CN" dirty="0"/>
          </a:p>
        </p:txBody>
      </p:sp>
      <p:sp>
        <p:nvSpPr>
          <p:cNvPr id="4" name="矩形 3"/>
          <p:cNvSpPr/>
          <p:nvPr/>
        </p:nvSpPr>
        <p:spPr>
          <a:xfrm>
            <a:off x="107504" y="1194450"/>
            <a:ext cx="8712968" cy="434350"/>
          </a:xfrm>
          <a:prstGeom prst="rect">
            <a:avLst/>
          </a:prstGeom>
        </p:spPr>
        <p:txBody>
          <a:bodyPr wrap="square">
            <a:spAutoFit/>
          </a:bodyPr>
          <a:lstStyle/>
          <a:p>
            <a:pPr lvl="0" algn="just" eaLnBrk="0" hangingPunct="0">
              <a:lnSpc>
                <a:spcPct val="110000"/>
              </a:lnSpc>
              <a:spcBef>
                <a:spcPts val="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．相关名词</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解释</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07504" y="1556792"/>
            <a:ext cx="8928992" cy="2046714"/>
          </a:xfrm>
          <a:prstGeom prst="rect">
            <a:avLst/>
          </a:prstGeom>
        </p:spPr>
        <p:txBody>
          <a:bodyPr wrap="square">
            <a:spAutoFit/>
          </a:bodyPr>
          <a:lstStyle/>
          <a:p>
            <a:pPr marL="342900" indent="-342900">
              <a:spcBef>
                <a:spcPts val="0"/>
              </a:spcBef>
              <a:buClr>
                <a:srgbClr val="000099"/>
              </a:buClr>
              <a:buSzPct val="80000"/>
              <a:buFont typeface="Wingdings" panose="05000000000000000000" pitchFamily="2" charset="2"/>
              <a:buChar char="l"/>
            </a:pPr>
            <a:r>
              <a:rPr lang="zh-CN" altLang="en-US" sz="19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正向输入：</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比较器的正向输入值，可以是参考电压，也可以是</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的值。</a:t>
            </a:r>
          </a:p>
          <a:p>
            <a:pPr marL="342900" indent="-342900">
              <a:spcBef>
                <a:spcPts val="0"/>
              </a:spcBef>
              <a:buClr>
                <a:srgbClr val="000099"/>
              </a:buClr>
              <a:buSzPct val="80000"/>
              <a:buFont typeface="Wingdings" panose="05000000000000000000" pitchFamily="2" charset="2"/>
              <a:buChar char="l"/>
            </a:pPr>
            <a:r>
              <a:rPr lang="zh-CN" altLang="en-US" sz="19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负向输入：</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比较器的负向输入值，可以是参考电压，也可以是</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的值。</a:t>
            </a:r>
          </a:p>
          <a:p>
            <a:pPr marL="342900" indent="-342900">
              <a:spcBef>
                <a:spcPts val="0"/>
              </a:spcBef>
              <a:buClr>
                <a:srgbClr val="000099"/>
              </a:buClr>
              <a:buSzPct val="80000"/>
              <a:buFont typeface="Wingdings" panose="05000000000000000000" pitchFamily="2" charset="2"/>
              <a:buChar char="l"/>
            </a:pPr>
            <a:r>
              <a:rPr lang="zh-CN" altLang="en-US" sz="19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敏感模式：</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比较器对哪种类型的电压比较敏感，共有</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种敏感模式。</a:t>
            </a:r>
          </a:p>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CMPx_CR0</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本寄存器可设置</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模块的滤波采样次数和滞环控制等功能。复位后，各位均为</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19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9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028463985"/>
              </p:ext>
            </p:extLst>
          </p:nvPr>
        </p:nvGraphicFramePr>
        <p:xfrm>
          <a:off x="457200" y="3569789"/>
          <a:ext cx="8229600" cy="864000"/>
        </p:xfrm>
        <a:graphic>
          <a:graphicData uri="http://schemas.openxmlformats.org/drawingml/2006/table">
            <a:tbl>
              <a:tblPr firstRow="1" firstCol="1" bandRow="1"/>
              <a:tblGrid>
                <a:gridCol w="811439"/>
                <a:gridCol w="964509"/>
                <a:gridCol w="2916570"/>
                <a:gridCol w="1925726"/>
                <a:gridCol w="1611356"/>
              </a:tblGrid>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位</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D4</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D3</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D2</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D1</a:t>
                      </a:r>
                      <a:r>
                        <a:rPr lang="zh-CN" sz="1400" kern="0" dirty="0">
                          <a:solidFill>
                            <a:srgbClr val="000000"/>
                          </a:solidFill>
                          <a:effectLst/>
                          <a:latin typeface="Times New Roman" panose="02020603050405020304" pitchFamily="18" charset="0"/>
                          <a:ea typeface="宋体" panose="02010600030101010101" pitchFamily="2" charset="-122"/>
                        </a:rPr>
                        <a:t>～</a:t>
                      </a:r>
                      <a:r>
                        <a:rPr lang="en-US" sz="1400" kern="0" dirty="0">
                          <a:solidFill>
                            <a:srgbClr val="000000"/>
                          </a:solidFill>
                          <a:effectLst/>
                          <a:latin typeface="Times New Roman" panose="02020603050405020304" pitchFamily="18" charset="0"/>
                          <a:ea typeface="宋体" panose="02010600030101010101" pitchFamily="2" charset="-122"/>
                        </a:rPr>
                        <a:t>D0</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FILTER_CNT</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HYSTCTR</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写</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 </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lang="zh-CN" altLang="en-US"/>
                    </a:p>
                  </a:txBody>
                  <a:tcPr/>
                </a:tc>
              </a:tr>
            </a:tbl>
          </a:graphicData>
        </a:graphic>
      </p:graphicFrame>
      <p:sp>
        <p:nvSpPr>
          <p:cNvPr id="5" name="矩形 4"/>
          <p:cNvSpPr/>
          <p:nvPr/>
        </p:nvSpPr>
        <p:spPr>
          <a:xfrm>
            <a:off x="179512" y="4433789"/>
            <a:ext cx="8784976" cy="2431435"/>
          </a:xfrm>
          <a:prstGeom prst="rect">
            <a:avLst/>
          </a:prstGeom>
        </p:spPr>
        <p:txBody>
          <a:bodyPr wrap="square">
            <a:spAutoFit/>
          </a:bodyPr>
          <a:lstStyle/>
          <a:p>
            <a:pPr marL="342900" indent="-342900" algn="just">
              <a:spcAft>
                <a:spcPts val="0"/>
              </a:spcAft>
              <a:buFont typeface="Wingdings" panose="05000000000000000000" pitchFamily="2" charset="2"/>
              <a:buChar char="l"/>
            </a:pP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lgn="just">
              <a:spcAft>
                <a:spcPts val="0"/>
              </a:spcAft>
              <a:buFont typeface="Wingdings" panose="05000000000000000000" pitchFamily="2" charset="2"/>
              <a:buChar char="l"/>
            </a:pP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D6~D4</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FILTER_CNT</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）—滤波采样次数，在接受一个新的状态之前，必须与之前比较器输出滤波器一致。</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000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表示禁止滤波，若</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SE=1</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位为</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（这不是一个合法位，不建议使用）；</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 001 </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采样一次，比较器输出的是简单采样。</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010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表示连续</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次采样，</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011</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表示连续</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次采样，</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100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表示连续</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次采样，</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表示连续</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次采样，</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110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表示连续</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次采样，</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111</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表示连续</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7</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次采样。编程注意：只有在设置了</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CR1[SE]=0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900" b="1" dirty="0">
                <a:latin typeface="Times New Roman" panose="02020603050405020304" pitchFamily="18" charset="0"/>
                <a:ea typeface="黑体" panose="02010609060101010101" pitchFamily="49" charset="-122"/>
                <a:cs typeface="Times New Roman" panose="02020603050405020304" pitchFamily="18" charset="0"/>
              </a:rPr>
              <a:t>FILTER_CNT=0x00</a:t>
            </a:r>
            <a:r>
              <a:rPr lang="zh-CN" altLang="zh-CN" sz="1900" b="1" dirty="0">
                <a:latin typeface="Times New Roman" panose="02020603050405020304" pitchFamily="18" charset="0"/>
                <a:ea typeface="黑体" panose="02010609060101010101" pitchFamily="49" charset="-122"/>
                <a:cs typeface="Times New Roman" panose="02020603050405020304" pitchFamily="18" charset="0"/>
              </a:rPr>
              <a:t>，才可以对采样滤波器次数进行设置。</a:t>
            </a:r>
          </a:p>
        </p:txBody>
      </p:sp>
    </p:spTree>
    <p:extLst>
      <p:ext uri="{BB962C8B-B14F-4D97-AF65-F5344CB8AC3E}">
        <p14:creationId xmlns:p14="http://schemas.microsoft.com/office/powerpoint/2010/main" val="20287274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57</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5355312"/>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CMPx_CR1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本寄存器可设置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模块的采样使能、触发模式、比较输出的相关设置等功能。复位后，各位均为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表示禁止外部时钟控制采样，</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表示采样使能。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可以在任何时候设置，但是两个同时设置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都会被清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，所以要避免两位同时写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窗口功能使能位。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表示禁止窗口功能，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表示窗口功能使能。</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TRIGM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触发模式使能。当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TRIGM=1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被配置为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触发模式，此时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应当被启用。如果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是被用来作为一个参考的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，它也应当被使能。</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PMODE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触发模式依赖于外部定时器，它会定期使能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，以产生一个触发比较</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325128787"/>
              </p:ext>
            </p:extLst>
          </p:nvPr>
        </p:nvGraphicFramePr>
        <p:xfrm>
          <a:off x="474180" y="2419607"/>
          <a:ext cx="8229600" cy="864000"/>
        </p:xfrm>
        <a:graphic>
          <a:graphicData uri="http://schemas.openxmlformats.org/drawingml/2006/table">
            <a:tbl>
              <a:tblPr firstRow="1" firstCol="1" bandRow="1"/>
              <a:tblGrid>
                <a:gridCol w="775228"/>
                <a:gridCol w="925007"/>
                <a:gridCol w="928299"/>
                <a:gridCol w="941466"/>
                <a:gridCol w="943112"/>
                <a:gridCol w="929945"/>
                <a:gridCol w="931591"/>
                <a:gridCol w="931591"/>
                <a:gridCol w="923361"/>
              </a:tblGrid>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位</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D4</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D3</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D2</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D1</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SE</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WE</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TRIGM</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PMODE</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INV</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COS</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OPE</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写</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12969427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58</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5262979"/>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CMPx_CR1</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endPar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比较输出翻转。该位允许选择模拟比较器的极性。当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CR1[OPE]=0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时，也显示在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输出上。</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表示比较输出不翻转，</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表示比较输出翻转。</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比较输出选择位。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表示设置过滤比较输出等于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表示设置非过滤比较输出等于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OPE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比较输出引脚使能位。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表示比较器输出（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）在相关的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输出引脚上不可用。如果比较器没有这个引脚，该位不受影响。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表示比较器输出（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）在相关的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输出引脚上可用。</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比较器模块使能。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位使能模拟比较器模块。当模块不使能时，它处于关闭状态，不消耗电源，当用户从模拟多路复用器到正负端口进行相同的输入时，模块将自动禁用。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表示模拟比较器禁止。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表示模拟比较器使能。</a:t>
            </a:r>
          </a:p>
        </p:txBody>
      </p:sp>
      <p:graphicFrame>
        <p:nvGraphicFramePr>
          <p:cNvPr id="6" name="表格 5"/>
          <p:cNvGraphicFramePr>
            <a:graphicFrameLocks noGrp="1"/>
          </p:cNvGraphicFramePr>
          <p:nvPr>
            <p:extLst>
              <p:ext uri="{D42A27DB-BD31-4B8C-83A1-F6EECF244321}">
                <p14:modId xmlns:p14="http://schemas.microsoft.com/office/powerpoint/2010/main" val="609188229"/>
              </p:ext>
            </p:extLst>
          </p:nvPr>
        </p:nvGraphicFramePr>
        <p:xfrm>
          <a:off x="395536" y="1700808"/>
          <a:ext cx="8229600" cy="864000"/>
        </p:xfrm>
        <a:graphic>
          <a:graphicData uri="http://schemas.openxmlformats.org/drawingml/2006/table">
            <a:tbl>
              <a:tblPr firstRow="1" firstCol="1" bandRow="1"/>
              <a:tblGrid>
                <a:gridCol w="775228"/>
                <a:gridCol w="925007"/>
                <a:gridCol w="928299"/>
                <a:gridCol w="941466"/>
                <a:gridCol w="943112"/>
                <a:gridCol w="929945"/>
                <a:gridCol w="931591"/>
                <a:gridCol w="931591"/>
                <a:gridCol w="923361"/>
              </a:tblGrid>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位</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D4</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D3</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D2</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D1</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SE</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WE</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TRIGM</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PMODE</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INV</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COS</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OPE</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写</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046468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59</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5493812"/>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滤波周期寄存器（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CMPx_FPR</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FILT_PER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滤波采样周期。当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CR1[SE]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时，这些位确定采样周期。设置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FILT_PER=0x0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，禁止滤波。当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CR1[SE]=1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时，这些位无效。这种情况下，外部采样信号来决定采样周期</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CMPx_SCR</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spcBef>
                <a:spcPts val="6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本寄存器可设置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使能控制、比较器的中断方式使能等功能。复位后，各位均为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使能控制位。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用来使能由</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触发的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置位时，当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置位时，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禁止，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DMA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p>
          <a:p>
            <a:pPr>
              <a:spcBef>
                <a:spcPts val="600"/>
              </a:spcBef>
              <a:buClr>
                <a:srgbClr val="000099"/>
              </a:buClr>
              <a:buSzPct val="80000"/>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52074819"/>
              </p:ext>
            </p:extLst>
          </p:nvPr>
        </p:nvGraphicFramePr>
        <p:xfrm>
          <a:off x="474180" y="3839532"/>
          <a:ext cx="8229600" cy="864000"/>
        </p:xfrm>
        <a:graphic>
          <a:graphicData uri="http://schemas.openxmlformats.org/drawingml/2006/table">
            <a:tbl>
              <a:tblPr firstRow="1" firstCol="1" bandRow="1"/>
              <a:tblGrid>
                <a:gridCol w="776874"/>
                <a:gridCol w="920069"/>
                <a:gridCol w="1138977"/>
                <a:gridCol w="920069"/>
                <a:gridCol w="928299"/>
                <a:gridCol w="928299"/>
                <a:gridCol w="929945"/>
                <a:gridCol w="929945"/>
                <a:gridCol w="757123"/>
              </a:tblGrid>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位</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D4</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D3</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D2</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D1</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DMAEN</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IER</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IEF</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CFR</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CFF</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COUT</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写</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 </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 </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zh-CN" altLang="en-US"/>
                    </a:p>
                  </a:txBody>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w1c</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w1c</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spTree>
    <p:extLst>
      <p:ext uri="{BB962C8B-B14F-4D97-AF65-F5344CB8AC3E}">
        <p14:creationId xmlns:p14="http://schemas.microsoft.com/office/powerpoint/2010/main" val="3044946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a:t>
            </a:fld>
            <a:endParaRPr lang="en-US" altLang="zh-CN" dirty="0"/>
          </a:p>
        </p:txBody>
      </p:sp>
      <p:sp>
        <p:nvSpPr>
          <p:cNvPr id="4" name="矩形 3"/>
          <p:cNvSpPr/>
          <p:nvPr/>
        </p:nvSpPr>
        <p:spPr>
          <a:xfrm>
            <a:off x="107504" y="1336256"/>
            <a:ext cx="8859080" cy="5202963"/>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）单端输入与差分</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单端输入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采集只有一个输入引脚，使用公共地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GND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作为参考电平。其优点是简单，缺点是容易受到干扰。</a:t>
            </a:r>
            <a:endParaRPr lang="en-US" altLang="zh-CN" sz="2200" b="1" dirty="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差分</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输入</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比单端输入多了一个引脚，</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采样值是两个引脚的电平差值，</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优点</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是降低了干扰，</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缺点</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是多用了一个引脚</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参考</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电压</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在进行</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转换时</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，所需的参考</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电压</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比如</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要把一个电压分成</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1024</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份，每一份的基准必须是稳定的，这个电平来自于基准电压，就是</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参考电压</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要求不是很精确的情况下，</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参考电压使用给芯片功能供电的电源电压。在更为精确的要求中，</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参考电压使用单独电源，要求功率小，但波动小，一般电源电压达不到这个精度，否则成本太高。</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2" y="832936"/>
            <a:ext cx="557396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spTree>
    <p:extLst>
      <p:ext uri="{BB962C8B-B14F-4D97-AF65-F5344CB8AC3E}">
        <p14:creationId xmlns:p14="http://schemas.microsoft.com/office/powerpoint/2010/main" val="6576731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60</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5124480"/>
          </a:xfrm>
          <a:prstGeom prst="rect">
            <a:avLst/>
          </a:prstGeom>
        </p:spPr>
        <p:txBody>
          <a:bodyPr wrap="square">
            <a:spAutoFit/>
          </a:bodyPr>
          <a:lstStyle/>
          <a:p>
            <a:pPr>
              <a:spcBef>
                <a:spcPts val="600"/>
              </a:spcBef>
              <a:buClr>
                <a:srgbClr val="000099"/>
              </a:buClr>
              <a:buSzPct val="80000"/>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状态控制寄存器（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CMPx_SCR</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比较器上升沿中断使能位。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位使能来自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IER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被置位时，且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被置位时，中断将会被使能。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表示禁止中断，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表示中断使能。</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IEF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下降沿中断使能位。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IEF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位使能来自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被置位时，且</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IEF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位置位，中断将会被使能。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表示禁止中断，</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表示中断使能。</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模拟比较上升标志。在正常操作模式中，在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上检测到上升沿跳变时，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置位。该位写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。在停止模式期间，</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仍对电平敏感。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的上升沿不检测，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产生在上升沿。</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模拟比较器下降标志。在正常操作模式中，在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上检测到下降沿跳变时，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置位。该位写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清</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。在停止模式期间时，</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CFF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对电平敏感。</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的下降沿不检测，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产生在下降沿。</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COUT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该位返回比较器此输出的值。当比较器模块禁止（即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CR1[EN]=0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），这一位将会复位为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，读作</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CR1[INV]</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。写操作对该位无效。</a:t>
            </a:r>
          </a:p>
        </p:txBody>
      </p:sp>
    </p:spTree>
    <p:extLst>
      <p:ext uri="{BB962C8B-B14F-4D97-AF65-F5344CB8AC3E}">
        <p14:creationId xmlns:p14="http://schemas.microsoft.com/office/powerpoint/2010/main" val="3589428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61</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4355038"/>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DAC</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控制寄存器（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CMPx_DACCR</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本寄存器可设置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模块中的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功能使能、参考电压源选择和输出电压选择等功能。复位后，各位均为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功能使能位。当</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使能禁止时，它会关闭以节省电力。</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表示禁止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功能，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功能使能。</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电源电压基准源选择。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表示选择梯行电阻网络参考电压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表示选择梯行电阻网络参考电压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输出电压选择。从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个不同等级中选择输出电压，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(VOSEL[5:0]+1)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DACO</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电压范围是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Vin/64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Vin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3" name="表格 2"/>
          <p:cNvGraphicFramePr>
            <a:graphicFrameLocks noGrp="1"/>
          </p:cNvGraphicFramePr>
          <p:nvPr>
            <p:extLst>
              <p:ext uri="{D42A27DB-BD31-4B8C-83A1-F6EECF244321}">
                <p14:modId xmlns:p14="http://schemas.microsoft.com/office/powerpoint/2010/main" val="3291678671"/>
              </p:ext>
            </p:extLst>
          </p:nvPr>
        </p:nvGraphicFramePr>
        <p:xfrm>
          <a:off x="457200" y="2492896"/>
          <a:ext cx="8229599" cy="864000"/>
        </p:xfrm>
        <a:graphic>
          <a:graphicData uri="http://schemas.openxmlformats.org/drawingml/2006/table">
            <a:tbl>
              <a:tblPr firstRow="1" firstCol="1" bandRow="1"/>
              <a:tblGrid>
                <a:gridCol w="753831"/>
                <a:gridCol w="2565989"/>
                <a:gridCol w="2365187"/>
                <a:gridCol w="2544592"/>
              </a:tblGrid>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位</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D7</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DACEN</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VRSEL</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VOSEL</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写</a:t>
                      </a:r>
                      <a:endParaRPr lang="zh-CN" sz="1400" kern="100" dirty="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5245116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62</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5278368"/>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．多路选择控制寄存器（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CMPx_MUXCR</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本寄存器可设置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模块中模式使能与正负输入源的选择等功能。复位后，各位均为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保留位，只读，且各位值为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PSTM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模式使能位。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表示通过模式禁止，</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表示通过模式使能。此位用来通过模式启用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MUX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。通常模式总是可用的，但对于某些设备，由于缺乏封装引脚，此功能必须被禁止。</a:t>
            </a: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D5~D3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这些位决定哪一个输入被选择为比较器的正输入，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INx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输入的详情请参照</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ANMUX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结构图。当一个不合适的操作为复用器选择了相同输入时，比较器将自动关闭，阻止自身变成一个噪声产生器。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IN7</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766374960"/>
              </p:ext>
            </p:extLst>
          </p:nvPr>
        </p:nvGraphicFramePr>
        <p:xfrm>
          <a:off x="585627" y="2420888"/>
          <a:ext cx="8229601" cy="864000"/>
        </p:xfrm>
        <a:graphic>
          <a:graphicData uri="http://schemas.openxmlformats.org/drawingml/2006/table">
            <a:tbl>
              <a:tblPr firstRow="1" firstCol="1" bandRow="1"/>
              <a:tblGrid>
                <a:gridCol w="707746"/>
                <a:gridCol w="1840139"/>
                <a:gridCol w="880567"/>
                <a:gridCol w="2409627"/>
                <a:gridCol w="2391522"/>
              </a:tblGrid>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位</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D3</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D2</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PSTM</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PSEL</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MSEL</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写</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5204927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63</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4592924"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10.3.3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驱动构件的编程结构</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3893374"/>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．多路选择控制寄存器（</a:t>
            </a:r>
            <a:r>
              <a:rPr lang="en-US" altLang="zh-CN" sz="2200" b="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CMPx_MUXCR</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本寄存器可设置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模块中模式使能与正负输入源的选择等功能。复位后，各位均为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D2~D0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这些位决定哪一个输入被选择为比较器的负输入，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INx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输入的详情请参照</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ANMUX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结构图。当一个不合适的操作为复用器选择了相同输入时，比较器将自动关闭，阻止自身变成一个噪声产生器。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110</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111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IN7</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4" name="表格 3"/>
          <p:cNvGraphicFramePr>
            <a:graphicFrameLocks noGrp="1"/>
          </p:cNvGraphicFramePr>
          <p:nvPr>
            <p:extLst>
              <p:ext uri="{D42A27DB-BD31-4B8C-83A1-F6EECF244321}">
                <p14:modId xmlns:p14="http://schemas.microsoft.com/office/powerpoint/2010/main" val="3766374960"/>
              </p:ext>
            </p:extLst>
          </p:nvPr>
        </p:nvGraphicFramePr>
        <p:xfrm>
          <a:off x="585627" y="2420888"/>
          <a:ext cx="8229601" cy="864000"/>
        </p:xfrm>
        <a:graphic>
          <a:graphicData uri="http://schemas.openxmlformats.org/drawingml/2006/table">
            <a:tbl>
              <a:tblPr firstRow="1" firstCol="1" bandRow="1"/>
              <a:tblGrid>
                <a:gridCol w="707746"/>
                <a:gridCol w="1840139"/>
                <a:gridCol w="880567"/>
                <a:gridCol w="2409627"/>
                <a:gridCol w="2391522"/>
              </a:tblGrid>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位</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D7</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D6</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D5</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D3</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D2</a:t>
                      </a:r>
                      <a:r>
                        <a:rPr lang="zh-CN" sz="1400" kern="0">
                          <a:solidFill>
                            <a:srgbClr val="000000"/>
                          </a:solidFill>
                          <a:effectLst/>
                          <a:latin typeface="Times New Roman" panose="02020603050405020304" pitchFamily="18" charset="0"/>
                          <a:ea typeface="宋体" panose="02010600030101010101" pitchFamily="2" charset="-122"/>
                        </a:rPr>
                        <a:t>～</a:t>
                      </a:r>
                      <a:r>
                        <a:rPr lang="en-US" sz="1400" kern="0">
                          <a:solidFill>
                            <a:srgbClr val="000000"/>
                          </a:solidFill>
                          <a:effectLst/>
                          <a:latin typeface="Times New Roman" panose="02020603050405020304" pitchFamily="18" charset="0"/>
                          <a:ea typeface="宋体" panose="02010600030101010101" pitchFamily="2" charset="-122"/>
                        </a:rPr>
                        <a:t>D0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读</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PSTM</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0</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PSEL</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27000" algn="ctr">
                        <a:lnSpc>
                          <a:spcPts val="1000"/>
                        </a:lnSpc>
                        <a:spcAft>
                          <a:spcPts val="0"/>
                        </a:spcAft>
                        <a:tabLst>
                          <a:tab pos="4024630" algn="l"/>
                          <a:tab pos="4024630" algn="l"/>
                        </a:tabLst>
                      </a:pPr>
                      <a:r>
                        <a:rPr lang="en-US" sz="1400" kern="0">
                          <a:solidFill>
                            <a:srgbClr val="000000"/>
                          </a:solidFill>
                          <a:effectLst/>
                          <a:latin typeface="Times New Roman" panose="02020603050405020304" pitchFamily="18" charset="0"/>
                          <a:ea typeface="宋体" panose="02010600030101010101" pitchFamily="2" charset="-122"/>
                        </a:rPr>
                        <a:t>MSEL</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127000" algn="ctr">
                        <a:lnSpc>
                          <a:spcPts val="1000"/>
                        </a:lnSpc>
                        <a:spcAft>
                          <a:spcPts val="0"/>
                        </a:spcAft>
                        <a:tabLst>
                          <a:tab pos="4024630" algn="l"/>
                          <a:tab pos="4024630" algn="l"/>
                        </a:tabLst>
                      </a:pPr>
                      <a:r>
                        <a:rPr lang="zh-CN" sz="1400" kern="0">
                          <a:solidFill>
                            <a:srgbClr val="000000"/>
                          </a:solidFill>
                          <a:effectLst/>
                          <a:latin typeface="Times New Roman" panose="02020603050405020304" pitchFamily="18" charset="0"/>
                          <a:ea typeface="宋体" panose="02010600030101010101" pitchFamily="2" charset="-122"/>
                        </a:rPr>
                        <a:t>写</a:t>
                      </a:r>
                      <a:endParaRPr lang="zh-CN" sz="1400" kern="100">
                        <a:effectLst/>
                        <a:latin typeface="Times New Roman" panose="02020603050405020304" pitchFamily="18" charset="0"/>
                        <a:ea typeface="宋体" panose="02010600030101010101" pitchFamily="2" charset="-122"/>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400" kern="0" dirty="0">
                          <a:solidFill>
                            <a:srgbClr val="000000"/>
                          </a:solidFill>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8298052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64</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2046714"/>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概述</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KL25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比较器电路使用与电源相同的电压范围，是在整个电源电压范围内比较；通过编程来控制滞环；并且可以选择上升沿中断，下降沿中断，或沿跳变中断；具有着广泛的输出能力。</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的比较器功能主要是配合一个</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64-tap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精度的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的模拟输出电压，和模拟复用器来做比较，输出的结果可以进行处理以及滤波。</a:t>
            </a:r>
          </a:p>
        </p:txBody>
      </p:sp>
    </p:spTree>
    <p:extLst>
      <p:ext uri="{BB962C8B-B14F-4D97-AF65-F5344CB8AC3E}">
        <p14:creationId xmlns:p14="http://schemas.microsoft.com/office/powerpoint/2010/main" val="34007019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65</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846386"/>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概述</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原理图</a:t>
            </a:r>
          </a:p>
        </p:txBody>
      </p:sp>
      <p:pic>
        <p:nvPicPr>
          <p:cNvPr id="6" name="图片 5"/>
          <p:cNvPicPr/>
          <p:nvPr/>
        </p:nvPicPr>
        <p:blipFill>
          <a:blip r:embed="rId2" cstate="print"/>
          <a:srcRect/>
          <a:stretch>
            <a:fillRect/>
          </a:stretch>
        </p:blipFill>
        <p:spPr bwMode="auto">
          <a:xfrm>
            <a:off x="1524969" y="2060782"/>
            <a:ext cx="5485431" cy="4334787"/>
          </a:xfrm>
          <a:prstGeom prst="rect">
            <a:avLst/>
          </a:prstGeom>
          <a:noFill/>
          <a:ln w="9525">
            <a:noFill/>
            <a:miter lim="800000"/>
            <a:headEnd/>
            <a:tailEnd/>
          </a:ln>
        </p:spPr>
      </p:pic>
    </p:spTree>
    <p:extLst>
      <p:ext uri="{BB962C8B-B14F-4D97-AF65-F5344CB8AC3E}">
        <p14:creationId xmlns:p14="http://schemas.microsoft.com/office/powerpoint/2010/main" val="10284128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66</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846386"/>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概述</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模块内部结构及工作过程</a:t>
            </a:r>
          </a:p>
        </p:txBody>
      </p:sp>
      <p:pic>
        <p:nvPicPr>
          <p:cNvPr id="9" name="图片 8" descr="29-2.png"/>
          <p:cNvPicPr/>
          <p:nvPr/>
        </p:nvPicPr>
        <p:blipFill>
          <a:blip r:embed="rId2" cstate="print"/>
          <a:stretch>
            <a:fillRect/>
          </a:stretch>
        </p:blipFill>
        <p:spPr>
          <a:xfrm>
            <a:off x="1091222" y="2146237"/>
            <a:ext cx="6961556" cy="3976141"/>
          </a:xfrm>
          <a:prstGeom prst="rect">
            <a:avLst/>
          </a:prstGeom>
        </p:spPr>
      </p:pic>
    </p:spTree>
    <p:extLst>
      <p:ext uri="{BB962C8B-B14F-4D97-AF65-F5344CB8AC3E}">
        <p14:creationId xmlns:p14="http://schemas.microsoft.com/office/powerpoint/2010/main" val="6689559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67</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846386"/>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概述</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模块工作模式</a:t>
            </a:r>
          </a:p>
        </p:txBody>
      </p:sp>
      <p:graphicFrame>
        <p:nvGraphicFramePr>
          <p:cNvPr id="3" name="表格 2"/>
          <p:cNvGraphicFramePr>
            <a:graphicFrameLocks noGrp="1"/>
          </p:cNvGraphicFramePr>
          <p:nvPr>
            <p:extLst>
              <p:ext uri="{D42A27DB-BD31-4B8C-83A1-F6EECF244321}">
                <p14:modId xmlns:p14="http://schemas.microsoft.com/office/powerpoint/2010/main" val="3228670393"/>
              </p:ext>
            </p:extLst>
          </p:nvPr>
        </p:nvGraphicFramePr>
        <p:xfrm>
          <a:off x="457199" y="2063498"/>
          <a:ext cx="8229601" cy="4631040"/>
        </p:xfrm>
        <a:graphic>
          <a:graphicData uri="http://schemas.openxmlformats.org/drawingml/2006/table">
            <a:tbl>
              <a:tblPr/>
              <a:tblGrid>
                <a:gridCol w="1005657"/>
                <a:gridCol w="582656"/>
                <a:gridCol w="577718"/>
                <a:gridCol w="580618"/>
                <a:gridCol w="1480074"/>
                <a:gridCol w="990844"/>
                <a:gridCol w="3012034"/>
              </a:tblGrid>
              <a:tr h="288000">
                <a:tc gridSpan="7">
                  <a:txBody>
                    <a:bodyPr/>
                    <a:lstStyle/>
                    <a:p>
                      <a:pPr indent="127000" algn="ctr">
                        <a:spcAft>
                          <a:spcPts val="0"/>
                        </a:spcAft>
                        <a:tabLst>
                          <a:tab pos="4024630" algn="l"/>
                          <a:tab pos="4024630" algn="l"/>
                        </a:tabLst>
                      </a:pPr>
                      <a:r>
                        <a:rPr lang="zh-CN" sz="1400" kern="0" dirty="0">
                          <a:solidFill>
                            <a:srgbClr val="000000"/>
                          </a:solidFill>
                          <a:effectLst/>
                          <a:latin typeface="Times New Roman" panose="02020603050405020304" pitchFamily="18" charset="0"/>
                          <a:ea typeface="黑体" panose="02010609060101010101" pitchFamily="49" charset="-122"/>
                          <a:cs typeface="Arial Unicode MS" panose="020B0604020202020204" pitchFamily="34" charset="-122"/>
                        </a:rPr>
                        <a:t>  表10-5 CMP工作模式</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8000">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工作模式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CR1</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[EN]</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CR1</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[WE]</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CR1</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[SE]</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en-US" sz="1200" kern="0" dirty="0" smtClean="0">
                          <a:solidFill>
                            <a:srgbClr val="000000"/>
                          </a:solidFill>
                          <a:effectLst/>
                          <a:latin typeface="Times New Roman" panose="02020603050405020304" pitchFamily="18" charset="0"/>
                          <a:ea typeface="宋体" panose="02010600030101010101" pitchFamily="2" charset="-122"/>
                          <a:cs typeface="+mn-cs"/>
                        </a:rPr>
                        <a:t>CR0[FILTER_CNT</a:t>
                      </a:r>
                      <a:r>
                        <a:rPr lang="en-US" sz="1200" kern="0" dirty="0">
                          <a:solidFill>
                            <a:srgbClr val="000000"/>
                          </a:solidFill>
                          <a:effectLst/>
                          <a:latin typeface="Times New Roman" panose="02020603050405020304" pitchFamily="18" charset="0"/>
                          <a:ea typeface="宋体" panose="02010600030101010101" pitchFamily="2" charset="-122"/>
                          <a:cs typeface="+mn-cs"/>
                        </a:rPr>
                        <a:t>]</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FPR</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[FILT_PER]</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zh-CN" sz="1200" kern="0">
                          <a:solidFill>
                            <a:srgbClr val="000000"/>
                          </a:solidFill>
                          <a:effectLst/>
                          <a:latin typeface="Times New Roman" panose="02020603050405020304" pitchFamily="18" charset="0"/>
                          <a:ea typeface="宋体" panose="02010600030101010101" pitchFamily="2" charset="-122"/>
                        </a:rPr>
                        <a:t>操作</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禁止模式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X</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比较器停止工作不耗电。</a:t>
                      </a:r>
                      <a:r>
                        <a:rPr lang="en-US" sz="1200" kern="0" dirty="0">
                          <a:solidFill>
                            <a:srgbClr val="000000"/>
                          </a:solidFill>
                          <a:effectLst/>
                          <a:latin typeface="Times New Roman" panose="02020603050405020304" pitchFamily="18" charset="0"/>
                          <a:ea typeface="宋体" panose="02010600030101010101" pitchFamily="2" charset="-122"/>
                          <a:cs typeface="+mn-cs"/>
                        </a:rPr>
                        <a:t>CMPO</a:t>
                      </a:r>
                      <a:r>
                        <a:rPr lang="zh-CN" sz="1200" kern="0" dirty="0">
                          <a:solidFill>
                            <a:srgbClr val="000000"/>
                          </a:solidFill>
                          <a:effectLst/>
                          <a:latin typeface="Times New Roman" panose="02020603050405020304" pitchFamily="18" charset="0"/>
                          <a:ea typeface="宋体" panose="02010600030101010101" pitchFamily="2" charset="-122"/>
                          <a:cs typeface="+mn-cs"/>
                        </a:rPr>
                        <a:t>输出全是</a:t>
                      </a:r>
                      <a:r>
                        <a:rPr lang="en-US" sz="1200" kern="0" dirty="0">
                          <a:solidFill>
                            <a:srgbClr val="000000"/>
                          </a:solidFill>
                          <a:effectLst/>
                          <a:latin typeface="Times New Roman" panose="02020603050405020304" pitchFamily="18" charset="0"/>
                          <a:ea typeface="宋体" panose="02010600030101010101" pitchFamily="2" charset="-122"/>
                          <a:cs typeface="+mn-cs"/>
                        </a:rPr>
                        <a:t>0</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rowSpan="2">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持续模式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0</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窗口控制器和滤波器不可用，可配置翻转。</a:t>
                      </a:r>
                      <a:r>
                        <a:rPr lang="en-US" sz="1200" kern="0" dirty="0">
                          <a:solidFill>
                            <a:srgbClr val="000000"/>
                          </a:solidFill>
                          <a:effectLst/>
                          <a:latin typeface="Times New Roman" panose="02020603050405020304" pitchFamily="18" charset="0"/>
                          <a:ea typeface="宋体" panose="02010600030101010101" pitchFamily="2" charset="-122"/>
                          <a:cs typeface="+mn-cs"/>
                        </a:rPr>
                        <a:t>COUT/COUTA/CMPO</a:t>
                      </a:r>
                      <a:r>
                        <a:rPr lang="zh-CN" sz="1200" kern="0" dirty="0">
                          <a:solidFill>
                            <a:srgbClr val="000000"/>
                          </a:solidFill>
                          <a:effectLst/>
                          <a:latin typeface="Times New Roman" panose="02020603050405020304" pitchFamily="18" charset="0"/>
                          <a:ea typeface="宋体" panose="02010600030101010101" pitchFamily="2" charset="-122"/>
                          <a:cs typeface="+mn-cs"/>
                        </a:rPr>
                        <a:t>是同一个信号</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X</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8000">
                <a:tc rowSpan="2">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采样无滤波模式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0x01</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COUTA=CMPO</a:t>
                      </a:r>
                      <a:r>
                        <a:rPr lang="zh-CN" sz="1200" kern="0" dirty="0">
                          <a:solidFill>
                            <a:srgbClr val="000000"/>
                          </a:solidFill>
                          <a:effectLst/>
                          <a:latin typeface="Times New Roman" panose="02020603050405020304" pitchFamily="18" charset="0"/>
                          <a:ea typeface="宋体" panose="02010600030101010101" pitchFamily="2" charset="-122"/>
                          <a:cs typeface="+mn-cs"/>
                        </a:rPr>
                        <a:t>，采样</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产生</a:t>
                      </a:r>
                      <a:r>
                        <a:rPr lang="en-US" sz="1200" kern="0" dirty="0">
                          <a:solidFill>
                            <a:srgbClr val="000000"/>
                          </a:solidFill>
                          <a:effectLst/>
                          <a:latin typeface="Times New Roman" panose="02020603050405020304" pitchFamily="18" charset="0"/>
                          <a:ea typeface="宋体" panose="02010600030101010101" pitchFamily="2" charset="-122"/>
                          <a:cs typeface="+mn-cs"/>
                        </a:rPr>
                        <a:t>COUT</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SE=1</a:t>
                      </a:r>
                      <a:r>
                        <a:rPr lang="zh-CN" sz="1200" kern="0" dirty="0">
                          <a:solidFill>
                            <a:srgbClr val="000000"/>
                          </a:solidFill>
                          <a:effectLst/>
                          <a:latin typeface="Times New Roman" panose="02020603050405020304" pitchFamily="18" charset="0"/>
                          <a:ea typeface="宋体" panose="02010600030101010101" pitchFamily="2" charset="-122"/>
                          <a:cs typeface="+mn-cs"/>
                        </a:rPr>
                        <a:t>采样周期由外部时钟控制，</a:t>
                      </a:r>
                      <a:r>
                        <a:rPr lang="en-US" sz="1200" kern="0" dirty="0">
                          <a:solidFill>
                            <a:srgbClr val="000000"/>
                          </a:solidFill>
                          <a:effectLst/>
                          <a:latin typeface="Times New Roman" panose="02020603050405020304" pitchFamily="18" charset="0"/>
                          <a:ea typeface="宋体" panose="02010600030101010101" pitchFamily="2" charset="-122"/>
                          <a:cs typeface="+mn-cs"/>
                        </a:rPr>
                        <a:t>SE=0</a:t>
                      </a:r>
                      <a:r>
                        <a:rPr lang="zh-CN" sz="1200" kern="0" dirty="0">
                          <a:solidFill>
                            <a:srgbClr val="000000"/>
                          </a:solidFill>
                          <a:effectLst/>
                          <a:latin typeface="Times New Roman" panose="02020603050405020304" pitchFamily="18" charset="0"/>
                          <a:ea typeface="宋体" panose="02010600030101010101" pitchFamily="2" charset="-122"/>
                          <a:cs typeface="+mn-cs"/>
                        </a:rPr>
                        <a:t>采样周期由</a:t>
                      </a:r>
                      <a:r>
                        <a:rPr lang="en-US" sz="1200" kern="0" dirty="0">
                          <a:solidFill>
                            <a:srgbClr val="000000"/>
                          </a:solidFill>
                          <a:effectLst/>
                          <a:latin typeface="Times New Roman" panose="02020603050405020304" pitchFamily="18" charset="0"/>
                          <a:ea typeface="宋体" panose="02010600030101010101" pitchFamily="2" charset="-122"/>
                          <a:cs typeface="+mn-cs"/>
                        </a:rPr>
                        <a:t>FPR[FILT_PER]</a:t>
                      </a:r>
                      <a:r>
                        <a:rPr lang="zh-CN" sz="1200" kern="0" dirty="0">
                          <a:solidFill>
                            <a:srgbClr val="000000"/>
                          </a:solidFill>
                          <a:effectLst/>
                          <a:latin typeface="Times New Roman" panose="02020603050405020304" pitchFamily="18" charset="0"/>
                          <a:ea typeface="宋体" panose="02010600030101010101" pitchFamily="2" charset="-122"/>
                          <a:cs typeface="+mn-cs"/>
                        </a:rPr>
                        <a:t>控制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&gt;0x00</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8000">
                <a:tc rowSpan="2">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采样滤波模式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&gt;0x01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X</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127000" algn="l" defTabSz="914400" rtl="0" eaLnBrk="1" latinLnBrk="0" hangingPunct="1">
                        <a:lnSpc>
                          <a:spcPct val="100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cs typeface="+mn-cs"/>
                        </a:rPr>
                        <a:t>COUTA=CMPO</a:t>
                      </a:r>
                      <a:r>
                        <a:rPr lang="zh-CN" sz="1200" kern="0" dirty="0">
                          <a:solidFill>
                            <a:srgbClr val="000000"/>
                          </a:solidFill>
                          <a:effectLst/>
                          <a:latin typeface="Times New Roman" panose="02020603050405020304" pitchFamily="18" charset="0"/>
                          <a:ea typeface="宋体" panose="02010600030101010101" pitchFamily="2" charset="-122"/>
                          <a:cs typeface="+mn-cs"/>
                        </a:rPr>
                        <a:t>，采样</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滤波后产生</a:t>
                      </a:r>
                      <a:r>
                        <a:rPr lang="en-US" sz="1200" kern="0" dirty="0">
                          <a:solidFill>
                            <a:srgbClr val="000000"/>
                          </a:solidFill>
                          <a:effectLst/>
                          <a:latin typeface="Times New Roman" panose="02020603050405020304" pitchFamily="18" charset="0"/>
                          <a:ea typeface="宋体" panose="02010600030101010101" pitchFamily="2" charset="-122"/>
                          <a:cs typeface="+mn-cs"/>
                        </a:rPr>
                        <a:t>COUT</a:t>
                      </a:r>
                      <a:r>
                        <a:rPr lang="zh-CN" sz="1200" kern="0" dirty="0">
                          <a:solidFill>
                            <a:srgbClr val="000000"/>
                          </a:solidFill>
                          <a:effectLst/>
                          <a:latin typeface="Times New Roman" panose="02020603050405020304" pitchFamily="18" charset="0"/>
                          <a:ea typeface="宋体" panose="02010600030101010101" pitchFamily="2" charset="-122"/>
                          <a:cs typeface="+mn-cs"/>
                        </a:rPr>
                        <a:t>，</a:t>
                      </a:r>
                      <a:r>
                        <a:rPr lang="en-US" sz="1200" kern="0" dirty="0">
                          <a:solidFill>
                            <a:srgbClr val="000000"/>
                          </a:solidFill>
                          <a:effectLst/>
                          <a:latin typeface="Times New Roman" panose="02020603050405020304" pitchFamily="18" charset="0"/>
                          <a:ea typeface="宋体" panose="02010600030101010101" pitchFamily="2" charset="-122"/>
                          <a:cs typeface="+mn-cs"/>
                        </a:rPr>
                        <a:t>SE=1</a:t>
                      </a:r>
                      <a:r>
                        <a:rPr lang="zh-CN" sz="1200" kern="0" dirty="0">
                          <a:solidFill>
                            <a:srgbClr val="000000"/>
                          </a:solidFill>
                          <a:effectLst/>
                          <a:latin typeface="Times New Roman" panose="02020603050405020304" pitchFamily="18" charset="0"/>
                          <a:ea typeface="宋体" panose="02010600030101010101" pitchFamily="2" charset="-122"/>
                          <a:cs typeface="+mn-cs"/>
                        </a:rPr>
                        <a:t>采样周期由外部时钟控制，</a:t>
                      </a:r>
                      <a:r>
                        <a:rPr lang="en-US" sz="1200" kern="0" dirty="0">
                          <a:solidFill>
                            <a:srgbClr val="000000"/>
                          </a:solidFill>
                          <a:effectLst/>
                          <a:latin typeface="Times New Roman" panose="02020603050405020304" pitchFamily="18" charset="0"/>
                          <a:ea typeface="宋体" panose="02010600030101010101" pitchFamily="2" charset="-122"/>
                          <a:cs typeface="+mn-cs"/>
                        </a:rPr>
                        <a:t>SE=0</a:t>
                      </a:r>
                      <a:r>
                        <a:rPr lang="zh-CN" sz="1200" kern="0" dirty="0">
                          <a:solidFill>
                            <a:srgbClr val="000000"/>
                          </a:solidFill>
                          <a:effectLst/>
                          <a:latin typeface="Times New Roman" panose="02020603050405020304" pitchFamily="18" charset="0"/>
                          <a:ea typeface="宋体" panose="02010600030101010101" pitchFamily="2" charset="-122"/>
                          <a:cs typeface="+mn-cs"/>
                        </a:rPr>
                        <a:t>采样周期由</a:t>
                      </a:r>
                      <a:r>
                        <a:rPr lang="en-US" sz="1200" kern="0" dirty="0">
                          <a:solidFill>
                            <a:srgbClr val="000000"/>
                          </a:solidFill>
                          <a:effectLst/>
                          <a:latin typeface="Times New Roman" panose="02020603050405020304" pitchFamily="18" charset="0"/>
                          <a:ea typeface="宋体" panose="02010600030101010101" pitchFamily="2" charset="-122"/>
                          <a:cs typeface="+mn-cs"/>
                        </a:rPr>
                        <a:t>FPR[FILT_PER]</a:t>
                      </a:r>
                      <a:r>
                        <a:rPr lang="zh-CN" sz="1200" kern="0" dirty="0">
                          <a:solidFill>
                            <a:srgbClr val="000000"/>
                          </a:solidFill>
                          <a:effectLst/>
                          <a:latin typeface="Times New Roman" panose="02020603050405020304" pitchFamily="18" charset="0"/>
                          <a:ea typeface="宋体" panose="02010600030101010101" pitchFamily="2" charset="-122"/>
                          <a:cs typeface="+mn-cs"/>
                        </a:rPr>
                        <a:t>控制</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&gt;0x01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&gt;0x00</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8000">
                <a:tc rowSpan="2">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窗口模式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当</a:t>
                      </a:r>
                      <a:r>
                        <a:rPr lang="en-US" sz="1200" kern="0" dirty="0">
                          <a:solidFill>
                            <a:srgbClr val="000000"/>
                          </a:solidFill>
                          <a:effectLst/>
                          <a:latin typeface="Times New Roman" panose="02020603050405020304" pitchFamily="18" charset="0"/>
                          <a:ea typeface="宋体" panose="02010600030101010101" pitchFamily="2" charset="-122"/>
                          <a:cs typeface="+mn-cs"/>
                        </a:rPr>
                        <a:t>WINDOW=1</a:t>
                      </a:r>
                      <a:r>
                        <a:rPr lang="zh-CN" sz="1200" kern="0" dirty="0">
                          <a:solidFill>
                            <a:srgbClr val="000000"/>
                          </a:solidFill>
                          <a:effectLst/>
                          <a:latin typeface="Times New Roman" panose="02020603050405020304" pitchFamily="18" charset="0"/>
                          <a:ea typeface="宋体" panose="02010600030101010101" pitchFamily="2" charset="-122"/>
                          <a:cs typeface="+mn-cs"/>
                        </a:rPr>
                        <a:t>时，每个总线时钟的上升沿</a:t>
                      </a:r>
                      <a:r>
                        <a:rPr lang="en-US" sz="1200" kern="0" dirty="0">
                          <a:solidFill>
                            <a:srgbClr val="000000"/>
                          </a:solidFill>
                          <a:effectLst/>
                          <a:latin typeface="Times New Roman" panose="02020603050405020304" pitchFamily="18" charset="0"/>
                          <a:ea typeface="宋体" panose="02010600030101010101" pitchFamily="2" charset="-122"/>
                          <a:cs typeface="+mn-cs"/>
                        </a:rPr>
                        <a:t>CMPO</a:t>
                      </a:r>
                      <a:r>
                        <a:rPr lang="zh-CN" sz="1200" kern="0" dirty="0">
                          <a:solidFill>
                            <a:srgbClr val="000000"/>
                          </a:solidFill>
                          <a:effectLst/>
                          <a:latin typeface="Times New Roman" panose="02020603050405020304" pitchFamily="18" charset="0"/>
                          <a:ea typeface="宋体" panose="02010600030101010101" pitchFamily="2" charset="-122"/>
                          <a:cs typeface="+mn-cs"/>
                        </a:rPr>
                        <a:t>传给</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，并传给</a:t>
                      </a:r>
                      <a:r>
                        <a:rPr lang="en-US" sz="1200" kern="0" dirty="0">
                          <a:solidFill>
                            <a:srgbClr val="000000"/>
                          </a:solidFill>
                          <a:effectLst/>
                          <a:latin typeface="Times New Roman" panose="02020603050405020304" pitchFamily="18" charset="0"/>
                          <a:ea typeface="宋体" panose="02010600030101010101" pitchFamily="2" charset="-122"/>
                          <a:cs typeface="+mn-cs"/>
                        </a:rPr>
                        <a:t>COUT</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vMerge="1">
                  <a:txBody>
                    <a:bodyPr/>
                    <a:lstStyle/>
                    <a:p>
                      <a:endParaRPr lang="zh-CN" altLang="en-US"/>
                    </a:p>
                  </a:txBody>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X</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dirty="0">
                          <a:solidFill>
                            <a:srgbClr val="000000"/>
                          </a:solidFill>
                          <a:effectLst/>
                          <a:latin typeface="Times New Roman" panose="02020603050405020304" pitchFamily="18" charset="0"/>
                          <a:ea typeface="宋体" panose="02010600030101010101" pitchFamily="2" charset="-122"/>
                        </a:rPr>
                        <a:t>0x00</a:t>
                      </a:r>
                      <a:endParaRPr lang="zh-CN" sz="12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88000">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窗口</a:t>
                      </a:r>
                      <a:r>
                        <a:rPr lang="en-US" sz="1200" kern="0" dirty="0">
                          <a:solidFill>
                            <a:srgbClr val="000000"/>
                          </a:solidFill>
                          <a:effectLst/>
                          <a:latin typeface="Times New Roman" panose="02020603050405020304" pitchFamily="18" charset="0"/>
                          <a:ea typeface="宋体" panose="02010600030101010101" pitchFamily="2" charset="-122"/>
                          <a:cs typeface="+mn-cs"/>
                        </a:rPr>
                        <a:t>/</a:t>
                      </a:r>
                      <a:r>
                        <a:rPr lang="zh-CN" sz="1200" kern="0" dirty="0">
                          <a:solidFill>
                            <a:srgbClr val="000000"/>
                          </a:solidFill>
                          <a:effectLst/>
                          <a:latin typeface="Times New Roman" panose="02020603050405020304" pitchFamily="18" charset="0"/>
                          <a:ea typeface="宋体" panose="02010600030101010101" pitchFamily="2" charset="-122"/>
                          <a:cs typeface="+mn-cs"/>
                        </a:rPr>
                        <a:t>重复采样模式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0x01-0xff</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当</a:t>
                      </a:r>
                      <a:r>
                        <a:rPr lang="en-US" sz="1200" kern="0" dirty="0">
                          <a:solidFill>
                            <a:srgbClr val="000000"/>
                          </a:solidFill>
                          <a:effectLst/>
                          <a:latin typeface="Times New Roman" panose="02020603050405020304" pitchFamily="18" charset="0"/>
                          <a:ea typeface="宋体" panose="02010600030101010101" pitchFamily="2" charset="-122"/>
                          <a:cs typeface="+mn-cs"/>
                        </a:rPr>
                        <a:t>WINDOW=1</a:t>
                      </a:r>
                      <a:r>
                        <a:rPr lang="zh-CN" sz="1200" kern="0" dirty="0">
                          <a:solidFill>
                            <a:srgbClr val="000000"/>
                          </a:solidFill>
                          <a:effectLst/>
                          <a:latin typeface="Times New Roman" panose="02020603050405020304" pitchFamily="18" charset="0"/>
                          <a:ea typeface="宋体" panose="02010600030101010101" pitchFamily="2" charset="-122"/>
                          <a:cs typeface="+mn-cs"/>
                        </a:rPr>
                        <a:t>时，每个总线时钟的上升沿</a:t>
                      </a:r>
                      <a:r>
                        <a:rPr lang="en-US" sz="1200" kern="0" dirty="0">
                          <a:solidFill>
                            <a:srgbClr val="000000"/>
                          </a:solidFill>
                          <a:effectLst/>
                          <a:latin typeface="Times New Roman" panose="02020603050405020304" pitchFamily="18" charset="0"/>
                          <a:ea typeface="宋体" panose="02010600030101010101" pitchFamily="2" charset="-122"/>
                          <a:cs typeface="+mn-cs"/>
                        </a:rPr>
                        <a:t>CMPO</a:t>
                      </a:r>
                      <a:r>
                        <a:rPr lang="zh-CN" sz="1200" kern="0" dirty="0">
                          <a:solidFill>
                            <a:srgbClr val="000000"/>
                          </a:solidFill>
                          <a:effectLst/>
                          <a:latin typeface="Times New Roman" panose="02020603050405020304" pitchFamily="18" charset="0"/>
                          <a:ea typeface="宋体" panose="02010600030101010101" pitchFamily="2" charset="-122"/>
                          <a:cs typeface="+mn-cs"/>
                        </a:rPr>
                        <a:t>产生</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，由滤波器重复采样</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产生</a:t>
                      </a:r>
                      <a:r>
                        <a:rPr lang="en-US" sz="1200" kern="0" dirty="0">
                          <a:solidFill>
                            <a:srgbClr val="000000"/>
                          </a:solidFill>
                          <a:effectLst/>
                          <a:latin typeface="Times New Roman" panose="02020603050405020304" pitchFamily="18" charset="0"/>
                          <a:ea typeface="宋体" panose="02010600030101010101" pitchFamily="2" charset="-122"/>
                          <a:cs typeface="+mn-cs"/>
                        </a:rPr>
                        <a:t>COUT</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窗口</a:t>
                      </a:r>
                      <a:r>
                        <a:rPr lang="en-US" sz="1200" kern="0" dirty="0">
                          <a:solidFill>
                            <a:srgbClr val="000000"/>
                          </a:solidFill>
                          <a:effectLst/>
                          <a:latin typeface="Times New Roman" panose="02020603050405020304" pitchFamily="18" charset="0"/>
                          <a:ea typeface="宋体" panose="02010600030101010101" pitchFamily="2" charset="-122"/>
                          <a:cs typeface="+mn-cs"/>
                        </a:rPr>
                        <a:t>/</a:t>
                      </a:r>
                      <a:r>
                        <a:rPr lang="zh-CN" sz="1200" kern="0" dirty="0">
                          <a:solidFill>
                            <a:srgbClr val="000000"/>
                          </a:solidFill>
                          <a:effectLst/>
                          <a:latin typeface="Times New Roman" panose="02020603050405020304" pitchFamily="18" charset="0"/>
                          <a:ea typeface="宋体" panose="02010600030101010101" pitchFamily="2" charset="-122"/>
                          <a:cs typeface="+mn-cs"/>
                        </a:rPr>
                        <a:t>滤波模式</a:t>
                      </a: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&gt;0x01</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1000"/>
                        </a:lnSpc>
                        <a:spcAft>
                          <a:spcPts val="0"/>
                        </a:spcAft>
                        <a:tabLst>
                          <a:tab pos="4024630" algn="l"/>
                          <a:tab pos="4024630" algn="l"/>
                        </a:tabLst>
                      </a:pPr>
                      <a:r>
                        <a:rPr lang="en-US" sz="1200" kern="0">
                          <a:solidFill>
                            <a:srgbClr val="000000"/>
                          </a:solidFill>
                          <a:effectLst/>
                          <a:latin typeface="Times New Roman" panose="02020603050405020304" pitchFamily="18" charset="0"/>
                          <a:ea typeface="宋体" panose="02010600030101010101" pitchFamily="2" charset="-122"/>
                        </a:rPr>
                        <a:t>0x01-0xff</a:t>
                      </a:r>
                      <a:endParaRPr lang="zh-CN" sz="12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27000" algn="l" defTabSz="914400" rtl="0" eaLnBrk="1" latinLnBrk="0" hangingPunct="1">
                        <a:lnSpc>
                          <a:spcPct val="100000"/>
                        </a:lnSpc>
                        <a:spcAft>
                          <a:spcPts val="0"/>
                        </a:spcAft>
                        <a:tabLst>
                          <a:tab pos="4024630" algn="l"/>
                          <a:tab pos="4024630" algn="l"/>
                        </a:tabLst>
                      </a:pPr>
                      <a:r>
                        <a:rPr lang="zh-CN" sz="1200" kern="0" dirty="0">
                          <a:solidFill>
                            <a:srgbClr val="000000"/>
                          </a:solidFill>
                          <a:effectLst/>
                          <a:latin typeface="Times New Roman" panose="02020603050405020304" pitchFamily="18" charset="0"/>
                          <a:ea typeface="宋体" panose="02010600030101010101" pitchFamily="2" charset="-122"/>
                          <a:cs typeface="+mn-cs"/>
                        </a:rPr>
                        <a:t>当</a:t>
                      </a:r>
                      <a:r>
                        <a:rPr lang="en-US" sz="1200" kern="0" dirty="0">
                          <a:solidFill>
                            <a:srgbClr val="000000"/>
                          </a:solidFill>
                          <a:effectLst/>
                          <a:latin typeface="Times New Roman" panose="02020603050405020304" pitchFamily="18" charset="0"/>
                          <a:ea typeface="宋体" panose="02010600030101010101" pitchFamily="2" charset="-122"/>
                          <a:cs typeface="+mn-cs"/>
                        </a:rPr>
                        <a:t>SAMPLE=1</a:t>
                      </a:r>
                      <a:r>
                        <a:rPr lang="zh-CN" sz="1200" kern="0" dirty="0">
                          <a:solidFill>
                            <a:srgbClr val="000000"/>
                          </a:solidFill>
                          <a:effectLst/>
                          <a:latin typeface="Times New Roman" panose="02020603050405020304" pitchFamily="18" charset="0"/>
                          <a:ea typeface="宋体" panose="02010600030101010101" pitchFamily="2" charset="-122"/>
                          <a:cs typeface="+mn-cs"/>
                        </a:rPr>
                        <a:t>时，每个总线时钟的上升沿采样</a:t>
                      </a:r>
                      <a:r>
                        <a:rPr lang="en-US" sz="1200" kern="0" dirty="0">
                          <a:solidFill>
                            <a:srgbClr val="000000"/>
                          </a:solidFill>
                          <a:effectLst/>
                          <a:latin typeface="Times New Roman" panose="02020603050405020304" pitchFamily="18" charset="0"/>
                          <a:ea typeface="宋体" panose="02010600030101010101" pitchFamily="2" charset="-122"/>
                          <a:cs typeface="+mn-cs"/>
                        </a:rPr>
                        <a:t>CMPO</a:t>
                      </a:r>
                      <a:r>
                        <a:rPr lang="zh-CN" sz="1200" kern="0" dirty="0">
                          <a:solidFill>
                            <a:srgbClr val="000000"/>
                          </a:solidFill>
                          <a:effectLst/>
                          <a:latin typeface="Times New Roman" panose="02020603050405020304" pitchFamily="18" charset="0"/>
                          <a:ea typeface="宋体" panose="02010600030101010101" pitchFamily="2" charset="-122"/>
                          <a:cs typeface="+mn-cs"/>
                        </a:rPr>
                        <a:t>传给</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，由滤波器重复采样</a:t>
                      </a:r>
                      <a:r>
                        <a:rPr lang="en-US" sz="1200" kern="0" dirty="0">
                          <a:solidFill>
                            <a:srgbClr val="000000"/>
                          </a:solidFill>
                          <a:effectLst/>
                          <a:latin typeface="Times New Roman" panose="02020603050405020304" pitchFamily="18" charset="0"/>
                          <a:ea typeface="宋体" panose="02010600030101010101" pitchFamily="2" charset="-122"/>
                          <a:cs typeface="+mn-cs"/>
                        </a:rPr>
                        <a:t>COUTA</a:t>
                      </a:r>
                      <a:r>
                        <a:rPr lang="zh-CN" sz="1200" kern="0" dirty="0">
                          <a:solidFill>
                            <a:srgbClr val="000000"/>
                          </a:solidFill>
                          <a:effectLst/>
                          <a:latin typeface="Times New Roman" panose="02020603050405020304" pitchFamily="18" charset="0"/>
                          <a:ea typeface="宋体" panose="02010600030101010101" pitchFamily="2" charset="-122"/>
                          <a:cs typeface="+mn-cs"/>
                        </a:rPr>
                        <a:t>并进行滤波产生</a:t>
                      </a:r>
                      <a:r>
                        <a:rPr lang="en-US" sz="1200" kern="0" dirty="0">
                          <a:solidFill>
                            <a:srgbClr val="000000"/>
                          </a:solidFill>
                          <a:effectLst/>
                          <a:latin typeface="Times New Roman" panose="02020603050405020304" pitchFamily="18" charset="0"/>
                          <a:ea typeface="宋体" panose="02010600030101010101" pitchFamily="2" charset="-122"/>
                          <a:cs typeface="+mn-cs"/>
                        </a:rPr>
                        <a:t>COUT</a:t>
                      </a:r>
                      <a:endParaRPr lang="zh-CN" sz="1200" kern="0" dirty="0">
                        <a:solidFill>
                          <a:srgbClr val="000000"/>
                        </a:solidFill>
                        <a:effectLst/>
                        <a:latin typeface="Times New Roman" panose="02020603050405020304" pitchFamily="18" charset="0"/>
                        <a:ea typeface="宋体" panose="02010600030101010101"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gridSpan="7">
                  <a:txBody>
                    <a:bodyPr/>
                    <a:lstStyle/>
                    <a:p>
                      <a:pPr indent="127000" algn="ctr">
                        <a:lnSpc>
                          <a:spcPts val="1000"/>
                        </a:lnSpc>
                        <a:spcAft>
                          <a:spcPts val="0"/>
                        </a:spcAft>
                        <a:tabLst>
                          <a:tab pos="4024630" algn="l"/>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注：其他任何的组合（</a:t>
                      </a:r>
                      <a:r>
                        <a:rPr lang="en-US" sz="1400" kern="0" dirty="0">
                          <a:solidFill>
                            <a:srgbClr val="000000"/>
                          </a:solidFill>
                          <a:effectLst/>
                          <a:latin typeface="Times New Roman" panose="02020603050405020304" pitchFamily="18" charset="0"/>
                          <a:ea typeface="宋体" panose="02010600030101010101" pitchFamily="2" charset="-122"/>
                        </a:rPr>
                        <a:t>CR1[EN]</a:t>
                      </a:r>
                      <a:r>
                        <a:rPr lang="zh-CN" sz="1400" kern="0" dirty="0">
                          <a:solidFill>
                            <a:srgbClr val="000000"/>
                          </a:solidFill>
                          <a:effectLst/>
                          <a:latin typeface="Times New Roman" panose="02020603050405020304" pitchFamily="18" charset="0"/>
                          <a:ea typeface="宋体" panose="02010600030101010101" pitchFamily="2" charset="-122"/>
                        </a:rPr>
                        <a:t>，</a:t>
                      </a:r>
                      <a:r>
                        <a:rPr lang="en-US" sz="1400" kern="0" dirty="0">
                          <a:solidFill>
                            <a:srgbClr val="000000"/>
                          </a:solidFill>
                          <a:effectLst/>
                          <a:latin typeface="Times New Roman" panose="02020603050405020304" pitchFamily="18" charset="0"/>
                          <a:ea typeface="宋体" panose="02010600030101010101" pitchFamily="2" charset="-122"/>
                        </a:rPr>
                        <a:t>CR1[WE]</a:t>
                      </a:r>
                      <a:r>
                        <a:rPr lang="zh-CN" sz="1400" kern="0" dirty="0">
                          <a:solidFill>
                            <a:srgbClr val="000000"/>
                          </a:solidFill>
                          <a:effectLst/>
                          <a:latin typeface="Times New Roman" panose="02020603050405020304" pitchFamily="18" charset="0"/>
                          <a:ea typeface="宋体" panose="02010600030101010101" pitchFamily="2" charset="-122"/>
                        </a:rPr>
                        <a:t>，</a:t>
                      </a:r>
                      <a:r>
                        <a:rPr lang="en-US" sz="1400" kern="0" dirty="0">
                          <a:solidFill>
                            <a:srgbClr val="000000"/>
                          </a:solidFill>
                          <a:effectLst/>
                          <a:latin typeface="Times New Roman" panose="02020603050405020304" pitchFamily="18" charset="0"/>
                          <a:ea typeface="宋体" panose="02010600030101010101" pitchFamily="2" charset="-122"/>
                        </a:rPr>
                        <a:t>CR1[SE]</a:t>
                      </a:r>
                      <a:r>
                        <a:rPr lang="zh-CN" sz="1400" kern="0" dirty="0">
                          <a:solidFill>
                            <a:srgbClr val="000000"/>
                          </a:solidFill>
                          <a:effectLst/>
                          <a:latin typeface="Times New Roman" panose="02020603050405020304" pitchFamily="18" charset="0"/>
                          <a:ea typeface="宋体" panose="02010600030101010101" pitchFamily="2" charset="-122"/>
                        </a:rPr>
                        <a:t>，</a:t>
                      </a:r>
                      <a:r>
                        <a:rPr lang="en-US" sz="1400" kern="0" dirty="0">
                          <a:solidFill>
                            <a:srgbClr val="000000"/>
                          </a:solidFill>
                          <a:effectLst/>
                          <a:latin typeface="Times New Roman" panose="02020603050405020304" pitchFamily="18" charset="0"/>
                          <a:ea typeface="宋体" panose="02010600030101010101" pitchFamily="2" charset="-122"/>
                        </a:rPr>
                        <a:t>CR0[]</a:t>
                      </a:r>
                      <a:r>
                        <a:rPr lang="zh-CN" sz="1400" kern="0" dirty="0">
                          <a:solidFill>
                            <a:srgbClr val="000000"/>
                          </a:solidFill>
                          <a:effectLst/>
                          <a:latin typeface="Times New Roman" panose="02020603050405020304" pitchFamily="18" charset="0"/>
                          <a:ea typeface="宋体" panose="02010600030101010101" pitchFamily="2" charset="-122"/>
                        </a:rPr>
                        <a:t>和</a:t>
                      </a:r>
                      <a:r>
                        <a:rPr lang="en-US" sz="1400" kern="0" dirty="0">
                          <a:solidFill>
                            <a:srgbClr val="000000"/>
                          </a:solidFill>
                          <a:effectLst/>
                          <a:latin typeface="Times New Roman" panose="02020603050405020304" pitchFamily="18" charset="0"/>
                          <a:ea typeface="宋体" panose="02010600030101010101" pitchFamily="2" charset="-122"/>
                        </a:rPr>
                        <a:t>FPR[FILT_PER]</a:t>
                      </a:r>
                      <a:r>
                        <a:rPr lang="zh-CN" sz="1400" kern="0" dirty="0">
                          <a:solidFill>
                            <a:srgbClr val="000000"/>
                          </a:solidFill>
                          <a:effectLst/>
                          <a:latin typeface="Times New Roman" panose="02020603050405020304" pitchFamily="18" charset="0"/>
                          <a:ea typeface="宋体" panose="02010600030101010101" pitchFamily="2" charset="-122"/>
                        </a:rPr>
                        <a:t>）都是非法的。</a:t>
                      </a:r>
                      <a:endParaRPr lang="zh-CN" sz="1400" kern="100" dirty="0">
                        <a:effectLst/>
                        <a:latin typeface="Times New Roman" panose="02020603050405020304" pitchFamily="18" charset="0"/>
                        <a:ea typeface="宋体" panose="02010600030101010101" pitchFamily="2" charset="-122"/>
                      </a:endParaRPr>
                    </a:p>
                  </a:txBody>
                  <a:tcPr marL="32385" marR="3238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1347703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68</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28992" cy="1538883"/>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KL</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系列</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MCU</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模块功能</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概述</a:t>
            </a:r>
            <a:endPar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中断</a:t>
            </a:r>
            <a:endPar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可以在比较输出的上升沿或者下降沿或者两者都拥有时产生中断。表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给出了在何种条件下中断请求生效和无效的情况。</a:t>
            </a:r>
          </a:p>
        </p:txBody>
      </p:sp>
      <p:graphicFrame>
        <p:nvGraphicFramePr>
          <p:cNvPr id="5" name="表格 4"/>
          <p:cNvGraphicFramePr>
            <a:graphicFrameLocks noGrp="1"/>
          </p:cNvGraphicFramePr>
          <p:nvPr>
            <p:extLst>
              <p:ext uri="{D42A27DB-BD31-4B8C-83A1-F6EECF244321}">
                <p14:modId xmlns:p14="http://schemas.microsoft.com/office/powerpoint/2010/main" val="2787617160"/>
              </p:ext>
            </p:extLst>
          </p:nvPr>
        </p:nvGraphicFramePr>
        <p:xfrm>
          <a:off x="457200" y="3251408"/>
          <a:ext cx="8229600" cy="1728000"/>
        </p:xfrm>
        <a:graphic>
          <a:graphicData uri="http://schemas.openxmlformats.org/drawingml/2006/table">
            <a:tbl>
              <a:tblPr/>
              <a:tblGrid>
                <a:gridCol w="4657954"/>
                <a:gridCol w="3571646"/>
              </a:tblGrid>
              <a:tr h="288000">
                <a:tc gridSpan="2">
                  <a:txBody>
                    <a:bodyPr/>
                    <a:lstStyle/>
                    <a:p>
                      <a:pPr indent="306070" algn="ctr">
                        <a:spcAft>
                          <a:spcPts val="0"/>
                        </a:spcAft>
                        <a:tabLst>
                          <a:tab pos="4024630" algn="l"/>
                        </a:tabLst>
                      </a:pPr>
                      <a:r>
                        <a:rPr lang="zh-CN" sz="1400" b="1">
                          <a:solidFill>
                            <a:srgbClr val="000000"/>
                          </a:solidFill>
                          <a:effectLst/>
                          <a:latin typeface="Times New Roman" panose="02020603050405020304" pitchFamily="18" charset="0"/>
                          <a:ea typeface="黑体" panose="02010609060101010101" pitchFamily="49" charset="-122"/>
                          <a:cs typeface="Arial Unicode MS" panose="020B0604020202020204" pitchFamily="34" charset="-122"/>
                        </a:rPr>
                        <a:t>表</a:t>
                      </a:r>
                      <a:r>
                        <a:rPr lang="zh-CN" sz="1400" b="1">
                          <a:solidFill>
                            <a:srgbClr val="000000"/>
                          </a:solidFill>
                          <a:effectLst/>
                          <a:latin typeface="Times New Roman" panose="02020603050405020304" pitchFamily="18" charset="0"/>
                          <a:ea typeface="宋体" panose="02010600030101010101" pitchFamily="2" charset="-122"/>
                          <a:cs typeface="Arial Unicode MS" panose="020B0604020202020204" pitchFamily="34" charset="-122"/>
                        </a:rPr>
                        <a:t>10-6 CMP</a:t>
                      </a:r>
                      <a:r>
                        <a:rPr lang="zh-CN" sz="1400" b="1">
                          <a:solidFill>
                            <a:srgbClr val="000000"/>
                          </a:solidFill>
                          <a:effectLst/>
                          <a:latin typeface="Times New Roman" panose="02020603050405020304" pitchFamily="18" charset="0"/>
                          <a:ea typeface="黑体" panose="02010609060101010101" pitchFamily="49" charset="-122"/>
                          <a:cs typeface="Arial Unicode MS" panose="020B0604020202020204" pitchFamily="34" charset="-122"/>
                        </a:rPr>
                        <a:t>中断条件</a:t>
                      </a:r>
                      <a:endParaRPr lang="zh-CN" sz="1400" b="1">
                        <a:solidFill>
                          <a:srgbClr val="000000"/>
                        </a:solidFill>
                        <a:effectLst/>
                        <a:latin typeface="Times New Roman" panose="02020603050405020304" pitchFamily="18" charset="0"/>
                        <a:ea typeface="宋体" panose="02010600030101010101" pitchFamily="2" charset="-122"/>
                        <a:cs typeface="Arial Unicode MS" panose="020B0604020202020204" pitchFamily="34" charset="-122"/>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8000">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条件</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结果</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en-US" sz="1400" kern="0">
                          <a:solidFill>
                            <a:srgbClr val="000000"/>
                          </a:solidFill>
                          <a:effectLst/>
                          <a:latin typeface="Times New Roman" panose="02020603050405020304" pitchFamily="18" charset="0"/>
                          <a:ea typeface="宋体" panose="02010600030101010101" pitchFamily="2" charset="-122"/>
                        </a:rPr>
                        <a:t>SCR[IER]</a:t>
                      </a:r>
                      <a:r>
                        <a:rPr lang="zh-CN" sz="1400" kern="0">
                          <a:solidFill>
                            <a:srgbClr val="000000"/>
                          </a:solidFill>
                          <a:effectLst/>
                          <a:latin typeface="Times New Roman" panose="02020603050405020304" pitchFamily="18" charset="0"/>
                          <a:ea typeface="宋体" panose="02010600030101010101" pitchFamily="2" charset="-122"/>
                        </a:rPr>
                        <a:t>和</a:t>
                      </a:r>
                      <a:r>
                        <a:rPr lang="en-US" sz="1400" kern="0">
                          <a:solidFill>
                            <a:srgbClr val="000000"/>
                          </a:solidFill>
                          <a:effectLst/>
                          <a:latin typeface="Times New Roman" panose="02020603050405020304" pitchFamily="18" charset="0"/>
                          <a:ea typeface="宋体" panose="02010600030101010101" pitchFamily="2" charset="-122"/>
                        </a:rPr>
                        <a:t>SCR[CFR]</a:t>
                      </a:r>
                      <a:r>
                        <a:rPr lang="zh-CN" sz="1400" kern="0">
                          <a:solidFill>
                            <a:srgbClr val="000000"/>
                          </a:solidFill>
                          <a:effectLst/>
                          <a:latin typeface="Times New Roman" panose="02020603050405020304" pitchFamily="18" charset="0"/>
                          <a:ea typeface="宋体" panose="02010600030101010101" pitchFamily="2" charset="-122"/>
                        </a:rPr>
                        <a:t>置位</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上升沿中断请求生效</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en-US" sz="1400" kern="0">
                          <a:solidFill>
                            <a:srgbClr val="000000"/>
                          </a:solidFill>
                          <a:effectLst/>
                          <a:latin typeface="Times New Roman" panose="02020603050405020304" pitchFamily="18" charset="0"/>
                          <a:ea typeface="宋体" panose="02010600030101010101" pitchFamily="2" charset="-122"/>
                        </a:rPr>
                        <a:t>SCR[IEF]</a:t>
                      </a:r>
                      <a:r>
                        <a:rPr lang="zh-CN" sz="1400" kern="0">
                          <a:solidFill>
                            <a:srgbClr val="000000"/>
                          </a:solidFill>
                          <a:effectLst/>
                          <a:latin typeface="Times New Roman" panose="02020603050405020304" pitchFamily="18" charset="0"/>
                          <a:ea typeface="宋体" panose="02010600030101010101" pitchFamily="2" charset="-122"/>
                        </a:rPr>
                        <a:t>和</a:t>
                      </a:r>
                      <a:r>
                        <a:rPr lang="en-US" sz="1400" kern="0">
                          <a:solidFill>
                            <a:srgbClr val="000000"/>
                          </a:solidFill>
                          <a:effectLst/>
                          <a:latin typeface="Times New Roman" panose="02020603050405020304" pitchFamily="18" charset="0"/>
                          <a:ea typeface="宋体" panose="02010600030101010101" pitchFamily="2" charset="-122"/>
                        </a:rPr>
                        <a:t>SCR[CFF]</a:t>
                      </a:r>
                      <a:r>
                        <a:rPr lang="zh-CN" sz="1400" kern="0">
                          <a:solidFill>
                            <a:srgbClr val="000000"/>
                          </a:solidFill>
                          <a:effectLst/>
                          <a:latin typeface="Times New Roman" panose="02020603050405020304" pitchFamily="18" charset="0"/>
                          <a:ea typeface="宋体" panose="02010600030101010101" pitchFamily="2" charset="-122"/>
                        </a:rPr>
                        <a:t>置位</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下降沿中断请求生效</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清除</a:t>
                      </a:r>
                      <a:r>
                        <a:rPr lang="en-US" sz="1400" kern="0">
                          <a:solidFill>
                            <a:srgbClr val="000000"/>
                          </a:solidFill>
                          <a:effectLst/>
                          <a:latin typeface="Times New Roman" panose="02020603050405020304" pitchFamily="18" charset="0"/>
                          <a:ea typeface="宋体" panose="02010600030101010101" pitchFamily="2" charset="-122"/>
                        </a:rPr>
                        <a:t>SCR[IER]</a:t>
                      </a:r>
                      <a:r>
                        <a:rPr lang="zh-CN" sz="1400" kern="0">
                          <a:solidFill>
                            <a:srgbClr val="000000"/>
                          </a:solidFill>
                          <a:effectLst/>
                          <a:latin typeface="Times New Roman" panose="02020603050405020304" pitchFamily="18" charset="0"/>
                          <a:ea typeface="宋体" panose="02010600030101010101" pitchFamily="2" charset="-122"/>
                        </a:rPr>
                        <a:t>和</a:t>
                      </a:r>
                      <a:r>
                        <a:rPr lang="en-US" sz="1400" kern="0">
                          <a:solidFill>
                            <a:srgbClr val="000000"/>
                          </a:solidFill>
                          <a:effectLst/>
                          <a:latin typeface="Times New Roman" panose="02020603050405020304" pitchFamily="18" charset="0"/>
                          <a:ea typeface="宋体" panose="02010600030101010101" pitchFamily="2" charset="-122"/>
                        </a:rPr>
                        <a:t>SCR[CFR]</a:t>
                      </a:r>
                      <a:r>
                        <a:rPr lang="zh-CN" sz="1400" kern="0">
                          <a:solidFill>
                            <a:srgbClr val="000000"/>
                          </a:solidFill>
                          <a:effectLst/>
                          <a:latin typeface="Times New Roman" panose="02020603050405020304" pitchFamily="18" charset="0"/>
                          <a:ea typeface="宋体" panose="02010600030101010101" pitchFamily="2" charset="-122"/>
                        </a:rPr>
                        <a:t>位来取消上升沿中断</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中断请求无效</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00">
                <a:tc>
                  <a:txBody>
                    <a:bodyPr/>
                    <a:lstStyle/>
                    <a:p>
                      <a:pPr indent="266700" algn="ctr">
                        <a:lnSpc>
                          <a:spcPts val="1000"/>
                        </a:lnSpc>
                        <a:spcAft>
                          <a:spcPts val="0"/>
                        </a:spcAft>
                        <a:tabLst>
                          <a:tab pos="4024630" algn="l"/>
                        </a:tabLst>
                      </a:pPr>
                      <a:r>
                        <a:rPr lang="zh-CN" sz="1400" kern="0">
                          <a:solidFill>
                            <a:srgbClr val="000000"/>
                          </a:solidFill>
                          <a:effectLst/>
                          <a:latin typeface="Times New Roman" panose="02020603050405020304" pitchFamily="18" charset="0"/>
                          <a:ea typeface="宋体" panose="02010600030101010101" pitchFamily="2" charset="-122"/>
                        </a:rPr>
                        <a:t>清除</a:t>
                      </a:r>
                      <a:r>
                        <a:rPr lang="en-US" sz="1400" kern="0">
                          <a:solidFill>
                            <a:srgbClr val="000000"/>
                          </a:solidFill>
                          <a:effectLst/>
                          <a:latin typeface="Times New Roman" panose="02020603050405020304" pitchFamily="18" charset="0"/>
                          <a:ea typeface="宋体" panose="02010600030101010101" pitchFamily="2" charset="-122"/>
                        </a:rPr>
                        <a:t>SCR[IEF]</a:t>
                      </a:r>
                      <a:r>
                        <a:rPr lang="zh-CN" sz="1400" kern="0">
                          <a:solidFill>
                            <a:srgbClr val="000000"/>
                          </a:solidFill>
                          <a:effectLst/>
                          <a:latin typeface="Times New Roman" panose="02020603050405020304" pitchFamily="18" charset="0"/>
                          <a:ea typeface="宋体" panose="02010600030101010101" pitchFamily="2" charset="-122"/>
                        </a:rPr>
                        <a:t>和</a:t>
                      </a:r>
                      <a:r>
                        <a:rPr lang="en-US" sz="1400" kern="0">
                          <a:solidFill>
                            <a:srgbClr val="000000"/>
                          </a:solidFill>
                          <a:effectLst/>
                          <a:latin typeface="Times New Roman" panose="02020603050405020304" pitchFamily="18" charset="0"/>
                          <a:ea typeface="宋体" panose="02010600030101010101" pitchFamily="2" charset="-122"/>
                        </a:rPr>
                        <a:t>SCR[CFF]</a:t>
                      </a:r>
                      <a:r>
                        <a:rPr lang="zh-CN" sz="1400" kern="0">
                          <a:solidFill>
                            <a:srgbClr val="000000"/>
                          </a:solidFill>
                          <a:effectLst/>
                          <a:latin typeface="Times New Roman" panose="02020603050405020304" pitchFamily="18" charset="0"/>
                          <a:ea typeface="宋体" panose="02010600030101010101" pitchFamily="2" charset="-122"/>
                        </a:rPr>
                        <a:t>位来取消下降沿中断</a:t>
                      </a:r>
                      <a:endParaRPr lang="zh-CN" sz="1400" kern="10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000"/>
                        </a:lnSpc>
                        <a:spcAft>
                          <a:spcPts val="0"/>
                        </a:spcAft>
                        <a:tabLst>
                          <a:tab pos="4024630" algn="l"/>
                        </a:tabLst>
                      </a:pPr>
                      <a:r>
                        <a:rPr lang="zh-CN" sz="1400" kern="0" dirty="0">
                          <a:solidFill>
                            <a:srgbClr val="000000"/>
                          </a:solidFill>
                          <a:effectLst/>
                          <a:latin typeface="Times New Roman" panose="02020603050405020304" pitchFamily="18" charset="0"/>
                          <a:ea typeface="宋体" panose="02010600030101010101" pitchFamily="2" charset="-122"/>
                        </a:rPr>
                        <a:t>中断请求无效</a:t>
                      </a:r>
                      <a:endParaRPr lang="zh-CN" sz="1400" kern="100" dirty="0">
                        <a:effectLst/>
                        <a:latin typeface="Times New Roman" panose="02020603050405020304" pitchFamily="18"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206041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69</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12012" cy="5463034"/>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实现</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）基本编程</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）首先计算出比较器模块以及各个寄存器的基址，打开</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模块的时钟。</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）根据参数的正向输入和负向输入配置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CMP_ MUXCR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寄存器的正向</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输入（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）位和负向输入（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CMP_DACCR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寄存器的输入（</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DACEN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输入；根据参考电压参数选择</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参考电压（</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VDDA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VREF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完成上述的寄存器操作后，</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模块便开始工作了，下面开始设置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的输入值。</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模拟输出的值，配置</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CMP_ VOSEL</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寄存器，输出对应的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电压。</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完成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的输入后，还需要设置比较器输出结果能够产生中断。</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）注册</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中断，中断号为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）使能</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上述操作完成后，便可以使</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CMP</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模块工作起来了。</a:t>
            </a:r>
          </a:p>
        </p:txBody>
      </p:sp>
    </p:spTree>
    <p:extLst>
      <p:ext uri="{BB962C8B-B14F-4D97-AF65-F5344CB8AC3E}">
        <p14:creationId xmlns:p14="http://schemas.microsoft.com/office/powerpoint/2010/main" val="4077343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a:t>
            </a:fld>
            <a:endParaRPr lang="en-US" altLang="zh-CN" dirty="0"/>
          </a:p>
        </p:txBody>
      </p:sp>
      <p:sp>
        <p:nvSpPr>
          <p:cNvPr id="4" name="矩形 3"/>
          <p:cNvSpPr/>
          <p:nvPr/>
        </p:nvSpPr>
        <p:spPr>
          <a:xfrm>
            <a:off x="118459" y="1385898"/>
            <a:ext cx="8640960" cy="4715137"/>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）滤波</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问题</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为使</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采样的数据更准确</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，对</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采样的数据进行筛选去掉误差较大的毛刺，</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通常采用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中值滤波和均值滤波来提高采样精度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中值滤波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次连续采样值按大小进行排序，取中间值作为滤波输出</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均值滤波</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把</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次采样结果值相加，然后再除以采样次数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，得到的平均值就是滤波结果。若要得到更高的精度，可以通过建立其他误差模型分析方式来实现</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lgn="just" eaLnBrk="0" hangingPunct="0">
              <a:lnSpc>
                <a:spcPct val="110000"/>
              </a:lnSpc>
              <a:spcBef>
                <a:spcPts val="300"/>
              </a:spcBef>
              <a:buClr>
                <a:srgbClr val="00007D"/>
              </a:buClr>
              <a:buSzPct val="75000"/>
              <a:defRPr/>
            </a:pPr>
            <a:r>
              <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）物理量回归</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实际应用中，得到稳定的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采样值后，还需要把</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采样值与实际物理量对应起来，这就是物理量回归。例如，利用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MCU</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采集室内温度，</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转换后的数值是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126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，实际它代表多少温度呢？如果当前室内温度是</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25.1℃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126</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就代表实际温度</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25.1℃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值为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，实际物理量为</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y</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，物理量回归就是需要寻找它们之间的函数关系：</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y=f(x)</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557396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spTree>
    <p:extLst>
      <p:ext uri="{BB962C8B-B14F-4D97-AF65-F5344CB8AC3E}">
        <p14:creationId xmlns:p14="http://schemas.microsoft.com/office/powerpoint/2010/main" val="12238158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70</a:t>
            </a:fld>
            <a:endParaRPr lang="en-US" altLang="zh-CN" dirty="0"/>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10.3  </a:t>
            </a:r>
            <a:r>
              <a:rPr lang="zh-CN" altLang="en-US" sz="3200" b="1" dirty="0" smtClean="0">
                <a:solidFill>
                  <a:schemeClr val="bg1"/>
                </a:solidFill>
                <a:latin typeface="华文新魏" panose="02010800040101010101" pitchFamily="2" charset="-122"/>
                <a:ea typeface="华文新魏" panose="02010800040101010101" pitchFamily="2" charset="-122"/>
              </a:rPr>
              <a:t>比较器</a:t>
            </a:r>
            <a:r>
              <a:rPr lang="en-US" altLang="zh-CN" sz="3200" b="1" dirty="0">
                <a:solidFill>
                  <a:schemeClr val="bg1"/>
                </a:solidFill>
                <a:latin typeface="华文新魏" panose="02010800040101010101" pitchFamily="2" charset="-122"/>
                <a:ea typeface="华文新魏" panose="02010800040101010101" pitchFamily="2" charset="-122"/>
              </a:rPr>
              <a:t>CMP</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3897221"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10.3.4 CMP</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驱动构件的设计</a:t>
            </a:r>
            <a:endPar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24484" y="1278974"/>
            <a:ext cx="8912012" cy="2062103"/>
          </a:xfrm>
          <a:prstGeom prst="rect">
            <a:avLst/>
          </a:prstGeom>
        </p:spPr>
        <p:txBody>
          <a:bodyPr wrap="square">
            <a:spAutoFit/>
          </a:bodyPr>
          <a:lstStyle/>
          <a:p>
            <a:pPr>
              <a:spcBef>
                <a:spcPts val="600"/>
              </a:spcBef>
              <a:buClr>
                <a:srgbClr val="000099"/>
              </a:buClr>
              <a:buSzPct val="80000"/>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驱动构件</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实现</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驱动构件源程序文件（</a:t>
            </a:r>
            <a:r>
              <a:rPr lang="en-US" altLang="zh-CN" sz="2200" b="1" dirty="0" err="1">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cmp.c</a:t>
            </a:r>
            <a:r>
              <a:rPr lang="zh-CN" altLang="en-US"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详</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见教材</a:t>
            </a:r>
            <a:r>
              <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rPr>
              <a:t>10.3.4</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节</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CMP</a:t>
            </a:r>
            <a:r>
              <a:rPr lang="zh-CN" altLang="en-US"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中断函数文件</a:t>
            </a:r>
            <a:r>
              <a:rPr lang="en-US" altLang="zh-CN" sz="2200" b="1" dirty="0" err="1" smtClean="0">
                <a:solidFill>
                  <a:schemeClr val="bg2"/>
                </a:solidFill>
                <a:latin typeface="Times New Roman" panose="02020603050405020304" pitchFamily="18" charset="0"/>
                <a:ea typeface="黑体" panose="02010609060101010101" pitchFamily="49" charset="-122"/>
                <a:cs typeface="Times New Roman" panose="02020603050405020304" pitchFamily="18" charset="0"/>
              </a:rPr>
              <a:t>isr.c</a:t>
            </a:r>
            <a:endParaRPr lang="en-US" altLang="zh-CN" sz="2200" b="1" dirty="0">
              <a:solidFill>
                <a:schemeClr val="bg2"/>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buClr>
                <a:srgbClr val="000099"/>
              </a:buClr>
              <a:buSzPct val="80000"/>
            </a:pP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78606887"/>
              </p:ext>
            </p:extLst>
          </p:nvPr>
        </p:nvGraphicFramePr>
        <p:xfrm>
          <a:off x="1301434" y="3068960"/>
          <a:ext cx="6768752" cy="3200400"/>
        </p:xfrm>
        <a:graphic>
          <a:graphicData uri="http://schemas.openxmlformats.org/drawingml/2006/table">
            <a:tbl>
              <a:tblPr/>
              <a:tblGrid>
                <a:gridCol w="6768752"/>
              </a:tblGrid>
              <a:tr h="327660">
                <a:tc>
                  <a:txBody>
                    <a:bodyPr/>
                    <a:lstStyle/>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函数名</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cmp0_isr</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功</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能</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比较器输出上升沿下降沿中断触发</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说</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明</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无</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比较器中断处理函数</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void CMP0_IRQHandler(void)</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如果是上升沿</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if ((CMP0_SCR &amp; CMP_SCR_CFR_MASK)==CMP_SCR_CFR_MASK)</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CMP0_SCR |= CMP_SCR_CFR_MASK;  //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清标志</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uart_send_string</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(UART_1, "\r\</a:t>
                      </a: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nRising</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edge on HSCMP0\r\n");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如果是下降沿</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if ( (CMP0_SCR &amp; CMP_SCR_CFF_MASK) == CMP_SCR_CFF_MASK)</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CMP0_SCR |= CMP_SCR_CFF_MASK;  // </a:t>
                      </a: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清标志</a:t>
                      </a: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uart_send_string</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(UART_1, "\r\</a:t>
                      </a: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nFalling</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edge on HSCMP0\r\n");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ts val="12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80670" marR="68580" marT="0" marB="0">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16261460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3200" kern="0" dirty="0">
                <a:solidFill>
                  <a:srgbClr val="FFFFFF"/>
                </a:solidFill>
                <a:latin typeface="Arial" charset="0"/>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107503" y="836712"/>
            <a:ext cx="4968553"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solidFill>
                  <a:srgbClr val="000000"/>
                </a:solidFill>
              </a:rPr>
              <a:pPr/>
              <a:t>71</a:t>
            </a:fld>
            <a:endParaRPr lang="en-US" altLang="zh-CN" dirty="0">
              <a:solidFill>
                <a:srgbClr val="000000"/>
              </a:solidFill>
            </a:endParaRPr>
          </a:p>
        </p:txBody>
      </p:sp>
      <p:sp>
        <p:nvSpPr>
          <p:cNvPr id="7" name="矩形 6"/>
          <p:cNvSpPr/>
          <p:nvPr/>
        </p:nvSpPr>
        <p:spPr>
          <a:xfrm>
            <a:off x="5076056" y="1514995"/>
            <a:ext cx="3744416" cy="3878819"/>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a:t>
            </a:r>
            <a:r>
              <a:rPr lang="zh-CN" altLang="en-US" sz="2200" b="1" dirty="0">
                <a:solidFill>
                  <a:srgbClr val="0000FF"/>
                </a:solidFill>
                <a:latin typeface="华文新魏" panose="02010800040101010101" pitchFamily="2" charset="-122"/>
                <a:ea typeface="华文新魏" panose="02010800040101010101" pitchFamily="2" charset="-122"/>
              </a:rPr>
              <a:t>在主要阐述了嵌入式系统将模拟量的输入采集转换为数字量，以及数字量转换为模拟量，并进行输出比较的处理过程和编程方法。 </a:t>
            </a:r>
            <a:endParaRPr lang="en-US" altLang="zh-CN" sz="2200" b="1" dirty="0" smtClean="0">
              <a:solidFill>
                <a:srgbClr val="0000FF"/>
              </a:solidFill>
              <a:latin typeface="华文新魏" panose="02010800040101010101" pitchFamily="2" charset="-122"/>
              <a:ea typeface="华文新魏" panose="02010800040101010101" pitchFamily="2" charset="-122"/>
            </a:endParaRPr>
          </a:p>
          <a:p>
            <a:pPr algn="just">
              <a:lnSpc>
                <a:spcPct val="110000"/>
              </a:lnSpc>
              <a:spcBef>
                <a:spcPts val="600"/>
              </a:spcBef>
            </a:pPr>
            <a:r>
              <a:rPr lang="en-US" altLang="zh-CN" sz="2200" b="1" dirty="0">
                <a:solidFill>
                  <a:srgbClr val="0000FF"/>
                </a:solidFill>
                <a:latin typeface="华文新魏" panose="02010800040101010101" pitchFamily="2" charset="-122"/>
                <a:ea typeface="华文新魏" panose="02010800040101010101" pitchFamily="2" charset="-122"/>
              </a:rPr>
              <a:t> </a:t>
            </a:r>
            <a:r>
              <a:rPr lang="en-US" altLang="zh-CN" sz="2200" b="1" dirty="0" smtClean="0">
                <a:solidFill>
                  <a:srgbClr val="0000FF"/>
                </a:solidFill>
                <a:latin typeface="华文新魏" panose="02010800040101010101" pitchFamily="2" charset="-122"/>
                <a:ea typeface="华文新魏" panose="02010800040101010101" pitchFamily="2" charset="-122"/>
              </a:rPr>
              <a:t>   ADC</a:t>
            </a:r>
            <a:r>
              <a:rPr lang="zh-CN" altLang="en-US" sz="2200" b="1" dirty="0">
                <a:solidFill>
                  <a:srgbClr val="0000FF"/>
                </a:solidFill>
                <a:latin typeface="华文新魏" panose="02010800040101010101" pitchFamily="2" charset="-122"/>
                <a:ea typeface="华文新魏" panose="02010800040101010101" pitchFamily="2" charset="-122"/>
              </a:rPr>
              <a:t>和</a:t>
            </a:r>
            <a:r>
              <a:rPr lang="en-US" altLang="zh-CN" sz="2200" b="1" dirty="0">
                <a:solidFill>
                  <a:srgbClr val="0000FF"/>
                </a:solidFill>
                <a:latin typeface="华文新魏" panose="02010800040101010101" pitchFamily="2" charset="-122"/>
                <a:ea typeface="华文新魏" panose="02010800040101010101" pitchFamily="2" charset="-122"/>
              </a:rPr>
              <a:t>DAC</a:t>
            </a:r>
            <a:r>
              <a:rPr lang="zh-CN" altLang="en-US" sz="2200" b="1" dirty="0">
                <a:solidFill>
                  <a:srgbClr val="0000FF"/>
                </a:solidFill>
                <a:latin typeface="华文新魏" panose="02010800040101010101" pitchFamily="2" charset="-122"/>
                <a:ea typeface="华文新魏" panose="02010800040101010101" pitchFamily="2" charset="-122"/>
              </a:rPr>
              <a:t>是嵌入式应用中重要组成部分，是嵌入式系统与外界连接的纽带，在测控系统中的重要内容，要很好地掌握。</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71040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8</a:t>
            </a:fld>
            <a:endParaRPr lang="en-US" altLang="zh-CN" dirty="0"/>
          </a:p>
        </p:txBody>
      </p:sp>
      <p:sp>
        <p:nvSpPr>
          <p:cNvPr id="4" name="矩形 3"/>
          <p:cNvSpPr/>
          <p:nvPr/>
        </p:nvSpPr>
        <p:spPr>
          <a:xfrm>
            <a:off x="118459" y="1385898"/>
            <a:ext cx="8640960" cy="3927229"/>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．最简单的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转换采样</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电路</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光敏电阻器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是利用半导体的光电效应制成的一种电阻值随入射光的强弱而改变的电阻器；入射光强，电阻减小，入射光弱，电阻增大。光敏电阻器一般用于光的测量、光的控制和光电转换（将光的变化转换为电的变化）</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温度传感器</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是利用一些金属、半导体等材料与温度有关的特性制成的，这些特性包括热膨胀、电阻、电容、磁性、热电势、热噪声、弹性及光学特征，根据制造材料将其分为热敏电阻传感器、半导体热电偶传感器、</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PN</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结温度传感器和集成温度传感器等类型。热敏电阻传感器是一种比较简单的温度传感器，其最基本电气特性是随着温度的变化自身阻值也随之变化</a:t>
            </a:r>
            <a:r>
              <a:rPr lang="zh-CN" altLang="en-US" sz="20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557396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spTree>
    <p:extLst>
      <p:ext uri="{BB962C8B-B14F-4D97-AF65-F5344CB8AC3E}">
        <p14:creationId xmlns:p14="http://schemas.microsoft.com/office/powerpoint/2010/main" val="2088593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t>9</a:t>
            </a:fld>
            <a:endParaRPr lang="en-US" altLang="zh-CN" dirty="0"/>
          </a:p>
        </p:txBody>
      </p:sp>
      <p:sp>
        <p:nvSpPr>
          <p:cNvPr id="4" name="矩形 3"/>
          <p:cNvSpPr/>
          <p:nvPr/>
        </p:nvSpPr>
        <p:spPr>
          <a:xfrm>
            <a:off x="118459" y="1385898"/>
            <a:ext cx="8640960" cy="2234458"/>
          </a:xfrm>
          <a:prstGeom prst="rect">
            <a:avLst/>
          </a:prstGeom>
        </p:spPr>
        <p:txBody>
          <a:bodyPr wrap="square">
            <a:spAutoFit/>
          </a:bodyPr>
          <a:lstStyle/>
          <a:p>
            <a:pPr lvl="0" algn="just" eaLnBrk="0" hangingPunct="0">
              <a:lnSpc>
                <a:spcPct val="110000"/>
              </a:lnSpc>
              <a:spcBef>
                <a:spcPts val="300"/>
              </a:spcBef>
              <a:buClr>
                <a:srgbClr val="00007D"/>
              </a:buClr>
              <a:buSzPct val="75000"/>
              <a:defRPr/>
            </a:pP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．最简单的</a:t>
            </a:r>
            <a:r>
              <a:rPr lang="en-US" altLang="zh-CN"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AD</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转换采样</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电路</a:t>
            </a:r>
            <a:endParaRPr lang="en-US" altLang="zh-CN"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在实际应用中，将光敏或热敏电阻接入图</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10-2</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）的采样电路中，光敏或热敏电阻和一个特定阻值的电阻串联，由于光敏或热敏电阻会随着外界环境的变化而变化，因此</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采样点的电压也会随之变化，</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采样点的电压为： </a:t>
            </a: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eaLnBrk="0" hangingPunct="0">
              <a:lnSpc>
                <a:spcPct val="110000"/>
              </a:lnSpc>
              <a:spcBef>
                <a:spcPts val="300"/>
              </a:spcBef>
              <a:buClr>
                <a:srgbClr val="00007D"/>
              </a:buClr>
              <a:buSzPct val="75000"/>
              <a:buFont typeface="Wingdings" panose="05000000000000000000" pitchFamily="2" charset="2"/>
              <a:buChar char="l"/>
              <a:defRPr/>
            </a:pPr>
            <a:endParaRPr lang="en-US" altLang="zh-CN" sz="20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0" y="260648"/>
            <a:ext cx="9144000" cy="584775"/>
          </a:xfrm>
          <a:prstGeom prst="rect">
            <a:avLst/>
          </a:prstGeom>
        </p:spPr>
        <p:txBody>
          <a:bodyPr wrap="square">
            <a:spAutoFit/>
          </a:bodyPr>
          <a:lstStyle/>
          <a:p>
            <a:pPr algn="ctr"/>
            <a:r>
              <a:rPr lang="en-US" altLang="zh-CN" sz="3200" b="1" dirty="0" smtClean="0">
                <a:solidFill>
                  <a:schemeClr val="bg1"/>
                </a:solidFill>
                <a:latin typeface="华文新魏" panose="02010800040101010101" pitchFamily="2" charset="-122"/>
                <a:ea typeface="华文新魏" panose="02010800040101010101" pitchFamily="2" charset="-122"/>
              </a:rPr>
              <a:t>10.1  </a:t>
            </a:r>
            <a:r>
              <a:rPr lang="zh-CN" altLang="en-US" sz="3200" b="1" dirty="0" smtClean="0">
                <a:solidFill>
                  <a:schemeClr val="bg1"/>
                </a:solidFill>
                <a:latin typeface="华文新魏" panose="02010800040101010101" pitchFamily="2" charset="-122"/>
                <a:ea typeface="华文新魏" panose="02010800040101010101" pitchFamily="2" charset="-122"/>
              </a:rPr>
              <a:t>模拟</a:t>
            </a:r>
            <a:r>
              <a:rPr lang="en-US" altLang="zh-CN" sz="3200" b="1" dirty="0">
                <a:solidFill>
                  <a:schemeClr val="bg1"/>
                </a:solidFill>
                <a:latin typeface="华文新魏" panose="02010800040101010101" pitchFamily="2" charset="-122"/>
                <a:ea typeface="华文新魏" panose="02010800040101010101" pitchFamily="2" charset="-122"/>
              </a:rPr>
              <a:t>/</a:t>
            </a:r>
            <a:r>
              <a:rPr lang="zh-CN" altLang="en-US" sz="3200" b="1" dirty="0">
                <a:solidFill>
                  <a:schemeClr val="bg1"/>
                </a:solidFill>
                <a:latin typeface="华文新魏" panose="02010800040101010101" pitchFamily="2" charset="-122"/>
                <a:ea typeface="华文新魏" panose="02010800040101010101" pitchFamily="2" charset="-122"/>
              </a:rPr>
              <a:t>数字转换器</a:t>
            </a:r>
            <a:r>
              <a:rPr lang="en-US" altLang="zh-CN" sz="3200" b="1" dirty="0">
                <a:solidFill>
                  <a:schemeClr val="bg1"/>
                </a:solidFill>
                <a:latin typeface="华文新魏" panose="02010800040101010101" pitchFamily="2" charset="-122"/>
                <a:ea typeface="华文新魏" panose="02010800040101010101" pitchFamily="2" charset="-122"/>
              </a:rPr>
              <a:t>ADC</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07504" y="807095"/>
            <a:ext cx="5573962" cy="461665"/>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10.1.1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数转换器</a:t>
            </a:r>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ADC</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的通用基础知识</a:t>
            </a:r>
          </a:p>
        </p:txBody>
      </p:sp>
      <p:pic>
        <p:nvPicPr>
          <p:cNvPr id="6" name="图片 5"/>
          <p:cNvPicPr/>
          <p:nvPr/>
        </p:nvPicPr>
        <p:blipFill>
          <a:blip r:embed="rId3" cstate="print"/>
          <a:srcRect/>
          <a:stretch>
            <a:fillRect/>
          </a:stretch>
        </p:blipFill>
        <p:spPr bwMode="auto">
          <a:xfrm>
            <a:off x="2699792" y="3185195"/>
            <a:ext cx="2797464" cy="870322"/>
          </a:xfrm>
          <a:prstGeom prst="rect">
            <a:avLst/>
          </a:prstGeom>
          <a:noFill/>
          <a:ln w="9525">
            <a:noFill/>
            <a:miter lim="800000"/>
            <a:headEnd/>
            <a:tailEnd/>
          </a:ln>
        </p:spPr>
      </p:pic>
      <p:graphicFrame>
        <p:nvGraphicFramePr>
          <p:cNvPr id="3" name="表格 2"/>
          <p:cNvGraphicFramePr>
            <a:graphicFrameLocks noGrp="1"/>
          </p:cNvGraphicFramePr>
          <p:nvPr>
            <p:extLst>
              <p:ext uri="{D42A27DB-BD31-4B8C-83A1-F6EECF244321}">
                <p14:modId xmlns:p14="http://schemas.microsoft.com/office/powerpoint/2010/main" val="3868737806"/>
              </p:ext>
            </p:extLst>
          </p:nvPr>
        </p:nvGraphicFramePr>
        <p:xfrm>
          <a:off x="1259632" y="4331127"/>
          <a:ext cx="6120680" cy="1358900"/>
        </p:xfrm>
        <a:graphic>
          <a:graphicData uri="http://schemas.openxmlformats.org/drawingml/2006/table">
            <a:tbl>
              <a:tblPr firstRow="1" firstCol="1" bandRow="1"/>
              <a:tblGrid>
                <a:gridCol w="6120680"/>
              </a:tblGrid>
              <a:tr h="1176655">
                <a:tc>
                  <a:txBody>
                    <a:bodyPr/>
                    <a:lstStyle/>
                    <a:p>
                      <a:pPr indent="127000" algn="just">
                        <a:spcAft>
                          <a:spcPts val="0"/>
                        </a:spcAft>
                        <a:tabLst>
                          <a:tab pos="4024630" algn="l"/>
                          <a:tab pos="4024630" algn="l"/>
                        </a:tabLst>
                      </a:pPr>
                      <a:r>
                        <a:rPr lang="en-US" sz="100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indent="127000" algn="just">
                        <a:spcAft>
                          <a:spcPts val="0"/>
                        </a:spcAft>
                        <a:tabLst>
                          <a:tab pos="4024630" algn="l"/>
                          <a:tab pos="4024630" algn="l"/>
                        </a:tabLst>
                      </a:pPr>
                      <a:r>
                        <a:rPr lang="en-US" sz="100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indent="127000" algn="just">
                        <a:spcAft>
                          <a:spcPts val="0"/>
                        </a:spcAft>
                        <a:tabLst>
                          <a:tab pos="4024630" algn="l"/>
                          <a:tab pos="4024630" algn="l"/>
                        </a:tabLst>
                      </a:pPr>
                      <a:r>
                        <a:rPr lang="en-US" sz="1000" kern="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indent="127000" algn="ctr">
                        <a:lnSpc>
                          <a:spcPts val="1000"/>
                        </a:lnSpc>
                        <a:spcBef>
                          <a:spcPts val="310"/>
                        </a:spcBef>
                        <a:spcAft>
                          <a:spcPts val="310"/>
                        </a:spcAft>
                        <a:tabLst>
                          <a:tab pos="4024630" algn="ctr"/>
                        </a:tabLst>
                      </a:pPr>
                      <a:r>
                        <a:rPr lang="en-US" sz="9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endParaRPr lang="zh-CN" sz="9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indent="127000" algn="ctr">
                        <a:lnSpc>
                          <a:spcPts val="1000"/>
                        </a:lnSpc>
                        <a:spcBef>
                          <a:spcPts val="310"/>
                        </a:spcBef>
                        <a:spcAft>
                          <a:spcPts val="310"/>
                        </a:spcAft>
                        <a:tabLst>
                          <a:tab pos="4024630" algn="ctr"/>
                        </a:tabLst>
                      </a:pPr>
                      <a:r>
                        <a:rPr lang="en-US" sz="9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endParaRPr lang="zh-CN" sz="9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indent="127000" algn="ctr">
                        <a:lnSpc>
                          <a:spcPts val="1000"/>
                        </a:lnSpc>
                        <a:spcBef>
                          <a:spcPts val="310"/>
                        </a:spcBef>
                        <a:spcAft>
                          <a:spcPts val="310"/>
                        </a:spcAft>
                        <a:tabLst>
                          <a:tab pos="4024630" algn="ctr"/>
                        </a:tabLst>
                      </a:pPr>
                      <a:r>
                        <a:rPr lang="zh-CN" sz="1000" dirty="0">
                          <a:effectLst/>
                          <a:latin typeface="Times New Roman" panose="02020603050405020304" pitchFamily="18" charset="0"/>
                          <a:ea typeface="宋体" panose="02010600030101010101" pitchFamily="2" charset="-122"/>
                        </a:rPr>
                        <a:t/>
                      </a:r>
                      <a:br>
                        <a:rPr lang="zh-CN" sz="1000" dirty="0">
                          <a:effectLst/>
                          <a:latin typeface="Times New Roman" panose="02020603050405020304" pitchFamily="18" charset="0"/>
                          <a:ea typeface="宋体" panose="02010600030101010101" pitchFamily="2" charset="-122"/>
                        </a:rPr>
                      </a:b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lang="en-US"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a:t>
                      </a: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）光敏</a:t>
                      </a:r>
                      <a:r>
                        <a:rPr lang="en-US"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热敏电阻</a:t>
                      </a:r>
                      <a:r>
                        <a:rPr lang="en-US"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lang="en-US"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b</a:t>
                      </a: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）采样电路</a:t>
                      </a:r>
                    </a:p>
                    <a:p>
                      <a:pPr indent="127000" algn="ctr">
                        <a:lnSpc>
                          <a:spcPts val="1000"/>
                        </a:lnSpc>
                        <a:spcBef>
                          <a:spcPts val="310"/>
                        </a:spcBef>
                        <a:spcAft>
                          <a:spcPts val="310"/>
                        </a:spcAft>
                        <a:tabLst>
                          <a:tab pos="4024630" algn="ctr"/>
                        </a:tabLst>
                      </a:pP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图</a:t>
                      </a:r>
                      <a:r>
                        <a:rPr lang="en-US"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10-2 </a:t>
                      </a: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光敏</a:t>
                      </a:r>
                      <a:r>
                        <a:rPr lang="en-US"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lang="zh-CN" sz="140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热敏电阻器及其采样电路</a:t>
                      </a: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pic>
        <p:nvPicPr>
          <p:cNvPr id="2050" name="图片 8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436" y="4703750"/>
            <a:ext cx="1208088" cy="485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666824151"/>
              </p:ext>
            </p:extLst>
          </p:nvPr>
        </p:nvGraphicFramePr>
        <p:xfrm>
          <a:off x="4978703" y="4447494"/>
          <a:ext cx="2011362" cy="858837"/>
        </p:xfrm>
        <a:graphic>
          <a:graphicData uri="http://schemas.openxmlformats.org/presentationml/2006/ole">
            <mc:AlternateContent xmlns:mc="http://schemas.openxmlformats.org/markup-compatibility/2006">
              <mc:Choice xmlns:v="urn:schemas-microsoft-com:vml" Requires="v">
                <p:oleObj spid="_x0000_s2070" name="BMP 图像" r:id="rId5" imgW="2010056" imgH="857143" progId="Paint.Picture">
                  <p:embed/>
                </p:oleObj>
              </mc:Choice>
              <mc:Fallback>
                <p:oleObj name="BMP 图像" r:id="rId5" imgW="2010056" imgH="857143"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8703" y="4447494"/>
                        <a:ext cx="2011362"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41719571"/>
              </p:ext>
            </p:extLst>
          </p:nvPr>
        </p:nvGraphicFramePr>
        <p:xfrm>
          <a:off x="1259632" y="4703750"/>
          <a:ext cx="1216025" cy="504825"/>
        </p:xfrm>
        <a:graphic>
          <a:graphicData uri="http://schemas.openxmlformats.org/presentationml/2006/ole">
            <mc:AlternateContent xmlns:mc="http://schemas.openxmlformats.org/markup-compatibility/2006">
              <mc:Choice xmlns:v="urn:schemas-microsoft-com:vml" Requires="v">
                <p:oleObj spid="_x0000_s2071" name="BMP 图像" r:id="rId7" imgW="2285714" imgH="885949" progId="Paint.Picture">
                  <p:embed/>
                </p:oleObj>
              </mc:Choice>
              <mc:Fallback>
                <p:oleObj name="BMP 图像" r:id="rId7" imgW="2285714" imgH="885949" progId="Paint.Picture">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4703750"/>
                        <a:ext cx="12160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172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4232</TotalTime>
  <Words>11287</Words>
  <Application>Microsoft Office PowerPoint</Application>
  <PresentationFormat>全屏显示(4:3)</PresentationFormat>
  <Paragraphs>1262</Paragraphs>
  <Slides>71</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71</vt:i4>
      </vt:variant>
    </vt:vector>
  </HeadingPairs>
  <TitlesOfParts>
    <vt:vector size="85" baseType="lpstr">
      <vt:lpstr>Arial Unicode MS</vt:lpstr>
      <vt:lpstr>黑体</vt:lpstr>
      <vt:lpstr>华文新魏</vt:lpstr>
      <vt:lpstr>楷体</vt:lpstr>
      <vt:lpstr>宋体</vt:lpstr>
      <vt:lpstr>Arial</vt:lpstr>
      <vt:lpstr>Arial Black</vt:lpstr>
      <vt:lpstr>Calibri</vt:lpstr>
      <vt:lpstr>Cambria Math</vt:lpstr>
      <vt:lpstr>Times New Roman</vt:lpstr>
      <vt:lpstr>Wingdings</vt:lpstr>
      <vt:lpstr>Pixel</vt:lpstr>
      <vt:lpstr>1_Pixel</vt:lpstr>
      <vt:lpstr>BMP 图像</vt:lpstr>
      <vt:lpstr>嵌入式系统及应用 1 第10章 ADC、DAC与CMP模块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791</cp:revision>
  <dcterms:created xsi:type="dcterms:W3CDTF">2007-09-11T12:35:00Z</dcterms:created>
  <dcterms:modified xsi:type="dcterms:W3CDTF">2016-11-14T06:20:20Z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