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1" r:id="rId2"/>
  </p:sldMasterIdLst>
  <p:notesMasterIdLst>
    <p:notesMasterId r:id="rId44"/>
  </p:notesMasterIdLst>
  <p:sldIdLst>
    <p:sldId id="377" r:id="rId3"/>
    <p:sldId id="470" r:id="rId4"/>
    <p:sldId id="531" r:id="rId5"/>
    <p:sldId id="615" r:id="rId6"/>
    <p:sldId id="616" r:id="rId7"/>
    <p:sldId id="617" r:id="rId8"/>
    <p:sldId id="618" r:id="rId9"/>
    <p:sldId id="619" r:id="rId10"/>
    <p:sldId id="620" r:id="rId11"/>
    <p:sldId id="642" r:id="rId12"/>
    <p:sldId id="643" r:id="rId13"/>
    <p:sldId id="622" r:id="rId14"/>
    <p:sldId id="645" r:id="rId15"/>
    <p:sldId id="646" r:id="rId16"/>
    <p:sldId id="647" r:id="rId17"/>
    <p:sldId id="648" r:id="rId18"/>
    <p:sldId id="649" r:id="rId19"/>
    <p:sldId id="651" r:id="rId20"/>
    <p:sldId id="652" r:id="rId21"/>
    <p:sldId id="650" r:id="rId22"/>
    <p:sldId id="644" r:id="rId23"/>
    <p:sldId id="623" r:id="rId24"/>
    <p:sldId id="624" r:id="rId25"/>
    <p:sldId id="625" r:id="rId26"/>
    <p:sldId id="631" r:id="rId27"/>
    <p:sldId id="626" r:id="rId28"/>
    <p:sldId id="627" r:id="rId29"/>
    <p:sldId id="628" r:id="rId30"/>
    <p:sldId id="629" r:id="rId31"/>
    <p:sldId id="630" r:id="rId32"/>
    <p:sldId id="632" r:id="rId33"/>
    <p:sldId id="633" r:id="rId34"/>
    <p:sldId id="641" r:id="rId35"/>
    <p:sldId id="634" r:id="rId36"/>
    <p:sldId id="635" r:id="rId37"/>
    <p:sldId id="636" r:id="rId38"/>
    <p:sldId id="637" r:id="rId39"/>
    <p:sldId id="638" r:id="rId40"/>
    <p:sldId id="639" r:id="rId41"/>
    <p:sldId id="640" r:id="rId42"/>
    <p:sldId id="61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0099CC"/>
    <a:srgbClr val="008080"/>
    <a:srgbClr val="B52D2D"/>
    <a:srgbClr val="3399FF"/>
    <a:srgbClr val="FFFF00"/>
    <a:srgbClr val="009999"/>
    <a:srgbClr val="0066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7790" autoAdjust="0"/>
  </p:normalViewPr>
  <p:slideViewPr>
    <p:cSldViewPr>
      <p:cViewPr varScale="1">
        <p:scale>
          <a:sx n="85" d="100"/>
          <a:sy n="85" d="100"/>
        </p:scale>
        <p:origin x="102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81C754-69B3-4B73-BD1B-795AD743E780}" type="datetimeFigureOut">
              <a:rPr lang="zh-CN" altLang="en-US"/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1525F1-DEE9-43B2-B323-A23D8CB0BE4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73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1783C3-2954-4F9A-9F62-E01E048ACD7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8B48D-B8FE-46F8-A240-74A81C278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1C2674-9A4D-4917-8913-707BEA0FE9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744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76213" indent="0">
              <a:buNone/>
              <a:defRPr>
                <a:solidFill>
                  <a:srgbClr val="008080"/>
                </a:solidFill>
              </a:defRPr>
            </a:lvl2pPr>
            <a:lvl3pPr marL="514350" indent="-161925" defTabSz="682625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08038" indent="-228600">
              <a:defRPr b="1">
                <a:solidFill>
                  <a:srgbClr val="FF000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778B1-67D4-4AA3-8FD6-2E505E694F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9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E416E-4292-4267-B142-03F93B0550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E85A1-997A-4F54-9FE0-7577AB2E22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9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5784-E150-44AC-BDB9-493663182B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12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B9B39-40E6-40EA-B360-6D26B553FE1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1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76BC7B45-20C1-48AE-8B78-AFAD20EA80B5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0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76530" indent="0">
              <a:buNone/>
              <a:defRPr>
                <a:solidFill>
                  <a:srgbClr val="008080"/>
                </a:solidFill>
              </a:defRPr>
            </a:lvl2pPr>
            <a:lvl3pPr marL="514350" indent="-161925" defTabSz="682625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808355" indent="-228600">
              <a:defRPr b="1">
                <a:solidFill>
                  <a:srgbClr val="FF000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6778B1-67D4-4AA3-8FD6-2E505E694F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3C099-5F36-4AC4-A132-BDCACF3F82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56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04BE1-C08E-4496-A893-AC8F23B694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783C3-2954-4F9A-9F62-E01E048ACD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84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8B48D-B8FE-46F8-A240-74A81C278EF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60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C2674-9A4D-4917-8913-707BEA0FE91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0E416E-4292-4267-B142-03F93B0550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5E85A1-997A-4F54-9FE0-7577AB2E22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C5784-E150-44AC-BDB9-493663182B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FB9B39-40E6-40EA-B360-6D26B553FE1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fld id="{76BC7B45-20C1-48AE-8B78-AFAD20EA80B5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E3C099-5F36-4AC4-A132-BDCACF3F82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104BE1-C08E-4496-A893-AC8F23B694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 Black" panose="020B0A04020102020204" pitchFamily="34" charset="0"/>
              </a:defRPr>
            </a:lvl1pPr>
          </a:lstStyle>
          <a:p>
            <a:fld id="{36D0FB85-6326-43FC-A78C-00EEC570A68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" name="Rectangle 106"/>
          <p:cNvSpPr>
            <a:spLocks noChangeArrowheads="1"/>
          </p:cNvSpPr>
          <p:nvPr userDrawn="1"/>
        </p:nvSpPr>
        <p:spPr bwMode="gray">
          <a:xfrm>
            <a:off x="0" y="260648"/>
            <a:ext cx="9144000" cy="572064"/>
          </a:xfrm>
          <a:prstGeom prst="rect">
            <a:avLst/>
          </a:prstGeom>
          <a:solidFill>
            <a:srgbClr val="3399FF">
              <a:alpha val="8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02108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itchFamily="34" charset="0"/>
              </a:defRPr>
            </a:lvl1pPr>
          </a:lstStyle>
          <a:p>
            <a:fld id="{36D0FB85-6326-43FC-A78C-00EEC570A684}" type="slidenum">
              <a:rPr lang="en-US" altLang="zh-CN">
                <a:solidFill>
                  <a:srgbClr val="000000"/>
                </a:solidFill>
                <a:ea typeface="宋体" charset="-122"/>
              </a:rPr>
              <a:pPr/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" name="Rectangle 106"/>
          <p:cNvSpPr>
            <a:spLocks noChangeArrowheads="1"/>
          </p:cNvSpPr>
          <p:nvPr userDrawn="1"/>
        </p:nvSpPr>
        <p:spPr bwMode="gray">
          <a:xfrm>
            <a:off x="0" y="260648"/>
            <a:ext cx="9144000" cy="572064"/>
          </a:xfrm>
          <a:prstGeom prst="rect">
            <a:avLst/>
          </a:prstGeom>
          <a:solidFill>
            <a:srgbClr val="3399FF">
              <a:alpha val="81000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6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020763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1763688" y="1700808"/>
            <a:ext cx="7243936" cy="2376264"/>
          </a:xfrm>
        </p:spPr>
        <p:txBody>
          <a:bodyPr/>
          <a:lstStyle/>
          <a:p>
            <a:pPr lvl="0" algn="ctr">
              <a:spcBef>
                <a:spcPts val="6600"/>
              </a:spcBef>
            </a:pPr>
            <a:r>
              <a:rPr lang="zh-CN" altLang="en-US" sz="4800" b="1" dirty="0">
                <a:solidFill>
                  <a:schemeClr val="bg1"/>
                </a:solidFill>
                <a:ea typeface="黑体" panose="02010609060101010101" pitchFamily="49" charset="-122"/>
              </a:rPr>
              <a:t>嵌入式</a:t>
            </a:r>
            <a:r>
              <a:rPr lang="zh-CN" altLang="en-US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>系统及应用</a:t>
            </a:r>
            <a:r>
              <a:rPr lang="en-US" altLang="zh-CN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ea typeface="黑体" panose="02010609060101010101" pitchFamily="49" charset="-122"/>
              </a:rPr>
            </a:br>
            <a:r>
              <a:rPr lang="en-US" altLang="zh-CN" sz="800" b="1" dirty="0" smtClean="0">
                <a:solidFill>
                  <a:srgbClr val="000099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4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SPI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I2C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TSI</a:t>
            </a:r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endParaRPr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859080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时序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7200" lvl="0" indent="-457200" algn="just" eaLnBrk="0" hangingPunct="0">
              <a:spcBef>
                <a:spcPts val="0"/>
              </a:spcBef>
              <a:buClr>
                <a:srgbClr val="00007D"/>
              </a:buClr>
              <a:buSzPct val="100000"/>
              <a:buFont typeface="+mj-ea"/>
              <a:buAutoNum type="circleNumDbPlain" startAt="3"/>
              <a:defRPr/>
            </a:pP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空闲电平高电平，下降沿取数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—CPOL=1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CPHA=0</a:t>
            </a:r>
            <a:endParaRPr lang="zh-CN" altLang="zh-CN" sz="2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764704"/>
            <a:ext cx="5592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外设接口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sp>
        <p:nvSpPr>
          <p:cNvPr id="5" name="矩形 4"/>
          <p:cNvSpPr/>
          <p:nvPr/>
        </p:nvSpPr>
        <p:spPr>
          <a:xfrm>
            <a:off x="179181" y="4798348"/>
            <a:ext cx="8859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b="1" kern="100" dirty="0">
                <a:latin typeface="Times New Roman"/>
                <a:ea typeface="宋体"/>
              </a:rPr>
              <a:t>空闲电平高电平（</a:t>
            </a:r>
            <a:r>
              <a:rPr lang="en-US" altLang="zh-CN" sz="2000" b="1" kern="100" dirty="0">
                <a:latin typeface="Times New Roman"/>
                <a:ea typeface="宋体"/>
              </a:rPr>
              <a:t>CPOL=1</a:t>
            </a:r>
            <a:r>
              <a:rPr lang="zh-CN" altLang="en-US" sz="2000" b="1" kern="100" dirty="0">
                <a:latin typeface="Times New Roman"/>
                <a:ea typeface="宋体"/>
              </a:rPr>
              <a:t>），下降沿取数，数据需提前半个周期上线（</a:t>
            </a:r>
            <a:r>
              <a:rPr lang="en-US" altLang="zh-CN" sz="2000" b="1" kern="100" dirty="0">
                <a:latin typeface="Times New Roman"/>
                <a:ea typeface="宋体"/>
              </a:rPr>
              <a:t>CPHA=0</a:t>
            </a:r>
            <a:r>
              <a:rPr lang="zh-CN" altLang="en-US" sz="2000" b="1" kern="100" dirty="0">
                <a:latin typeface="Times New Roman"/>
                <a:ea typeface="宋体"/>
              </a:rPr>
              <a:t>）。</a:t>
            </a:r>
            <a:endParaRPr lang="zh-CN" altLang="zh-CN" sz="2000" b="1" kern="100" dirty="0">
              <a:effectLst/>
              <a:latin typeface="Times New Roman"/>
              <a:ea typeface="宋体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52177" y="2000049"/>
            <a:ext cx="7276207" cy="2611619"/>
            <a:chOff x="752177" y="2000049"/>
            <a:chExt cx="7276207" cy="2611619"/>
          </a:xfrm>
        </p:grpSpPr>
        <p:pic>
          <p:nvPicPr>
            <p:cNvPr id="20" name="图片 19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77" y="2000049"/>
              <a:ext cx="7276207" cy="212582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2051720" y="4242336"/>
              <a:ext cx="5184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 b="1" dirty="0">
                  <a:latin typeface="Times New Roman" panose="02020603050405020304" pitchFamily="18" charset="0"/>
                </a:rPr>
                <a:t>11-4 CPOL=1</a:t>
              </a:r>
              <a:r>
                <a:rPr lang="zh-CN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latin typeface="Times New Roman" panose="02020603050405020304" pitchFamily="18" charset="0"/>
                </a:rPr>
                <a:t>CPHA=0</a:t>
              </a:r>
              <a:r>
                <a:rPr lang="zh-CN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时的数据</a:t>
              </a:r>
              <a:r>
                <a:rPr lang="en-US" altLang="zh-CN" b="1" dirty="0">
                  <a:latin typeface="Times New Roman" panose="02020603050405020304" pitchFamily="18" charset="0"/>
                </a:rPr>
                <a:t>/</a:t>
              </a:r>
              <a:r>
                <a:rPr lang="zh-CN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时钟时序图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67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859080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时序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7200" lvl="0" indent="-457200" algn="just" eaLnBrk="0" hangingPunct="0">
              <a:spcBef>
                <a:spcPts val="0"/>
              </a:spcBef>
              <a:buClr>
                <a:srgbClr val="00007D"/>
              </a:buClr>
              <a:buSzPct val="100000"/>
              <a:buFont typeface="+mj-ea"/>
              <a:buAutoNum type="circleNumDbPlain" startAt="4"/>
              <a:defRPr/>
            </a:pP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空闲电平高电平，上升沿取数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—CPOL=1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CPHA=0</a:t>
            </a:r>
            <a:endParaRPr lang="zh-CN" altLang="zh-CN" sz="2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764704"/>
            <a:ext cx="5592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外设接口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sp>
        <p:nvSpPr>
          <p:cNvPr id="5" name="矩形 4"/>
          <p:cNvSpPr/>
          <p:nvPr/>
        </p:nvSpPr>
        <p:spPr>
          <a:xfrm>
            <a:off x="179181" y="4798348"/>
            <a:ext cx="8859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b="1" kern="100" dirty="0">
                <a:latin typeface="Times New Roman"/>
                <a:ea typeface="宋体"/>
              </a:rPr>
              <a:t>空闲电平高电平（</a:t>
            </a:r>
            <a:r>
              <a:rPr lang="en-US" altLang="zh-CN" sz="2000" b="1" kern="100" dirty="0">
                <a:latin typeface="Times New Roman"/>
                <a:ea typeface="宋体"/>
              </a:rPr>
              <a:t>CPOL=1</a:t>
            </a:r>
            <a:r>
              <a:rPr lang="zh-CN" altLang="en-US" sz="2000" b="1" kern="100" dirty="0">
                <a:latin typeface="Times New Roman"/>
                <a:ea typeface="宋体"/>
              </a:rPr>
              <a:t>），上升沿取数，数据可与时钟同时变化，不需提前上线（</a:t>
            </a:r>
            <a:r>
              <a:rPr lang="en-US" altLang="zh-CN" sz="2000" b="1" kern="100" dirty="0">
                <a:latin typeface="Times New Roman"/>
                <a:ea typeface="宋体"/>
              </a:rPr>
              <a:t>CPHA=1</a:t>
            </a:r>
            <a:r>
              <a:rPr lang="zh-CN" altLang="en-US" sz="2000" b="1" kern="100" dirty="0">
                <a:latin typeface="Times New Roman"/>
                <a:ea typeface="宋体"/>
              </a:rPr>
              <a:t>）。</a:t>
            </a:r>
            <a:endParaRPr lang="zh-CN" altLang="zh-CN" sz="2000" b="1" kern="100" dirty="0">
              <a:effectLst/>
              <a:latin typeface="Times New Roman"/>
              <a:ea typeface="宋体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4825" y="2035342"/>
            <a:ext cx="7549795" cy="2562994"/>
            <a:chOff x="514825" y="2035342"/>
            <a:chExt cx="7549795" cy="2562994"/>
          </a:xfrm>
        </p:grpSpPr>
        <p:pic>
          <p:nvPicPr>
            <p:cNvPr id="10" name="图片 9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25" y="2035342"/>
              <a:ext cx="7549795" cy="2158369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322720" y="4229004"/>
              <a:ext cx="49855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 dirty="0">
                  <a:latin typeface="Times New Roman" panose="02020603050405020304" pitchFamily="18" charset="0"/>
                </a:rPr>
                <a:t>11-5 CPOL=1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</a:rPr>
                <a:t>CPHA=1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时的数据</a:t>
              </a:r>
              <a:r>
                <a:rPr lang="en-US" altLang="zh-CN" dirty="0">
                  <a:latin typeface="Times New Roman" panose="02020603050405020304" pitchFamily="18" charset="0"/>
                </a:rPr>
                <a:t>/</a:t>
              </a:r>
              <a:r>
                <a: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时钟时序图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784976" cy="199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开发板中有两个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，分别是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。这两个模块除了时钟源不一样之外，其他的地方完全相同。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的时钟源是总线时钟，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的时钟源是系统时钟。表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11-1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给出了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模块使用的引脚。注意同一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的四根线，可以使用不同引脚组，仅是为了方便硬件布板。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0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37511"/>
              </p:ext>
            </p:extLst>
          </p:nvPr>
        </p:nvGraphicFramePr>
        <p:xfrm>
          <a:off x="467544" y="3068960"/>
          <a:ext cx="8136904" cy="3096000"/>
        </p:xfrm>
        <a:graphic>
          <a:graphicData uri="http://schemas.openxmlformats.org/drawingml/2006/table">
            <a:tbl>
              <a:tblPr/>
              <a:tblGrid>
                <a:gridCol w="729798"/>
                <a:gridCol w="875966"/>
                <a:gridCol w="728770"/>
                <a:gridCol w="922285"/>
                <a:gridCol w="874936"/>
                <a:gridCol w="794648"/>
                <a:gridCol w="875966"/>
                <a:gridCol w="874936"/>
                <a:gridCol w="1459599"/>
              </a:tblGrid>
              <a:tr h="242400">
                <a:tc gridSpan="9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表11-1 KL25的SPI引脚及SD-FSL-KL25-EVB实际使用的引脚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00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kern="10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引脚号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kern="10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引脚名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ALT0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ALT1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ALT2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ALT3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ALT4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SD-FSL-KL25-EVB</a:t>
                      </a:r>
                      <a:r>
                        <a:rPr lang="zh-CN" sz="1400" kern="10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使用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2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PTE1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PTE1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SPI1_MOSI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UART1_RX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SPI1_MISO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3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PTE2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PTE2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SPI1_SCK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4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PTE3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PTE3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SPI1_MOSI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SPI1_MOSI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5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PTE4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PTE4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SPI1_PCS0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34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PTA14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PTA14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SPI0_PCS0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UART0_TX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SPI0_PCS0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35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PTA15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PTA15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SPI0_SCK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UART0_RX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SPI0_SCK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36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PTA16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PTA16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SPI0_MOSI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SPI1_MOSI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SPI0_MOSI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37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PTA17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PTA17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SPI0_MISO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SPI1_MISO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SPI0_MISO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49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PTB10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PTB10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SPI1_PCS0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SPI1_PCS0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50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PTB11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PTB11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SPI1_SCK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SPI1_SCK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51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PTB16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TSI0_CH9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PTB16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SPI1_MOSI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UART0_RX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TPM_CLKIN0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SPI1_MOSI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0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50881"/>
              </p:ext>
            </p:extLst>
          </p:nvPr>
        </p:nvGraphicFramePr>
        <p:xfrm>
          <a:off x="323530" y="1658417"/>
          <a:ext cx="8424933" cy="2642640"/>
        </p:xfrm>
        <a:graphic>
          <a:graphicData uri="http://schemas.openxmlformats.org/drawingml/2006/table">
            <a:tbl>
              <a:tblPr/>
              <a:tblGrid>
                <a:gridCol w="755631"/>
                <a:gridCol w="906973"/>
                <a:gridCol w="882843"/>
                <a:gridCol w="826657"/>
                <a:gridCol w="905907"/>
                <a:gridCol w="822776"/>
                <a:gridCol w="1274174"/>
                <a:gridCol w="538706"/>
                <a:gridCol w="1511266"/>
              </a:tblGrid>
              <a:tr h="242400">
                <a:tc gridSpan="9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表11-1 KL25的SPI引脚及SD-FSL-KL25-EVB实际使用的引脚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00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kern="10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引脚号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kern="10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引脚名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ALT0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ALT1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ALT2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ALT3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ALT4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ALT5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SD-FSL-KL25-EVB</a:t>
                      </a:r>
                      <a:r>
                        <a:rPr lang="zh-CN" sz="1400" kern="100" spc="-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使用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52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PTB17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TSI0_CH10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PTB17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SPI1_MISO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UART0_TX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TPM_CLKIN1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SPI1_MISO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73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SPI0_PCS0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TPM0_CH0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74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DC0_SE5b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SPI0_SCK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TPM0_CH1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75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PTD2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PTD2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SPI0_MOSI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UART2_RX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TPM0_CH2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76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PTD3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PTD3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SPI0_MISO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UART2_TX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TPM0_CH3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77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PTD4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PTD4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SPI1_PCS0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UART2_RX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TPM0_CH4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78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PTD5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ADC0_SE6b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PTD5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SPI1_SCK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UART2_TX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TPM0_CH5 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79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PTD6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ADC0_SE7b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PTD6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SPI1_MOSI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UART0_RX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0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80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PTD7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PTD7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SPI1_MISO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UART0_TX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800" marR="64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100" spc="-5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0" marR="66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驱动构件基本要点分析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0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586409"/>
            <a:ext cx="8784976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模块具有初始化、发送一个字节、发送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个字节、接收一个字节、接收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个字节、开中断、关中断等操作。按照构件化的思想，可将它们封装成独立的功能函数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构件包括头文件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spi.c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spi.h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文件。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构件头文件中主要包括相关宏定义、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的功能函数原型说明等内容。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构件程序文件的内容是给出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各功能函数的实现过程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spi.h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，给出用于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定义所用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口的宏定义、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所用的引脚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组宏定义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spi.c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的初始化，主要是对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en-US" altLang="zh-CN" sz="20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SPIx_C1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SPIx_C2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进行设置，定义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工作模式、时钟的空闲电平及相位、允许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和对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的波特率寄存器</a:t>
            </a:r>
            <a:r>
              <a:rPr lang="en-US" altLang="zh-CN" sz="2000" b="1" kern="0" dirty="0" err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SPIx_BR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设置，波特率根据传送速度要求计算而得到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是一种通信模块，它的基本功能就是接收和发送数据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。定义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了发送单字节的函数：</a:t>
            </a:r>
            <a:r>
              <a:rPr lang="en-US" altLang="zh-CN" sz="20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SPI_send1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，接收单字节的函数：</a:t>
            </a:r>
            <a:r>
              <a:rPr lang="en-US" altLang="zh-CN" sz="20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 receive1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。在这两个函数的基础上，又封装了发送多个字节的函数：</a:t>
            </a:r>
            <a:r>
              <a:rPr lang="en-US" altLang="zh-CN" sz="2000" b="1" kern="0" dirty="0" err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SPI_sendN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，接收多个字节的函数：</a:t>
            </a:r>
            <a:r>
              <a:rPr lang="en-US" altLang="zh-CN" sz="20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 </a:t>
            </a:r>
            <a:r>
              <a:rPr lang="en-US" altLang="zh-CN" sz="2000" b="1" kern="0" dirty="0" err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receiveN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。除此之外还有使能接收中断、关中断函数等。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驱动构件基本要点分析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0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586409"/>
            <a:ext cx="8784976" cy="371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构件的几个基本功能函数。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）初始化函数：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SPI_init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(uint_8 No, uint_8 MSTR, uint_16 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BaudRate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uint_8 CPOL,uint_8 CPHA);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）发送一字节数据：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uint_8 SPI_send1(uint_8 No, uint_8 data);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）发送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字节数据：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SPI_sendN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(uint_8 No, uint_8 n, uint_8 data[]);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）接收一字节数据：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uint_8 SPI_receive1(uint_8 No);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）接收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字节数据：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uint_8 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SPI_receiveN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(uint_8 No, uint_8 n, uint_8 data[]);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）使能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中断：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SPI_enable_re_int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(uint_8 No);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）关闭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中断：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SPI_disable_re_int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(uint_8 No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61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驱动构件基本要点分析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0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586409"/>
            <a:ext cx="8784976" cy="40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构件的几个基本功能函数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8070"/>
              </p:ext>
            </p:extLst>
          </p:nvPr>
        </p:nvGraphicFramePr>
        <p:xfrm>
          <a:off x="611560" y="2132857"/>
          <a:ext cx="7848872" cy="3816422"/>
        </p:xfrm>
        <a:graphic>
          <a:graphicData uri="http://schemas.openxmlformats.org/drawingml/2006/table">
            <a:tbl>
              <a:tblPr firstRow="1" firstCol="1" bandRow="1"/>
              <a:tblGrid>
                <a:gridCol w="965313"/>
                <a:gridCol w="1647738"/>
                <a:gridCol w="5235821"/>
              </a:tblGrid>
              <a:tr h="224495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表</a:t>
                      </a:r>
                      <a:r>
                        <a:rPr lang="zh-C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 Unicode MS" panose="020B0604020202020204" pitchFamily="34" charset="-122"/>
                        </a:rPr>
                        <a:t>11-2 SPI</a:t>
                      </a:r>
                      <a:r>
                        <a:rPr lang="zh-CN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Arial Unicode MS" panose="020B0604020202020204" pitchFamily="34" charset="-122"/>
                        </a:rPr>
                        <a:t>基本功能函数参数说明</a:t>
                      </a:r>
                      <a:endParaRPr lang="zh-CN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 Unicode MS" panose="020B0604020202020204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89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含义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6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模块号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No=0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，表示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No=1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，表示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SPI1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6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MSTR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主从机选择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MSTR=0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，设为主机；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MSTR=1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，设为从机。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6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BaudRate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波特率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可取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12000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，单位：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bps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6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CPOL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时钟极性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CPOL=0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，空闲电平为低电平；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CPOL=1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，空闲电平为高电平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4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CPHA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时钟相位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CPOL=0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，若上升沿取数，则取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CPHA=0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，若下降沿取数，则取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CPHA=1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。当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CPOL=1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，若下降沿取数，则取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CPHA=0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，若上升沿取数，则取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CPHA=1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9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要发送的字节个数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的范围为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255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9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data[]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数组的首地址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7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驱动构件头文件（</a:t>
            </a:r>
            <a:r>
              <a:rPr lang="en-US" altLang="zh-CN" sz="2200" b="1" kern="0" dirty="0" err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spi.h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0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586409"/>
            <a:ext cx="8784976" cy="40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详见</a:t>
            </a:r>
            <a:r>
              <a:rPr lang="en-US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</a:t>
            </a:r>
            <a:r>
              <a:rPr lang="zh-CN" altLang="en-US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节</a:t>
            </a:r>
            <a:endParaRPr lang="zh-CN" altLang="en-US" sz="20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7062" y="1989661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驱动构件使用方法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2379318"/>
            <a:ext cx="8784976" cy="217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下面以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之间的通信为例，介绍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构件的使用方法：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）首先在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驱动构件头文件（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spi.h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）中宏定义引脚组。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使用引脚为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PTA14~17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使用引脚为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PTB10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PTB11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PTB16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PTB17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引脚。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）在主函数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中，初始化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模块，具体的参数包括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所用的端口号，波特率，时钟极性，时钟相位。这里设置的是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初始化为主机，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初始化为从机。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91532"/>
              </p:ext>
            </p:extLst>
          </p:nvPr>
        </p:nvGraphicFramePr>
        <p:xfrm>
          <a:off x="323528" y="4637142"/>
          <a:ext cx="8496944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8496944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把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SPI0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初始化为主机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波特率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6000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，时钟极性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，时钟相位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SPI_init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(SPI_0,1,6000,0,0);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把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SPI1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初始化为从机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波特率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6000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，时钟极性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，时钟相位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SPI_init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(SPI_1,0,6000,0,0);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0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1268760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驱动构件使用方法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1708638"/>
            <a:ext cx="8784976" cy="74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）开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的接收中断。因为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被初始化为从机，所以需要开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的接收中断，用于接收从主机发送来的数据。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4485"/>
              </p:ext>
            </p:extLst>
          </p:nvPr>
        </p:nvGraphicFramePr>
        <p:xfrm>
          <a:off x="323528" y="2456161"/>
          <a:ext cx="8496944" cy="213360"/>
        </p:xfrm>
        <a:graphic>
          <a:graphicData uri="http://schemas.openxmlformats.org/drawingml/2006/table">
            <a:tbl>
              <a:tblPr firstRow="1" firstCol="1" bandRow="1"/>
              <a:tblGrid>
                <a:gridCol w="8496944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SPI_enable_re_int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(SPI_1);       //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从机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SPI_1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的接收中断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79512" y="2669521"/>
            <a:ext cx="8784976" cy="74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）在主循环中，通过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发送一个字节函数，把一个字节数据通过主机发送出去，然后把数据加一。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58621"/>
              </p:ext>
            </p:extLst>
          </p:nvPr>
        </p:nvGraphicFramePr>
        <p:xfrm>
          <a:off x="323528" y="3411327"/>
          <a:ext cx="8496944" cy="426720"/>
        </p:xfrm>
        <a:graphic>
          <a:graphicData uri="http://schemas.openxmlformats.org/drawingml/2006/table">
            <a:tbl>
              <a:tblPr firstRow="1" firstCol="1" bandRow="1"/>
              <a:tblGrid>
                <a:gridCol w="8496944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SPI_send1(SPI_0,TransferTemp);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TransferTemp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++;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79512" y="3831513"/>
            <a:ext cx="8784976" cy="111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TransferTemp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为要发送的字节，初始化为字符’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A’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）在中断函数服务例程中，通过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接收中断服务程序，接收主机发送过来的一个字节数据。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57503"/>
              </p:ext>
            </p:extLst>
          </p:nvPr>
        </p:nvGraphicFramePr>
        <p:xfrm>
          <a:off x="323528" y="4950345"/>
          <a:ext cx="8496944" cy="426720"/>
        </p:xfrm>
        <a:graphic>
          <a:graphicData uri="http://schemas.openxmlformats.org/drawingml/2006/table">
            <a:tbl>
              <a:tblPr firstRow="1" firstCol="1" bandRow="1"/>
              <a:tblGrid>
                <a:gridCol w="8496944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uint_8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=SPI_receive1(SPI_1);    //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接收主机发送过来的一个字节数据。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0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0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11.1.2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1268760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驱动构件测试实例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1708638"/>
            <a:ext cx="8784976" cy="401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为使读者直观的了解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模块之间传输数据的过程，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驱动构件测试实例使用串口将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模块之间传输的数据显示在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上。测试工程位于网上光盘中的“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..\ KL25-program\ch11-KL25-SPI-I2C-TSI”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文件夹中，硬件连接见工程文档。测试工程功能如下：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）使用串口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与外界通信，波特率为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9600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，无校验；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）启动串口接收中断，回发接收数据；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）初始化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模块作为主机，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模块作为从机；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）启动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接收中断，将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接收到数据通过串口发送到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机；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main.c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的主循环中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发送字符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A~Z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通过中断接收到些字符并判断，并通过串口发送给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机。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）复位之后输出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This is a SPI Test!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34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268731"/>
            <a:ext cx="8379460" cy="3096374"/>
          </a:xfrm>
        </p:spPr>
        <p:txBody>
          <a:bodyPr/>
          <a:lstStyle/>
          <a:p>
            <a:pPr algn="just"/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本章导读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lvl="1" indent="457200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本章主要阐述串行外设接口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、集成电路互联总线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和触摸感应输入（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）模块的工作原理和编程方法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这些接口的编程模型，将能有效地扩展嵌入式系统的功能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触摸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感应接口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作为一种新型的人机交互手段，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已被害人应用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于越来越多的嵌入式系统。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3146" y="260648"/>
            <a:ext cx="5137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模块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79512" y="1194675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模块共有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位寄存器，包括两个控制寄存器，一个波特率寄存器，一个状态寄存器，一个数据寄存器及一个匹配寄存器。</a:t>
            </a:r>
            <a:endParaRPr lang="en-US" altLang="zh-CN" sz="20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3659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11.1.3 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模块的编程结构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1929291"/>
            <a:ext cx="8784976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it-IT" altLang="zh-CN" sz="22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it-IT" sz="22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it-IT" altLang="zh-CN" sz="22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it-IT" sz="22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控制寄存器（</a:t>
            </a:r>
            <a:r>
              <a:rPr lang="it-IT" altLang="zh-CN" sz="22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 Control Registers</a:t>
            </a:r>
            <a:r>
              <a:rPr lang="zh-CN" altLang="it-IT" sz="2200" b="1" kern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200" b="1" kern="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2351696"/>
            <a:ext cx="8568952" cy="14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）控制寄存器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1—</a:t>
            </a:r>
            <a:r>
              <a:rPr lang="it-IT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 _</a:t>
            </a:r>
            <a:r>
              <a:rPr lang="it-IT" altLang="zh-CN" sz="20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C1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的控制寄存器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SPI0_C1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包括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使能控制，中断使能和配置选项三个功能。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控制寄存器一般情况下只能复位时写一次，以后不再对其写入，不再更改对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的设置。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SPIx_C1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复位后各位为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16298"/>
              </p:ext>
            </p:extLst>
          </p:nvPr>
        </p:nvGraphicFramePr>
        <p:xfrm>
          <a:off x="395536" y="3801564"/>
          <a:ext cx="8352927" cy="426720"/>
        </p:xfrm>
        <a:graphic>
          <a:graphicData uri="http://schemas.openxmlformats.org/drawingml/2006/table">
            <a:tbl>
              <a:tblPr firstRow="1" firstCol="1" bandRow="1"/>
              <a:tblGrid>
                <a:gridCol w="809015"/>
                <a:gridCol w="824533"/>
                <a:gridCol w="949714"/>
                <a:gridCol w="961094"/>
                <a:gridCol w="962128"/>
                <a:gridCol w="960059"/>
                <a:gridCol w="961094"/>
                <a:gridCol w="959024"/>
                <a:gridCol w="966266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SPIE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SPTIE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MSTR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CPOL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CPHA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SSOE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LSBFE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6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859080" cy="12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）驱动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开发板中有两个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，复用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功能的引脚有很多个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，为了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方便使用，驱动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构件首先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给出了所用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引脚组的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宏定义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4354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驱动构件及使用方法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67409"/>
              </p:ext>
            </p:extLst>
          </p:nvPr>
        </p:nvGraphicFramePr>
        <p:xfrm>
          <a:off x="2841860" y="2482552"/>
          <a:ext cx="6194636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6194636"/>
              </a:tblGrid>
              <a:tr h="403244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</a:rPr>
                        <a:t>//=========================================================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文件名称：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SPI.h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功能概要：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SPI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头文件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版权所有：苏州大学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NXP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嵌入式中心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(sumcu.suda.edu.cn)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更新记录：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2016-03-17     2016-05-11  V3.0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</a:rPr>
                        <a:t>//==========================================================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ifndef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_SPI_H             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防止重复定义（开头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#define _SPI_H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#include "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common.h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"      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包含公共要素头文件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宏定义：定义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SPI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口号。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#define SPI_0  0     //SPI0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口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#define SPI_1  1     //SPI1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口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根据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SPI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实际硬件引脚，确定以下宏常量值。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在此工程中，我们只使用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SPI0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组中的第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个，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SPI1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组中的第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个，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因此我们在此只需要将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SPI_0_GROUP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宏定义为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2,SPI_1_GROUP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宏定义为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800" kern="0" dirty="0" smtClean="0">
                          <a:effectLst/>
                          <a:latin typeface="Times New Roman"/>
                          <a:ea typeface="宋体"/>
                        </a:rPr>
                        <a:t>…….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</a:rPr>
                        <a:t>.</a:t>
                      </a:r>
                      <a:r>
                        <a:rPr lang="en-US" sz="900" kern="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75272" marR="317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5496" y="2480521"/>
            <a:ext cx="2664296" cy="418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为了实现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之间的通信，封装了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个基本对外接口函数，包括初始化、发送一个字节、发送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个字节、接收一个字节、接收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个字节、开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接收中断以及关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接收中断等函数。 </a:t>
            </a:r>
            <a:endParaRPr lang="zh-CN" altLang="zh-CN" sz="2200" b="1" kern="1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52292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详见书</a:t>
            </a:r>
            <a:r>
              <a:rPr lang="en-US" altLang="zh-CN" b="1" dirty="0" smtClean="0"/>
              <a:t>P310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83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859080" cy="517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使用方法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下面以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KL25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SPI_0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SPI_1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之间的通信为例，介绍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构件的使用方法：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第一步：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驱动构件头文件中宏定义引脚组；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第二步：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在主函数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中，初始化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模块，具体的参数包括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所用的口号，波特率，时钟极性，时钟相位；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第三步：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的接收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中断；</a:t>
            </a:r>
            <a:endParaRPr lang="zh-CN" altLang="en-US" sz="2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第四步：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在主循环中，通过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发送一个字节函数，把一个字节数据通过主机发送出去，然后把数据加一。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第五步：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在中断函数服务例程中，通过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SPI1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接收中断服务程序，接收主机发送过来的一个字节数据。然后就可以通过串口把接收到的数据发到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这样的话就实现了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主机从机之间的通信了。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4354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驱动构件及使用方法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8264" y="5877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详见书</a:t>
            </a:r>
            <a:r>
              <a:rPr lang="en-US" altLang="zh-CN" b="1" dirty="0" smtClean="0"/>
              <a:t>P312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04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356993"/>
            <a:ext cx="8859080" cy="430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实现简单的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数据传输主要涉及以下几个寄存器，控制寄存器（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SPI0_C1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SPI0_C2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），波特率寄存器（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SPI0_BR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），状态寄存器（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SPI0_S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），数据寄存器（</a:t>
            </a:r>
            <a:r>
              <a:rPr lang="es-E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SPI0_D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控制寄存器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SPI0_C1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用于设置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中断使能，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使能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从模式的选择，时钟极性和时钟相位的配置；控制寄存器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SPI0_C2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用于硬件匹配中断功能使能和主模式故障功能使能的设置</a:t>
            </a:r>
            <a:r>
              <a:rPr lang="zh-CN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波特率</a:t>
            </a:r>
            <a:r>
              <a:rPr lang="zh-CN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SPI0_BR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用于为一个主机设定预定标器和位速率分频因子</a:t>
            </a:r>
            <a:r>
              <a:rPr lang="zh-CN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lang="zh-CN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SPI0_S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用于判断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接收和发送缓冲区是否已满；数据寄存器</a:t>
            </a:r>
            <a:r>
              <a:rPr lang="es-E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SPI0_D</a:t>
            </a:r>
            <a:r>
              <a:rPr lang="zh-CN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主要完成数据的传输，读该寄存器返回接收寄存器中的数据，写该寄存器，把数据写入发送寄存器。</a:t>
            </a:r>
            <a:endParaRPr lang="zh-CN" altLang="en-US" sz="2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3426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11.1.4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驱动构件制作</a:t>
            </a:r>
          </a:p>
        </p:txBody>
      </p:sp>
    </p:spTree>
    <p:extLst>
      <p:ext uri="{BB962C8B-B14F-4D97-AF65-F5344CB8AC3E}">
        <p14:creationId xmlns:p14="http://schemas.microsoft.com/office/powerpoint/2010/main" val="35160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2267744" y="908720"/>
            <a:ext cx="2776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思考题答案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55272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的用途是什么？使用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的条件是什么？</a:t>
            </a:r>
            <a:endParaRPr lang="en-US" altLang="zh-CN" sz="2400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、什么是主机和从机？</a:t>
            </a:r>
            <a:endParaRPr lang="en-US" altLang="zh-CN" sz="2400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、双工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通信中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根线，分别是什么？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UART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通信用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根线，分别是什么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2267744" y="908720"/>
            <a:ext cx="2776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思考题答案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24936" cy="464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的用途是什么？使用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的条件是什么？</a:t>
            </a:r>
            <a:endParaRPr lang="en-US" altLang="zh-CN" sz="2400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UART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相同，也是用串行方式与外围设备通信，称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接口。它主要用于芯片与芯片相连，用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根线通信。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、什么是主机和从机？</a:t>
            </a:r>
            <a:endParaRPr lang="en-US" altLang="zh-CN" sz="2400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同步通信时钟的设备，称为主机或主设备。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、双工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通信中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根线，分别是什么？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UART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通信用</a:t>
            </a:r>
            <a:r>
              <a:rPr lang="en-US" altLang="zh-CN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根线，分别是什么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b="1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答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线分别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是：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时钟线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SCK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、主机输入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从机输出数据线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MISO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、主机输出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从机输入数据线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MOSI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和从机选择线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spc="-100" dirty="0">
                <a:solidFill>
                  <a:srgbClr val="000099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UART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通信用</a:t>
            </a:r>
            <a:r>
              <a:rPr lang="en-US" altLang="zh-CN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根线，分别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是：接收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Tx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，发送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Rx</a:t>
            </a:r>
            <a:r>
              <a:rPr lang="zh-CN" altLang="en-US" sz="2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0374" y="1396994"/>
            <a:ext cx="8859080" cy="375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的基本概念</a:t>
            </a:r>
            <a:endParaRPr lang="en-US" altLang="zh-CN" sz="22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，可翻译为“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集成电路互联总线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”，又叫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IIC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，本讲中一律称其为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用于同一电路板内各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集成电路模块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之间的连接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采用双向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线制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串行数据传输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方式，支持所有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制造工艺，简化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间的通信连接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PHILIPS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公司于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世纪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年代初提出，其后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PHILIPS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和其他厂商提供了种类丰富的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兼容芯片。目前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总线标准已经成为世界性的工业标准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793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互联总线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3753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11.2.1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知识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340768"/>
            <a:ext cx="8859080" cy="494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）几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个与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有关的硬件相关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术语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第一个术语是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，是在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总线中，提供时钟信号，对总线时序进行控制的器件。主机负责总线上各个设备信息的传输控制，检测并协调数据的发送和接收。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个术语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系统中，除主机外的其它设备均为从机。主机通过从机地址访问从机，对应的从机作出响应，与主机通信。从机之间无法通信，任何数据传输都必须通过主机进行。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第三个术语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，每个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器件都有自己的地址，以供自身在从机模式下使用。在标准的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中，从机地址被定义成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第四个术语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发送器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和接收器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，发送数据到总线的器件被称为发送器，从总线接收数据的器件被称为接收器。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第五个术语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SDA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SCL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，分别表示串行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数据线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和串行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时钟线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793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互联总线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3753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11.2.1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</p:spTree>
    <p:extLst>
      <p:ext uri="{BB962C8B-B14F-4D97-AF65-F5344CB8AC3E}">
        <p14:creationId xmlns:p14="http://schemas.microsoft.com/office/powerpoint/2010/main" val="448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68760"/>
            <a:ext cx="8859080" cy="467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的总线寻址约定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既然要进行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之间的通信，那我就们要知道它们之间是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怎么建立通信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的。当主机向一个从机发送数据后，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怎么确保哪一个从机来接收数据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呢？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怎么能知道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最终与主机通信的就是一开始主机要通信的从机呢？这就要知道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总线寻址约定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总线上的器件一般有两个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：受控地址和通用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广播地址；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总线采用了独特的寻址约定，规定了起始信号后的第一个字节为寻址字节，用来寻址被控器件，并规定数据传送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方向；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具体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的寻址过程为：主控器发送起始信号后，立即发送寻址字节，这时总线上的所有器件都将寻址字节中的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位地址与自己器件地址比较。如果两者相同，则该器件认为被主控器寻址，并发送应答信号，被控器根据数据方向位确定自身是作为发送器还是接收器。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793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互联总线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3753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11.2.1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</p:spTree>
    <p:extLst>
      <p:ext uri="{BB962C8B-B14F-4D97-AF65-F5344CB8AC3E}">
        <p14:creationId xmlns:p14="http://schemas.microsoft.com/office/powerpoint/2010/main" val="1183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68760"/>
            <a:ext cx="8859080" cy="87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的总线寻址约定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一个主机向从机写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个字节数据的过程为例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793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互联总线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3753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11.2.1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2144384"/>
            <a:ext cx="6264696" cy="18869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1424" y="4149080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    主机</a:t>
            </a:r>
            <a:r>
              <a:rPr lang="zh-CN" altLang="en-US" sz="2000" b="1" dirty="0"/>
              <a:t>要向从机写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个字节数据时，主机首先产生</a:t>
            </a:r>
            <a:r>
              <a:rPr lang="en-US" altLang="zh-CN" sz="2000" b="1" dirty="0"/>
              <a:t>START</a:t>
            </a:r>
            <a:r>
              <a:rPr lang="zh-CN" altLang="en-US" sz="2000" b="1" dirty="0"/>
              <a:t>信号，然后发送一个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位从机地址，查询相应的从机，紧接着的第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位是数据方向位（</a:t>
            </a:r>
            <a:r>
              <a:rPr lang="en-US" altLang="zh-CN" sz="2000" b="1" dirty="0"/>
              <a:t>R/W</a:t>
            </a:r>
            <a:r>
              <a:rPr lang="zh-CN" altLang="en-US" sz="2000" b="1" dirty="0"/>
              <a:t>），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主机发送数据，这时候主机等待从机的应答信号，当主机收到应答信号时，发送给从机一个位置参数，告诉从机主机的数据在从机接收数组中存放的位置，然后继续等待从机的响应信号，当主机收到响应信号时，发送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个字节的数据，继续等待从机的响应信号，当主机收到响应信号时，产生停止信号，结束传送过程。</a:t>
            </a:r>
          </a:p>
        </p:txBody>
      </p:sp>
    </p:spTree>
    <p:extLst>
      <p:ext uri="{BB962C8B-B14F-4D97-AF65-F5344CB8AC3E}">
        <p14:creationId xmlns:p14="http://schemas.microsoft.com/office/powerpoint/2010/main" val="22764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231" y="1340768"/>
            <a:ext cx="7849185" cy="244827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457200" lvl="1" indent="-914400">
              <a:lnSpc>
                <a:spcPct val="125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 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串行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外设接口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914400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  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集成电路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互联总线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914400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11.3  </a:t>
            </a:r>
            <a:r>
              <a:rPr lang="zh-CN" altLang="en-US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触摸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感应接口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TSI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73146" y="260648"/>
            <a:ext cx="5137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模块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36065"/>
            <a:ext cx="46776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构件头文件</a:t>
            </a:r>
            <a:endParaRPr lang="zh-CN" altLang="en-US" sz="22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793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互联总线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300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11.2.2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99632"/>
              </p:ext>
            </p:extLst>
          </p:nvPr>
        </p:nvGraphicFramePr>
        <p:xfrm>
          <a:off x="2839431" y="1762080"/>
          <a:ext cx="6053050" cy="4907280"/>
        </p:xfrm>
        <a:graphic>
          <a:graphicData uri="http://schemas.openxmlformats.org/drawingml/2006/table">
            <a:tbl>
              <a:tblPr firstRow="1" firstCol="1" bandRow="1"/>
              <a:tblGrid>
                <a:gridCol w="6053050"/>
              </a:tblGrid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</a:rPr>
                        <a:t>//======================================================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文件名称：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i2c.h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功能概要：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i2c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底层驱动构件头文件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版权所有：苏州大学飞思卡尔嵌入式中心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(sumcu.suda.edu.cn)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更新记录：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2013-03-12   V1.2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          2016-03-17   V3.0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</a:rPr>
                        <a:t>//======================================================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ifndef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 _I2C_H         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防止重复定义（ 开头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#define _I2C_H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#include "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common.h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"   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包含公共要素头文件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模块宏定义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//IIC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号的宏定义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#define IIC_0        0    //I2C0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#define IIC_1        1    //I2C1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根据串口实际硬件引脚，确定以下宏常量值。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在此工程中，我们只使用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IIC0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组中的第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个，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IIC1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组中的第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个，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因此我们在此只需要将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IIC_0_GROUP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宏定义为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4,IIC_1_GROUP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宏定义为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//IIC_0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：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1=PTE24~25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脚，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2=PTB0~1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脚，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3=PTB2~3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脚，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4=PTC8~9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#define IIC_0_GROUP 4    //SD-FSL-KL25-EVB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板上使用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PTC8~9</a:t>
                      </a:r>
                      <a:r>
                        <a:rPr lang="zh-CN" sz="1400" kern="0" dirty="0" smtClean="0">
                          <a:effectLst/>
                          <a:latin typeface="Times New Roman"/>
                          <a:ea typeface="宋体"/>
                        </a:rPr>
                        <a:t>脚</a:t>
                      </a:r>
                      <a:endParaRPr lang="en-US" altLang="zh-CN" sz="1400" kern="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altLang="zh-CN" sz="1800" b="1" kern="0" dirty="0" smtClean="0">
                          <a:effectLst/>
                          <a:latin typeface="Times New Roman"/>
                          <a:ea typeface="宋体"/>
                        </a:rPr>
                        <a:t>……..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indent="127000"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n-US" sz="900" kern="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0670" marR="323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1700808"/>
            <a:ext cx="2470647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头文件给出了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号的宏定义、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所用引脚组的宏定义。为了实现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之间的通信，封装了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个基本对外接口函数。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517232"/>
            <a:ext cx="236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详见书</a:t>
            </a:r>
            <a:r>
              <a:rPr lang="en-US" altLang="zh-CN" b="1" dirty="0" smtClean="0"/>
              <a:t>P330</a:t>
            </a:r>
            <a:r>
              <a:rPr lang="zh-CN" altLang="en-US" b="1" dirty="0" smtClean="0"/>
              <a:t>－</a:t>
            </a:r>
            <a:r>
              <a:rPr lang="en-US" altLang="zh-CN" b="1" dirty="0" smtClean="0"/>
              <a:t>P332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874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36065"/>
            <a:ext cx="4677668" cy="88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）使用方法</a:t>
            </a:r>
          </a:p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endParaRPr lang="zh-CN" altLang="en-US" sz="22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793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互联总线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300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11.2.2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181198" y="1700808"/>
            <a:ext cx="8640960" cy="393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主机端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主函数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中，先调用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初始化函数对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模块进行初始化。然后声明一个数组用于储存向从机发送的数据，并赋值。接着在主循环中，小灯每闪烁一次，向从机发送一个字节数据。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从机端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主函数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中，也是先调用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初始化函数对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模块进行初始化。之后接收从主机发来的数据，并把数据放在一个数组中。 然后就可以通过串口把数据发送到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机了。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这样，就实现了主机向从机写一个字节数据的过程。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的驱动构件在制作上与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类似，也是通过对寄存器的操作完成的，这里就不再详细介绍了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5858869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具体使用步骤见书</a:t>
            </a:r>
            <a:r>
              <a:rPr lang="en-US" altLang="zh-CN" sz="2000" b="1" dirty="0" smtClean="0"/>
              <a:t>P333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26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793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互联总线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2977411" y="980728"/>
            <a:ext cx="205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11.2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1950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的英文全称和用途是什么？</a:t>
            </a:r>
            <a:endParaRPr lang="en-US" altLang="zh-CN" sz="24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的硬件连接方式和软件设置方式是什么？</a:t>
            </a:r>
            <a:endParaRPr lang="en-US" altLang="zh-CN" sz="24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、主机与从机的区别是什么？</a:t>
            </a:r>
            <a:endParaRPr lang="en-US" altLang="zh-CN" sz="24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5793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集成电路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互联总线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2977411" y="980728"/>
            <a:ext cx="2776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11.2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思考题答案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1950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的英文全称和用途是什么？</a:t>
            </a:r>
            <a:endParaRPr lang="en-US" altLang="zh-CN" sz="24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英文全称：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Inter-Integrated Circuit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，集成电路互联总线；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用途：主要用于板内连接，也可以在两块板间连接。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I2C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的硬件连接方式和软件设置方式是什么？</a:t>
            </a:r>
            <a:endParaRPr lang="en-US" altLang="zh-CN" sz="24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硬件连接：二线（数据线、时钟线）；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软件设置：设置主机（主控器）和从机（被控器）。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、主机与从机的区别是什么？</a:t>
            </a:r>
            <a:endParaRPr lang="en-US" altLang="zh-CN" sz="2400" b="1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主机产生时钟。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36065"/>
            <a:ext cx="46776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的简单介绍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9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11.3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触摸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感应接口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3748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11.3.1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sp>
        <p:nvSpPr>
          <p:cNvPr id="5" name="矩形 4"/>
          <p:cNvSpPr/>
          <p:nvPr/>
        </p:nvSpPr>
        <p:spPr>
          <a:xfrm>
            <a:off x="181198" y="1628800"/>
            <a:ext cx="8640960" cy="269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触摸感应输入模块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在低功耗模式下运行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，以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一个触摸事件唤醒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，实现键盘触摸，旋转和滑动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模块可用于基于接近感应的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人机交互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设备的设计，实现操作人员与电气设备的隔离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，避免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了对设备的直接操作，也使得设备损坏的概率降低，从而减少了维护成本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常见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模块设计的输入设备应用有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触摸键盘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触摸显示屏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http://img51.chem17.com/9/20130918/63515124636959961753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26265"/>
            <a:ext cx="3000375" cy="204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://image6.huangye88.com/2014/10/21/1fceeca93434616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42023"/>
            <a:ext cx="3735070" cy="276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1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36065"/>
            <a:ext cx="46776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的触摸感应原理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9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11.3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触摸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感应接口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3748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11.3.1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700808"/>
            <a:ext cx="8640960" cy="1256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电子学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的知识可知，未接地的电极与地之间存在电容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人体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可以当作是一个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接地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当有人体接近电极板时，等效地增大了电极与地之间的有效面积，使电极板电容值增大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283969" y="3068960"/>
            <a:ext cx="4538189" cy="292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81198" y="2924944"/>
            <a:ext cx="4102770" cy="307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模块的内部机制可以实现对电极电容值的检测，并且可以设定触发检测事件的阈值。当检测到电容值大于设定阈值时，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的触发标志位将置位，并可激活发出中断请求，从而实现了触摸感应事件的响应。</a:t>
            </a:r>
          </a:p>
        </p:txBody>
      </p:sp>
    </p:spTree>
    <p:extLst>
      <p:ext uri="{BB962C8B-B14F-4D97-AF65-F5344CB8AC3E}">
        <p14:creationId xmlns:p14="http://schemas.microsoft.com/office/powerpoint/2010/main" val="37531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36065"/>
            <a:ext cx="46776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的测量电容原理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9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11.3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触摸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感应接口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3748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11.3.1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628800"/>
            <a:ext cx="8640960" cy="236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模块内部具有两个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电流源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对外接电极进行充放电，在电极板上产生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三角波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信号，其频率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随电极电容变化而变化，当电极电容增大时，三角波信号的频率减小，周期变大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模块以一个内部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振荡器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产生的时钟信号为参考节拍，对电极上的三角波电压信号的周期进行测量计数，当三角波电压信号周期增大时，对应计数值亦会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增大。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310" y="4149080"/>
            <a:ext cx="3932961" cy="189202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70123"/>
              </p:ext>
            </p:extLst>
          </p:nvPr>
        </p:nvGraphicFramePr>
        <p:xfrm>
          <a:off x="4403244" y="4475583"/>
          <a:ext cx="4163104" cy="123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BMP 图像" r:id="rId4" imgW="6028571" imgH="1838095" progId="Paint.Picture">
                  <p:embed/>
                </p:oleObj>
              </mc:Choice>
              <mc:Fallback>
                <p:oleObj name="BMP 图像" r:id="rId4" imgW="6028571" imgH="18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244" y="4475583"/>
                        <a:ext cx="4163104" cy="1239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51520" y="6093296"/>
            <a:ext cx="3925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/>
                <a:ea typeface="宋体"/>
                <a:cs typeface="Times New Roman"/>
              </a:rPr>
              <a:t>图</a:t>
            </a:r>
            <a:r>
              <a:rPr lang="en-US" altLang="zh-CN" b="1" dirty="0">
                <a:latin typeface="Times New Roman"/>
                <a:ea typeface="宋体"/>
              </a:rPr>
              <a:t>11-13 TSI</a:t>
            </a:r>
            <a:r>
              <a:rPr lang="zh-CN" altLang="zh-CN" b="1" dirty="0">
                <a:latin typeface="Times New Roman"/>
                <a:ea typeface="宋体"/>
                <a:cs typeface="Times New Roman"/>
              </a:rPr>
              <a:t>电流源对电极进行充放电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788024" y="5908630"/>
            <a:ext cx="354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Times New Roman"/>
                <a:ea typeface="宋体"/>
                <a:cs typeface="Times New Roman"/>
              </a:rPr>
              <a:t>图</a:t>
            </a:r>
            <a:r>
              <a:rPr lang="en-US" altLang="zh-CN" b="1" dirty="0">
                <a:latin typeface="Times New Roman"/>
                <a:ea typeface="宋体"/>
              </a:rPr>
              <a:t>11-14 </a:t>
            </a:r>
            <a:r>
              <a:rPr lang="zh-CN" altLang="zh-CN" b="1" dirty="0">
                <a:latin typeface="Times New Roman"/>
                <a:ea typeface="宋体"/>
                <a:cs typeface="Times New Roman"/>
              </a:rPr>
              <a:t>对感应信号频率进行计数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36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36065"/>
            <a:ext cx="46776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9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11.3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触摸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感应接口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94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11.3.2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628800"/>
            <a:ext cx="8640960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获取返回值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三种基本操作。按照构件的思想，可将它们封装成三个独立的功能函数。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29683"/>
              </p:ext>
            </p:extLst>
          </p:nvPr>
        </p:nvGraphicFramePr>
        <p:xfrm>
          <a:off x="1691680" y="2474168"/>
          <a:ext cx="6459548" cy="4328160"/>
        </p:xfrm>
        <a:graphic>
          <a:graphicData uri="http://schemas.openxmlformats.org/drawingml/2006/table">
            <a:tbl>
              <a:tblPr firstRow="1" firstCol="1" bandRow="1"/>
              <a:tblGrid>
                <a:gridCol w="6459548"/>
              </a:tblGrid>
              <a:tr h="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 smtClean="0">
                          <a:effectLst/>
                          <a:latin typeface="Times New Roman"/>
                          <a:ea typeface="宋体"/>
                        </a:rPr>
                        <a:t>//=========================================================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文件名称：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tsi.h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功能概要：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KL25 tsi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底层驱动程序头文件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版权所有：苏州大学飞思卡尔嵌入式中心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(sumcu.suda.edu.cn)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版本更新：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2012-11-25  V1.0   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初始版本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 smtClean="0">
                          <a:effectLst/>
                          <a:latin typeface="Times New Roman"/>
                          <a:ea typeface="宋体"/>
                        </a:rPr>
                        <a:t>//========================================================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#ifndef TSI_H           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防止重复定义（ 开头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#define TSI_H   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//1 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头文件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#include "common.h"      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包含公共要素头文件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//2 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宏定义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//3 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函数声明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 smtClean="0">
                          <a:effectLst/>
                          <a:latin typeface="Times New Roman"/>
                          <a:ea typeface="宋体"/>
                        </a:rPr>
                        <a:t>//========================================================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函数名称：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tsi_init                                           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功能概要：初始化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TSI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模块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 ,KL25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只有一个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TSI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模块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                                           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参数说明：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chnlIDs:8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位无符号数，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TSI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模块所使用的通道号，其取值为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0~15  </a:t>
                      </a:r>
                      <a:r>
                        <a:rPr lang="es-ES" sz="1400" kern="0" dirty="0" smtClean="0">
                          <a:effectLst/>
                          <a:latin typeface="Times New Roman"/>
                          <a:ea typeface="宋体"/>
                        </a:rPr>
                        <a:t>                                                         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函数返回： 无</a:t>
                      </a: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                                                               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 smtClean="0">
                          <a:effectLst/>
                          <a:latin typeface="Times New Roman"/>
                          <a:ea typeface="宋体"/>
                        </a:rPr>
                        <a:t>//=========================================================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400" kern="0" dirty="0">
                          <a:effectLst/>
                          <a:latin typeface="Times New Roman"/>
                          <a:ea typeface="宋体"/>
                        </a:rPr>
                        <a:t>void tsi_init(uint_8 chnlID);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  <a:tab pos="4024630" algn="l"/>
                        </a:tabLst>
                      </a:pPr>
                      <a:r>
                        <a:rPr lang="es-ES" sz="1800" kern="0" dirty="0">
                          <a:effectLst/>
                          <a:latin typeface="Times New Roman"/>
                          <a:ea typeface="宋体"/>
                        </a:rPr>
                        <a:t>.......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0670" marR="323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72200" y="45718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详见书</a:t>
            </a:r>
            <a:r>
              <a:rPr lang="en-US" altLang="zh-CN" b="1" dirty="0" smtClean="0"/>
              <a:t>P350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153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10356" y="1236065"/>
            <a:ext cx="4677668" cy="434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zh-CN" alt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sz="22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9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11.3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触摸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感应接口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5294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11.3.2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驱动构件头文件及使用方法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628800"/>
            <a:ext cx="8640960" cy="353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在主函数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main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中，首先定义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模块所使用的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通道号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并赋值，然后调用初始化函数，传入通道号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头文件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include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中定义两个宏分别表示通道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下限和上限，然后调用设定通道阈值的函数，设置指定通道的阈值。其中传入的第一个参数为下限，第二个为上限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模块中断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使能函数，开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。开启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一次软件扫描。当获得的通道计数值超出阈值范围时，会产生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中断。在中断函数中获取计数值，并把它通过串口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发送给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具体操作步骤见书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P352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9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11.3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触摸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感应接口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07095"/>
            <a:ext cx="3748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11.3.3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模块的编程结构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640960" cy="273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的电容测量主要涉及以下几个寄存器，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通用控制和状态寄存器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TSI0_GENCS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TSI0_DATA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阈值寄存器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TSI0_TSHD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其中，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通用控制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状态寄存器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TSI0_GENCS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中断使能、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模块使能、中断类型选择、参考振荡器充放电时的电流值、振荡器充放电电压的峰值、电极振荡器的充放电电流值、电极每次的扫描次数、阈值的超出、触发扫描的方式等的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配置；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80940"/>
              </p:ext>
            </p:extLst>
          </p:nvPr>
        </p:nvGraphicFramePr>
        <p:xfrm>
          <a:off x="385192" y="4077072"/>
          <a:ext cx="8229600" cy="968842"/>
        </p:xfrm>
        <a:graphic>
          <a:graphicData uri="http://schemas.openxmlformats.org/drawingml/2006/table">
            <a:tbl>
              <a:tblPr firstRow="1" firstCol="1" bandRow="1"/>
              <a:tblGrid>
                <a:gridCol w="730424"/>
                <a:gridCol w="936104"/>
                <a:gridCol w="936104"/>
                <a:gridCol w="720080"/>
                <a:gridCol w="1286717"/>
                <a:gridCol w="1089547"/>
                <a:gridCol w="1173060"/>
                <a:gridCol w="1357564"/>
              </a:tblGrid>
              <a:tr h="43204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数据位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D31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D30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D28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D27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D24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D23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D20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D19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D18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D16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8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读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OUTRGF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ESOR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MODE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REFCHRG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DVOLT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5715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EXTCHRG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写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59958"/>
              </p:ext>
            </p:extLst>
          </p:nvPr>
        </p:nvGraphicFramePr>
        <p:xfrm>
          <a:off x="179512" y="5229200"/>
          <a:ext cx="8712966" cy="1054371"/>
        </p:xfrm>
        <a:graphic>
          <a:graphicData uri="http://schemas.openxmlformats.org/drawingml/2006/table">
            <a:tbl>
              <a:tblPr firstRow="1" firstCol="1" bandRow="1"/>
              <a:tblGrid>
                <a:gridCol w="812225"/>
                <a:gridCol w="959898"/>
                <a:gridCol w="959901"/>
                <a:gridCol w="886063"/>
                <a:gridCol w="812224"/>
                <a:gridCol w="738386"/>
                <a:gridCol w="738386"/>
                <a:gridCol w="738386"/>
                <a:gridCol w="812224"/>
                <a:gridCol w="812224"/>
                <a:gridCol w="443049"/>
              </a:tblGrid>
              <a:tr h="4142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数据位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  D15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D13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14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D12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D8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D7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D6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D5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D4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D3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6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读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PS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NSCN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TSIEN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TSIIEN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STPE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STMS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SCNIP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EOSF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CURSW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61"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写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145">
                <a:tc vMerge="1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W1C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74327" y="1431498"/>
            <a:ext cx="8859080" cy="408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6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的基本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概念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串行外设接口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是原摩托罗拉公司推出的一种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同步串行通讯接口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，用于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微处理器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外围扩展芯片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之间的串行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，目前已发展成为一种工业标准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一般使用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条线：串行时钟线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SCK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、主机输入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从机输出数据线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MISO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、主机输出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从机输入数据线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和从机选择线</a:t>
            </a: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200" b="1" spc="-100" dirty="0" smtClean="0">
                <a:solidFill>
                  <a:srgbClr val="000099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0" dirty="0" smtClean="0">
                <a:solidFill>
                  <a:srgbClr val="C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①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与从机的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概念</a:t>
            </a:r>
            <a:endParaRPr lang="en-US" altLang="zh-CN" sz="2200" b="1" kern="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系统，由一个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和一个或多个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从机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构成，主机启动一个与从机的同步通讯，从而完成数据的交换。提供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串行时钟的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设备称为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主机或主设备，其它设备则称为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从机或从设备</a:t>
            </a:r>
            <a:r>
              <a:rPr lang="zh-CN" altLang="en-US" sz="2200" b="1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5592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外设接口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308304" y="3429000"/>
            <a:ext cx="28803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92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11.3 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触摸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感应接口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3748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11.3.3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模块的编程结构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452089"/>
            <a:ext cx="8856984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TSI0_DATA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通道选择和软件触发开始的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设置；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8" y="3396305"/>
            <a:ext cx="8565354" cy="12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阈值寄存器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TSI0_TSHD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用于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TSI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阈值上下限的设置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更详细的寄存器内容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参考芯片手册，构件制作时，就是对寄存的相应位进行读写来实现的，。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66089"/>
              </p:ext>
            </p:extLst>
          </p:nvPr>
        </p:nvGraphicFramePr>
        <p:xfrm>
          <a:off x="683568" y="2060848"/>
          <a:ext cx="7776867" cy="1080120"/>
        </p:xfrm>
        <a:graphic>
          <a:graphicData uri="http://schemas.openxmlformats.org/drawingml/2006/table">
            <a:tbl>
              <a:tblPr firstRow="1" firstCol="1" bandRow="1"/>
              <a:tblGrid>
                <a:gridCol w="864096"/>
                <a:gridCol w="1152128"/>
                <a:gridCol w="1080120"/>
                <a:gridCol w="1008112"/>
                <a:gridCol w="1008112"/>
                <a:gridCol w="1224136"/>
                <a:gridCol w="1440163"/>
              </a:tblGrid>
              <a:tr h="446946">
                <a:tc>
                  <a:txBody>
                    <a:bodyPr/>
                    <a:lstStyle/>
                    <a:p>
                      <a:pPr marL="0"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数据位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D31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D28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D27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D24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D23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D22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D21</a:t>
                      </a: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D16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575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D15</a:t>
                      </a: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8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读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TSICH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DMAEN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TSICNT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8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写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SWTS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024630" algn="l"/>
                        </a:tabLst>
                      </a:pPr>
                      <a:r>
                        <a:rPr lang="zh-CN" sz="1400" b="1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—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2385" marR="3238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8434" y="260648"/>
            <a:ext cx="5184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kern="0" dirty="0">
                <a:solidFill>
                  <a:srgbClr val="FFFFFF"/>
                </a:solidFill>
                <a:latin typeface="Arial" charset="0"/>
                <a:ea typeface="华文新魏" pitchFamily="2" charset="-122"/>
              </a:rPr>
              <a:t>结  束  语</a:t>
            </a: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9" t="22536" r="49205" b="22536"/>
          <a:stretch>
            <a:fillRect/>
          </a:stretch>
        </p:blipFill>
        <p:spPr bwMode="gray">
          <a:xfrm>
            <a:off x="107503" y="836712"/>
            <a:ext cx="4968553" cy="52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BC7B45-20C1-48AE-8B78-AFAD20EA80B5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6300" y="1693923"/>
            <a:ext cx="3600400" cy="352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本章主要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阐述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的工作原理，给出它们的编程步骤和方法，并给出了工程样例。</a:t>
            </a:r>
            <a:endParaRPr lang="en-US" altLang="zh-CN" sz="2200" b="1" dirty="0" smtClean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主要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内容有：（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接口的基本原理及编程模型；（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I2C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接口的基本原理及编程模型；（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TSI</a:t>
            </a:r>
            <a:r>
              <a:rPr lang="zh-CN" altLang="en-US" sz="22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模块的基本知识及一般编程模型。</a:t>
            </a:r>
            <a:endParaRPr lang="zh-CN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0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397675"/>
            <a:ext cx="8859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的基本概念</a:t>
            </a: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出从入引脚</a:t>
            </a:r>
            <a:r>
              <a:rPr lang="en-US" altLang="zh-CN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MOSI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与主入从出引脚</a:t>
            </a:r>
            <a:r>
              <a:rPr lang="en-US" altLang="zh-CN" sz="22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MISO</a:t>
            </a: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主出从入引脚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与主入从出引脚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MISO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，简单来说，主出从入引脚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MOSI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就是主机输出、从机输入数据线。主入从出引脚</a:t>
            </a:r>
            <a:r>
              <a:rPr lang="en-US" altLang="zh-CN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MISO</a:t>
            </a:r>
            <a:r>
              <a:rPr lang="zh-CN" altLang="en-US" sz="22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就是主机输入、从机输出数据线。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79103"/>
            <a:ext cx="5592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外设接口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63" y="3570212"/>
            <a:ext cx="5269139" cy="1947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50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7504" y="1268760"/>
                <a:ext cx="8859080" cy="5378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eaLnBrk="0" hangingPunct="0">
                  <a:lnSpc>
                    <a:spcPct val="110000"/>
                  </a:lnSpc>
                  <a:spcBef>
                    <a:spcPts val="300"/>
                  </a:spcBef>
                  <a:buClr>
                    <a:srgbClr val="00007D"/>
                  </a:buClr>
                  <a:buSzPct val="75000"/>
                  <a:defRPr/>
                </a:pPr>
                <a:r>
                  <a:rPr lang="zh-CN" altLang="en-US" sz="2200" b="1" kern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200" b="1" kern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b="1" kern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200" b="1" kern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SPI</a:t>
                </a:r>
                <a:r>
                  <a:rPr lang="zh-CN" altLang="en-US" sz="2200" b="1" kern="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的基本</a:t>
                </a:r>
                <a:r>
                  <a:rPr lang="zh-CN" altLang="en-US" sz="2200" b="1" kern="0" dirty="0" smtClean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概念</a:t>
                </a:r>
                <a:endParaRPr lang="en-US" altLang="zh-CN" sz="2200" b="1" kern="0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algn="just" eaLnBrk="0" hangingPunct="0">
                  <a:lnSpc>
                    <a:spcPct val="110000"/>
                  </a:lnSpc>
                  <a:spcBef>
                    <a:spcPts val="300"/>
                  </a:spcBef>
                  <a:buClr>
                    <a:srgbClr val="00007D"/>
                  </a:buClr>
                  <a:buSzPct val="75000"/>
                  <a:defRPr/>
                </a:pPr>
                <a:r>
                  <a:rPr lang="zh-CN" altLang="en-US" sz="2200" b="1" kern="100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③ </a:t>
                </a:r>
                <a:r>
                  <a:rPr lang="en-US" altLang="zh-CN" sz="2200" b="1" kern="100" dirty="0" smtClean="0">
                    <a:solidFill>
                      <a:srgbClr val="C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SPI</a:t>
                </a:r>
                <a:r>
                  <a:rPr lang="zh-CN" altLang="zh-CN" sz="2200" b="1" kern="100" dirty="0">
                    <a:solidFill>
                      <a:srgbClr val="C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串行时钟引脚</a:t>
                </a:r>
                <a:r>
                  <a:rPr lang="en-US" altLang="zh-CN" sz="2200" b="1" kern="100" dirty="0" smtClean="0">
                    <a:solidFill>
                      <a:srgbClr val="C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SCK</a:t>
                </a:r>
              </a:p>
              <a:p>
                <a:pPr marL="342900" indent="-342900" algn="just">
                  <a:lnSpc>
                    <a:spcPct val="110000"/>
                  </a:lnSpc>
                  <a:spcAft>
                    <a:spcPts val="0"/>
                  </a:spcAft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2200" b="1" kern="1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用于</a:t>
                </a:r>
                <a:r>
                  <a:rPr lang="zh-CN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控制主机与从机之间的</a:t>
                </a:r>
                <a:r>
                  <a:rPr lang="zh-CN" altLang="zh-CN" sz="2200" b="1" kern="100" dirty="0">
                    <a:solidFill>
                      <a:srgbClr val="0000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数据传输</a:t>
                </a:r>
                <a:r>
                  <a:rPr lang="zh-CN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。串行时钟信号由主机的内部总线时钟分频获得，主机的</a:t>
                </a:r>
                <a:r>
                  <a:rPr lang="en-US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SCK</a:t>
                </a:r>
                <a:r>
                  <a:rPr lang="zh-CN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引脚输出给从机的</a:t>
                </a:r>
                <a:r>
                  <a:rPr lang="en-US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SCK</a:t>
                </a:r>
                <a:r>
                  <a:rPr lang="zh-CN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引脚，控制整个数据的传输速度</a:t>
                </a:r>
                <a:r>
                  <a:rPr lang="zh-CN" altLang="zh-CN" sz="2200" b="1" kern="1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b="1" kern="1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99"/>
                  </a:buClr>
                  <a:buSzPct val="80000"/>
                </a:pPr>
                <a:r>
                  <a:rPr lang="zh-CN" altLang="en-US" sz="2200" b="1" kern="1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④ </a:t>
                </a:r>
                <a:r>
                  <a:rPr lang="zh-CN" altLang="zh-CN" sz="2200" b="1" kern="1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时钟极性与时钟相位</a:t>
                </a:r>
                <a:endParaRPr lang="en-US" altLang="zh-CN" sz="2200" b="1" kern="1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spcAft>
                    <a:spcPts val="0"/>
                  </a:spcAft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2200" b="1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时钟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极性</a:t>
                </a:r>
                <a:r>
                  <a:rPr lang="zh-CN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表示时钟信号在</a:t>
                </a:r>
                <a:r>
                  <a:rPr lang="zh-CN" altLang="zh-CN" sz="2200" b="1" kern="100" dirty="0">
                    <a:solidFill>
                      <a:srgbClr val="0000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空闲时</a:t>
                </a:r>
                <a:r>
                  <a:rPr lang="zh-CN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是高电平还是低电平。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时钟相位表示</a:t>
                </a:r>
                <a:r>
                  <a:rPr lang="zh-CN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时钟信号</a:t>
                </a:r>
                <a:r>
                  <a:rPr lang="en-US" altLang="zh-CN" sz="2200" b="1" kern="100" dirty="0">
                    <a:solidFill>
                      <a:srgbClr val="0000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SCK</a:t>
                </a:r>
                <a:r>
                  <a:rPr lang="zh-CN" altLang="zh-CN" sz="2200" b="1" kern="1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的第一个边沿出现在第一位数据传输周期的开始位置还是中央位置</a:t>
                </a:r>
                <a:r>
                  <a:rPr lang="zh-CN" altLang="zh-CN" sz="2200" b="1" kern="1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b="1" kern="1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99"/>
                  </a:buClr>
                  <a:buSzPct val="80000"/>
                </a:pPr>
                <a:r>
                  <a:rPr lang="zh-CN" altLang="en-US" sz="2200" b="1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⑤</a:t>
                </a:r>
                <a:r>
                  <a:rPr lang="zh-CN" altLang="zh-CN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从机选择引脚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2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2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宋体"/>
                            <a:cs typeface="Times New Roman"/>
                          </a:rPr>
                          <m:t>𝒔𝒔</m:t>
                        </m:r>
                      </m:e>
                    </m:acc>
                  </m:oMath>
                </a14:m>
                <a:endParaRPr lang="en-US" altLang="zh-CN" sz="2200" b="1" kern="1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spcAft>
                    <a:spcPts val="0"/>
                  </a:spcAft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2200" b="1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一些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芯片带有从机选择引脚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2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200" b="1" i="1" kern="100">
                            <a:solidFill>
                              <a:srgbClr val="000000"/>
                            </a:solidFill>
                            <a:latin typeface="Cambria Math"/>
                            <a:ea typeface="黑体"/>
                          </a:rPr>
                          <m:t>𝒔𝒔</m:t>
                        </m:r>
                      </m:e>
                    </m:acc>
                  </m:oMath>
                </a14:m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，也称为片选引脚。若一个</a:t>
                </a:r>
                <a:r>
                  <a:rPr lang="en-US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MCU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SPI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工作于主机方式，则该</a:t>
                </a:r>
                <a:r>
                  <a:rPr lang="en-US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MCU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 引脚设为高电平。若一个</a:t>
                </a:r>
                <a:r>
                  <a:rPr lang="en-US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MCU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SPI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工作于从机方式，当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2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200" b="1" i="1" kern="100">
                            <a:solidFill>
                              <a:srgbClr val="000000"/>
                            </a:solidFill>
                            <a:latin typeface="Cambria Math"/>
                            <a:ea typeface="黑体"/>
                          </a:rPr>
                          <m:t>𝒔𝒔</m:t>
                        </m:r>
                      </m:e>
                    </m:acc>
                  </m:oMath>
                </a14:m>
                <a:r>
                  <a:rPr lang="en-US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zh-CN" sz="2200" b="1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时表示主机选中了该从机，反之则未选中该从机</a:t>
                </a:r>
                <a:r>
                  <a:rPr lang="zh-CN" altLang="zh-CN" sz="2200" b="1" kern="1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b="1" kern="100" dirty="0" smtClean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68760"/>
                <a:ext cx="8859080" cy="5378395"/>
              </a:xfrm>
              <a:prstGeom prst="rect">
                <a:avLst/>
              </a:prstGeom>
              <a:blipFill rotWithShape="1">
                <a:blip r:embed="rId2"/>
                <a:stretch>
                  <a:fillRect l="-895" t="-1020" r="-895" b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5592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外设接口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</p:spTree>
    <p:extLst>
      <p:ext uri="{BB962C8B-B14F-4D97-AF65-F5344CB8AC3E}">
        <p14:creationId xmlns:p14="http://schemas.microsoft.com/office/powerpoint/2010/main" val="19238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8859080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的数据传输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一个单主单从的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连接为</a:t>
            </a:r>
            <a:r>
              <a:rPr lang="zh-CN" altLang="zh-CN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发出启动传输信号开始，将要传送的数据装入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位移位寄存器，并同时产生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个时钟信号依次从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SCK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引脚送出，在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SCK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信号的控制下，主机中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位移位寄存器中的数据依次从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MOSI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引脚送出，到从机的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MOSI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引脚后送入它的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位移位寄存器；在此过程中，从机的数据也可通过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MISO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引脚传送到主机</a:t>
            </a:r>
            <a:r>
              <a:rPr lang="zh-CN" altLang="zh-CN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Times New Roman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5592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外设接口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5904656" cy="2406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0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8859080" cy="475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时序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数据传输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是在时钟信号</a:t>
            </a:r>
            <a:r>
              <a:rPr lang="en-US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SCK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的控制下完成的，这个过程涉及到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时钟极性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时钟相位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设置问题。要明确的是主机和从机必须使用同样的时钟极性与时钟相位，才能正常通信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对时钟极性与时钟相位的设置的</a:t>
            </a:r>
            <a:r>
              <a:rPr lang="zh-CN" altLang="zh-CN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总体要求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是：确保发送数据在一周期开始的时刻上线，接收方在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zh-CN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周期的时刻从线上取数，这样是最稳定的通信方式</a:t>
            </a:r>
            <a:r>
              <a:rPr lang="zh-CN" altLang="zh-CN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发送方编程必须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明确两点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：接收方要求的时钟空闲电平是高电平还是低电平；接收方在时钟的上升沿取数还是下降沿取数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b="1" kern="1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en-US" altLang="zh-CN" sz="22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的时钟极性和时钟</a:t>
            </a:r>
            <a:r>
              <a:rPr lang="zh-CN" altLang="en-US" sz="22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相位设置方式：</a:t>
            </a:r>
            <a:endParaRPr lang="zh-CN" altLang="en-US" sz="2200" b="1" kern="1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时钟极性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CPOL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控制，</a:t>
            </a:r>
            <a:r>
              <a:rPr lang="zh-CN" altLang="en-US" sz="2200" b="1" kern="1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时钟相位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CPHA</a:t>
            </a:r>
            <a:r>
              <a:rPr lang="zh-CN" altLang="en-US" sz="22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来控制，二者组合起来共有四种可能的取值情况</a:t>
            </a:r>
            <a:r>
              <a:rPr lang="zh-CN" altLang="en-US" sz="2200" b="1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，具体如下：</a:t>
            </a:r>
            <a:endParaRPr lang="zh-CN" altLang="zh-CN" sz="2200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5592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外设接口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</p:spTree>
    <p:extLst>
      <p:ext uri="{BB962C8B-B14F-4D97-AF65-F5344CB8AC3E}">
        <p14:creationId xmlns:p14="http://schemas.microsoft.com/office/powerpoint/2010/main" val="28881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778B1-67D4-4AA3-8FD6-2E505E694FD9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7504" y="1196752"/>
            <a:ext cx="8859080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lnSpc>
                <a:spcPct val="110000"/>
              </a:lnSpc>
              <a:spcBef>
                <a:spcPts val="300"/>
              </a:spcBef>
              <a:buClr>
                <a:srgbClr val="00007D"/>
              </a:buClr>
              <a:buSzPct val="75000"/>
              <a:defRPr/>
            </a:pP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200" b="1" kern="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b="1" kern="0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时序</a:t>
            </a:r>
            <a:endParaRPr lang="en-US" altLang="zh-CN" sz="2200" b="1" kern="0" dirty="0" smtClean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7200" lvl="0" indent="-457200" algn="just" eaLnBrk="0" hangingPunct="0">
              <a:spcBef>
                <a:spcPts val="0"/>
              </a:spcBef>
              <a:buClr>
                <a:srgbClr val="00007D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空闲电平低电平，上升沿取数</a:t>
            </a:r>
            <a:r>
              <a:rPr lang="en-US" altLang="zh-CN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—CPOL=0</a:t>
            </a:r>
            <a:r>
              <a:rPr lang="zh-CN" altLang="en-US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CPHA=0</a:t>
            </a:r>
            <a:endParaRPr lang="zh-CN" altLang="zh-CN" sz="2200" b="1" kern="10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60648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11.1 </a:t>
            </a:r>
            <a:r>
              <a:rPr lang="en-US" altLang="zh-CN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外设接口</a:t>
            </a:r>
            <a:r>
              <a: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SPI</a:t>
            </a: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764704"/>
            <a:ext cx="5592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11.1.1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外设接口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的通用基础知识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84" y="2060848"/>
            <a:ext cx="6480720" cy="2284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02700" y="4365104"/>
            <a:ext cx="5797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11-2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CPOL=0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CPHA=0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SPI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时钟时序</a:t>
            </a:r>
            <a:r>
              <a:rPr lang="zh-CN" altLang="en-US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4826099"/>
            <a:ext cx="8787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b="1" kern="100" dirty="0">
                <a:latin typeface="Times New Roman"/>
                <a:ea typeface="宋体"/>
              </a:rPr>
              <a:t>若空闲电平为低电平，接收方在时钟的上升沿取数。为了保证数据的正确传输，第一位数据提前半个时钟周期上线，在第一个时钟信号的上升沿，数据已经上线半个周期，处于稳定状态，接收方此时采样线上信号，最为稳定。这时我们就该设置</a:t>
            </a:r>
            <a:r>
              <a:rPr lang="en-US" altLang="zh-CN" sz="2000" b="1" kern="100" dirty="0">
                <a:latin typeface="Times New Roman"/>
                <a:ea typeface="宋体"/>
              </a:rPr>
              <a:t>CPOL=0</a:t>
            </a:r>
            <a:r>
              <a:rPr lang="zh-CN" altLang="zh-CN" sz="2000" b="1" kern="100" dirty="0">
                <a:latin typeface="Times New Roman"/>
                <a:ea typeface="宋体"/>
              </a:rPr>
              <a:t>，表征空闲电平为低电平，然后设置</a:t>
            </a:r>
            <a:r>
              <a:rPr lang="en-US" altLang="zh-CN" sz="2000" b="1" kern="100" dirty="0">
                <a:latin typeface="Times New Roman"/>
                <a:ea typeface="宋体"/>
              </a:rPr>
              <a:t>CPHA=0</a:t>
            </a:r>
            <a:r>
              <a:rPr lang="zh-CN" altLang="zh-CN" sz="2000" b="1" kern="100" dirty="0">
                <a:latin typeface="Times New Roman"/>
                <a:ea typeface="宋体"/>
              </a:rPr>
              <a:t>，表征第一位数据提前半个时钟周期上线。这样设置保证了主机与从机采用同样的时钟极性与时钟相位，才能正常通信。</a:t>
            </a:r>
            <a:endParaRPr lang="zh-CN" altLang="zh-CN" sz="2000" b="1" kern="100" dirty="0">
              <a:effectLst/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27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3240</TotalTime>
  <Words>5598</Words>
  <Application>Microsoft Office PowerPoint</Application>
  <PresentationFormat>全屏显示(4:3)</PresentationFormat>
  <Paragraphs>683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 Unicode MS</vt:lpstr>
      <vt:lpstr>黑体</vt:lpstr>
      <vt:lpstr>华文新魏</vt:lpstr>
      <vt:lpstr>楷体</vt:lpstr>
      <vt:lpstr>宋体</vt:lpstr>
      <vt:lpstr>Arial</vt:lpstr>
      <vt:lpstr>Arial Black</vt:lpstr>
      <vt:lpstr>Calibri</vt:lpstr>
      <vt:lpstr>Cambria Math</vt:lpstr>
      <vt:lpstr>Times New Roman</vt:lpstr>
      <vt:lpstr>Wingdings</vt:lpstr>
      <vt:lpstr>Pixel</vt:lpstr>
      <vt:lpstr>1_Pixel</vt:lpstr>
      <vt:lpstr>BMP 图像</vt:lpstr>
      <vt:lpstr>嵌入式系统及应用 1 第11章 SPI、I2C与TSI模块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 （Introduction to Computers）</dc:title>
  <dc:creator>User</dc:creator>
  <cp:lastModifiedBy>Windows 用户</cp:lastModifiedBy>
  <cp:revision>780</cp:revision>
  <dcterms:created xsi:type="dcterms:W3CDTF">2007-09-11T12:35:00Z</dcterms:created>
  <dcterms:modified xsi:type="dcterms:W3CDTF">2016-11-16T05:10:16Z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