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 id="2147483661" r:id="rId2"/>
  </p:sldMasterIdLst>
  <p:notesMasterIdLst>
    <p:notesMasterId r:id="rId55"/>
  </p:notesMasterIdLst>
  <p:sldIdLst>
    <p:sldId id="377" r:id="rId3"/>
    <p:sldId id="470" r:id="rId4"/>
    <p:sldId id="531" r:id="rId5"/>
    <p:sldId id="616" r:id="rId6"/>
    <p:sldId id="615" r:id="rId7"/>
    <p:sldId id="617" r:id="rId8"/>
    <p:sldId id="618" r:id="rId9"/>
    <p:sldId id="619" r:id="rId10"/>
    <p:sldId id="620" r:id="rId11"/>
    <p:sldId id="621" r:id="rId12"/>
    <p:sldId id="633" r:id="rId13"/>
    <p:sldId id="622" r:id="rId14"/>
    <p:sldId id="623" r:id="rId15"/>
    <p:sldId id="624" r:id="rId16"/>
    <p:sldId id="625" r:id="rId17"/>
    <p:sldId id="626" r:id="rId18"/>
    <p:sldId id="628" r:id="rId19"/>
    <p:sldId id="627" r:id="rId20"/>
    <p:sldId id="629" r:id="rId21"/>
    <p:sldId id="660" r:id="rId22"/>
    <p:sldId id="630" r:id="rId23"/>
    <p:sldId id="631" r:id="rId24"/>
    <p:sldId id="632" r:id="rId25"/>
    <p:sldId id="634" r:id="rId26"/>
    <p:sldId id="635" r:id="rId27"/>
    <p:sldId id="638" r:id="rId28"/>
    <p:sldId id="637"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61" r:id="rId42"/>
    <p:sldId id="651" r:id="rId43"/>
    <p:sldId id="652" r:id="rId44"/>
    <p:sldId id="653" r:id="rId45"/>
    <p:sldId id="654" r:id="rId46"/>
    <p:sldId id="656" r:id="rId47"/>
    <p:sldId id="657" r:id="rId48"/>
    <p:sldId id="658" r:id="rId49"/>
    <p:sldId id="659" r:id="rId50"/>
    <p:sldId id="663" r:id="rId51"/>
    <p:sldId id="662" r:id="rId52"/>
    <p:sldId id="664" r:id="rId53"/>
    <p:sldId id="614"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0099CC"/>
    <a:srgbClr val="008080"/>
    <a:srgbClr val="B52D2D"/>
    <a:srgbClr val="3399FF"/>
    <a:srgbClr val="FFFF00"/>
    <a:srgbClr val="009999"/>
    <a:srgbClr val="0066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2" autoAdjust="0"/>
    <p:restoredTop sz="97790" autoAdjust="0"/>
  </p:normalViewPr>
  <p:slideViewPr>
    <p:cSldViewPr>
      <p:cViewPr varScale="1">
        <p:scale>
          <a:sx n="67" d="100"/>
          <a:sy n="67" d="100"/>
        </p:scale>
        <p:origin x="-1638" y="-108"/>
      </p:cViewPr>
      <p:guideLst>
        <p:guide orient="horz" pos="2160"/>
        <p:guide pos="2880"/>
      </p:guideLst>
    </p:cSldViewPr>
  </p:slideViewPr>
  <p:outlineViewPr>
    <p:cViewPr>
      <p:scale>
        <a:sx n="33" d="100"/>
        <a:sy n="33" d="100"/>
      </p:scale>
      <p:origin x="0" y="77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4781C754-69B3-4B73-BD1B-795AD743E780}" type="datetimeFigureOut">
              <a:rPr lang="zh-CN" altLang="en-US"/>
              <a:t>2016/10/31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F71525F1-DEE9-43B2-B323-A23D8CB0BE4B}" type="slidenum">
              <a:rPr lang="zh-CN" altLang="en-US"/>
              <a:t>‹#›</a:t>
            </a:fld>
            <a:endParaRPr lang="zh-CN" altLang="en-US"/>
          </a:p>
        </p:txBody>
      </p:sp>
    </p:spTree>
    <p:extLst>
      <p:ext uri="{BB962C8B-B14F-4D97-AF65-F5344CB8AC3E}">
        <p14:creationId xmlns:p14="http://schemas.microsoft.com/office/powerpoint/2010/main" val="2014773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B41783C3-2954-4F9A-9F62-E01E048ACD7D}"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8B58B48D-B8FE-46F8-A240-74A81C278EF0}"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p:txBody>
          <a:bodyPr/>
          <a:lstStyle>
            <a:lvl1pPr>
              <a:defRPr/>
            </a:lvl1pPr>
          </a:lstStyle>
          <a:p>
            <a:fld id="{AB1C2674-9A4D-4917-8913-707BEA0FE91D}"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extLst>
      <p:ext uri="{BB962C8B-B14F-4D97-AF65-F5344CB8AC3E}">
        <p14:creationId xmlns:p14="http://schemas.microsoft.com/office/powerpoint/2010/main" val="37374406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213"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038"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a:ln/>
        </p:spPr>
        <p:txBody>
          <a:bodyPr/>
          <a:lstStyle>
            <a:lvl1pPr>
              <a:defRPr/>
            </a:lvl1pPr>
          </a:lstStyle>
          <a:p>
            <a:fld id="{EC6778B1-67D4-4AA3-8FD6-2E505E694FD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371988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a:ln/>
        </p:spPr>
        <p:txBody>
          <a:bodyPr/>
          <a:lstStyle>
            <a:lvl1pPr>
              <a:defRPr/>
            </a:lvl1pPr>
          </a:lstStyle>
          <a:p>
            <a:fld id="{D70E416E-4292-4267-B142-03F93B05500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948239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EB5E85A1-997A-4F54-9FE0-7577AB2E22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833996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8C5C5784-E150-44AC-BDB9-493663182B9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951123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93FB9B39-40E6-40EA-B360-6D26B553FE1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124195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a:ln/>
        </p:spPr>
        <p:txBody>
          <a:bodyPr/>
          <a:lstStyle>
            <a:lvl1pPr>
              <a:defRPr sz="1200"/>
            </a:lvl1pPr>
          </a:lstStyle>
          <a:p>
            <a:fld id="{76BC7B45-20C1-48AE-8B78-AFAD20EA80B5}" type="slidenum">
              <a:rPr lang="en-US" altLang="zh-CN" smtClean="0">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44600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530"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355"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p:txBody>
          <a:bodyPr/>
          <a:lstStyle>
            <a:lvl1pPr>
              <a:defRPr/>
            </a:lvl1pPr>
          </a:lstStyle>
          <a:p>
            <a:fld id="{EC6778B1-67D4-4AA3-8FD6-2E505E694FD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9EE3C099-5F36-4AC4-A132-BDCACF3F825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583564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64104BE1-C08E-4496-A893-AC8F23B6944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5873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B41783C3-2954-4F9A-9F62-E01E048ACD7D}"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817844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8B58B48D-B8FE-46F8-A240-74A81C278EF0}"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174601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a:ln/>
        </p:spPr>
        <p:txBody>
          <a:bodyPr/>
          <a:lstStyle>
            <a:lvl1pPr>
              <a:defRPr/>
            </a:lvl1pPr>
          </a:lstStyle>
          <a:p>
            <a:fld id="{AB1C2674-9A4D-4917-8913-707BEA0FE91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29749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p:txBody>
          <a:bodyPr/>
          <a:lstStyle>
            <a:lvl1pPr>
              <a:defRPr/>
            </a:lvl1pPr>
          </a:lstStyle>
          <a:p>
            <a:fld id="{D70E416E-4292-4267-B142-03F93B055007}"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p:txBody>
          <a:bodyPr/>
          <a:lstStyle>
            <a:lvl1pPr>
              <a:defRPr/>
            </a:lvl1pPr>
          </a:lstStyle>
          <a:p>
            <a:fld id="{EB5E85A1-997A-4F54-9FE0-7577AB2E2271}"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p:txBody>
          <a:bodyPr/>
          <a:lstStyle>
            <a:lvl1pPr>
              <a:defRPr/>
            </a:lvl1pPr>
          </a:lstStyle>
          <a:p>
            <a:fld id="{8C5C5784-E150-44AC-BDB9-493663182B96}"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p:txBody>
          <a:bodyPr/>
          <a:lstStyle>
            <a:lvl1pPr>
              <a:defRPr/>
            </a:lvl1pPr>
          </a:lstStyle>
          <a:p>
            <a:fld id="{93FB9B39-40E6-40EA-B360-6D26B553FE1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p:txBody>
          <a:bodyPr/>
          <a:lstStyle>
            <a:lvl1pPr>
              <a:defRPr sz="1200"/>
            </a:lvl1pPr>
          </a:lstStyle>
          <a:p>
            <a:fld id="{76BC7B45-20C1-48AE-8B78-AFAD20EA80B5}" type="slidenum">
              <a:rPr lang="en-US" altLang="zh-CN" smtClean="0"/>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9EE3C099-5F36-4AC4-A132-BDCACF3F8252}"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64104BE1-C08E-4496-A893-AC8F23B69443}" type="slidenum">
              <a:rPr lang="en-US" altLang="zh-CN"/>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Arial Black" panose="020B0A04020102020204" pitchFamily="34" charset="0"/>
              </a:defRPr>
            </a:lvl1pPr>
          </a:lstStyle>
          <a:p>
            <a:fld id="{36D0FB85-6326-43FC-A78C-00EEC570A684}" type="slidenum">
              <a:rPr lang="en-US" altLang="zh-CN"/>
              <a:t>‹#›</a:t>
            </a:fld>
            <a:endParaRPr lang="en-US" altLang="zh-CN"/>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黑体" panose="02010609060101010101" pitchFamily="49" charset="-122"/>
          <a:ea typeface="黑体" panose="02010609060101010101" pitchFamily="49" charset="-122"/>
        </a:defRPr>
      </a:lvl2pPr>
      <a:lvl3pPr marL="102108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Black" pitchFamily="34" charset="0"/>
              </a:defRPr>
            </a:lvl1pPr>
          </a:lstStyle>
          <a:p>
            <a:fld id="{36D0FB85-6326-43FC-A78C-00EEC570A684}" type="slidenum">
              <a:rPr lang="en-US" altLang="zh-CN">
                <a:solidFill>
                  <a:srgbClr val="000000"/>
                </a:solidFill>
                <a:ea typeface="宋体" charset="-122"/>
              </a:rPr>
              <a:pPr/>
              <a:t>‹#›</a:t>
            </a:fld>
            <a:endParaRPr lang="en-US" altLang="zh-CN">
              <a:solidFill>
                <a:srgbClr val="000000"/>
              </a:solidFill>
              <a:ea typeface="宋体" charset="-122"/>
            </a:endParaRPr>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a:extLst/>
        </p:spPr>
        <p:txBody>
          <a:bodyPr wrap="none" anchor="ctr"/>
          <a:lstStyle/>
          <a:p>
            <a:endParaRPr lang="zh-CN" altLang="en-US">
              <a:solidFill>
                <a:srgbClr val="000000"/>
              </a:solidFill>
              <a:latin typeface="Arial" charset="0"/>
              <a:ea typeface="宋体" charset="-122"/>
            </a:endParaRPr>
          </a:p>
        </p:txBody>
      </p:sp>
    </p:spTree>
    <p:extLst>
      <p:ext uri="{BB962C8B-B14F-4D97-AF65-F5344CB8AC3E}">
        <p14:creationId xmlns:p14="http://schemas.microsoft.com/office/powerpoint/2010/main" val="189861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黑体" panose="02010609060101010101" pitchFamily="49" charset="-122"/>
          <a:ea typeface="黑体" panose="02010609060101010101" pitchFamily="49" charset="-122"/>
        </a:defRPr>
      </a:lvl2pPr>
      <a:lvl3pPr marL="1020763" indent="-228600" algn="l" rtl="0" eaLnBrk="0" fontAlgn="base" hangingPunct="0">
        <a:spcBef>
          <a:spcPct val="20000"/>
        </a:spcBef>
        <a:spcAft>
          <a:spcPct val="0"/>
        </a:spcAft>
        <a:buClr>
          <a:schemeClr val="bg2"/>
        </a:buClr>
        <a:buSzPct val="65000"/>
        <a:buFont typeface="Wingdings"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1763688" y="1700808"/>
            <a:ext cx="7243936" cy="2376264"/>
          </a:xfrm>
        </p:spPr>
        <p:txBody>
          <a:bodyPr/>
          <a:lstStyle/>
          <a:p>
            <a:pPr lvl="0" algn="ctr">
              <a:spcBef>
                <a:spcPts val="6600"/>
              </a:spcBef>
            </a:pPr>
            <a:r>
              <a:rPr lang="zh-CN" altLang="en-US" sz="4800" b="1" dirty="0">
                <a:solidFill>
                  <a:schemeClr val="bg1"/>
                </a:solidFill>
                <a:ea typeface="黑体" panose="02010609060101010101" pitchFamily="49" charset="-122"/>
              </a:rPr>
              <a:t>嵌入式</a:t>
            </a:r>
            <a:r>
              <a:rPr lang="zh-CN" altLang="en-US" sz="4800" b="1" dirty="0" smtClean="0">
                <a:solidFill>
                  <a:schemeClr val="bg1"/>
                </a:solidFill>
                <a:ea typeface="黑体" panose="02010609060101010101" pitchFamily="49" charset="-122"/>
              </a:rPr>
              <a:t>系统及应用</a:t>
            </a:r>
            <a:r>
              <a:rPr lang="en-US" altLang="zh-CN" sz="4800" b="1" dirty="0" smtClean="0">
                <a:solidFill>
                  <a:schemeClr val="bg1"/>
                </a:solidFill>
                <a:ea typeface="黑体" panose="02010609060101010101" pitchFamily="49" charset="-122"/>
              </a:rPr>
              <a:t/>
            </a:r>
            <a:br>
              <a:rPr lang="en-US" altLang="zh-CN" sz="4800" b="1" dirty="0" smtClean="0">
                <a:solidFill>
                  <a:schemeClr val="bg1"/>
                </a:solidFill>
                <a:ea typeface="黑体" panose="02010609060101010101" pitchFamily="49" charset="-122"/>
              </a:rPr>
            </a:br>
            <a:r>
              <a:rPr lang="en-US" altLang="zh-CN" sz="800" b="1" dirty="0" smtClean="0">
                <a:solidFill>
                  <a:srgbClr val="000099"/>
                </a:solidFill>
                <a:ea typeface="黑体" panose="02010609060101010101" pitchFamily="49" charset="-122"/>
              </a:rPr>
              <a:t>1</a:t>
            </a:r>
            <a:r>
              <a:rPr lang="en-US" altLang="zh-CN" sz="4400" b="1" dirty="0" smtClean="0">
                <a:latin typeface="楷体" panose="02010609060101010101" pitchFamily="49" charset="-122"/>
                <a:ea typeface="楷体" panose="02010609060101010101" pitchFamily="49" charset="-122"/>
              </a:rPr>
              <a:t/>
            </a:r>
            <a:br>
              <a:rPr lang="en-US" altLang="zh-CN" sz="4400" b="1" dirty="0" smtClean="0">
                <a:latin typeface="楷体" panose="02010609060101010101" pitchFamily="49" charset="-122"/>
                <a:ea typeface="楷体" panose="02010609060101010101" pitchFamily="49" charset="-122"/>
              </a:rPr>
            </a:br>
            <a:r>
              <a:rPr lang="zh-CN" altLang="en-US" sz="4400" b="1" dirty="0" smtClean="0">
                <a:latin typeface="楷体" panose="02010609060101010101" pitchFamily="49" charset="-122"/>
                <a:ea typeface="楷体" panose="02010609060101010101" pitchFamily="49" charset="-122"/>
              </a:rPr>
              <a:t>第</a:t>
            </a:r>
            <a:r>
              <a:rPr lang="en-US" altLang="zh-CN" sz="4400" b="1" dirty="0" smtClean="0">
                <a:latin typeface="楷体" panose="02010609060101010101" pitchFamily="49" charset="-122"/>
                <a:ea typeface="楷体" panose="02010609060101010101" pitchFamily="49" charset="-122"/>
              </a:rPr>
              <a:t>12</a:t>
            </a:r>
            <a:r>
              <a:rPr lang="zh-CN" altLang="en-US" sz="4400" b="1" dirty="0" smtClean="0">
                <a:latin typeface="楷体" panose="02010609060101010101" pitchFamily="49" charset="-122"/>
                <a:ea typeface="楷体" panose="02010609060101010101" pitchFamily="49" charset="-122"/>
              </a:rPr>
              <a:t>章 </a:t>
            </a:r>
            <a:r>
              <a:rPr lang="en-US" altLang="zh-CN" sz="4400" b="1" dirty="0">
                <a:latin typeface="楷体" panose="02010609060101010101" pitchFamily="49" charset="-122"/>
                <a:ea typeface="楷体" panose="02010609060101010101" pitchFamily="49" charset="-122"/>
              </a:rPr>
              <a:t>USB</a:t>
            </a:r>
            <a:r>
              <a:rPr lang="zh-CN" altLang="en-US" sz="4400" b="1" dirty="0">
                <a:latin typeface="楷体" panose="02010609060101010101" pitchFamily="49" charset="-122"/>
                <a:ea typeface="楷体" panose="02010609060101010101" pitchFamily="49" charset="-122"/>
              </a:rPr>
              <a:t>编程</a:t>
            </a:r>
            <a:endParaRPr sz="4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10</a:t>
            </a:fld>
            <a:endParaRPr lang="en-US" altLang="zh-CN"/>
          </a:p>
        </p:txBody>
      </p:sp>
      <p:sp>
        <p:nvSpPr>
          <p:cNvPr id="8" name="矩形 7"/>
          <p:cNvSpPr/>
          <p:nvPr/>
        </p:nvSpPr>
        <p:spPr>
          <a:xfrm>
            <a:off x="1043608" y="260648"/>
            <a:ext cx="507703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12.1  </a:t>
            </a:r>
            <a:r>
              <a:rPr lang="en-US" altLang="zh-CN" sz="3200" b="1" dirty="0">
                <a:solidFill>
                  <a:schemeClr val="bg1"/>
                </a:solidFill>
                <a:latin typeface="华文新魏" panose="02010800040101010101" pitchFamily="2" charset="-122"/>
                <a:ea typeface="华文新魏" panose="02010800040101010101" pitchFamily="2" charset="-122"/>
              </a:rPr>
              <a:t>USB</a:t>
            </a:r>
            <a:r>
              <a:rPr lang="zh-CN" altLang="en-US" sz="3200" b="1" dirty="0">
                <a:solidFill>
                  <a:schemeClr val="bg1"/>
                </a:solidFill>
                <a:latin typeface="华文新魏" panose="02010800040101010101" pitchFamily="2" charset="-122"/>
                <a:ea typeface="华文新魏" panose="02010800040101010101" pitchFamily="2" charset="-122"/>
              </a:rPr>
              <a:t>应用开发基础知识</a:t>
            </a:r>
          </a:p>
        </p:txBody>
      </p:sp>
      <p:sp>
        <p:nvSpPr>
          <p:cNvPr id="2" name="矩形 1"/>
          <p:cNvSpPr/>
          <p:nvPr/>
        </p:nvSpPr>
        <p:spPr>
          <a:xfrm>
            <a:off x="2136082" y="879103"/>
            <a:ext cx="2074607"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539552" y="1556792"/>
            <a:ext cx="7488832" cy="2677656"/>
          </a:xfrm>
          <a:prstGeom prst="rect">
            <a:avLst/>
          </a:prstGeom>
          <a:noFill/>
        </p:spPr>
        <p:txBody>
          <a:bodyPr wrap="square" rtlCol="0">
            <a:spAutoFit/>
          </a:bodyPr>
          <a:lstStyle/>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的英文全称是什么？它的硬件连线有几根？分别是什么？</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进行数据传输</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时分</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主机和</a:t>
            </a:r>
            <a:r>
              <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设备两</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个，其作用是什么？</a:t>
            </a:r>
            <a:endPar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88161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11</a:t>
            </a:fld>
            <a:endParaRPr lang="en-US" altLang="zh-CN"/>
          </a:p>
        </p:txBody>
      </p:sp>
      <p:sp>
        <p:nvSpPr>
          <p:cNvPr id="8" name="矩形 7"/>
          <p:cNvSpPr/>
          <p:nvPr/>
        </p:nvSpPr>
        <p:spPr>
          <a:xfrm>
            <a:off x="1043608" y="260648"/>
            <a:ext cx="507703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12.1  </a:t>
            </a:r>
            <a:r>
              <a:rPr lang="en-US" altLang="zh-CN" sz="3200" b="1" dirty="0">
                <a:solidFill>
                  <a:schemeClr val="bg1"/>
                </a:solidFill>
                <a:latin typeface="华文新魏" panose="02010800040101010101" pitchFamily="2" charset="-122"/>
                <a:ea typeface="华文新魏" panose="02010800040101010101" pitchFamily="2" charset="-122"/>
              </a:rPr>
              <a:t>USB</a:t>
            </a:r>
            <a:r>
              <a:rPr lang="zh-CN" altLang="en-US" sz="3200" b="1" dirty="0">
                <a:solidFill>
                  <a:schemeClr val="bg1"/>
                </a:solidFill>
                <a:latin typeface="华文新魏" panose="02010800040101010101" pitchFamily="2" charset="-122"/>
                <a:ea typeface="华文新魏" panose="02010800040101010101" pitchFamily="2" charset="-122"/>
              </a:rPr>
              <a:t>应用开发基础知识</a:t>
            </a:r>
          </a:p>
        </p:txBody>
      </p:sp>
      <p:sp>
        <p:nvSpPr>
          <p:cNvPr id="2" name="矩形 1"/>
          <p:cNvSpPr/>
          <p:nvPr/>
        </p:nvSpPr>
        <p:spPr>
          <a:xfrm>
            <a:off x="2136082" y="879103"/>
            <a:ext cx="2795958"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166390" y="1430352"/>
            <a:ext cx="8712968" cy="4893647"/>
          </a:xfrm>
          <a:prstGeom prst="rect">
            <a:avLst/>
          </a:prstGeom>
          <a:noFill/>
        </p:spPr>
        <p:txBody>
          <a:bodyPr wrap="square" rtlCol="0">
            <a:spAutoFit/>
          </a:bodyPr>
          <a:lstStyle/>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的英文全称是什么？它的硬件连线有几根？分别是什么？</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英文全称</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Universal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Serial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Bus</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，通用</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串行</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总线；</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硬件</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连</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线有四根，分别是：</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根</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差分</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信号</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线、</a:t>
            </a:r>
            <a:r>
              <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根电源线、</a:t>
            </a:r>
            <a:r>
              <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rPr>
              <a:t>1 </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根地线。</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进行数据传输</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时分</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主机和</a:t>
            </a:r>
            <a:r>
              <a:rPr lang="en-US" altLang="zh-CN"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设备两</a:t>
            </a:r>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个，其作用是什么？</a:t>
            </a:r>
            <a:endParaRPr lang="en-US" altLang="zh-CN"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主机也称为主控制器，由它控制</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完成与</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设备之间数据传输的设备</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         USB</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设备又称作</a:t>
            </a:r>
            <a:r>
              <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从机，是具有某种功能的逻辑或物理实体</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，它通过连线与</a:t>
            </a:r>
            <a:r>
              <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kern="0" dirty="0" smtClean="0">
                <a:latin typeface="Times New Roman" panose="02020603050405020304" pitchFamily="18" charset="0"/>
                <a:ea typeface="黑体" panose="02010609060101010101" pitchFamily="49" charset="-122"/>
                <a:cs typeface="Times New Roman" panose="02020603050405020304" pitchFamily="18" charset="0"/>
              </a:rPr>
              <a:t>主机相连。</a:t>
            </a:r>
            <a:endParaRPr lang="en-US" altLang="zh-CN" sz="2400" b="1" kern="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4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4283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12</a:t>
            </a:fld>
            <a:endParaRPr lang="en-US" altLang="zh-CN"/>
          </a:p>
        </p:txBody>
      </p:sp>
      <p:sp>
        <p:nvSpPr>
          <p:cNvPr id="4" name="矩形 3"/>
          <p:cNvSpPr/>
          <p:nvPr/>
        </p:nvSpPr>
        <p:spPr>
          <a:xfrm>
            <a:off x="174327" y="1268760"/>
            <a:ext cx="8790161" cy="1658916"/>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设备（从机）驱动要素</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作为</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设备时的驱动构件中主要包括了</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初始化</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枚举处理</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发送数据</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接收数据</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四个函数</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设备（从机）驱动构件头文件</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usb.h</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632256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12.2  </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设备（从机）的应用编程方法</a:t>
            </a:r>
          </a:p>
        </p:txBody>
      </p:sp>
      <p:sp>
        <p:nvSpPr>
          <p:cNvPr id="2" name="矩形 1"/>
          <p:cNvSpPr/>
          <p:nvPr/>
        </p:nvSpPr>
        <p:spPr>
          <a:xfrm>
            <a:off x="179512" y="836712"/>
            <a:ext cx="634821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12.2.1  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设备（从机）驱动构件及使用方法</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4177292258"/>
              </p:ext>
            </p:extLst>
          </p:nvPr>
        </p:nvGraphicFramePr>
        <p:xfrm>
          <a:off x="1763688" y="3053543"/>
          <a:ext cx="6164148" cy="3627120"/>
        </p:xfrm>
        <a:graphic>
          <a:graphicData uri="http://schemas.openxmlformats.org/drawingml/2006/table">
            <a:tbl>
              <a:tblPr firstRow="1" firstCol="1" bandRow="1"/>
              <a:tblGrid>
                <a:gridCol w="6164148"/>
              </a:tblGrid>
              <a:tr h="0">
                <a:tc>
                  <a:txBody>
                    <a:bodyPr/>
                    <a:lstStyle/>
                    <a:p>
                      <a:pPr marL="0" indent="114300" algn="just">
                        <a:lnSpc>
                          <a:spcPct val="100000"/>
                        </a:lnSpc>
                        <a:spcAft>
                          <a:spcPts val="0"/>
                        </a:spcAft>
                        <a:tabLst>
                          <a:tab pos="4024630" algn="l"/>
                          <a:tab pos="4024630" algn="l"/>
                        </a:tabLst>
                      </a:pPr>
                      <a:r>
                        <a:rPr lang="en-US" sz="1400" kern="0" dirty="0" smtClean="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函数名</a:t>
                      </a:r>
                      <a:r>
                        <a:rPr lang="en-US" sz="1400" kern="0" dirty="0">
                          <a:effectLst/>
                          <a:latin typeface="Times New Roman"/>
                          <a:ea typeface="宋体"/>
                        </a:rPr>
                        <a:t>:</a:t>
                      </a:r>
                      <a:r>
                        <a:rPr lang="en-US" sz="1400" kern="0" dirty="0" err="1">
                          <a:effectLst/>
                          <a:latin typeface="Times New Roman"/>
                          <a:ea typeface="宋体"/>
                        </a:rPr>
                        <a:t>usb_init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功</a:t>
                      </a:r>
                      <a:r>
                        <a:rPr lang="en-US" sz="1400" kern="0" dirty="0">
                          <a:effectLst/>
                          <a:latin typeface="Times New Roman"/>
                          <a:ea typeface="宋体"/>
                        </a:rPr>
                        <a:t>  </a:t>
                      </a:r>
                      <a:r>
                        <a:rPr lang="zh-CN" sz="1400" kern="0" dirty="0">
                          <a:effectLst/>
                          <a:latin typeface="Times New Roman"/>
                          <a:ea typeface="宋体"/>
                        </a:rPr>
                        <a:t>能</a:t>
                      </a:r>
                      <a:r>
                        <a:rPr lang="en-US" sz="1400" kern="0" dirty="0">
                          <a:effectLst/>
                          <a:latin typeface="Times New Roman"/>
                          <a:ea typeface="宋体"/>
                        </a:rPr>
                        <a:t>: USB</a:t>
                      </a:r>
                      <a:r>
                        <a:rPr lang="zh-CN" sz="1400" kern="0" dirty="0">
                          <a:effectLst/>
                          <a:latin typeface="Times New Roman"/>
                          <a:ea typeface="宋体"/>
                        </a:rPr>
                        <a:t>模块初始</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参</a:t>
                      </a:r>
                      <a:r>
                        <a:rPr lang="en-US" sz="1400" kern="0" dirty="0">
                          <a:effectLst/>
                          <a:latin typeface="Times New Roman"/>
                          <a:ea typeface="宋体"/>
                        </a:rPr>
                        <a:t>  </a:t>
                      </a:r>
                      <a:r>
                        <a:rPr lang="zh-CN" sz="1400" kern="0" dirty="0">
                          <a:effectLst/>
                          <a:latin typeface="Times New Roman"/>
                          <a:ea typeface="宋体"/>
                        </a:rPr>
                        <a:t>数</a:t>
                      </a:r>
                      <a:r>
                        <a:rPr lang="en-US" sz="1400" kern="0" dirty="0">
                          <a:effectLst/>
                          <a:latin typeface="Times New Roman"/>
                          <a:ea typeface="宋体"/>
                        </a:rPr>
                        <a:t>:</a:t>
                      </a:r>
                      <a:r>
                        <a:rPr lang="en-US" sz="1400" kern="0" dirty="0" err="1">
                          <a:effectLst/>
                          <a:latin typeface="Times New Roman"/>
                          <a:ea typeface="宋体"/>
                        </a:rPr>
                        <a:t>str</a:t>
                      </a:r>
                      <a:r>
                        <a:rPr lang="en-US" sz="1400" kern="0" dirty="0">
                          <a:effectLst/>
                          <a:latin typeface="Times New Roman"/>
                          <a:ea typeface="宋体"/>
                        </a:rPr>
                        <a:t>:</a:t>
                      </a:r>
                      <a:r>
                        <a:rPr lang="zh-CN" sz="1400" kern="0" dirty="0">
                          <a:effectLst/>
                          <a:latin typeface="Times New Roman"/>
                          <a:ea typeface="宋体"/>
                        </a:rPr>
                        <a:t>设备序列号</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返</a:t>
                      </a:r>
                      <a:r>
                        <a:rPr lang="en-US" sz="1400" kern="0" dirty="0">
                          <a:effectLst/>
                          <a:latin typeface="Times New Roman"/>
                          <a:ea typeface="宋体"/>
                        </a:rPr>
                        <a:t>  </a:t>
                      </a:r>
                      <a:r>
                        <a:rPr lang="zh-CN" sz="1400" kern="0" dirty="0">
                          <a:effectLst/>
                          <a:latin typeface="Times New Roman"/>
                          <a:ea typeface="宋体"/>
                        </a:rPr>
                        <a:t>回</a:t>
                      </a:r>
                      <a:r>
                        <a:rPr lang="en-US" sz="1400" kern="0" dirty="0">
                          <a:effectLst/>
                          <a:latin typeface="Times New Roman"/>
                          <a:ea typeface="宋体"/>
                        </a:rPr>
                        <a:t>: </a:t>
                      </a:r>
                      <a:r>
                        <a:rPr lang="zh-CN" sz="1400" kern="0" dirty="0">
                          <a:effectLst/>
                          <a:latin typeface="Times New Roman"/>
                          <a:ea typeface="宋体"/>
                        </a:rPr>
                        <a:t>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void </a:t>
                      </a:r>
                      <a:r>
                        <a:rPr lang="en-US" sz="1400" kern="0" dirty="0" err="1">
                          <a:effectLst/>
                          <a:latin typeface="Times New Roman"/>
                          <a:ea typeface="宋体"/>
                        </a:rPr>
                        <a:t>usb_init</a:t>
                      </a:r>
                      <a:r>
                        <a:rPr lang="en-US" sz="1400" kern="0" dirty="0">
                          <a:effectLst/>
                          <a:latin typeface="Times New Roman"/>
                          <a:ea typeface="宋体"/>
                        </a:rPr>
                        <a:t>(uint_8 </a:t>
                      </a:r>
                      <a:r>
                        <a:rPr lang="en-US" sz="1400" kern="0" dirty="0" err="1">
                          <a:effectLst/>
                          <a:latin typeface="Times New Roman"/>
                          <a:ea typeface="宋体"/>
                        </a:rPr>
                        <a:t>str</a:t>
                      </a: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函数名</a:t>
                      </a:r>
                      <a:r>
                        <a:rPr lang="en-US" sz="1400" kern="0" dirty="0">
                          <a:effectLst/>
                          <a:latin typeface="Times New Roman"/>
                          <a:ea typeface="宋体"/>
                        </a:rPr>
                        <a:t>: </a:t>
                      </a:r>
                      <a:r>
                        <a:rPr lang="en-US" sz="1400" kern="0" dirty="0" err="1">
                          <a:effectLst/>
                          <a:latin typeface="Times New Roman"/>
                          <a:ea typeface="宋体"/>
                        </a:rPr>
                        <a:t>usb_enumerate</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功</a:t>
                      </a:r>
                      <a:r>
                        <a:rPr lang="en-US" sz="1400" kern="0" dirty="0">
                          <a:effectLst/>
                          <a:latin typeface="Times New Roman"/>
                          <a:ea typeface="宋体"/>
                        </a:rPr>
                        <a:t>  </a:t>
                      </a:r>
                      <a:r>
                        <a:rPr lang="zh-CN" sz="1400" kern="0" dirty="0">
                          <a:effectLst/>
                          <a:latin typeface="Times New Roman"/>
                          <a:ea typeface="宋体"/>
                        </a:rPr>
                        <a:t>能</a:t>
                      </a:r>
                      <a:r>
                        <a:rPr lang="en-US" sz="1400" kern="0" dirty="0">
                          <a:effectLst/>
                          <a:latin typeface="Times New Roman"/>
                          <a:ea typeface="宋体"/>
                        </a:rPr>
                        <a:t>: USB</a:t>
                      </a:r>
                      <a:r>
                        <a:rPr lang="zh-CN" sz="1400" kern="0" dirty="0">
                          <a:effectLst/>
                          <a:latin typeface="Times New Roman"/>
                          <a:ea typeface="宋体"/>
                        </a:rPr>
                        <a:t>枚举，用于处理</a:t>
                      </a:r>
                      <a:r>
                        <a:rPr lang="en-US" sz="1400" kern="0" dirty="0">
                          <a:effectLst/>
                          <a:latin typeface="Times New Roman"/>
                          <a:ea typeface="宋体"/>
                        </a:rPr>
                        <a:t>USB</a:t>
                      </a:r>
                      <a:r>
                        <a:rPr lang="zh-CN" sz="1400" kern="0" dirty="0">
                          <a:effectLst/>
                          <a:latin typeface="Times New Roman"/>
                          <a:ea typeface="宋体"/>
                        </a:rPr>
                        <a:t>设备复位后</a:t>
                      </a:r>
                      <a:r>
                        <a:rPr lang="en-US" sz="1400" kern="0" dirty="0">
                          <a:effectLst/>
                          <a:latin typeface="Times New Roman"/>
                          <a:ea typeface="宋体"/>
                        </a:rPr>
                        <a:t>USB</a:t>
                      </a:r>
                      <a:r>
                        <a:rPr lang="zh-CN" sz="1400" kern="0" dirty="0">
                          <a:effectLst/>
                          <a:latin typeface="Times New Roman"/>
                          <a:ea typeface="宋体"/>
                        </a:rPr>
                        <a:t>主机发送来的设备请求</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参</a:t>
                      </a:r>
                      <a:r>
                        <a:rPr lang="en-US" sz="1400" kern="0" dirty="0">
                          <a:effectLst/>
                          <a:latin typeface="Times New Roman"/>
                          <a:ea typeface="宋体"/>
                        </a:rPr>
                        <a:t>  </a:t>
                      </a:r>
                      <a:r>
                        <a:rPr lang="zh-CN" sz="1400" kern="0" dirty="0">
                          <a:effectLst/>
                          <a:latin typeface="Times New Roman"/>
                          <a:ea typeface="宋体"/>
                        </a:rPr>
                        <a:t>数：无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返</a:t>
                      </a:r>
                      <a:r>
                        <a:rPr lang="en-US" sz="1400" kern="0" dirty="0">
                          <a:effectLst/>
                          <a:latin typeface="Times New Roman"/>
                          <a:ea typeface="宋体"/>
                        </a:rPr>
                        <a:t>  </a:t>
                      </a:r>
                      <a:r>
                        <a:rPr lang="zh-CN" sz="1400" kern="0" dirty="0">
                          <a:effectLst/>
                          <a:latin typeface="Times New Roman"/>
                          <a:ea typeface="宋体"/>
                        </a:rPr>
                        <a:t>回</a:t>
                      </a:r>
                      <a:r>
                        <a:rPr lang="en-US" sz="1400" kern="0" dirty="0">
                          <a:effectLst/>
                          <a:latin typeface="Times New Roman"/>
                          <a:ea typeface="宋体"/>
                        </a:rPr>
                        <a:t>: </a:t>
                      </a:r>
                      <a:r>
                        <a:rPr lang="zh-CN" sz="1400" kern="0" dirty="0">
                          <a:effectLst/>
                          <a:latin typeface="Times New Roman"/>
                          <a:ea typeface="宋体"/>
                        </a:rPr>
                        <a:t>无</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smtClean="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void </a:t>
                      </a:r>
                      <a:r>
                        <a:rPr lang="en-US" sz="1400" kern="0" dirty="0" err="1">
                          <a:effectLst/>
                          <a:latin typeface="Times New Roman"/>
                          <a:ea typeface="宋体"/>
                        </a:rPr>
                        <a:t>usb_enumerate</a:t>
                      </a:r>
                      <a:r>
                        <a:rPr lang="en-US" sz="1400" kern="0" dirty="0" smtClean="0">
                          <a:effectLst/>
                          <a:latin typeface="Times New Roman"/>
                          <a:ea typeface="宋体"/>
                        </a:rPr>
                        <a:t>();</a:t>
                      </a:r>
                    </a:p>
                    <a:p>
                      <a:pPr indent="127000" algn="just">
                        <a:lnSpc>
                          <a:spcPct val="100000"/>
                        </a:lnSpc>
                        <a:spcAft>
                          <a:spcPts val="0"/>
                        </a:spcAft>
                        <a:tabLst>
                          <a:tab pos="4024630" algn="l"/>
                          <a:tab pos="4024630" algn="l"/>
                        </a:tabLst>
                      </a:pPr>
                      <a:r>
                        <a:rPr lang="en-US" altLang="zh-CN" sz="1800" kern="0" dirty="0" smtClean="0">
                          <a:effectLst/>
                          <a:latin typeface="Times New Roman"/>
                          <a:ea typeface="宋体"/>
                        </a:rPr>
                        <a:t>…….</a:t>
                      </a:r>
                      <a:endParaRPr lang="zh-CN" sz="1800" kern="100" dirty="0">
                        <a:effectLst/>
                        <a:latin typeface="Times New Roman"/>
                        <a:ea typeface="宋体"/>
                      </a:endParaRPr>
                    </a:p>
                    <a:p>
                      <a:pPr indent="127000" algn="just">
                        <a:lnSpc>
                          <a:spcPts val="1200"/>
                        </a:lnSpc>
                        <a:spcAft>
                          <a:spcPts val="0"/>
                        </a:spcAft>
                        <a:tabLst>
                          <a:tab pos="4024630" algn="l"/>
                          <a:tab pos="4024630" algn="l"/>
                        </a:tabLst>
                      </a:pPr>
                      <a:r>
                        <a:rPr lang="en-US" sz="900" kern="0" dirty="0">
                          <a:effectLst/>
                          <a:latin typeface="Times New Roman"/>
                          <a:ea typeface="宋体"/>
                        </a:rPr>
                        <a:t> </a:t>
                      </a:r>
                      <a:endParaRPr lang="zh-CN" sz="900" kern="100" dirty="0">
                        <a:effectLst/>
                        <a:latin typeface="Times New Roman"/>
                        <a:ea typeface="宋体"/>
                      </a:endParaRPr>
                    </a:p>
                  </a:txBody>
                  <a:tcPr marL="68580" marR="68580" marT="0" marB="0">
                    <a:lnL>
                      <a:noFill/>
                    </a:lnL>
                    <a:lnR>
                      <a:noFill/>
                    </a:lnR>
                    <a:lnT>
                      <a:noFill/>
                    </a:lnT>
                    <a:lnB>
                      <a:noFill/>
                    </a:lnB>
                    <a:pattFill prst="pct10">
                      <a:fgClr>
                        <a:srgbClr val="FFFFFF"/>
                      </a:fgClr>
                      <a:bgClr>
                        <a:srgbClr val="E5E5E5"/>
                      </a:bgClr>
                    </a:pattFill>
                  </a:tcPr>
                </a:tc>
              </a:tr>
            </a:tbl>
          </a:graphicData>
        </a:graphic>
      </p:graphicFrame>
      <p:sp>
        <p:nvSpPr>
          <p:cNvPr id="5" name="TextBox 4"/>
          <p:cNvSpPr txBox="1"/>
          <p:nvPr/>
        </p:nvSpPr>
        <p:spPr>
          <a:xfrm>
            <a:off x="6012160" y="6165304"/>
            <a:ext cx="1512168" cy="369332"/>
          </a:xfrm>
          <a:prstGeom prst="rect">
            <a:avLst/>
          </a:prstGeom>
          <a:noFill/>
        </p:spPr>
        <p:txBody>
          <a:bodyPr wrap="square" rtlCol="0">
            <a:spAutoFit/>
          </a:bodyPr>
          <a:lstStyle/>
          <a:p>
            <a:r>
              <a:rPr lang="zh-CN" altLang="en-US" b="1" dirty="0" smtClean="0">
                <a:solidFill>
                  <a:srgbClr val="000099"/>
                </a:solidFill>
              </a:rPr>
              <a:t>详见书</a:t>
            </a:r>
            <a:r>
              <a:rPr lang="en-US" altLang="zh-CN" b="1" dirty="0" smtClean="0">
                <a:solidFill>
                  <a:srgbClr val="000099"/>
                </a:solidFill>
              </a:rPr>
              <a:t>P365</a:t>
            </a:r>
            <a:endParaRPr lang="zh-CN" altLang="en-US" b="1" dirty="0">
              <a:solidFill>
                <a:srgbClr val="000099"/>
              </a:solidFill>
            </a:endParaRPr>
          </a:p>
        </p:txBody>
      </p:sp>
    </p:spTree>
    <p:extLst>
      <p:ext uri="{BB962C8B-B14F-4D97-AF65-F5344CB8AC3E}">
        <p14:creationId xmlns:p14="http://schemas.microsoft.com/office/powerpoint/2010/main" val="1420206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13</a:t>
            </a:fld>
            <a:endParaRPr lang="en-US" altLang="zh-CN"/>
          </a:p>
        </p:txBody>
      </p:sp>
      <p:sp>
        <p:nvSpPr>
          <p:cNvPr id="4" name="矩形 3"/>
          <p:cNvSpPr/>
          <p:nvPr/>
        </p:nvSpPr>
        <p:spPr>
          <a:xfrm>
            <a:off x="174327" y="1336544"/>
            <a:ext cx="8790161" cy="4684744"/>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下面简要介绍这</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四个函数。</a:t>
            </a:r>
          </a:p>
          <a:p>
            <a:pPr lvl="0" algn="just" eaLnBrk="0" hangingPunct="0">
              <a:lnSpc>
                <a:spcPct val="110000"/>
              </a:lnSpc>
              <a:spcBef>
                <a:spcPts val="3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第一个</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初始化函数</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usb_init</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，主要完成分配</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模块使用的内存、</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设备描述符初始化、使能</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时钟源以及使能</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中断等。初始化函数传入的参数是用户自定义的设备序列号，该设备序列号作为一个字符串描述符在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设备枚举时会传给</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机。</a:t>
            </a:r>
          </a:p>
          <a:p>
            <a:pPr lvl="0" algn="just" eaLnBrk="0" hangingPunct="0">
              <a:lnSpc>
                <a:spcPct val="110000"/>
              </a:lnSpc>
              <a:spcBef>
                <a:spcPts val="3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第二个</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枚举函数</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usb_enumerate</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，用于完成</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设备的枚举。</a:t>
            </a:r>
          </a:p>
          <a:p>
            <a:pPr lvl="0" algn="just" eaLnBrk="0" hangingPunct="0">
              <a:lnSpc>
                <a:spcPct val="110000"/>
              </a:lnSpc>
              <a:spcBef>
                <a:spcPts val="3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第三个</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发送数据函数</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usb_send</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，用于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设备向</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主机发送数据，待发送的数据缓冲区的首地址和发送的数据长度作为参数传入，函数返回发送成功的数据长度。</a:t>
            </a:r>
          </a:p>
          <a:p>
            <a:pPr lvl="0" algn="just" eaLnBrk="0" hangingPunct="0">
              <a:lnSpc>
                <a:spcPct val="110000"/>
              </a:lnSpc>
              <a:spcBef>
                <a:spcPts val="3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第四个</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接收数据函数</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usb_recv</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用于接收</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主机发送来的数据，参数包括保存接收的数据的缓冲区地址和接收数据的长度。函数返回值接收成到的数据长度。</a:t>
            </a:r>
          </a:p>
        </p:txBody>
      </p:sp>
      <p:sp>
        <p:nvSpPr>
          <p:cNvPr id="8" name="矩形 7"/>
          <p:cNvSpPr/>
          <p:nvPr/>
        </p:nvSpPr>
        <p:spPr>
          <a:xfrm>
            <a:off x="1043608" y="260648"/>
            <a:ext cx="632256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12.2  </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设备（从机）的应用编程方法</a:t>
            </a:r>
          </a:p>
        </p:txBody>
      </p:sp>
      <p:sp>
        <p:nvSpPr>
          <p:cNvPr id="2" name="矩形 1"/>
          <p:cNvSpPr/>
          <p:nvPr/>
        </p:nvSpPr>
        <p:spPr>
          <a:xfrm>
            <a:off x="179512" y="836712"/>
            <a:ext cx="634821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12.2.1  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设备（从机）驱动构件及使用方法</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390762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14</a:t>
            </a:fld>
            <a:endParaRPr lang="en-US" altLang="zh-CN"/>
          </a:p>
        </p:txBody>
      </p:sp>
      <p:sp>
        <p:nvSpPr>
          <p:cNvPr id="4" name="矩形 3"/>
          <p:cNvSpPr/>
          <p:nvPr/>
        </p:nvSpPr>
        <p:spPr>
          <a:xfrm>
            <a:off x="318343" y="1407893"/>
            <a:ext cx="8502129" cy="353327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设备驱动构件使用</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6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includes.h</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文件中声明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接收和发送数组；</a:t>
            </a:r>
          </a:p>
          <a:p>
            <a:pPr lvl="0" algn="just" eaLnBrk="0" hangingPunct="0">
              <a:lnSpc>
                <a:spcPct val="110000"/>
              </a:lnSpc>
              <a:spcBef>
                <a:spcPts val="6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main.c</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文件中对</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设备进行初始化；</a:t>
            </a:r>
          </a:p>
          <a:p>
            <a:pPr lvl="0" algn="just" eaLnBrk="0" hangingPunct="0">
              <a:lnSpc>
                <a:spcPct val="110000"/>
              </a:lnSpc>
              <a:spcBef>
                <a:spcPts val="6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：从全局变量中取出接收到的数据或向全局变量中写入待发送数据；</a:t>
            </a:r>
          </a:p>
          <a:p>
            <a:pPr lvl="0" algn="just" eaLnBrk="0" hangingPunct="0">
              <a:lnSpc>
                <a:spcPct val="110000"/>
              </a:lnSpc>
              <a:spcBef>
                <a:spcPts val="6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isr.c</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文件</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设备中断服务例程中调用接收或发送函数完成数据收发</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1200"/>
              </a:spcBef>
              <a:buClr>
                <a:srgbClr val="00007D"/>
              </a:buClr>
              <a:buSzPct val="75000"/>
              <a:buFont typeface="Wingdings" panose="05000000000000000000" pitchFamily="2" charset="2"/>
              <a:buChar char="l"/>
              <a:defRPr/>
            </a:pP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具体操作步骤见书</a:t>
            </a: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P367</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632256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12.2  </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设备（从机）的应用编程方法</a:t>
            </a:r>
          </a:p>
        </p:txBody>
      </p:sp>
      <p:sp>
        <p:nvSpPr>
          <p:cNvPr id="2" name="矩形 1"/>
          <p:cNvSpPr/>
          <p:nvPr/>
        </p:nvSpPr>
        <p:spPr>
          <a:xfrm>
            <a:off x="179512" y="836712"/>
            <a:ext cx="634821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12.2.1  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设备（从机）驱动构件及使用方法</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88143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15</a:t>
            </a:fld>
            <a:endParaRPr lang="en-US" altLang="zh-CN"/>
          </a:p>
        </p:txBody>
      </p:sp>
      <p:sp>
        <p:nvSpPr>
          <p:cNvPr id="4" name="矩形 3"/>
          <p:cNvSpPr/>
          <p:nvPr/>
        </p:nvSpPr>
        <p:spPr>
          <a:xfrm>
            <a:off x="102319" y="1206390"/>
            <a:ext cx="8790161" cy="1286506"/>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设备中断程序及主程序文件</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中断文件</a:t>
            </a:r>
            <a:r>
              <a:rPr lang="en-US" altLang="zh-CN" sz="22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中，调用</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了</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设备的数据收发函数来完成设备与主机的数据</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交互。</a:t>
            </a:r>
            <a:endPar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632256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12.2  </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设备（从机）的应用编程方法</a:t>
            </a:r>
          </a:p>
        </p:txBody>
      </p:sp>
      <p:sp>
        <p:nvSpPr>
          <p:cNvPr id="2" name="矩形 1"/>
          <p:cNvSpPr/>
          <p:nvPr/>
        </p:nvSpPr>
        <p:spPr>
          <a:xfrm>
            <a:off x="179512" y="764704"/>
            <a:ext cx="584647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设备（从机）方</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编程实例</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4010542925"/>
              </p:ext>
            </p:extLst>
          </p:nvPr>
        </p:nvGraphicFramePr>
        <p:xfrm>
          <a:off x="1043608" y="2420888"/>
          <a:ext cx="7416824" cy="4419600"/>
        </p:xfrm>
        <a:graphic>
          <a:graphicData uri="http://schemas.openxmlformats.org/drawingml/2006/table">
            <a:tbl>
              <a:tblPr firstRow="1" firstCol="1" bandRow="1"/>
              <a:tblGrid>
                <a:gridCol w="7416824"/>
              </a:tblGrid>
              <a:tr h="4365104">
                <a:tc>
                  <a:txBody>
                    <a:bodyPr/>
                    <a:lstStyle/>
                    <a:p>
                      <a:pPr marL="0" indent="57150" algn="just">
                        <a:lnSpc>
                          <a:spcPct val="100000"/>
                        </a:lnSpc>
                        <a:spcAft>
                          <a:spcPts val="0"/>
                        </a:spcAft>
                        <a:tabLst>
                          <a:tab pos="4024630" algn="l"/>
                          <a:tab pos="4024630" algn="l"/>
                        </a:tabLst>
                      </a:pPr>
                      <a:r>
                        <a:rPr lang="en-US" sz="1400" b="1" kern="0" dirty="0" smtClean="0">
                          <a:solidFill>
                            <a:schemeClr val="tx1"/>
                          </a:solidFill>
                          <a:effectLst/>
                          <a:latin typeface="Times New Roman"/>
                          <a:ea typeface="宋体"/>
                        </a:rPr>
                        <a:t>//====================================================================</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a:t>
                      </a:r>
                      <a:r>
                        <a:rPr lang="zh-CN" sz="1400" b="1" kern="0" dirty="0">
                          <a:solidFill>
                            <a:schemeClr val="tx1"/>
                          </a:solidFill>
                          <a:effectLst/>
                          <a:latin typeface="Times New Roman"/>
                          <a:ea typeface="宋体"/>
                        </a:rPr>
                        <a:t>文件名称：</a:t>
                      </a:r>
                      <a:r>
                        <a:rPr lang="en-US" sz="1400" b="1" kern="0" dirty="0" err="1">
                          <a:solidFill>
                            <a:schemeClr val="tx1"/>
                          </a:solidFill>
                          <a:effectLst/>
                          <a:latin typeface="Times New Roman"/>
                          <a:ea typeface="宋体"/>
                        </a:rPr>
                        <a:t>isr.c</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a:t>
                      </a:r>
                      <a:r>
                        <a:rPr lang="zh-CN" sz="1400" b="1" kern="0" dirty="0">
                          <a:solidFill>
                            <a:schemeClr val="tx1"/>
                          </a:solidFill>
                          <a:effectLst/>
                          <a:latin typeface="Times New Roman"/>
                          <a:ea typeface="宋体"/>
                        </a:rPr>
                        <a:t>功能概要： 中断底层驱动构件源文件</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a:t>
                      </a:r>
                      <a:r>
                        <a:rPr lang="zh-CN" sz="1400" b="1" kern="0" dirty="0">
                          <a:solidFill>
                            <a:schemeClr val="tx1"/>
                          </a:solidFill>
                          <a:effectLst/>
                          <a:latin typeface="Times New Roman"/>
                          <a:ea typeface="宋体"/>
                        </a:rPr>
                        <a:t>版权所有：苏州大学飞思卡尔嵌入式中心</a:t>
                      </a:r>
                      <a:r>
                        <a:rPr lang="en-US" sz="1400" b="1" kern="0" dirty="0">
                          <a:solidFill>
                            <a:schemeClr val="tx1"/>
                          </a:solidFill>
                          <a:effectLst/>
                          <a:latin typeface="Times New Roman"/>
                          <a:ea typeface="宋体"/>
                        </a:rPr>
                        <a:t>(sumcu.suda.edu.cn)</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a:t>
                      </a:r>
                      <a:r>
                        <a:rPr lang="zh-CN" sz="1400" b="1" kern="0" dirty="0">
                          <a:solidFill>
                            <a:schemeClr val="tx1"/>
                          </a:solidFill>
                          <a:effectLst/>
                          <a:latin typeface="Times New Roman"/>
                          <a:ea typeface="宋体"/>
                        </a:rPr>
                        <a:t>更新记录：</a:t>
                      </a:r>
                      <a:r>
                        <a:rPr lang="en-US" sz="1400" b="1" kern="0" dirty="0">
                          <a:solidFill>
                            <a:schemeClr val="tx1"/>
                          </a:solidFill>
                          <a:effectLst/>
                          <a:latin typeface="Times New Roman"/>
                          <a:ea typeface="宋体"/>
                        </a:rPr>
                        <a:t>2012-11-12   V1.0</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smtClean="0">
                          <a:solidFill>
                            <a:schemeClr val="tx1"/>
                          </a:solidFill>
                          <a:effectLst/>
                          <a:latin typeface="Times New Roman"/>
                          <a:ea typeface="宋体"/>
                        </a:rPr>
                        <a:t>//====================================================================</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#include "</a:t>
                      </a:r>
                      <a:r>
                        <a:rPr lang="en-US" sz="1400" b="1" kern="0" dirty="0" err="1">
                          <a:solidFill>
                            <a:schemeClr val="tx1"/>
                          </a:solidFill>
                          <a:effectLst/>
                          <a:latin typeface="Times New Roman"/>
                          <a:ea typeface="宋体"/>
                        </a:rPr>
                        <a:t>includes.h</a:t>
                      </a:r>
                      <a:r>
                        <a:rPr lang="en-US" sz="1400" b="1" kern="0" dirty="0">
                          <a:solidFill>
                            <a:schemeClr val="tx1"/>
                          </a:solidFill>
                          <a:effectLst/>
                          <a:latin typeface="Times New Roman"/>
                          <a:ea typeface="宋体"/>
                        </a:rPr>
                        <a:t>"</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smtClean="0">
                          <a:solidFill>
                            <a:schemeClr val="tx1"/>
                          </a:solidFill>
                          <a:effectLst/>
                          <a:latin typeface="Times New Roman"/>
                          <a:ea typeface="宋体"/>
                        </a:rPr>
                        <a:t>…….</a:t>
                      </a:r>
                      <a:r>
                        <a:rPr lang="en-US" sz="1400" b="1" kern="0" dirty="0">
                          <a:solidFill>
                            <a:schemeClr val="tx1"/>
                          </a:solidFill>
                          <a:effectLst/>
                          <a:latin typeface="Times New Roman"/>
                          <a:ea typeface="宋体"/>
                        </a:rPr>
                        <a:t> </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smtClean="0">
                          <a:solidFill>
                            <a:schemeClr val="tx1"/>
                          </a:solidFill>
                          <a:effectLst/>
                          <a:latin typeface="Times New Roman"/>
                          <a:ea typeface="宋体"/>
                        </a:rPr>
                        <a:t>//========================</a:t>
                      </a:r>
                      <a:r>
                        <a:rPr lang="zh-CN" sz="1400" b="1" kern="0" dirty="0">
                          <a:solidFill>
                            <a:schemeClr val="tx1"/>
                          </a:solidFill>
                          <a:effectLst/>
                          <a:latin typeface="Times New Roman"/>
                          <a:ea typeface="宋体"/>
                        </a:rPr>
                        <a:t>中断函数服务例程</a:t>
                      </a:r>
                      <a:r>
                        <a:rPr lang="en-US" sz="1400" b="1" kern="0" dirty="0">
                          <a:solidFill>
                            <a:schemeClr val="tx1"/>
                          </a:solidFill>
                          <a:effectLst/>
                          <a:latin typeface="Times New Roman"/>
                          <a:ea typeface="宋体"/>
                        </a:rPr>
                        <a:t>===============================</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smtClean="0">
                          <a:solidFill>
                            <a:schemeClr val="tx1"/>
                          </a:solidFill>
                          <a:effectLst/>
                          <a:latin typeface="Times New Roman"/>
                          <a:ea typeface="宋体"/>
                        </a:rPr>
                        <a:t>//</a:t>
                      </a:r>
                      <a:r>
                        <a:rPr lang="zh-CN" sz="1400" b="1" kern="0" dirty="0">
                          <a:solidFill>
                            <a:schemeClr val="tx1"/>
                          </a:solidFill>
                          <a:effectLst/>
                          <a:latin typeface="Times New Roman"/>
                          <a:ea typeface="宋体"/>
                        </a:rPr>
                        <a:t>函数名称：</a:t>
                      </a:r>
                      <a:r>
                        <a:rPr lang="en-US" sz="1400" b="1" kern="0" dirty="0">
                          <a:solidFill>
                            <a:schemeClr val="tx1"/>
                          </a:solidFill>
                          <a:effectLst/>
                          <a:latin typeface="Times New Roman"/>
                          <a:ea typeface="宋体"/>
                        </a:rPr>
                        <a:t>USB0_IRQHandler</a:t>
                      </a:r>
                      <a:r>
                        <a:rPr lang="zh-CN" sz="1400" b="1" kern="0" dirty="0">
                          <a:solidFill>
                            <a:schemeClr val="tx1"/>
                          </a:solidFill>
                          <a:effectLst/>
                          <a:latin typeface="Times New Roman"/>
                          <a:ea typeface="宋体"/>
                        </a:rPr>
                        <a:t>（</a:t>
                      </a:r>
                      <a:r>
                        <a:rPr lang="en-US" sz="1400" b="1" kern="0" dirty="0">
                          <a:solidFill>
                            <a:schemeClr val="tx1"/>
                          </a:solidFill>
                          <a:effectLst/>
                          <a:latin typeface="Times New Roman"/>
                          <a:ea typeface="宋体"/>
                        </a:rPr>
                        <a:t>USB</a:t>
                      </a:r>
                      <a:r>
                        <a:rPr lang="zh-CN" sz="1400" b="1" kern="0" dirty="0">
                          <a:solidFill>
                            <a:schemeClr val="tx1"/>
                          </a:solidFill>
                          <a:effectLst/>
                          <a:latin typeface="Times New Roman"/>
                          <a:ea typeface="宋体"/>
                        </a:rPr>
                        <a:t>中断服务例程）</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a:t>
                      </a:r>
                      <a:r>
                        <a:rPr lang="zh-CN" sz="1400" b="1" kern="0" dirty="0">
                          <a:solidFill>
                            <a:schemeClr val="tx1"/>
                          </a:solidFill>
                          <a:effectLst/>
                          <a:latin typeface="Times New Roman"/>
                          <a:ea typeface="宋体"/>
                        </a:rPr>
                        <a:t>函数功能：处理</a:t>
                      </a:r>
                      <a:r>
                        <a:rPr lang="en-US" sz="1400" b="1" kern="0" dirty="0">
                          <a:solidFill>
                            <a:schemeClr val="tx1"/>
                          </a:solidFill>
                          <a:effectLst/>
                          <a:latin typeface="Times New Roman"/>
                          <a:ea typeface="宋体"/>
                        </a:rPr>
                        <a:t>USB</a:t>
                      </a:r>
                      <a:r>
                        <a:rPr lang="zh-CN" sz="1400" b="1" kern="0" dirty="0">
                          <a:solidFill>
                            <a:schemeClr val="tx1"/>
                          </a:solidFill>
                          <a:effectLst/>
                          <a:latin typeface="Times New Roman"/>
                          <a:ea typeface="宋体"/>
                        </a:rPr>
                        <a:t>模块中断，包括数据收发、设备枚举等原因触发的中断请求。</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        </a:t>
                      </a:r>
                      <a:r>
                        <a:rPr lang="zh-CN" sz="1400" b="1" kern="0" dirty="0">
                          <a:solidFill>
                            <a:schemeClr val="tx1"/>
                          </a:solidFill>
                          <a:effectLst/>
                          <a:latin typeface="Times New Roman"/>
                          <a:ea typeface="宋体"/>
                        </a:rPr>
                        <a:t>需收发数据时，会通过对全局变量的操作完成，如需发送数据，需预先将</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        </a:t>
                      </a:r>
                      <a:r>
                        <a:rPr lang="zh-CN" sz="1400" b="1" kern="0" dirty="0">
                          <a:solidFill>
                            <a:schemeClr val="tx1"/>
                          </a:solidFill>
                          <a:effectLst/>
                          <a:latin typeface="Times New Roman"/>
                          <a:ea typeface="宋体"/>
                        </a:rPr>
                        <a:t>待发送数据写入全局变量</a:t>
                      </a:r>
                      <a:r>
                        <a:rPr lang="en-US" sz="1400" b="1" kern="0" dirty="0" err="1">
                          <a:solidFill>
                            <a:schemeClr val="tx1"/>
                          </a:solidFill>
                          <a:effectLst/>
                          <a:latin typeface="Times New Roman"/>
                          <a:ea typeface="宋体"/>
                        </a:rPr>
                        <a:t>g_USBSend</a:t>
                      </a:r>
                      <a:r>
                        <a:rPr lang="zh-CN" sz="1400" b="1" kern="0" dirty="0">
                          <a:solidFill>
                            <a:schemeClr val="tx1"/>
                          </a:solidFill>
                          <a:effectLst/>
                          <a:latin typeface="Times New Roman"/>
                          <a:ea typeface="宋体"/>
                        </a:rPr>
                        <a:t>，其长度写入</a:t>
                      </a:r>
                      <a:r>
                        <a:rPr lang="en-US" sz="1400" b="1" kern="0" dirty="0" err="1">
                          <a:solidFill>
                            <a:schemeClr val="tx1"/>
                          </a:solidFill>
                          <a:effectLst/>
                          <a:latin typeface="Times New Roman"/>
                          <a:ea typeface="宋体"/>
                        </a:rPr>
                        <a:t>g_USBSendLength</a:t>
                      </a:r>
                      <a:r>
                        <a:rPr lang="zh-CN" sz="1400" b="1" kern="0" dirty="0">
                          <a:solidFill>
                            <a:schemeClr val="tx1"/>
                          </a:solidFill>
                          <a:effectLst/>
                          <a:latin typeface="Times New Roman"/>
                          <a:ea typeface="宋体"/>
                        </a:rPr>
                        <a:t>，并置</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        </a:t>
                      </a:r>
                      <a:r>
                        <a:rPr lang="zh-CN" sz="1400" b="1" kern="0" dirty="0">
                          <a:solidFill>
                            <a:schemeClr val="tx1"/>
                          </a:solidFill>
                          <a:effectLst/>
                          <a:latin typeface="Times New Roman"/>
                          <a:ea typeface="宋体"/>
                        </a:rPr>
                        <a:t>发送标志</a:t>
                      </a:r>
                      <a:r>
                        <a:rPr lang="en-US" sz="1400" b="1" kern="0" dirty="0" err="1">
                          <a:solidFill>
                            <a:schemeClr val="tx1"/>
                          </a:solidFill>
                          <a:effectLst/>
                          <a:latin typeface="Times New Roman"/>
                          <a:ea typeface="宋体"/>
                        </a:rPr>
                        <a:t>g_USBSendFlag</a:t>
                      </a:r>
                      <a:r>
                        <a:rPr lang="zh-CN" sz="1400" b="1" kern="0" dirty="0">
                          <a:solidFill>
                            <a:schemeClr val="tx1"/>
                          </a:solidFill>
                          <a:effectLst/>
                          <a:latin typeface="Times New Roman"/>
                          <a:ea typeface="宋体"/>
                        </a:rPr>
                        <a:t>为</a:t>
                      </a:r>
                      <a:r>
                        <a:rPr lang="en-US" sz="1400" b="1" kern="0" dirty="0">
                          <a:solidFill>
                            <a:schemeClr val="tx1"/>
                          </a:solidFill>
                          <a:effectLst/>
                          <a:latin typeface="Times New Roman"/>
                          <a:ea typeface="宋体"/>
                        </a:rPr>
                        <a:t>1</a:t>
                      </a:r>
                      <a:r>
                        <a:rPr lang="zh-CN" sz="1400" b="1" kern="0" dirty="0">
                          <a:solidFill>
                            <a:schemeClr val="tx1"/>
                          </a:solidFill>
                          <a:effectLst/>
                          <a:latin typeface="Times New Roman"/>
                          <a:ea typeface="宋体"/>
                        </a:rPr>
                        <a:t>，中断会自动将数据发出；同时中断会自动接收</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        </a:t>
                      </a:r>
                      <a:r>
                        <a:rPr lang="zh-CN" sz="1400" b="1" kern="0" dirty="0">
                          <a:solidFill>
                            <a:schemeClr val="tx1"/>
                          </a:solidFill>
                          <a:effectLst/>
                          <a:latin typeface="Times New Roman"/>
                          <a:ea typeface="宋体"/>
                        </a:rPr>
                        <a:t>主机发来的数据，将数据放入全局变量</a:t>
                      </a:r>
                      <a:r>
                        <a:rPr lang="en-US" sz="1400" b="1" kern="0" dirty="0" err="1">
                          <a:solidFill>
                            <a:schemeClr val="tx1"/>
                          </a:solidFill>
                          <a:effectLst/>
                          <a:latin typeface="Times New Roman"/>
                          <a:ea typeface="宋体"/>
                        </a:rPr>
                        <a:t>g_USBRecv</a:t>
                      </a:r>
                      <a:r>
                        <a:rPr lang="zh-CN" sz="1400" b="1" kern="0" dirty="0">
                          <a:solidFill>
                            <a:schemeClr val="tx1"/>
                          </a:solidFill>
                          <a:effectLst/>
                          <a:latin typeface="Times New Roman"/>
                          <a:ea typeface="宋体"/>
                        </a:rPr>
                        <a:t>，并将接收数据长度写入</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        </a:t>
                      </a:r>
                      <a:r>
                        <a:rPr lang="zh-CN" sz="1400" b="1" kern="0" dirty="0">
                          <a:solidFill>
                            <a:schemeClr val="tx1"/>
                          </a:solidFill>
                          <a:effectLst/>
                          <a:latin typeface="Times New Roman"/>
                          <a:ea typeface="宋体"/>
                        </a:rPr>
                        <a:t>全局变量</a:t>
                      </a:r>
                      <a:r>
                        <a:rPr lang="en-US" sz="1400" b="1" kern="0" dirty="0" err="1">
                          <a:solidFill>
                            <a:schemeClr val="tx1"/>
                          </a:solidFill>
                          <a:effectLst/>
                          <a:latin typeface="Times New Roman"/>
                          <a:ea typeface="宋体"/>
                        </a:rPr>
                        <a:t>g_USBRecvLength</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 </a:t>
                      </a:r>
                      <a:r>
                        <a:rPr lang="en-US" sz="1400" b="1" kern="0" dirty="0" smtClean="0">
                          <a:solidFill>
                            <a:schemeClr val="tx1"/>
                          </a:solidFill>
                          <a:effectLst/>
                          <a:latin typeface="Times New Roman"/>
                          <a:ea typeface="宋体"/>
                        </a:rPr>
                        <a:t>void </a:t>
                      </a:r>
                      <a:r>
                        <a:rPr lang="en-US" sz="1400" b="1" kern="0" dirty="0">
                          <a:solidFill>
                            <a:schemeClr val="tx1"/>
                          </a:solidFill>
                          <a:effectLst/>
                          <a:latin typeface="Times New Roman"/>
                          <a:ea typeface="宋体"/>
                        </a:rPr>
                        <a:t>USB0_IRQHandler(void)</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a:t>
                      </a:r>
                      <a:endParaRPr lang="zh-CN" sz="1400" b="1" kern="100" dirty="0">
                        <a:solidFill>
                          <a:schemeClr val="tx1"/>
                        </a:solidFill>
                        <a:effectLst/>
                        <a:latin typeface="Times New Roman"/>
                        <a:ea typeface="宋体"/>
                      </a:endParaRPr>
                    </a:p>
                    <a:p>
                      <a:pPr indent="127000" algn="just">
                        <a:lnSpc>
                          <a:spcPct val="100000"/>
                        </a:lnSpc>
                        <a:spcAft>
                          <a:spcPts val="0"/>
                        </a:spcAft>
                        <a:tabLst>
                          <a:tab pos="4024630" algn="l"/>
                          <a:tab pos="4024630" algn="l"/>
                        </a:tabLst>
                      </a:pPr>
                      <a:r>
                        <a:rPr lang="en-US" sz="1400" b="1" kern="0" dirty="0">
                          <a:solidFill>
                            <a:schemeClr val="tx1"/>
                          </a:solidFill>
                          <a:effectLst/>
                          <a:latin typeface="Times New Roman"/>
                          <a:ea typeface="宋体"/>
                        </a:rPr>
                        <a:t>   </a:t>
                      </a:r>
                      <a:r>
                        <a:rPr lang="en-US" sz="1400" b="1" kern="0" dirty="0" smtClean="0">
                          <a:solidFill>
                            <a:schemeClr val="tx1"/>
                          </a:solidFill>
                          <a:effectLst/>
                          <a:latin typeface="Times New Roman"/>
                          <a:ea typeface="宋体"/>
                        </a:rPr>
                        <a:t>……..</a:t>
                      </a:r>
                      <a:endParaRPr lang="zh-CN" sz="1400" b="1" kern="100" dirty="0">
                        <a:solidFill>
                          <a:schemeClr val="tx1"/>
                        </a:solidFill>
                        <a:effectLst/>
                        <a:latin typeface="Times New Roman"/>
                        <a:ea typeface="宋体"/>
                      </a:endParaRPr>
                    </a:p>
                    <a:p>
                      <a:pPr indent="127000" algn="just">
                        <a:lnSpc>
                          <a:spcPts val="1200"/>
                        </a:lnSpc>
                        <a:spcAft>
                          <a:spcPts val="0"/>
                        </a:spcAft>
                        <a:tabLst>
                          <a:tab pos="4024630" algn="l"/>
                          <a:tab pos="4024630" algn="l"/>
                        </a:tabLst>
                      </a:pPr>
                      <a:r>
                        <a:rPr lang="en-US" sz="700" kern="0" dirty="0">
                          <a:solidFill>
                            <a:srgbClr val="FF0000"/>
                          </a:solidFill>
                          <a:effectLst/>
                          <a:latin typeface="Times New Roman"/>
                          <a:ea typeface="宋体"/>
                        </a:rPr>
                        <a:t> </a:t>
                      </a:r>
                      <a:endParaRPr lang="zh-CN" sz="700" kern="100" dirty="0">
                        <a:effectLst/>
                        <a:latin typeface="Times New Roman"/>
                        <a:ea typeface="宋体"/>
                      </a:endParaRPr>
                    </a:p>
                  </a:txBody>
                  <a:tcPr marL="56413" marR="56413" marT="0" marB="0">
                    <a:lnL>
                      <a:noFill/>
                    </a:lnL>
                    <a:lnR>
                      <a:noFill/>
                    </a:lnR>
                    <a:lnT>
                      <a:noFill/>
                    </a:lnT>
                    <a:lnB>
                      <a:noFill/>
                    </a:lnB>
                    <a:pattFill prst="pct10">
                      <a:fgClr>
                        <a:srgbClr val="FFFFFF"/>
                      </a:fgClr>
                      <a:bgClr>
                        <a:srgbClr val="E5E5E5"/>
                      </a:bgClr>
                    </a:pattFill>
                  </a:tcPr>
                </a:tc>
              </a:tr>
            </a:tbl>
          </a:graphicData>
        </a:graphic>
      </p:graphicFrame>
      <p:sp>
        <p:nvSpPr>
          <p:cNvPr id="5" name="TextBox 4"/>
          <p:cNvSpPr txBox="1"/>
          <p:nvPr/>
        </p:nvSpPr>
        <p:spPr>
          <a:xfrm>
            <a:off x="5580112" y="6309320"/>
            <a:ext cx="2376264" cy="369332"/>
          </a:xfrm>
          <a:prstGeom prst="rect">
            <a:avLst/>
          </a:prstGeom>
          <a:noFill/>
        </p:spPr>
        <p:txBody>
          <a:bodyPr wrap="square" rtlCol="0">
            <a:spAutoFit/>
          </a:bodyPr>
          <a:lstStyle/>
          <a:p>
            <a:r>
              <a:rPr lang="zh-CN" altLang="en-US" b="1" dirty="0" smtClean="0">
                <a:solidFill>
                  <a:srgbClr val="000099"/>
                </a:solidFill>
              </a:rPr>
              <a:t>详见书</a:t>
            </a:r>
            <a:r>
              <a:rPr lang="en-US" altLang="zh-CN" b="1" dirty="0" smtClean="0">
                <a:solidFill>
                  <a:srgbClr val="000099"/>
                </a:solidFill>
              </a:rPr>
              <a:t>P367</a:t>
            </a:r>
            <a:r>
              <a:rPr lang="zh-CN" altLang="en-US" b="1" dirty="0" smtClean="0">
                <a:solidFill>
                  <a:srgbClr val="000099"/>
                </a:solidFill>
              </a:rPr>
              <a:t>－</a:t>
            </a:r>
            <a:r>
              <a:rPr lang="en-US" altLang="zh-CN" b="1" dirty="0" smtClean="0">
                <a:solidFill>
                  <a:srgbClr val="000099"/>
                </a:solidFill>
              </a:rPr>
              <a:t>P369</a:t>
            </a:r>
            <a:endParaRPr lang="zh-CN" altLang="en-US" b="1" dirty="0">
              <a:solidFill>
                <a:srgbClr val="000099"/>
              </a:solidFill>
            </a:endParaRPr>
          </a:p>
        </p:txBody>
      </p:sp>
    </p:spTree>
    <p:extLst>
      <p:ext uri="{BB962C8B-B14F-4D97-AF65-F5344CB8AC3E}">
        <p14:creationId xmlns:p14="http://schemas.microsoft.com/office/powerpoint/2010/main" val="1122258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16</a:t>
            </a:fld>
            <a:endParaRPr lang="en-US" altLang="zh-CN"/>
          </a:p>
        </p:txBody>
      </p:sp>
      <p:sp>
        <p:nvSpPr>
          <p:cNvPr id="4" name="矩形 3"/>
          <p:cNvSpPr/>
          <p:nvPr/>
        </p:nvSpPr>
        <p:spPr>
          <a:xfrm>
            <a:off x="148109" y="1196752"/>
            <a:ext cx="8502129" cy="464743"/>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主程序</a:t>
            </a:r>
            <a:r>
              <a:rPr lang="en-US" altLang="zh-CN" sz="2200" b="1" kern="0"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main.c</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对</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设备的初始化及对全局变量的读写</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操作。</a:t>
            </a:r>
            <a:endPar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632256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12.2  </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设备（从机）的应用编程方法</a:t>
            </a:r>
          </a:p>
        </p:txBody>
      </p:sp>
      <p:sp>
        <p:nvSpPr>
          <p:cNvPr id="2" name="矩形 1"/>
          <p:cNvSpPr/>
          <p:nvPr/>
        </p:nvSpPr>
        <p:spPr>
          <a:xfrm>
            <a:off x="179512" y="807095"/>
            <a:ext cx="584647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设备（从机）方</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编程实例</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489830105"/>
              </p:ext>
            </p:extLst>
          </p:nvPr>
        </p:nvGraphicFramePr>
        <p:xfrm>
          <a:off x="1115616" y="1628800"/>
          <a:ext cx="7056784" cy="5120640"/>
        </p:xfrm>
        <a:graphic>
          <a:graphicData uri="http://schemas.openxmlformats.org/drawingml/2006/table">
            <a:tbl>
              <a:tblPr firstRow="1" firstCol="1" bandRow="1"/>
              <a:tblGrid>
                <a:gridCol w="7056784"/>
              </a:tblGrid>
              <a:tr h="3886200">
                <a:tc>
                  <a:txBody>
                    <a:bodyPr/>
                    <a:lstStyle/>
                    <a:p>
                      <a:pPr marL="0" indent="114300" algn="just">
                        <a:lnSpc>
                          <a:spcPct val="100000"/>
                        </a:lnSpc>
                        <a:spcAft>
                          <a:spcPts val="0"/>
                        </a:spcAft>
                        <a:tabLst>
                          <a:tab pos="4024630" algn="l"/>
                          <a:tab pos="4024630" algn="l"/>
                        </a:tabLst>
                      </a:pPr>
                      <a:r>
                        <a:rPr lang="en-US" sz="1400" b="1" kern="0" dirty="0">
                          <a:effectLst/>
                          <a:latin typeface="Times New Roman"/>
                          <a:ea typeface="宋体"/>
                        </a:rPr>
                        <a:t>#include "</a:t>
                      </a:r>
                      <a:r>
                        <a:rPr lang="en-US" sz="1400" b="1" kern="0" dirty="0" err="1">
                          <a:effectLst/>
                          <a:latin typeface="Times New Roman"/>
                          <a:ea typeface="宋体"/>
                        </a:rPr>
                        <a:t>includes.h</a:t>
                      </a:r>
                      <a:r>
                        <a:rPr lang="en-US" sz="1400" b="1" kern="0" dirty="0">
                          <a:effectLst/>
                          <a:latin typeface="Times New Roman"/>
                          <a:ea typeface="宋体"/>
                        </a:rPr>
                        <a:t>"   //</a:t>
                      </a:r>
                      <a:r>
                        <a:rPr lang="zh-CN" sz="1400" b="1" kern="0" dirty="0">
                          <a:effectLst/>
                          <a:latin typeface="Times New Roman"/>
                          <a:ea typeface="宋体"/>
                        </a:rPr>
                        <a:t>包含总头文件</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//USB</a:t>
                      </a:r>
                      <a:r>
                        <a:rPr lang="zh-CN" sz="1400" b="1" kern="0" dirty="0">
                          <a:effectLst/>
                          <a:latin typeface="Times New Roman"/>
                          <a:ea typeface="宋体"/>
                        </a:rPr>
                        <a:t>序列号</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注意：修改</a:t>
                      </a:r>
                      <a:r>
                        <a:rPr lang="en-US" sz="1400" b="1" kern="0" dirty="0">
                          <a:effectLst/>
                          <a:latin typeface="Times New Roman"/>
                          <a:ea typeface="宋体"/>
                        </a:rPr>
                        <a:t>USB</a:t>
                      </a:r>
                      <a:r>
                        <a:rPr lang="zh-CN" sz="1400" b="1" kern="0" dirty="0">
                          <a:effectLst/>
                          <a:latin typeface="Times New Roman"/>
                          <a:ea typeface="宋体"/>
                        </a:rPr>
                        <a:t>序列号时，要将序列号的第一个字节数据长度字段进行修改</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uint_8 </a:t>
                      </a:r>
                      <a:r>
                        <a:rPr lang="en-US" sz="1400" b="1" kern="0" dirty="0" err="1">
                          <a:effectLst/>
                          <a:latin typeface="Times New Roman"/>
                          <a:ea typeface="宋体"/>
                        </a:rPr>
                        <a:t>Serial_String</a:t>
                      </a:r>
                      <a:r>
                        <a:rPr lang="en-US" sz="1400" b="1" kern="0" dirty="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0x10,      //</a:t>
                      </a:r>
                      <a:r>
                        <a:rPr lang="zh-CN" sz="1400" b="1" kern="0" dirty="0">
                          <a:effectLst/>
                          <a:latin typeface="Times New Roman"/>
                          <a:ea typeface="宋体"/>
                        </a:rPr>
                        <a:t>序列号长度字段</a:t>
                      </a:r>
                      <a:r>
                        <a:rPr lang="en-US" sz="1400" b="1" kern="0" dirty="0">
                          <a:effectLst/>
                          <a:latin typeface="Times New Roman"/>
                          <a:ea typeface="宋体"/>
                        </a:rPr>
                        <a:t>(</a:t>
                      </a:r>
                      <a:r>
                        <a:rPr lang="zh-CN" sz="1400" b="1" kern="0" dirty="0">
                          <a:effectLst/>
                          <a:latin typeface="Times New Roman"/>
                          <a:ea typeface="宋体"/>
                        </a:rPr>
                        <a:t>包含该字段本身长度</a:t>
                      </a:r>
                      <a:r>
                        <a:rPr lang="en-US" sz="1400" b="1" kern="0" dirty="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0x03,      //</a:t>
                      </a:r>
                      <a:r>
                        <a:rPr lang="zh-CN" sz="1400" b="1" kern="0" dirty="0">
                          <a:effectLst/>
                          <a:latin typeface="Times New Roman"/>
                          <a:ea typeface="宋体"/>
                        </a:rPr>
                        <a:t>序列号索引</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a:t>
                      </a:r>
                      <a:r>
                        <a:rPr lang="zh-CN" sz="1400" b="1" kern="0" dirty="0">
                          <a:effectLst/>
                          <a:latin typeface="Times New Roman"/>
                          <a:ea typeface="宋体"/>
                        </a:rPr>
                        <a:t>以下是用户自定义序列号</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'H',0x00,  'W',0x00,   'W',0x00,    '_',0x00</a:t>
                      </a:r>
                      <a:r>
                        <a:rPr lang="en-US" sz="1400" b="1" kern="0" dirty="0" smtClean="0">
                          <a:effectLst/>
                          <a:latin typeface="Times New Roman"/>
                          <a:ea typeface="宋体"/>
                        </a:rPr>
                        <a:t>,    </a:t>
                      </a:r>
                      <a:r>
                        <a:rPr lang="en-US" sz="1400" b="1" kern="0" dirty="0">
                          <a:effectLst/>
                          <a:latin typeface="Times New Roman"/>
                          <a:ea typeface="宋体"/>
                        </a:rPr>
                        <a:t>'U',0x00,  'S',0x00,    'B',0x00,</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a:t>
                      </a:r>
                      <a:r>
                        <a:rPr lang="en-US" sz="1400" b="1" kern="0" dirty="0" err="1" smtClean="0">
                          <a:effectLst/>
                          <a:latin typeface="Times New Roman"/>
                          <a:ea typeface="宋体"/>
                        </a:rPr>
                        <a:t>int</a:t>
                      </a:r>
                      <a:r>
                        <a:rPr lang="en-US" sz="1400" b="1" kern="0" dirty="0" smtClean="0">
                          <a:effectLst/>
                          <a:latin typeface="Times New Roman"/>
                          <a:ea typeface="宋体"/>
                        </a:rPr>
                        <a:t> </a:t>
                      </a:r>
                      <a:r>
                        <a:rPr lang="en-US" sz="1400" b="1" kern="0" dirty="0">
                          <a:effectLst/>
                          <a:latin typeface="Times New Roman"/>
                          <a:ea typeface="宋体"/>
                        </a:rPr>
                        <a:t>main(void)</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uint_32  </a:t>
                      </a:r>
                      <a:r>
                        <a:rPr lang="en-US" sz="1400" b="1" kern="0" dirty="0" err="1">
                          <a:effectLst/>
                          <a:latin typeface="Times New Roman"/>
                          <a:ea typeface="宋体"/>
                        </a:rPr>
                        <a:t>mRuncount</a:t>
                      </a:r>
                      <a:r>
                        <a:rPr lang="en-US" sz="1400" b="1" kern="0" dirty="0">
                          <a:effectLst/>
                          <a:latin typeface="Times New Roman"/>
                          <a:ea typeface="宋体"/>
                        </a:rPr>
                        <a:t>;     //</a:t>
                      </a:r>
                      <a:r>
                        <a:rPr lang="zh-CN" sz="1400" b="1" kern="0" dirty="0">
                          <a:effectLst/>
                          <a:latin typeface="Times New Roman"/>
                          <a:ea typeface="宋体"/>
                        </a:rPr>
                        <a:t>主循环计数器</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uint_8 </a:t>
                      </a:r>
                      <a:r>
                        <a:rPr lang="en-US" sz="1400" b="1" kern="0" dirty="0" err="1">
                          <a:effectLst/>
                          <a:latin typeface="Times New Roman"/>
                          <a:ea typeface="宋体"/>
                        </a:rPr>
                        <a:t>i</a:t>
                      </a:r>
                      <a:r>
                        <a:rPr lang="en-US" sz="1400" b="1" kern="0" dirty="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//2. </a:t>
                      </a:r>
                      <a:r>
                        <a:rPr lang="zh-CN" sz="1400" b="1" kern="0" dirty="0">
                          <a:effectLst/>
                          <a:latin typeface="Times New Roman"/>
                          <a:ea typeface="宋体"/>
                        </a:rPr>
                        <a:t>关总中断</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DISABLE_INTERRUPTS;</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//3. </a:t>
                      </a:r>
                      <a:r>
                        <a:rPr lang="zh-CN" sz="1400" b="1" kern="0" dirty="0">
                          <a:effectLst/>
                          <a:latin typeface="Times New Roman"/>
                          <a:ea typeface="宋体"/>
                        </a:rPr>
                        <a:t>初始化外设模块</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a:t>
                      </a:r>
                      <a:r>
                        <a:rPr lang="en-US" sz="1400" b="1" kern="0" dirty="0" err="1">
                          <a:effectLst/>
                          <a:latin typeface="Times New Roman"/>
                          <a:ea typeface="宋体"/>
                        </a:rPr>
                        <a:t>light_init</a:t>
                      </a:r>
                      <a:r>
                        <a:rPr lang="en-US" sz="1400" b="1" kern="0" dirty="0">
                          <a:effectLst/>
                          <a:latin typeface="Times New Roman"/>
                          <a:ea typeface="宋体"/>
                        </a:rPr>
                        <a:t>(RUN_LIGHT_BLUE, LIGHT_ON);       //</a:t>
                      </a:r>
                      <a:r>
                        <a:rPr lang="zh-CN" sz="1400" b="1" kern="0" dirty="0">
                          <a:effectLst/>
                          <a:latin typeface="Times New Roman"/>
                          <a:ea typeface="宋体"/>
                        </a:rPr>
                        <a:t>蓝灯初始化</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a:t>
                      </a:r>
                      <a:r>
                        <a:rPr lang="en-US" sz="1400" b="1" kern="0" dirty="0" err="1">
                          <a:effectLst/>
                          <a:latin typeface="Times New Roman"/>
                          <a:ea typeface="宋体"/>
                        </a:rPr>
                        <a:t>usb_init</a:t>
                      </a:r>
                      <a:r>
                        <a:rPr lang="en-US" sz="1400" b="1" kern="0" dirty="0">
                          <a:effectLst/>
                          <a:latin typeface="Times New Roman"/>
                          <a:ea typeface="宋体"/>
                        </a:rPr>
                        <a:t>(</a:t>
                      </a:r>
                      <a:r>
                        <a:rPr lang="en-US" sz="1400" b="1" kern="0" dirty="0" err="1">
                          <a:effectLst/>
                          <a:latin typeface="Times New Roman"/>
                          <a:ea typeface="宋体"/>
                        </a:rPr>
                        <a:t>Serial_String</a:t>
                      </a:r>
                      <a:r>
                        <a:rPr lang="en-US" sz="1400" b="1" kern="0" dirty="0">
                          <a:effectLst/>
                          <a:latin typeface="Times New Roman"/>
                          <a:ea typeface="宋体"/>
                        </a:rPr>
                        <a:t>);  //USB</a:t>
                      </a:r>
                      <a:r>
                        <a:rPr lang="zh-CN" sz="1400" b="1" kern="0" dirty="0">
                          <a:effectLst/>
                          <a:latin typeface="Times New Roman"/>
                          <a:ea typeface="宋体"/>
                        </a:rPr>
                        <a:t>设备初始化</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//4. </a:t>
                      </a:r>
                      <a:r>
                        <a:rPr lang="zh-CN" sz="1400" b="1" kern="0" dirty="0">
                          <a:effectLst/>
                          <a:latin typeface="Times New Roman"/>
                          <a:ea typeface="宋体"/>
                        </a:rPr>
                        <a:t>给有关变量赋初值</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800" b="1" kern="0" dirty="0">
                          <a:effectLst/>
                          <a:latin typeface="Times New Roman"/>
                          <a:ea typeface="宋体"/>
                        </a:rPr>
                        <a:t>    ……..</a:t>
                      </a:r>
                      <a:endParaRPr lang="zh-CN" sz="1800" b="1" kern="100" dirty="0">
                        <a:effectLst/>
                        <a:latin typeface="Times New Roman"/>
                        <a:ea typeface="宋体"/>
                      </a:endParaRPr>
                    </a:p>
                    <a:p>
                      <a:pPr indent="127000" algn="l">
                        <a:lnSpc>
                          <a:spcPct val="100000"/>
                        </a:lnSpc>
                        <a:spcAft>
                          <a:spcPts val="0"/>
                        </a:spcAft>
                        <a:tabLst>
                          <a:tab pos="4024630" algn="l"/>
                          <a:tab pos="4024630" algn="l"/>
                        </a:tabLst>
                      </a:pPr>
                      <a:r>
                        <a:rPr lang="en-US" sz="1400" b="1" kern="0" dirty="0">
                          <a:effectLst/>
                          <a:latin typeface="Times New Roman"/>
                          <a:ea typeface="宋体"/>
                        </a:rPr>
                        <a:t>    //</a:t>
                      </a:r>
                      <a:r>
                        <a:rPr lang="zh-CN" sz="1400" b="1" kern="0" dirty="0">
                          <a:effectLst/>
                          <a:latin typeface="Times New Roman"/>
                          <a:ea typeface="宋体"/>
                        </a:rPr>
                        <a:t>主循环</a:t>
                      </a:r>
                      <a:r>
                        <a:rPr lang="zh-CN" sz="1400" b="1" kern="0" dirty="0" smtClean="0">
                          <a:effectLst/>
                          <a:latin typeface="Times New Roman"/>
                          <a:ea typeface="宋体"/>
                        </a:rPr>
                        <a:t>开始</a:t>
                      </a:r>
                      <a:endParaRPr lang="en-US" altLang="zh-CN" sz="1400" b="1" kern="0" dirty="0" smtClean="0">
                        <a:effectLst/>
                        <a:latin typeface="Times New Roman"/>
                        <a:ea typeface="宋体"/>
                      </a:endParaRPr>
                    </a:p>
                    <a:p>
                      <a:pPr indent="127000" algn="l">
                        <a:lnSpc>
                          <a:spcPct val="100000"/>
                        </a:lnSpc>
                        <a:spcAft>
                          <a:spcPts val="0"/>
                        </a:spcAft>
                        <a:tabLst>
                          <a:tab pos="4024630" algn="l"/>
                          <a:tab pos="4024630" algn="l"/>
                        </a:tabLst>
                      </a:pPr>
                      <a:r>
                        <a:rPr lang="en-US" altLang="zh-CN" sz="1400" b="1" kern="0" dirty="0" smtClean="0">
                          <a:effectLst/>
                          <a:latin typeface="Times New Roman"/>
                          <a:ea typeface="宋体"/>
                        </a:rPr>
                        <a:t>…….</a:t>
                      </a:r>
                      <a:endParaRPr lang="zh-CN" sz="1400" b="1" kern="100" dirty="0">
                        <a:effectLst/>
                        <a:latin typeface="Times New Roman"/>
                        <a:ea typeface="宋体"/>
                      </a:endParaRPr>
                    </a:p>
                    <a:p>
                      <a:pPr indent="127000" algn="just">
                        <a:lnSpc>
                          <a:spcPts val="1200"/>
                        </a:lnSpc>
                        <a:spcAft>
                          <a:spcPts val="0"/>
                        </a:spcAft>
                        <a:tabLst>
                          <a:tab pos="4024630" algn="l"/>
                          <a:tab pos="4024630" algn="l"/>
                        </a:tabLst>
                      </a:pPr>
                      <a:r>
                        <a:rPr lang="en-US" sz="900" b="1" kern="0" dirty="0">
                          <a:effectLst/>
                          <a:latin typeface="Times New Roman"/>
                          <a:ea typeface="宋体"/>
                        </a:rPr>
                        <a:t>   </a:t>
                      </a:r>
                      <a:endParaRPr lang="zh-CN" sz="900" b="1" kern="100" dirty="0">
                        <a:effectLst/>
                        <a:latin typeface="Times New Roman"/>
                        <a:ea typeface="宋体"/>
                      </a:endParaRPr>
                    </a:p>
                  </a:txBody>
                  <a:tcPr marL="67261" marR="67261" marT="0" marB="0">
                    <a:lnL>
                      <a:noFill/>
                    </a:lnL>
                    <a:lnR>
                      <a:noFill/>
                    </a:lnR>
                    <a:lnT>
                      <a:noFill/>
                    </a:lnT>
                    <a:lnB>
                      <a:noFill/>
                    </a:lnB>
                    <a:pattFill prst="pct10">
                      <a:fgClr>
                        <a:srgbClr val="FFFFFF"/>
                      </a:fgClr>
                      <a:bgClr>
                        <a:srgbClr val="E5E5E5"/>
                      </a:bgClr>
                    </a:pattFill>
                  </a:tcPr>
                </a:tc>
              </a:tr>
            </a:tbl>
          </a:graphicData>
        </a:graphic>
      </p:graphicFrame>
      <p:sp>
        <p:nvSpPr>
          <p:cNvPr id="6" name="TextBox 5"/>
          <p:cNvSpPr txBox="1"/>
          <p:nvPr/>
        </p:nvSpPr>
        <p:spPr>
          <a:xfrm>
            <a:off x="5312618" y="6125338"/>
            <a:ext cx="2520280" cy="369332"/>
          </a:xfrm>
          <a:prstGeom prst="rect">
            <a:avLst/>
          </a:prstGeom>
          <a:noFill/>
        </p:spPr>
        <p:txBody>
          <a:bodyPr wrap="square" rtlCol="0">
            <a:spAutoFit/>
          </a:bodyPr>
          <a:lstStyle/>
          <a:p>
            <a:r>
              <a:rPr lang="zh-CN" altLang="en-US" b="1" dirty="0" smtClean="0">
                <a:solidFill>
                  <a:srgbClr val="000099"/>
                </a:solidFill>
              </a:rPr>
              <a:t>详见书</a:t>
            </a:r>
            <a:r>
              <a:rPr lang="en-US" altLang="zh-CN" b="1" dirty="0" smtClean="0">
                <a:solidFill>
                  <a:srgbClr val="000099"/>
                </a:solidFill>
              </a:rPr>
              <a:t>P369</a:t>
            </a:r>
            <a:r>
              <a:rPr lang="zh-CN" altLang="en-US" b="1" dirty="0" smtClean="0">
                <a:solidFill>
                  <a:srgbClr val="000099"/>
                </a:solidFill>
              </a:rPr>
              <a:t>－</a:t>
            </a:r>
            <a:r>
              <a:rPr lang="en-US" altLang="zh-CN" b="1" dirty="0" smtClean="0">
                <a:solidFill>
                  <a:srgbClr val="000099"/>
                </a:solidFill>
              </a:rPr>
              <a:t>P370</a:t>
            </a:r>
            <a:endParaRPr lang="zh-CN" altLang="en-US" b="1" dirty="0">
              <a:solidFill>
                <a:srgbClr val="000099"/>
              </a:solidFill>
            </a:endParaRPr>
          </a:p>
        </p:txBody>
      </p:sp>
    </p:spTree>
    <p:extLst>
      <p:ext uri="{BB962C8B-B14F-4D97-AF65-F5344CB8AC3E}">
        <p14:creationId xmlns:p14="http://schemas.microsoft.com/office/powerpoint/2010/main" val="1833090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17</a:t>
            </a:fld>
            <a:endParaRPr lang="en-US" altLang="zh-CN"/>
          </a:p>
        </p:txBody>
      </p:sp>
      <p:sp>
        <p:nvSpPr>
          <p:cNvPr id="4" name="矩形 3"/>
          <p:cNvSpPr/>
          <p:nvPr/>
        </p:nvSpPr>
        <p:spPr>
          <a:xfrm>
            <a:off x="102319" y="1181651"/>
            <a:ext cx="8790161" cy="203132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设备（设备）方</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编程实例</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设备通信时</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，选用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作为</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。主机方的客户软件也就是</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端的</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设备驱动及界面程序需要自行编写。</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设备的</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驱动设计过程较为复杂，就不详细介绍开发过程，当</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设备连接至</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机</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后照</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提示步骤安装驱动即</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可。</a:t>
            </a:r>
            <a:endPar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632256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12.2  </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设备（从机）的应用编程方法</a:t>
            </a:r>
          </a:p>
        </p:txBody>
      </p:sp>
      <p:sp>
        <p:nvSpPr>
          <p:cNvPr id="2" name="矩形 1"/>
          <p:cNvSpPr/>
          <p:nvPr/>
        </p:nvSpPr>
        <p:spPr>
          <a:xfrm>
            <a:off x="179512" y="764704"/>
            <a:ext cx="584647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设备（从机）方</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编程实例</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Group 1"/>
          <p:cNvGrpSpPr>
            <a:grpSpLocks/>
          </p:cNvGrpSpPr>
          <p:nvPr/>
        </p:nvGrpSpPr>
        <p:grpSpPr bwMode="auto">
          <a:xfrm>
            <a:off x="1763688" y="3212976"/>
            <a:ext cx="6150546" cy="3456384"/>
            <a:chOff x="1512" y="11025"/>
            <a:chExt cx="7103" cy="3615"/>
          </a:xfrm>
        </p:grpSpPr>
        <p:graphicFrame>
          <p:nvGraphicFramePr>
            <p:cNvPr id="11" name="对象 10"/>
            <p:cNvGraphicFramePr>
              <a:graphicFrameLocks noChangeAspect="1"/>
            </p:cNvGraphicFramePr>
            <p:nvPr/>
          </p:nvGraphicFramePr>
          <p:xfrm>
            <a:off x="1512" y="11039"/>
            <a:ext cx="3255" cy="3586"/>
          </p:xfrm>
          <a:graphic>
            <a:graphicData uri="http://schemas.openxmlformats.org/presentationml/2006/ole">
              <mc:AlternateContent xmlns:mc="http://schemas.openxmlformats.org/markup-compatibility/2006">
                <mc:Choice xmlns:v="urn:schemas-microsoft-com:vml" Requires="v">
                  <p:oleObj spid="_x0000_s24646" name="BMP 图像" r:id="rId3" imgW="2066667" imgH="2228571" progId="Paint.Picture">
                    <p:embed/>
                  </p:oleObj>
                </mc:Choice>
                <mc:Fallback>
                  <p:oleObj name="BMP 图像" r:id="rId3" imgW="2066667" imgH="22285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 y="11039"/>
                          <a:ext cx="3255" cy="3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5180" y="11025"/>
            <a:ext cx="3435" cy="3615"/>
          </p:xfrm>
          <a:graphic>
            <a:graphicData uri="http://schemas.openxmlformats.org/presentationml/2006/ole">
              <mc:AlternateContent xmlns:mc="http://schemas.openxmlformats.org/markup-compatibility/2006">
                <mc:Choice xmlns:v="urn:schemas-microsoft-com:vml" Requires="v">
                  <p:oleObj spid="_x0000_s24647" name="BMP 图像" r:id="rId5" imgW="2180952" imgH="2295238" progId="Paint.Picture">
                    <p:embed/>
                  </p:oleObj>
                </mc:Choice>
                <mc:Fallback>
                  <p:oleObj name="BMP 图像" r:id="rId5" imgW="2180952" imgH="2295238"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0" y="11025"/>
                          <a:ext cx="3435" cy="3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893058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18</a:t>
            </a:fld>
            <a:endParaRPr lang="en-US" altLang="zh-CN"/>
          </a:p>
        </p:txBody>
      </p:sp>
      <p:sp>
        <p:nvSpPr>
          <p:cNvPr id="4" name="矩形 3"/>
          <p:cNvSpPr/>
          <p:nvPr/>
        </p:nvSpPr>
        <p:spPr>
          <a:xfrm>
            <a:off x="36511" y="1700808"/>
            <a:ext cx="2591273" cy="4188839"/>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所设计的</a:t>
            </a: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测试程序</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，用于与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设备进行数据交互，主要由一个</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窗体</a:t>
            </a:r>
            <a:r>
              <a:rPr lang="en-US" altLang="zh-CN" sz="2200" b="1" kern="0" dirty="0" err="1" smtClean="0">
                <a:latin typeface="Times New Roman" panose="02020603050405020304" pitchFamily="18" charset="0"/>
                <a:ea typeface="黑体" panose="02010609060101010101" pitchFamily="49" charset="-122"/>
                <a:cs typeface="Times New Roman" panose="02020603050405020304" pitchFamily="18" charset="0"/>
              </a:rPr>
              <a:t>USBTest.cs</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和一个标准模块</a:t>
            </a:r>
            <a:r>
              <a:rPr lang="en-US" altLang="zh-CN" sz="2200" b="1" kern="0" dirty="0" err="1" smtClean="0">
                <a:latin typeface="Times New Roman" panose="02020603050405020304" pitchFamily="18" charset="0"/>
                <a:ea typeface="黑体" panose="02010609060101010101" pitchFamily="49" charset="-122"/>
                <a:cs typeface="Times New Roman" panose="02020603050405020304" pitchFamily="18" charset="0"/>
              </a:rPr>
              <a:t>USB.cs</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组成。从图中可以看到</a:t>
            </a: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机与</a:t>
            </a: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设备通信的效果。</a:t>
            </a:r>
            <a:endPar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632256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12.2  </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设备（从机）的应用编程方法</a:t>
            </a:r>
          </a:p>
        </p:txBody>
      </p:sp>
      <p:sp>
        <p:nvSpPr>
          <p:cNvPr id="2" name="矩形 1"/>
          <p:cNvSpPr/>
          <p:nvPr/>
        </p:nvSpPr>
        <p:spPr>
          <a:xfrm>
            <a:off x="179512" y="764704"/>
            <a:ext cx="584647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设备（从机）方</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编程实例</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p:nvPr/>
        </p:nvPicPr>
        <p:blipFill>
          <a:blip r:embed="rId2"/>
          <a:stretch>
            <a:fillRect/>
          </a:stretch>
        </p:blipFill>
        <p:spPr>
          <a:xfrm>
            <a:off x="2758108" y="1653903"/>
            <a:ext cx="6350396" cy="5015457"/>
          </a:xfrm>
          <a:prstGeom prst="rect">
            <a:avLst/>
          </a:prstGeom>
        </p:spPr>
      </p:pic>
      <p:sp>
        <p:nvSpPr>
          <p:cNvPr id="15" name="矩形 14"/>
          <p:cNvSpPr/>
          <p:nvPr/>
        </p:nvSpPr>
        <p:spPr>
          <a:xfrm>
            <a:off x="179512" y="1181077"/>
            <a:ext cx="5846472"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设备（设备）方</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编程实例</a:t>
            </a:r>
            <a:endPar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60431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19</a:t>
            </a:fld>
            <a:endParaRPr lang="en-US" altLang="zh-CN"/>
          </a:p>
        </p:txBody>
      </p:sp>
      <p:sp>
        <p:nvSpPr>
          <p:cNvPr id="8" name="矩形 7"/>
          <p:cNvSpPr/>
          <p:nvPr/>
        </p:nvSpPr>
        <p:spPr>
          <a:xfrm>
            <a:off x="1043608" y="260648"/>
            <a:ext cx="632256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12.2  </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设备（从机）的应用编程方法</a:t>
            </a:r>
          </a:p>
        </p:txBody>
      </p:sp>
      <p:sp>
        <p:nvSpPr>
          <p:cNvPr id="2" name="矩形 1"/>
          <p:cNvSpPr/>
          <p:nvPr/>
        </p:nvSpPr>
        <p:spPr>
          <a:xfrm>
            <a:off x="2496122" y="836712"/>
            <a:ext cx="2074607"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323528" y="1628800"/>
            <a:ext cx="8352928" cy="1938992"/>
          </a:xfrm>
          <a:prstGeom prst="rect">
            <a:avLst/>
          </a:prstGeom>
        </p:spPr>
        <p:txBody>
          <a:bodyPr wrap="square">
            <a:spAutoFit/>
          </a:bodyPr>
          <a:lstStyle/>
          <a:p>
            <a:r>
              <a:rPr lang="en-US" altLang="zh-CN" sz="2400" b="1" dirty="0" smtClean="0">
                <a:solidFill>
                  <a:srgbClr val="000099"/>
                </a:solidFill>
                <a:latin typeface="黑体" panose="02010609060101010101" pitchFamily="49" charset="-122"/>
                <a:ea typeface="黑体" panose="02010609060101010101" pitchFamily="49" charset="-122"/>
              </a:rPr>
              <a:t>1</a:t>
            </a:r>
            <a:r>
              <a:rPr lang="zh-CN" altLang="en-US" sz="2400" b="1" dirty="0" smtClean="0">
                <a:solidFill>
                  <a:srgbClr val="000099"/>
                </a:solidFill>
                <a:latin typeface="黑体" panose="02010609060101010101" pitchFamily="49" charset="-122"/>
                <a:ea typeface="黑体" panose="02010609060101010101" pitchFamily="49" charset="-122"/>
              </a:rPr>
              <a:t>、</a:t>
            </a:r>
            <a:r>
              <a:rPr lang="en-US" altLang="zh-CN" sz="2400" b="1" dirty="0" smtClean="0">
                <a:solidFill>
                  <a:srgbClr val="000099"/>
                </a:solidFill>
                <a:latin typeface="黑体" panose="02010609060101010101" pitchFamily="49" charset="-122"/>
                <a:ea typeface="黑体" panose="02010609060101010101" pitchFamily="49" charset="-122"/>
              </a:rPr>
              <a:t>KL25</a:t>
            </a:r>
            <a:r>
              <a:rPr lang="zh-CN" altLang="en-US" sz="2400" b="1" dirty="0">
                <a:solidFill>
                  <a:srgbClr val="000099"/>
                </a:solidFill>
                <a:latin typeface="黑体" panose="02010609060101010101" pitchFamily="49" charset="-122"/>
                <a:ea typeface="黑体" panose="02010609060101010101" pitchFamily="49" charset="-122"/>
              </a:rPr>
              <a:t>作为</a:t>
            </a:r>
            <a:r>
              <a:rPr lang="en-US" altLang="zh-CN" sz="2400" b="1" dirty="0">
                <a:solidFill>
                  <a:srgbClr val="000099"/>
                </a:solidFill>
                <a:latin typeface="黑体" panose="02010609060101010101" pitchFamily="49" charset="-122"/>
                <a:ea typeface="黑体" panose="02010609060101010101" pitchFamily="49" charset="-122"/>
              </a:rPr>
              <a:t>USB</a:t>
            </a:r>
            <a:r>
              <a:rPr lang="zh-CN" altLang="en-US" sz="2400" b="1" dirty="0">
                <a:solidFill>
                  <a:srgbClr val="000099"/>
                </a:solidFill>
                <a:latin typeface="黑体" panose="02010609060101010101" pitchFamily="49" charset="-122"/>
                <a:ea typeface="黑体" panose="02010609060101010101" pitchFamily="49" charset="-122"/>
              </a:rPr>
              <a:t>设备时的驱动构件中主要包括了初始化、枚举处理、发送数据和接收数据四个函数</a:t>
            </a:r>
            <a:r>
              <a:rPr lang="zh-CN" altLang="en-US" sz="2400" b="1" dirty="0" smtClean="0">
                <a:solidFill>
                  <a:srgbClr val="000099"/>
                </a:solidFill>
                <a:latin typeface="黑体" panose="02010609060101010101" pitchFamily="49" charset="-122"/>
                <a:ea typeface="黑体" panose="02010609060101010101" pitchFamily="49" charset="-122"/>
              </a:rPr>
              <a:t>。各是什么功能？</a:t>
            </a:r>
            <a:endParaRPr lang="en-US" altLang="zh-CN" sz="2400" b="1" dirty="0" smtClean="0">
              <a:solidFill>
                <a:srgbClr val="000099"/>
              </a:solidFill>
              <a:latin typeface="黑体" panose="02010609060101010101" pitchFamily="49" charset="-122"/>
              <a:ea typeface="黑体" panose="02010609060101010101" pitchFamily="49" charset="-122"/>
            </a:endParaRPr>
          </a:p>
          <a:p>
            <a:pPr algn="just"/>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b="1" dirty="0">
                <a:solidFill>
                  <a:srgbClr val="000099"/>
                </a:solidFill>
                <a:latin typeface="黑体" panose="02010609060101010101" pitchFamily="49" charset="-122"/>
                <a:ea typeface="黑体" panose="02010609060101010101" pitchFamily="49" charset="-122"/>
              </a:rPr>
              <a:t>2</a:t>
            </a:r>
            <a:r>
              <a:rPr lang="zh-CN" altLang="en-US" sz="2400" b="1" dirty="0">
                <a:solidFill>
                  <a:srgbClr val="000099"/>
                </a:solidFill>
                <a:latin typeface="黑体" panose="02010609060101010101" pitchFamily="49" charset="-122"/>
                <a:ea typeface="黑体" panose="02010609060101010101" pitchFamily="49" charset="-122"/>
              </a:rPr>
              <a:t>、在与</a:t>
            </a:r>
            <a:r>
              <a:rPr lang="en-US" altLang="zh-CN" sz="2400" b="1" dirty="0">
                <a:solidFill>
                  <a:srgbClr val="000099"/>
                </a:solidFill>
                <a:latin typeface="黑体" panose="02010609060101010101" pitchFamily="49" charset="-122"/>
                <a:ea typeface="黑体" panose="02010609060101010101" pitchFamily="49" charset="-122"/>
              </a:rPr>
              <a:t>USB</a:t>
            </a:r>
            <a:r>
              <a:rPr lang="zh-CN" altLang="en-US" sz="2400" b="1" dirty="0">
                <a:solidFill>
                  <a:srgbClr val="000099"/>
                </a:solidFill>
                <a:latin typeface="黑体" panose="02010609060101010101" pitchFamily="49" charset="-122"/>
                <a:ea typeface="黑体" panose="02010609060101010101" pitchFamily="49" charset="-122"/>
              </a:rPr>
              <a:t>设备通信时，选用</a:t>
            </a:r>
            <a:r>
              <a:rPr lang="en-US" altLang="zh-CN" sz="2400" b="1" dirty="0">
                <a:solidFill>
                  <a:srgbClr val="000099"/>
                </a:solidFill>
                <a:latin typeface="黑体" panose="02010609060101010101" pitchFamily="49" charset="-122"/>
                <a:ea typeface="黑体" panose="02010609060101010101" pitchFamily="49" charset="-122"/>
              </a:rPr>
              <a:t>PC</a:t>
            </a:r>
            <a:r>
              <a:rPr lang="zh-CN" altLang="en-US" sz="2400" b="1" dirty="0">
                <a:solidFill>
                  <a:srgbClr val="000099"/>
                </a:solidFill>
                <a:latin typeface="黑体" panose="02010609060101010101" pitchFamily="49" charset="-122"/>
                <a:ea typeface="黑体" panose="02010609060101010101" pitchFamily="49" charset="-122"/>
              </a:rPr>
              <a:t>作为</a:t>
            </a:r>
            <a:r>
              <a:rPr lang="en-US" altLang="zh-CN" sz="2400" b="1" dirty="0">
                <a:solidFill>
                  <a:srgbClr val="000099"/>
                </a:solidFill>
                <a:latin typeface="黑体" panose="02010609060101010101" pitchFamily="49" charset="-122"/>
                <a:ea typeface="黑体" panose="02010609060101010101" pitchFamily="49" charset="-122"/>
              </a:rPr>
              <a:t>USB</a:t>
            </a:r>
            <a:r>
              <a:rPr lang="zh-CN" altLang="en-US" sz="2400" b="1" dirty="0">
                <a:solidFill>
                  <a:srgbClr val="000099"/>
                </a:solidFill>
                <a:latin typeface="黑体" panose="02010609060101010101" pitchFamily="49" charset="-122"/>
                <a:ea typeface="黑体" panose="02010609060101010101" pitchFamily="49" charset="-122"/>
              </a:rPr>
              <a:t>主机</a:t>
            </a:r>
            <a:r>
              <a:rPr lang="zh-CN" altLang="en-US" sz="2400" b="1" dirty="0">
                <a:solidFill>
                  <a:srgbClr val="000099"/>
                </a:solidFill>
                <a:latin typeface="黑体" panose="02010609060101010101" pitchFamily="49" charset="-122"/>
                <a:ea typeface="黑体" panose="02010609060101010101" pitchFamily="49" charset="-122"/>
              </a:rPr>
              <a:t>。如何知道在</a:t>
            </a:r>
            <a:r>
              <a:rPr lang="en-US" altLang="zh-CN" sz="2400" b="1" dirty="0">
                <a:solidFill>
                  <a:srgbClr val="000099"/>
                </a:solidFill>
                <a:latin typeface="黑体" panose="02010609060101010101" pitchFamily="49" charset="-122"/>
                <a:ea typeface="黑体" panose="02010609060101010101" pitchFamily="49" charset="-122"/>
              </a:rPr>
              <a:t>PC</a:t>
            </a:r>
            <a:r>
              <a:rPr lang="zh-CN" altLang="en-US" sz="2400" b="1" dirty="0">
                <a:solidFill>
                  <a:srgbClr val="000099"/>
                </a:solidFill>
                <a:latin typeface="黑体" panose="02010609060101010101" pitchFamily="49" charset="-122"/>
                <a:ea typeface="黑体" panose="02010609060101010101" pitchFamily="49" charset="-122"/>
              </a:rPr>
              <a:t>的哪里找到设备</a:t>
            </a:r>
            <a:r>
              <a:rPr lang="zh-CN" altLang="en-US" sz="2400" b="1" dirty="0" smtClean="0">
                <a:solidFill>
                  <a:srgbClr val="000099"/>
                </a:solidFill>
                <a:latin typeface="黑体" panose="02010609060101010101" pitchFamily="49" charset="-122"/>
                <a:ea typeface="黑体" panose="02010609060101010101" pitchFamily="49" charset="-122"/>
              </a:rPr>
              <a:t>？</a:t>
            </a:r>
            <a:endParaRPr lang="zh-CN" altLang="en-US" sz="2400" b="1" dirty="0">
              <a:solidFill>
                <a:srgbClr val="000099"/>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41618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95605" y="1124744"/>
            <a:ext cx="8379460" cy="4680549"/>
          </a:xfrm>
        </p:spPr>
        <p:txBody>
          <a:bodyPr/>
          <a:lstStyle/>
          <a:p>
            <a:pPr algn="just"/>
            <a:r>
              <a:rPr lang="zh-CN" altLang="zh-CN" dirty="0">
                <a:solidFill>
                  <a:srgbClr val="C00000"/>
                </a:solidFill>
                <a:latin typeface="黑体" panose="02010609060101010101" pitchFamily="49" charset="-122"/>
                <a:ea typeface="黑体" panose="02010609060101010101" pitchFamily="49" charset="-122"/>
              </a:rPr>
              <a:t>本章导读</a:t>
            </a:r>
            <a:r>
              <a:rPr lang="zh-CN" altLang="en-US" dirty="0" smtClean="0">
                <a:solidFill>
                  <a:srgbClr val="C00000"/>
                </a:solidFill>
              </a:rPr>
              <a:t>：</a:t>
            </a:r>
            <a:endParaRPr lang="zh-CN" altLang="en-US" dirty="0">
              <a:solidFill>
                <a:srgbClr val="C00000"/>
              </a:solidFill>
            </a:endParaRPr>
          </a:p>
          <a:p>
            <a:pPr marL="0" lvl="1" indent="457200" algn="just">
              <a:lnSpc>
                <a:spcPct val="110000"/>
              </a:lnSpc>
              <a:spcBef>
                <a:spcPts val="1200"/>
              </a:spcBef>
            </a:pPr>
            <a:r>
              <a:rPr lang="zh-CN" altLang="en-US" sz="2400" dirty="0">
                <a:solidFill>
                  <a:schemeClr val="tx1"/>
                </a:solidFill>
                <a:latin typeface="Times New Roman" panose="02020603050405020304" pitchFamily="18" charset="0"/>
                <a:cs typeface="Times New Roman" panose="02020603050405020304" pitchFamily="18" charset="0"/>
              </a:rPr>
              <a:t>本章是全书的重点和难点之一。主要阐述了</a:t>
            </a:r>
            <a:r>
              <a:rPr lang="en-US" altLang="zh-CN" sz="2400" dirty="0">
                <a:solidFill>
                  <a:schemeClr val="tx1"/>
                </a:solidFill>
                <a:latin typeface="Times New Roman" panose="02020603050405020304" pitchFamily="18" charset="0"/>
                <a:cs typeface="Times New Roman" panose="02020603050405020304" pitchFamily="18" charset="0"/>
              </a:rPr>
              <a:t>USB</a:t>
            </a:r>
            <a:r>
              <a:rPr lang="zh-CN" altLang="en-US" sz="2400" dirty="0">
                <a:solidFill>
                  <a:schemeClr val="tx1"/>
                </a:solidFill>
                <a:latin typeface="Times New Roman" panose="02020603050405020304" pitchFamily="18" charset="0"/>
                <a:cs typeface="Times New Roman" panose="02020603050405020304" pitchFamily="18" charset="0"/>
              </a:rPr>
              <a:t>通信接口的优点、工作原理和编程方法</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1200"/>
              </a:spcBef>
            </a:pPr>
            <a:r>
              <a:rPr lang="en-US" altLang="zh-CN" sz="2400" dirty="0">
                <a:solidFill>
                  <a:schemeClr val="tx1"/>
                </a:solidFill>
                <a:latin typeface="Times New Roman" panose="02020603050405020304" pitchFamily="18" charset="0"/>
                <a:cs typeface="Times New Roman" panose="02020603050405020304" pitchFamily="18" charset="0"/>
              </a:rPr>
              <a:t>USB</a:t>
            </a:r>
            <a:r>
              <a:rPr lang="zh-CN" altLang="en-US" sz="2400" dirty="0">
                <a:solidFill>
                  <a:schemeClr val="tx1"/>
                </a:solidFill>
                <a:latin typeface="Times New Roman" panose="02020603050405020304" pitchFamily="18" charset="0"/>
                <a:cs typeface="Times New Roman" panose="02020603050405020304" pitchFamily="18" charset="0"/>
              </a:rPr>
              <a:t>是</a:t>
            </a:r>
            <a:r>
              <a:rPr lang="en-US" altLang="zh-CN" sz="2400" dirty="0">
                <a:solidFill>
                  <a:schemeClr val="tx1"/>
                </a:solidFill>
                <a:latin typeface="Times New Roman" panose="02020603050405020304" pitchFamily="18" charset="0"/>
                <a:cs typeface="Times New Roman" panose="02020603050405020304" pitchFamily="18" charset="0"/>
              </a:rPr>
              <a:t>2000</a:t>
            </a:r>
            <a:r>
              <a:rPr lang="zh-CN" altLang="en-US" sz="2400" dirty="0">
                <a:solidFill>
                  <a:schemeClr val="tx1"/>
                </a:solidFill>
                <a:latin typeface="Times New Roman" panose="02020603050405020304" pitchFamily="18" charset="0"/>
                <a:cs typeface="Times New Roman" panose="02020603050405020304" pitchFamily="18" charset="0"/>
              </a:rPr>
              <a:t>年以来普遍使用的连接外围设备和计算机的一种新型串行总线标准，逐步发展成为计算机与外设的标准连接方案</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1200"/>
              </a:spcBef>
            </a:pPr>
            <a:r>
              <a:rPr lang="zh-CN" altLang="en-US" sz="2400" dirty="0" smtClean="0">
                <a:solidFill>
                  <a:schemeClr val="tx1"/>
                </a:solidFill>
                <a:latin typeface="Times New Roman" panose="02020603050405020304" pitchFamily="18" charset="0"/>
                <a:cs typeface="Times New Roman" panose="02020603050405020304" pitchFamily="18" charset="0"/>
              </a:rPr>
              <a:t>现在</a:t>
            </a:r>
            <a:r>
              <a:rPr lang="zh-CN" altLang="en-US" sz="2400" dirty="0">
                <a:solidFill>
                  <a:schemeClr val="tx1"/>
                </a:solidFill>
                <a:latin typeface="Times New Roman" panose="02020603050405020304" pitchFamily="18" charset="0"/>
                <a:cs typeface="Times New Roman" panose="02020603050405020304" pitchFamily="18" charset="0"/>
              </a:rPr>
              <a:t>不但常用的计算机外设如鼠标、键盘、打印机、扫描仪、数码相机、</a:t>
            </a:r>
            <a:r>
              <a:rPr lang="en-US" altLang="zh-CN" sz="2400" dirty="0">
                <a:solidFill>
                  <a:schemeClr val="tx1"/>
                </a:solidFill>
                <a:latin typeface="Times New Roman" panose="02020603050405020304" pitchFamily="18" charset="0"/>
                <a:cs typeface="Times New Roman" panose="02020603050405020304" pitchFamily="18" charset="0"/>
              </a:rPr>
              <a:t>U</a:t>
            </a:r>
            <a:r>
              <a:rPr lang="zh-CN" altLang="en-US" sz="2400" dirty="0">
                <a:solidFill>
                  <a:schemeClr val="tx1"/>
                </a:solidFill>
                <a:latin typeface="Times New Roman" panose="02020603050405020304" pitchFamily="18" charset="0"/>
                <a:cs typeface="Times New Roman" panose="02020603050405020304" pitchFamily="18" charset="0"/>
              </a:rPr>
              <a:t>盘、移动硬盘等使用</a:t>
            </a:r>
            <a:r>
              <a:rPr lang="en-US" altLang="zh-CN" sz="2400" dirty="0">
                <a:solidFill>
                  <a:schemeClr val="tx1"/>
                </a:solidFill>
                <a:latin typeface="Times New Roman" panose="02020603050405020304" pitchFamily="18" charset="0"/>
                <a:cs typeface="Times New Roman" panose="02020603050405020304" pitchFamily="18" charset="0"/>
              </a:rPr>
              <a:t>USB</a:t>
            </a:r>
            <a:r>
              <a:rPr lang="zh-CN" altLang="en-US" sz="2400" dirty="0">
                <a:solidFill>
                  <a:schemeClr val="tx1"/>
                </a:solidFill>
                <a:latin typeface="Times New Roman" panose="02020603050405020304" pitchFamily="18" charset="0"/>
                <a:cs typeface="Times New Roman" panose="02020603050405020304" pitchFamily="18" charset="0"/>
              </a:rPr>
              <a:t>接口，就连数据采集、信息家电、网络产品等领域也越来越多使用</a:t>
            </a:r>
            <a:r>
              <a:rPr lang="en-US" altLang="zh-CN" sz="2400" dirty="0">
                <a:solidFill>
                  <a:schemeClr val="tx1"/>
                </a:solidFill>
                <a:latin typeface="Times New Roman" panose="02020603050405020304" pitchFamily="18" charset="0"/>
                <a:cs typeface="Times New Roman" panose="02020603050405020304" pitchFamily="18" charset="0"/>
              </a:rPr>
              <a:t>USB</a:t>
            </a:r>
            <a:r>
              <a:rPr lang="zh-CN" altLang="en-US" sz="2400" dirty="0">
                <a:solidFill>
                  <a:schemeClr val="tx1"/>
                </a:solidFill>
                <a:latin typeface="Times New Roman" panose="02020603050405020304" pitchFamily="18" charset="0"/>
                <a:cs typeface="Times New Roman" panose="02020603050405020304" pitchFamily="18" charset="0"/>
              </a:rPr>
              <a:t>接口。到</a:t>
            </a:r>
            <a:r>
              <a:rPr lang="en-US" altLang="zh-CN" sz="2400" dirty="0">
                <a:solidFill>
                  <a:schemeClr val="tx1"/>
                </a:solidFill>
                <a:latin typeface="Times New Roman" panose="02020603050405020304" pitchFamily="18" charset="0"/>
                <a:cs typeface="Times New Roman" panose="02020603050405020304" pitchFamily="18" charset="0"/>
              </a:rPr>
              <a:t>2009</a:t>
            </a:r>
            <a:r>
              <a:rPr lang="zh-CN" altLang="en-US" sz="2400" dirty="0">
                <a:solidFill>
                  <a:schemeClr val="tx1"/>
                </a:solidFill>
                <a:latin typeface="Times New Roman" panose="02020603050405020304" pitchFamily="18" charset="0"/>
                <a:cs typeface="Times New Roman" panose="02020603050405020304" pitchFamily="18" charset="0"/>
              </a:rPr>
              <a:t>年为止，全球大约已有</a:t>
            </a:r>
            <a:r>
              <a:rPr lang="en-US" altLang="zh-CN" sz="2400" dirty="0">
                <a:solidFill>
                  <a:schemeClr val="tx1"/>
                </a:solidFill>
                <a:latin typeface="Times New Roman" panose="02020603050405020304" pitchFamily="18" charset="0"/>
                <a:cs typeface="Times New Roman" panose="02020603050405020304" pitchFamily="18" charset="0"/>
              </a:rPr>
              <a:t>20</a:t>
            </a:r>
            <a:r>
              <a:rPr lang="zh-CN" altLang="en-US" sz="2400" dirty="0">
                <a:solidFill>
                  <a:schemeClr val="tx1"/>
                </a:solidFill>
                <a:latin typeface="Times New Roman" panose="02020603050405020304" pitchFamily="18" charset="0"/>
                <a:cs typeface="Times New Roman" panose="02020603050405020304" pitchFamily="18" charset="0"/>
              </a:rPr>
              <a:t>多亿的</a:t>
            </a:r>
            <a:r>
              <a:rPr lang="en-US" altLang="zh-CN" sz="2400" dirty="0">
                <a:solidFill>
                  <a:schemeClr val="tx1"/>
                </a:solidFill>
                <a:latin typeface="Times New Roman" panose="02020603050405020304" pitchFamily="18" charset="0"/>
                <a:cs typeface="Times New Roman" panose="02020603050405020304" pitchFamily="18" charset="0"/>
              </a:rPr>
              <a:t>USB</a:t>
            </a:r>
            <a:r>
              <a:rPr lang="zh-CN" altLang="en-US" sz="2400" dirty="0">
                <a:solidFill>
                  <a:schemeClr val="tx1"/>
                </a:solidFill>
                <a:latin typeface="Times New Roman" panose="02020603050405020304" pitchFamily="18" charset="0"/>
                <a:cs typeface="Times New Roman" panose="02020603050405020304" pitchFamily="18" charset="0"/>
              </a:rPr>
              <a:t>设备。</a:t>
            </a:r>
            <a:endParaRPr lang="zh-CN" altLang="zh-CN" sz="24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1673146" y="260648"/>
            <a:ext cx="3223959" cy="584775"/>
          </a:xfrm>
          <a:prstGeom prst="rect">
            <a:avLst/>
          </a:prstGeom>
        </p:spPr>
        <p:txBody>
          <a:bodyPr wrap="none">
            <a:spAutoFit/>
          </a:bodyPr>
          <a:lstStyle/>
          <a:p>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smtClean="0">
                <a:solidFill>
                  <a:schemeClr val="bg1"/>
                </a:solidFill>
                <a:latin typeface="华文新魏" panose="02010800040101010101" pitchFamily="2" charset="-122"/>
                <a:ea typeface="华文新魏" panose="02010800040101010101" pitchFamily="2" charset="-122"/>
              </a:rPr>
              <a:t>12</a:t>
            </a:r>
            <a:r>
              <a:rPr lang="zh-CN" altLang="en-US" sz="3200" b="1" dirty="0" smtClean="0">
                <a:solidFill>
                  <a:schemeClr val="bg1"/>
                </a:solidFill>
                <a:latin typeface="华文新魏" panose="02010800040101010101" pitchFamily="2" charset="-122"/>
                <a:ea typeface="华文新魏" panose="02010800040101010101" pitchFamily="2" charset="-122"/>
              </a:rPr>
              <a:t>章  </a:t>
            </a:r>
            <a:r>
              <a:rPr lang="en-US" altLang="zh-CN" sz="32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USB</a:t>
            </a:r>
            <a:r>
              <a:rPr lang="zh-CN" altLang="en-US" sz="32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编程</a:t>
            </a:r>
            <a:endParaRPr sz="32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20</a:t>
            </a:fld>
            <a:endParaRPr lang="en-US" altLang="zh-CN"/>
          </a:p>
        </p:txBody>
      </p:sp>
      <p:sp>
        <p:nvSpPr>
          <p:cNvPr id="8" name="矩形 7"/>
          <p:cNvSpPr/>
          <p:nvPr/>
        </p:nvSpPr>
        <p:spPr>
          <a:xfrm>
            <a:off x="1043608" y="260648"/>
            <a:ext cx="6322565"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12.2  </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设备（从机）的应用编程方法</a:t>
            </a:r>
          </a:p>
        </p:txBody>
      </p:sp>
      <p:sp>
        <p:nvSpPr>
          <p:cNvPr id="2" name="矩形 1"/>
          <p:cNvSpPr/>
          <p:nvPr/>
        </p:nvSpPr>
        <p:spPr>
          <a:xfrm>
            <a:off x="2496122" y="836712"/>
            <a:ext cx="2795958"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323528" y="1628800"/>
            <a:ext cx="8352928" cy="4154984"/>
          </a:xfrm>
          <a:prstGeom prst="rect">
            <a:avLst/>
          </a:prstGeom>
        </p:spPr>
        <p:txBody>
          <a:bodyPr wrap="square">
            <a:spAutoFit/>
          </a:bodyPr>
          <a:lstStyle/>
          <a:p>
            <a:r>
              <a:rPr lang="en-US" altLang="zh-CN" sz="2400" b="1" dirty="0" smtClean="0">
                <a:solidFill>
                  <a:srgbClr val="000099"/>
                </a:solidFill>
                <a:latin typeface="黑体" panose="02010609060101010101" pitchFamily="49" charset="-122"/>
                <a:ea typeface="黑体" panose="02010609060101010101" pitchFamily="49" charset="-122"/>
              </a:rPr>
              <a:t>1</a:t>
            </a:r>
            <a:r>
              <a:rPr lang="zh-CN" altLang="en-US" sz="2400" b="1" dirty="0" smtClean="0">
                <a:solidFill>
                  <a:srgbClr val="000099"/>
                </a:solidFill>
                <a:latin typeface="黑体" panose="02010609060101010101" pitchFamily="49" charset="-122"/>
                <a:ea typeface="黑体" panose="02010609060101010101" pitchFamily="49" charset="-122"/>
              </a:rPr>
              <a:t>、</a:t>
            </a:r>
            <a:r>
              <a:rPr lang="en-US" altLang="zh-CN" sz="2400" b="1" dirty="0" smtClean="0">
                <a:solidFill>
                  <a:srgbClr val="000099"/>
                </a:solidFill>
                <a:latin typeface="黑体" panose="02010609060101010101" pitchFamily="49" charset="-122"/>
                <a:ea typeface="黑体" panose="02010609060101010101" pitchFamily="49" charset="-122"/>
              </a:rPr>
              <a:t>KL25</a:t>
            </a:r>
            <a:r>
              <a:rPr lang="zh-CN" altLang="en-US" sz="2400" b="1" dirty="0">
                <a:solidFill>
                  <a:srgbClr val="000099"/>
                </a:solidFill>
                <a:latin typeface="黑体" panose="02010609060101010101" pitchFamily="49" charset="-122"/>
                <a:ea typeface="黑体" panose="02010609060101010101" pitchFamily="49" charset="-122"/>
              </a:rPr>
              <a:t>作为</a:t>
            </a:r>
            <a:r>
              <a:rPr lang="en-US" altLang="zh-CN" sz="2400" b="1" dirty="0">
                <a:solidFill>
                  <a:srgbClr val="000099"/>
                </a:solidFill>
                <a:latin typeface="黑体" panose="02010609060101010101" pitchFamily="49" charset="-122"/>
                <a:ea typeface="黑体" panose="02010609060101010101" pitchFamily="49" charset="-122"/>
              </a:rPr>
              <a:t>USB</a:t>
            </a:r>
            <a:r>
              <a:rPr lang="zh-CN" altLang="en-US" sz="2400" b="1" dirty="0">
                <a:solidFill>
                  <a:srgbClr val="000099"/>
                </a:solidFill>
                <a:latin typeface="黑体" panose="02010609060101010101" pitchFamily="49" charset="-122"/>
                <a:ea typeface="黑体" panose="02010609060101010101" pitchFamily="49" charset="-122"/>
              </a:rPr>
              <a:t>设备时的驱动构件中主要包括了初始化、枚举处理、发送数据和接收数据四个函数</a:t>
            </a:r>
            <a:r>
              <a:rPr lang="zh-CN" altLang="en-US" sz="2400" b="1" dirty="0" smtClean="0">
                <a:solidFill>
                  <a:srgbClr val="000099"/>
                </a:solidFill>
                <a:latin typeface="黑体" panose="02010609060101010101" pitchFamily="49" charset="-122"/>
                <a:ea typeface="黑体" panose="02010609060101010101" pitchFamily="49" charset="-122"/>
              </a:rPr>
              <a:t>。各是什么功能？</a:t>
            </a:r>
            <a:endParaRPr lang="en-US" altLang="zh-CN" sz="2400" b="1" dirty="0" smtClean="0">
              <a:solidFill>
                <a:srgbClr val="000099"/>
              </a:solidFill>
              <a:latin typeface="黑体" panose="02010609060101010101" pitchFamily="49" charset="-122"/>
              <a:ea typeface="黑体" panose="02010609060101010101" pitchFamily="49" charset="-122"/>
            </a:endParaRPr>
          </a:p>
          <a:p>
            <a:pPr algn="just"/>
            <a:r>
              <a:rPr lang="zh-CN" altLang="en-US" sz="2400" b="1" dirty="0" smtClean="0">
                <a:solidFill>
                  <a:srgbClr val="000099"/>
                </a:solidFill>
                <a:latin typeface="黑体" panose="02010609060101010101" pitchFamily="49" charset="-122"/>
                <a:ea typeface="黑体" panose="02010609060101010101" pitchFamily="49" charset="-122"/>
              </a:rPr>
              <a:t>答：</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初始化函数</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usb_init</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用以完成对</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模块的初始化配置、枚举函数</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usb_enumerate</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完成</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设备的枚举、数据发送函数</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usb_send</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和数据接收函数</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usb_recv</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完成数据的发送和接收</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b="1" dirty="0">
                <a:solidFill>
                  <a:srgbClr val="000099"/>
                </a:solidFill>
                <a:latin typeface="黑体" panose="02010609060101010101" pitchFamily="49" charset="-122"/>
                <a:ea typeface="黑体" panose="02010609060101010101" pitchFamily="49" charset="-122"/>
              </a:rPr>
              <a:t>2</a:t>
            </a:r>
            <a:r>
              <a:rPr lang="zh-CN" altLang="en-US" sz="2400" b="1" dirty="0">
                <a:solidFill>
                  <a:srgbClr val="000099"/>
                </a:solidFill>
                <a:latin typeface="黑体" panose="02010609060101010101" pitchFamily="49" charset="-122"/>
                <a:ea typeface="黑体" panose="02010609060101010101" pitchFamily="49" charset="-122"/>
              </a:rPr>
              <a:t>、在与</a:t>
            </a:r>
            <a:r>
              <a:rPr lang="en-US" altLang="zh-CN" sz="2400" b="1" dirty="0">
                <a:solidFill>
                  <a:srgbClr val="000099"/>
                </a:solidFill>
                <a:latin typeface="黑体" panose="02010609060101010101" pitchFamily="49" charset="-122"/>
                <a:ea typeface="黑体" panose="02010609060101010101" pitchFamily="49" charset="-122"/>
              </a:rPr>
              <a:t>USB</a:t>
            </a:r>
            <a:r>
              <a:rPr lang="zh-CN" altLang="en-US" sz="2400" b="1" dirty="0">
                <a:solidFill>
                  <a:srgbClr val="000099"/>
                </a:solidFill>
                <a:latin typeface="黑体" panose="02010609060101010101" pitchFamily="49" charset="-122"/>
                <a:ea typeface="黑体" panose="02010609060101010101" pitchFamily="49" charset="-122"/>
              </a:rPr>
              <a:t>设备通信时，选用</a:t>
            </a:r>
            <a:r>
              <a:rPr lang="en-US" altLang="zh-CN" sz="2400" b="1" dirty="0">
                <a:solidFill>
                  <a:srgbClr val="000099"/>
                </a:solidFill>
                <a:latin typeface="黑体" panose="02010609060101010101" pitchFamily="49" charset="-122"/>
                <a:ea typeface="黑体" panose="02010609060101010101" pitchFamily="49" charset="-122"/>
              </a:rPr>
              <a:t>PC</a:t>
            </a:r>
            <a:r>
              <a:rPr lang="zh-CN" altLang="en-US" sz="2400" b="1" dirty="0">
                <a:solidFill>
                  <a:srgbClr val="000099"/>
                </a:solidFill>
                <a:latin typeface="黑体" panose="02010609060101010101" pitchFamily="49" charset="-122"/>
                <a:ea typeface="黑体" panose="02010609060101010101" pitchFamily="49" charset="-122"/>
              </a:rPr>
              <a:t>作为</a:t>
            </a:r>
            <a:r>
              <a:rPr lang="en-US" altLang="zh-CN" sz="2400" b="1" dirty="0">
                <a:solidFill>
                  <a:srgbClr val="000099"/>
                </a:solidFill>
                <a:latin typeface="黑体" panose="02010609060101010101" pitchFamily="49" charset="-122"/>
                <a:ea typeface="黑体" panose="02010609060101010101" pitchFamily="49" charset="-122"/>
              </a:rPr>
              <a:t>USB</a:t>
            </a:r>
            <a:r>
              <a:rPr lang="zh-CN" altLang="en-US" sz="2400" b="1" dirty="0">
                <a:solidFill>
                  <a:srgbClr val="000099"/>
                </a:solidFill>
                <a:latin typeface="黑体" panose="02010609060101010101" pitchFamily="49" charset="-122"/>
                <a:ea typeface="黑体" panose="02010609060101010101" pitchFamily="49" charset="-122"/>
              </a:rPr>
              <a:t>主机</a:t>
            </a:r>
            <a:r>
              <a:rPr lang="zh-CN" altLang="en-US" sz="2400" b="1" dirty="0">
                <a:solidFill>
                  <a:srgbClr val="000099"/>
                </a:solidFill>
                <a:latin typeface="黑体" panose="02010609060101010101" pitchFamily="49" charset="-122"/>
                <a:ea typeface="黑体" panose="02010609060101010101" pitchFamily="49" charset="-122"/>
              </a:rPr>
              <a:t>。如何知道在</a:t>
            </a:r>
            <a:r>
              <a:rPr lang="en-US" altLang="zh-CN" sz="2400" b="1" dirty="0">
                <a:solidFill>
                  <a:srgbClr val="000099"/>
                </a:solidFill>
                <a:latin typeface="黑体" panose="02010609060101010101" pitchFamily="49" charset="-122"/>
                <a:ea typeface="黑体" panose="02010609060101010101" pitchFamily="49" charset="-122"/>
              </a:rPr>
              <a:t>PC</a:t>
            </a:r>
            <a:r>
              <a:rPr lang="zh-CN" altLang="en-US" sz="2400" b="1" dirty="0">
                <a:solidFill>
                  <a:srgbClr val="000099"/>
                </a:solidFill>
                <a:latin typeface="黑体" panose="02010609060101010101" pitchFamily="49" charset="-122"/>
                <a:ea typeface="黑体" panose="02010609060101010101" pitchFamily="49" charset="-122"/>
              </a:rPr>
              <a:t>的哪里找到设备？</a:t>
            </a:r>
            <a:endParaRPr lang="en-US" altLang="zh-CN" sz="2400" b="1" dirty="0">
              <a:solidFill>
                <a:srgbClr val="000099"/>
              </a:solidFill>
              <a:latin typeface="黑体" panose="02010609060101010101" pitchFamily="49" charset="-122"/>
              <a:ea typeface="黑体" panose="02010609060101010101" pitchFamily="49" charset="-122"/>
            </a:endParaRPr>
          </a:p>
          <a:p>
            <a:pPr algn="just"/>
            <a:r>
              <a:rPr lang="zh-CN" altLang="en-US" sz="2400" b="1" dirty="0">
                <a:solidFill>
                  <a:srgbClr val="000099"/>
                </a:solidFill>
                <a:latin typeface="黑体" panose="02010609060101010101" pitchFamily="49" charset="-122"/>
                <a:ea typeface="黑体" panose="02010609060101010101" pitchFamily="49" charset="-122"/>
              </a:rPr>
              <a:t>答：</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Windows</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的“设备管理器”中。</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zh-CN" altLang="zh-CN" sz="2400" b="1"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400" b="1" dirty="0">
              <a:solidFill>
                <a:srgbClr val="000099"/>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50107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21</a:t>
            </a:fld>
            <a:endParaRPr lang="en-US" altLang="zh-CN"/>
          </a:p>
        </p:txBody>
      </p:sp>
      <p:sp>
        <p:nvSpPr>
          <p:cNvPr id="8" name="矩形 7"/>
          <p:cNvSpPr/>
          <p:nvPr/>
        </p:nvSpPr>
        <p:spPr>
          <a:xfrm>
            <a:off x="1043608" y="260648"/>
            <a:ext cx="4974439"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12.3   USB</a:t>
            </a:r>
            <a:r>
              <a:rPr lang="zh-CN" altLang="en-US" sz="2800" b="1" dirty="0">
                <a:solidFill>
                  <a:schemeClr val="bg1"/>
                </a:solidFill>
                <a:latin typeface="华文新魏" panose="02010800040101010101" pitchFamily="2" charset="-122"/>
                <a:ea typeface="华文新魏" panose="02010800040101010101" pitchFamily="2" charset="-122"/>
              </a:rPr>
              <a:t>主机的应用编程方法</a:t>
            </a:r>
          </a:p>
        </p:txBody>
      </p:sp>
      <p:sp>
        <p:nvSpPr>
          <p:cNvPr id="2" name="矩形 1"/>
          <p:cNvSpPr/>
          <p:nvPr/>
        </p:nvSpPr>
        <p:spPr>
          <a:xfrm>
            <a:off x="179512" y="807095"/>
            <a:ext cx="511069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12.3.1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主机驱动构件及使用方法</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79512" y="1268760"/>
            <a:ext cx="8784976" cy="549842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设备类似，在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主机中同样用到了多个中断，最重要的是</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ATTACH</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中断，当有新的</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设备接入主机时，该类型中断发生，主机检测到中断后就能进行设备枚举等操作</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主机驱动要素</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作为</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机作为</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主机有</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很大</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区别，</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毕竟</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的性能与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机是无法相比的，因此，本讲中使用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开发的</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主机并不能识别多种</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设备设备，而是仅能识别</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盘存储器。</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主机驱动构件</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主要包括了</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主机初始化、</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接入设备初始化、从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设备读取数据、向</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设备写入数据以及检测</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设备的连接状态等</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功能。</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为了</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能够操作</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盘，还</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必须有</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文件系统</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及其相关的操作函数，但这些函数不属于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主机驱动的要素，因此为了清楚起见，在</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这里不</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介绍这些函数，在后面的程序中直接使用这些函数就可以</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178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22</a:t>
            </a:fld>
            <a:endParaRPr lang="en-US" altLang="zh-CN"/>
          </a:p>
        </p:txBody>
      </p:sp>
      <p:sp>
        <p:nvSpPr>
          <p:cNvPr id="8" name="矩形 7"/>
          <p:cNvSpPr/>
          <p:nvPr/>
        </p:nvSpPr>
        <p:spPr>
          <a:xfrm>
            <a:off x="1043608" y="260648"/>
            <a:ext cx="4974439"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12.3   USB</a:t>
            </a:r>
            <a:r>
              <a:rPr lang="zh-CN" altLang="en-US" sz="2800" b="1" dirty="0">
                <a:solidFill>
                  <a:schemeClr val="bg1"/>
                </a:solidFill>
                <a:latin typeface="华文新魏" panose="02010800040101010101" pitchFamily="2" charset="-122"/>
                <a:ea typeface="华文新魏" panose="02010800040101010101" pitchFamily="2" charset="-122"/>
              </a:rPr>
              <a:t>主机的应用编程方法</a:t>
            </a:r>
          </a:p>
        </p:txBody>
      </p:sp>
      <p:sp>
        <p:nvSpPr>
          <p:cNvPr id="2" name="矩形 1"/>
          <p:cNvSpPr/>
          <p:nvPr/>
        </p:nvSpPr>
        <p:spPr>
          <a:xfrm>
            <a:off x="179512" y="807095"/>
            <a:ext cx="511069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12.3.1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主机驱动构件及使用方法</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79512" y="1268760"/>
            <a:ext cx="8784976" cy="434350"/>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主机驱动构件头文件</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usb_host.h</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3" name="表格 2"/>
          <p:cNvGraphicFramePr>
            <a:graphicFrameLocks noGrp="1"/>
          </p:cNvGraphicFramePr>
          <p:nvPr>
            <p:extLst>
              <p:ext uri="{D42A27DB-BD31-4B8C-83A1-F6EECF244321}">
                <p14:modId xmlns:p14="http://schemas.microsoft.com/office/powerpoint/2010/main" val="649390935"/>
              </p:ext>
            </p:extLst>
          </p:nvPr>
        </p:nvGraphicFramePr>
        <p:xfrm>
          <a:off x="3281743" y="1847224"/>
          <a:ext cx="5472607" cy="4754880"/>
        </p:xfrm>
        <a:graphic>
          <a:graphicData uri="http://schemas.openxmlformats.org/drawingml/2006/table">
            <a:tbl>
              <a:tblPr firstRow="1" firstCol="1" bandRow="1"/>
              <a:tblGrid>
                <a:gridCol w="5472607"/>
              </a:tblGrid>
              <a:tr h="3886200">
                <a:tc>
                  <a:txBody>
                    <a:bodyPr/>
                    <a:lstStyle/>
                    <a:p>
                      <a:pPr marL="0" indent="114300" algn="just">
                        <a:lnSpc>
                          <a:spcPct val="100000"/>
                        </a:lnSpc>
                        <a:spcAft>
                          <a:spcPts val="0"/>
                        </a:spcAft>
                        <a:tabLst>
                          <a:tab pos="4024630" algn="l"/>
                          <a:tab pos="4024630" algn="l"/>
                        </a:tabLst>
                      </a:pPr>
                      <a:r>
                        <a:rPr lang="en-US" sz="1400" b="1" kern="0" dirty="0" smtClean="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函数名</a:t>
                      </a:r>
                      <a:r>
                        <a:rPr lang="en-US" sz="1400" b="1" kern="0" dirty="0">
                          <a:effectLst/>
                          <a:latin typeface="Times New Roman"/>
                          <a:ea typeface="宋体"/>
                        </a:rPr>
                        <a:t>:</a:t>
                      </a:r>
                      <a:r>
                        <a:rPr lang="en-US" sz="1400" b="1" kern="0" dirty="0" err="1">
                          <a:effectLst/>
                          <a:latin typeface="Times New Roman"/>
                          <a:ea typeface="宋体"/>
                        </a:rPr>
                        <a:t>USBHostInit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功</a:t>
                      </a:r>
                      <a:r>
                        <a:rPr lang="en-US" sz="1400" b="1" kern="0" dirty="0">
                          <a:effectLst/>
                          <a:latin typeface="Times New Roman"/>
                          <a:ea typeface="宋体"/>
                        </a:rPr>
                        <a:t>  </a:t>
                      </a:r>
                      <a:r>
                        <a:rPr lang="zh-CN" sz="1400" b="1" kern="0" dirty="0">
                          <a:effectLst/>
                          <a:latin typeface="Times New Roman"/>
                          <a:ea typeface="宋体"/>
                        </a:rPr>
                        <a:t>能</a:t>
                      </a:r>
                      <a:r>
                        <a:rPr lang="en-US" sz="1400" b="1" kern="0" dirty="0">
                          <a:effectLst/>
                          <a:latin typeface="Times New Roman"/>
                          <a:ea typeface="宋体"/>
                        </a:rPr>
                        <a:t>: USB</a:t>
                      </a:r>
                      <a:r>
                        <a:rPr lang="zh-CN" sz="1400" b="1" kern="0" dirty="0">
                          <a:effectLst/>
                          <a:latin typeface="Times New Roman"/>
                          <a:ea typeface="宋体"/>
                        </a:rPr>
                        <a:t>模块初始 </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参</a:t>
                      </a:r>
                      <a:r>
                        <a:rPr lang="en-US" sz="1400" b="1" kern="0" dirty="0">
                          <a:effectLst/>
                          <a:latin typeface="Times New Roman"/>
                          <a:ea typeface="宋体"/>
                        </a:rPr>
                        <a:t>  </a:t>
                      </a:r>
                      <a:r>
                        <a:rPr lang="zh-CN" sz="1400" b="1" kern="0" dirty="0">
                          <a:effectLst/>
                          <a:latin typeface="Times New Roman"/>
                          <a:ea typeface="宋体"/>
                        </a:rPr>
                        <a:t>数</a:t>
                      </a:r>
                      <a:r>
                        <a:rPr lang="en-US" sz="1400" b="1" kern="0" dirty="0">
                          <a:effectLst/>
                          <a:latin typeface="Times New Roman"/>
                          <a:ea typeface="宋体"/>
                        </a:rPr>
                        <a:t>: </a:t>
                      </a:r>
                      <a:r>
                        <a:rPr lang="zh-CN" sz="1400" b="1" kern="0" dirty="0">
                          <a:effectLst/>
                          <a:latin typeface="Times New Roman"/>
                          <a:ea typeface="宋体"/>
                        </a:rPr>
                        <a:t>无</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返</a:t>
                      </a:r>
                      <a:r>
                        <a:rPr lang="en-US" sz="1400" b="1" kern="0" dirty="0">
                          <a:effectLst/>
                          <a:latin typeface="Times New Roman"/>
                          <a:ea typeface="宋体"/>
                        </a:rPr>
                        <a:t>  </a:t>
                      </a:r>
                      <a:r>
                        <a:rPr lang="zh-CN" sz="1400" b="1" kern="0" dirty="0">
                          <a:effectLst/>
                          <a:latin typeface="Times New Roman"/>
                          <a:ea typeface="宋体"/>
                        </a:rPr>
                        <a:t>回</a:t>
                      </a:r>
                      <a:r>
                        <a:rPr lang="en-US" sz="1400" b="1" kern="0" dirty="0">
                          <a:effectLst/>
                          <a:latin typeface="Times New Roman"/>
                          <a:ea typeface="宋体"/>
                        </a:rPr>
                        <a:t>: 0=</a:t>
                      </a:r>
                      <a:r>
                        <a:rPr lang="zh-CN" sz="1400" b="1" kern="0" dirty="0">
                          <a:effectLst/>
                          <a:latin typeface="Times New Roman"/>
                          <a:ea typeface="宋体"/>
                        </a:rPr>
                        <a:t>成功；非</a:t>
                      </a:r>
                      <a:r>
                        <a:rPr lang="en-US" sz="1400" b="1" kern="0" dirty="0">
                          <a:effectLst/>
                          <a:latin typeface="Times New Roman"/>
                          <a:ea typeface="宋体"/>
                        </a:rPr>
                        <a:t>0=</a:t>
                      </a:r>
                      <a:r>
                        <a:rPr lang="zh-CN" sz="1400" b="1" kern="0" dirty="0">
                          <a:effectLst/>
                          <a:latin typeface="Times New Roman"/>
                          <a:ea typeface="宋体"/>
                        </a:rPr>
                        <a:t>异常</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smtClean="0">
                          <a:effectLst/>
                          <a:latin typeface="Times New Roman"/>
                          <a:ea typeface="宋体"/>
                        </a:rPr>
                        <a:t>//==================================================</a:t>
                      </a:r>
                    </a:p>
                    <a:p>
                      <a:pPr indent="127000" algn="just">
                        <a:lnSpc>
                          <a:spcPct val="100000"/>
                        </a:lnSpc>
                        <a:spcAft>
                          <a:spcPts val="0"/>
                        </a:spcAft>
                        <a:tabLst>
                          <a:tab pos="4024630" algn="l"/>
                          <a:tab pos="4024630" algn="l"/>
                        </a:tabLst>
                      </a:pPr>
                      <a:r>
                        <a:rPr lang="en-US" sz="1400" b="1" kern="0" dirty="0" smtClean="0">
                          <a:effectLst/>
                          <a:latin typeface="Times New Roman"/>
                          <a:ea typeface="宋体"/>
                        </a:rPr>
                        <a:t>uint_8 </a:t>
                      </a:r>
                      <a:r>
                        <a:rPr lang="en-US" sz="1400" b="1" kern="0" dirty="0" err="1">
                          <a:effectLst/>
                          <a:latin typeface="Times New Roman"/>
                          <a:ea typeface="宋体"/>
                        </a:rPr>
                        <a:t>USBHostInit</a:t>
                      </a:r>
                      <a:r>
                        <a:rPr lang="en-US" sz="1400" b="1" kern="0" dirty="0">
                          <a:effectLst/>
                          <a:latin typeface="Times New Roman"/>
                          <a:ea typeface="宋体"/>
                        </a:rPr>
                        <a:t>(void);</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smtClean="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函数名</a:t>
                      </a:r>
                      <a:r>
                        <a:rPr lang="en-US" sz="1400" b="1" kern="0" dirty="0">
                          <a:effectLst/>
                          <a:latin typeface="Times New Roman"/>
                          <a:ea typeface="宋体"/>
                        </a:rPr>
                        <a:t>:</a:t>
                      </a:r>
                      <a:r>
                        <a:rPr lang="en-US" sz="1400" b="1" kern="0" dirty="0" err="1">
                          <a:effectLst/>
                          <a:latin typeface="Times New Roman"/>
                          <a:ea typeface="宋体"/>
                        </a:rPr>
                        <a:t>InitUSBDevice</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功</a:t>
                      </a:r>
                      <a:r>
                        <a:rPr lang="en-US" sz="1400" b="1" kern="0" dirty="0">
                          <a:effectLst/>
                          <a:latin typeface="Times New Roman"/>
                          <a:ea typeface="宋体"/>
                        </a:rPr>
                        <a:t>  </a:t>
                      </a:r>
                      <a:r>
                        <a:rPr lang="zh-CN" sz="1400" b="1" kern="0" dirty="0">
                          <a:effectLst/>
                          <a:latin typeface="Times New Roman"/>
                          <a:ea typeface="宋体"/>
                        </a:rPr>
                        <a:t>能</a:t>
                      </a:r>
                      <a:r>
                        <a:rPr lang="en-US" sz="1400" b="1" kern="0" dirty="0">
                          <a:effectLst/>
                          <a:latin typeface="Times New Roman"/>
                          <a:ea typeface="宋体"/>
                        </a:rPr>
                        <a:t>: </a:t>
                      </a:r>
                      <a:r>
                        <a:rPr lang="zh-CN" sz="1400" b="1" kern="0" dirty="0">
                          <a:effectLst/>
                          <a:latin typeface="Times New Roman"/>
                          <a:ea typeface="宋体"/>
                        </a:rPr>
                        <a:t>初始化接入的</a:t>
                      </a:r>
                      <a:r>
                        <a:rPr lang="en-US" sz="1400" b="1" kern="0" dirty="0">
                          <a:effectLst/>
                          <a:latin typeface="Times New Roman"/>
                          <a:ea typeface="宋体"/>
                        </a:rPr>
                        <a:t>USB</a:t>
                      </a:r>
                      <a:r>
                        <a:rPr lang="zh-CN" sz="1400" b="1" kern="0" dirty="0">
                          <a:effectLst/>
                          <a:latin typeface="Times New Roman"/>
                          <a:ea typeface="宋体"/>
                        </a:rPr>
                        <a:t>设备</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参</a:t>
                      </a:r>
                      <a:r>
                        <a:rPr lang="en-US" sz="1400" b="1" kern="0" dirty="0">
                          <a:effectLst/>
                          <a:latin typeface="Times New Roman"/>
                          <a:ea typeface="宋体"/>
                        </a:rPr>
                        <a:t>  </a:t>
                      </a:r>
                      <a:r>
                        <a:rPr lang="zh-CN" sz="1400" b="1" kern="0" dirty="0">
                          <a:effectLst/>
                          <a:latin typeface="Times New Roman"/>
                          <a:ea typeface="宋体"/>
                        </a:rPr>
                        <a:t>数</a:t>
                      </a:r>
                      <a:r>
                        <a:rPr lang="en-US" sz="1400" b="1" kern="0" dirty="0">
                          <a:effectLst/>
                          <a:latin typeface="Times New Roman"/>
                          <a:ea typeface="宋体"/>
                        </a:rPr>
                        <a:t>: </a:t>
                      </a:r>
                      <a:r>
                        <a:rPr lang="en-US" sz="1400" b="1" kern="0" dirty="0" err="1">
                          <a:effectLst/>
                          <a:latin typeface="Times New Roman"/>
                          <a:ea typeface="宋体"/>
                        </a:rPr>
                        <a:t>device_inf</a:t>
                      </a:r>
                      <a:r>
                        <a:rPr lang="en-US" sz="1400" b="1" kern="0" dirty="0">
                          <a:effectLst/>
                          <a:latin typeface="Times New Roman"/>
                          <a:ea typeface="宋体"/>
                        </a:rPr>
                        <a:t>:</a:t>
                      </a:r>
                      <a:r>
                        <a:rPr lang="zh-CN" sz="1400" b="1" kern="0" dirty="0">
                          <a:effectLst/>
                          <a:latin typeface="Times New Roman"/>
                          <a:ea typeface="宋体"/>
                        </a:rPr>
                        <a:t>函数返回时带回初始化的</a:t>
                      </a:r>
                      <a:r>
                        <a:rPr lang="en-US" sz="1400" b="1" kern="0" dirty="0">
                          <a:effectLst/>
                          <a:latin typeface="Times New Roman"/>
                          <a:ea typeface="宋体"/>
                        </a:rPr>
                        <a:t>USB</a:t>
                      </a:r>
                      <a:r>
                        <a:rPr lang="zh-CN" sz="1400" b="1" kern="0" dirty="0">
                          <a:effectLst/>
                          <a:latin typeface="Times New Roman"/>
                          <a:ea typeface="宋体"/>
                        </a:rPr>
                        <a:t>设备信息</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返</a:t>
                      </a:r>
                      <a:r>
                        <a:rPr lang="en-US" sz="1400" b="1" kern="0" dirty="0">
                          <a:effectLst/>
                          <a:latin typeface="Times New Roman"/>
                          <a:ea typeface="宋体"/>
                        </a:rPr>
                        <a:t>  </a:t>
                      </a:r>
                      <a:r>
                        <a:rPr lang="zh-CN" sz="1400" b="1" kern="0" dirty="0">
                          <a:effectLst/>
                          <a:latin typeface="Times New Roman"/>
                          <a:ea typeface="宋体"/>
                        </a:rPr>
                        <a:t>回</a:t>
                      </a:r>
                      <a:r>
                        <a:rPr lang="en-US" sz="1400" b="1" kern="0" dirty="0">
                          <a:effectLst/>
                          <a:latin typeface="Times New Roman"/>
                          <a:ea typeface="宋体"/>
                        </a:rPr>
                        <a:t>: 0=</a:t>
                      </a:r>
                      <a:r>
                        <a:rPr lang="zh-CN" sz="1400" b="1" kern="0" dirty="0">
                          <a:effectLst/>
                          <a:latin typeface="Times New Roman"/>
                          <a:ea typeface="宋体"/>
                        </a:rPr>
                        <a:t>成功；</a:t>
                      </a:r>
                      <a:r>
                        <a:rPr lang="en-US" sz="1400" b="1" kern="0" dirty="0">
                          <a:effectLst/>
                          <a:latin typeface="Times New Roman"/>
                          <a:ea typeface="宋体"/>
                        </a:rPr>
                        <a:t>1=</a:t>
                      </a:r>
                      <a:r>
                        <a:rPr lang="zh-CN" sz="1400" b="1" kern="0" dirty="0">
                          <a:effectLst/>
                          <a:latin typeface="Times New Roman"/>
                          <a:ea typeface="宋体"/>
                        </a:rPr>
                        <a:t>异常</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smtClean="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uint_8 </a:t>
                      </a:r>
                      <a:r>
                        <a:rPr lang="en-US" sz="1400" b="1" kern="0" dirty="0" err="1">
                          <a:effectLst/>
                          <a:latin typeface="Times New Roman"/>
                          <a:ea typeface="宋体"/>
                        </a:rPr>
                        <a:t>InitUSBDevice</a:t>
                      </a:r>
                      <a:r>
                        <a:rPr lang="en-US" sz="1400" b="1" kern="0" dirty="0">
                          <a:effectLst/>
                          <a:latin typeface="Times New Roman"/>
                          <a:ea typeface="宋体"/>
                        </a:rPr>
                        <a:t>(uint_8 *</a:t>
                      </a:r>
                      <a:r>
                        <a:rPr lang="en-US" sz="1400" b="1" kern="0" dirty="0" err="1">
                          <a:effectLst/>
                          <a:latin typeface="Times New Roman"/>
                          <a:ea typeface="宋体"/>
                        </a:rPr>
                        <a:t>device_inf</a:t>
                      </a:r>
                      <a:r>
                        <a:rPr lang="en-US" sz="1400" b="1" kern="0" dirty="0" smtClean="0">
                          <a:effectLst/>
                          <a:latin typeface="Times New Roman"/>
                          <a:ea typeface="宋体"/>
                        </a:rPr>
                        <a:t>);</a:t>
                      </a:r>
                    </a:p>
                    <a:p>
                      <a:pPr indent="127000" algn="just">
                        <a:lnSpc>
                          <a:spcPct val="100000"/>
                        </a:lnSpc>
                        <a:spcAft>
                          <a:spcPts val="0"/>
                        </a:spcAft>
                        <a:tabLst>
                          <a:tab pos="4024630" algn="l"/>
                          <a:tab pos="4024630" algn="l"/>
                        </a:tabLst>
                      </a:pP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smtClean="0">
                          <a:effectLst/>
                          <a:latin typeface="Times New Roman"/>
                          <a:ea typeface="宋体"/>
                        </a:rPr>
                        <a:t>//==================================================</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函数名</a:t>
                      </a:r>
                      <a:r>
                        <a:rPr lang="en-US" sz="1400" b="1" kern="0" dirty="0">
                          <a:effectLst/>
                          <a:latin typeface="Times New Roman"/>
                          <a:ea typeface="宋体"/>
                        </a:rPr>
                        <a:t>: </a:t>
                      </a:r>
                      <a:r>
                        <a:rPr lang="en-US" sz="1400" b="1" kern="0" dirty="0" err="1">
                          <a:effectLst/>
                          <a:latin typeface="Times New Roman"/>
                          <a:ea typeface="宋体"/>
                        </a:rPr>
                        <a:t>USBReadData</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功</a:t>
                      </a:r>
                      <a:r>
                        <a:rPr lang="en-US" sz="1400" b="1" kern="0" dirty="0">
                          <a:effectLst/>
                          <a:latin typeface="Times New Roman"/>
                          <a:ea typeface="宋体"/>
                        </a:rPr>
                        <a:t>  </a:t>
                      </a:r>
                      <a:r>
                        <a:rPr lang="zh-CN" sz="1400" b="1" kern="0" dirty="0">
                          <a:effectLst/>
                          <a:latin typeface="Times New Roman"/>
                          <a:ea typeface="宋体"/>
                        </a:rPr>
                        <a:t>能</a:t>
                      </a:r>
                      <a:r>
                        <a:rPr lang="en-US" sz="1400" b="1" kern="0" dirty="0">
                          <a:effectLst/>
                          <a:latin typeface="Times New Roman"/>
                          <a:ea typeface="宋体"/>
                        </a:rPr>
                        <a:t>:  USB</a:t>
                      </a:r>
                      <a:r>
                        <a:rPr lang="zh-CN" sz="1400" b="1" kern="0" dirty="0">
                          <a:effectLst/>
                          <a:latin typeface="Times New Roman"/>
                          <a:ea typeface="宋体"/>
                        </a:rPr>
                        <a:t>数据读取</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a:t>
                      </a:r>
                      <a:r>
                        <a:rPr lang="zh-CN" sz="1400" b="1" kern="0" dirty="0">
                          <a:effectLst/>
                          <a:latin typeface="Times New Roman"/>
                          <a:ea typeface="宋体"/>
                        </a:rPr>
                        <a:t>参</a:t>
                      </a:r>
                      <a:r>
                        <a:rPr lang="en-US" sz="1400" b="1" kern="0" dirty="0">
                          <a:effectLst/>
                          <a:latin typeface="Times New Roman"/>
                          <a:ea typeface="宋体"/>
                        </a:rPr>
                        <a:t>  </a:t>
                      </a:r>
                      <a:r>
                        <a:rPr lang="zh-CN" sz="1400" b="1" kern="0" dirty="0">
                          <a:effectLst/>
                          <a:latin typeface="Times New Roman"/>
                          <a:ea typeface="宋体"/>
                        </a:rPr>
                        <a:t>数</a:t>
                      </a:r>
                      <a:r>
                        <a:rPr lang="en-US" sz="1400" b="1" kern="0" dirty="0">
                          <a:effectLst/>
                          <a:latin typeface="Times New Roman"/>
                          <a:ea typeface="宋体"/>
                        </a:rPr>
                        <a:t>:  </a:t>
                      </a:r>
                      <a:r>
                        <a:rPr lang="en-US" sz="1400" b="1" kern="0" dirty="0" err="1">
                          <a:effectLst/>
                          <a:latin typeface="Times New Roman"/>
                          <a:ea typeface="宋体"/>
                        </a:rPr>
                        <a:t>ep:USB</a:t>
                      </a:r>
                      <a:r>
                        <a:rPr lang="zh-CN" sz="1400" b="1" kern="0" dirty="0">
                          <a:effectLst/>
                          <a:latin typeface="Times New Roman"/>
                          <a:ea typeface="宋体"/>
                        </a:rPr>
                        <a:t>端点号</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400" b="1" kern="0" dirty="0">
                          <a:effectLst/>
                          <a:latin typeface="Times New Roman"/>
                          <a:ea typeface="宋体"/>
                        </a:rPr>
                        <a:t>//        length:</a:t>
                      </a:r>
                      <a:r>
                        <a:rPr lang="zh-CN" sz="1400" b="1" kern="0" dirty="0">
                          <a:effectLst/>
                          <a:latin typeface="Times New Roman"/>
                          <a:ea typeface="宋体"/>
                        </a:rPr>
                        <a:t>读的数据长度</a:t>
                      </a:r>
                      <a:endParaRPr lang="zh-CN" sz="1400" b="1" kern="100" dirty="0">
                        <a:effectLst/>
                        <a:latin typeface="Times New Roman"/>
                        <a:ea typeface="宋体"/>
                      </a:endParaRPr>
                    </a:p>
                    <a:p>
                      <a:pPr indent="127000" algn="just">
                        <a:lnSpc>
                          <a:spcPct val="100000"/>
                        </a:lnSpc>
                        <a:spcAft>
                          <a:spcPts val="0"/>
                        </a:spcAft>
                        <a:tabLst>
                          <a:tab pos="4024630" algn="l"/>
                          <a:tab pos="4024630" algn="l"/>
                        </a:tabLst>
                      </a:pPr>
                      <a:r>
                        <a:rPr lang="en-US" sz="1800" b="1" kern="0" dirty="0">
                          <a:effectLst/>
                          <a:latin typeface="Times New Roman"/>
                          <a:ea typeface="宋体"/>
                        </a:rPr>
                        <a:t> </a:t>
                      </a:r>
                      <a:r>
                        <a:rPr lang="en-US" sz="1800" b="1" kern="0" dirty="0" smtClean="0">
                          <a:effectLst/>
                          <a:latin typeface="Times New Roman"/>
                          <a:ea typeface="宋体"/>
                        </a:rPr>
                        <a:t>……..</a:t>
                      </a:r>
                      <a:endParaRPr lang="zh-CN" sz="1800" b="1" kern="100" dirty="0">
                        <a:effectLst/>
                        <a:latin typeface="Times New Roman"/>
                        <a:ea typeface="宋体"/>
                      </a:endParaRPr>
                    </a:p>
                  </a:txBody>
                  <a:tcPr marL="62457" marR="62457" marT="0" marB="0">
                    <a:lnL>
                      <a:noFill/>
                    </a:lnL>
                    <a:lnR>
                      <a:noFill/>
                    </a:lnR>
                    <a:lnT>
                      <a:noFill/>
                    </a:lnT>
                    <a:lnB>
                      <a:noFill/>
                    </a:lnB>
                    <a:pattFill prst="pct10">
                      <a:fgClr>
                        <a:srgbClr val="FFFFFF"/>
                      </a:fgClr>
                      <a:bgClr>
                        <a:srgbClr val="E5E5E5"/>
                      </a:bgClr>
                    </a:pattFill>
                  </a:tcPr>
                </a:tc>
              </a:tr>
            </a:tbl>
          </a:graphicData>
        </a:graphic>
      </p:graphicFrame>
      <p:sp>
        <p:nvSpPr>
          <p:cNvPr id="9" name="TextBox 8"/>
          <p:cNvSpPr txBox="1"/>
          <p:nvPr/>
        </p:nvSpPr>
        <p:spPr>
          <a:xfrm>
            <a:off x="6572758" y="6125338"/>
            <a:ext cx="2520280" cy="369332"/>
          </a:xfrm>
          <a:prstGeom prst="rect">
            <a:avLst/>
          </a:prstGeom>
          <a:noFill/>
        </p:spPr>
        <p:txBody>
          <a:bodyPr wrap="square" rtlCol="0">
            <a:spAutoFit/>
          </a:bodyPr>
          <a:lstStyle/>
          <a:p>
            <a:r>
              <a:rPr lang="zh-CN" altLang="en-US" b="1" dirty="0" smtClean="0">
                <a:solidFill>
                  <a:srgbClr val="000099"/>
                </a:solidFill>
              </a:rPr>
              <a:t>详见书</a:t>
            </a:r>
            <a:r>
              <a:rPr lang="en-US" altLang="zh-CN" b="1" dirty="0" smtClean="0">
                <a:solidFill>
                  <a:srgbClr val="000099"/>
                </a:solidFill>
              </a:rPr>
              <a:t>P377</a:t>
            </a:r>
            <a:endParaRPr lang="zh-CN" altLang="en-US" b="1" dirty="0">
              <a:solidFill>
                <a:srgbClr val="000099"/>
              </a:solidFill>
            </a:endParaRPr>
          </a:p>
        </p:txBody>
      </p:sp>
      <p:sp>
        <p:nvSpPr>
          <p:cNvPr id="4" name="矩形 3"/>
          <p:cNvSpPr/>
          <p:nvPr/>
        </p:nvSpPr>
        <p:spPr>
          <a:xfrm>
            <a:off x="214033" y="1847224"/>
            <a:ext cx="2917807" cy="3816429"/>
          </a:xfrm>
          <a:prstGeom prst="rect">
            <a:avLst/>
          </a:prstGeom>
        </p:spPr>
        <p:txBody>
          <a:bodyPr wrap="square">
            <a:spAutoFit/>
          </a:bodyPr>
          <a:lstStyle/>
          <a:p>
            <a:pPr marL="342900" indent="-342900">
              <a:lnSpc>
                <a:spcPct val="110000"/>
              </a:lnSpc>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根据需要完成的功能，</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主机驱动构件主要应包括</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主机初始化</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接入设备初始化</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从</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设备读取数据</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向</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设备写入数据</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以及</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检测</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设备的连接状态</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034583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23</a:t>
            </a:fld>
            <a:endParaRPr lang="en-US" altLang="zh-CN"/>
          </a:p>
        </p:txBody>
      </p:sp>
      <p:sp>
        <p:nvSpPr>
          <p:cNvPr id="8" name="矩形 7"/>
          <p:cNvSpPr/>
          <p:nvPr/>
        </p:nvSpPr>
        <p:spPr>
          <a:xfrm>
            <a:off x="1043608" y="260648"/>
            <a:ext cx="4974439"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12.3   USB</a:t>
            </a:r>
            <a:r>
              <a:rPr lang="zh-CN" altLang="en-US" sz="2800" b="1" dirty="0">
                <a:solidFill>
                  <a:schemeClr val="bg1"/>
                </a:solidFill>
                <a:latin typeface="华文新魏" panose="02010800040101010101" pitchFamily="2" charset="-122"/>
                <a:ea typeface="华文新魏" panose="02010800040101010101" pitchFamily="2" charset="-122"/>
              </a:rPr>
              <a:t>主机的应用编程方法</a:t>
            </a:r>
          </a:p>
        </p:txBody>
      </p:sp>
      <p:sp>
        <p:nvSpPr>
          <p:cNvPr id="2" name="矩形 1"/>
          <p:cNvSpPr/>
          <p:nvPr/>
        </p:nvSpPr>
        <p:spPr>
          <a:xfrm>
            <a:off x="179512" y="807095"/>
            <a:ext cx="511069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12.3.1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主机驱动构件及使用方法</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79512" y="1338076"/>
            <a:ext cx="8784976" cy="4251164"/>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主机驱动构件的使用</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6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定义全局变量以保存是否有</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设备接入主机的标志；</a:t>
            </a:r>
          </a:p>
          <a:p>
            <a:pPr lvl="0" algn="just" eaLnBrk="0" hangingPunct="0">
              <a:lnSpc>
                <a:spcPct val="110000"/>
              </a:lnSpc>
              <a:spcBef>
                <a:spcPts val="6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main.c</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文件中初始化</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a:t>
            </a:r>
          </a:p>
          <a:p>
            <a:pPr lvl="0" algn="just" eaLnBrk="0" hangingPunct="0">
              <a:lnSpc>
                <a:spcPct val="110000"/>
              </a:lnSpc>
              <a:spcBef>
                <a:spcPts val="6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在文件</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isr.c</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中断处理函数中改变</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USBFlag</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变量以标示</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设备状态；</a:t>
            </a:r>
          </a:p>
          <a:p>
            <a:pPr lvl="0" algn="just" eaLnBrk="0" hangingPunct="0">
              <a:lnSpc>
                <a:spcPct val="110000"/>
              </a:lnSpc>
              <a:spcBef>
                <a:spcPts val="6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在需要的位置检测到</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USBFlag</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变化，然后对接入</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设备进行初始化；</a:t>
            </a:r>
          </a:p>
          <a:p>
            <a:pPr lvl="0" algn="just" eaLnBrk="0" hangingPunct="0">
              <a:lnSpc>
                <a:spcPct val="110000"/>
              </a:lnSpc>
              <a:spcBef>
                <a:spcPts val="600"/>
              </a:spcBef>
              <a:buClr>
                <a:srgbClr val="00007D"/>
              </a:buClr>
              <a:buSzPct val="75000"/>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第五步：</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通过文件系统函数间接调用</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USBReadData</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200" b="1" kern="0" dirty="0" err="1">
                <a:latin typeface="Times New Roman" panose="02020603050405020304" pitchFamily="18" charset="0"/>
                <a:ea typeface="黑体" panose="02010609060101010101" pitchFamily="49" charset="-122"/>
                <a:cs typeface="Times New Roman" panose="02020603050405020304" pitchFamily="18" charset="0"/>
              </a:rPr>
              <a:t>USBWriteData</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设备通信。</a:t>
            </a:r>
          </a:p>
          <a:p>
            <a:pPr lvl="0" algn="just" eaLnBrk="0" hangingPunct="0">
              <a:lnSpc>
                <a:spcPct val="110000"/>
              </a:lnSpc>
              <a:spcBef>
                <a:spcPts val="600"/>
              </a:spcBef>
              <a:buClr>
                <a:srgbClr val="00007D"/>
              </a:buClr>
              <a:buSzPct val="75000"/>
              <a:defRPr/>
            </a:pP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8"/>
          <p:cNvSpPr txBox="1"/>
          <p:nvPr/>
        </p:nvSpPr>
        <p:spPr>
          <a:xfrm>
            <a:off x="740110" y="5404574"/>
            <a:ext cx="4335946" cy="369332"/>
          </a:xfrm>
          <a:prstGeom prst="rect">
            <a:avLst/>
          </a:prstGeom>
          <a:noFill/>
        </p:spPr>
        <p:txBody>
          <a:bodyPr wrap="square" rtlCol="0">
            <a:spAutoFit/>
          </a:bodyPr>
          <a:lstStyle/>
          <a:p>
            <a:r>
              <a:rPr lang="zh-CN" altLang="en-US" b="1" dirty="0" smtClean="0">
                <a:solidFill>
                  <a:srgbClr val="000099"/>
                </a:solidFill>
              </a:rPr>
              <a:t>具体操作详见书</a:t>
            </a:r>
            <a:r>
              <a:rPr lang="en-US" altLang="zh-CN" b="1" dirty="0" smtClean="0">
                <a:solidFill>
                  <a:srgbClr val="000099"/>
                </a:solidFill>
              </a:rPr>
              <a:t>P378</a:t>
            </a:r>
            <a:endParaRPr lang="zh-CN" altLang="en-US" b="1" dirty="0">
              <a:solidFill>
                <a:srgbClr val="000099"/>
              </a:solidFill>
            </a:endParaRPr>
          </a:p>
        </p:txBody>
      </p:sp>
    </p:spTree>
    <p:extLst>
      <p:ext uri="{BB962C8B-B14F-4D97-AF65-F5344CB8AC3E}">
        <p14:creationId xmlns:p14="http://schemas.microsoft.com/office/powerpoint/2010/main" val="1368678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24</a:t>
            </a:fld>
            <a:endParaRPr lang="en-US" altLang="zh-CN"/>
          </a:p>
        </p:txBody>
      </p:sp>
      <p:sp>
        <p:nvSpPr>
          <p:cNvPr id="8" name="矩形 7"/>
          <p:cNvSpPr/>
          <p:nvPr/>
        </p:nvSpPr>
        <p:spPr>
          <a:xfrm>
            <a:off x="1043608" y="260648"/>
            <a:ext cx="4974439"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12.3   USB</a:t>
            </a:r>
            <a:r>
              <a:rPr lang="zh-CN" altLang="en-US" sz="2800" b="1" dirty="0">
                <a:solidFill>
                  <a:schemeClr val="bg1"/>
                </a:solidFill>
                <a:latin typeface="华文新魏" panose="02010800040101010101" pitchFamily="2" charset="-122"/>
                <a:ea typeface="华文新魏" panose="02010800040101010101" pitchFamily="2" charset="-122"/>
              </a:rPr>
              <a:t>主机的应用编程方法</a:t>
            </a:r>
          </a:p>
        </p:txBody>
      </p:sp>
      <p:sp>
        <p:nvSpPr>
          <p:cNvPr id="2" name="矩形 1"/>
          <p:cNvSpPr/>
          <p:nvPr/>
        </p:nvSpPr>
        <p:spPr>
          <a:xfrm>
            <a:off x="179512" y="807095"/>
            <a:ext cx="460895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主机方</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编程实例</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79512" y="1268760"/>
            <a:ext cx="8784976" cy="434350"/>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主机主程序文件（</a:t>
            </a:r>
            <a:r>
              <a:rPr lang="en-US" altLang="zh-CN" sz="2200" b="1" kern="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main.c</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208272929"/>
              </p:ext>
            </p:extLst>
          </p:nvPr>
        </p:nvGraphicFramePr>
        <p:xfrm>
          <a:off x="2473099" y="1844824"/>
          <a:ext cx="6408712" cy="4824536"/>
        </p:xfrm>
        <a:graphic>
          <a:graphicData uri="http://schemas.openxmlformats.org/drawingml/2006/table">
            <a:tbl>
              <a:tblPr firstRow="1" firstCol="1" bandRow="1"/>
              <a:tblGrid>
                <a:gridCol w="6408712"/>
              </a:tblGrid>
              <a:tr h="4824536">
                <a:tc>
                  <a:txBody>
                    <a:bodyPr/>
                    <a:lstStyle/>
                    <a:p>
                      <a:pPr indent="266700" algn="just">
                        <a:lnSpc>
                          <a:spcPct val="100000"/>
                        </a:lnSpc>
                        <a:spcAft>
                          <a:spcPts val="0"/>
                        </a:spcAft>
                        <a:tabLst>
                          <a:tab pos="4024630" algn="l"/>
                          <a:tab pos="4024630" algn="l"/>
                        </a:tabLst>
                      </a:pPr>
                      <a:r>
                        <a:rPr lang="en-US" sz="1400" kern="0" dirty="0">
                          <a:effectLst/>
                          <a:latin typeface="Times New Roman"/>
                          <a:ea typeface="宋体"/>
                        </a:rPr>
                        <a:t>//#include "</a:t>
                      </a:r>
                      <a:r>
                        <a:rPr lang="en-US" sz="1400" kern="0" dirty="0" err="1">
                          <a:effectLst/>
                          <a:latin typeface="Times New Roman"/>
                          <a:ea typeface="宋体"/>
                        </a:rPr>
                        <a:t>includes.h</a:t>
                      </a:r>
                      <a:r>
                        <a:rPr lang="en-US" sz="1400" kern="0" dirty="0">
                          <a:effectLst/>
                          <a:latin typeface="Times New Roman"/>
                          <a:ea typeface="宋体"/>
                        </a:rPr>
                        <a:t>"   //</a:t>
                      </a:r>
                      <a:r>
                        <a:rPr lang="zh-CN" sz="1400" kern="0" dirty="0">
                          <a:effectLst/>
                          <a:latin typeface="Times New Roman"/>
                          <a:ea typeface="宋体"/>
                        </a:rPr>
                        <a:t>包含总头文件</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//USB</a:t>
                      </a:r>
                      <a:r>
                        <a:rPr lang="zh-CN" sz="1400" kern="0" dirty="0">
                          <a:effectLst/>
                          <a:latin typeface="Times New Roman"/>
                          <a:ea typeface="宋体"/>
                        </a:rPr>
                        <a:t>相关全局变量定义</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uint_8 </a:t>
                      </a:r>
                      <a:r>
                        <a:rPr lang="en-US" sz="1400" kern="0" dirty="0" err="1">
                          <a:effectLst/>
                          <a:latin typeface="Times New Roman"/>
                          <a:ea typeface="宋体"/>
                        </a:rPr>
                        <a:t>USBHostStatus</a:t>
                      </a:r>
                      <a:r>
                        <a:rPr lang="en-US" sz="1400" kern="0" dirty="0">
                          <a:effectLst/>
                          <a:latin typeface="Times New Roman"/>
                          <a:ea typeface="宋体"/>
                        </a:rPr>
                        <a:t> = USB_DEVICE_IDLE;  //USB</a:t>
                      </a:r>
                      <a:r>
                        <a:rPr lang="zh-CN" sz="1400" kern="0" dirty="0">
                          <a:effectLst/>
                          <a:latin typeface="Times New Roman"/>
                          <a:ea typeface="宋体"/>
                        </a:rPr>
                        <a:t>设备状态</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800" kern="0" dirty="0">
                          <a:effectLst/>
                          <a:latin typeface="Times New Roman"/>
                          <a:ea typeface="宋体"/>
                        </a:rPr>
                        <a:t>…….</a:t>
                      </a:r>
                      <a:endParaRPr lang="zh-CN" sz="18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err="1">
                          <a:effectLst/>
                          <a:latin typeface="Times New Roman"/>
                          <a:ea typeface="宋体"/>
                        </a:rPr>
                        <a:t>int</a:t>
                      </a:r>
                      <a:r>
                        <a:rPr lang="en-US" sz="1400" kern="0" dirty="0">
                          <a:effectLst/>
                          <a:latin typeface="Times New Roman"/>
                          <a:ea typeface="宋体"/>
                        </a:rPr>
                        <a:t> main(void)</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//1. </a:t>
                      </a:r>
                      <a:r>
                        <a:rPr lang="zh-CN" sz="1400" kern="0" dirty="0">
                          <a:effectLst/>
                          <a:latin typeface="Times New Roman"/>
                          <a:ea typeface="宋体"/>
                        </a:rPr>
                        <a:t>声明主函数使用的变量</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uint_32  </a:t>
                      </a:r>
                      <a:r>
                        <a:rPr lang="en-US" sz="1400" kern="0" dirty="0" err="1">
                          <a:effectLst/>
                          <a:latin typeface="Times New Roman"/>
                          <a:ea typeface="宋体"/>
                        </a:rPr>
                        <a:t>mRuncount</a:t>
                      </a:r>
                      <a:r>
                        <a:rPr lang="en-US" sz="1400" kern="0" dirty="0">
                          <a:effectLst/>
                          <a:latin typeface="Times New Roman"/>
                          <a:ea typeface="宋体"/>
                        </a:rPr>
                        <a:t>;     //</a:t>
                      </a:r>
                      <a:r>
                        <a:rPr lang="zh-CN" sz="1400" kern="0" dirty="0">
                          <a:effectLst/>
                          <a:latin typeface="Times New Roman"/>
                          <a:ea typeface="宋体"/>
                        </a:rPr>
                        <a:t>主循环计数器</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uint_32  Count = 1;</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uint_8 </a:t>
                      </a:r>
                      <a:r>
                        <a:rPr lang="en-US" sz="1400" kern="0" dirty="0" err="1">
                          <a:effectLst/>
                          <a:latin typeface="Times New Roman"/>
                          <a:ea typeface="宋体"/>
                        </a:rPr>
                        <a:t>buf</a:t>
                      </a:r>
                      <a:r>
                        <a:rPr lang="en-US" sz="1400" kern="0" dirty="0">
                          <a:effectLst/>
                          <a:latin typeface="Times New Roman"/>
                          <a:ea typeface="宋体"/>
                        </a:rPr>
                        <a:t>[14];</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uint_8 </a:t>
                      </a:r>
                      <a:r>
                        <a:rPr lang="en-US" sz="1400" kern="0" dirty="0" err="1">
                          <a:effectLst/>
                          <a:latin typeface="Times New Roman"/>
                          <a:ea typeface="宋体"/>
                        </a:rPr>
                        <a:t>i</a:t>
                      </a:r>
                      <a:r>
                        <a:rPr lang="en-US" sz="1400" kern="0" dirty="0">
                          <a:effectLst/>
                          <a:latin typeface="Times New Roman"/>
                          <a:ea typeface="宋体"/>
                        </a:rPr>
                        <a:t>;</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uint_8 err;</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//2. </a:t>
                      </a:r>
                      <a:r>
                        <a:rPr lang="zh-CN" sz="1400" kern="0" dirty="0">
                          <a:effectLst/>
                          <a:latin typeface="Times New Roman"/>
                          <a:ea typeface="宋体"/>
                        </a:rPr>
                        <a:t>关总中断</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DISABLE_INTERRUPTS;</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//3. </a:t>
                      </a:r>
                      <a:r>
                        <a:rPr lang="zh-CN" sz="1400" kern="0" dirty="0">
                          <a:effectLst/>
                          <a:latin typeface="Times New Roman"/>
                          <a:ea typeface="宋体"/>
                        </a:rPr>
                        <a:t>初始化外设模块</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light_init</a:t>
                      </a:r>
                      <a:r>
                        <a:rPr lang="en-US" sz="1400" kern="0" dirty="0">
                          <a:effectLst/>
                          <a:latin typeface="Times New Roman"/>
                          <a:ea typeface="宋体"/>
                        </a:rPr>
                        <a:t>(RUN_LIGHT_BLUE, LIGHT_ON);  //</a:t>
                      </a:r>
                      <a:r>
                        <a:rPr lang="zh-CN" sz="1400" kern="0" dirty="0">
                          <a:effectLst/>
                          <a:latin typeface="Times New Roman"/>
                          <a:ea typeface="宋体"/>
                        </a:rPr>
                        <a:t>蓝灯初始化</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uart_init</a:t>
                      </a:r>
                      <a:r>
                        <a:rPr lang="en-US" sz="1400" kern="0" dirty="0">
                          <a:effectLst/>
                          <a:latin typeface="Times New Roman"/>
                          <a:ea typeface="宋体"/>
                        </a:rPr>
                        <a:t>(UART_1, 9600);               //</a:t>
                      </a:r>
                      <a:r>
                        <a:rPr lang="zh-CN" sz="1400" kern="0" dirty="0">
                          <a:effectLst/>
                          <a:latin typeface="Times New Roman"/>
                          <a:ea typeface="宋体"/>
                        </a:rPr>
                        <a:t>使能串口</a:t>
                      </a:r>
                      <a:r>
                        <a:rPr lang="en-US" sz="1400" kern="0" dirty="0">
                          <a:effectLst/>
                          <a:latin typeface="Times New Roman"/>
                          <a:ea typeface="宋体"/>
                        </a:rPr>
                        <a:t>1</a:t>
                      </a:r>
                      <a:r>
                        <a:rPr lang="zh-CN" sz="1400" kern="0" dirty="0">
                          <a:effectLst/>
                          <a:latin typeface="Times New Roman"/>
                          <a:ea typeface="宋体"/>
                        </a:rPr>
                        <a:t>，波特率为</a:t>
                      </a:r>
                      <a:r>
                        <a:rPr lang="en-US" sz="1400" kern="0" dirty="0">
                          <a:effectLst/>
                          <a:latin typeface="Times New Roman"/>
                          <a:ea typeface="宋体"/>
                        </a:rPr>
                        <a:t>9600</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USBHostInit</a:t>
                      </a:r>
                      <a:r>
                        <a:rPr lang="en-US" sz="1400" kern="0" dirty="0">
                          <a:effectLst/>
                          <a:latin typeface="Times New Roman"/>
                          <a:ea typeface="宋体"/>
                        </a:rPr>
                        <a:t>();                         //USB</a:t>
                      </a:r>
                      <a:r>
                        <a:rPr lang="zh-CN" sz="1400" kern="0" dirty="0">
                          <a:effectLst/>
                          <a:latin typeface="Times New Roman"/>
                          <a:ea typeface="宋体"/>
                        </a:rPr>
                        <a:t>主机初始化</a:t>
                      </a:r>
                      <a:endParaRPr lang="zh-CN" sz="1400" kern="100" dirty="0">
                        <a:effectLst/>
                        <a:latin typeface="Times New Roman"/>
                        <a:ea typeface="宋体"/>
                      </a:endParaRPr>
                    </a:p>
                    <a:p>
                      <a:pPr indent="1270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printf</a:t>
                      </a:r>
                      <a:r>
                        <a:rPr lang="en-US" sz="1400" kern="0" dirty="0">
                          <a:effectLst/>
                          <a:latin typeface="Times New Roman"/>
                          <a:ea typeface="宋体"/>
                        </a:rPr>
                        <a:t>("----------------------USB</a:t>
                      </a:r>
                      <a:r>
                        <a:rPr lang="zh-CN" sz="1400" kern="0" dirty="0">
                          <a:effectLst/>
                          <a:latin typeface="Times New Roman"/>
                          <a:ea typeface="宋体"/>
                        </a:rPr>
                        <a:t>主机测试</a:t>
                      </a:r>
                      <a:r>
                        <a:rPr lang="en-US" sz="1400" kern="0" dirty="0">
                          <a:effectLst/>
                          <a:latin typeface="Times New Roman"/>
                          <a:ea typeface="宋体"/>
                        </a:rPr>
                        <a:t>!----------------\r\n</a:t>
                      </a:r>
                      <a:r>
                        <a:rPr lang="en-US" sz="900" kern="0" dirty="0">
                          <a:effectLst/>
                          <a:latin typeface="Times New Roman"/>
                          <a:ea typeface="宋体"/>
                        </a:rPr>
                        <a:t>");</a:t>
                      </a:r>
                      <a:endParaRPr lang="zh-CN" sz="900" kern="100" dirty="0">
                        <a:effectLst/>
                        <a:latin typeface="Times New Roman"/>
                        <a:ea typeface="宋体"/>
                      </a:endParaRPr>
                    </a:p>
                    <a:p>
                      <a:pPr indent="127000" algn="just">
                        <a:lnSpc>
                          <a:spcPts val="1200"/>
                        </a:lnSpc>
                        <a:spcAft>
                          <a:spcPts val="0"/>
                        </a:spcAft>
                        <a:tabLst>
                          <a:tab pos="4024630" algn="l"/>
                          <a:tab pos="4024630" algn="l"/>
                        </a:tabLst>
                      </a:pPr>
                      <a:r>
                        <a:rPr lang="en-US" sz="1400" kern="0" dirty="0">
                          <a:effectLst/>
                          <a:latin typeface="Times New Roman"/>
                          <a:ea typeface="宋体"/>
                        </a:rPr>
                        <a:t>    //4. </a:t>
                      </a:r>
                      <a:r>
                        <a:rPr lang="zh-CN" sz="1400" kern="0" dirty="0">
                          <a:effectLst/>
                          <a:latin typeface="Times New Roman"/>
                          <a:ea typeface="宋体"/>
                        </a:rPr>
                        <a:t>给有关变量赋初值</a:t>
                      </a:r>
                      <a:r>
                        <a:rPr lang="en-US" sz="1400" kern="0" dirty="0">
                          <a:effectLst/>
                          <a:latin typeface="Times New Roman"/>
                          <a:ea typeface="宋体"/>
                        </a:rPr>
                        <a:t>  </a:t>
                      </a:r>
                      <a:endParaRPr lang="zh-CN" sz="1400" kern="100" dirty="0">
                        <a:effectLst/>
                        <a:latin typeface="Times New Roman"/>
                        <a:ea typeface="宋体"/>
                      </a:endParaRPr>
                    </a:p>
                    <a:p>
                      <a:pPr indent="127000" algn="just">
                        <a:lnSpc>
                          <a:spcPts val="1200"/>
                        </a:lnSpc>
                        <a:spcAft>
                          <a:spcPts val="0"/>
                        </a:spcAft>
                        <a:tabLst>
                          <a:tab pos="4024630" algn="l"/>
                          <a:tab pos="4024630" algn="l"/>
                        </a:tabLst>
                      </a:pPr>
                      <a:r>
                        <a:rPr lang="en-US" sz="1400" kern="0" dirty="0">
                          <a:effectLst/>
                          <a:latin typeface="Times New Roman"/>
                          <a:ea typeface="宋体"/>
                        </a:rPr>
                        <a:t> </a:t>
                      </a:r>
                      <a:r>
                        <a:rPr lang="en-US" sz="1400" kern="0" dirty="0" smtClean="0">
                          <a:effectLst/>
                          <a:latin typeface="Times New Roman"/>
                          <a:ea typeface="宋体"/>
                        </a:rPr>
                        <a:t>  </a:t>
                      </a:r>
                      <a:r>
                        <a:rPr lang="en-US" sz="1800" kern="0" dirty="0" smtClean="0">
                          <a:effectLst/>
                          <a:latin typeface="Times New Roman"/>
                          <a:ea typeface="宋体"/>
                        </a:rPr>
                        <a:t>………</a:t>
                      </a:r>
                      <a:endParaRPr lang="zh-CN" sz="1800" kern="100" dirty="0">
                        <a:effectLst/>
                        <a:latin typeface="Times New Roman"/>
                        <a:ea typeface="宋体"/>
                      </a:endParaRPr>
                    </a:p>
                  </a:txBody>
                  <a:tcPr marL="68580" marR="68580" marT="0" marB="0">
                    <a:lnL>
                      <a:noFill/>
                    </a:lnL>
                    <a:lnR>
                      <a:noFill/>
                    </a:lnR>
                    <a:lnT>
                      <a:noFill/>
                    </a:lnT>
                    <a:lnB>
                      <a:noFill/>
                    </a:lnB>
                    <a:pattFill prst="pct10">
                      <a:fgClr>
                        <a:srgbClr val="FFFFFF"/>
                      </a:fgClr>
                      <a:bgClr>
                        <a:srgbClr val="E5E5E5"/>
                      </a:bgClr>
                    </a:pattFill>
                  </a:tcPr>
                </a:tc>
              </a:tr>
            </a:tbl>
          </a:graphicData>
        </a:graphic>
      </p:graphicFrame>
      <p:sp>
        <p:nvSpPr>
          <p:cNvPr id="11" name="TextBox 10"/>
          <p:cNvSpPr txBox="1"/>
          <p:nvPr/>
        </p:nvSpPr>
        <p:spPr>
          <a:xfrm>
            <a:off x="6372200" y="4601190"/>
            <a:ext cx="2448272" cy="369332"/>
          </a:xfrm>
          <a:prstGeom prst="rect">
            <a:avLst/>
          </a:prstGeom>
          <a:noFill/>
        </p:spPr>
        <p:txBody>
          <a:bodyPr wrap="square" rtlCol="0">
            <a:spAutoFit/>
          </a:bodyPr>
          <a:lstStyle/>
          <a:p>
            <a:r>
              <a:rPr lang="zh-CN" altLang="en-US" b="1" dirty="0" smtClean="0">
                <a:solidFill>
                  <a:srgbClr val="000099"/>
                </a:solidFill>
              </a:rPr>
              <a:t>详见书</a:t>
            </a:r>
            <a:r>
              <a:rPr lang="en-US" altLang="zh-CN" b="1" dirty="0" smtClean="0">
                <a:solidFill>
                  <a:srgbClr val="000099"/>
                </a:solidFill>
              </a:rPr>
              <a:t>P379</a:t>
            </a:r>
            <a:r>
              <a:rPr lang="zh-CN" altLang="en-US" b="1" dirty="0" smtClean="0">
                <a:solidFill>
                  <a:srgbClr val="000099"/>
                </a:solidFill>
              </a:rPr>
              <a:t>－</a:t>
            </a:r>
            <a:r>
              <a:rPr lang="en-US" altLang="zh-CN" b="1" dirty="0" smtClean="0">
                <a:solidFill>
                  <a:srgbClr val="000099"/>
                </a:solidFill>
              </a:rPr>
              <a:t>P381</a:t>
            </a:r>
            <a:endParaRPr lang="zh-CN" altLang="en-US" b="1" dirty="0">
              <a:solidFill>
                <a:srgbClr val="000099"/>
              </a:solidFill>
            </a:endParaRPr>
          </a:p>
        </p:txBody>
      </p:sp>
      <p:sp>
        <p:nvSpPr>
          <p:cNvPr id="4" name="矩形 3"/>
          <p:cNvSpPr/>
          <p:nvPr/>
        </p:nvSpPr>
        <p:spPr>
          <a:xfrm>
            <a:off x="35496" y="2025252"/>
            <a:ext cx="2244653" cy="2699200"/>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zh-CN" altLang="zh-CN" sz="2200" b="1" kern="100" dirty="0">
                <a:latin typeface="Times New Roman"/>
                <a:ea typeface="宋体"/>
              </a:rPr>
              <a:t>非常清楚的在</a:t>
            </a:r>
            <a:r>
              <a:rPr lang="en-US" altLang="zh-CN" sz="2200" b="1" kern="100" dirty="0">
                <a:latin typeface="Times New Roman"/>
                <a:ea typeface="宋体"/>
              </a:rPr>
              <a:t>USB</a:t>
            </a:r>
            <a:r>
              <a:rPr lang="zh-CN" altLang="zh-CN" sz="2200" b="1" kern="100" dirty="0">
                <a:latin typeface="Times New Roman"/>
                <a:ea typeface="宋体"/>
              </a:rPr>
              <a:t>主机程序文件</a:t>
            </a:r>
            <a:r>
              <a:rPr lang="en-US" altLang="zh-CN" sz="2200" b="1" kern="100" dirty="0" err="1">
                <a:latin typeface="Times New Roman"/>
                <a:ea typeface="宋体"/>
              </a:rPr>
              <a:t>main.c</a:t>
            </a:r>
            <a:r>
              <a:rPr lang="zh-CN" altLang="zh-CN" sz="2200" b="1" kern="100" dirty="0">
                <a:latin typeface="Times New Roman"/>
                <a:ea typeface="宋体"/>
              </a:rPr>
              <a:t>中看到通过文件系统函数对</a:t>
            </a:r>
            <a:r>
              <a:rPr lang="en-US" altLang="zh-CN" sz="2200" b="1" kern="100" dirty="0">
                <a:latin typeface="Times New Roman"/>
                <a:ea typeface="宋体"/>
              </a:rPr>
              <a:t>U</a:t>
            </a:r>
            <a:r>
              <a:rPr lang="zh-CN" altLang="zh-CN" sz="2200" b="1" kern="100" dirty="0">
                <a:latin typeface="Times New Roman"/>
                <a:ea typeface="宋体"/>
              </a:rPr>
              <a:t>盘的初始化以及读写操作</a:t>
            </a:r>
            <a:r>
              <a:rPr lang="zh-CN" altLang="zh-CN" kern="100" dirty="0">
                <a:latin typeface="Times New Roman"/>
                <a:ea typeface="宋体"/>
              </a:rPr>
              <a:t>。</a:t>
            </a:r>
            <a:endParaRPr lang="zh-CN" altLang="zh-CN" kern="100" dirty="0">
              <a:effectLst/>
              <a:latin typeface="Times New Roman"/>
              <a:ea typeface="宋体"/>
            </a:endParaRPr>
          </a:p>
        </p:txBody>
      </p:sp>
    </p:spTree>
    <p:extLst>
      <p:ext uri="{BB962C8B-B14F-4D97-AF65-F5344CB8AC3E}">
        <p14:creationId xmlns:p14="http://schemas.microsoft.com/office/powerpoint/2010/main" val="1266996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25</a:t>
            </a:fld>
            <a:endParaRPr lang="en-US" altLang="zh-CN"/>
          </a:p>
        </p:txBody>
      </p:sp>
      <p:sp>
        <p:nvSpPr>
          <p:cNvPr id="8" name="矩形 7"/>
          <p:cNvSpPr/>
          <p:nvPr/>
        </p:nvSpPr>
        <p:spPr>
          <a:xfrm>
            <a:off x="1043608" y="260648"/>
            <a:ext cx="4974439"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12.3   USB</a:t>
            </a:r>
            <a:r>
              <a:rPr lang="zh-CN" altLang="en-US" sz="2800" b="1" dirty="0">
                <a:solidFill>
                  <a:schemeClr val="bg1"/>
                </a:solidFill>
                <a:latin typeface="华文新魏" panose="02010800040101010101" pitchFamily="2" charset="-122"/>
                <a:ea typeface="华文新魏" panose="02010800040101010101" pitchFamily="2" charset="-122"/>
              </a:rPr>
              <a:t>主机的应用编程方法</a:t>
            </a:r>
          </a:p>
        </p:txBody>
      </p:sp>
      <p:sp>
        <p:nvSpPr>
          <p:cNvPr id="2" name="矩形 1"/>
          <p:cNvSpPr/>
          <p:nvPr/>
        </p:nvSpPr>
        <p:spPr>
          <a:xfrm>
            <a:off x="179512" y="951111"/>
            <a:ext cx="460895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主机方</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编程实例</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79512" y="1452089"/>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主机测试实例</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85787" y="1916832"/>
            <a:ext cx="8928992" cy="1581972"/>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latin typeface="Times New Roman"/>
                <a:ea typeface="宋体"/>
              </a:rPr>
              <a:t>将编译后的</a:t>
            </a:r>
            <a:r>
              <a:rPr lang="en-US" altLang="zh-CN" sz="2200" b="1" kern="100" dirty="0">
                <a:latin typeface="Times New Roman"/>
                <a:ea typeface="宋体"/>
              </a:rPr>
              <a:t>USB</a:t>
            </a:r>
            <a:r>
              <a:rPr lang="zh-CN" altLang="en-US" sz="2200" b="1" kern="100" dirty="0">
                <a:latin typeface="Times New Roman"/>
                <a:ea typeface="宋体"/>
              </a:rPr>
              <a:t>主机程序烧入</a:t>
            </a:r>
            <a:r>
              <a:rPr lang="en-US" altLang="zh-CN" sz="2200" b="1" kern="100" dirty="0">
                <a:latin typeface="Times New Roman"/>
                <a:ea typeface="宋体"/>
              </a:rPr>
              <a:t>KL25</a:t>
            </a:r>
            <a:r>
              <a:rPr lang="zh-CN" altLang="en-US" sz="2200" b="1" kern="100" dirty="0">
                <a:latin typeface="Times New Roman"/>
                <a:ea typeface="宋体"/>
              </a:rPr>
              <a:t>中，上电后蓝灯保持亮的状态，当通过</a:t>
            </a:r>
            <a:r>
              <a:rPr lang="en-US" altLang="zh-CN" sz="2200" b="1" kern="100" dirty="0">
                <a:latin typeface="Times New Roman"/>
                <a:ea typeface="宋体"/>
              </a:rPr>
              <a:t>USB</a:t>
            </a:r>
            <a:r>
              <a:rPr lang="zh-CN" altLang="en-US" sz="2200" b="1" kern="100" dirty="0">
                <a:latin typeface="Times New Roman"/>
                <a:ea typeface="宋体"/>
              </a:rPr>
              <a:t>转接线将</a:t>
            </a:r>
            <a:r>
              <a:rPr lang="en-US" altLang="zh-CN" sz="2200" b="1" kern="100" dirty="0">
                <a:latin typeface="Times New Roman"/>
                <a:ea typeface="宋体"/>
              </a:rPr>
              <a:t>U</a:t>
            </a:r>
            <a:r>
              <a:rPr lang="zh-CN" altLang="en-US" sz="2200" b="1" kern="100" dirty="0">
                <a:latin typeface="Times New Roman"/>
                <a:ea typeface="宋体"/>
              </a:rPr>
              <a:t>盘插入，在串口调试工具上会看到枚举到的设备信息，不同型号的</a:t>
            </a:r>
            <a:r>
              <a:rPr lang="en-US" altLang="zh-CN" sz="2200" b="1" kern="100" dirty="0">
                <a:latin typeface="Times New Roman"/>
                <a:ea typeface="宋体"/>
              </a:rPr>
              <a:t>U</a:t>
            </a:r>
            <a:r>
              <a:rPr lang="zh-CN" altLang="en-US" sz="2200" b="1" kern="100" dirty="0">
                <a:latin typeface="Times New Roman"/>
                <a:ea typeface="宋体"/>
              </a:rPr>
              <a:t>盘枚举到的设备不同。另外，还可读取并显示</a:t>
            </a:r>
            <a:r>
              <a:rPr lang="en-US" altLang="zh-CN" sz="2200" b="1" kern="100" dirty="0">
                <a:latin typeface="Times New Roman"/>
                <a:ea typeface="宋体"/>
              </a:rPr>
              <a:t>U</a:t>
            </a:r>
            <a:r>
              <a:rPr lang="zh-CN" altLang="en-US" sz="2200" b="1" kern="100" dirty="0">
                <a:latin typeface="Times New Roman"/>
                <a:ea typeface="宋体"/>
              </a:rPr>
              <a:t>盘文件内的预存的数据“</a:t>
            </a:r>
            <a:r>
              <a:rPr lang="en-US" altLang="zh-CN" sz="2200" b="1" kern="100" dirty="0" err="1">
                <a:latin typeface="Times New Roman"/>
                <a:ea typeface="宋体"/>
              </a:rPr>
              <a:t>suda</a:t>
            </a:r>
            <a:r>
              <a:rPr lang="en-US" altLang="zh-CN" sz="2200" b="1" kern="100" dirty="0">
                <a:latin typeface="Times New Roman"/>
                <a:ea typeface="宋体"/>
              </a:rPr>
              <a:t>-</a:t>
            </a:r>
            <a:r>
              <a:rPr lang="en-US" altLang="zh-CN" sz="2200" b="1" kern="100" dirty="0" err="1">
                <a:latin typeface="Times New Roman"/>
                <a:ea typeface="宋体"/>
              </a:rPr>
              <a:t>usb</a:t>
            </a:r>
            <a:r>
              <a:rPr lang="en-US" altLang="zh-CN" sz="2200" b="1" kern="100" dirty="0">
                <a:latin typeface="Times New Roman"/>
                <a:ea typeface="宋体"/>
              </a:rPr>
              <a:t>-test”</a:t>
            </a:r>
            <a:r>
              <a:rPr lang="zh-CN" altLang="en-US" sz="2200" b="1" kern="100" dirty="0">
                <a:latin typeface="Times New Roman"/>
                <a:ea typeface="宋体"/>
              </a:rPr>
              <a:t>。</a:t>
            </a:r>
            <a:endParaRPr lang="zh-CN" altLang="zh-CN" kern="100" dirty="0">
              <a:effectLst/>
              <a:latin typeface="Times New Roman"/>
              <a:ea typeface="宋体"/>
            </a:endParaRPr>
          </a:p>
        </p:txBody>
      </p:sp>
    </p:spTree>
    <p:extLst>
      <p:ext uri="{BB962C8B-B14F-4D97-AF65-F5344CB8AC3E}">
        <p14:creationId xmlns:p14="http://schemas.microsoft.com/office/powerpoint/2010/main" val="4231322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26</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36712"/>
            <a:ext cx="52645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底层编程涉及的基本概念</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07504" y="1298377"/>
            <a:ext cx="8784976" cy="1658916"/>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前面介绍</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了</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设备、主机的编程方法，利用已有的驱动构件完成了</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的简单编程</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。在介绍这些</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驱动</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构件是</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如何制作</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的之前，先</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来了解一下在制作</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驱动构件之前需要掌握的基础知识</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6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端点概念及特征</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205544" y="2924944"/>
            <a:ext cx="8758944" cy="3559436"/>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设备中唯一可以寻址的就是</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端点</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。根据用途，可将端点分为两类：</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号端点和非</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号端点</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号端点被称为</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控制端点</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，它既支持上行传输（</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IN</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）又支持下行传输（</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OUT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），且只用在控制传输，其他端点只能在单方向传输数据</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设备</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中的每个端点都有一个唯一的</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端点号</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。端点号和端点的方向一起组成该端点的地址。</a:t>
            </a: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控制端点</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设备上电复位以后就可以使用，而其他端点</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必须在</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配置以后才可以使用。低速设备的端点数最多为</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个，端点号范围是</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；全速</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高速设备，端点数最多为</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个，端点号范围是</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15</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99206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27</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36712"/>
            <a:ext cx="52645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底层编程涉及的基本概念</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216" y="1298377"/>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基本通信单元：包</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07504" y="1772816"/>
            <a:ext cx="8928992" cy="3931846"/>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协议</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包</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系统中数据传输的</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基本单元</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，所有数据都是经过打包后在总线上传输的，</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传输中包的主要类型有令牌包、数据包和握手包。</a:t>
            </a: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不同功能的</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字段</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，按照特定的格式</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组合构成</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不同的包。这些字段主要有：同步字段、包标识符字段、地址地段、端点字段、帧号字段、数据字段、校验字段和包结尾字段</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等。</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我们</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重点解释一下包标识字段</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包标识符字段表示</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包类型</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中一共有</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种不同类型的包，有</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种类型的令牌包、</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种类型的数据包和</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种类型的握手包。包类型（</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PID</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字段见下页：</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10137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28</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36712"/>
            <a:ext cx="52645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底层编程涉及的基本概念</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216" y="1298377"/>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基本通信单元：包</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475958192"/>
              </p:ext>
            </p:extLst>
          </p:nvPr>
        </p:nvGraphicFramePr>
        <p:xfrm>
          <a:off x="611559" y="1751130"/>
          <a:ext cx="8064896" cy="4961750"/>
        </p:xfrm>
        <a:graphic>
          <a:graphicData uri="http://schemas.openxmlformats.org/drawingml/2006/table">
            <a:tbl>
              <a:tblPr firstRow="1" firstCol="1" bandRow="1"/>
              <a:tblGrid>
                <a:gridCol w="1124613"/>
                <a:gridCol w="1222719"/>
                <a:gridCol w="2858782"/>
                <a:gridCol w="2858782"/>
              </a:tblGrid>
              <a:tr h="250630">
                <a:tc gridSpan="4">
                  <a:txBody>
                    <a:bodyPr/>
                    <a:lstStyle/>
                    <a:p>
                      <a:pPr indent="306070" algn="ctr">
                        <a:lnSpc>
                          <a:spcPct val="100000"/>
                        </a:lnSpc>
                        <a:spcAft>
                          <a:spcPts val="0"/>
                        </a:spcAft>
                        <a:tabLst>
                          <a:tab pos="4024630" algn="l"/>
                        </a:tabLst>
                      </a:pPr>
                      <a:r>
                        <a:rPr lang="zh-CN" sz="1800" b="1" dirty="0">
                          <a:solidFill>
                            <a:srgbClr val="000000"/>
                          </a:solidFill>
                          <a:effectLst/>
                          <a:latin typeface="Times New Roman"/>
                          <a:ea typeface="黑体"/>
                          <a:cs typeface="Arial Unicode MS"/>
                        </a:rPr>
                        <a:t>包类型（</a:t>
                      </a:r>
                      <a:r>
                        <a:rPr lang="zh-CN" sz="1800" b="1" dirty="0">
                          <a:solidFill>
                            <a:srgbClr val="000000"/>
                          </a:solidFill>
                          <a:effectLst/>
                          <a:latin typeface="Times New Roman"/>
                          <a:ea typeface="宋体"/>
                          <a:cs typeface="Arial Unicode MS"/>
                        </a:rPr>
                        <a:t>PID</a:t>
                      </a:r>
                      <a:r>
                        <a:rPr lang="zh-CN" sz="1800" b="1" dirty="0">
                          <a:solidFill>
                            <a:srgbClr val="000000"/>
                          </a:solidFill>
                          <a:effectLst/>
                          <a:latin typeface="Times New Roman"/>
                          <a:ea typeface="黑体"/>
                          <a:cs typeface="Arial Unicode MS"/>
                        </a:rPr>
                        <a:t>）字段</a:t>
                      </a:r>
                      <a:endParaRPr lang="zh-CN" sz="1800" b="1" dirty="0">
                        <a:solidFill>
                          <a:srgbClr val="000000"/>
                        </a:solidFill>
                        <a:effectLst/>
                        <a:latin typeface="Times New Roman"/>
                        <a:ea typeface="宋体"/>
                        <a:cs typeface="Arial Unicode MS"/>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50630">
                <a:tc>
                  <a:txBody>
                    <a:bodyPr/>
                    <a:lstStyle/>
                    <a:p>
                      <a:pPr indent="127000" algn="just">
                        <a:lnSpc>
                          <a:spcPct val="100000"/>
                        </a:lnSpc>
                        <a:spcAft>
                          <a:spcPts val="0"/>
                        </a:spcAft>
                        <a:tabLst>
                          <a:tab pos="4024630" algn="l"/>
                          <a:tab pos="4024630" algn="l"/>
                        </a:tabLst>
                      </a:pPr>
                      <a:r>
                        <a:rPr lang="zh-CN" sz="1400" b="1" kern="0">
                          <a:effectLst/>
                          <a:latin typeface="Times New Roman"/>
                          <a:ea typeface="宋体"/>
                        </a:rPr>
                        <a:t>包类型</a:t>
                      </a:r>
                      <a:endParaRPr lang="zh-CN" sz="1400" b="1"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PID</a:t>
                      </a:r>
                      <a:r>
                        <a:rPr lang="zh-CN" sz="1400" b="1" kern="0">
                          <a:effectLst/>
                          <a:latin typeface="Times New Roman"/>
                          <a:ea typeface="宋体"/>
                        </a:rPr>
                        <a:t>名称</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PID</a:t>
                      </a:r>
                      <a:r>
                        <a:rPr lang="zh-CN" sz="1400" b="1" kern="0">
                          <a:effectLst/>
                          <a:latin typeface="Times New Roman"/>
                          <a:ea typeface="宋体"/>
                        </a:rPr>
                        <a:t>值（</a:t>
                      </a:r>
                      <a:r>
                        <a:rPr lang="en-US" sz="1400" b="1" kern="0">
                          <a:effectLst/>
                          <a:latin typeface="Times New Roman"/>
                          <a:ea typeface="宋体"/>
                        </a:rPr>
                        <a:t>D0:3</a:t>
                      </a:r>
                      <a:r>
                        <a:rPr lang="zh-CN" sz="1400" b="1" kern="0">
                          <a:effectLst/>
                          <a:latin typeface="Times New Roman"/>
                          <a:ea typeface="宋体"/>
                        </a:rPr>
                        <a:t>）</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zh-CN" sz="1400" b="1" kern="0">
                          <a:effectLst/>
                          <a:latin typeface="Times New Roman"/>
                          <a:ea typeface="宋体"/>
                        </a:rPr>
                        <a:t>说明</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728">
                <a:tc rowSpan="4">
                  <a:txBody>
                    <a:bodyPr/>
                    <a:lstStyle/>
                    <a:p>
                      <a:pPr indent="127000" algn="just">
                        <a:lnSpc>
                          <a:spcPct val="100000"/>
                        </a:lnSpc>
                        <a:spcAft>
                          <a:spcPts val="0"/>
                        </a:spcAft>
                        <a:tabLst>
                          <a:tab pos="4024630" algn="l"/>
                          <a:tab pos="4024630" algn="l"/>
                        </a:tabLst>
                      </a:pPr>
                      <a:r>
                        <a:rPr lang="zh-CN" sz="1400" b="1" kern="0">
                          <a:effectLst/>
                          <a:latin typeface="Times New Roman"/>
                          <a:ea typeface="宋体"/>
                        </a:rPr>
                        <a:t>令牌包</a:t>
                      </a:r>
                      <a:endParaRPr lang="zh-CN" sz="1400" b="1"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SETUP</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1101B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通知</a:t>
                      </a:r>
                      <a:r>
                        <a:rPr lang="en-US" sz="1400" b="1" kern="0">
                          <a:effectLst/>
                          <a:latin typeface="Times New Roman"/>
                          <a:ea typeface="宋体"/>
                        </a:rPr>
                        <a:t>USB</a:t>
                      </a:r>
                      <a:r>
                        <a:rPr lang="zh-CN" sz="1400" b="1" kern="0">
                          <a:effectLst/>
                          <a:latin typeface="Times New Roman"/>
                          <a:ea typeface="宋体"/>
                        </a:rPr>
                        <a:t>设备将要开始一个控制传输</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IN</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1001B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通知设备将要输入数据</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OUT</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0001B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通知设备将要输出数据</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SOF</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0101B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通知设备这是一个帧起始包</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rowSpan="4">
                  <a:txBody>
                    <a:bodyPr/>
                    <a:lstStyle/>
                    <a:p>
                      <a:pPr indent="127000" algn="just">
                        <a:lnSpc>
                          <a:spcPct val="100000"/>
                        </a:lnSpc>
                        <a:spcAft>
                          <a:spcPts val="0"/>
                        </a:spcAft>
                        <a:tabLst>
                          <a:tab pos="4024630" algn="l"/>
                          <a:tab pos="4024630" algn="l"/>
                        </a:tabLst>
                      </a:pPr>
                      <a:r>
                        <a:rPr lang="zh-CN" sz="1400" b="1" kern="0">
                          <a:effectLst/>
                          <a:latin typeface="Times New Roman"/>
                          <a:ea typeface="宋体"/>
                        </a:rPr>
                        <a:t>数据包</a:t>
                      </a:r>
                      <a:endParaRPr lang="zh-CN" sz="1400" b="1"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DATA0</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0011B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不同类型的数据包</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DATA1</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1011B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DATA2</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0111B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MDATA</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1111B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0630">
                <a:tc rowSpan="4">
                  <a:txBody>
                    <a:bodyPr/>
                    <a:lstStyle/>
                    <a:p>
                      <a:pPr indent="127000" algn="just">
                        <a:lnSpc>
                          <a:spcPct val="100000"/>
                        </a:lnSpc>
                        <a:spcAft>
                          <a:spcPts val="0"/>
                        </a:spcAft>
                        <a:tabLst>
                          <a:tab pos="4024630" algn="l"/>
                          <a:tab pos="4024630" algn="l"/>
                        </a:tabLst>
                      </a:pPr>
                      <a:r>
                        <a:rPr lang="zh-CN" sz="1400" b="1" kern="0">
                          <a:effectLst/>
                          <a:latin typeface="Times New Roman"/>
                          <a:ea typeface="宋体"/>
                        </a:rPr>
                        <a:t>握手包</a:t>
                      </a:r>
                      <a:endParaRPr lang="zh-CN" sz="1400" b="1"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ACK</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0010B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成功接收数据确认包</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NAK</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1010B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数据未准备好</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STALL</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1110B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端点挂起或不支持该类型传输</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NYET</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0110B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数据接收方未准备好</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rowSpan="5">
                  <a:txBody>
                    <a:bodyPr/>
                    <a:lstStyle/>
                    <a:p>
                      <a:pPr indent="127000" algn="just">
                        <a:lnSpc>
                          <a:spcPct val="100000"/>
                        </a:lnSpc>
                        <a:spcAft>
                          <a:spcPts val="0"/>
                        </a:spcAft>
                        <a:tabLst>
                          <a:tab pos="4024630" algn="l"/>
                          <a:tab pos="4024630" algn="l"/>
                        </a:tabLst>
                      </a:pPr>
                      <a:r>
                        <a:rPr lang="zh-CN" sz="1400" b="1" kern="0">
                          <a:effectLst/>
                          <a:latin typeface="Times New Roman"/>
                          <a:ea typeface="宋体"/>
                        </a:rPr>
                        <a:t>特殊类</a:t>
                      </a:r>
                      <a:endParaRPr lang="zh-CN" sz="1400" b="1"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PRE</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1100B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en-US" sz="1400" b="1" kern="0">
                          <a:effectLst/>
                          <a:latin typeface="Times New Roman"/>
                          <a:ea typeface="宋体"/>
                        </a:rPr>
                        <a:t>SPLIT</a:t>
                      </a:r>
                      <a:r>
                        <a:rPr lang="zh-CN" sz="1400" b="1" kern="0">
                          <a:effectLst/>
                          <a:latin typeface="Times New Roman"/>
                          <a:ea typeface="宋体"/>
                        </a:rPr>
                        <a:t>传输前导（令牌包）</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ERR</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1100B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en-US" sz="1400" b="1" kern="0">
                          <a:effectLst/>
                          <a:latin typeface="Times New Roman"/>
                          <a:ea typeface="宋体"/>
                        </a:rPr>
                        <a:t>SPLIT</a:t>
                      </a:r>
                      <a:r>
                        <a:rPr lang="zh-CN" sz="1400" b="1" kern="0">
                          <a:effectLst/>
                          <a:latin typeface="Times New Roman"/>
                          <a:ea typeface="宋体"/>
                        </a:rPr>
                        <a:t>传输错误（握手包）</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SPLIT</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1000B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a:effectLst/>
                          <a:latin typeface="Times New Roman"/>
                          <a:ea typeface="宋体"/>
                        </a:rPr>
                        <a:t>分裂事务（令牌包）</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PING</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0100B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en-US" sz="1400" b="1" kern="0">
                          <a:effectLst/>
                          <a:latin typeface="Times New Roman"/>
                          <a:ea typeface="宋体"/>
                        </a:rPr>
                        <a:t>PING</a:t>
                      </a:r>
                      <a:r>
                        <a:rPr lang="zh-CN" sz="1400" b="1" kern="0">
                          <a:effectLst/>
                          <a:latin typeface="Times New Roman"/>
                          <a:ea typeface="宋体"/>
                        </a:rPr>
                        <a:t>测试（令牌包）</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630">
                <a:tc vMerge="1">
                  <a:txBody>
                    <a:bodyPr/>
                    <a:lstStyle/>
                    <a:p>
                      <a:endParaRPr lang="zh-CN" altLang="en-US"/>
                    </a:p>
                  </a:txBody>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tabLst>
                          <a:tab pos="4024630" algn="l"/>
                          <a:tab pos="4024630" algn="l"/>
                        </a:tabLst>
                      </a:pPr>
                      <a:r>
                        <a:rPr lang="en-US" sz="1400" b="1" kern="0">
                          <a:effectLst/>
                          <a:latin typeface="Times New Roman"/>
                          <a:ea typeface="宋体"/>
                        </a:rPr>
                        <a:t>0000B</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tabLst>
                          <a:tab pos="4024630" algn="l"/>
                          <a:tab pos="4024630" algn="l"/>
                        </a:tabLst>
                      </a:pPr>
                      <a:r>
                        <a:rPr lang="zh-CN" sz="1400" b="1" kern="0" dirty="0">
                          <a:effectLst/>
                          <a:latin typeface="Times New Roman"/>
                          <a:ea typeface="宋体"/>
                        </a:rPr>
                        <a:t>保留，未使用</a:t>
                      </a:r>
                      <a:endParaRPr lang="zh-CN" sz="14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7829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29</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36712"/>
            <a:ext cx="52645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底层编程涉及的基本概念</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216" y="1298377"/>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基本通信单元：包</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07504" y="1749998"/>
            <a:ext cx="8765033" cy="1954381"/>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只有主机才能发送</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令牌包</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，令牌包中最常用的是</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IN</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令牌包</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OUT</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令牌包</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SETUP</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令牌包</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IN</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令牌包用来建立设备到主机之间的数据传输，</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OUT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令牌包用来建立主机到设备的数据传输。</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SETUP</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令牌包是一个特殊的</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OUT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令牌包，总是指向设备的端点</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，设备必须先接收它，即使设备正在进行数据传输操作也要对其进行响应。</a:t>
            </a:r>
          </a:p>
        </p:txBody>
      </p:sp>
      <p:graphicFrame>
        <p:nvGraphicFramePr>
          <p:cNvPr id="3" name="表格 2"/>
          <p:cNvGraphicFramePr>
            <a:graphicFrameLocks noGrp="1"/>
          </p:cNvGraphicFramePr>
          <p:nvPr>
            <p:extLst>
              <p:ext uri="{D42A27DB-BD31-4B8C-83A1-F6EECF244321}">
                <p14:modId xmlns:p14="http://schemas.microsoft.com/office/powerpoint/2010/main" val="2654580206"/>
              </p:ext>
            </p:extLst>
          </p:nvPr>
        </p:nvGraphicFramePr>
        <p:xfrm>
          <a:off x="971598" y="4077072"/>
          <a:ext cx="7128794" cy="504056"/>
        </p:xfrm>
        <a:graphic>
          <a:graphicData uri="http://schemas.openxmlformats.org/drawingml/2006/table">
            <a:tbl>
              <a:tblPr firstRow="1" firstCol="1" bandRow="1"/>
              <a:tblGrid>
                <a:gridCol w="1187839"/>
                <a:gridCol w="1187839"/>
                <a:gridCol w="1188719"/>
                <a:gridCol w="1187839"/>
                <a:gridCol w="1187839"/>
                <a:gridCol w="1188719"/>
              </a:tblGrid>
              <a:tr h="504056">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同步字段（</a:t>
                      </a:r>
                      <a:r>
                        <a:rPr lang="en-US" sz="1400" b="1" kern="0" dirty="0">
                          <a:solidFill>
                            <a:srgbClr val="000000"/>
                          </a:solidFill>
                          <a:effectLst/>
                          <a:latin typeface="Times New Roman"/>
                          <a:ea typeface="宋体"/>
                        </a:rPr>
                        <a:t>SYNC</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标识符字段（</a:t>
                      </a:r>
                      <a:r>
                        <a:rPr lang="en-US" sz="1400" b="1" kern="0" dirty="0">
                          <a:solidFill>
                            <a:srgbClr val="000000"/>
                          </a:solidFill>
                          <a:effectLst/>
                          <a:latin typeface="Times New Roman"/>
                          <a:ea typeface="宋体"/>
                        </a:rPr>
                        <a:t>PID</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地址字段（</a:t>
                      </a:r>
                      <a:r>
                        <a:rPr lang="en-US" sz="1400" b="1" kern="0" dirty="0">
                          <a:solidFill>
                            <a:srgbClr val="000000"/>
                          </a:solidFill>
                          <a:effectLst/>
                          <a:latin typeface="Times New Roman"/>
                          <a:ea typeface="宋体"/>
                        </a:rPr>
                        <a:t>ADDR</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端点字段（</a:t>
                      </a:r>
                      <a:r>
                        <a:rPr lang="en-US" sz="1400" b="1" kern="0" dirty="0">
                          <a:solidFill>
                            <a:srgbClr val="000000"/>
                          </a:solidFill>
                          <a:effectLst/>
                          <a:latin typeface="Times New Roman"/>
                          <a:ea typeface="宋体"/>
                        </a:rPr>
                        <a:t>ENDP</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校验字段</a:t>
                      </a:r>
                      <a:endParaRPr lang="zh-CN" sz="1400" b="1" kern="100" dirty="0">
                        <a:effectLst/>
                        <a:latin typeface="Times New Roman"/>
                        <a:ea typeface="宋体"/>
                      </a:endParaRPr>
                    </a:p>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a:t>
                      </a:r>
                      <a:r>
                        <a:rPr lang="en-US" sz="1400" b="1" kern="0" dirty="0">
                          <a:solidFill>
                            <a:srgbClr val="000000"/>
                          </a:solidFill>
                          <a:effectLst/>
                          <a:latin typeface="Times New Roman"/>
                          <a:ea typeface="宋体"/>
                        </a:rPr>
                        <a:t>CRC5</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包结尾字段（</a:t>
                      </a:r>
                      <a:r>
                        <a:rPr lang="en-US" sz="1400" b="1" kern="0" dirty="0">
                          <a:solidFill>
                            <a:srgbClr val="000000"/>
                          </a:solidFill>
                          <a:effectLst/>
                          <a:latin typeface="Times New Roman"/>
                          <a:ea typeface="宋体"/>
                        </a:rPr>
                        <a:t>EOP</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22549" y="3717032"/>
            <a:ext cx="59766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SETUP</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令牌包、</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令牌包和</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令牌包的格式</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018707959"/>
              </p:ext>
            </p:extLst>
          </p:nvPr>
        </p:nvGraphicFramePr>
        <p:xfrm>
          <a:off x="1416834" y="5157192"/>
          <a:ext cx="6310332" cy="720080"/>
        </p:xfrm>
        <a:graphic>
          <a:graphicData uri="http://schemas.openxmlformats.org/drawingml/2006/table">
            <a:tbl>
              <a:tblPr firstRow="1" firstCol="1" bandRow="1"/>
              <a:tblGrid>
                <a:gridCol w="1261599"/>
                <a:gridCol w="1262378"/>
                <a:gridCol w="1261599"/>
                <a:gridCol w="1262378"/>
                <a:gridCol w="1262378"/>
              </a:tblGrid>
              <a:tr h="720080">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同步字段</a:t>
                      </a:r>
                      <a:endParaRPr lang="zh-CN" sz="1400" b="1" kern="100" dirty="0">
                        <a:effectLst/>
                        <a:latin typeface="Times New Roman"/>
                        <a:ea typeface="宋体"/>
                      </a:endParaRPr>
                    </a:p>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a:t>
                      </a:r>
                      <a:r>
                        <a:rPr lang="en-US" sz="1400" b="1" kern="0" dirty="0">
                          <a:solidFill>
                            <a:srgbClr val="000000"/>
                          </a:solidFill>
                          <a:effectLst/>
                          <a:latin typeface="Times New Roman"/>
                          <a:ea typeface="宋体"/>
                        </a:rPr>
                        <a:t>SYNC</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包标识符字段</a:t>
                      </a:r>
                      <a:endParaRPr lang="zh-CN" sz="1400" b="1" kern="100" dirty="0">
                        <a:effectLst/>
                        <a:latin typeface="Times New Roman"/>
                        <a:ea typeface="宋体"/>
                      </a:endParaRPr>
                    </a:p>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a:t>
                      </a:r>
                      <a:r>
                        <a:rPr lang="en-US" sz="1400" b="1" kern="0" dirty="0">
                          <a:solidFill>
                            <a:srgbClr val="000000"/>
                          </a:solidFill>
                          <a:effectLst/>
                          <a:latin typeface="Times New Roman"/>
                          <a:ea typeface="宋体"/>
                        </a:rPr>
                        <a:t>PID</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帧号字段</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校验字段</a:t>
                      </a:r>
                      <a:endParaRPr lang="zh-CN" sz="1400" b="1" kern="100" dirty="0">
                        <a:effectLst/>
                        <a:latin typeface="Times New Roman"/>
                        <a:ea typeface="宋体"/>
                      </a:endParaRPr>
                    </a:p>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a:t>
                      </a:r>
                      <a:r>
                        <a:rPr lang="en-US" sz="1400" b="1" kern="0" dirty="0">
                          <a:solidFill>
                            <a:srgbClr val="000000"/>
                          </a:solidFill>
                          <a:effectLst/>
                          <a:latin typeface="Times New Roman"/>
                          <a:ea typeface="宋体"/>
                        </a:rPr>
                        <a:t>CRC5</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包结尾字段</a:t>
                      </a:r>
                      <a:endParaRPr lang="zh-CN" sz="1400" b="1" kern="100" dirty="0">
                        <a:effectLst/>
                        <a:latin typeface="Times New Roman"/>
                        <a:ea typeface="宋体"/>
                      </a:endParaRPr>
                    </a:p>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a:t>
                      </a:r>
                      <a:r>
                        <a:rPr lang="en-US" sz="1400" b="1" kern="0" dirty="0">
                          <a:solidFill>
                            <a:srgbClr val="000000"/>
                          </a:solidFill>
                          <a:effectLst/>
                          <a:latin typeface="Times New Roman"/>
                          <a:ea typeface="宋体"/>
                        </a:rPr>
                        <a:t>EOP</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Rectangle 2"/>
          <p:cNvSpPr>
            <a:spLocks noChangeArrowheads="1"/>
          </p:cNvSpPr>
          <p:nvPr/>
        </p:nvSpPr>
        <p:spPr bwMode="auto">
          <a:xfrm>
            <a:off x="3275856" y="4797152"/>
            <a:ext cx="2870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SOF</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令牌包的格式</a:t>
            </a:r>
            <a:endParaRPr kumimoji="0" lang="zh-CN" altLang="en-US" b="1" i="0" u="none" strike="noStrike" cap="none" normalizeH="0" baseline="0" dirty="0" smtClean="0">
              <a:ln>
                <a:noFill/>
              </a:ln>
              <a:solidFill>
                <a:schemeClr val="tx1"/>
              </a:solidFill>
              <a:effectLst/>
              <a:ea typeface="宋体" pitchFamily="2" charset="-122"/>
              <a:cs typeface="宋体" pitchFamily="2" charset="-122"/>
            </a:endParaRPr>
          </a:p>
        </p:txBody>
      </p:sp>
    </p:spTree>
    <p:extLst>
      <p:ext uri="{BB962C8B-B14F-4D97-AF65-F5344CB8AC3E}">
        <p14:creationId xmlns:p14="http://schemas.microsoft.com/office/powerpoint/2010/main" val="3784043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07504" y="1052736"/>
            <a:ext cx="8928992" cy="5040560"/>
          </a:xfrm>
        </p:spPr>
        <p:txBody>
          <a:bodyPr/>
          <a:lstStyle/>
          <a:p>
            <a:r>
              <a:rPr lang="zh-CN" altLang="en-US" dirty="0">
                <a:solidFill>
                  <a:srgbClr val="C00000"/>
                </a:solidFill>
                <a:latin typeface="黑体" panose="02010609060101010101" pitchFamily="49" charset="-122"/>
                <a:ea typeface="黑体" panose="02010609060101010101" pitchFamily="49" charset="-122"/>
              </a:rPr>
              <a:t>主要内容</a:t>
            </a:r>
            <a:r>
              <a:rPr lang="zh-CN" altLang="en-US" dirty="0">
                <a:solidFill>
                  <a:srgbClr val="C00000"/>
                </a:solidFill>
              </a:rPr>
              <a:t>：</a:t>
            </a:r>
          </a:p>
          <a:p>
            <a:pPr marL="457200" lvl="1" indent="-914400">
              <a:lnSpc>
                <a:spcPct val="125000"/>
              </a:lnSpc>
              <a:spcBef>
                <a:spcPts val="1200"/>
              </a:spcBef>
            </a:pPr>
            <a:r>
              <a:rPr lang="en-US" dirty="0" smtClean="0">
                <a:solidFill>
                  <a:srgbClr val="000099"/>
                </a:solidFill>
                <a:latin typeface="Times New Roman" panose="02020603050405020304" pitchFamily="18" charset="0"/>
                <a:cs typeface="Times New Roman" panose="02020603050405020304" pitchFamily="18" charset="0"/>
              </a:rPr>
              <a:t>12.1  </a:t>
            </a:r>
            <a:r>
              <a:rPr lang="en-US" altLang="zh-CN" dirty="0">
                <a:solidFill>
                  <a:srgbClr val="000099"/>
                </a:solidFill>
              </a:rPr>
              <a:t>USB</a:t>
            </a:r>
            <a:r>
              <a:rPr lang="zh-CN" altLang="zh-CN" dirty="0">
                <a:solidFill>
                  <a:srgbClr val="000099"/>
                </a:solidFill>
              </a:rPr>
              <a:t>应用开发基础知识</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smtClean="0">
                <a:solidFill>
                  <a:srgbClr val="000099"/>
                </a:solidFill>
                <a:latin typeface="Times New Roman" panose="02020603050405020304" pitchFamily="18" charset="0"/>
                <a:cs typeface="Times New Roman" panose="02020603050405020304" pitchFamily="18" charset="0"/>
              </a:rPr>
              <a:t>12.2  </a:t>
            </a:r>
            <a:r>
              <a:rPr lang="en-US" altLang="zh-CN" dirty="0">
                <a:solidFill>
                  <a:srgbClr val="000099"/>
                </a:solidFill>
              </a:rPr>
              <a:t>USB</a:t>
            </a:r>
            <a:r>
              <a:rPr lang="zh-CN" altLang="zh-CN" dirty="0">
                <a:solidFill>
                  <a:srgbClr val="000099"/>
                </a:solidFill>
              </a:rPr>
              <a:t>设备（从机）的应用编程方法</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smtClean="0">
                <a:solidFill>
                  <a:srgbClr val="000099"/>
                </a:solidFill>
                <a:latin typeface="Times New Roman" panose="02020603050405020304" pitchFamily="18" charset="0"/>
                <a:cs typeface="Times New Roman" panose="02020603050405020304" pitchFamily="18" charset="0"/>
              </a:rPr>
              <a:t>12.3  </a:t>
            </a:r>
            <a:r>
              <a:rPr lang="en-US" altLang="zh-CN" dirty="0">
                <a:solidFill>
                  <a:srgbClr val="000099"/>
                </a:solidFill>
              </a:rPr>
              <a:t>USB</a:t>
            </a:r>
            <a:r>
              <a:rPr lang="zh-CN" altLang="zh-CN" dirty="0">
                <a:solidFill>
                  <a:srgbClr val="000099"/>
                </a:solidFill>
              </a:rPr>
              <a:t>主机的应用编程</a:t>
            </a:r>
            <a:r>
              <a:rPr lang="zh-CN" altLang="zh-CN" dirty="0" smtClean="0">
                <a:solidFill>
                  <a:srgbClr val="000099"/>
                </a:solidFill>
              </a:rPr>
              <a:t>方法</a:t>
            </a:r>
            <a:endParaRPr lang="en-US" altLang="zh-CN" dirty="0" smtClean="0">
              <a:solidFill>
                <a:srgbClr val="000099"/>
              </a:solidFill>
            </a:endParaRPr>
          </a:p>
          <a:p>
            <a:pPr marL="457200" lvl="1" indent="-914400">
              <a:lnSpc>
                <a:spcPct val="125000"/>
              </a:lnSpc>
              <a:spcBef>
                <a:spcPts val="600"/>
              </a:spcBef>
            </a:pPr>
            <a:r>
              <a:rPr lang="en-US" altLang="zh-CN" dirty="0" smtClean="0">
                <a:solidFill>
                  <a:srgbClr val="000099"/>
                </a:solidFill>
                <a:latin typeface="Times New Roman" panose="02020603050405020304" pitchFamily="18" charset="0"/>
                <a:cs typeface="Times New Roman" panose="02020603050405020304" pitchFamily="18" charset="0"/>
              </a:rPr>
              <a:t>12.4  </a:t>
            </a:r>
            <a:r>
              <a:rPr lang="zh-CN" altLang="zh-CN" dirty="0" smtClean="0">
                <a:solidFill>
                  <a:srgbClr val="000099"/>
                </a:solidFill>
              </a:rPr>
              <a:t>设计</a:t>
            </a:r>
            <a:r>
              <a:rPr lang="zh-CN" altLang="zh-CN" dirty="0">
                <a:solidFill>
                  <a:srgbClr val="000099"/>
                </a:solidFill>
              </a:rPr>
              <a:t>微控制器的</a:t>
            </a:r>
            <a:r>
              <a:rPr lang="en-US" altLang="zh-CN" dirty="0">
                <a:solidFill>
                  <a:srgbClr val="000099"/>
                </a:solidFill>
              </a:rPr>
              <a:t>USB</a:t>
            </a:r>
            <a:r>
              <a:rPr lang="zh-CN" altLang="zh-CN" dirty="0">
                <a:solidFill>
                  <a:srgbClr val="000099"/>
                </a:solidFill>
              </a:rPr>
              <a:t>驱动构件应掌握的基础</a:t>
            </a:r>
            <a:r>
              <a:rPr lang="zh-CN" altLang="zh-CN" dirty="0" smtClean="0">
                <a:solidFill>
                  <a:srgbClr val="000099"/>
                </a:solidFill>
              </a:rPr>
              <a:t>知识</a:t>
            </a:r>
            <a:endParaRPr lang="en-US" altLang="zh-CN" dirty="0" smtClean="0">
              <a:solidFill>
                <a:srgbClr val="000099"/>
              </a:solidFill>
            </a:endParaRPr>
          </a:p>
          <a:p>
            <a:pPr marL="457200" lvl="1" indent="-914400">
              <a:lnSpc>
                <a:spcPct val="125000"/>
              </a:lnSpc>
              <a:spcBef>
                <a:spcPts val="600"/>
              </a:spcBef>
            </a:pPr>
            <a:r>
              <a:rPr lang="en-US" altLang="zh-CN" dirty="0" smtClean="0">
                <a:solidFill>
                  <a:srgbClr val="000099"/>
                </a:solidFill>
                <a:latin typeface="Times New Roman" panose="02020603050405020304" pitchFamily="18" charset="0"/>
                <a:cs typeface="Times New Roman" panose="02020603050405020304" pitchFamily="18" charset="0"/>
              </a:rPr>
              <a:t>12.5  </a:t>
            </a:r>
            <a:r>
              <a:rPr lang="en-US" altLang="zh-CN" dirty="0" smtClean="0">
                <a:solidFill>
                  <a:srgbClr val="000099"/>
                </a:solidFill>
              </a:rPr>
              <a:t>KL25/26</a:t>
            </a:r>
            <a:r>
              <a:rPr lang="zh-CN" altLang="zh-CN" dirty="0">
                <a:solidFill>
                  <a:srgbClr val="000099"/>
                </a:solidFill>
              </a:rPr>
              <a:t>芯片</a:t>
            </a:r>
            <a:r>
              <a:rPr lang="en-US" altLang="zh-CN" dirty="0">
                <a:solidFill>
                  <a:srgbClr val="000099"/>
                </a:solidFill>
              </a:rPr>
              <a:t>USB</a:t>
            </a:r>
            <a:r>
              <a:rPr lang="zh-CN" altLang="zh-CN" dirty="0">
                <a:solidFill>
                  <a:srgbClr val="000099"/>
                </a:solidFill>
              </a:rPr>
              <a:t>模块的编程</a:t>
            </a:r>
            <a:r>
              <a:rPr lang="zh-CN" altLang="zh-CN" dirty="0" smtClean="0">
                <a:solidFill>
                  <a:srgbClr val="000099"/>
                </a:solidFill>
              </a:rPr>
              <a:t>结构</a:t>
            </a:r>
            <a:endParaRPr lang="en-US" altLang="zh-CN" dirty="0" smtClean="0">
              <a:solidFill>
                <a:srgbClr val="000099"/>
              </a:solidFill>
            </a:endParaRPr>
          </a:p>
          <a:p>
            <a:pPr marL="457200" lvl="1" indent="-914400">
              <a:lnSpc>
                <a:spcPct val="125000"/>
              </a:lnSpc>
              <a:spcBef>
                <a:spcPts val="600"/>
              </a:spcBef>
            </a:pPr>
            <a:r>
              <a:rPr lang="en-US" altLang="zh-CN" dirty="0" smtClean="0">
                <a:solidFill>
                  <a:srgbClr val="000099"/>
                </a:solidFill>
                <a:latin typeface="Times New Roman" panose="02020603050405020304" pitchFamily="18" charset="0"/>
                <a:cs typeface="Times New Roman" panose="02020603050405020304" pitchFamily="18" charset="0"/>
              </a:rPr>
              <a:t>12.6  </a:t>
            </a:r>
            <a:r>
              <a:rPr lang="en-US" altLang="zh-CN" dirty="0" smtClean="0">
                <a:solidFill>
                  <a:srgbClr val="000099"/>
                </a:solidFill>
              </a:rPr>
              <a:t>KL25/26</a:t>
            </a:r>
            <a:r>
              <a:rPr lang="zh-CN" altLang="zh-CN" dirty="0">
                <a:solidFill>
                  <a:srgbClr val="000099"/>
                </a:solidFill>
              </a:rPr>
              <a:t>芯片作为</a:t>
            </a:r>
            <a:r>
              <a:rPr lang="en-US" altLang="zh-CN" dirty="0">
                <a:solidFill>
                  <a:srgbClr val="000099"/>
                </a:solidFill>
              </a:rPr>
              <a:t>USB</a:t>
            </a:r>
            <a:r>
              <a:rPr lang="zh-CN" altLang="zh-CN" dirty="0">
                <a:solidFill>
                  <a:srgbClr val="000099"/>
                </a:solidFill>
              </a:rPr>
              <a:t>设备（从机）的驱动构件</a:t>
            </a:r>
            <a:r>
              <a:rPr lang="zh-CN" altLang="zh-CN" dirty="0" smtClean="0">
                <a:solidFill>
                  <a:srgbClr val="000099"/>
                </a:solidFill>
              </a:rPr>
              <a:t>设计</a:t>
            </a:r>
            <a:endParaRPr lang="en-US" altLang="zh-CN" dirty="0" smtClean="0">
              <a:solidFill>
                <a:srgbClr val="000099"/>
              </a:solidFill>
            </a:endParaRPr>
          </a:p>
          <a:p>
            <a:pPr marL="457200" lvl="1" indent="-914400">
              <a:lnSpc>
                <a:spcPct val="125000"/>
              </a:lnSpc>
              <a:spcBef>
                <a:spcPts val="600"/>
              </a:spcBef>
            </a:pPr>
            <a:r>
              <a:rPr lang="en-US" altLang="zh-CN" dirty="0" smtClean="0">
                <a:solidFill>
                  <a:srgbClr val="000099"/>
                </a:solidFill>
                <a:latin typeface="Times New Roman" panose="02020603050405020304" pitchFamily="18" charset="0"/>
                <a:cs typeface="Times New Roman" panose="02020603050405020304" pitchFamily="18" charset="0"/>
              </a:rPr>
              <a:t>12.7  </a:t>
            </a:r>
            <a:r>
              <a:rPr lang="en-US" altLang="zh-CN" dirty="0" smtClean="0">
                <a:solidFill>
                  <a:srgbClr val="000099"/>
                </a:solidFill>
              </a:rPr>
              <a:t>KL25/26</a:t>
            </a:r>
            <a:r>
              <a:rPr lang="zh-CN" altLang="zh-CN" dirty="0">
                <a:solidFill>
                  <a:srgbClr val="000099"/>
                </a:solidFill>
              </a:rPr>
              <a:t>芯片作为</a:t>
            </a:r>
            <a:r>
              <a:rPr lang="en-US" altLang="zh-CN" dirty="0">
                <a:solidFill>
                  <a:srgbClr val="000099"/>
                </a:solidFill>
              </a:rPr>
              <a:t>USB</a:t>
            </a:r>
            <a:r>
              <a:rPr lang="zh-CN" altLang="zh-CN" dirty="0">
                <a:solidFill>
                  <a:srgbClr val="000099"/>
                </a:solidFill>
              </a:rPr>
              <a:t>主机的驱动构件设计</a:t>
            </a:r>
            <a:endParaRPr lang="en-US" altLang="zh-CN" dirty="0" smtClean="0">
              <a:solidFill>
                <a:srgbClr val="000099"/>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t>3</a:t>
            </a:fld>
            <a:endParaRPr lang="en-US" altLang="zh-CN"/>
          </a:p>
        </p:txBody>
      </p:sp>
      <p:sp>
        <p:nvSpPr>
          <p:cNvPr id="7" name="矩形 6"/>
          <p:cNvSpPr/>
          <p:nvPr/>
        </p:nvSpPr>
        <p:spPr>
          <a:xfrm>
            <a:off x="1673146" y="260648"/>
            <a:ext cx="3223959" cy="584775"/>
          </a:xfrm>
          <a:prstGeom prst="rect">
            <a:avLst/>
          </a:prstGeom>
        </p:spPr>
        <p:txBody>
          <a:bodyPr wrap="none">
            <a:spAutoFit/>
          </a:bodyPr>
          <a:lstStyle/>
          <a:p>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smtClean="0">
                <a:solidFill>
                  <a:schemeClr val="bg1"/>
                </a:solidFill>
                <a:latin typeface="华文新魏" panose="02010800040101010101" pitchFamily="2" charset="-122"/>
                <a:ea typeface="华文新魏" panose="02010800040101010101" pitchFamily="2" charset="-122"/>
              </a:rPr>
              <a:t>12</a:t>
            </a:r>
            <a:r>
              <a:rPr lang="zh-CN" altLang="en-US" sz="3200" b="1" dirty="0" smtClean="0">
                <a:solidFill>
                  <a:schemeClr val="bg1"/>
                </a:solidFill>
                <a:latin typeface="华文新魏" panose="02010800040101010101" pitchFamily="2" charset="-122"/>
                <a:ea typeface="华文新魏" panose="02010800040101010101" pitchFamily="2" charset="-122"/>
              </a:rPr>
              <a:t>章  </a:t>
            </a:r>
            <a:r>
              <a:rPr lang="en-US" altLang="zh-CN" sz="32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USB</a:t>
            </a:r>
            <a:r>
              <a:rPr lang="zh-CN" altLang="en-US" sz="32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rPr>
              <a:t>编程</a:t>
            </a:r>
            <a:endParaRPr sz="3200" b="1" dirty="0">
              <a:solidFill>
                <a:schemeClr val="bg1"/>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30</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36712"/>
            <a:ext cx="52645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底层编程涉及的基本概念</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216" y="1298377"/>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基本通信单元：包</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07504" y="1749998"/>
            <a:ext cx="8765033" cy="1179169"/>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数据包</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常用是</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DATA0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数据包和</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DATA1</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数据包，这两种数据包是为了支持数据切换同步。在数据传输时首个数据包是</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DATA1</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数据包，若仍有后续的数据包，则交替发送</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DATA0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数据包和</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DATA1</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数据包</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249357074"/>
              </p:ext>
            </p:extLst>
          </p:nvPr>
        </p:nvGraphicFramePr>
        <p:xfrm>
          <a:off x="1259632" y="3356992"/>
          <a:ext cx="6768750" cy="472615"/>
        </p:xfrm>
        <a:graphic>
          <a:graphicData uri="http://schemas.openxmlformats.org/drawingml/2006/table">
            <a:tbl>
              <a:tblPr firstRow="1" firstCol="1" bandRow="1"/>
              <a:tblGrid>
                <a:gridCol w="1353249"/>
                <a:gridCol w="1354084"/>
                <a:gridCol w="1353249"/>
                <a:gridCol w="1354084"/>
                <a:gridCol w="1354084"/>
              </a:tblGrid>
              <a:tr h="472615">
                <a:tc>
                  <a:txBody>
                    <a:bodyPr/>
                    <a:lstStyle/>
                    <a:p>
                      <a:pPr indent="266700" algn="ctr">
                        <a:lnSpc>
                          <a:spcPct val="100000"/>
                        </a:lnSpc>
                        <a:spcAft>
                          <a:spcPts val="0"/>
                        </a:spcAft>
                        <a:tabLst>
                          <a:tab pos="4024630" algn="l"/>
                        </a:tabLst>
                      </a:pPr>
                      <a:r>
                        <a:rPr lang="zh-CN" sz="1400" b="1" kern="0" dirty="0">
                          <a:solidFill>
                            <a:srgbClr val="000000"/>
                          </a:solidFill>
                          <a:effectLst/>
                          <a:latin typeface="Times New Roman"/>
                          <a:ea typeface="宋体"/>
                        </a:rPr>
                        <a:t>同步字段</a:t>
                      </a:r>
                      <a:endParaRPr lang="zh-CN" sz="1400" b="1" kern="100" dirty="0">
                        <a:effectLst/>
                        <a:latin typeface="Times New Roman"/>
                        <a:ea typeface="宋体"/>
                      </a:endParaRPr>
                    </a:p>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a:t>
                      </a:r>
                      <a:r>
                        <a:rPr lang="en-US" sz="1400" b="1" kern="0" dirty="0">
                          <a:solidFill>
                            <a:srgbClr val="000000"/>
                          </a:solidFill>
                          <a:effectLst/>
                          <a:latin typeface="Times New Roman"/>
                          <a:ea typeface="宋体"/>
                        </a:rPr>
                        <a:t>SYNC</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包标识符字段</a:t>
                      </a:r>
                      <a:endParaRPr lang="zh-CN" sz="1400" b="1" kern="100" dirty="0">
                        <a:effectLst/>
                        <a:latin typeface="Times New Roman"/>
                        <a:ea typeface="宋体"/>
                      </a:endParaRPr>
                    </a:p>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a:t>
                      </a:r>
                      <a:r>
                        <a:rPr lang="en-US" sz="1400" b="1" kern="0" dirty="0">
                          <a:solidFill>
                            <a:srgbClr val="000000"/>
                          </a:solidFill>
                          <a:effectLst/>
                          <a:latin typeface="Times New Roman"/>
                          <a:ea typeface="宋体"/>
                        </a:rPr>
                        <a:t>PID</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数据字段</a:t>
                      </a:r>
                      <a:endParaRPr lang="zh-CN" sz="1400" b="1" kern="100" dirty="0">
                        <a:effectLst/>
                        <a:latin typeface="Times New Roman"/>
                        <a:ea typeface="宋体"/>
                      </a:endParaRPr>
                    </a:p>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a:t>
                      </a:r>
                      <a:r>
                        <a:rPr lang="en-US" sz="1400" b="1" kern="0" dirty="0">
                          <a:solidFill>
                            <a:srgbClr val="000000"/>
                          </a:solidFill>
                          <a:effectLst/>
                          <a:latin typeface="Times New Roman"/>
                          <a:ea typeface="宋体"/>
                        </a:rPr>
                        <a:t>0~1024</a:t>
                      </a:r>
                      <a:r>
                        <a:rPr lang="zh-CN" sz="1400" b="1" kern="0" dirty="0">
                          <a:solidFill>
                            <a:srgbClr val="000000"/>
                          </a:solidFill>
                          <a:effectLst/>
                          <a:latin typeface="Times New Roman"/>
                          <a:ea typeface="宋体"/>
                        </a:rPr>
                        <a:t>字节）</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校验字段</a:t>
                      </a:r>
                      <a:endParaRPr lang="zh-CN" sz="1400" b="1" kern="100" dirty="0">
                        <a:effectLst/>
                        <a:latin typeface="Times New Roman"/>
                        <a:ea typeface="宋体"/>
                      </a:endParaRPr>
                    </a:p>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a:t>
                      </a:r>
                      <a:r>
                        <a:rPr lang="en-US" sz="1400" b="1" kern="0" dirty="0">
                          <a:solidFill>
                            <a:srgbClr val="000000"/>
                          </a:solidFill>
                          <a:effectLst/>
                          <a:latin typeface="Times New Roman"/>
                          <a:ea typeface="宋体"/>
                        </a:rPr>
                        <a:t>CRC16</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b="1" kern="0" dirty="0">
                          <a:solidFill>
                            <a:srgbClr val="000000"/>
                          </a:solidFill>
                          <a:effectLst/>
                          <a:latin typeface="Times New Roman"/>
                          <a:ea typeface="宋体"/>
                        </a:rPr>
                        <a:t>包结尾字段（</a:t>
                      </a:r>
                      <a:r>
                        <a:rPr lang="en-US" sz="1400" b="1" kern="0" dirty="0">
                          <a:solidFill>
                            <a:srgbClr val="000000"/>
                          </a:solidFill>
                          <a:effectLst/>
                          <a:latin typeface="Times New Roman"/>
                          <a:ea typeface="宋体"/>
                        </a:rPr>
                        <a:t>EOP</a:t>
                      </a:r>
                      <a:r>
                        <a:rPr lang="zh-CN" sz="1400" b="1" kern="0" dirty="0">
                          <a:solidFill>
                            <a:srgbClr val="000000"/>
                          </a:solidFill>
                          <a:effectLst/>
                          <a:latin typeface="Times New Roman"/>
                          <a:ea typeface="宋体"/>
                        </a:rPr>
                        <a:t>）</a:t>
                      </a:r>
                      <a:endParaRPr lang="zh-CN" sz="1400" b="1"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矩形 12"/>
          <p:cNvSpPr/>
          <p:nvPr/>
        </p:nvSpPr>
        <p:spPr>
          <a:xfrm>
            <a:off x="3995936" y="2959560"/>
            <a:ext cx="1346844" cy="369332"/>
          </a:xfrm>
          <a:prstGeom prst="rect">
            <a:avLst/>
          </a:prstGeom>
        </p:spPr>
        <p:txBody>
          <a:bodyPr wrap="none">
            <a:spAutoFit/>
          </a:bodyPr>
          <a:lstStyle/>
          <a:p>
            <a:r>
              <a:rPr lang="zh-CN" altLang="en-US" b="1" dirty="0"/>
              <a:t>数据包</a:t>
            </a:r>
            <a:r>
              <a:rPr lang="zh-CN" altLang="en-US" b="1" dirty="0" smtClean="0"/>
              <a:t>格式</a:t>
            </a:r>
            <a:endParaRPr lang="zh-CN" altLang="en-US" b="1" dirty="0"/>
          </a:p>
        </p:txBody>
      </p:sp>
      <p:graphicFrame>
        <p:nvGraphicFramePr>
          <p:cNvPr id="14" name="表格 13"/>
          <p:cNvGraphicFramePr>
            <a:graphicFrameLocks noGrp="1"/>
          </p:cNvGraphicFramePr>
          <p:nvPr>
            <p:extLst>
              <p:ext uri="{D42A27DB-BD31-4B8C-83A1-F6EECF244321}">
                <p14:modId xmlns:p14="http://schemas.microsoft.com/office/powerpoint/2010/main" val="758649587"/>
              </p:ext>
            </p:extLst>
          </p:nvPr>
        </p:nvGraphicFramePr>
        <p:xfrm>
          <a:off x="1259632" y="5373216"/>
          <a:ext cx="5142230" cy="426720"/>
        </p:xfrm>
        <a:graphic>
          <a:graphicData uri="http://schemas.openxmlformats.org/drawingml/2006/table">
            <a:tbl>
              <a:tblPr firstRow="1" firstCol="1" bandRow="1"/>
              <a:tblGrid>
                <a:gridCol w="1714500"/>
                <a:gridCol w="1713865"/>
                <a:gridCol w="1713865"/>
              </a:tblGrid>
              <a:tr h="0">
                <a:tc>
                  <a:txBody>
                    <a:bodyPr/>
                    <a:lstStyle/>
                    <a:p>
                      <a:pPr indent="266700" algn="ctr">
                        <a:lnSpc>
                          <a:spcPct val="100000"/>
                        </a:lnSpc>
                        <a:spcAft>
                          <a:spcPts val="0"/>
                        </a:spcAft>
                        <a:tabLst>
                          <a:tab pos="4024630" algn="l"/>
                        </a:tabLst>
                      </a:pPr>
                      <a:r>
                        <a:rPr lang="zh-CN" sz="1400" kern="0" dirty="0">
                          <a:solidFill>
                            <a:srgbClr val="000000"/>
                          </a:solidFill>
                          <a:effectLst/>
                          <a:latin typeface="Times New Roman"/>
                          <a:ea typeface="宋体"/>
                        </a:rPr>
                        <a:t>同步字段</a:t>
                      </a:r>
                      <a:endParaRPr lang="zh-CN" sz="1400" kern="100" dirty="0">
                        <a:effectLst/>
                        <a:latin typeface="Times New Roman"/>
                        <a:ea typeface="宋体"/>
                      </a:endParaRPr>
                    </a:p>
                    <a:p>
                      <a:pPr indent="127000" algn="ctr">
                        <a:lnSpc>
                          <a:spcPct val="100000"/>
                        </a:lnSpc>
                        <a:spcAft>
                          <a:spcPts val="0"/>
                        </a:spcAft>
                        <a:tabLst>
                          <a:tab pos="4024630" algn="l"/>
                        </a:tabLst>
                      </a:pPr>
                      <a:r>
                        <a:rPr lang="zh-CN" sz="1400" kern="0" dirty="0">
                          <a:solidFill>
                            <a:srgbClr val="000000"/>
                          </a:solidFill>
                          <a:effectLst/>
                          <a:latin typeface="Times New Roman"/>
                          <a:ea typeface="宋体"/>
                        </a:rPr>
                        <a:t>（</a:t>
                      </a:r>
                      <a:r>
                        <a:rPr lang="en-US" sz="1400" kern="0" dirty="0">
                          <a:solidFill>
                            <a:srgbClr val="000000"/>
                          </a:solidFill>
                          <a:effectLst/>
                          <a:latin typeface="Times New Roman"/>
                          <a:ea typeface="宋体"/>
                        </a:rPr>
                        <a:t>SYNC</a:t>
                      </a:r>
                      <a:r>
                        <a:rPr lang="zh-CN" sz="1400" kern="0" dirty="0">
                          <a:solidFill>
                            <a:srgbClr val="000000"/>
                          </a:solidFill>
                          <a:effectLst/>
                          <a:latin typeface="Times New Roman"/>
                          <a:ea typeface="宋体"/>
                        </a:rPr>
                        <a:t>）</a:t>
                      </a:r>
                      <a:endParaRPr lang="zh-CN" sz="1400" kern="100" dirty="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kern="0" dirty="0">
                          <a:solidFill>
                            <a:srgbClr val="000000"/>
                          </a:solidFill>
                          <a:effectLst/>
                          <a:latin typeface="Times New Roman"/>
                          <a:ea typeface="宋体"/>
                        </a:rPr>
                        <a:t>包标识符字段</a:t>
                      </a:r>
                      <a:endParaRPr lang="zh-CN" sz="1400" kern="100" dirty="0">
                        <a:effectLst/>
                        <a:latin typeface="Times New Roman"/>
                        <a:ea typeface="宋体"/>
                      </a:endParaRPr>
                    </a:p>
                    <a:p>
                      <a:pPr indent="127000" algn="ctr">
                        <a:lnSpc>
                          <a:spcPct val="100000"/>
                        </a:lnSpc>
                        <a:spcAft>
                          <a:spcPts val="0"/>
                        </a:spcAft>
                        <a:tabLst>
                          <a:tab pos="4024630" algn="l"/>
                        </a:tabLst>
                      </a:pPr>
                      <a:r>
                        <a:rPr lang="zh-CN" sz="1400" kern="0" dirty="0">
                          <a:solidFill>
                            <a:srgbClr val="000000"/>
                          </a:solidFill>
                          <a:effectLst/>
                          <a:latin typeface="Times New Roman"/>
                          <a:ea typeface="宋体"/>
                        </a:rPr>
                        <a:t>（</a:t>
                      </a:r>
                      <a:r>
                        <a:rPr lang="en-US" sz="1400" kern="0" dirty="0">
                          <a:solidFill>
                            <a:srgbClr val="000000"/>
                          </a:solidFill>
                          <a:effectLst/>
                          <a:latin typeface="Times New Roman"/>
                          <a:ea typeface="宋体"/>
                        </a:rPr>
                        <a:t>PID</a:t>
                      </a:r>
                      <a:r>
                        <a:rPr lang="zh-CN" sz="1400" kern="0" dirty="0">
                          <a:solidFill>
                            <a:srgbClr val="000000"/>
                          </a:solidFill>
                          <a:effectLst/>
                          <a:latin typeface="Times New Roman"/>
                          <a:ea typeface="宋体"/>
                        </a:rPr>
                        <a:t>）</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zh-CN" sz="1400" kern="0" dirty="0">
                          <a:solidFill>
                            <a:srgbClr val="000000"/>
                          </a:solidFill>
                          <a:effectLst/>
                          <a:latin typeface="Times New Roman"/>
                          <a:ea typeface="宋体"/>
                        </a:rPr>
                        <a:t>包结尾字段</a:t>
                      </a:r>
                      <a:endParaRPr lang="zh-CN" sz="1400" kern="100" dirty="0">
                        <a:effectLst/>
                        <a:latin typeface="Times New Roman"/>
                        <a:ea typeface="宋体"/>
                      </a:endParaRPr>
                    </a:p>
                    <a:p>
                      <a:pPr indent="127000" algn="ctr">
                        <a:lnSpc>
                          <a:spcPct val="100000"/>
                        </a:lnSpc>
                        <a:spcAft>
                          <a:spcPts val="0"/>
                        </a:spcAft>
                        <a:tabLst>
                          <a:tab pos="4024630" algn="l"/>
                        </a:tabLst>
                      </a:pPr>
                      <a:r>
                        <a:rPr lang="zh-CN" sz="1400" kern="0" dirty="0">
                          <a:solidFill>
                            <a:srgbClr val="000000"/>
                          </a:solidFill>
                          <a:effectLst/>
                          <a:latin typeface="Times New Roman"/>
                          <a:ea typeface="宋体"/>
                        </a:rPr>
                        <a:t>（</a:t>
                      </a:r>
                      <a:r>
                        <a:rPr lang="en-US" sz="1400" kern="0" dirty="0">
                          <a:solidFill>
                            <a:srgbClr val="000000"/>
                          </a:solidFill>
                          <a:effectLst/>
                          <a:latin typeface="Times New Roman"/>
                          <a:ea typeface="宋体"/>
                        </a:rPr>
                        <a:t>EOP</a:t>
                      </a:r>
                      <a:r>
                        <a:rPr lang="zh-CN" sz="1400" kern="0" dirty="0">
                          <a:solidFill>
                            <a:srgbClr val="000000"/>
                          </a:solidFill>
                          <a:effectLst/>
                          <a:latin typeface="Times New Roman"/>
                          <a:ea typeface="宋体"/>
                        </a:rPr>
                        <a:t>）</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3146356" y="4941168"/>
            <a:ext cx="1569660" cy="369332"/>
          </a:xfrm>
          <a:prstGeom prst="rect">
            <a:avLst/>
          </a:prstGeom>
        </p:spPr>
        <p:txBody>
          <a:bodyPr wrap="none">
            <a:spAutoFit/>
          </a:bodyPr>
          <a:lstStyle/>
          <a:p>
            <a:r>
              <a:rPr lang="zh-CN" altLang="zh-CN" b="1" dirty="0">
                <a:latin typeface="Times New Roman"/>
                <a:ea typeface="宋体"/>
                <a:cs typeface="Times New Roman"/>
              </a:rPr>
              <a:t>握手包的</a:t>
            </a:r>
            <a:r>
              <a:rPr lang="zh-CN" altLang="zh-CN" b="1" dirty="0" smtClean="0">
                <a:latin typeface="Times New Roman"/>
                <a:ea typeface="宋体"/>
                <a:cs typeface="Times New Roman"/>
              </a:rPr>
              <a:t>格式</a:t>
            </a:r>
            <a:endParaRPr lang="zh-CN" altLang="en-US" b="1" dirty="0"/>
          </a:p>
        </p:txBody>
      </p:sp>
      <p:sp>
        <p:nvSpPr>
          <p:cNvPr id="17" name="矩形 16"/>
          <p:cNvSpPr/>
          <p:nvPr/>
        </p:nvSpPr>
        <p:spPr>
          <a:xfrm>
            <a:off x="107503" y="4104016"/>
            <a:ext cx="8765033" cy="837152"/>
          </a:xfrm>
          <a:prstGeom prst="rect">
            <a:avLst/>
          </a:prstGeom>
        </p:spPr>
        <p:txBody>
          <a:bodyPr wrap="square">
            <a:spAutoFit/>
          </a:bodyPr>
          <a:lstStyle/>
          <a:p>
            <a:pPr marL="342900" lvl="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握手包</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仅由</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个字段构成，用来报告事务处理的完成状态，事务处理的概念在下一部分介绍。</a:t>
            </a:r>
          </a:p>
        </p:txBody>
      </p:sp>
    </p:spTree>
    <p:extLst>
      <p:ext uri="{BB962C8B-B14F-4D97-AF65-F5344CB8AC3E}">
        <p14:creationId xmlns:p14="http://schemas.microsoft.com/office/powerpoint/2010/main" val="4124843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31</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36712"/>
            <a:ext cx="52645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底层编程涉及的基本概念</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216" y="1298377"/>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的事务处理</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07504" y="1749998"/>
            <a:ext cx="8765033" cy="3452099"/>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主机和设备之间通信的基础，一个事务处理一般由令牌包、数据包和握手包组成。令牌包的类型决定了事务处理的类型。</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最重要的</a:t>
            </a: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种事务处理是</a:t>
            </a: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SETUP</a:t>
            </a: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IN</a:t>
            </a: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OUT</a:t>
            </a: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，令牌包表示事务处理的开始，包含了事务类型、传输方向、地址和端点号等信息；数据包则包含了本次事务处理要传输的数据，依照令牌包中的传输方向，</a:t>
            </a: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主机或设备发送数据包，如果事务处理也可不发送数据包；握手包用于数据的接收方向，发送方报告此次事务处理是否成功。</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18064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32</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36712"/>
            <a:ext cx="52645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底层编程涉及的基本概念</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216" y="1298377"/>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的事务处理</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07504" y="1700808"/>
            <a:ext cx="8765033" cy="1209562"/>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SETUP</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是一种特殊的事务处理，只在控制传输中的设置阶段使用，用于对设备进行配置，并且</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SETUP</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的数据传输方向总是主机到设备</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62036" y="2927148"/>
            <a:ext cx="2853780" cy="2326791"/>
          </a:xfrm>
          <a:prstGeom prst="rect">
            <a:avLst/>
          </a:prstGeom>
        </p:spPr>
        <p:txBody>
          <a:bodyPr wrap="square">
            <a:spAutoFit/>
          </a:bodyPr>
          <a:lstStyle/>
          <a:p>
            <a:pPr marL="342900" lvl="0" indent="-342900" algn="just">
              <a:lnSpc>
                <a:spcPct val="110000"/>
              </a:lnSpc>
              <a:spcBef>
                <a:spcPts val="300"/>
              </a:spcBef>
              <a:spcAft>
                <a:spcPts val="0"/>
              </a:spcAft>
              <a:buClr>
                <a:srgbClr val="000099"/>
              </a:buClr>
              <a:buSzPct val="80000"/>
              <a:buFont typeface="Wingdings" panose="05000000000000000000" pitchFamily="2" charset="2"/>
              <a:buChar char="l"/>
            </a:pP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IN</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用于实现设备到主机方向的数据传输</a:t>
            </a:r>
            <a:r>
              <a:rPr lang="zh-CN" altLang="en-US" sz="22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lnSpc>
                <a:spcPct val="110000"/>
              </a:lnSpc>
              <a:spcBef>
                <a:spcPts val="300"/>
              </a:spcBef>
              <a:spcAft>
                <a:spcPts val="0"/>
              </a:spcAft>
              <a:buClr>
                <a:srgbClr val="000099"/>
              </a:buClr>
              <a:buSzPct val="80000"/>
              <a:buFont typeface="Wingdings" panose="05000000000000000000" pitchFamily="2" charset="2"/>
              <a:buChar char="l"/>
            </a:pP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OUT</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用于实现主机到设备方向的数据传输，</a:t>
            </a:r>
            <a:endPar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8682" name="Picture 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0306" b="11218"/>
          <a:stretch/>
        </p:blipFill>
        <p:spPr bwMode="auto">
          <a:xfrm>
            <a:off x="3003148" y="2420888"/>
            <a:ext cx="5961340" cy="4017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160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33</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764704"/>
            <a:ext cx="52645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底层编程涉及的基本概念</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216" y="1164057"/>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数据传输类型</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07504" y="1581813"/>
            <a:ext cx="8765033" cy="5087547"/>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设备的每个有效端点与主机之间以一种方式进行传输，传输分为多个阶段，分别由不同的事务构成。</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协议定义了四种传输类型，分别是：</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批量传输</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中断传输</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同步传输</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a:t>
            </a: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传输</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批量传输</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用于传送大量的数据，要求传输不能出错，但是对时间没有要求，适用于打印机、扫描仪和存储设备等。</a:t>
            </a: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传输</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用于</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只</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传输少量数据并且请求传输的频率不高的一类设备。</a:t>
            </a: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同步传输</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用于传输大量的、速率恒定的且对周期有要求的数据，适合于音频和视频类设备，因为这类设备需要数据的及时发送和接收，而对数据的正确性要求不是很高</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控制传输</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传输中最重要的传输类型，只有在正确执行完控制传输后，才能执行其他的传输类型。</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控制传输</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适用于低速、全速或高速的设备，主要传输少量的、对传输时间和传输速率没有要求，但必须保证传输完成的数据</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94276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34</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764704"/>
            <a:ext cx="526458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底层编程涉及的基本概念</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1216" y="1164057"/>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数据传输类型</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07504" y="1581813"/>
            <a:ext cx="8765033" cy="464743"/>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控制传输一般包含</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2~3</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个阶段：</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设置阶段</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数据阶段</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状态阶段</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2308225" y="2046556"/>
            <a:ext cx="6682608" cy="4635012"/>
          </a:xfrm>
          <a:prstGeom prst="rect">
            <a:avLst/>
          </a:prstGeom>
        </p:spPr>
      </p:pic>
      <p:sp>
        <p:nvSpPr>
          <p:cNvPr id="3" name="矩形 2"/>
          <p:cNvSpPr/>
          <p:nvPr/>
        </p:nvSpPr>
        <p:spPr>
          <a:xfrm>
            <a:off x="140096" y="2016163"/>
            <a:ext cx="2415679" cy="4561249"/>
          </a:xfrm>
          <a:prstGeom prst="rect">
            <a:avLst/>
          </a:prstGeom>
        </p:spPr>
        <p:txBody>
          <a:bodyPr wrap="square">
            <a:spAutoFit/>
          </a:bodyPr>
          <a:lstStyle/>
          <a:p>
            <a:pPr marL="342900" indent="-342900">
              <a:lnSpc>
                <a:spcPct val="110000"/>
              </a:lnSpc>
              <a:buClr>
                <a:srgbClr val="000099"/>
              </a:buClr>
              <a:buSzPct val="80000"/>
              <a:buFont typeface="Wingdings" panose="05000000000000000000" pitchFamily="2" charset="2"/>
              <a:buChar char="l"/>
            </a:pPr>
            <a:r>
              <a:rPr lang="zh-CN"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设置阶段</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是控制传输的第一阶段，由主机发起并向设备发送请求信息</a:t>
            </a: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10000"/>
              </a:lnSpc>
              <a:buClr>
                <a:srgbClr val="000099"/>
              </a:buClr>
              <a:buSzPct val="80000"/>
              <a:buFont typeface="Wingdings" panose="05000000000000000000" pitchFamily="2" charset="2"/>
              <a:buChar char="l"/>
            </a:pPr>
            <a:r>
              <a:rPr lang="zh-CN"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a:t>
            </a:r>
            <a:r>
              <a:rPr lang="zh-CN"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阶段</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用来传输主机与设备之间的数据</a:t>
            </a: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10000"/>
              </a:lnSpc>
              <a:buClr>
                <a:srgbClr val="000099"/>
              </a:buClr>
              <a:buSzPct val="80000"/>
              <a:buFont typeface="Wingdings" panose="05000000000000000000" pitchFamily="2" charset="2"/>
              <a:buChar char="l"/>
            </a:pPr>
            <a:r>
              <a:rPr lang="zh-CN"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状态</a:t>
            </a:r>
            <a:r>
              <a:rPr lang="zh-CN"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阶段</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用来表示整个控制传输的过程已经结束</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5436096" y="6093296"/>
            <a:ext cx="2262158" cy="369332"/>
          </a:xfrm>
          <a:prstGeom prst="rect">
            <a:avLst/>
          </a:prstGeom>
        </p:spPr>
        <p:txBody>
          <a:bodyPr wrap="none">
            <a:spAutoFit/>
          </a:bodyPr>
          <a:lstStyle/>
          <a:p>
            <a:r>
              <a:rPr lang="zh-CN" altLang="en-US" b="1" dirty="0">
                <a:solidFill>
                  <a:srgbClr val="000099"/>
                </a:solidFill>
              </a:rPr>
              <a:t>控制传输各阶段示例</a:t>
            </a:r>
          </a:p>
        </p:txBody>
      </p:sp>
    </p:spTree>
    <p:extLst>
      <p:ext uri="{BB962C8B-B14F-4D97-AF65-F5344CB8AC3E}">
        <p14:creationId xmlns:p14="http://schemas.microsoft.com/office/powerpoint/2010/main" val="3414956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35</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137765" y="2343372"/>
            <a:ext cx="480131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描述符</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35496" y="2780928"/>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底层编程所涉及的描述符</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07504" y="836712"/>
            <a:ext cx="8765033" cy="1620444"/>
          </a:xfrm>
          <a:prstGeom prst="rect">
            <a:avLst/>
          </a:prstGeom>
        </p:spPr>
        <p:txBody>
          <a:bodyPr wrap="square">
            <a:spAutoFit/>
          </a:bodyPr>
          <a:lstStyle/>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以上一共介绍了四个概念：端点、包、事务处理和数据传输；</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包</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组成了</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又构成了</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数据传输</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，通过</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端点</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进行通信。</a:t>
            </a:r>
          </a:p>
          <a:p>
            <a:pPr marL="342900" indent="-342900" algn="just">
              <a:lnSpc>
                <a:spcPct val="110000"/>
              </a:lnSpc>
              <a:spcBef>
                <a:spcPts val="300"/>
              </a:spcBef>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另外在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驱动构件中还有多个</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数据结构</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，这些数据结构在构件中一般以数组或结构体的形式呈现。</a:t>
            </a:r>
          </a:p>
        </p:txBody>
      </p:sp>
      <p:sp>
        <p:nvSpPr>
          <p:cNvPr id="11" name="矩形 10"/>
          <p:cNvSpPr/>
          <p:nvPr/>
        </p:nvSpPr>
        <p:spPr>
          <a:xfrm>
            <a:off x="74315" y="3212976"/>
            <a:ext cx="8765032" cy="3444020"/>
          </a:xfrm>
          <a:prstGeom prst="rect">
            <a:avLst/>
          </a:prstGeom>
        </p:spPr>
        <p:txBody>
          <a:bodyPr wrap="square">
            <a:spAutoFit/>
          </a:bodyPr>
          <a:lstStyle/>
          <a:p>
            <a:pPr marL="342900" indent="-342900">
              <a:lnSpc>
                <a:spcPct val="110000"/>
              </a:lnSpc>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第一个数据结构是</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描述符</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10000"/>
              </a:lnSpc>
              <a:buClr>
                <a:srgbClr val="000099"/>
              </a:buClr>
              <a:buSzPct val="80000"/>
              <a:buFont typeface="Wingdings" panose="05000000000000000000" pitchFamily="2" charset="2"/>
              <a:buChar char="l"/>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设计</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底层驱动构件时，还必须要能够通过一些方式对设备进行描述配置，这时会用到一些</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描述符</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，具体的来说有：设备描述符、配置描述符、接口描述符和端点描述符，这里重点介绍一下设备描述符和端点描述符</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10000"/>
              </a:lnSpc>
              <a:buClr>
                <a:srgbClr val="000099"/>
              </a:buClr>
              <a:buSzPct val="80000"/>
              <a:buFont typeface="Wingdings" panose="05000000000000000000" pitchFamily="2" charset="2"/>
              <a:buChar char="l"/>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设备描述符</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用于说明设备的总体信息，包括描述设备的类型、设备支持的协议类型、供应商</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ID--VID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、产品</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ID--PID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、设备版本号、供应商名称、产品名称及设备所支持的配置数等，目的是让主机获取插入的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设备的属性，以便加载合适的驱动程序。</a:t>
            </a:r>
          </a:p>
        </p:txBody>
      </p:sp>
    </p:spTree>
    <p:extLst>
      <p:ext uri="{BB962C8B-B14F-4D97-AF65-F5344CB8AC3E}">
        <p14:creationId xmlns:p14="http://schemas.microsoft.com/office/powerpoint/2010/main" val="33574604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36</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07095"/>
            <a:ext cx="480131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描述符</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35496" y="1261894"/>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底层编程所涉及的描述符</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238277966"/>
              </p:ext>
            </p:extLst>
          </p:nvPr>
        </p:nvGraphicFramePr>
        <p:xfrm>
          <a:off x="539552" y="1848192"/>
          <a:ext cx="8280920" cy="4389120"/>
        </p:xfrm>
        <a:graphic>
          <a:graphicData uri="http://schemas.openxmlformats.org/drawingml/2006/table">
            <a:tbl>
              <a:tblPr firstRow="1" firstCol="1" bandRow="1"/>
              <a:tblGrid>
                <a:gridCol w="8280920"/>
              </a:tblGrid>
              <a:tr h="3972644">
                <a:tc>
                  <a:txBody>
                    <a:bodyPr/>
                    <a:lstStyle/>
                    <a:p>
                      <a:pPr indent="266700" algn="just">
                        <a:lnSpc>
                          <a:spcPct val="100000"/>
                        </a:lnSpc>
                        <a:spcAft>
                          <a:spcPts val="0"/>
                        </a:spcAft>
                        <a:tabLst>
                          <a:tab pos="4024630" algn="l"/>
                          <a:tab pos="4024630" algn="l"/>
                        </a:tabLst>
                      </a:pPr>
                      <a:r>
                        <a:rPr lang="en-US" sz="1600" b="1" kern="0" dirty="0">
                          <a:effectLst/>
                          <a:latin typeface="Times New Roman"/>
                          <a:ea typeface="宋体"/>
                        </a:rPr>
                        <a:t>//</a:t>
                      </a:r>
                      <a:r>
                        <a:rPr lang="zh-CN" sz="1600" b="1" kern="0" dirty="0">
                          <a:effectLst/>
                          <a:latin typeface="Times New Roman"/>
                          <a:ea typeface="宋体"/>
                        </a:rPr>
                        <a:t>设备描述符</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err="1">
                          <a:effectLst/>
                          <a:latin typeface="Times New Roman"/>
                          <a:ea typeface="宋体"/>
                        </a:rPr>
                        <a:t>const</a:t>
                      </a:r>
                      <a:r>
                        <a:rPr lang="en-US" sz="1600" b="1" kern="0" dirty="0">
                          <a:effectLst/>
                          <a:latin typeface="Times New Roman"/>
                          <a:ea typeface="宋体"/>
                        </a:rPr>
                        <a:t> uint8 </a:t>
                      </a:r>
                      <a:r>
                        <a:rPr lang="en-US" sz="1600" b="1" kern="0" dirty="0" err="1">
                          <a:effectLst/>
                          <a:latin typeface="Times New Roman"/>
                          <a:ea typeface="宋体"/>
                        </a:rPr>
                        <a:t>Device_Descriptor</a:t>
                      </a:r>
                      <a:r>
                        <a:rPr lang="en-US" sz="1600" b="1" kern="0" dirty="0">
                          <a:effectLst/>
                          <a:latin typeface="Times New Roman"/>
                          <a:ea typeface="宋体"/>
                        </a:rPr>
                        <a:t>[18]= </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0x12,       //</a:t>
                      </a:r>
                      <a:r>
                        <a:rPr lang="en-US" sz="1600" b="1" kern="0" dirty="0" err="1">
                          <a:effectLst/>
                          <a:latin typeface="Times New Roman"/>
                          <a:ea typeface="宋体"/>
                        </a:rPr>
                        <a:t>bLength</a:t>
                      </a:r>
                      <a:r>
                        <a:rPr lang="zh-CN" sz="1600" b="1" kern="0" dirty="0">
                          <a:effectLst/>
                          <a:latin typeface="Times New Roman"/>
                          <a:ea typeface="宋体"/>
                        </a:rPr>
                        <a:t>域，描述符的长度：</a:t>
                      </a:r>
                      <a:r>
                        <a:rPr lang="en-US" sz="1600" b="1" kern="0" dirty="0">
                          <a:effectLst/>
                          <a:latin typeface="Times New Roman"/>
                          <a:ea typeface="宋体"/>
                        </a:rPr>
                        <a:t>18</a:t>
                      </a:r>
                      <a:r>
                        <a:rPr lang="zh-CN" sz="1600" b="1" kern="0" dirty="0">
                          <a:effectLst/>
                          <a:latin typeface="Times New Roman"/>
                          <a:ea typeface="宋体"/>
                        </a:rPr>
                        <a:t>字节</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0x01,       //</a:t>
                      </a:r>
                      <a:r>
                        <a:rPr lang="en-US" sz="1600" b="1" kern="0" dirty="0" err="1">
                          <a:effectLst/>
                          <a:latin typeface="Times New Roman"/>
                          <a:ea typeface="宋体"/>
                        </a:rPr>
                        <a:t>bDescriptorType</a:t>
                      </a:r>
                      <a:r>
                        <a:rPr lang="zh-CN" sz="1600" b="1" kern="0" dirty="0">
                          <a:effectLst/>
                          <a:latin typeface="Times New Roman"/>
                          <a:ea typeface="宋体"/>
                        </a:rPr>
                        <a:t>域，描述符类型：</a:t>
                      </a:r>
                      <a:r>
                        <a:rPr lang="en-US" sz="1600" b="1" kern="0" dirty="0">
                          <a:effectLst/>
                          <a:latin typeface="Times New Roman"/>
                          <a:ea typeface="宋体"/>
                        </a:rPr>
                        <a:t>0x01</a:t>
                      </a:r>
                      <a:r>
                        <a:rPr lang="zh-CN" sz="1600" b="1" kern="0" dirty="0">
                          <a:effectLst/>
                          <a:latin typeface="Times New Roman"/>
                          <a:ea typeface="宋体"/>
                        </a:rPr>
                        <a:t>表示本描述符为设备描述符）</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0x00,0x02,  //</a:t>
                      </a:r>
                      <a:r>
                        <a:rPr lang="en-US" sz="1600" b="1" kern="0" dirty="0" err="1">
                          <a:effectLst/>
                          <a:latin typeface="Times New Roman"/>
                          <a:ea typeface="宋体"/>
                        </a:rPr>
                        <a:t>bcdUSB</a:t>
                      </a:r>
                      <a:r>
                        <a:rPr lang="zh-CN" sz="1600" b="1" kern="0" dirty="0">
                          <a:effectLst/>
                          <a:latin typeface="Times New Roman"/>
                          <a:ea typeface="宋体"/>
                        </a:rPr>
                        <a:t>域，</a:t>
                      </a:r>
                      <a:r>
                        <a:rPr lang="en-US" sz="1600" b="1" kern="0" dirty="0">
                          <a:effectLst/>
                          <a:latin typeface="Times New Roman"/>
                          <a:ea typeface="宋体"/>
                        </a:rPr>
                        <a:t>USB</a:t>
                      </a:r>
                      <a:r>
                        <a:rPr lang="zh-CN" sz="1600" b="1" kern="0" dirty="0">
                          <a:effectLst/>
                          <a:latin typeface="Times New Roman"/>
                          <a:ea typeface="宋体"/>
                        </a:rPr>
                        <a:t>规范版本号（采用</a:t>
                      </a:r>
                      <a:r>
                        <a:rPr lang="en-US" sz="1600" b="1" kern="0" dirty="0">
                          <a:effectLst/>
                          <a:latin typeface="Times New Roman"/>
                          <a:ea typeface="宋体"/>
                        </a:rPr>
                        <a:t>BCD</a:t>
                      </a:r>
                      <a:r>
                        <a:rPr lang="zh-CN" sz="1600" b="1" kern="0" dirty="0">
                          <a:effectLst/>
                          <a:latin typeface="Times New Roman"/>
                          <a:ea typeface="宋体"/>
                        </a:rPr>
                        <a:t>码）：</a:t>
                      </a:r>
                      <a:r>
                        <a:rPr lang="en-US" sz="1600" b="1" kern="0" dirty="0">
                          <a:effectLst/>
                          <a:latin typeface="Times New Roman"/>
                          <a:ea typeface="宋体"/>
                        </a:rPr>
                        <a:t>2.0 </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0x02,       //</a:t>
                      </a:r>
                      <a:r>
                        <a:rPr lang="en-US" sz="1600" b="1" kern="0" dirty="0" err="1">
                          <a:effectLst/>
                          <a:latin typeface="Times New Roman"/>
                          <a:ea typeface="宋体"/>
                        </a:rPr>
                        <a:t>bDeviceClass</a:t>
                      </a:r>
                      <a:r>
                        <a:rPr lang="zh-CN" sz="1600" b="1" kern="0" dirty="0">
                          <a:effectLst/>
                          <a:latin typeface="Times New Roman"/>
                          <a:ea typeface="宋体"/>
                        </a:rPr>
                        <a:t>域，设备类代码</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0x00,       //</a:t>
                      </a:r>
                      <a:r>
                        <a:rPr lang="en-US" sz="1600" b="1" kern="0" dirty="0" err="1">
                          <a:effectLst/>
                          <a:latin typeface="Times New Roman"/>
                          <a:ea typeface="宋体"/>
                        </a:rPr>
                        <a:t>bDeviceSubClass</a:t>
                      </a:r>
                      <a:r>
                        <a:rPr lang="zh-CN" sz="1600" b="1" kern="0" dirty="0">
                          <a:effectLst/>
                          <a:latin typeface="Times New Roman"/>
                          <a:ea typeface="宋体"/>
                        </a:rPr>
                        <a:t>域，设备子类代码</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0x00,       //</a:t>
                      </a:r>
                      <a:r>
                        <a:rPr lang="en-US" sz="1600" b="1" kern="0" dirty="0" err="1">
                          <a:effectLst/>
                          <a:latin typeface="Times New Roman"/>
                          <a:ea typeface="宋体"/>
                        </a:rPr>
                        <a:t>bDeviceProtocol</a:t>
                      </a:r>
                      <a:r>
                        <a:rPr lang="zh-CN" sz="1600" b="1" kern="0" dirty="0">
                          <a:effectLst/>
                          <a:latin typeface="Times New Roman"/>
                          <a:ea typeface="宋体"/>
                        </a:rPr>
                        <a:t>域，设备协议代码（</a:t>
                      </a:r>
                      <a:r>
                        <a:rPr lang="en-US" sz="1600" b="1" kern="0" dirty="0">
                          <a:effectLst/>
                          <a:latin typeface="Times New Roman"/>
                          <a:ea typeface="宋体"/>
                        </a:rPr>
                        <a:t>0x00</a:t>
                      </a:r>
                      <a:r>
                        <a:rPr lang="zh-CN" sz="1600" b="1" kern="0" dirty="0">
                          <a:effectLst/>
                          <a:latin typeface="Times New Roman"/>
                          <a:ea typeface="宋体"/>
                        </a:rPr>
                        <a:t>表示不使用任何设备类协议）</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0x20,       //bMaxPacketSize0</a:t>
                      </a:r>
                      <a:r>
                        <a:rPr lang="zh-CN" sz="1600" b="1" kern="0" dirty="0">
                          <a:effectLst/>
                          <a:latin typeface="Times New Roman"/>
                          <a:ea typeface="宋体"/>
                        </a:rPr>
                        <a:t>域，端点</a:t>
                      </a:r>
                      <a:r>
                        <a:rPr lang="en-US" sz="1600" b="1" kern="0" dirty="0">
                          <a:effectLst/>
                          <a:latin typeface="Times New Roman"/>
                          <a:ea typeface="宋体"/>
                        </a:rPr>
                        <a:t>0</a:t>
                      </a:r>
                      <a:r>
                        <a:rPr lang="zh-CN" sz="1600" b="1" kern="0" dirty="0">
                          <a:effectLst/>
                          <a:latin typeface="Times New Roman"/>
                          <a:ea typeface="宋体"/>
                        </a:rPr>
                        <a:t>支持最大数据包的长度：</a:t>
                      </a:r>
                      <a:r>
                        <a:rPr lang="en-US" sz="1600" b="1" kern="0" dirty="0">
                          <a:effectLst/>
                          <a:latin typeface="Times New Roman"/>
                          <a:ea typeface="宋体"/>
                        </a:rPr>
                        <a:t>32</a:t>
                      </a:r>
                      <a:r>
                        <a:rPr lang="zh-CN" sz="1600" b="1" kern="0" dirty="0">
                          <a:effectLst/>
                          <a:latin typeface="Times New Roman"/>
                          <a:ea typeface="宋体"/>
                        </a:rPr>
                        <a:t>字节</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0xA2,0x15,  //</a:t>
                      </a:r>
                      <a:r>
                        <a:rPr lang="en-US" sz="1600" b="1" kern="0" dirty="0" err="1">
                          <a:effectLst/>
                          <a:latin typeface="Times New Roman"/>
                          <a:ea typeface="宋体"/>
                        </a:rPr>
                        <a:t>idVendor</a:t>
                      </a:r>
                      <a:r>
                        <a:rPr lang="zh-CN" sz="1600" b="1" kern="0" dirty="0">
                          <a:effectLst/>
                          <a:latin typeface="Times New Roman"/>
                          <a:ea typeface="宋体"/>
                        </a:rPr>
                        <a:t>域，供应商</a:t>
                      </a:r>
                      <a:r>
                        <a:rPr lang="en-US" sz="1600" b="1" kern="0" dirty="0">
                          <a:effectLst/>
                          <a:latin typeface="Times New Roman"/>
                          <a:ea typeface="宋体"/>
                        </a:rPr>
                        <a:t>ID</a:t>
                      </a:r>
                      <a:r>
                        <a:rPr lang="zh-CN" sz="1600" b="1" kern="0" dirty="0">
                          <a:effectLst/>
                          <a:latin typeface="Times New Roman"/>
                          <a:ea typeface="宋体"/>
                        </a:rPr>
                        <a:t>（</a:t>
                      </a:r>
                      <a:r>
                        <a:rPr lang="en-US" sz="1600" b="1" kern="0" dirty="0">
                          <a:effectLst/>
                          <a:latin typeface="Times New Roman"/>
                          <a:ea typeface="宋体"/>
                        </a:rPr>
                        <a:t>VID</a:t>
                      </a:r>
                      <a:r>
                        <a:rPr lang="zh-CN" sz="1600" b="1" kern="0" dirty="0">
                          <a:effectLst/>
                          <a:latin typeface="Times New Roman"/>
                          <a:ea typeface="宋体"/>
                        </a:rPr>
                        <a:t>）</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0x0F,0xA5,  //</a:t>
                      </a:r>
                      <a:r>
                        <a:rPr lang="en-US" sz="1600" b="1" kern="0" dirty="0" err="1">
                          <a:effectLst/>
                          <a:latin typeface="Times New Roman"/>
                          <a:ea typeface="宋体"/>
                        </a:rPr>
                        <a:t>idProduct</a:t>
                      </a:r>
                      <a:r>
                        <a:rPr lang="zh-CN" sz="1600" b="1" kern="0" dirty="0">
                          <a:effectLst/>
                          <a:latin typeface="Times New Roman"/>
                          <a:ea typeface="宋体"/>
                        </a:rPr>
                        <a:t>域，产品</a:t>
                      </a:r>
                      <a:r>
                        <a:rPr lang="en-US" sz="1600" b="1" kern="0" dirty="0">
                          <a:effectLst/>
                          <a:latin typeface="Times New Roman"/>
                          <a:ea typeface="宋体"/>
                        </a:rPr>
                        <a:t>ID</a:t>
                      </a:r>
                      <a:r>
                        <a:rPr lang="zh-CN" sz="1600" b="1" kern="0" dirty="0">
                          <a:effectLst/>
                          <a:latin typeface="Times New Roman"/>
                          <a:ea typeface="宋体"/>
                        </a:rPr>
                        <a:t>（</a:t>
                      </a:r>
                      <a:r>
                        <a:rPr lang="en-US" sz="1600" b="1" kern="0" dirty="0">
                          <a:effectLst/>
                          <a:latin typeface="Times New Roman"/>
                          <a:ea typeface="宋体"/>
                        </a:rPr>
                        <a:t>PID</a:t>
                      </a:r>
                      <a:r>
                        <a:rPr lang="zh-CN" sz="1600" b="1" kern="0" dirty="0">
                          <a:effectLst/>
                          <a:latin typeface="Times New Roman"/>
                          <a:ea typeface="宋体"/>
                        </a:rPr>
                        <a:t>）</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0x00,0x00,  //</a:t>
                      </a:r>
                      <a:r>
                        <a:rPr lang="en-US" sz="1600" b="1" kern="0" dirty="0" err="1">
                          <a:effectLst/>
                          <a:latin typeface="Times New Roman"/>
                          <a:ea typeface="宋体"/>
                        </a:rPr>
                        <a:t>bcdDevice</a:t>
                      </a:r>
                      <a:r>
                        <a:rPr lang="zh-CN" sz="1600" b="1" kern="0" dirty="0">
                          <a:effectLst/>
                          <a:latin typeface="Times New Roman"/>
                          <a:ea typeface="宋体"/>
                        </a:rPr>
                        <a:t>域，设备版本号（采用</a:t>
                      </a:r>
                      <a:r>
                        <a:rPr lang="en-US" sz="1600" b="1" kern="0" dirty="0">
                          <a:effectLst/>
                          <a:latin typeface="Times New Roman"/>
                          <a:ea typeface="宋体"/>
                        </a:rPr>
                        <a:t>BCD</a:t>
                      </a:r>
                      <a:r>
                        <a:rPr lang="zh-CN" sz="1600" b="1" kern="0" dirty="0">
                          <a:effectLst/>
                          <a:latin typeface="Times New Roman"/>
                          <a:ea typeface="宋体"/>
                        </a:rPr>
                        <a:t>码）</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0x01,       //</a:t>
                      </a:r>
                      <a:r>
                        <a:rPr lang="en-US" sz="1600" b="1" kern="0" dirty="0" err="1">
                          <a:effectLst/>
                          <a:latin typeface="Times New Roman"/>
                          <a:ea typeface="宋体"/>
                        </a:rPr>
                        <a:t>iManufacturer</a:t>
                      </a:r>
                      <a:r>
                        <a:rPr lang="zh-CN" sz="1600" b="1" kern="0" dirty="0">
                          <a:effectLst/>
                          <a:latin typeface="Times New Roman"/>
                          <a:ea typeface="宋体"/>
                        </a:rPr>
                        <a:t>域，供应商的字符串描述符索引：</a:t>
                      </a:r>
                      <a:r>
                        <a:rPr lang="en-US" sz="1600" b="1" kern="0" dirty="0">
                          <a:effectLst/>
                          <a:latin typeface="Times New Roman"/>
                          <a:ea typeface="宋体"/>
                        </a:rPr>
                        <a:t>1</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0x02,       //</a:t>
                      </a:r>
                      <a:r>
                        <a:rPr lang="en-US" sz="1600" b="1" kern="0" dirty="0" err="1">
                          <a:effectLst/>
                          <a:latin typeface="Times New Roman"/>
                          <a:ea typeface="宋体"/>
                        </a:rPr>
                        <a:t>iProduct</a:t>
                      </a:r>
                      <a:r>
                        <a:rPr lang="zh-CN" sz="1600" b="1" kern="0" dirty="0">
                          <a:effectLst/>
                          <a:latin typeface="Times New Roman"/>
                          <a:ea typeface="宋体"/>
                        </a:rPr>
                        <a:t>域，产品的字符串描述符索引：</a:t>
                      </a:r>
                      <a:r>
                        <a:rPr lang="en-US" sz="1600" b="1" kern="0" dirty="0">
                          <a:effectLst/>
                          <a:latin typeface="Times New Roman"/>
                          <a:ea typeface="宋体"/>
                        </a:rPr>
                        <a:t>2</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0x03,       //</a:t>
                      </a:r>
                      <a:r>
                        <a:rPr lang="en-US" sz="1600" b="1" kern="0" dirty="0" err="1">
                          <a:effectLst/>
                          <a:latin typeface="Times New Roman"/>
                          <a:ea typeface="宋体"/>
                        </a:rPr>
                        <a:t>iSerialNumber</a:t>
                      </a:r>
                      <a:r>
                        <a:rPr lang="zh-CN" sz="1600" b="1" kern="0" dirty="0">
                          <a:effectLst/>
                          <a:latin typeface="Times New Roman"/>
                          <a:ea typeface="宋体"/>
                        </a:rPr>
                        <a:t>域，设备序号的字符串描述符索引：</a:t>
                      </a:r>
                      <a:r>
                        <a:rPr lang="en-US" sz="1600" b="1" kern="0" dirty="0">
                          <a:effectLst/>
                          <a:latin typeface="Times New Roman"/>
                          <a:ea typeface="宋体"/>
                        </a:rPr>
                        <a:t>3</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    0x01        //</a:t>
                      </a:r>
                      <a:r>
                        <a:rPr lang="en-US" sz="1600" b="1" kern="0" dirty="0" err="1">
                          <a:effectLst/>
                          <a:latin typeface="Times New Roman"/>
                          <a:ea typeface="宋体"/>
                        </a:rPr>
                        <a:t>bNumConfigurations</a:t>
                      </a:r>
                      <a:r>
                        <a:rPr lang="zh-CN" sz="1600" b="1" kern="0" dirty="0">
                          <a:effectLst/>
                          <a:latin typeface="Times New Roman"/>
                          <a:ea typeface="宋体"/>
                        </a:rPr>
                        <a:t>域，该</a:t>
                      </a:r>
                      <a:r>
                        <a:rPr lang="en-US" sz="1600" b="1" kern="0" dirty="0">
                          <a:effectLst/>
                          <a:latin typeface="Times New Roman"/>
                          <a:ea typeface="宋体"/>
                        </a:rPr>
                        <a:t>USB</a:t>
                      </a:r>
                      <a:r>
                        <a:rPr lang="zh-CN" sz="1600" b="1" kern="0" dirty="0">
                          <a:effectLst/>
                          <a:latin typeface="Times New Roman"/>
                          <a:ea typeface="宋体"/>
                        </a:rPr>
                        <a:t>设备支持的配置数目：</a:t>
                      </a:r>
                      <a:r>
                        <a:rPr lang="en-US" sz="1600" b="1" kern="0" dirty="0">
                          <a:effectLst/>
                          <a:latin typeface="Times New Roman"/>
                          <a:ea typeface="宋体"/>
                        </a:rPr>
                        <a:t>1</a:t>
                      </a:r>
                      <a:r>
                        <a:rPr lang="zh-CN" sz="1600" b="1" kern="0" dirty="0">
                          <a:effectLst/>
                          <a:latin typeface="Times New Roman"/>
                          <a:ea typeface="宋体"/>
                        </a:rPr>
                        <a:t>个</a:t>
                      </a:r>
                      <a:endParaRPr lang="zh-CN" sz="1600" b="1" kern="100" dirty="0">
                        <a:effectLst/>
                        <a:latin typeface="Times New Roman"/>
                        <a:ea typeface="宋体"/>
                      </a:endParaRPr>
                    </a:p>
                    <a:p>
                      <a:pPr indent="266700" algn="just">
                        <a:lnSpc>
                          <a:spcPct val="100000"/>
                        </a:lnSpc>
                        <a:spcAft>
                          <a:spcPts val="0"/>
                        </a:spcAft>
                        <a:tabLst>
                          <a:tab pos="4024630" algn="l"/>
                          <a:tab pos="4024630" algn="l"/>
                        </a:tabLst>
                      </a:pPr>
                      <a:r>
                        <a:rPr lang="en-US" sz="1600" b="1" kern="0" dirty="0">
                          <a:effectLst/>
                          <a:latin typeface="Times New Roman"/>
                          <a:ea typeface="宋体"/>
                        </a:rPr>
                        <a:t>};</a:t>
                      </a:r>
                      <a:endParaRPr lang="zh-CN" sz="1600" b="1" kern="100" dirty="0">
                        <a:effectLst/>
                        <a:latin typeface="Times New Roman"/>
                        <a:ea typeface="宋体"/>
                      </a:endParaRPr>
                    </a:p>
                  </a:txBody>
                  <a:tcPr marL="280670" marR="68580" marT="0" marB="0">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2938048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37</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07095"/>
            <a:ext cx="480131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底层编程涉及的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描述符</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35496" y="1261894"/>
            <a:ext cx="8784976" cy="46474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缓冲区描述符表（</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BDT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35495" y="1628800"/>
            <a:ext cx="8837041" cy="1954381"/>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第二个数据结构是</a:t>
            </a:r>
            <a:r>
              <a:rPr lang="zh-CN"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缓冲区描述符表</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BDT</a:t>
            </a:r>
            <a:endParaRPr lang="zh-CN"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10000"/>
              </a:lnSpc>
              <a:spcAft>
                <a:spcPts val="0"/>
              </a:spcAft>
              <a:buClr>
                <a:srgbClr val="000099"/>
              </a:buClr>
              <a:buSzPct val="80000"/>
              <a:buFont typeface="Wingdings" panose="05000000000000000000" pitchFamily="2" charset="2"/>
              <a:buChar char="l"/>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使用缓冲区描述表来</a:t>
            </a:r>
            <a:r>
              <a:rPr lang="zh-CN"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高效管理</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端点通信</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BDT</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中的每一个表项，也称为缓冲区描述符</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BD</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，每个</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BD</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占</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64</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位，高</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32</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位是缓冲区地址，低</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32</a:t>
            </a:r>
            <a:r>
              <a:rPr lang="zh-CN"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位是控制</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状态字，</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BD</a:t>
            </a:r>
            <a:r>
              <a:rPr lang="zh-CN"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中的数据能够描述的内容主要有：数据包是</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DATA0</a:t>
            </a:r>
            <a:r>
              <a:rPr lang="zh-CN"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还是</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DATA1</a:t>
            </a:r>
            <a:r>
              <a:rPr lang="zh-CN"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、有多少数据被发送和接收</a:t>
            </a:r>
            <a:r>
              <a:rPr lang="zh-CN" altLang="zh-CN" sz="22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a:t>
            </a:r>
            <a:r>
              <a:rPr lang="zh-CN" altLang="en-US" sz="22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95796848"/>
              </p:ext>
            </p:extLst>
          </p:nvPr>
        </p:nvGraphicFramePr>
        <p:xfrm>
          <a:off x="179512" y="3645024"/>
          <a:ext cx="8837041" cy="1397868"/>
        </p:xfrm>
        <a:graphic>
          <a:graphicData uri="http://schemas.openxmlformats.org/drawingml/2006/table">
            <a:tbl>
              <a:tblPr firstRow="1" firstCol="1" bandRow="1"/>
              <a:tblGrid>
                <a:gridCol w="936103"/>
                <a:gridCol w="792088"/>
                <a:gridCol w="1008112"/>
                <a:gridCol w="1524414"/>
                <a:gridCol w="1245813"/>
                <a:gridCol w="1263068"/>
                <a:gridCol w="2067443"/>
              </a:tblGrid>
              <a:tr h="279574">
                <a:tc gridSpan="7">
                  <a:txBody>
                    <a:bodyPr/>
                    <a:lstStyle/>
                    <a:p>
                      <a:pPr marL="0" indent="0" algn="ctr">
                        <a:spcAft>
                          <a:spcPts val="0"/>
                        </a:spcAft>
                        <a:tabLst>
                          <a:tab pos="4024630" algn="l"/>
                        </a:tabLst>
                      </a:pPr>
                      <a:r>
                        <a:rPr lang="zh-CN" sz="1600" b="1" dirty="0">
                          <a:solidFill>
                            <a:srgbClr val="000000"/>
                          </a:solidFill>
                          <a:effectLst/>
                          <a:latin typeface="黑体" panose="02010609060101010101" pitchFamily="49" charset="-122"/>
                          <a:ea typeface="黑体" panose="02010609060101010101" pitchFamily="49" charset="-122"/>
                          <a:cs typeface="Arial Unicode MS"/>
                        </a:rPr>
                        <a:t>缓冲区描述符（BD）的格式</a:t>
                      </a:r>
                    </a:p>
                  </a:txBody>
                  <a:tcPr marL="32385" marR="32385"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59147">
                <a:tc>
                  <a:txBody>
                    <a:bodyPr/>
                    <a:lstStyle/>
                    <a:p>
                      <a:pPr marL="0" indent="0" algn="ctr">
                        <a:lnSpc>
                          <a:spcPts val="1200"/>
                        </a:lnSpc>
                        <a:spcAft>
                          <a:spcPts val="0"/>
                        </a:spcAft>
                        <a:tabLst>
                          <a:tab pos="4024630" algn="l"/>
                          <a:tab pos="4024630" algn="l"/>
                        </a:tabLst>
                      </a:pPr>
                      <a:r>
                        <a:rPr lang="en-US" sz="1400" b="1" kern="0" dirty="0">
                          <a:effectLst/>
                          <a:latin typeface="Times New Roman"/>
                          <a:ea typeface="宋体"/>
                        </a:rPr>
                        <a:t>D25</a:t>
                      </a:r>
                      <a:r>
                        <a:rPr lang="zh-CN" sz="1400" b="1" kern="0" dirty="0">
                          <a:effectLst/>
                          <a:latin typeface="Times New Roman"/>
                          <a:ea typeface="宋体"/>
                        </a:rPr>
                        <a:t>～</a:t>
                      </a:r>
                      <a:r>
                        <a:rPr lang="en-US" sz="1400" b="1" kern="0" dirty="0">
                          <a:effectLst/>
                          <a:latin typeface="Times New Roman"/>
                          <a:ea typeface="宋体"/>
                        </a:rPr>
                        <a:t>D16</a:t>
                      </a:r>
                      <a:endParaRPr lang="zh-CN" sz="1400" b="1" kern="100" dirty="0">
                        <a:effectLst/>
                        <a:latin typeface="Times New Roman"/>
                        <a:ea typeface="宋体"/>
                      </a:endParaRP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D7</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D6</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D5</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D4</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D3</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D2</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9147">
                <a:tc>
                  <a:txBody>
                    <a:bodyPr/>
                    <a:lstStyle/>
                    <a:p>
                      <a:pPr indent="266700" algn="ctr">
                        <a:lnSpc>
                          <a:spcPts val="1200"/>
                        </a:lnSpc>
                        <a:spcAft>
                          <a:spcPts val="0"/>
                        </a:spcAft>
                        <a:tabLst>
                          <a:tab pos="4024630" algn="l"/>
                          <a:tab pos="4024630" algn="l"/>
                        </a:tabLst>
                      </a:pPr>
                      <a:r>
                        <a:rPr lang="en-US" sz="1400" b="1" kern="0">
                          <a:effectLst/>
                          <a:latin typeface="Times New Roman"/>
                          <a:ea typeface="宋体"/>
                        </a:rPr>
                        <a:t>BC</a:t>
                      </a:r>
                      <a:endParaRPr lang="zh-CN" sz="1400" b="1" kern="100">
                        <a:effectLst/>
                        <a:latin typeface="Times New Roman"/>
                        <a:ea typeface="宋体"/>
                      </a:endParaRP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OWN</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DATA0/1</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dirty="0">
                          <a:effectLst/>
                          <a:latin typeface="Times New Roman"/>
                          <a:ea typeface="宋体"/>
                        </a:rPr>
                        <a:t>KEEP/PID[3]</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NINC/PID[2]</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a:effectLst/>
                          <a:latin typeface="Times New Roman"/>
                          <a:ea typeface="宋体"/>
                        </a:rPr>
                        <a:t>DTS/PID[1]</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200"/>
                        </a:lnSpc>
                        <a:spcAft>
                          <a:spcPts val="0"/>
                        </a:spcAft>
                        <a:tabLst>
                          <a:tab pos="4024630" algn="l"/>
                          <a:tab pos="4024630" algn="l"/>
                        </a:tabLst>
                      </a:pPr>
                      <a:r>
                        <a:rPr lang="en-US" sz="1400" b="1" kern="0" dirty="0">
                          <a:effectLst/>
                          <a:latin typeface="Times New Roman"/>
                          <a:ea typeface="宋体"/>
                        </a:rPr>
                        <a:t>BDT_STALL/ PID[0]</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35496" y="5159396"/>
            <a:ext cx="8928992" cy="1581972"/>
          </a:xfrm>
          <a:prstGeom prst="rect">
            <a:avLst/>
          </a:prstGeom>
        </p:spPr>
        <p:txBody>
          <a:bodyPr wrap="square">
            <a:spAutoFit/>
          </a:bodyPr>
          <a:lstStyle/>
          <a:p>
            <a:pPr marL="342900" lvl="0" indent="-342900">
              <a:lnSpc>
                <a:spcPct val="110000"/>
              </a:lnSpc>
              <a:spcAft>
                <a:spcPts val="0"/>
              </a:spcAft>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每个</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端点</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的方向需要两个</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，当微处理器处理其中一个</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BD</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模块就可以处理另一个，这种双缓冲方式能使数据传输达到最大吞吐量。一个</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设备一般最多有</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个双向端点，因此</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BDT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最多占</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512</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字节。</a:t>
            </a:r>
          </a:p>
        </p:txBody>
      </p:sp>
    </p:spTree>
    <p:extLst>
      <p:ext uri="{BB962C8B-B14F-4D97-AF65-F5344CB8AC3E}">
        <p14:creationId xmlns:p14="http://schemas.microsoft.com/office/powerpoint/2010/main" val="158056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38</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35496" y="807095"/>
            <a:ext cx="387317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总线的枚举过程</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82389" y="1283072"/>
            <a:ext cx="8638083" cy="4933658"/>
          </a:xfrm>
          <a:prstGeom prst="rect">
            <a:avLst/>
          </a:prstGeom>
        </p:spPr>
        <p:txBody>
          <a:bodyPr wrap="square">
            <a:spAutoFit/>
          </a:bodyPr>
          <a:lstStyle/>
          <a:p>
            <a:pPr algn="just">
              <a:lnSpc>
                <a:spcPct val="110000"/>
              </a:lnSpc>
              <a:spcAft>
                <a:spcPts val="0"/>
              </a:spcAft>
              <a:buClr>
                <a:srgbClr val="000099"/>
              </a:buClr>
              <a:buSzPct val="80000"/>
            </a:pP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）设备插入到</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Hub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端口；</a:t>
            </a:r>
          </a:p>
          <a:p>
            <a:pPr algn="just">
              <a:lnSpc>
                <a:spcPct val="110000"/>
              </a:lnSpc>
              <a:spcAft>
                <a:spcPts val="0"/>
              </a:spcAft>
              <a:buClr>
                <a:srgbClr val="000099"/>
              </a:buClr>
              <a:buSzPct val="80000"/>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Hub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向主机报告各个端口的状态；</a:t>
            </a:r>
          </a:p>
          <a:p>
            <a:pPr algn="just">
              <a:lnSpc>
                <a:spcPct val="110000"/>
              </a:lnSpc>
              <a:spcAft>
                <a:spcPts val="0"/>
              </a:spcAft>
              <a:buClr>
                <a:srgbClr val="000099"/>
              </a:buClr>
              <a:buSzPct val="80000"/>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）主机得知有新设备连接，</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主机控制器向</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Hub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发送复位刚才设备插入的端口的命令；</a:t>
            </a:r>
          </a:p>
          <a:p>
            <a:pPr algn="just">
              <a:lnSpc>
                <a:spcPct val="110000"/>
              </a:lnSpc>
              <a:spcAft>
                <a:spcPts val="0"/>
              </a:spcAft>
              <a:buClr>
                <a:srgbClr val="000099"/>
              </a:buClr>
              <a:buSzPct val="80000"/>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）总线检测设备，确定通信速率；</a:t>
            </a:r>
          </a:p>
          <a:p>
            <a:pPr algn="just">
              <a:lnSpc>
                <a:spcPct val="110000"/>
              </a:lnSpc>
              <a:spcAft>
                <a:spcPts val="0"/>
              </a:spcAft>
              <a:buClr>
                <a:srgbClr val="000099"/>
              </a:buClr>
              <a:buSzPct val="80000"/>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）设备复位成功，处于默认状态，使用默认地址</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和端点</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来接收主机发来的请求；</a:t>
            </a:r>
          </a:p>
          <a:p>
            <a:pPr algn="just">
              <a:lnSpc>
                <a:spcPct val="110000"/>
              </a:lnSpc>
              <a:spcAft>
                <a:spcPts val="0"/>
              </a:spcAft>
              <a:buClr>
                <a:srgbClr val="000099"/>
              </a:buClr>
              <a:buSzPct val="80000"/>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）主机请求设备描述符，并再次复位设备；</a:t>
            </a:r>
          </a:p>
          <a:p>
            <a:pPr algn="just">
              <a:lnSpc>
                <a:spcPct val="110000"/>
              </a:lnSpc>
              <a:spcAft>
                <a:spcPts val="0"/>
              </a:spcAft>
              <a:buClr>
                <a:srgbClr val="000099"/>
              </a:buClr>
              <a:buSzPct val="80000"/>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）主机向设备分配一个唯一的地址；</a:t>
            </a:r>
          </a:p>
          <a:p>
            <a:pPr algn="just">
              <a:lnSpc>
                <a:spcPct val="110000"/>
              </a:lnSpc>
              <a:spcAft>
                <a:spcPts val="0"/>
              </a:spcAft>
              <a:buClr>
                <a:srgbClr val="000099"/>
              </a:buClr>
              <a:buSzPct val="80000"/>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）主机再一次请求设备描述符，并认真解析设备描述符的内容；</a:t>
            </a:r>
          </a:p>
          <a:p>
            <a:pPr algn="just">
              <a:lnSpc>
                <a:spcPct val="110000"/>
              </a:lnSpc>
              <a:spcAft>
                <a:spcPts val="0"/>
              </a:spcAft>
              <a:buClr>
                <a:srgbClr val="000099"/>
              </a:buClr>
              <a:buSzPct val="80000"/>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）主机会弹出窗体，展现新设备的信息，安装驱动程序；</a:t>
            </a:r>
          </a:p>
          <a:p>
            <a:pPr algn="just">
              <a:lnSpc>
                <a:spcPct val="110000"/>
              </a:lnSpc>
              <a:spcAft>
                <a:spcPts val="0"/>
              </a:spcAft>
              <a:buClr>
                <a:srgbClr val="000099"/>
              </a:buClr>
              <a:buSzPct val="80000"/>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）驱动程序要求设备重新发送描述符，并为设备选择一个合适的配置，使设备就处于配置状态，至此设备可以与主机进行数据传输。</a:t>
            </a:r>
          </a:p>
        </p:txBody>
      </p:sp>
    </p:spTree>
    <p:extLst>
      <p:ext uri="{BB962C8B-B14F-4D97-AF65-F5344CB8AC3E}">
        <p14:creationId xmlns:p14="http://schemas.microsoft.com/office/powerpoint/2010/main" val="3558420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39</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2843808" y="889556"/>
            <a:ext cx="2074607"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79512" y="1556792"/>
            <a:ext cx="8496944" cy="1200329"/>
          </a:xfrm>
          <a:prstGeom prst="rect">
            <a:avLst/>
          </a:prstGeom>
        </p:spPr>
        <p:txBody>
          <a:bodyPr wrap="square">
            <a:spAutoFit/>
          </a:bodyPr>
          <a:lstStyle/>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、什么是</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事务处理？最重要的是哪三个事务处理？</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编程涉及哪四个基本概念？它们之间关系如何？</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79233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a:t>
            </a:fld>
            <a:endParaRPr lang="en-US" altLang="zh-CN"/>
          </a:p>
        </p:txBody>
      </p:sp>
      <p:sp>
        <p:nvSpPr>
          <p:cNvPr id="4" name="矩形 3"/>
          <p:cNvSpPr/>
          <p:nvPr/>
        </p:nvSpPr>
        <p:spPr>
          <a:xfrm>
            <a:off x="174327" y="1340768"/>
            <a:ext cx="8859080" cy="5318379"/>
          </a:xfrm>
          <a:prstGeom prst="rect">
            <a:avLst/>
          </a:prstGeom>
        </p:spPr>
        <p:txBody>
          <a:bodyPr wrap="square">
            <a:spAutoFit/>
          </a:bodyPr>
          <a:lstStyle/>
          <a:p>
            <a:pPr lvl="0" algn="just" eaLnBrk="0" hangingPunct="0">
              <a:lnSpc>
                <a:spcPct val="110000"/>
              </a:lnSpc>
              <a:spcBef>
                <a:spcPts val="6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）通用基础</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知识</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通用</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串行总线</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Universal Serial Bus</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2000</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年以来普遍使用的连接外围设备和计算机的一种新型串行总线标准</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与</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传统计算机接口</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相比</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，它克服了对硬件资源独占，限制对计算机资源扩充的缺点，并以较高的数据传输速率和即插即用等优势，逐步发展成为计算机与外设的标准连接方案。</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接口应用广泛，这与其特点密切相关。其</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主要</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特点</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6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支持</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即插即用</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。一方面是热插拔，在不需要重启计算机或关闭外设的条件下，便可以实现外设与计算机的连接和断开；另一方面是可以快速简易安装硬件设备而无需重新配置系统。</a:t>
            </a:r>
          </a:p>
          <a:p>
            <a:pPr lvl="0" algn="just" eaLnBrk="0" hangingPunct="0">
              <a:lnSpc>
                <a:spcPct val="110000"/>
              </a:lnSpc>
              <a:spcBef>
                <a:spcPts val="6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可以使用</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总线电源</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总线可以向外提供一定功率的电源，适合很多嵌入式系统。同时</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协议中定义了完备的电源管理方式，用户可以选择采用设备自供电或者从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总线上获取电源。</a:t>
            </a:r>
          </a:p>
        </p:txBody>
      </p:sp>
      <p:sp>
        <p:nvSpPr>
          <p:cNvPr id="8" name="矩形 7"/>
          <p:cNvSpPr/>
          <p:nvPr/>
        </p:nvSpPr>
        <p:spPr>
          <a:xfrm>
            <a:off x="1043608" y="260648"/>
            <a:ext cx="507703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12.1  </a:t>
            </a:r>
            <a:r>
              <a:rPr lang="en-US" altLang="zh-CN" sz="3200" b="1" dirty="0">
                <a:solidFill>
                  <a:schemeClr val="bg1"/>
                </a:solidFill>
                <a:latin typeface="华文新魏" panose="02010800040101010101" pitchFamily="2" charset="-122"/>
                <a:ea typeface="华文新魏" panose="02010800040101010101" pitchFamily="2" charset="-122"/>
              </a:rPr>
              <a:t>USB</a:t>
            </a:r>
            <a:r>
              <a:rPr lang="zh-CN" altLang="en-US" sz="3200" b="1" dirty="0">
                <a:solidFill>
                  <a:schemeClr val="bg1"/>
                </a:solidFill>
                <a:latin typeface="华文新魏" panose="02010800040101010101" pitchFamily="2" charset="-122"/>
                <a:ea typeface="华文新魏" panose="02010800040101010101" pitchFamily="2" charset="-122"/>
              </a:rPr>
              <a:t>应用开发基础知识</a:t>
            </a:r>
          </a:p>
        </p:txBody>
      </p:sp>
      <p:sp>
        <p:nvSpPr>
          <p:cNvPr id="2" name="矩形 1"/>
          <p:cNvSpPr/>
          <p:nvPr/>
        </p:nvSpPr>
        <p:spPr>
          <a:xfrm>
            <a:off x="179512" y="879103"/>
            <a:ext cx="559223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串行</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外设接口</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SPI</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spTree>
    <p:extLst>
      <p:ext uri="{BB962C8B-B14F-4D97-AF65-F5344CB8AC3E}">
        <p14:creationId xmlns:p14="http://schemas.microsoft.com/office/powerpoint/2010/main" val="10168801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40</a:t>
            </a:fld>
            <a:endParaRPr lang="en-US" altLang="zh-CN"/>
          </a:p>
        </p:txBody>
      </p:sp>
      <p:sp>
        <p:nvSpPr>
          <p:cNvPr id="8" name="矩形 7"/>
          <p:cNvSpPr/>
          <p:nvPr/>
        </p:nvSpPr>
        <p:spPr>
          <a:xfrm>
            <a:off x="395536" y="260648"/>
            <a:ext cx="8477001"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12.4  </a:t>
            </a:r>
            <a:r>
              <a:rPr lang="zh-CN" altLang="en-US" sz="2800" b="1" dirty="0" smtClean="0">
                <a:solidFill>
                  <a:schemeClr val="bg1"/>
                </a:solidFill>
                <a:latin typeface="华文新魏" panose="02010800040101010101" pitchFamily="2" charset="-122"/>
                <a:ea typeface="华文新魏" panose="02010800040101010101" pitchFamily="2" charset="-122"/>
              </a:rPr>
              <a:t>设计</a:t>
            </a:r>
            <a:r>
              <a:rPr lang="zh-CN" altLang="en-US" sz="2800" b="1" dirty="0">
                <a:solidFill>
                  <a:schemeClr val="bg1"/>
                </a:solidFill>
                <a:latin typeface="华文新魏" panose="02010800040101010101" pitchFamily="2" charset="-122"/>
                <a:ea typeface="华文新魏" panose="02010800040101010101" pitchFamily="2" charset="-122"/>
              </a:rPr>
              <a:t>微控制器的</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驱动构件应掌握的基础知识</a:t>
            </a:r>
          </a:p>
        </p:txBody>
      </p:sp>
      <p:sp>
        <p:nvSpPr>
          <p:cNvPr id="2" name="矩形 1"/>
          <p:cNvSpPr/>
          <p:nvPr/>
        </p:nvSpPr>
        <p:spPr>
          <a:xfrm>
            <a:off x="2843808" y="817548"/>
            <a:ext cx="2795958"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12.4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79512" y="1412776"/>
            <a:ext cx="8496944" cy="3416320"/>
          </a:xfrm>
          <a:prstGeom prst="rect">
            <a:avLst/>
          </a:prstGeom>
        </p:spPr>
        <p:txBody>
          <a:bodyPr wrap="square">
            <a:spAutoFit/>
          </a:bodyPr>
          <a:lstStyle/>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、什么是</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事务处理？最重要的是哪三个事务处理？</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事务处理：是</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做一次完整通信的过程。</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最</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重要的</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SETUP</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事务处理、</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IN</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事务处理和</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OUT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事务处理。</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编程涉及哪四个基本概念？它们之间关系如何？</a:t>
            </a:r>
            <a:endPar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答：</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涉及的四</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个基本</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概念：</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端点、包、事务处理和数据传输</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        其中包</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组成了事务处理，事务处理又构成了数据传输，通过端点进行通信</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54985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41</a:t>
            </a:fld>
            <a:endParaRPr lang="en-US" altLang="zh-CN"/>
          </a:p>
        </p:txBody>
      </p:sp>
      <p:sp>
        <p:nvSpPr>
          <p:cNvPr id="8" name="矩形 7"/>
          <p:cNvSpPr/>
          <p:nvPr/>
        </p:nvSpPr>
        <p:spPr>
          <a:xfrm>
            <a:off x="792274" y="260648"/>
            <a:ext cx="623279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12.5  </a:t>
            </a:r>
            <a:r>
              <a:rPr lang="en-US" altLang="zh-CN" sz="2800" b="1" dirty="0">
                <a:solidFill>
                  <a:schemeClr val="bg1"/>
                </a:solidFill>
                <a:latin typeface="华文新魏" panose="02010800040101010101" pitchFamily="2" charset="-122"/>
                <a:ea typeface="华文新魏" panose="02010800040101010101" pitchFamily="2" charset="-122"/>
              </a:rPr>
              <a:t>KL25/26</a:t>
            </a:r>
            <a:r>
              <a:rPr lang="zh-CN" altLang="en-US" sz="2800" b="1" dirty="0">
                <a:solidFill>
                  <a:schemeClr val="bg1"/>
                </a:solidFill>
                <a:latin typeface="华文新魏" panose="02010800040101010101" pitchFamily="2" charset="-122"/>
                <a:ea typeface="华文新魏" panose="02010800040101010101" pitchFamily="2" charset="-122"/>
              </a:rPr>
              <a:t>芯片</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35496" y="807095"/>
            <a:ext cx="325441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12.5.1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模块寄存器</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82389" y="1196752"/>
            <a:ext cx="8638083" cy="1581972"/>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模块涉及到的</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寄存器</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数量有</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40</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多个</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，这</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里</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介绍</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三个和编程开发相关的寄存器。</a:t>
            </a:r>
          </a:p>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第一个</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中断状态寄存器</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，共</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位，用以标示</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种</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中断状态，例如有设备接入中断、令牌完成中断、复位中断</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等。</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4004133413"/>
              </p:ext>
            </p:extLst>
          </p:nvPr>
        </p:nvGraphicFramePr>
        <p:xfrm>
          <a:off x="503545" y="3212976"/>
          <a:ext cx="8136910" cy="792088"/>
        </p:xfrm>
        <a:graphic>
          <a:graphicData uri="http://schemas.openxmlformats.org/drawingml/2006/table">
            <a:tbl>
              <a:tblPr firstRow="1" firstCol="1" bandRow="1"/>
              <a:tblGrid>
                <a:gridCol w="720081"/>
                <a:gridCol w="792088"/>
                <a:gridCol w="1008113"/>
                <a:gridCol w="936103"/>
                <a:gridCol w="792089"/>
                <a:gridCol w="1008112"/>
                <a:gridCol w="1067608"/>
                <a:gridCol w="903881"/>
                <a:gridCol w="908835"/>
              </a:tblGrid>
              <a:tr h="396044">
                <a:tc>
                  <a:txBody>
                    <a:bodyPr/>
                    <a:lstStyle/>
                    <a:p>
                      <a:pPr marL="0" indent="0" algn="ctr">
                        <a:lnSpc>
                          <a:spcPct val="100000"/>
                        </a:lnSpc>
                        <a:spcAft>
                          <a:spcPts val="0"/>
                        </a:spcAft>
                        <a:tabLst>
                          <a:tab pos="4024630" algn="l"/>
                        </a:tabLst>
                      </a:pPr>
                      <a:r>
                        <a:rPr lang="zh-CN" sz="1400" b="1" kern="0" dirty="0">
                          <a:effectLst/>
                          <a:latin typeface="Times New Roman"/>
                          <a:ea typeface="宋体"/>
                        </a:rPr>
                        <a:t>数据位</a:t>
                      </a:r>
                      <a:endParaRPr lang="zh-CN" sz="1400" b="1" kern="100" dirty="0">
                        <a:effectLst/>
                        <a:latin typeface="Times New Roman"/>
                        <a:ea typeface="宋体"/>
                      </a:endParaRP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D7</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D6</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D5</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D4</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D3</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D2</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D1</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D0</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marL="0" indent="57150" algn="ctr">
                        <a:lnSpc>
                          <a:spcPct val="100000"/>
                        </a:lnSpc>
                        <a:spcAft>
                          <a:spcPts val="0"/>
                        </a:spcAft>
                        <a:tabLst>
                          <a:tab pos="4024630" algn="l"/>
                        </a:tabLst>
                      </a:pPr>
                      <a:r>
                        <a:rPr lang="zh-CN" sz="1400" b="1" kern="0" dirty="0">
                          <a:effectLst/>
                          <a:latin typeface="Times New Roman"/>
                          <a:ea typeface="宋体"/>
                        </a:rPr>
                        <a:t>读</a:t>
                      </a:r>
                      <a:endParaRPr lang="zh-CN" sz="1400" b="1" kern="100" dirty="0">
                        <a:effectLst/>
                        <a:latin typeface="Times New Roman"/>
                        <a:ea typeface="宋体"/>
                      </a:endParaRP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STALL</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ATTACH</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57150" algn="ctr">
                        <a:lnSpc>
                          <a:spcPct val="100000"/>
                        </a:lnSpc>
                        <a:spcAft>
                          <a:spcPts val="0"/>
                        </a:spcAft>
                        <a:tabLst>
                          <a:tab pos="4024630" algn="l"/>
                        </a:tabLst>
                      </a:pPr>
                      <a:r>
                        <a:rPr lang="en-US" sz="1400" b="1" kern="0" dirty="0">
                          <a:effectLst/>
                          <a:latin typeface="Times New Roman"/>
                          <a:ea typeface="宋体"/>
                        </a:rPr>
                        <a:t>RESUME</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SLEEP</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TOKDNE</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SOFTOK</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ERROR</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USBRST</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1331640" y="2780928"/>
            <a:ext cx="6624736" cy="369332"/>
          </a:xfrm>
          <a:prstGeom prst="rect">
            <a:avLst/>
          </a:prstGeom>
        </p:spPr>
        <p:txBody>
          <a:bodyPr wrap="square">
            <a:spAutoFit/>
          </a:bodyPr>
          <a:lstStyle/>
          <a:p>
            <a:r>
              <a:rPr lang="zh-CN" altLang="en-US" b="1" dirty="0"/>
              <a:t>中断状态寄存器（</a:t>
            </a:r>
            <a:r>
              <a:rPr lang="en-US" altLang="zh-CN" b="1" dirty="0"/>
              <a:t>Interrupt Status Register</a:t>
            </a:r>
            <a:r>
              <a:rPr lang="zh-CN" altLang="en-US" b="1" dirty="0"/>
              <a:t>，</a:t>
            </a:r>
            <a:r>
              <a:rPr lang="en-US" altLang="zh-CN" b="1" dirty="0" err="1"/>
              <a:t>USBx_ISTAT</a:t>
            </a:r>
            <a:r>
              <a:rPr lang="zh-CN" altLang="en-US" b="1" dirty="0"/>
              <a:t>）</a:t>
            </a:r>
          </a:p>
        </p:txBody>
      </p:sp>
      <p:sp>
        <p:nvSpPr>
          <p:cNvPr id="9" name="矩形 8"/>
          <p:cNvSpPr/>
          <p:nvPr/>
        </p:nvSpPr>
        <p:spPr>
          <a:xfrm>
            <a:off x="182389" y="4077072"/>
            <a:ext cx="8638083" cy="837152"/>
          </a:xfrm>
          <a:prstGeom prst="rect">
            <a:avLst/>
          </a:prstGeom>
        </p:spPr>
        <p:txBody>
          <a:bodyPr wrap="square">
            <a:spAutoFit/>
          </a:bodyPr>
          <a:lstStyle/>
          <a:p>
            <a:pPr marL="342900" lvl="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第二个</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状态寄存器</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，用以记录</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模块中事务的状态。当产生令牌完成中断时，应先读取状态寄存器以确定端点的通信</a:t>
            </a:r>
            <a:r>
              <a:rPr lang="zh-CN" altLang="en-US" sz="22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状态。</a:t>
            </a:r>
            <a:endPar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683862" y="4908777"/>
            <a:ext cx="6272514" cy="369332"/>
          </a:xfrm>
          <a:prstGeom prst="rect">
            <a:avLst/>
          </a:prstGeom>
        </p:spPr>
        <p:txBody>
          <a:bodyPr wrap="square">
            <a:spAutoFit/>
          </a:bodyPr>
          <a:lstStyle/>
          <a:p>
            <a:r>
              <a:rPr lang="zh-CN" altLang="en-US" b="1" dirty="0"/>
              <a:t>状态寄存器（</a:t>
            </a:r>
            <a:r>
              <a:rPr lang="en-US" altLang="zh-CN" b="1" dirty="0"/>
              <a:t>Status Register</a:t>
            </a:r>
            <a:r>
              <a:rPr lang="zh-CN" altLang="en-US" b="1" dirty="0"/>
              <a:t>，</a:t>
            </a:r>
            <a:r>
              <a:rPr lang="en-US" altLang="zh-CN" b="1" dirty="0" err="1"/>
              <a:t>USBx_STAT</a:t>
            </a:r>
            <a:r>
              <a:rPr lang="zh-CN" altLang="en-US" b="1" dirty="0"/>
              <a:t>）</a:t>
            </a:r>
          </a:p>
        </p:txBody>
      </p:sp>
      <p:graphicFrame>
        <p:nvGraphicFramePr>
          <p:cNvPr id="12" name="表格 11"/>
          <p:cNvGraphicFramePr>
            <a:graphicFrameLocks noGrp="1"/>
          </p:cNvGraphicFramePr>
          <p:nvPr>
            <p:extLst>
              <p:ext uri="{D42A27DB-BD31-4B8C-83A1-F6EECF244321}">
                <p14:modId xmlns:p14="http://schemas.microsoft.com/office/powerpoint/2010/main" val="1864759458"/>
              </p:ext>
            </p:extLst>
          </p:nvPr>
        </p:nvGraphicFramePr>
        <p:xfrm>
          <a:off x="649002" y="5301208"/>
          <a:ext cx="7704856" cy="840093"/>
        </p:xfrm>
        <a:graphic>
          <a:graphicData uri="http://schemas.openxmlformats.org/drawingml/2006/table">
            <a:tbl>
              <a:tblPr firstRow="1" firstCol="1" bandRow="1"/>
              <a:tblGrid>
                <a:gridCol w="858702"/>
                <a:gridCol w="831486"/>
                <a:gridCol w="840871"/>
                <a:gridCol w="840871"/>
                <a:gridCol w="891549"/>
                <a:gridCol w="861518"/>
                <a:gridCol w="863394"/>
                <a:gridCol w="850256"/>
                <a:gridCol w="866209"/>
              </a:tblGrid>
              <a:tr h="504056">
                <a:tc>
                  <a:txBody>
                    <a:bodyPr/>
                    <a:lstStyle/>
                    <a:p>
                      <a:pPr marL="0" indent="0" algn="ctr">
                        <a:lnSpc>
                          <a:spcPct val="100000"/>
                        </a:lnSpc>
                        <a:spcAft>
                          <a:spcPts val="0"/>
                        </a:spcAft>
                        <a:tabLst>
                          <a:tab pos="4024630" algn="l"/>
                        </a:tabLst>
                      </a:pPr>
                      <a:r>
                        <a:rPr lang="zh-CN" sz="1400" b="1" kern="0" dirty="0">
                          <a:effectLst/>
                          <a:latin typeface="Times New Roman"/>
                          <a:ea typeface="宋体"/>
                        </a:rPr>
                        <a:t>数据位</a:t>
                      </a:r>
                      <a:endParaRPr lang="zh-CN" sz="1400" b="1" kern="100" dirty="0">
                        <a:effectLst/>
                        <a:latin typeface="Times New Roman"/>
                        <a:ea typeface="宋体"/>
                      </a:endParaRP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D7</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D6</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D5</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D4</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D3</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D2</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D1</a:t>
                      </a:r>
                      <a:endParaRPr lang="zh-CN" sz="1400" b="1" kern="10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D0</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7">
                <a:tc>
                  <a:txBody>
                    <a:bodyPr/>
                    <a:lstStyle/>
                    <a:p>
                      <a:pPr indent="127000" algn="ctr">
                        <a:lnSpc>
                          <a:spcPct val="100000"/>
                        </a:lnSpc>
                        <a:spcAft>
                          <a:spcPts val="0"/>
                        </a:spcAft>
                        <a:tabLst>
                          <a:tab pos="4024630" algn="l"/>
                        </a:tabLst>
                      </a:pPr>
                      <a:r>
                        <a:rPr lang="zh-CN" sz="1400" b="1" kern="0">
                          <a:effectLst/>
                          <a:latin typeface="Times New Roman"/>
                          <a:ea typeface="宋体"/>
                        </a:rPr>
                        <a:t>读</a:t>
                      </a:r>
                      <a:endParaRPr lang="zh-CN" sz="1400" b="1" kern="100">
                        <a:effectLst/>
                        <a:latin typeface="Times New Roman"/>
                        <a:ea typeface="宋体"/>
                      </a:endParaRP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indent="127000" algn="ctr">
                        <a:lnSpc>
                          <a:spcPct val="100000"/>
                        </a:lnSpc>
                        <a:spcAft>
                          <a:spcPts val="0"/>
                        </a:spcAft>
                        <a:tabLst>
                          <a:tab pos="4024630" algn="l"/>
                        </a:tabLst>
                      </a:pPr>
                      <a:r>
                        <a:rPr lang="en-US" sz="1400" b="1" kern="0" dirty="0">
                          <a:effectLst/>
                          <a:latin typeface="Times New Roman"/>
                          <a:ea typeface="宋体"/>
                        </a:rPr>
                        <a:t>ENDP</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TX</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ODD</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ct val="100000"/>
                        </a:lnSpc>
                        <a:spcAft>
                          <a:spcPts val="0"/>
                        </a:spcAft>
                        <a:tabLst>
                          <a:tab pos="4024630" algn="l"/>
                        </a:tabLst>
                      </a:pPr>
                      <a:r>
                        <a:rPr lang="en-US" sz="1400" b="1" kern="0" dirty="0">
                          <a:effectLst/>
                          <a:latin typeface="Times New Roman"/>
                          <a:ea typeface="宋体"/>
                        </a:rPr>
                        <a:t>0</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592718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42</a:t>
            </a:fld>
            <a:endParaRPr lang="en-US" altLang="zh-CN"/>
          </a:p>
        </p:txBody>
      </p:sp>
      <p:sp>
        <p:nvSpPr>
          <p:cNvPr id="8" name="矩形 7"/>
          <p:cNvSpPr/>
          <p:nvPr/>
        </p:nvSpPr>
        <p:spPr>
          <a:xfrm>
            <a:off x="792274" y="260648"/>
            <a:ext cx="623279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12.5  </a:t>
            </a:r>
            <a:r>
              <a:rPr lang="en-US" altLang="zh-CN" sz="2800" b="1" dirty="0">
                <a:solidFill>
                  <a:schemeClr val="bg1"/>
                </a:solidFill>
                <a:latin typeface="华文新魏" panose="02010800040101010101" pitchFamily="2" charset="-122"/>
                <a:ea typeface="华文新魏" panose="02010800040101010101" pitchFamily="2" charset="-122"/>
              </a:rPr>
              <a:t>KL25/26</a:t>
            </a:r>
            <a:r>
              <a:rPr lang="zh-CN" altLang="en-US" sz="2800" b="1" dirty="0">
                <a:solidFill>
                  <a:schemeClr val="bg1"/>
                </a:solidFill>
                <a:latin typeface="华文新魏" panose="02010800040101010101" pitchFamily="2" charset="-122"/>
                <a:ea typeface="华文新魏" panose="02010800040101010101" pitchFamily="2" charset="-122"/>
              </a:rPr>
              <a:t>芯片</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35496" y="879103"/>
            <a:ext cx="325441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12.5.1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模块寄存器</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82389" y="1439720"/>
            <a:ext cx="8638083" cy="837152"/>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第三个是</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BDT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页寄存器，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BDT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页寄存器用来计算当前缓冲区描述符表在系统存储空间的</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地址。</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1764029" y="2411596"/>
            <a:ext cx="4392488" cy="369332"/>
          </a:xfrm>
          <a:prstGeom prst="rect">
            <a:avLst/>
          </a:prstGeom>
        </p:spPr>
        <p:txBody>
          <a:bodyPr wrap="square">
            <a:spAutoFit/>
          </a:bodyPr>
          <a:lstStyle/>
          <a:p>
            <a:r>
              <a:rPr lang="en-US" altLang="zh-CN" b="1" dirty="0"/>
              <a:t>BDT</a:t>
            </a:r>
            <a:r>
              <a:rPr lang="zh-CN" altLang="en-US" b="1" dirty="0"/>
              <a:t>页寄存器（</a:t>
            </a:r>
            <a:r>
              <a:rPr lang="en-US" altLang="zh-CN" b="1" dirty="0"/>
              <a:t>BDT Page Register</a:t>
            </a:r>
            <a:r>
              <a:rPr lang="zh-CN" altLang="en-US" b="1" dirty="0"/>
              <a:t>）</a:t>
            </a:r>
          </a:p>
        </p:txBody>
      </p:sp>
      <p:graphicFrame>
        <p:nvGraphicFramePr>
          <p:cNvPr id="13" name="表格 12"/>
          <p:cNvGraphicFramePr>
            <a:graphicFrameLocks noGrp="1"/>
          </p:cNvGraphicFramePr>
          <p:nvPr>
            <p:extLst>
              <p:ext uri="{D42A27DB-BD31-4B8C-83A1-F6EECF244321}">
                <p14:modId xmlns:p14="http://schemas.microsoft.com/office/powerpoint/2010/main" val="3450673890"/>
              </p:ext>
            </p:extLst>
          </p:nvPr>
        </p:nvGraphicFramePr>
        <p:xfrm>
          <a:off x="540990" y="2833222"/>
          <a:ext cx="7920879" cy="1197905"/>
        </p:xfrm>
        <a:graphic>
          <a:graphicData uri="http://schemas.openxmlformats.org/drawingml/2006/table">
            <a:tbl>
              <a:tblPr firstRow="1" firstCol="1" bandRow="1"/>
              <a:tblGrid>
                <a:gridCol w="1130715"/>
                <a:gridCol w="1131694"/>
                <a:gridCol w="1131694"/>
                <a:gridCol w="1131694"/>
                <a:gridCol w="1131694"/>
                <a:gridCol w="1131694"/>
                <a:gridCol w="1131694"/>
              </a:tblGrid>
              <a:tr h="406772">
                <a:tc>
                  <a:txBody>
                    <a:bodyPr/>
                    <a:lstStyle/>
                    <a:p>
                      <a:pPr indent="127000" algn="ctr">
                        <a:lnSpc>
                          <a:spcPct val="100000"/>
                        </a:lnSpc>
                        <a:spcAft>
                          <a:spcPts val="0"/>
                        </a:spcAft>
                        <a:tabLst>
                          <a:tab pos="4024630" algn="l"/>
                        </a:tabLst>
                      </a:pPr>
                      <a:r>
                        <a:rPr lang="en-US" sz="1400" b="1" kern="0" dirty="0">
                          <a:effectLst/>
                          <a:latin typeface="Times New Roman"/>
                          <a:ea typeface="宋体"/>
                        </a:rPr>
                        <a:t>D31~D24</a:t>
                      </a:r>
                      <a:endParaRPr lang="zh-CN" sz="1400" b="1" kern="100" dirty="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D23~D16</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D15~D9</a:t>
                      </a:r>
                      <a:endParaRPr lang="zh-CN" sz="140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D8~D5</a:t>
                      </a:r>
                      <a:endParaRPr lang="zh-CN" sz="1400" b="1"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D4</a:t>
                      </a:r>
                      <a:endParaRPr lang="zh-CN" sz="1400" b="1"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D3</a:t>
                      </a:r>
                      <a:endParaRPr lang="zh-CN" sz="1400" b="1"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a:effectLst/>
                          <a:latin typeface="Times New Roman"/>
                          <a:ea typeface="宋体"/>
                        </a:rPr>
                        <a:t>D2~D0</a:t>
                      </a:r>
                      <a:endParaRPr lang="zh-CN" sz="1400" b="1"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1133">
                <a:tc>
                  <a:txBody>
                    <a:bodyPr/>
                    <a:lstStyle/>
                    <a:p>
                      <a:pPr indent="127000" algn="ctr">
                        <a:lnSpc>
                          <a:spcPct val="100000"/>
                        </a:lnSpc>
                        <a:spcAft>
                          <a:spcPts val="0"/>
                        </a:spcAft>
                        <a:tabLst>
                          <a:tab pos="4024630" algn="l"/>
                        </a:tabLst>
                      </a:pPr>
                      <a:r>
                        <a:rPr lang="en-US" sz="1400" b="1" kern="0" dirty="0" err="1">
                          <a:effectLst/>
                          <a:latin typeface="Times New Roman"/>
                          <a:ea typeface="宋体"/>
                        </a:rPr>
                        <a:t>USBx</a:t>
                      </a:r>
                      <a:r>
                        <a:rPr lang="en-US" sz="1400" b="1" kern="0" dirty="0">
                          <a:effectLst/>
                          <a:latin typeface="Times New Roman"/>
                          <a:ea typeface="宋体"/>
                        </a:rPr>
                        <a:t>_</a:t>
                      </a:r>
                      <a:endParaRPr lang="zh-CN" sz="1400" b="1" kern="100" dirty="0">
                        <a:effectLst/>
                        <a:latin typeface="Times New Roman"/>
                        <a:ea typeface="宋体"/>
                      </a:endParaRPr>
                    </a:p>
                    <a:p>
                      <a:pPr indent="127000" algn="ctr">
                        <a:lnSpc>
                          <a:spcPct val="100000"/>
                        </a:lnSpc>
                        <a:spcAft>
                          <a:spcPts val="0"/>
                        </a:spcAft>
                        <a:tabLst>
                          <a:tab pos="4024630" algn="l"/>
                        </a:tabLst>
                      </a:pPr>
                      <a:r>
                        <a:rPr lang="en-US" sz="1400" b="1" kern="0" dirty="0">
                          <a:effectLst/>
                          <a:latin typeface="Times New Roman"/>
                          <a:ea typeface="宋体"/>
                        </a:rPr>
                        <a:t>BDTPAGE3</a:t>
                      </a:r>
                      <a:endParaRPr lang="zh-CN" sz="1400" b="1" kern="100" dirty="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err="1">
                          <a:effectLst/>
                          <a:latin typeface="Times New Roman"/>
                          <a:ea typeface="宋体"/>
                        </a:rPr>
                        <a:t>USBx</a:t>
                      </a:r>
                      <a:r>
                        <a:rPr lang="en-US" sz="1400" b="1" kern="0" dirty="0">
                          <a:effectLst/>
                          <a:latin typeface="Times New Roman"/>
                          <a:ea typeface="宋体"/>
                        </a:rPr>
                        <a:t>_</a:t>
                      </a:r>
                      <a:endParaRPr lang="zh-CN" sz="1400" b="1" kern="100" dirty="0">
                        <a:effectLst/>
                        <a:latin typeface="Times New Roman"/>
                        <a:ea typeface="宋体"/>
                      </a:endParaRPr>
                    </a:p>
                    <a:p>
                      <a:pPr indent="127000" algn="ctr">
                        <a:lnSpc>
                          <a:spcPct val="100000"/>
                        </a:lnSpc>
                        <a:spcAft>
                          <a:spcPts val="0"/>
                        </a:spcAft>
                        <a:tabLst>
                          <a:tab pos="4024630" algn="l"/>
                        </a:tabLst>
                      </a:pPr>
                      <a:r>
                        <a:rPr lang="en-US" sz="1400" b="1" kern="0" dirty="0">
                          <a:effectLst/>
                          <a:latin typeface="Times New Roman"/>
                          <a:ea typeface="宋体"/>
                        </a:rPr>
                        <a:t>BDTPAGE2</a:t>
                      </a:r>
                      <a:endParaRPr lang="zh-CN" sz="14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USBx_BDTPAGE1</a:t>
                      </a:r>
                      <a:endParaRPr lang="zh-CN" sz="1400" b="1" kern="100" dirty="0">
                        <a:effectLst/>
                        <a:latin typeface="Times New Roman"/>
                        <a:ea typeface="宋体"/>
                      </a:endParaRPr>
                    </a:p>
                    <a:p>
                      <a:pPr indent="127000" algn="ctr">
                        <a:lnSpc>
                          <a:spcPct val="100000"/>
                        </a:lnSpc>
                        <a:spcAft>
                          <a:spcPts val="0"/>
                        </a:spcAft>
                        <a:tabLst>
                          <a:tab pos="4024630" algn="l"/>
                        </a:tabLst>
                      </a:pPr>
                      <a:r>
                        <a:rPr lang="en-US" sz="1400" b="1" kern="0" dirty="0">
                          <a:effectLst/>
                          <a:latin typeface="Times New Roman"/>
                          <a:ea typeface="宋体"/>
                        </a:rPr>
                        <a:t>[7</a:t>
                      </a:r>
                      <a:r>
                        <a:rPr lang="zh-CN" sz="1400" b="1" kern="0" dirty="0">
                          <a:effectLst/>
                          <a:latin typeface="Times New Roman"/>
                          <a:ea typeface="宋体"/>
                        </a:rPr>
                        <a:t>：</a:t>
                      </a:r>
                      <a:r>
                        <a:rPr lang="en-US" sz="1400" b="1" kern="0" dirty="0">
                          <a:effectLst/>
                          <a:latin typeface="Times New Roman"/>
                          <a:ea typeface="宋体"/>
                        </a:rPr>
                        <a:t>1]</a:t>
                      </a:r>
                      <a:endParaRPr lang="zh-CN" sz="14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ENDP</a:t>
                      </a:r>
                      <a:endParaRPr lang="zh-CN" sz="14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TX</a:t>
                      </a:r>
                      <a:endParaRPr lang="zh-CN" sz="14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ODD</a:t>
                      </a:r>
                      <a:endParaRPr lang="zh-CN" sz="14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tabLst>
                          <a:tab pos="4024630" algn="l"/>
                        </a:tabLst>
                      </a:pPr>
                      <a:r>
                        <a:rPr lang="en-US" sz="1400" b="1" kern="0" dirty="0">
                          <a:effectLst/>
                          <a:latin typeface="Times New Roman"/>
                          <a:ea typeface="宋体"/>
                        </a:rPr>
                        <a:t>0 0 0</a:t>
                      </a:r>
                      <a:endParaRPr lang="zh-CN" sz="14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矩形 13"/>
          <p:cNvSpPr/>
          <p:nvPr/>
        </p:nvSpPr>
        <p:spPr>
          <a:xfrm>
            <a:off x="182389" y="4365104"/>
            <a:ext cx="6588378" cy="464743"/>
          </a:xfrm>
          <a:prstGeom prst="rect">
            <a:avLst/>
          </a:prstGeom>
        </p:spPr>
        <p:txBody>
          <a:bodyPr wrap="square">
            <a:spAutoFit/>
          </a:bodyPr>
          <a:lstStyle/>
          <a:p>
            <a:pPr marL="342900" lvl="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其他的寄存器在需要时可参考芯片手册。</a:t>
            </a:r>
          </a:p>
        </p:txBody>
      </p:sp>
    </p:spTree>
    <p:extLst>
      <p:ext uri="{BB962C8B-B14F-4D97-AF65-F5344CB8AC3E}">
        <p14:creationId xmlns:p14="http://schemas.microsoft.com/office/powerpoint/2010/main" val="659712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43</a:t>
            </a:fld>
            <a:endParaRPr lang="en-US" altLang="zh-CN"/>
          </a:p>
        </p:txBody>
      </p:sp>
      <p:sp>
        <p:nvSpPr>
          <p:cNvPr id="8" name="矩形 7"/>
          <p:cNvSpPr/>
          <p:nvPr/>
        </p:nvSpPr>
        <p:spPr>
          <a:xfrm>
            <a:off x="792274" y="260648"/>
            <a:ext cx="623279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12.5  </a:t>
            </a:r>
            <a:r>
              <a:rPr lang="en-US" altLang="zh-CN" sz="2800" b="1" dirty="0">
                <a:solidFill>
                  <a:schemeClr val="bg1"/>
                </a:solidFill>
                <a:latin typeface="华文新魏" panose="02010800040101010101" pitchFamily="2" charset="-122"/>
                <a:ea typeface="华文新魏" panose="02010800040101010101" pitchFamily="2" charset="-122"/>
              </a:rPr>
              <a:t>KL25/26</a:t>
            </a:r>
            <a:r>
              <a:rPr lang="zh-CN" altLang="en-US" sz="2800" b="1" dirty="0">
                <a:solidFill>
                  <a:schemeClr val="bg1"/>
                </a:solidFill>
                <a:latin typeface="华文新魏" panose="02010800040101010101" pitchFamily="2" charset="-122"/>
                <a:ea typeface="华文新魏" panose="02010800040101010101" pitchFamily="2" charset="-122"/>
              </a:rPr>
              <a:t>芯片</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35496" y="879103"/>
            <a:ext cx="356379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12.5.2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模块中断详解</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82389" y="1439720"/>
            <a:ext cx="8638083" cy="4530856"/>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主机设备之间通信时基本采用</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中断方式</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，具体用到的中断类型有：复位中断、</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ERROR</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中断、</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SOF</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中断、令牌完成中断、</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SLEEP</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中断、</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RESUME</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中断、</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ATTACH</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中断、</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STALL</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中断。</a:t>
            </a:r>
          </a:p>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令牌完成中断</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用在枚举和数据的传输过程中。在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主机枚举</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设备时，设备会产生</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SETUP</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令牌中断；</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主机向</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设备发送数据</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设备会产生一个</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OUT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令牌中断，并调用接收数据函数接收数据；</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主机向</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设备要数据，则</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设备会产生</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IN</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令牌中断，并调用发送数据函数发送数据。</a:t>
            </a:r>
          </a:p>
          <a:p>
            <a:pPr marL="342900" indent="-342900" algn="just">
              <a:lnSpc>
                <a:spcPct val="110000"/>
              </a:lnSpc>
              <a:spcAft>
                <a:spcPts val="0"/>
              </a:spcAft>
              <a:buClr>
                <a:srgbClr val="000099"/>
              </a:buClr>
              <a:buSzPct val="80000"/>
              <a:buFont typeface="Wingdings" panose="05000000000000000000" pitchFamily="2" charset="2"/>
              <a:buChar char="l"/>
            </a:pP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ATTACH</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用在</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主机中，如果</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模块检测到一个新的</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设备连接时，产生该中断；表明一个外设现在已经连接，并且必须要对其进行配置，设备移除时也会产生该中断，需要收回相应资源。</a:t>
            </a:r>
          </a:p>
        </p:txBody>
      </p:sp>
    </p:spTree>
    <p:extLst>
      <p:ext uri="{BB962C8B-B14F-4D97-AF65-F5344CB8AC3E}">
        <p14:creationId xmlns:p14="http://schemas.microsoft.com/office/powerpoint/2010/main" val="968898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44</a:t>
            </a:fld>
            <a:endParaRPr lang="en-US" altLang="zh-CN"/>
          </a:p>
        </p:txBody>
      </p:sp>
      <p:sp>
        <p:nvSpPr>
          <p:cNvPr id="8" name="矩形 7"/>
          <p:cNvSpPr/>
          <p:nvPr/>
        </p:nvSpPr>
        <p:spPr>
          <a:xfrm>
            <a:off x="792274" y="260648"/>
            <a:ext cx="623279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12.5  </a:t>
            </a:r>
            <a:r>
              <a:rPr lang="en-US" altLang="zh-CN" sz="2800" b="1" dirty="0">
                <a:solidFill>
                  <a:schemeClr val="bg1"/>
                </a:solidFill>
                <a:latin typeface="华文新魏" panose="02010800040101010101" pitchFamily="2" charset="-122"/>
                <a:ea typeface="华文新魏" panose="02010800040101010101" pitchFamily="2" charset="-122"/>
              </a:rPr>
              <a:t>KL25/26</a:t>
            </a:r>
            <a:r>
              <a:rPr lang="zh-CN" altLang="en-US" sz="2800" b="1" dirty="0">
                <a:solidFill>
                  <a:schemeClr val="bg1"/>
                </a:solidFill>
                <a:latin typeface="华文新魏" panose="02010800040101010101" pitchFamily="2" charset="-122"/>
                <a:ea typeface="华文新魏" panose="02010800040101010101" pitchFamily="2" charset="-122"/>
              </a:rPr>
              <a:t>芯片</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35496" y="836712"/>
            <a:ext cx="480131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12.5.3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设备（从机）编程结构</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82389" y="1291284"/>
            <a:ext cx="8638083" cy="5306068"/>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上电后会对</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模块进行</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初始化</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在</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接收到数据或发送数据时</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，将</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数据存放到对应的缓冲区或将缓冲区描述符表项指定的发送缓冲区的内容发送出去。</a:t>
            </a:r>
          </a:p>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端口与</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机的</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端口相连，</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PC</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机会开始对</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进行</a:t>
            </a: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枚举</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lnSpc>
                <a:spcPct val="110000"/>
              </a:lnSpc>
              <a:spcAft>
                <a:spcPts val="0"/>
              </a:spcAft>
              <a:buClr>
                <a:srgbClr val="000099"/>
              </a:buClr>
              <a:buSzPct val="80000"/>
              <a:buFont typeface="Wingdings" panose="05000000000000000000" pitchFamily="2" charset="2"/>
              <a:buChar char="l"/>
            </a:pP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模块根据页寄存器和状态寄存器</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找到对应的</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BDT</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，并将对缓冲区进行读写操作。</a:t>
            </a:r>
            <a:endPar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lnSpc>
                <a:spcPct val="110000"/>
              </a:lnSpc>
              <a:spcAft>
                <a:spcPts val="0"/>
              </a:spcAft>
              <a:buClr>
                <a:srgbClr val="000099"/>
              </a:buClr>
              <a:buSzPct val="80000"/>
              <a:buFont typeface="Wingdings" panose="05000000000000000000" pitchFamily="2" charset="2"/>
              <a:buChar char="l"/>
            </a:pP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设备数据</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发送</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程序只要将待发送数据放入缓冲区，然后将发送缓冲区的地址及数据长度写到指定端点的</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BDT</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中，修改</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BC</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DTS</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字段即可启动数据传输；</a:t>
            </a:r>
            <a:endPar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lnSpc>
                <a:spcPct val="110000"/>
              </a:lnSpc>
              <a:spcAft>
                <a:spcPts val="0"/>
              </a:spcAft>
              <a:buClr>
                <a:srgbClr val="000099"/>
              </a:buClr>
              <a:buSzPct val="80000"/>
              <a:buFont typeface="Wingdings" panose="05000000000000000000" pitchFamily="2" charset="2"/>
              <a:buChar char="l"/>
            </a:pP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模块</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接收</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到数据后自动存放在</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BDT</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所指定的缓冲区中，并将接收的实际长度存放在</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BDT</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BC</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域中；</a:t>
            </a:r>
          </a:p>
          <a:p>
            <a:pPr marL="342900" lvl="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通信协议</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中，所有的通信都是由</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主机发起的。下页图中详细描述了</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设备对中断响应的流程</a:t>
            </a:r>
            <a:r>
              <a:rPr lang="zh-CN" altLang="en-US" sz="22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01966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45</a:t>
            </a:fld>
            <a:endParaRPr lang="en-US" altLang="zh-CN"/>
          </a:p>
        </p:txBody>
      </p:sp>
      <p:sp>
        <p:nvSpPr>
          <p:cNvPr id="8" name="矩形 7"/>
          <p:cNvSpPr/>
          <p:nvPr/>
        </p:nvSpPr>
        <p:spPr>
          <a:xfrm>
            <a:off x="792274" y="260648"/>
            <a:ext cx="623279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12.5  </a:t>
            </a:r>
            <a:r>
              <a:rPr lang="en-US" altLang="zh-CN" sz="2800" b="1" dirty="0">
                <a:solidFill>
                  <a:schemeClr val="bg1"/>
                </a:solidFill>
                <a:latin typeface="华文新魏" panose="02010800040101010101" pitchFamily="2" charset="-122"/>
                <a:ea typeface="华文新魏" panose="02010800040101010101" pitchFamily="2" charset="-122"/>
              </a:rPr>
              <a:t>KL25/26</a:t>
            </a:r>
            <a:r>
              <a:rPr lang="zh-CN" altLang="en-US" sz="2800" b="1" dirty="0">
                <a:solidFill>
                  <a:schemeClr val="bg1"/>
                </a:solidFill>
                <a:latin typeface="华文新魏" panose="02010800040101010101" pitchFamily="2" charset="-122"/>
                <a:ea typeface="华文新魏" panose="02010800040101010101" pitchFamily="2" charset="-122"/>
              </a:rPr>
              <a:t>芯片</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35496" y="836712"/>
            <a:ext cx="480131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12.5.3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设备（从机）编程结构</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268760"/>
            <a:ext cx="6059704" cy="550770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33500" y="6237312"/>
            <a:ext cx="2763898" cy="369332"/>
          </a:xfrm>
          <a:prstGeom prst="rect">
            <a:avLst/>
          </a:prstGeom>
        </p:spPr>
        <p:txBody>
          <a:bodyPr wrap="none">
            <a:spAutoFit/>
          </a:bodyPr>
          <a:lstStyle/>
          <a:p>
            <a:r>
              <a:rPr lang="en-US" altLang="zh-CN" b="1" dirty="0"/>
              <a:t>USB</a:t>
            </a:r>
            <a:r>
              <a:rPr lang="zh-CN" altLang="en-US" b="1" dirty="0"/>
              <a:t>中断服务例程流程图</a:t>
            </a:r>
          </a:p>
        </p:txBody>
      </p:sp>
    </p:spTree>
    <p:extLst>
      <p:ext uri="{BB962C8B-B14F-4D97-AF65-F5344CB8AC3E}">
        <p14:creationId xmlns:p14="http://schemas.microsoft.com/office/powerpoint/2010/main" val="15832054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46</a:t>
            </a:fld>
            <a:endParaRPr lang="en-US" altLang="zh-CN"/>
          </a:p>
        </p:txBody>
      </p:sp>
      <p:sp>
        <p:nvSpPr>
          <p:cNvPr id="8" name="矩形 7"/>
          <p:cNvSpPr/>
          <p:nvPr/>
        </p:nvSpPr>
        <p:spPr>
          <a:xfrm>
            <a:off x="792274" y="260648"/>
            <a:ext cx="623279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12.5  </a:t>
            </a:r>
            <a:r>
              <a:rPr lang="en-US" altLang="zh-CN" sz="2800" b="1" dirty="0">
                <a:solidFill>
                  <a:schemeClr val="bg1"/>
                </a:solidFill>
                <a:latin typeface="华文新魏" panose="02010800040101010101" pitchFamily="2" charset="-122"/>
                <a:ea typeface="华文新魏" panose="02010800040101010101" pitchFamily="2" charset="-122"/>
              </a:rPr>
              <a:t>KL25/26</a:t>
            </a:r>
            <a:r>
              <a:rPr lang="zh-CN" altLang="en-US" sz="2800" b="1" dirty="0">
                <a:solidFill>
                  <a:schemeClr val="bg1"/>
                </a:solidFill>
                <a:latin typeface="华文新魏" panose="02010800040101010101" pitchFamily="2" charset="-122"/>
                <a:ea typeface="华文新魏" panose="02010800040101010101" pitchFamily="2" charset="-122"/>
              </a:rPr>
              <a:t>芯片</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35496" y="879103"/>
            <a:ext cx="356379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12.5.4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主机编程结构</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82389" y="1439720"/>
            <a:ext cx="4101579" cy="2699200"/>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主机的编程</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相较于从机更为复杂，因此为了使程序清晰规范，按照驱动构件化设计思想</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主机程序分为</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个层次</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，并且每个层次均按照构件化设计思想将函数进行封装</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1"/>
          <p:cNvGrpSpPr>
            <a:grpSpLocks/>
          </p:cNvGrpSpPr>
          <p:nvPr/>
        </p:nvGrpSpPr>
        <p:grpSpPr bwMode="auto">
          <a:xfrm>
            <a:off x="3707904" y="992222"/>
            <a:ext cx="5112318" cy="5173082"/>
            <a:chOff x="1790" y="1471"/>
            <a:chExt cx="6880" cy="7435"/>
          </a:xfrm>
        </p:grpSpPr>
        <p:sp>
          <p:nvSpPr>
            <p:cNvPr id="9" name="Line 2118"/>
            <p:cNvSpPr>
              <a:spLocks noChangeShapeType="1"/>
            </p:cNvSpPr>
            <p:nvPr/>
          </p:nvSpPr>
          <p:spPr bwMode="auto">
            <a:xfrm>
              <a:off x="5121" y="2212"/>
              <a:ext cx="0" cy="32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4"/>
            <p:cNvSpPr>
              <a:spLocks noChangeShapeType="1"/>
            </p:cNvSpPr>
            <p:nvPr/>
          </p:nvSpPr>
          <p:spPr bwMode="auto">
            <a:xfrm>
              <a:off x="5128" y="3567"/>
              <a:ext cx="0" cy="32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5"/>
            <p:cNvSpPr>
              <a:spLocks noChangeShapeType="1"/>
            </p:cNvSpPr>
            <p:nvPr/>
          </p:nvSpPr>
          <p:spPr bwMode="auto">
            <a:xfrm>
              <a:off x="5128" y="4602"/>
              <a:ext cx="0" cy="32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6"/>
            <p:cNvSpPr>
              <a:spLocks noChangeShapeType="1"/>
            </p:cNvSpPr>
            <p:nvPr/>
          </p:nvSpPr>
          <p:spPr bwMode="auto">
            <a:xfrm flipH="1">
              <a:off x="2836" y="6185"/>
              <a:ext cx="0" cy="40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直接连接符 482"/>
            <p:cNvSpPr>
              <a:spLocks noChangeShapeType="1"/>
            </p:cNvSpPr>
            <p:nvPr/>
          </p:nvSpPr>
          <p:spPr bwMode="auto">
            <a:xfrm>
              <a:off x="2836" y="6185"/>
              <a:ext cx="124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直接连接符 480"/>
            <p:cNvSpPr>
              <a:spLocks noChangeShapeType="1"/>
            </p:cNvSpPr>
            <p:nvPr/>
          </p:nvSpPr>
          <p:spPr bwMode="auto">
            <a:xfrm>
              <a:off x="6212" y="6191"/>
              <a:ext cx="124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直接连接符 483"/>
            <p:cNvSpPr>
              <a:spLocks noChangeShapeType="1"/>
            </p:cNvSpPr>
            <p:nvPr/>
          </p:nvSpPr>
          <p:spPr bwMode="auto">
            <a:xfrm>
              <a:off x="2836" y="7732"/>
              <a:ext cx="461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0"/>
            <p:cNvSpPr>
              <a:spLocks noChangeShapeType="1"/>
            </p:cNvSpPr>
            <p:nvPr/>
          </p:nvSpPr>
          <p:spPr bwMode="auto">
            <a:xfrm flipH="1">
              <a:off x="5126" y="7730"/>
              <a:ext cx="0" cy="40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2117"/>
            <p:cNvSpPr>
              <a:spLocks noChangeArrowheads="1"/>
            </p:cNvSpPr>
            <p:nvPr/>
          </p:nvSpPr>
          <p:spPr bwMode="auto">
            <a:xfrm>
              <a:off x="3830" y="1471"/>
              <a:ext cx="2424" cy="738"/>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文件系统层函数</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znFAT_ReadData</a:t>
              </a:r>
              <a:endParaRPr kumimoji="0" lang="en-US" altLang="zh-CN" sz="1400" b="0" i="0" u="none" strike="noStrike" cap="none" normalizeH="0" baseline="0" dirty="0" smtClean="0">
                <a:ln>
                  <a:noFill/>
                </a:ln>
                <a:solidFill>
                  <a:schemeClr val="tx1"/>
                </a:solidFill>
                <a:effectLst/>
                <a:ea typeface="宋体" pitchFamily="2" charset="-122"/>
                <a:cs typeface="宋体" pitchFamily="2" charset="-122"/>
              </a:endParaRPr>
            </a:p>
          </p:txBody>
        </p:sp>
        <p:sp>
          <p:nvSpPr>
            <p:cNvPr id="19" name="AutoShape 2117"/>
            <p:cNvSpPr>
              <a:spLocks noChangeArrowheads="1"/>
            </p:cNvSpPr>
            <p:nvPr/>
          </p:nvSpPr>
          <p:spPr bwMode="auto">
            <a:xfrm>
              <a:off x="3457" y="2534"/>
              <a:ext cx="3178" cy="1034"/>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USB</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类层函数</a:t>
              </a:r>
              <a:endParaRPr kumimoji="0" lang="zh-CN" altLang="en-US" sz="1400" b="0" i="0" u="none" strike="noStrike" cap="none" normalizeH="0" baseline="0" dirty="0" smtClean="0">
                <a:ln>
                  <a:noFill/>
                </a:ln>
                <a:solidFill>
                  <a:schemeClr val="tx1"/>
                </a:solidFill>
                <a:effectLst/>
                <a:ea typeface="宋体" pitchFamily="2" charset="-122"/>
                <a:cs typeface="宋体"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USB_Class_Read_Sector</a:t>
              </a:r>
              <a:endParaRPr kumimoji="0" lang="en-US" altLang="zh-CN" sz="1400" b="0" i="0" u="none" strike="noStrike" cap="none" normalizeH="0" baseline="0" dirty="0" smtClean="0">
                <a:ln>
                  <a:noFill/>
                </a:ln>
                <a:solidFill>
                  <a:schemeClr val="tx1"/>
                </a:solidFill>
                <a:effectLst/>
                <a:ea typeface="宋体" pitchFamily="2" charset="-122"/>
                <a:cs typeface="宋体"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USB</a:t>
              </a:r>
              <a:r>
                <a:rPr kumimoji="0" lang="en-US" altLang="zh-CN" sz="1400" b="0" i="0" u="sng"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_</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Class</a:t>
              </a:r>
              <a:r>
                <a:rPr kumimoji="0" lang="en-US" altLang="zh-CN" sz="1400" b="0" i="0" u="sng"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_</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Read</a:t>
              </a:r>
              <a:r>
                <a:rPr kumimoji="0" lang="en-US" altLang="zh-CN" sz="1400" b="0" i="0" u="sng"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_</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Sector</a:t>
              </a:r>
              <a:endParaRPr kumimoji="0" lang="en-US" altLang="zh-CN" sz="1400" b="0" i="0" u="none" strike="noStrike" cap="none" normalizeH="0" baseline="0" dirty="0" smtClean="0">
                <a:ln>
                  <a:noFill/>
                </a:ln>
                <a:solidFill>
                  <a:schemeClr val="tx1"/>
                </a:solidFill>
                <a:effectLst/>
                <a:ea typeface="宋体" pitchFamily="2" charset="-122"/>
                <a:cs typeface="宋体" pitchFamily="2" charset="-122"/>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 name="AutoShape 2117"/>
            <p:cNvSpPr>
              <a:spLocks noChangeArrowheads="1"/>
            </p:cNvSpPr>
            <p:nvPr/>
          </p:nvSpPr>
          <p:spPr bwMode="auto">
            <a:xfrm>
              <a:off x="3830" y="3888"/>
              <a:ext cx="2589" cy="711"/>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USB</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设备层函数</a:t>
              </a:r>
              <a:endParaRPr kumimoji="0" lang="zh-CN" altLang="en-US" sz="1400" b="0" i="0" u="none" strike="noStrike" cap="none" normalizeH="0" baseline="0" dirty="0" smtClean="0">
                <a:ln>
                  <a:noFill/>
                </a:ln>
                <a:solidFill>
                  <a:schemeClr val="tx1"/>
                </a:solidFill>
                <a:effectLst/>
                <a:ea typeface="宋体" pitchFamily="2" charset="-122"/>
                <a:cs typeface="宋体"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usb_read_sector</a:t>
              </a:r>
              <a:endParaRPr kumimoji="0" lang="en-US" altLang="zh-CN" sz="1400" b="0" i="0" u="none" strike="noStrike" cap="none" normalizeH="0" baseline="0" dirty="0" smtClean="0">
                <a:ln>
                  <a:noFill/>
                </a:ln>
                <a:solidFill>
                  <a:schemeClr val="tx1"/>
                </a:solidFill>
                <a:effectLst/>
                <a:ea typeface="宋体" pitchFamily="2" charset="-122"/>
                <a:cs typeface="宋体" pitchFamily="2" charset="-122"/>
              </a:endParaRPr>
            </a:p>
          </p:txBody>
        </p:sp>
        <p:sp>
          <p:nvSpPr>
            <p:cNvPr id="21" name="AutoShape 2117"/>
            <p:cNvSpPr>
              <a:spLocks noChangeArrowheads="1"/>
            </p:cNvSpPr>
            <p:nvPr/>
          </p:nvSpPr>
          <p:spPr bwMode="auto">
            <a:xfrm>
              <a:off x="3830" y="4917"/>
              <a:ext cx="2589" cy="701"/>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USB</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设备层函数</a:t>
              </a:r>
              <a:endParaRPr kumimoji="0" lang="zh-CN" altLang="en-US" sz="1400" b="0" i="0" u="none" strike="noStrike" cap="none" normalizeH="0" baseline="0" dirty="0" smtClean="0">
                <a:ln>
                  <a:noFill/>
                </a:ln>
                <a:solidFill>
                  <a:schemeClr val="tx1"/>
                </a:solidFill>
                <a:effectLst/>
                <a:ea typeface="宋体" pitchFamily="2" charset="-122"/>
                <a:cs typeface="宋体"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usb</a:t>
              </a:r>
              <a:r>
                <a:rPr kumimoji="0" lang="en-US" altLang="zh-CN" sz="1400" b="0" i="0" u="sng"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_</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device</a:t>
              </a:r>
              <a:r>
                <a:rPr kumimoji="0" lang="en-US" altLang="zh-CN" sz="1400" b="0" i="0" u="sng"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_</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transfer</a:t>
              </a:r>
              <a:endParaRPr kumimoji="0" lang="en-US" altLang="zh-CN" sz="1400" b="0" i="0" u="none" strike="noStrike" cap="none" normalizeH="0" baseline="0" dirty="0" smtClean="0">
                <a:ln>
                  <a:noFill/>
                </a:ln>
                <a:solidFill>
                  <a:schemeClr val="tx1"/>
                </a:solidFill>
                <a:effectLst/>
                <a:ea typeface="宋体" pitchFamily="2" charset="-122"/>
                <a:cs typeface="宋体" pitchFamily="2" charset="-122"/>
              </a:endParaRPr>
            </a:p>
          </p:txBody>
        </p:sp>
        <p:sp>
          <p:nvSpPr>
            <p:cNvPr id="22" name="AutoShape 2117"/>
            <p:cNvSpPr>
              <a:spLocks noChangeArrowheads="1"/>
            </p:cNvSpPr>
            <p:nvPr/>
          </p:nvSpPr>
          <p:spPr bwMode="auto">
            <a:xfrm>
              <a:off x="1790" y="6580"/>
              <a:ext cx="2423" cy="747"/>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USB</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主机驱动层函数</a:t>
              </a:r>
              <a:endParaRPr kumimoji="0" lang="zh-CN" altLang="en-US" sz="1400" b="0" i="0" u="none" strike="noStrike" cap="none" normalizeH="0" baseline="0" dirty="0" smtClean="0">
                <a:ln>
                  <a:noFill/>
                </a:ln>
                <a:solidFill>
                  <a:schemeClr val="tx1"/>
                </a:solidFill>
                <a:effectLst/>
                <a:ea typeface="宋体" pitchFamily="2" charset="-122"/>
                <a:cs typeface="宋体"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USBReadData</a:t>
              </a:r>
              <a:endParaRPr kumimoji="0" lang="en-US" altLang="zh-CN" sz="1400" b="0" i="0" u="none" strike="noStrike" cap="none" normalizeH="0" baseline="0" dirty="0" smtClean="0">
                <a:ln>
                  <a:noFill/>
                </a:ln>
                <a:solidFill>
                  <a:schemeClr val="tx1"/>
                </a:solidFill>
                <a:effectLst/>
                <a:ea typeface="宋体" pitchFamily="2" charset="-122"/>
                <a:cs typeface="宋体" pitchFamily="2" charset="-122"/>
              </a:endParaRPr>
            </a:p>
          </p:txBody>
        </p:sp>
        <p:sp>
          <p:nvSpPr>
            <p:cNvPr id="23" name="AutoShape 2117"/>
            <p:cNvSpPr>
              <a:spLocks noChangeArrowheads="1"/>
            </p:cNvSpPr>
            <p:nvPr/>
          </p:nvSpPr>
          <p:spPr bwMode="auto">
            <a:xfrm>
              <a:off x="5957" y="6563"/>
              <a:ext cx="2713" cy="766"/>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USB</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主机驱动层函数</a:t>
              </a:r>
              <a:endParaRPr kumimoji="0" lang="zh-CN" altLang="en-US" sz="1400" b="0" i="0" u="none" strike="noStrike" cap="none" normalizeH="0" baseline="0" dirty="0" smtClean="0">
                <a:ln>
                  <a:noFill/>
                </a:ln>
                <a:solidFill>
                  <a:schemeClr val="tx1"/>
                </a:solidFill>
                <a:effectLst/>
                <a:ea typeface="宋体" pitchFamily="2" charset="-122"/>
                <a:cs typeface="宋体"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USBWriteData</a:t>
              </a:r>
              <a:endParaRPr kumimoji="0" lang="en-US" altLang="zh-CN" sz="1400" b="0" i="0" u="none" strike="noStrike" cap="none" normalizeH="0" baseline="0" dirty="0" smtClean="0">
                <a:ln>
                  <a:noFill/>
                </a:ln>
                <a:solidFill>
                  <a:schemeClr val="tx1"/>
                </a:solidFill>
                <a:effectLst/>
                <a:ea typeface="宋体" pitchFamily="2" charset="-122"/>
                <a:cs typeface="宋体" pitchFamily="2" charset="-122"/>
              </a:endParaRPr>
            </a:p>
          </p:txBody>
        </p:sp>
        <p:sp>
          <p:nvSpPr>
            <p:cNvPr id="24" name="AutoShape 2117"/>
            <p:cNvSpPr>
              <a:spLocks noChangeArrowheads="1"/>
            </p:cNvSpPr>
            <p:nvPr/>
          </p:nvSpPr>
          <p:spPr bwMode="auto">
            <a:xfrm>
              <a:off x="2836" y="8140"/>
              <a:ext cx="4865" cy="766"/>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执行</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USBStartTransaction</a:t>
              </a:r>
              <a:endParaRPr kumimoji="0" lang="en-US" altLang="zh-CN" sz="1400" b="0" i="0" u="none" strike="noStrike" cap="none" normalizeH="0" baseline="0" dirty="0" smtClean="0">
                <a:ln>
                  <a:noFill/>
                </a:ln>
                <a:solidFill>
                  <a:schemeClr val="tx1"/>
                </a:solidFill>
                <a:effectLst/>
                <a:ea typeface="宋体" pitchFamily="2" charset="-122"/>
                <a:cs typeface="宋体" pitchFamily="2" charset="-122"/>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函数执行事务处理进行读数据或者写数据</a:t>
              </a:r>
              <a:endParaRPr kumimoji="0" lang="zh-CN" altLang="en-US" sz="1400" b="0" i="0" u="none" strike="noStrike" cap="none" normalizeH="0" baseline="0" dirty="0" smtClean="0">
                <a:ln>
                  <a:noFill/>
                </a:ln>
                <a:solidFill>
                  <a:schemeClr val="tx1"/>
                </a:solidFill>
                <a:effectLst/>
                <a:ea typeface="宋体" pitchFamily="2" charset="-122"/>
                <a:cs typeface="宋体" pitchFamily="2" charset="-122"/>
              </a:endParaRPr>
            </a:p>
          </p:txBody>
        </p:sp>
        <p:sp>
          <p:nvSpPr>
            <p:cNvPr id="25" name="AutoShape 2122"/>
            <p:cNvSpPr>
              <a:spLocks noChangeArrowheads="1"/>
            </p:cNvSpPr>
            <p:nvPr/>
          </p:nvSpPr>
          <p:spPr bwMode="auto">
            <a:xfrm>
              <a:off x="3830" y="5822"/>
              <a:ext cx="2589" cy="716"/>
            </a:xfrm>
            <a:prstGeom prst="flowChartPreparation">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127000" algn="ctr" defTabSz="914400" rtl="0" eaLnBrk="1" fontAlgn="base" latinLnBrk="0" hangingPunct="1">
                <a:lnSpc>
                  <a:spcPct val="100000"/>
                </a:lnSpc>
                <a:spcBef>
                  <a:spcPts val="1200"/>
                </a:spcBef>
                <a:spcAft>
                  <a:spcPct val="0"/>
                </a:spcAft>
                <a:buClrTx/>
                <a:buSzTx/>
                <a:buFontTx/>
                <a:buNone/>
                <a:tabLst/>
              </a:pPr>
              <a:r>
                <a:rPr kumimoji="0" 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读取</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写入</a:t>
              </a:r>
              <a:endParaRPr kumimoji="0" lang="zh-CN" altLang="en-US" sz="1400" b="0" i="0" u="none" strike="noStrike" cap="none" normalizeH="0" baseline="0" dirty="0" smtClean="0">
                <a:ln>
                  <a:noFill/>
                </a:ln>
                <a:solidFill>
                  <a:schemeClr val="tx1"/>
                </a:solidFill>
                <a:effectLst/>
                <a:ea typeface="宋体" pitchFamily="2" charset="-122"/>
                <a:cs typeface="宋体" pitchFamily="2" charset="-122"/>
              </a:endParaRPr>
            </a:p>
          </p:txBody>
        </p:sp>
        <p:sp>
          <p:nvSpPr>
            <p:cNvPr id="26" name="Line 19"/>
            <p:cNvSpPr>
              <a:spLocks noChangeShapeType="1"/>
            </p:cNvSpPr>
            <p:nvPr/>
          </p:nvSpPr>
          <p:spPr bwMode="auto">
            <a:xfrm flipH="1">
              <a:off x="5116" y="5620"/>
              <a:ext cx="6" cy="35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0"/>
            <p:cNvSpPr>
              <a:spLocks noChangeShapeType="1"/>
            </p:cNvSpPr>
            <p:nvPr/>
          </p:nvSpPr>
          <p:spPr bwMode="auto">
            <a:xfrm flipH="1">
              <a:off x="7447" y="6185"/>
              <a:ext cx="7" cy="35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直接连接符 475"/>
            <p:cNvSpPr>
              <a:spLocks noChangeShapeType="1"/>
            </p:cNvSpPr>
            <p:nvPr/>
          </p:nvSpPr>
          <p:spPr bwMode="auto">
            <a:xfrm flipH="1" flipV="1">
              <a:off x="2819" y="7334"/>
              <a:ext cx="4" cy="4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直接连接符 476"/>
            <p:cNvSpPr>
              <a:spLocks noChangeShapeType="1"/>
            </p:cNvSpPr>
            <p:nvPr/>
          </p:nvSpPr>
          <p:spPr bwMode="auto">
            <a:xfrm flipH="1" flipV="1">
              <a:off x="7447" y="7334"/>
              <a:ext cx="5" cy="4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矩形 29"/>
          <p:cNvSpPr/>
          <p:nvPr/>
        </p:nvSpPr>
        <p:spPr>
          <a:xfrm>
            <a:off x="4718338" y="6381328"/>
            <a:ext cx="3198311" cy="369332"/>
          </a:xfrm>
          <a:prstGeom prst="rect">
            <a:avLst/>
          </a:prstGeom>
        </p:spPr>
        <p:txBody>
          <a:bodyPr wrap="none">
            <a:spAutoFit/>
          </a:bodyPr>
          <a:lstStyle/>
          <a:p>
            <a:r>
              <a:rPr lang="en-US" altLang="zh-CN" b="1" dirty="0"/>
              <a:t>USB</a:t>
            </a:r>
            <a:r>
              <a:rPr lang="zh-CN" altLang="en-US" b="1" dirty="0"/>
              <a:t>主机层次及读写数据流程</a:t>
            </a:r>
          </a:p>
        </p:txBody>
      </p:sp>
      <p:sp>
        <p:nvSpPr>
          <p:cNvPr id="31" name="矩形 30"/>
          <p:cNvSpPr/>
          <p:nvPr/>
        </p:nvSpPr>
        <p:spPr>
          <a:xfrm>
            <a:off x="187548" y="4123903"/>
            <a:ext cx="3411744" cy="2326791"/>
          </a:xfrm>
          <a:prstGeom prst="rect">
            <a:avLst/>
          </a:prstGeom>
        </p:spPr>
        <p:txBody>
          <a:bodyPr wrap="square">
            <a:spAutoFit/>
          </a:bodyPr>
          <a:lstStyle/>
          <a:p>
            <a:pPr marL="342900" lvl="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层分别是文件系统层、</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类层、</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设备层和</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驱动构件层，从图中能清除看到各层之间的关系以及读写数据的流程</a:t>
            </a:r>
          </a:p>
        </p:txBody>
      </p:sp>
    </p:spTree>
    <p:extLst>
      <p:ext uri="{BB962C8B-B14F-4D97-AF65-F5344CB8AC3E}">
        <p14:creationId xmlns:p14="http://schemas.microsoft.com/office/powerpoint/2010/main" val="19386031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47</a:t>
            </a:fld>
            <a:endParaRPr lang="en-US" altLang="zh-CN"/>
          </a:p>
        </p:txBody>
      </p:sp>
      <p:sp>
        <p:nvSpPr>
          <p:cNvPr id="8" name="矩形 7"/>
          <p:cNvSpPr/>
          <p:nvPr/>
        </p:nvSpPr>
        <p:spPr>
          <a:xfrm>
            <a:off x="792274" y="260648"/>
            <a:ext cx="6232796"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12.5  </a:t>
            </a:r>
            <a:r>
              <a:rPr lang="en-US" altLang="zh-CN" sz="2800" b="1" dirty="0">
                <a:solidFill>
                  <a:schemeClr val="bg1"/>
                </a:solidFill>
                <a:latin typeface="华文新魏" panose="02010800040101010101" pitchFamily="2" charset="-122"/>
                <a:ea typeface="华文新魏" panose="02010800040101010101" pitchFamily="2" charset="-122"/>
              </a:rPr>
              <a:t>KL25/26</a:t>
            </a:r>
            <a:r>
              <a:rPr lang="zh-CN" altLang="en-US" sz="2800" b="1" dirty="0">
                <a:solidFill>
                  <a:schemeClr val="bg1"/>
                </a:solidFill>
                <a:latin typeface="华文新魏" panose="02010800040101010101" pitchFamily="2" charset="-122"/>
                <a:ea typeface="华文新魏" panose="02010800040101010101" pitchFamily="2" charset="-122"/>
              </a:rPr>
              <a:t>芯片</a:t>
            </a:r>
            <a:r>
              <a:rPr lang="en-US" altLang="zh-CN" sz="2800" b="1" dirty="0">
                <a:solidFill>
                  <a:schemeClr val="bg1"/>
                </a:solidFill>
                <a:latin typeface="华文新魏" panose="02010800040101010101" pitchFamily="2" charset="-122"/>
                <a:ea typeface="华文新魏" panose="02010800040101010101" pitchFamily="2" charset="-122"/>
              </a:rPr>
              <a:t>USB</a:t>
            </a:r>
            <a:r>
              <a:rPr lang="zh-CN" altLang="en-US" sz="2800" b="1" dirty="0">
                <a:solidFill>
                  <a:schemeClr val="bg1"/>
                </a:solidFill>
                <a:latin typeface="华文新魏" panose="02010800040101010101" pitchFamily="2" charset="-122"/>
                <a:ea typeface="华文新魏" panose="02010800040101010101" pitchFamily="2" charset="-122"/>
              </a:rPr>
              <a:t>模块的编程结构</a:t>
            </a:r>
          </a:p>
        </p:txBody>
      </p:sp>
      <p:sp>
        <p:nvSpPr>
          <p:cNvPr id="2" name="矩形 1"/>
          <p:cNvSpPr/>
          <p:nvPr/>
        </p:nvSpPr>
        <p:spPr>
          <a:xfrm>
            <a:off x="218352" y="980728"/>
            <a:ext cx="3563796"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12.5.4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主机编程结构</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252958" y="1628800"/>
            <a:ext cx="8638083" cy="2776145"/>
          </a:xfrm>
          <a:prstGeom prst="rect">
            <a:avLst/>
          </a:prstGeom>
        </p:spPr>
        <p:txBody>
          <a:bodyPr wrap="square">
            <a:spAutoFit/>
          </a:bodyPr>
          <a:lstStyle/>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从机类似</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主机的工作也是按照一定流程进行的，在初始化过主机使能主机模块后就等待设备接入，一旦有设备接入就会按照上一讲的总线枚举过程对</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设备进行枚举，并配置</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设备，配置完成后就可以根据配置信息与从机进行通信了。</a:t>
            </a: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主机</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通过调用写</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数据函数</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，向设备写入数据，设备不能主动请求数据；同样的道理，主机通过调用读数据函数向设备发送读取命令，就能收到设备从对应的缓冲区中发送的数据。</a:t>
            </a:r>
          </a:p>
        </p:txBody>
      </p:sp>
      <p:sp>
        <p:nvSpPr>
          <p:cNvPr id="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02072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48</a:t>
            </a:fld>
            <a:endParaRPr lang="en-US" altLang="zh-CN"/>
          </a:p>
        </p:txBody>
      </p:sp>
      <p:sp>
        <p:nvSpPr>
          <p:cNvPr id="8" name="矩形 7"/>
          <p:cNvSpPr/>
          <p:nvPr/>
        </p:nvSpPr>
        <p:spPr>
          <a:xfrm>
            <a:off x="792274" y="303039"/>
            <a:ext cx="7824578" cy="461665"/>
          </a:xfrm>
          <a:prstGeom prst="rect">
            <a:avLst/>
          </a:prstGeom>
        </p:spPr>
        <p:txBody>
          <a:bodyPr wrap="none">
            <a:spAutoFit/>
          </a:bodyPr>
          <a:lstStyle/>
          <a:p>
            <a:r>
              <a:rPr lang="en-US" altLang="zh-CN" sz="2400" b="1" dirty="0" smtClean="0">
                <a:solidFill>
                  <a:schemeClr val="bg1"/>
                </a:solidFill>
                <a:latin typeface="华文新魏" panose="02010800040101010101" pitchFamily="2" charset="-122"/>
                <a:ea typeface="华文新魏" panose="02010800040101010101" pitchFamily="2" charset="-122"/>
              </a:rPr>
              <a:t>12.6  </a:t>
            </a:r>
            <a:r>
              <a:rPr lang="en-US" altLang="zh-CN" sz="2400" b="1" dirty="0">
                <a:solidFill>
                  <a:schemeClr val="bg1"/>
                </a:solidFill>
                <a:latin typeface="华文新魏" panose="02010800040101010101" pitchFamily="2" charset="-122"/>
                <a:ea typeface="华文新魏" panose="02010800040101010101" pitchFamily="2" charset="-122"/>
              </a:rPr>
              <a:t>KL25/26</a:t>
            </a:r>
            <a:r>
              <a:rPr lang="zh-CN" altLang="en-US" sz="2400" b="1" dirty="0">
                <a:solidFill>
                  <a:schemeClr val="bg1"/>
                </a:solidFill>
                <a:latin typeface="华文新魏" panose="02010800040101010101" pitchFamily="2" charset="-122"/>
                <a:ea typeface="华文新魏" panose="02010800040101010101" pitchFamily="2" charset="-122"/>
              </a:rPr>
              <a:t>芯片作为</a:t>
            </a:r>
            <a:r>
              <a:rPr lang="en-US" altLang="zh-CN" sz="2400" b="1" dirty="0">
                <a:solidFill>
                  <a:schemeClr val="bg1"/>
                </a:solidFill>
                <a:latin typeface="华文新魏" panose="02010800040101010101" pitchFamily="2" charset="-122"/>
                <a:ea typeface="华文新魏" panose="02010800040101010101" pitchFamily="2" charset="-122"/>
              </a:rPr>
              <a:t>USB</a:t>
            </a:r>
            <a:r>
              <a:rPr lang="zh-CN" altLang="en-US" sz="2400" b="1" dirty="0">
                <a:solidFill>
                  <a:schemeClr val="bg1"/>
                </a:solidFill>
                <a:latin typeface="华文新魏" panose="02010800040101010101" pitchFamily="2" charset="-122"/>
                <a:ea typeface="华文新魏" panose="02010800040101010101" pitchFamily="2" charset="-122"/>
              </a:rPr>
              <a:t>设备（从机）的驱动构件设计</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10381" y="838916"/>
            <a:ext cx="8638083" cy="1581972"/>
          </a:xfrm>
          <a:prstGeom prst="rect">
            <a:avLst/>
          </a:prstGeom>
        </p:spPr>
        <p:txBody>
          <a:bodyPr wrap="square">
            <a:spAutoFit/>
          </a:bodyPr>
          <a:lstStyle/>
          <a:p>
            <a:pPr algn="just">
              <a:lnSpc>
                <a:spcPct val="110000"/>
              </a:lnSpc>
              <a:spcAft>
                <a:spcPts val="0"/>
              </a:spcAft>
              <a:buClr>
                <a:srgbClr val="000099"/>
              </a:buClr>
              <a:buSzPct val="80000"/>
            </a:pP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USB</a:t>
            </a:r>
            <a:r>
              <a:rPr lang="zh-CN" altLang="en-US" sz="2200" b="1"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设备驱动构件</a:t>
            </a:r>
            <a:endParaRPr lang="en-US" altLang="zh-CN"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根据</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以上分析我们设计了</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设备驱动构件，可以看到设备驱动构件中最重要的四个函数</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dirty="0">
                <a:latin typeface="Times New Roman" panose="02020603050405020304" pitchFamily="18" charset="0"/>
                <a:ea typeface="黑体" panose="02010609060101010101" pitchFamily="49" charset="-122"/>
                <a:cs typeface="Times New Roman" panose="02020603050405020304" pitchFamily="18" charset="0"/>
              </a:rPr>
              <a:t>设备</a:t>
            </a:r>
            <a:r>
              <a:rPr lang="zh-CN"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初始化函数</a:t>
            </a:r>
            <a:r>
              <a:rPr lang="en-US" altLang="zh-CN" sz="2200" b="1" dirty="0" err="1" smtClean="0">
                <a:latin typeface="Times New Roman" panose="02020603050405020304" pitchFamily="18" charset="0"/>
                <a:ea typeface="黑体" panose="02010609060101010101" pitchFamily="49" charset="-122"/>
                <a:cs typeface="Times New Roman" panose="02020603050405020304" pitchFamily="18" charset="0"/>
              </a:rPr>
              <a:t>usb_init</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dirty="0" smtClean="0">
                <a:latin typeface="Times New Roman" panose="02020603050405020304" pitchFamily="18" charset="0"/>
                <a:ea typeface="黑体" panose="02010609060101010101" pitchFamily="49" charset="-122"/>
                <a:cs typeface="Times New Roman" panose="02020603050405020304" pitchFamily="18" charset="0"/>
              </a:rPr>
              <a:t>设备</a:t>
            </a:r>
            <a:r>
              <a:rPr lang="zh-CN"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枚举函数</a:t>
            </a:r>
            <a:r>
              <a:rPr lang="en-US" altLang="zh-CN" sz="2200" b="1" dirty="0" err="1" smtClean="0">
                <a:latin typeface="Times New Roman" panose="02020603050405020304" pitchFamily="18" charset="0"/>
                <a:ea typeface="黑体" panose="02010609060101010101" pitchFamily="49" charset="-122"/>
                <a:cs typeface="Times New Roman" panose="02020603050405020304" pitchFamily="18" charset="0"/>
              </a:rPr>
              <a:t>usb_enumerate</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发送</a:t>
            </a:r>
            <a:r>
              <a:rPr lang="zh-CN"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200" b="1" dirty="0" err="1" smtClean="0">
                <a:latin typeface="Times New Roman" panose="02020603050405020304" pitchFamily="18" charset="0"/>
                <a:ea typeface="黑体" panose="02010609060101010101" pitchFamily="49" charset="-122"/>
                <a:cs typeface="Times New Roman" panose="02020603050405020304" pitchFamily="18" charset="0"/>
              </a:rPr>
              <a:t>usb_send</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接受</a:t>
            </a:r>
            <a:r>
              <a:rPr lang="zh-CN"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200" b="1" dirty="0" err="1" smtClean="0">
                <a:latin typeface="Times New Roman" panose="02020603050405020304" pitchFamily="18" charset="0"/>
                <a:ea typeface="黑体" panose="02010609060101010101" pitchFamily="49" charset="-122"/>
                <a:cs typeface="Times New Roman" panose="02020603050405020304" pitchFamily="18" charset="0"/>
              </a:rPr>
              <a:t>usb_recv</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397370781"/>
              </p:ext>
            </p:extLst>
          </p:nvPr>
        </p:nvGraphicFramePr>
        <p:xfrm>
          <a:off x="792274" y="2420888"/>
          <a:ext cx="7776864" cy="4328160"/>
        </p:xfrm>
        <a:graphic>
          <a:graphicData uri="http://schemas.openxmlformats.org/drawingml/2006/table">
            <a:tbl>
              <a:tblPr firstRow="1" firstCol="1" bandRow="1"/>
              <a:tblGrid>
                <a:gridCol w="7776864"/>
              </a:tblGrid>
              <a:tr h="4277444">
                <a:tc>
                  <a:txBody>
                    <a:bodyPr/>
                    <a:lstStyle/>
                    <a:p>
                      <a:pPr indent="228600" algn="just">
                        <a:lnSpc>
                          <a:spcPct val="100000"/>
                        </a:lnSpc>
                        <a:spcAft>
                          <a:spcPts val="0"/>
                        </a:spcAft>
                        <a:tabLst>
                          <a:tab pos="4024630" algn="l"/>
                          <a:tab pos="4024630" algn="l"/>
                        </a:tabLst>
                      </a:pPr>
                      <a:r>
                        <a:rPr lang="en-US" sz="1400" kern="0" dirty="0">
                          <a:effectLst/>
                          <a:latin typeface="Times New Roman"/>
                          <a:ea typeface="宋体"/>
                        </a:rPr>
                        <a:t>#include “</a:t>
                      </a:r>
                      <a:r>
                        <a:rPr lang="en-US" sz="1400" kern="0" dirty="0" err="1">
                          <a:effectLst/>
                          <a:latin typeface="Times New Roman"/>
                          <a:ea typeface="宋体"/>
                        </a:rPr>
                        <a:t>usb.h</a:t>
                      </a: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函数名</a:t>
                      </a:r>
                      <a:r>
                        <a:rPr lang="en-US" sz="1400" kern="0" dirty="0">
                          <a:effectLst/>
                          <a:latin typeface="Times New Roman"/>
                          <a:ea typeface="宋体"/>
                        </a:rPr>
                        <a:t>:</a:t>
                      </a:r>
                      <a:r>
                        <a:rPr lang="en-US" sz="1400" kern="0" dirty="0" err="1">
                          <a:effectLst/>
                          <a:latin typeface="Times New Roman"/>
                          <a:ea typeface="宋体"/>
                        </a:rPr>
                        <a:t>usb_init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功</a:t>
                      </a:r>
                      <a:r>
                        <a:rPr lang="en-US" sz="1400" kern="0" dirty="0">
                          <a:effectLst/>
                          <a:latin typeface="Times New Roman"/>
                          <a:ea typeface="宋体"/>
                        </a:rPr>
                        <a:t>  </a:t>
                      </a:r>
                      <a:r>
                        <a:rPr lang="zh-CN" sz="1400" kern="0" dirty="0">
                          <a:effectLst/>
                          <a:latin typeface="Times New Roman"/>
                          <a:ea typeface="宋体"/>
                        </a:rPr>
                        <a:t>能</a:t>
                      </a:r>
                      <a:r>
                        <a:rPr lang="en-US" sz="1400" kern="0" dirty="0">
                          <a:effectLst/>
                          <a:latin typeface="Times New Roman"/>
                          <a:ea typeface="宋体"/>
                        </a:rPr>
                        <a:t>: USB</a:t>
                      </a:r>
                      <a:r>
                        <a:rPr lang="zh-CN" sz="1400" kern="0" dirty="0">
                          <a:effectLst/>
                          <a:latin typeface="Times New Roman"/>
                          <a:ea typeface="宋体"/>
                        </a:rPr>
                        <a:t>模块初始 </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参</a:t>
                      </a:r>
                      <a:r>
                        <a:rPr lang="en-US" sz="1400" kern="0" dirty="0">
                          <a:effectLst/>
                          <a:latin typeface="Times New Roman"/>
                          <a:ea typeface="宋体"/>
                        </a:rPr>
                        <a:t>  </a:t>
                      </a:r>
                      <a:r>
                        <a:rPr lang="zh-CN" sz="1400" kern="0" dirty="0">
                          <a:effectLst/>
                          <a:latin typeface="Times New Roman"/>
                          <a:ea typeface="宋体"/>
                        </a:rPr>
                        <a:t>数</a:t>
                      </a:r>
                      <a:r>
                        <a:rPr lang="en-US" sz="1400" kern="0" dirty="0">
                          <a:effectLst/>
                          <a:latin typeface="Times New Roman"/>
                          <a:ea typeface="宋体"/>
                        </a:rPr>
                        <a:t>:</a:t>
                      </a:r>
                      <a:r>
                        <a:rPr lang="en-US" sz="1400" kern="0" dirty="0" err="1">
                          <a:effectLst/>
                          <a:latin typeface="Times New Roman"/>
                          <a:ea typeface="宋体"/>
                        </a:rPr>
                        <a:t>Device_Name</a:t>
                      </a:r>
                      <a:r>
                        <a:rPr lang="zh-CN" sz="1400" kern="0" dirty="0">
                          <a:effectLst/>
                          <a:latin typeface="Times New Roman"/>
                          <a:ea typeface="宋体"/>
                        </a:rPr>
                        <a:t>：</a:t>
                      </a:r>
                      <a:r>
                        <a:rPr lang="en-US" sz="1400" kern="0" dirty="0">
                          <a:effectLst/>
                          <a:latin typeface="Times New Roman"/>
                          <a:ea typeface="宋体"/>
                        </a:rPr>
                        <a:t>USB</a:t>
                      </a:r>
                      <a:r>
                        <a:rPr lang="zh-CN" sz="1400" kern="0" dirty="0">
                          <a:effectLst/>
                          <a:latin typeface="Times New Roman"/>
                          <a:ea typeface="宋体"/>
                        </a:rPr>
                        <a:t>设备名</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返</a:t>
                      </a:r>
                      <a:r>
                        <a:rPr lang="en-US" sz="1400" kern="0" dirty="0">
                          <a:effectLst/>
                          <a:latin typeface="Times New Roman"/>
                          <a:ea typeface="宋体"/>
                        </a:rPr>
                        <a:t>  </a:t>
                      </a:r>
                      <a:r>
                        <a:rPr lang="zh-CN" sz="1400" kern="0" dirty="0">
                          <a:effectLst/>
                          <a:latin typeface="Times New Roman"/>
                          <a:ea typeface="宋体"/>
                        </a:rPr>
                        <a:t>回</a:t>
                      </a:r>
                      <a:r>
                        <a:rPr lang="en-US" sz="1400" kern="0" dirty="0">
                          <a:effectLst/>
                          <a:latin typeface="Times New Roman"/>
                          <a:ea typeface="宋体"/>
                        </a:rPr>
                        <a:t>: </a:t>
                      </a:r>
                      <a:r>
                        <a:rPr lang="zh-CN" sz="1400" kern="0" dirty="0">
                          <a:effectLst/>
                          <a:latin typeface="Times New Roman"/>
                          <a:ea typeface="宋体"/>
                        </a:rPr>
                        <a:t>无</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void </a:t>
                      </a:r>
                      <a:r>
                        <a:rPr lang="en-US" sz="1400" kern="0" dirty="0" err="1">
                          <a:effectLst/>
                          <a:latin typeface="Times New Roman"/>
                          <a:ea typeface="宋体"/>
                        </a:rPr>
                        <a:t>usb_init</a:t>
                      </a:r>
                      <a:r>
                        <a:rPr lang="en-US" sz="1400" kern="0" dirty="0">
                          <a:effectLst/>
                          <a:latin typeface="Times New Roman"/>
                          <a:ea typeface="宋体"/>
                        </a:rPr>
                        <a:t>(uint_8 </a:t>
                      </a:r>
                      <a:r>
                        <a:rPr lang="en-US" sz="1400" kern="0" dirty="0" err="1">
                          <a:effectLst/>
                          <a:latin typeface="Times New Roman"/>
                          <a:ea typeface="宋体"/>
                        </a:rPr>
                        <a:t>Device_Name</a:t>
                      </a: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后面加</a:t>
                      </a:r>
                      <a:r>
                        <a:rPr lang="en-US" sz="1400" kern="0" dirty="0">
                          <a:effectLst/>
                          <a:latin typeface="Times New Roman"/>
                          <a:ea typeface="宋体"/>
                        </a:rPr>
                        <a:t>0x200UL</a:t>
                      </a:r>
                      <a:r>
                        <a:rPr lang="zh-CN" sz="1400" kern="0" dirty="0">
                          <a:effectLst/>
                          <a:latin typeface="Times New Roman"/>
                          <a:ea typeface="宋体"/>
                        </a:rPr>
                        <a:t>，防止占用</a:t>
                      </a:r>
                      <a:r>
                        <a:rPr lang="en-US" sz="1400" kern="0" dirty="0">
                          <a:effectLst/>
                          <a:latin typeface="Times New Roman"/>
                          <a:ea typeface="宋体"/>
                        </a:rPr>
                        <a:t>rom</a:t>
                      </a:r>
                      <a:r>
                        <a:rPr lang="zh-CN" sz="1400" kern="0" dirty="0">
                          <a:effectLst/>
                          <a:latin typeface="Times New Roman"/>
                          <a:ea typeface="宋体"/>
                        </a:rPr>
                        <a:t>区</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err="1">
                          <a:effectLst/>
                          <a:latin typeface="Times New Roman"/>
                          <a:ea typeface="宋体"/>
                        </a:rPr>
                        <a:t>BDTtable</a:t>
                      </a:r>
                      <a:r>
                        <a:rPr lang="en-US" sz="1400" kern="0" dirty="0">
                          <a:effectLst/>
                          <a:latin typeface="Times New Roman"/>
                          <a:ea typeface="宋体"/>
                        </a:rPr>
                        <a:t> = (</a:t>
                      </a:r>
                      <a:r>
                        <a:rPr lang="en-US" sz="1400" kern="0" dirty="0" err="1">
                          <a:effectLst/>
                          <a:latin typeface="Times New Roman"/>
                          <a:ea typeface="宋体"/>
                        </a:rPr>
                        <a:t>tBDT</a:t>
                      </a:r>
                      <a:r>
                        <a:rPr lang="en-US" sz="1400" kern="0" dirty="0">
                          <a:effectLst/>
                          <a:latin typeface="Times New Roman"/>
                          <a:ea typeface="宋体"/>
                        </a:rPr>
                        <a:t> *)((( uint_32 ) BDT &amp; 0xFFFFFE00UL)+0x200UL);</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//USB</a:t>
                      </a:r>
                      <a:r>
                        <a:rPr lang="zh-CN" sz="1400" kern="0" dirty="0">
                          <a:effectLst/>
                          <a:latin typeface="Times New Roman"/>
                          <a:ea typeface="宋体"/>
                        </a:rPr>
                        <a:t>相关字符串初始化</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USB_String_Table.String_Descriptor0=String_Descriptor0;</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USB_String_Table.String_Descriptor1=String_Descriptor1;</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USB_String_Table.String_Descriptor2=String_Descriptor2;</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err="1">
                          <a:effectLst/>
                          <a:latin typeface="Times New Roman"/>
                          <a:ea typeface="宋体"/>
                        </a:rPr>
                        <a:t>USB_String_Table.Device_Name</a:t>
                      </a:r>
                      <a:r>
                        <a:rPr lang="en-US" sz="1400" kern="0" dirty="0">
                          <a:effectLst/>
                          <a:latin typeface="Times New Roman"/>
                          <a:ea typeface="宋体"/>
                        </a:rPr>
                        <a:t>=</a:t>
                      </a:r>
                      <a:r>
                        <a:rPr lang="en-US" sz="1400" kern="0" dirty="0" err="1">
                          <a:effectLst/>
                          <a:latin typeface="Times New Roman"/>
                          <a:ea typeface="宋体"/>
                        </a:rPr>
                        <a:t>Device_Name</a:t>
                      </a: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将端点</a:t>
                      </a:r>
                      <a:r>
                        <a:rPr lang="en-US" sz="1400" kern="0" dirty="0">
                          <a:effectLst/>
                          <a:latin typeface="Times New Roman"/>
                          <a:ea typeface="宋体"/>
                        </a:rPr>
                        <a:t>0</a:t>
                      </a:r>
                      <a:r>
                        <a:rPr lang="zh-CN" sz="1400" kern="0" dirty="0">
                          <a:effectLst/>
                          <a:latin typeface="Times New Roman"/>
                          <a:ea typeface="宋体"/>
                        </a:rPr>
                        <a:t>接收奇缓冲区的地址 存储到</a:t>
                      </a:r>
                      <a:r>
                        <a:rPr lang="en-US" sz="1400" kern="0" dirty="0">
                          <a:effectLst/>
                          <a:latin typeface="Times New Roman"/>
                          <a:ea typeface="宋体"/>
                        </a:rPr>
                        <a:t> setup</a:t>
                      </a:r>
                      <a:r>
                        <a:rPr lang="zh-CN" sz="1400" kern="0" dirty="0">
                          <a:effectLst/>
                          <a:latin typeface="Times New Roman"/>
                          <a:ea typeface="宋体"/>
                        </a:rPr>
                        <a:t>数据包 的指针对象</a:t>
                      </a:r>
                      <a:r>
                        <a:rPr lang="en-US" sz="1400" kern="0" dirty="0" err="1">
                          <a:effectLst/>
                          <a:latin typeface="Times New Roman"/>
                          <a:ea typeface="宋体"/>
                        </a:rPr>
                        <a:t>Setup_Pkt</a:t>
                      </a:r>
                      <a:r>
                        <a:rPr lang="zh-CN" sz="1400" kern="0" dirty="0">
                          <a:effectLst/>
                          <a:latin typeface="Times New Roman"/>
                          <a:ea typeface="宋体"/>
                        </a:rPr>
                        <a:t>中</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便于端点</a:t>
                      </a:r>
                      <a:r>
                        <a:rPr lang="en-US" sz="1400" kern="0" dirty="0">
                          <a:effectLst/>
                          <a:latin typeface="Times New Roman"/>
                          <a:ea typeface="宋体"/>
                        </a:rPr>
                        <a:t>0</a:t>
                      </a:r>
                      <a:r>
                        <a:rPr lang="zh-CN" sz="1400" kern="0" dirty="0">
                          <a:effectLst/>
                          <a:latin typeface="Times New Roman"/>
                          <a:ea typeface="宋体"/>
                        </a:rPr>
                        <a:t>将接收到的</a:t>
                      </a:r>
                      <a:r>
                        <a:rPr lang="en-US" sz="1400" kern="0" dirty="0">
                          <a:effectLst/>
                          <a:latin typeface="Times New Roman"/>
                          <a:ea typeface="宋体"/>
                        </a:rPr>
                        <a:t>PC</a:t>
                      </a:r>
                      <a:r>
                        <a:rPr lang="zh-CN" sz="1400" kern="0" dirty="0">
                          <a:effectLst/>
                          <a:latin typeface="Times New Roman"/>
                          <a:ea typeface="宋体"/>
                        </a:rPr>
                        <a:t>发来的</a:t>
                      </a:r>
                      <a:r>
                        <a:rPr lang="en-US" sz="1400" kern="0" dirty="0">
                          <a:effectLst/>
                          <a:latin typeface="Times New Roman"/>
                          <a:ea typeface="宋体"/>
                        </a:rPr>
                        <a:t>setup</a:t>
                      </a:r>
                      <a:r>
                        <a:rPr lang="zh-CN" sz="1400" kern="0" dirty="0">
                          <a:effectLst/>
                          <a:latin typeface="Times New Roman"/>
                          <a:ea typeface="宋体"/>
                        </a:rPr>
                        <a:t>包</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指向端点</a:t>
                      </a:r>
                      <a:r>
                        <a:rPr lang="en-US" sz="1400" kern="0" dirty="0">
                          <a:effectLst/>
                          <a:latin typeface="Times New Roman"/>
                          <a:ea typeface="宋体"/>
                        </a:rPr>
                        <a:t>0</a:t>
                      </a:r>
                      <a:r>
                        <a:rPr lang="zh-CN" sz="1400" kern="0" dirty="0">
                          <a:effectLst/>
                          <a:latin typeface="Times New Roman"/>
                          <a:ea typeface="宋体"/>
                        </a:rPr>
                        <a:t>的接收奇缓冲区首地址</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800" kern="0" dirty="0">
                          <a:effectLst/>
                          <a:latin typeface="Times New Roman"/>
                          <a:ea typeface="宋体"/>
                        </a:rPr>
                        <a:t> </a:t>
                      </a:r>
                      <a:r>
                        <a:rPr lang="en-US" sz="1800" kern="0" dirty="0" smtClean="0">
                          <a:effectLst/>
                          <a:latin typeface="Times New Roman"/>
                          <a:ea typeface="宋体"/>
                        </a:rPr>
                        <a:t>……….</a:t>
                      </a:r>
                      <a:endParaRPr lang="zh-CN" sz="1800" kern="100" dirty="0">
                        <a:effectLst/>
                        <a:latin typeface="Times New Roman"/>
                        <a:ea typeface="宋体"/>
                      </a:endParaRPr>
                    </a:p>
                  </a:txBody>
                  <a:tcPr marL="68580" marR="68580" marT="0" marB="0">
                    <a:lnL>
                      <a:noFill/>
                    </a:lnL>
                    <a:lnR>
                      <a:noFill/>
                    </a:lnR>
                    <a:lnT>
                      <a:noFill/>
                    </a:lnT>
                    <a:lnB>
                      <a:noFill/>
                    </a:lnB>
                    <a:pattFill prst="pct10">
                      <a:fgClr>
                        <a:srgbClr val="FFFFFF"/>
                      </a:fgClr>
                      <a:bgClr>
                        <a:srgbClr val="E5E5E5"/>
                      </a:bgClr>
                    </a:pattFill>
                  </a:tcPr>
                </a:tc>
              </a:tr>
            </a:tbl>
          </a:graphicData>
        </a:graphic>
      </p:graphicFrame>
      <p:sp>
        <p:nvSpPr>
          <p:cNvPr id="11" name="TextBox 10"/>
          <p:cNvSpPr txBox="1"/>
          <p:nvPr/>
        </p:nvSpPr>
        <p:spPr>
          <a:xfrm>
            <a:off x="6372200" y="6228020"/>
            <a:ext cx="1800200" cy="369332"/>
          </a:xfrm>
          <a:prstGeom prst="rect">
            <a:avLst/>
          </a:prstGeom>
          <a:noFill/>
        </p:spPr>
        <p:txBody>
          <a:bodyPr wrap="square" rtlCol="0">
            <a:spAutoFit/>
          </a:bodyPr>
          <a:lstStyle/>
          <a:p>
            <a:r>
              <a:rPr lang="zh-CN" altLang="en-US" b="1" dirty="0" smtClean="0">
                <a:solidFill>
                  <a:srgbClr val="000099"/>
                </a:solidFill>
              </a:rPr>
              <a:t>详见书</a:t>
            </a:r>
            <a:r>
              <a:rPr lang="en-US" altLang="zh-CN" b="1" dirty="0" smtClean="0">
                <a:solidFill>
                  <a:srgbClr val="000099"/>
                </a:solidFill>
              </a:rPr>
              <a:t>P410</a:t>
            </a:r>
            <a:endParaRPr lang="zh-CN" altLang="en-US" b="1" dirty="0">
              <a:solidFill>
                <a:srgbClr val="000099"/>
              </a:solidFill>
            </a:endParaRPr>
          </a:p>
        </p:txBody>
      </p:sp>
    </p:spTree>
    <p:extLst>
      <p:ext uri="{BB962C8B-B14F-4D97-AF65-F5344CB8AC3E}">
        <p14:creationId xmlns:p14="http://schemas.microsoft.com/office/powerpoint/2010/main" val="2431570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49</a:t>
            </a:fld>
            <a:endParaRPr lang="en-US" altLang="zh-CN"/>
          </a:p>
        </p:txBody>
      </p:sp>
      <p:sp>
        <p:nvSpPr>
          <p:cNvPr id="8" name="矩形 7"/>
          <p:cNvSpPr/>
          <p:nvPr/>
        </p:nvSpPr>
        <p:spPr>
          <a:xfrm>
            <a:off x="792274" y="303039"/>
            <a:ext cx="7824578" cy="461665"/>
          </a:xfrm>
          <a:prstGeom prst="rect">
            <a:avLst/>
          </a:prstGeom>
        </p:spPr>
        <p:txBody>
          <a:bodyPr wrap="none">
            <a:spAutoFit/>
          </a:bodyPr>
          <a:lstStyle/>
          <a:p>
            <a:r>
              <a:rPr lang="en-US" altLang="zh-CN" sz="2400" b="1" dirty="0" smtClean="0">
                <a:solidFill>
                  <a:schemeClr val="bg1"/>
                </a:solidFill>
                <a:latin typeface="华文新魏" panose="02010800040101010101" pitchFamily="2" charset="-122"/>
                <a:ea typeface="华文新魏" panose="02010800040101010101" pitchFamily="2" charset="-122"/>
              </a:rPr>
              <a:t>12.6  </a:t>
            </a:r>
            <a:r>
              <a:rPr lang="en-US" altLang="zh-CN" sz="2400" b="1" dirty="0">
                <a:solidFill>
                  <a:schemeClr val="bg1"/>
                </a:solidFill>
                <a:latin typeface="华文新魏" panose="02010800040101010101" pitchFamily="2" charset="-122"/>
                <a:ea typeface="华文新魏" panose="02010800040101010101" pitchFamily="2" charset="-122"/>
              </a:rPr>
              <a:t>KL25/26</a:t>
            </a:r>
            <a:r>
              <a:rPr lang="zh-CN" altLang="en-US" sz="2400" b="1" dirty="0">
                <a:solidFill>
                  <a:schemeClr val="bg1"/>
                </a:solidFill>
                <a:latin typeface="华文新魏" panose="02010800040101010101" pitchFamily="2" charset="-122"/>
                <a:ea typeface="华文新魏" panose="02010800040101010101" pitchFamily="2" charset="-122"/>
              </a:rPr>
              <a:t>芯片作为</a:t>
            </a:r>
            <a:r>
              <a:rPr lang="en-US" altLang="zh-CN" sz="2400" b="1" dirty="0">
                <a:solidFill>
                  <a:schemeClr val="bg1"/>
                </a:solidFill>
                <a:latin typeface="华文新魏" panose="02010800040101010101" pitchFamily="2" charset="-122"/>
                <a:ea typeface="华文新魏" panose="02010800040101010101" pitchFamily="2" charset="-122"/>
              </a:rPr>
              <a:t>USB</a:t>
            </a:r>
            <a:r>
              <a:rPr lang="zh-CN" altLang="en-US" sz="2400" b="1" dirty="0">
                <a:solidFill>
                  <a:schemeClr val="bg1"/>
                </a:solidFill>
                <a:latin typeface="华文新魏" panose="02010800040101010101" pitchFamily="2" charset="-122"/>
                <a:ea typeface="华文新魏" panose="02010800040101010101" pitchFamily="2" charset="-122"/>
              </a:rPr>
              <a:t>设备（从机）的驱动构件设计</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10381" y="980728"/>
            <a:ext cx="8638083" cy="4124206"/>
          </a:xfrm>
          <a:prstGeom prst="rect">
            <a:avLst/>
          </a:prstGeom>
        </p:spPr>
        <p:txBody>
          <a:bodyPr wrap="square">
            <a:spAutoFit/>
          </a:bodyPr>
          <a:lstStyle/>
          <a:p>
            <a:pPr algn="just">
              <a:lnSpc>
                <a:spcPct val="110000"/>
              </a:lnSpc>
              <a:spcBef>
                <a:spcPts val="600"/>
              </a:spcBef>
              <a:spcAft>
                <a:spcPts val="0"/>
              </a:spcAft>
              <a:buClr>
                <a:srgbClr val="000099"/>
              </a:buClr>
              <a:buSzPct val="80000"/>
            </a:pP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）设备</a:t>
            </a:r>
            <a:r>
              <a:rPr lang="zh-CN" altLang="en-US" sz="2200" b="1"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a:t>
            </a: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构件主要函数说明</a:t>
            </a:r>
            <a:endParaRPr lang="en-US" altLang="zh-CN"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设备初始化函数</a:t>
            </a:r>
            <a:r>
              <a:rPr lang="en-US" altLang="zh-CN" sz="22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usb_init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，通过设计寄存器的值完成设备初始化，并使能令牌完成中断、复位中断等</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枚举函数</a:t>
            </a:r>
            <a:r>
              <a:rPr lang="en-US" altLang="zh-CN" sz="22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usb_enumerate</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，响应主机的总线枚举操作，将从机设备描述符传回主机，并接受主机发来的配置信息，对从机进行配置</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发送函数</a:t>
            </a:r>
            <a:r>
              <a:rPr lang="en-US" altLang="zh-CN" sz="22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usb_send</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，将待发送数据写入端点缓冲区，同时写入数据长度等信息，将数据发出</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接受函数</a:t>
            </a:r>
            <a:r>
              <a:rPr lang="en-US" altLang="zh-CN" sz="22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usb_recv</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，从端点的缓冲区中将数据取出，同时取出的还包括接收到的数据长度。</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55556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a:t>
            </a:fld>
            <a:endParaRPr lang="en-US" altLang="zh-CN"/>
          </a:p>
        </p:txBody>
      </p:sp>
      <p:sp>
        <p:nvSpPr>
          <p:cNvPr id="4" name="矩形 3"/>
          <p:cNvSpPr/>
          <p:nvPr/>
        </p:nvSpPr>
        <p:spPr>
          <a:xfrm>
            <a:off x="174327" y="1340768"/>
            <a:ext cx="8574137" cy="1179169"/>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硬件接插口</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标准化</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小巧化</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协议定义了标准的接插口：</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型和</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型，</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为种类繁多的</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设备提供了统一的硬件接插口。同时</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接口体积小，为外设的小型化发展提供了可能</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507703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12.1  </a:t>
            </a:r>
            <a:r>
              <a:rPr lang="en-US" altLang="zh-CN" sz="3200" b="1" dirty="0">
                <a:solidFill>
                  <a:schemeClr val="bg1"/>
                </a:solidFill>
                <a:latin typeface="华文新魏" panose="02010800040101010101" pitchFamily="2" charset="-122"/>
                <a:ea typeface="华文新魏" panose="02010800040101010101" pitchFamily="2" charset="-122"/>
              </a:rPr>
              <a:t>USB</a:t>
            </a:r>
            <a:r>
              <a:rPr lang="zh-CN" altLang="en-US" sz="3200" b="1" dirty="0">
                <a:solidFill>
                  <a:schemeClr val="bg1"/>
                </a:solidFill>
                <a:latin typeface="华文新魏" panose="02010800040101010101" pitchFamily="2" charset="-122"/>
                <a:ea typeface="华文新魏" panose="02010800040101010101" pitchFamily="2" charset="-122"/>
              </a:rPr>
              <a:t>应用开发基础知识</a:t>
            </a:r>
          </a:p>
        </p:txBody>
      </p:sp>
      <p:sp>
        <p:nvSpPr>
          <p:cNvPr id="2" name="矩形 1"/>
          <p:cNvSpPr/>
          <p:nvPr/>
        </p:nvSpPr>
        <p:spPr>
          <a:xfrm>
            <a:off x="179512" y="879103"/>
            <a:ext cx="559223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串行</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外设接口</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SPI</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graphicFrame>
        <p:nvGraphicFramePr>
          <p:cNvPr id="9" name="表格 8"/>
          <p:cNvGraphicFramePr>
            <a:graphicFrameLocks noGrp="1"/>
          </p:cNvGraphicFramePr>
          <p:nvPr>
            <p:extLst>
              <p:ext uri="{D42A27DB-BD31-4B8C-83A1-F6EECF244321}">
                <p14:modId xmlns:p14="http://schemas.microsoft.com/office/powerpoint/2010/main" val="4003526047"/>
              </p:ext>
            </p:extLst>
          </p:nvPr>
        </p:nvGraphicFramePr>
        <p:xfrm>
          <a:off x="1043608" y="2461895"/>
          <a:ext cx="7416824" cy="2230120"/>
        </p:xfrm>
        <a:graphic>
          <a:graphicData uri="http://schemas.openxmlformats.org/drawingml/2006/table">
            <a:tbl>
              <a:tblPr firstRow="1" firstCol="1" bandRow="1"/>
              <a:tblGrid>
                <a:gridCol w="7416824"/>
              </a:tblGrid>
              <a:tr h="624310">
                <a:tc>
                  <a:txBody>
                    <a:bodyPr/>
                    <a:lstStyle/>
                    <a:p>
                      <a:pPr indent="127000" algn="just">
                        <a:spcAft>
                          <a:spcPts val="0"/>
                        </a:spcAft>
                        <a:tabLst>
                          <a:tab pos="4024630" algn="l"/>
                          <a:tab pos="4024630" algn="l"/>
                        </a:tabLst>
                      </a:pPr>
                      <a:r>
                        <a:rPr lang="en-US" sz="1000" kern="0" dirty="0">
                          <a:effectLst/>
                          <a:latin typeface="Times New Roman"/>
                          <a:ea typeface="宋体"/>
                        </a:rPr>
                        <a:t> </a:t>
                      </a:r>
                      <a:endParaRPr lang="zh-CN" sz="1050" kern="100" dirty="0">
                        <a:effectLst/>
                        <a:latin typeface="Times New Roman"/>
                        <a:ea typeface="宋体"/>
                      </a:endParaRPr>
                    </a:p>
                    <a:p>
                      <a:pPr indent="127000" algn="just">
                        <a:spcAft>
                          <a:spcPts val="0"/>
                        </a:spcAft>
                        <a:tabLst>
                          <a:tab pos="4024630" algn="l"/>
                          <a:tab pos="4024630" algn="l"/>
                        </a:tabLst>
                      </a:pPr>
                      <a:r>
                        <a:rPr lang="zh-CN" sz="1000" dirty="0">
                          <a:effectLst/>
                          <a:latin typeface="Times New Roman"/>
                          <a:ea typeface="宋体"/>
                        </a:rPr>
                        <a:t/>
                      </a:r>
                      <a:br>
                        <a:rPr lang="zh-CN" sz="1000" dirty="0">
                          <a:effectLst/>
                          <a:latin typeface="Times New Roman"/>
                          <a:ea typeface="宋体"/>
                        </a:rPr>
                      </a:br>
                      <a:endParaRPr lang="zh-CN" sz="1050" kern="100" dirty="0">
                        <a:effectLst/>
                        <a:latin typeface="Times New Roman"/>
                        <a:ea typeface="宋体"/>
                      </a:endParaRPr>
                    </a:p>
                    <a:p>
                      <a:pPr indent="127000" algn="ctr">
                        <a:lnSpc>
                          <a:spcPts val="1000"/>
                        </a:lnSpc>
                        <a:spcBef>
                          <a:spcPts val="310"/>
                        </a:spcBef>
                        <a:spcAft>
                          <a:spcPts val="310"/>
                        </a:spcAft>
                        <a:tabLst>
                          <a:tab pos="4024630" algn="ctr"/>
                        </a:tabLst>
                      </a:pPr>
                      <a:r>
                        <a:rPr lang="en-US" sz="900" dirty="0">
                          <a:solidFill>
                            <a:srgbClr val="000000"/>
                          </a:solidFill>
                          <a:effectLst/>
                          <a:latin typeface="黑体"/>
                          <a:ea typeface="宋体"/>
                          <a:cs typeface="Times New Roman"/>
                        </a:rPr>
                        <a:t> </a:t>
                      </a:r>
                      <a:endParaRPr lang="zh-CN" sz="900" dirty="0">
                        <a:solidFill>
                          <a:srgbClr val="000000"/>
                        </a:solidFill>
                        <a:effectLst/>
                        <a:latin typeface="黑体"/>
                        <a:ea typeface="宋体"/>
                        <a:cs typeface="Times New Roman"/>
                      </a:endParaRPr>
                    </a:p>
                    <a:p>
                      <a:pPr indent="266700" algn="just">
                        <a:spcAft>
                          <a:spcPts val="0"/>
                        </a:spcAft>
                        <a:tabLst>
                          <a:tab pos="4024630" algn="l"/>
                          <a:tab pos="4024630" algn="l"/>
                        </a:tabLst>
                      </a:pPr>
                      <a:r>
                        <a:rPr lang="en-US" sz="1000" kern="0" dirty="0">
                          <a:effectLst/>
                          <a:latin typeface="Times New Roman"/>
                          <a:ea typeface="宋体"/>
                        </a:rPr>
                        <a:t> </a:t>
                      </a:r>
                      <a:endParaRPr lang="zh-CN" sz="1050" kern="100" dirty="0">
                        <a:effectLst/>
                        <a:latin typeface="Times New Roman"/>
                        <a:ea typeface="宋体"/>
                      </a:endParaRPr>
                    </a:p>
                    <a:p>
                      <a:pPr indent="127000" algn="ctr">
                        <a:lnSpc>
                          <a:spcPct val="100000"/>
                        </a:lnSpc>
                        <a:spcBef>
                          <a:spcPts val="310"/>
                        </a:spcBef>
                        <a:spcAft>
                          <a:spcPts val="310"/>
                        </a:spcAft>
                        <a:tabLst>
                          <a:tab pos="4024630" algn="ctr"/>
                        </a:tabLst>
                      </a:pPr>
                      <a:r>
                        <a:rPr lang="en-US" sz="1400" b="1" dirty="0">
                          <a:solidFill>
                            <a:srgbClr val="000000"/>
                          </a:solidFill>
                          <a:effectLst/>
                          <a:latin typeface="黑体"/>
                          <a:ea typeface="宋体"/>
                          <a:cs typeface="Times New Roman"/>
                        </a:rPr>
                        <a:t>      </a:t>
                      </a:r>
                      <a:endParaRPr lang="en-US" sz="1400" b="1" dirty="0" smtClean="0">
                        <a:solidFill>
                          <a:srgbClr val="000000"/>
                        </a:solidFill>
                        <a:effectLst/>
                        <a:latin typeface="黑体"/>
                        <a:ea typeface="宋体"/>
                        <a:cs typeface="Times New Roman"/>
                      </a:endParaRPr>
                    </a:p>
                    <a:p>
                      <a:pPr indent="127000" algn="ctr">
                        <a:lnSpc>
                          <a:spcPct val="100000"/>
                        </a:lnSpc>
                        <a:spcBef>
                          <a:spcPts val="310"/>
                        </a:spcBef>
                        <a:spcAft>
                          <a:spcPts val="310"/>
                        </a:spcAft>
                        <a:tabLst>
                          <a:tab pos="4024630" algn="ctr"/>
                        </a:tabLst>
                      </a:pPr>
                      <a:endParaRPr lang="en-US" sz="1400" b="1" dirty="0" smtClean="0">
                        <a:solidFill>
                          <a:srgbClr val="000000"/>
                        </a:solidFill>
                        <a:effectLst/>
                        <a:latin typeface="黑体"/>
                        <a:ea typeface="宋体"/>
                        <a:cs typeface="Times New Roman"/>
                      </a:endParaRPr>
                    </a:p>
                    <a:p>
                      <a:pPr marL="0" indent="0" algn="l">
                        <a:lnSpc>
                          <a:spcPct val="100000"/>
                        </a:lnSpc>
                        <a:spcBef>
                          <a:spcPts val="310"/>
                        </a:spcBef>
                        <a:spcAft>
                          <a:spcPts val="310"/>
                        </a:spcAft>
                        <a:tabLst>
                          <a:tab pos="4024630" algn="ctr"/>
                        </a:tabLst>
                      </a:pPr>
                      <a:r>
                        <a:rPr lang="en-US" sz="1400" b="1" dirty="0" smtClean="0">
                          <a:solidFill>
                            <a:srgbClr val="000000"/>
                          </a:solidFill>
                          <a:effectLst/>
                          <a:latin typeface="黑体"/>
                          <a:ea typeface="宋体"/>
                          <a:cs typeface="Times New Roman"/>
                        </a:rPr>
                        <a:t>     </a:t>
                      </a:r>
                    </a:p>
                    <a:p>
                      <a:pPr marL="0" indent="0" algn="l">
                        <a:lnSpc>
                          <a:spcPct val="100000"/>
                        </a:lnSpc>
                        <a:spcBef>
                          <a:spcPts val="310"/>
                        </a:spcBef>
                        <a:spcAft>
                          <a:spcPts val="310"/>
                        </a:spcAft>
                        <a:tabLst>
                          <a:tab pos="4024630" algn="ctr"/>
                        </a:tabLst>
                      </a:pPr>
                      <a:r>
                        <a:rPr lang="en-US" sz="1400" b="1" dirty="0" smtClean="0">
                          <a:solidFill>
                            <a:srgbClr val="000000"/>
                          </a:solidFill>
                          <a:effectLst/>
                          <a:latin typeface="黑体"/>
                          <a:ea typeface="宋体"/>
                          <a:cs typeface="Times New Roman"/>
                        </a:rPr>
                        <a:t>        </a:t>
                      </a:r>
                      <a:r>
                        <a:rPr lang="zh-CN" sz="1400" b="1" dirty="0" smtClean="0">
                          <a:solidFill>
                            <a:srgbClr val="000000"/>
                          </a:solidFill>
                          <a:effectLst/>
                          <a:latin typeface="黑体"/>
                          <a:ea typeface="宋体"/>
                          <a:cs typeface="Times New Roman"/>
                        </a:rPr>
                        <a:t>（</a:t>
                      </a:r>
                      <a:r>
                        <a:rPr lang="en-US" sz="1400" b="1" dirty="0">
                          <a:solidFill>
                            <a:srgbClr val="000000"/>
                          </a:solidFill>
                          <a:effectLst/>
                          <a:latin typeface="黑体"/>
                          <a:ea typeface="宋体"/>
                          <a:cs typeface="Times New Roman"/>
                        </a:rPr>
                        <a:t>1</a:t>
                      </a:r>
                      <a:r>
                        <a:rPr lang="zh-CN" sz="1400" b="1" dirty="0">
                          <a:solidFill>
                            <a:srgbClr val="000000"/>
                          </a:solidFill>
                          <a:effectLst/>
                          <a:latin typeface="黑体"/>
                          <a:ea typeface="宋体"/>
                          <a:cs typeface="Times New Roman"/>
                        </a:rPr>
                        <a:t>）</a:t>
                      </a:r>
                      <a:r>
                        <a:rPr lang="en-US" sz="1400" b="1" dirty="0">
                          <a:solidFill>
                            <a:srgbClr val="000000"/>
                          </a:solidFill>
                          <a:effectLst/>
                          <a:latin typeface="黑体"/>
                          <a:ea typeface="宋体"/>
                          <a:cs typeface="Times New Roman"/>
                        </a:rPr>
                        <a:t>A</a:t>
                      </a:r>
                      <a:r>
                        <a:rPr lang="zh-CN" sz="1400" b="1" dirty="0">
                          <a:solidFill>
                            <a:srgbClr val="000000"/>
                          </a:solidFill>
                          <a:effectLst/>
                          <a:latin typeface="黑体"/>
                          <a:ea typeface="宋体"/>
                          <a:cs typeface="Times New Roman"/>
                        </a:rPr>
                        <a:t>型</a:t>
                      </a:r>
                      <a:r>
                        <a:rPr lang="en-US" sz="1400" b="1" dirty="0">
                          <a:solidFill>
                            <a:srgbClr val="000000"/>
                          </a:solidFill>
                          <a:effectLst/>
                          <a:latin typeface="黑体"/>
                          <a:ea typeface="宋体"/>
                          <a:cs typeface="Times New Roman"/>
                        </a:rPr>
                        <a:t>USB</a:t>
                      </a:r>
                      <a:r>
                        <a:rPr lang="zh-CN" sz="1400" b="1" dirty="0">
                          <a:solidFill>
                            <a:srgbClr val="000000"/>
                          </a:solidFill>
                          <a:effectLst/>
                          <a:latin typeface="黑体"/>
                          <a:ea typeface="宋体"/>
                          <a:cs typeface="Times New Roman"/>
                        </a:rPr>
                        <a:t>接口的插头和插座</a:t>
                      </a:r>
                      <a:r>
                        <a:rPr lang="en-US" sz="1400" b="1" dirty="0">
                          <a:solidFill>
                            <a:srgbClr val="000000"/>
                          </a:solidFill>
                          <a:effectLst/>
                          <a:latin typeface="黑体"/>
                          <a:ea typeface="宋体"/>
                          <a:cs typeface="Times New Roman"/>
                        </a:rPr>
                        <a:t> </a:t>
                      </a:r>
                      <a:r>
                        <a:rPr lang="en-US" altLang="zh-CN" sz="1400" b="1" baseline="0" dirty="0" smtClean="0">
                          <a:solidFill>
                            <a:srgbClr val="000000"/>
                          </a:solidFill>
                          <a:effectLst/>
                          <a:latin typeface="黑体"/>
                          <a:ea typeface="宋体"/>
                          <a:cs typeface="Times New Roman"/>
                        </a:rPr>
                        <a:t> </a:t>
                      </a:r>
                    </a:p>
                    <a:p>
                      <a:pPr marL="0" indent="0" algn="just">
                        <a:lnSpc>
                          <a:spcPct val="100000"/>
                        </a:lnSpc>
                        <a:spcBef>
                          <a:spcPts val="310"/>
                        </a:spcBef>
                        <a:spcAft>
                          <a:spcPts val="310"/>
                        </a:spcAft>
                        <a:tabLst>
                          <a:tab pos="4024630" algn="ctr"/>
                        </a:tabLst>
                      </a:pPr>
                      <a:r>
                        <a:rPr lang="en-US" altLang="zh-CN" sz="1400" b="1" baseline="0" dirty="0" smtClean="0">
                          <a:solidFill>
                            <a:srgbClr val="000000"/>
                          </a:solidFill>
                          <a:effectLst/>
                          <a:latin typeface="黑体"/>
                          <a:ea typeface="宋体"/>
                          <a:cs typeface="Times New Roman"/>
                        </a:rPr>
                        <a:t>                                                   </a:t>
                      </a:r>
                      <a:r>
                        <a:rPr lang="zh-CN" sz="1400" b="1" dirty="0" smtClean="0">
                          <a:solidFill>
                            <a:srgbClr val="000000"/>
                          </a:solidFill>
                          <a:effectLst/>
                          <a:latin typeface="黑体"/>
                          <a:ea typeface="宋体"/>
                          <a:cs typeface="Times New Roman"/>
                        </a:rPr>
                        <a:t>（</a:t>
                      </a:r>
                      <a:r>
                        <a:rPr lang="en-US" sz="1400" b="1" dirty="0" smtClean="0">
                          <a:solidFill>
                            <a:srgbClr val="000000"/>
                          </a:solidFill>
                          <a:effectLst/>
                          <a:latin typeface="黑体"/>
                          <a:ea typeface="宋体"/>
                          <a:cs typeface="Times New Roman"/>
                        </a:rPr>
                        <a:t>2</a:t>
                      </a:r>
                      <a:r>
                        <a:rPr lang="zh-CN" sz="1400" b="1" dirty="0" smtClean="0">
                          <a:solidFill>
                            <a:srgbClr val="000000"/>
                          </a:solidFill>
                          <a:effectLst/>
                          <a:latin typeface="黑体"/>
                          <a:ea typeface="宋体"/>
                          <a:cs typeface="Times New Roman"/>
                        </a:rPr>
                        <a:t>）</a:t>
                      </a:r>
                      <a:r>
                        <a:rPr lang="en-US" sz="1400" b="1" dirty="0" smtClean="0">
                          <a:solidFill>
                            <a:srgbClr val="000000"/>
                          </a:solidFill>
                          <a:effectLst/>
                          <a:latin typeface="黑体"/>
                          <a:ea typeface="宋体"/>
                          <a:cs typeface="Times New Roman"/>
                        </a:rPr>
                        <a:t>B</a:t>
                      </a:r>
                      <a:r>
                        <a:rPr lang="zh-CN" sz="1400" b="1" dirty="0" smtClean="0">
                          <a:solidFill>
                            <a:srgbClr val="000000"/>
                          </a:solidFill>
                          <a:effectLst/>
                          <a:latin typeface="黑体"/>
                          <a:ea typeface="宋体"/>
                          <a:cs typeface="Times New Roman"/>
                        </a:rPr>
                        <a:t>型</a:t>
                      </a:r>
                      <a:r>
                        <a:rPr lang="en-US" sz="1400" b="1" dirty="0" smtClean="0">
                          <a:solidFill>
                            <a:srgbClr val="000000"/>
                          </a:solidFill>
                          <a:effectLst/>
                          <a:latin typeface="黑体"/>
                          <a:ea typeface="宋体"/>
                          <a:cs typeface="Times New Roman"/>
                        </a:rPr>
                        <a:t>USB</a:t>
                      </a:r>
                      <a:r>
                        <a:rPr lang="zh-CN" sz="1400" b="1" dirty="0" smtClean="0">
                          <a:solidFill>
                            <a:srgbClr val="000000"/>
                          </a:solidFill>
                          <a:effectLst/>
                          <a:latin typeface="黑体"/>
                          <a:ea typeface="宋体"/>
                          <a:cs typeface="Times New Roman"/>
                        </a:rPr>
                        <a:t>接口的插头和插座</a:t>
                      </a:r>
                      <a:endParaRPr lang="zh-CN" sz="1400" b="1" dirty="0">
                        <a:solidFill>
                          <a:srgbClr val="000000"/>
                        </a:solidFill>
                        <a:effectLst/>
                        <a:latin typeface="黑体"/>
                        <a:ea typeface="宋体"/>
                        <a:cs typeface="Times New Roman"/>
                      </a:endParaRPr>
                    </a:p>
                  </a:txBody>
                  <a:tcPr marL="68580" marR="68580" marT="0" marB="0">
                    <a:lnL>
                      <a:noFill/>
                    </a:lnL>
                    <a:lnR>
                      <a:noFill/>
                    </a:lnR>
                    <a:lnT>
                      <a:noFill/>
                    </a:lnT>
                    <a:lnB>
                      <a:noFill/>
                    </a:lnB>
                  </a:tcPr>
                </a:tc>
              </a:tr>
            </a:tbl>
          </a:graphicData>
        </a:graphic>
      </p:graphicFrame>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1273" name="图片 487" descr="http://www.crifan.com/files/doc/docbook/usb_basic/release/html/images/type_a_plu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936" y="2977702"/>
            <a:ext cx="1650578" cy="117137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图片 11" descr="http://www.crifan.com/files/doc/docbook/usb_basic/release/html/images/type_a_recepta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942866"/>
            <a:ext cx="1694681" cy="1206214"/>
          </a:xfrm>
          <a:prstGeom prst="rect">
            <a:avLst/>
          </a:prstGeom>
          <a:noFill/>
          <a:extLst>
            <a:ext uri="{909E8E84-426E-40DD-AFC4-6F175D3DCCD1}">
              <a14:hiddenFill xmlns:a14="http://schemas.microsoft.com/office/drawing/2010/main">
                <a:solidFill>
                  <a:srgbClr val="FFFFFF"/>
                </a:solidFill>
              </a14:hiddenFill>
            </a:ext>
          </a:extLst>
        </p:spPr>
      </p:pic>
      <p:pic>
        <p:nvPicPr>
          <p:cNvPr id="11272" name="图片 488" descr="type_b_plu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3321" y="2704889"/>
            <a:ext cx="1308919" cy="1784555"/>
          </a:xfrm>
          <a:prstGeom prst="rect">
            <a:avLst/>
          </a:prstGeom>
          <a:noFill/>
          <a:extLst>
            <a:ext uri="{909E8E84-426E-40DD-AFC4-6F175D3DCCD1}">
              <a14:hiddenFill xmlns:a14="http://schemas.microsoft.com/office/drawing/2010/main">
                <a:solidFill>
                  <a:srgbClr val="FFFFFF"/>
                </a:solidFill>
              </a14:hiddenFill>
            </a:ext>
          </a:extLst>
        </p:spPr>
      </p:pic>
      <p:pic>
        <p:nvPicPr>
          <p:cNvPr id="11271" name="图片 14" descr="type_b_receptac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5218" y="2636912"/>
            <a:ext cx="1645216" cy="176541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79512" y="4799356"/>
            <a:ext cx="8718153" cy="1581972"/>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：支持多种</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速度</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和操作</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模式</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支持多种传输速度：低速</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1.5Mbps</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、全速</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12Mbps</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、高速</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480Mbps</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。同时</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还支持</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种类型的传输模式，它们是：块传输、中断传输、同步传输和控制传输，可以满足不同外设的功能需求。</a:t>
            </a:r>
          </a:p>
        </p:txBody>
      </p:sp>
    </p:spTree>
    <p:extLst>
      <p:ext uri="{BB962C8B-B14F-4D97-AF65-F5344CB8AC3E}">
        <p14:creationId xmlns:p14="http://schemas.microsoft.com/office/powerpoint/2010/main" val="8286047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50</a:t>
            </a:fld>
            <a:endParaRPr lang="en-US" altLang="zh-CN"/>
          </a:p>
        </p:txBody>
      </p:sp>
      <p:sp>
        <p:nvSpPr>
          <p:cNvPr id="8" name="矩形 7"/>
          <p:cNvSpPr/>
          <p:nvPr/>
        </p:nvSpPr>
        <p:spPr>
          <a:xfrm>
            <a:off x="792274" y="303039"/>
            <a:ext cx="6593472" cy="461665"/>
          </a:xfrm>
          <a:prstGeom prst="rect">
            <a:avLst/>
          </a:prstGeom>
        </p:spPr>
        <p:txBody>
          <a:bodyPr wrap="none">
            <a:spAutoFit/>
          </a:bodyPr>
          <a:lstStyle/>
          <a:p>
            <a:r>
              <a:rPr lang="en-US" altLang="zh-CN" sz="2400" b="1" dirty="0" smtClean="0">
                <a:solidFill>
                  <a:schemeClr val="bg1"/>
                </a:solidFill>
                <a:latin typeface="华文新魏" panose="02010800040101010101" pitchFamily="2" charset="-122"/>
                <a:ea typeface="华文新魏" panose="02010800040101010101" pitchFamily="2" charset="-122"/>
              </a:rPr>
              <a:t>12.7  </a:t>
            </a:r>
            <a:r>
              <a:rPr lang="en-US" altLang="zh-CN" sz="2400" b="1" dirty="0">
                <a:solidFill>
                  <a:schemeClr val="bg1"/>
                </a:solidFill>
                <a:latin typeface="华文新魏" panose="02010800040101010101" pitchFamily="2" charset="-122"/>
                <a:ea typeface="华文新魏" panose="02010800040101010101" pitchFamily="2" charset="-122"/>
              </a:rPr>
              <a:t>KL25/26</a:t>
            </a:r>
            <a:r>
              <a:rPr lang="zh-CN" altLang="en-US" sz="2400" b="1" dirty="0">
                <a:solidFill>
                  <a:schemeClr val="bg1"/>
                </a:solidFill>
                <a:latin typeface="华文新魏" panose="02010800040101010101" pitchFamily="2" charset="-122"/>
                <a:ea typeface="华文新魏" panose="02010800040101010101" pitchFamily="2" charset="-122"/>
              </a:rPr>
              <a:t>芯片作为</a:t>
            </a:r>
            <a:r>
              <a:rPr lang="en-US" altLang="zh-CN" sz="2400" b="1" dirty="0">
                <a:solidFill>
                  <a:schemeClr val="bg1"/>
                </a:solidFill>
                <a:latin typeface="华文新魏" panose="02010800040101010101" pitchFamily="2" charset="-122"/>
                <a:ea typeface="华文新魏" panose="02010800040101010101" pitchFamily="2" charset="-122"/>
              </a:rPr>
              <a:t>USB</a:t>
            </a:r>
            <a:r>
              <a:rPr lang="zh-CN" altLang="en-US" sz="2400" b="1" dirty="0">
                <a:solidFill>
                  <a:schemeClr val="bg1"/>
                </a:solidFill>
                <a:latin typeface="华文新魏" panose="02010800040101010101" pitchFamily="2" charset="-122"/>
                <a:ea typeface="华文新魏" panose="02010800040101010101" pitchFamily="2" charset="-122"/>
              </a:rPr>
              <a:t>主机的驱动构件设计</a:t>
            </a:r>
            <a:endParaRPr lang="zh-CN" altLang="en-US" sz="2400" b="1" dirty="0">
              <a:solidFill>
                <a:schemeClr val="bg1"/>
              </a:solidFill>
              <a:latin typeface="华文新魏" panose="02010800040101010101" pitchFamily="2" charset="-122"/>
              <a:ea typeface="华文新魏" panose="02010800040101010101" pitchFamily="2" charset="-122"/>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10381" y="863656"/>
            <a:ext cx="8638083" cy="837152"/>
          </a:xfrm>
          <a:prstGeom prst="rect">
            <a:avLst/>
          </a:prstGeom>
        </p:spPr>
        <p:txBody>
          <a:bodyPr wrap="square">
            <a:spAutoFit/>
          </a:bodyPr>
          <a:lstStyle/>
          <a:p>
            <a:pPr algn="just">
              <a:lnSpc>
                <a:spcPct val="110000"/>
              </a:lnSpc>
              <a:spcAft>
                <a:spcPts val="0"/>
              </a:spcAft>
              <a:buClr>
                <a:srgbClr val="000099"/>
              </a:buClr>
              <a:buSzPct val="80000"/>
            </a:pP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主机驱动构件源文件（</a:t>
            </a:r>
            <a:r>
              <a:rPr lang="en-US" altLang="zh-CN" sz="2200" b="1" kern="10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usb_host.c</a:t>
            </a:r>
            <a:r>
              <a:rPr lang="zh-CN" altLang="en-US" sz="2200" b="1"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Aft>
                <a:spcPts val="0"/>
              </a:spcAft>
              <a:buClr>
                <a:srgbClr val="000099"/>
              </a:buClr>
              <a:buSzPct val="80000"/>
              <a:buFont typeface="Wingdings" panose="05000000000000000000" pitchFamily="2" charset="2"/>
              <a:buChar char="l"/>
            </a:pP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所设计的</a:t>
            </a:r>
            <a:r>
              <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作为</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主机的驱动构件，主要的函数也是</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个。</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267529275"/>
              </p:ext>
            </p:extLst>
          </p:nvPr>
        </p:nvGraphicFramePr>
        <p:xfrm>
          <a:off x="1115616" y="1851989"/>
          <a:ext cx="6912767" cy="4560697"/>
        </p:xfrm>
        <a:graphic>
          <a:graphicData uri="http://schemas.openxmlformats.org/drawingml/2006/table">
            <a:tbl>
              <a:tblPr firstRow="1" firstCol="1" bandRow="1"/>
              <a:tblGrid>
                <a:gridCol w="6912767"/>
              </a:tblGrid>
              <a:tr h="4491440">
                <a:tc>
                  <a:txBody>
                    <a:bodyPr/>
                    <a:lstStyle/>
                    <a:p>
                      <a:pPr indent="228600" algn="just">
                        <a:lnSpc>
                          <a:spcPct val="100000"/>
                        </a:lnSpc>
                        <a:spcAft>
                          <a:spcPts val="0"/>
                        </a:spcAft>
                        <a:tabLst>
                          <a:tab pos="4024630" algn="l"/>
                          <a:tab pos="4024630" algn="l"/>
                        </a:tabLst>
                      </a:pPr>
                      <a:r>
                        <a:rPr lang="en-US" sz="1400" kern="0" dirty="0">
                          <a:effectLst/>
                          <a:latin typeface="Times New Roman"/>
                          <a:ea typeface="宋体"/>
                        </a:rPr>
                        <a:t>#include “</a:t>
                      </a:r>
                      <a:r>
                        <a:rPr lang="en-US" sz="1400" kern="0" dirty="0" err="1">
                          <a:effectLst/>
                          <a:latin typeface="Times New Roman"/>
                          <a:ea typeface="宋体"/>
                        </a:rPr>
                        <a:t>usb_host.h</a:t>
                      </a: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smtClean="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函数名</a:t>
                      </a:r>
                      <a:r>
                        <a:rPr lang="en-US" sz="1400" kern="0" dirty="0">
                          <a:effectLst/>
                          <a:latin typeface="Times New Roman"/>
                          <a:ea typeface="宋体"/>
                        </a:rPr>
                        <a:t>:</a:t>
                      </a:r>
                      <a:r>
                        <a:rPr lang="en-US" sz="1400" kern="0" dirty="0" err="1">
                          <a:effectLst/>
                          <a:latin typeface="Times New Roman"/>
                          <a:ea typeface="宋体"/>
                        </a:rPr>
                        <a:t>USBHostInit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功</a:t>
                      </a:r>
                      <a:r>
                        <a:rPr lang="en-US" sz="1400" kern="0" dirty="0">
                          <a:effectLst/>
                          <a:latin typeface="Times New Roman"/>
                          <a:ea typeface="宋体"/>
                        </a:rPr>
                        <a:t>  </a:t>
                      </a:r>
                      <a:r>
                        <a:rPr lang="zh-CN" sz="1400" kern="0" dirty="0">
                          <a:effectLst/>
                          <a:latin typeface="Times New Roman"/>
                          <a:ea typeface="宋体"/>
                        </a:rPr>
                        <a:t>能</a:t>
                      </a:r>
                      <a:r>
                        <a:rPr lang="en-US" sz="1400" kern="0" dirty="0">
                          <a:effectLst/>
                          <a:latin typeface="Times New Roman"/>
                          <a:ea typeface="宋体"/>
                        </a:rPr>
                        <a:t>: USB</a:t>
                      </a:r>
                      <a:r>
                        <a:rPr lang="zh-CN" sz="1400" kern="0" dirty="0">
                          <a:effectLst/>
                          <a:latin typeface="Times New Roman"/>
                          <a:ea typeface="宋体"/>
                        </a:rPr>
                        <a:t>模块初始化，配置为</a:t>
                      </a:r>
                      <a:r>
                        <a:rPr lang="en-US" sz="1400" kern="0" dirty="0">
                          <a:effectLst/>
                          <a:latin typeface="Times New Roman"/>
                          <a:ea typeface="宋体"/>
                        </a:rPr>
                        <a:t>USB</a:t>
                      </a:r>
                      <a:r>
                        <a:rPr lang="zh-CN" sz="1400" kern="0" dirty="0">
                          <a:effectLst/>
                          <a:latin typeface="Times New Roman"/>
                          <a:ea typeface="宋体"/>
                        </a:rPr>
                        <a:t>主机模式</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参</a:t>
                      </a:r>
                      <a:r>
                        <a:rPr lang="en-US" sz="1400" kern="0" dirty="0">
                          <a:effectLst/>
                          <a:latin typeface="Times New Roman"/>
                          <a:ea typeface="宋体"/>
                        </a:rPr>
                        <a:t>  </a:t>
                      </a:r>
                      <a:r>
                        <a:rPr lang="zh-CN" sz="1400" kern="0" dirty="0">
                          <a:effectLst/>
                          <a:latin typeface="Times New Roman"/>
                          <a:ea typeface="宋体"/>
                        </a:rPr>
                        <a:t>数</a:t>
                      </a:r>
                      <a:r>
                        <a:rPr lang="en-US" sz="1400" kern="0" dirty="0">
                          <a:effectLst/>
                          <a:latin typeface="Times New Roman"/>
                          <a:ea typeface="宋体"/>
                        </a:rPr>
                        <a:t>: </a:t>
                      </a:r>
                      <a:r>
                        <a:rPr lang="zh-CN" sz="1400" kern="0" dirty="0">
                          <a:effectLst/>
                          <a:latin typeface="Times New Roman"/>
                          <a:ea typeface="宋体"/>
                        </a:rPr>
                        <a:t>无</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a:t>
                      </a:r>
                      <a:r>
                        <a:rPr lang="zh-CN" sz="1400" kern="0" dirty="0">
                          <a:effectLst/>
                          <a:latin typeface="Times New Roman"/>
                          <a:ea typeface="宋体"/>
                        </a:rPr>
                        <a:t>返</a:t>
                      </a:r>
                      <a:r>
                        <a:rPr lang="en-US" sz="1400" kern="0" dirty="0">
                          <a:effectLst/>
                          <a:latin typeface="Times New Roman"/>
                          <a:ea typeface="宋体"/>
                        </a:rPr>
                        <a:t>  </a:t>
                      </a:r>
                      <a:r>
                        <a:rPr lang="zh-CN" sz="1400" kern="0" dirty="0">
                          <a:effectLst/>
                          <a:latin typeface="Times New Roman"/>
                          <a:ea typeface="宋体"/>
                        </a:rPr>
                        <a:t>回</a:t>
                      </a:r>
                      <a:r>
                        <a:rPr lang="en-US" sz="1400" kern="0" dirty="0">
                          <a:effectLst/>
                          <a:latin typeface="Times New Roman"/>
                          <a:ea typeface="宋体"/>
                        </a:rPr>
                        <a:t>: 0=</a:t>
                      </a:r>
                      <a:r>
                        <a:rPr lang="zh-CN" sz="1400" kern="0" dirty="0">
                          <a:effectLst/>
                          <a:latin typeface="Times New Roman"/>
                          <a:ea typeface="宋体"/>
                        </a:rPr>
                        <a:t>成功；非</a:t>
                      </a:r>
                      <a:r>
                        <a:rPr lang="en-US" sz="1400" kern="0" dirty="0">
                          <a:effectLst/>
                          <a:latin typeface="Times New Roman"/>
                          <a:ea typeface="宋体"/>
                        </a:rPr>
                        <a:t>0=</a:t>
                      </a:r>
                      <a:r>
                        <a:rPr lang="zh-CN" sz="1400" kern="0" dirty="0">
                          <a:effectLst/>
                          <a:latin typeface="Times New Roman"/>
                          <a:ea typeface="宋体"/>
                        </a:rPr>
                        <a:t>异常</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smtClean="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uint_8 </a:t>
                      </a:r>
                      <a:r>
                        <a:rPr lang="en-US" sz="1400" kern="0" dirty="0" err="1">
                          <a:effectLst/>
                          <a:latin typeface="Times New Roman"/>
                          <a:ea typeface="宋体"/>
                        </a:rPr>
                        <a:t>USBHostInit</a:t>
                      </a:r>
                      <a:r>
                        <a:rPr lang="en-US" sz="1400" kern="0" dirty="0">
                          <a:effectLst/>
                          <a:latin typeface="Times New Roman"/>
                          <a:ea typeface="宋体"/>
                        </a:rPr>
                        <a:t>(void)</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uint_8 </a:t>
                      </a:r>
                      <a:r>
                        <a:rPr lang="en-US" sz="1400" kern="0" dirty="0" err="1">
                          <a:effectLst/>
                          <a:latin typeface="Times New Roman"/>
                          <a:ea typeface="宋体"/>
                        </a:rPr>
                        <a:t>ep</a:t>
                      </a: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uint_16 </a:t>
                      </a:r>
                      <a:r>
                        <a:rPr lang="en-US" sz="1400" kern="0" dirty="0" err="1">
                          <a:effectLst/>
                          <a:latin typeface="Times New Roman"/>
                          <a:ea typeface="宋体"/>
                        </a:rPr>
                        <a:t>i</a:t>
                      </a: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a:t>
                      </a:r>
                      <a:r>
                        <a:rPr lang="zh-CN" sz="1400" kern="0" dirty="0">
                          <a:effectLst/>
                          <a:latin typeface="Times New Roman"/>
                          <a:ea typeface="宋体"/>
                        </a:rPr>
                        <a:t>指向</a:t>
                      </a:r>
                      <a:r>
                        <a:rPr lang="en-US" sz="1400" kern="0" dirty="0">
                          <a:effectLst/>
                          <a:latin typeface="Times New Roman"/>
                          <a:ea typeface="宋体"/>
                        </a:rPr>
                        <a:t>BDT</a:t>
                      </a:r>
                      <a:r>
                        <a:rPr lang="zh-CN" sz="1400" kern="0" dirty="0">
                          <a:effectLst/>
                          <a:latin typeface="Times New Roman"/>
                          <a:ea typeface="宋体"/>
                        </a:rPr>
                        <a:t>，避免占用</a:t>
                      </a:r>
                      <a:r>
                        <a:rPr lang="en-US" sz="1400" kern="0" dirty="0">
                          <a:effectLst/>
                          <a:latin typeface="Times New Roman"/>
                          <a:ea typeface="宋体"/>
                        </a:rPr>
                        <a:t>rom</a:t>
                      </a:r>
                      <a:r>
                        <a:rPr lang="zh-CN" sz="1400" kern="0" dirty="0">
                          <a:effectLst/>
                          <a:latin typeface="Times New Roman"/>
                          <a:ea typeface="宋体"/>
                        </a:rPr>
                        <a:t>区</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tBDTtable</a:t>
                      </a:r>
                      <a:r>
                        <a:rPr lang="en-US" sz="1400" kern="0" dirty="0">
                          <a:effectLst/>
                          <a:latin typeface="Times New Roman"/>
                          <a:ea typeface="宋体"/>
                        </a:rPr>
                        <a:t> = (</a:t>
                      </a:r>
                      <a:r>
                        <a:rPr lang="en-US" sz="1400" kern="0" dirty="0" err="1">
                          <a:effectLst/>
                          <a:latin typeface="Times New Roman"/>
                          <a:ea typeface="宋体"/>
                        </a:rPr>
                        <a:t>tBDT</a:t>
                      </a:r>
                      <a:r>
                        <a:rPr lang="en-US" sz="1400" kern="0" dirty="0">
                          <a:effectLst/>
                          <a:latin typeface="Times New Roman"/>
                          <a:ea typeface="宋体"/>
                        </a:rPr>
                        <a:t> *)((( uint_32 ) </a:t>
                      </a:r>
                      <a:r>
                        <a:rPr lang="en-US" sz="1400" kern="0" dirty="0" err="1">
                          <a:effectLst/>
                          <a:latin typeface="Times New Roman"/>
                          <a:ea typeface="宋体"/>
                        </a:rPr>
                        <a:t>tBDT_unaligned</a:t>
                      </a:r>
                      <a:r>
                        <a:rPr lang="en-US" sz="1400" kern="0" dirty="0">
                          <a:effectLst/>
                          <a:latin typeface="Times New Roman"/>
                          <a:ea typeface="宋体"/>
                        </a:rPr>
                        <a:t> &amp; 0xFFFFFE00UL) + 0x200UL);</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bdt</a:t>
                      </a:r>
                      <a:r>
                        <a:rPr lang="en-US" sz="1400" kern="0" dirty="0">
                          <a:effectLst/>
                          <a:latin typeface="Times New Roman"/>
                          <a:ea typeface="宋体"/>
                        </a:rPr>
                        <a:t> = (uint_8 *)</a:t>
                      </a:r>
                      <a:r>
                        <a:rPr lang="en-US" sz="1400" kern="0" dirty="0" err="1">
                          <a:effectLst/>
                          <a:latin typeface="Times New Roman"/>
                          <a:ea typeface="宋体"/>
                        </a:rPr>
                        <a:t>tBDTtable</a:t>
                      </a:r>
                      <a:r>
                        <a:rPr lang="en-US" sz="1400" kern="0" dirty="0">
                          <a:effectLst/>
                          <a:latin typeface="Times New Roman"/>
                          <a:ea typeface="宋体"/>
                        </a:rPr>
                        <a:t>;</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a:t>
                      </a:r>
                      <a:r>
                        <a:rPr lang="zh-CN" sz="1400" kern="0" dirty="0">
                          <a:effectLst/>
                          <a:latin typeface="Times New Roman"/>
                          <a:ea typeface="宋体"/>
                        </a:rPr>
                        <a:t>设备相关信息</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my_device.address</a:t>
                      </a:r>
                      <a:r>
                        <a:rPr lang="en-US" sz="1400" kern="0" dirty="0">
                          <a:effectLst/>
                          <a:latin typeface="Times New Roman"/>
                          <a:ea typeface="宋体"/>
                        </a:rPr>
                        <a:t> = INVALID_ADDRESS;   //</a:t>
                      </a:r>
                      <a:r>
                        <a:rPr lang="zh-CN" sz="1400" kern="0" dirty="0">
                          <a:effectLst/>
                          <a:latin typeface="Times New Roman"/>
                          <a:ea typeface="宋体"/>
                        </a:rPr>
                        <a:t>无设备时是一个无效地址</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ep_info.next_tx</a:t>
                      </a:r>
                      <a:r>
                        <a:rPr lang="en-US" sz="1400" kern="0" dirty="0">
                          <a:effectLst/>
                          <a:latin typeface="Times New Roman"/>
                          <a:ea typeface="宋体"/>
                        </a:rPr>
                        <a:t>   = 0;</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a:t>
                      </a:r>
                      <a:r>
                        <a:rPr lang="en-US" sz="1400" kern="0" dirty="0" err="1">
                          <a:effectLst/>
                          <a:latin typeface="Times New Roman"/>
                          <a:ea typeface="宋体"/>
                        </a:rPr>
                        <a:t>ep_info.next_rx</a:t>
                      </a:r>
                      <a:r>
                        <a:rPr lang="en-US" sz="1400" kern="0" dirty="0">
                          <a:effectLst/>
                          <a:latin typeface="Times New Roman"/>
                          <a:ea typeface="宋体"/>
                        </a:rPr>
                        <a:t>   = 0;</a:t>
                      </a:r>
                      <a:endParaRPr lang="zh-CN" sz="1400" kern="100" dirty="0">
                        <a:effectLst/>
                        <a:latin typeface="Times New Roman"/>
                        <a:ea typeface="宋体"/>
                      </a:endParaRPr>
                    </a:p>
                    <a:p>
                      <a:pPr indent="228600" algn="just">
                        <a:lnSpc>
                          <a:spcPct val="100000"/>
                        </a:lnSpc>
                        <a:spcAft>
                          <a:spcPts val="0"/>
                        </a:spcAft>
                        <a:tabLst>
                          <a:tab pos="4024630" algn="l"/>
                          <a:tab pos="4024630" algn="l"/>
                        </a:tabLst>
                      </a:pPr>
                      <a:r>
                        <a:rPr lang="en-US" sz="1400" kern="0" dirty="0">
                          <a:effectLst/>
                          <a:latin typeface="Times New Roman"/>
                          <a:ea typeface="宋体"/>
                        </a:rPr>
                        <a:t>    for(</a:t>
                      </a:r>
                      <a:r>
                        <a:rPr lang="en-US" sz="1400" kern="0" dirty="0" err="1">
                          <a:effectLst/>
                          <a:latin typeface="Times New Roman"/>
                          <a:ea typeface="宋体"/>
                        </a:rPr>
                        <a:t>i</a:t>
                      </a:r>
                      <a:r>
                        <a:rPr lang="en-US" sz="1400" kern="0" dirty="0">
                          <a:effectLst/>
                          <a:latin typeface="Times New Roman"/>
                          <a:ea typeface="宋体"/>
                        </a:rPr>
                        <a:t> = 0;i &lt; 512;i++)</a:t>
                      </a:r>
                      <a:endParaRPr lang="zh-CN" sz="1400" kern="100" dirty="0">
                        <a:effectLst/>
                        <a:latin typeface="Times New Roman"/>
                        <a:ea typeface="宋体"/>
                      </a:endParaRPr>
                    </a:p>
                    <a:p>
                      <a:pPr indent="228600" algn="just">
                        <a:lnSpc>
                          <a:spcPts val="1200"/>
                        </a:lnSpc>
                        <a:spcAft>
                          <a:spcPts val="0"/>
                        </a:spcAft>
                        <a:tabLst>
                          <a:tab pos="4024630" algn="l"/>
                          <a:tab pos="4024630" algn="l"/>
                        </a:tabLst>
                      </a:pPr>
                      <a:r>
                        <a:rPr lang="en-US" sz="1800" kern="0" dirty="0">
                          <a:effectLst/>
                          <a:latin typeface="Times New Roman"/>
                          <a:ea typeface="宋体"/>
                        </a:rPr>
                        <a:t>   </a:t>
                      </a:r>
                      <a:r>
                        <a:rPr lang="en-US" sz="1800" kern="0" dirty="0" smtClean="0">
                          <a:effectLst/>
                          <a:latin typeface="Times New Roman"/>
                          <a:ea typeface="宋体"/>
                        </a:rPr>
                        <a:t>……..</a:t>
                      </a:r>
                      <a:endParaRPr lang="zh-CN" sz="1800" kern="100" dirty="0">
                        <a:effectLst/>
                        <a:latin typeface="Times New Roman"/>
                        <a:ea typeface="宋体"/>
                      </a:endParaRPr>
                    </a:p>
                    <a:p>
                      <a:pPr indent="228600" algn="just">
                        <a:lnSpc>
                          <a:spcPts val="1200"/>
                        </a:lnSpc>
                        <a:spcAft>
                          <a:spcPts val="0"/>
                        </a:spcAft>
                        <a:tabLst>
                          <a:tab pos="4024630" algn="l"/>
                          <a:tab pos="4024630" algn="l"/>
                        </a:tabLst>
                      </a:pPr>
                      <a:r>
                        <a:rPr lang="en-US" sz="900" kern="0" dirty="0">
                          <a:effectLst/>
                          <a:latin typeface="Times New Roman"/>
                          <a:ea typeface="宋体"/>
                        </a:rPr>
                        <a:t> </a:t>
                      </a:r>
                      <a:endParaRPr lang="zh-CN" sz="900" kern="100" dirty="0">
                        <a:effectLst/>
                        <a:latin typeface="Times New Roman"/>
                        <a:ea typeface="宋体"/>
                      </a:endParaRPr>
                    </a:p>
                  </a:txBody>
                  <a:tcPr marL="68580" marR="68580" marT="0" marB="0">
                    <a:lnL>
                      <a:noFill/>
                    </a:lnL>
                    <a:lnR>
                      <a:noFill/>
                    </a:lnR>
                    <a:lnT>
                      <a:noFill/>
                    </a:lnT>
                    <a:lnB>
                      <a:noFill/>
                    </a:lnB>
                    <a:pattFill prst="pct10">
                      <a:fgClr>
                        <a:srgbClr val="FFFFFF"/>
                      </a:fgClr>
                      <a:bgClr>
                        <a:srgbClr val="E5E5E5"/>
                      </a:bgClr>
                    </a:pattFill>
                  </a:tcPr>
                </a:tc>
              </a:tr>
            </a:tbl>
          </a:graphicData>
        </a:graphic>
      </p:graphicFrame>
      <p:sp>
        <p:nvSpPr>
          <p:cNvPr id="12" name="TextBox 11"/>
          <p:cNvSpPr txBox="1"/>
          <p:nvPr/>
        </p:nvSpPr>
        <p:spPr>
          <a:xfrm>
            <a:off x="6342733" y="6042024"/>
            <a:ext cx="1584176" cy="369332"/>
          </a:xfrm>
          <a:prstGeom prst="rect">
            <a:avLst/>
          </a:prstGeom>
          <a:noFill/>
        </p:spPr>
        <p:txBody>
          <a:bodyPr wrap="square" rtlCol="0">
            <a:spAutoFit/>
          </a:bodyPr>
          <a:lstStyle/>
          <a:p>
            <a:r>
              <a:rPr lang="zh-CN" altLang="en-US" b="1" dirty="0" smtClean="0">
                <a:solidFill>
                  <a:srgbClr val="000099"/>
                </a:solidFill>
              </a:rPr>
              <a:t>详见书</a:t>
            </a:r>
            <a:r>
              <a:rPr lang="en-US" altLang="zh-CN" b="1" dirty="0" smtClean="0">
                <a:solidFill>
                  <a:srgbClr val="000099"/>
                </a:solidFill>
              </a:rPr>
              <a:t>P413</a:t>
            </a:r>
            <a:endParaRPr lang="zh-CN" altLang="en-US" b="1" dirty="0">
              <a:solidFill>
                <a:srgbClr val="000099"/>
              </a:solidFill>
            </a:endParaRPr>
          </a:p>
        </p:txBody>
      </p:sp>
    </p:spTree>
    <p:extLst>
      <p:ext uri="{BB962C8B-B14F-4D97-AF65-F5344CB8AC3E}">
        <p14:creationId xmlns:p14="http://schemas.microsoft.com/office/powerpoint/2010/main" val="38697490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51</a:t>
            </a:fld>
            <a:endParaRPr lang="en-US" altLang="zh-CN"/>
          </a:p>
        </p:txBody>
      </p:sp>
      <p:sp>
        <p:nvSpPr>
          <p:cNvPr id="8" name="矩形 7"/>
          <p:cNvSpPr/>
          <p:nvPr/>
        </p:nvSpPr>
        <p:spPr>
          <a:xfrm>
            <a:off x="792274" y="303039"/>
            <a:ext cx="6593472" cy="461665"/>
          </a:xfrm>
          <a:prstGeom prst="rect">
            <a:avLst/>
          </a:prstGeom>
        </p:spPr>
        <p:txBody>
          <a:bodyPr wrap="none">
            <a:spAutoFit/>
          </a:bodyPr>
          <a:lstStyle/>
          <a:p>
            <a:r>
              <a:rPr lang="en-US" altLang="zh-CN" sz="2400" b="1" dirty="0" smtClean="0">
                <a:solidFill>
                  <a:schemeClr val="bg1"/>
                </a:solidFill>
                <a:latin typeface="华文新魏" panose="02010800040101010101" pitchFamily="2" charset="-122"/>
                <a:ea typeface="华文新魏" panose="02010800040101010101" pitchFamily="2" charset="-122"/>
              </a:rPr>
              <a:t>12.7  </a:t>
            </a:r>
            <a:r>
              <a:rPr lang="en-US" altLang="zh-CN" sz="2400" b="1" dirty="0">
                <a:solidFill>
                  <a:schemeClr val="bg1"/>
                </a:solidFill>
                <a:latin typeface="华文新魏" panose="02010800040101010101" pitchFamily="2" charset="-122"/>
                <a:ea typeface="华文新魏" panose="02010800040101010101" pitchFamily="2" charset="-122"/>
              </a:rPr>
              <a:t>KL25/26</a:t>
            </a:r>
            <a:r>
              <a:rPr lang="zh-CN" altLang="en-US" sz="2400" b="1" dirty="0">
                <a:solidFill>
                  <a:schemeClr val="bg1"/>
                </a:solidFill>
                <a:latin typeface="华文新魏" panose="02010800040101010101" pitchFamily="2" charset="-122"/>
                <a:ea typeface="华文新魏" panose="02010800040101010101" pitchFamily="2" charset="-122"/>
              </a:rPr>
              <a:t>芯片作为</a:t>
            </a:r>
            <a:r>
              <a:rPr lang="en-US" altLang="zh-CN" sz="2400" b="1" dirty="0">
                <a:solidFill>
                  <a:schemeClr val="bg1"/>
                </a:solidFill>
                <a:latin typeface="华文新魏" panose="02010800040101010101" pitchFamily="2" charset="-122"/>
                <a:ea typeface="华文新魏" panose="02010800040101010101" pitchFamily="2" charset="-122"/>
              </a:rPr>
              <a:t>USB</a:t>
            </a:r>
            <a:r>
              <a:rPr lang="zh-CN" altLang="en-US" sz="2400" b="1" dirty="0">
                <a:solidFill>
                  <a:schemeClr val="bg1"/>
                </a:solidFill>
                <a:latin typeface="华文新魏" panose="02010800040101010101" pitchFamily="2" charset="-122"/>
                <a:ea typeface="华文新魏" panose="02010800040101010101" pitchFamily="2" charset="-122"/>
              </a:rPr>
              <a:t>主机的驱动构件设计</a:t>
            </a:r>
            <a:endParaRPr lang="zh-CN" altLang="en-US" sz="2400" b="1" dirty="0">
              <a:solidFill>
                <a:schemeClr val="bg1"/>
              </a:solidFill>
              <a:latin typeface="华文新魏" panose="02010800040101010101" pitchFamily="2" charset="-122"/>
              <a:ea typeface="华文新魏" panose="02010800040101010101" pitchFamily="2" charset="-122"/>
            </a:endParaRP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4"/>
          <p:cNvSpPr>
            <a:spLocks noChangeArrowheads="1"/>
          </p:cNvSpPr>
          <p:nvPr/>
        </p:nvSpPr>
        <p:spPr bwMode="auto">
          <a:xfrm>
            <a:off x="323528" y="465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10381" y="980728"/>
            <a:ext cx="8638083" cy="4124206"/>
          </a:xfrm>
          <a:prstGeom prst="rect">
            <a:avLst/>
          </a:prstGeom>
        </p:spPr>
        <p:txBody>
          <a:bodyPr wrap="square">
            <a:spAutoFit/>
          </a:bodyPr>
          <a:lstStyle/>
          <a:p>
            <a:pPr algn="just">
              <a:lnSpc>
                <a:spcPct val="110000"/>
              </a:lnSpc>
              <a:spcAft>
                <a:spcPts val="0"/>
              </a:spcAft>
              <a:buClr>
                <a:srgbClr val="000099"/>
              </a:buClr>
              <a:buSzPct val="80000"/>
            </a:pP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主机驱动构件</a:t>
            </a: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源文件主要</a:t>
            </a:r>
            <a:r>
              <a:rPr lang="zh-CN" altLang="en-US" sz="2200" b="1"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说明</a:t>
            </a:r>
            <a:endParaRPr lang="en-US" altLang="zh-CN" sz="2200" b="1" kern="1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主机初始化函数</a:t>
            </a:r>
            <a:r>
              <a:rPr lang="en-US" altLang="zh-CN" sz="22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USBHostInit</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，通过设计寄存器，使</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工作于</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主机模式下，并使能设备接入中断</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en-US"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设备初始化函数</a:t>
            </a:r>
            <a:r>
              <a:rPr lang="en-US" altLang="zh-CN" sz="22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InitUSBDevice</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，在这一函数中完成总线枚举，对</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设备进行配置</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从</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设备读数据函数</a:t>
            </a:r>
            <a:r>
              <a:rPr lang="en-US" altLang="zh-CN" sz="22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USBReadData</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，从</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设备缓冲区中将数据取走</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10000"/>
              </a:lnSpc>
              <a:spcBef>
                <a:spcPts val="600"/>
              </a:spcBef>
              <a:spcAft>
                <a:spcPts val="0"/>
              </a:spcAft>
              <a:buClr>
                <a:srgbClr val="000099"/>
              </a:buClr>
              <a:buSzPct val="80000"/>
              <a:buFont typeface="Wingdings" panose="05000000000000000000" pitchFamily="2" charset="2"/>
              <a:buChar char="l"/>
            </a:pPr>
            <a:r>
              <a:rPr lang="zh-CN" altLang="en-US"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向</a:t>
            </a:r>
            <a:r>
              <a:rPr lang="en-US"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设备发送数据函数</a:t>
            </a:r>
            <a:r>
              <a:rPr lang="en-US" altLang="zh-CN" sz="2200" b="1"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USBWriteData</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，向</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设备缓冲区写入数据。然后将读数据和写数据函数与文件系统结合，实现对</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U</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盘数据的存取操作。</a:t>
            </a:r>
            <a:endPar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684488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138434" y="260648"/>
            <a:ext cx="5184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zh-CN" altLang="en-US" sz="3200" kern="0" dirty="0">
                <a:solidFill>
                  <a:srgbClr val="FFFFFF"/>
                </a:solidFill>
                <a:latin typeface="Arial" charset="0"/>
                <a:ea typeface="华文新魏" pitchFamily="2" charset="-122"/>
              </a:rPr>
              <a:t>结  束  语</a:t>
            </a:r>
          </a:p>
        </p:txBody>
      </p:sp>
      <p:pic>
        <p:nvPicPr>
          <p:cNvPr id="4" name="Picture 17"/>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8269" t="22536" r="49205" b="22536"/>
          <a:stretch>
            <a:fillRect/>
          </a:stretch>
        </p:blipFill>
        <p:spPr bwMode="gray">
          <a:xfrm>
            <a:off x="107504" y="1001925"/>
            <a:ext cx="4104456" cy="523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1"/>
          </p:nvPr>
        </p:nvSpPr>
        <p:spPr/>
        <p:txBody>
          <a:bodyPr/>
          <a:lstStyle/>
          <a:p>
            <a:fld id="{76BC7B45-20C1-48AE-8B78-AFAD20EA80B5}" type="slidenum">
              <a:rPr lang="en-US" altLang="zh-CN" smtClean="0">
                <a:solidFill>
                  <a:srgbClr val="000000"/>
                </a:solidFill>
              </a:rPr>
              <a:pPr/>
              <a:t>52</a:t>
            </a:fld>
            <a:endParaRPr lang="en-US" altLang="zh-CN" dirty="0">
              <a:solidFill>
                <a:srgbClr val="000000"/>
              </a:solidFill>
            </a:endParaRPr>
          </a:p>
        </p:txBody>
      </p:sp>
      <p:sp>
        <p:nvSpPr>
          <p:cNvPr id="7" name="矩形 6"/>
          <p:cNvSpPr/>
          <p:nvPr/>
        </p:nvSpPr>
        <p:spPr>
          <a:xfrm>
            <a:off x="4211960" y="1070324"/>
            <a:ext cx="4752528" cy="5383012"/>
          </a:xfrm>
          <a:prstGeom prst="rect">
            <a:avLst/>
          </a:prstGeom>
        </p:spPr>
        <p:txBody>
          <a:bodyPr wrap="square">
            <a:spAutoFit/>
          </a:bodyPr>
          <a:lstStyle/>
          <a:p>
            <a:pPr algn="just">
              <a:lnSpc>
                <a:spcPct val="110000"/>
              </a:lnSpc>
              <a:spcBef>
                <a:spcPts val="600"/>
              </a:spcBef>
            </a:pPr>
            <a:r>
              <a:rPr lang="zh-CN" altLang="en-US" sz="2200" b="1" dirty="0" smtClean="0">
                <a:solidFill>
                  <a:srgbClr val="0000FF"/>
                </a:solidFill>
                <a:latin typeface="华文新魏" panose="02010800040101010101" pitchFamily="2" charset="-122"/>
                <a:ea typeface="华文新魏" panose="02010800040101010101" pitchFamily="2" charset="-122"/>
              </a:rPr>
              <a:t>    本章主要</a:t>
            </a:r>
            <a:r>
              <a:rPr lang="zh-CN" altLang="en-US" sz="2200" b="1" dirty="0">
                <a:solidFill>
                  <a:srgbClr val="0000FF"/>
                </a:solidFill>
                <a:latin typeface="华文新魏" panose="02010800040101010101" pitchFamily="2" charset="-122"/>
                <a:ea typeface="华文新魏" panose="02010800040101010101" pitchFamily="2" charset="-122"/>
              </a:rPr>
              <a:t>阐述了</a:t>
            </a:r>
            <a:r>
              <a:rPr lang="en-US" altLang="zh-CN" sz="2200" b="1" dirty="0">
                <a:solidFill>
                  <a:srgbClr val="0000FF"/>
                </a:solidFill>
                <a:latin typeface="华文新魏" panose="02010800040101010101" pitchFamily="2" charset="-122"/>
                <a:ea typeface="华文新魏" panose="02010800040101010101" pitchFamily="2" charset="-122"/>
              </a:rPr>
              <a:t>USB</a:t>
            </a:r>
            <a:r>
              <a:rPr lang="zh-CN" altLang="en-US" sz="2200" b="1" dirty="0">
                <a:solidFill>
                  <a:srgbClr val="0000FF"/>
                </a:solidFill>
                <a:latin typeface="华文新魏" panose="02010800040101010101" pitchFamily="2" charset="-122"/>
                <a:ea typeface="华文新魏" panose="02010800040101010101" pitchFamily="2" charset="-122"/>
              </a:rPr>
              <a:t>通信接口的优点、工作原理和编程方法</a:t>
            </a:r>
            <a:r>
              <a:rPr lang="zh-CN" altLang="en-US" sz="2200" b="1" dirty="0" smtClean="0">
                <a:solidFill>
                  <a:srgbClr val="0000FF"/>
                </a:solidFill>
                <a:latin typeface="华文新魏" panose="02010800040101010101" pitchFamily="2" charset="-122"/>
                <a:ea typeface="华文新魏" panose="02010800040101010101" pitchFamily="2" charset="-122"/>
              </a:rPr>
              <a:t>。</a:t>
            </a:r>
            <a:endParaRPr lang="en-US" altLang="zh-CN" sz="2200" b="1" dirty="0" smtClean="0">
              <a:solidFill>
                <a:srgbClr val="0000FF"/>
              </a:solidFill>
              <a:latin typeface="华文新魏" panose="02010800040101010101" pitchFamily="2" charset="-122"/>
              <a:ea typeface="华文新魏" panose="02010800040101010101" pitchFamily="2" charset="-122"/>
            </a:endParaRPr>
          </a:p>
          <a:p>
            <a:pPr algn="just">
              <a:lnSpc>
                <a:spcPct val="110000"/>
              </a:lnSpc>
              <a:spcBef>
                <a:spcPts val="600"/>
              </a:spcBef>
            </a:pPr>
            <a:r>
              <a:rPr lang="en-US" altLang="zh-CN" sz="2200" b="1" dirty="0">
                <a:solidFill>
                  <a:srgbClr val="0000FF"/>
                </a:solidFill>
                <a:latin typeface="华文新魏" panose="02010800040101010101" pitchFamily="2" charset="-122"/>
                <a:ea typeface="华文新魏" panose="02010800040101010101" pitchFamily="2" charset="-122"/>
              </a:rPr>
              <a:t> </a:t>
            </a:r>
            <a:r>
              <a:rPr lang="en-US" altLang="zh-CN" sz="2200" b="1" dirty="0" smtClean="0">
                <a:solidFill>
                  <a:srgbClr val="0000FF"/>
                </a:solidFill>
                <a:latin typeface="华文新魏" panose="02010800040101010101" pitchFamily="2" charset="-122"/>
                <a:ea typeface="华文新魏" panose="02010800040101010101" pitchFamily="2" charset="-122"/>
              </a:rPr>
              <a:t>   </a:t>
            </a:r>
            <a:r>
              <a:rPr lang="zh-CN" altLang="en-US" sz="2200" b="1" dirty="0" smtClean="0">
                <a:solidFill>
                  <a:srgbClr val="0000FF"/>
                </a:solidFill>
                <a:latin typeface="华文新魏" panose="02010800040101010101" pitchFamily="2" charset="-122"/>
                <a:ea typeface="华文新魏" panose="02010800040101010101" pitchFamily="2" charset="-122"/>
              </a:rPr>
              <a:t>主要</a:t>
            </a:r>
            <a:r>
              <a:rPr lang="zh-CN" altLang="en-US" sz="2200" b="1" dirty="0">
                <a:solidFill>
                  <a:srgbClr val="0000FF"/>
                </a:solidFill>
                <a:latin typeface="华文新魏" panose="02010800040101010101" pitchFamily="2" charset="-122"/>
                <a:ea typeface="华文新魏" panose="02010800040101010101" pitchFamily="2" charset="-122"/>
              </a:rPr>
              <a:t>内容有：（</a:t>
            </a:r>
            <a:r>
              <a:rPr lang="en-US" altLang="zh-CN" sz="2200" b="1" dirty="0">
                <a:solidFill>
                  <a:srgbClr val="0000FF"/>
                </a:solidFill>
                <a:latin typeface="华文新魏" panose="02010800040101010101" pitchFamily="2" charset="-122"/>
                <a:ea typeface="华文新魏" panose="02010800040101010101" pitchFamily="2" charset="-122"/>
              </a:rPr>
              <a:t>1</a:t>
            </a:r>
            <a:r>
              <a:rPr lang="zh-CN" altLang="en-US" sz="2200" b="1" dirty="0">
                <a:solidFill>
                  <a:srgbClr val="0000FF"/>
                </a:solidFill>
                <a:latin typeface="华文新魏" panose="02010800040101010101" pitchFamily="2" charset="-122"/>
                <a:ea typeface="华文新魏" panose="02010800040101010101" pitchFamily="2" charset="-122"/>
              </a:rPr>
              <a:t>）介绍了</a:t>
            </a:r>
            <a:r>
              <a:rPr lang="en-US" altLang="zh-CN" sz="2200" b="1" dirty="0">
                <a:solidFill>
                  <a:srgbClr val="0000FF"/>
                </a:solidFill>
                <a:latin typeface="华文新魏" panose="02010800040101010101" pitchFamily="2" charset="-122"/>
                <a:ea typeface="华文新魏" panose="02010800040101010101" pitchFamily="2" charset="-122"/>
              </a:rPr>
              <a:t>USB</a:t>
            </a:r>
            <a:r>
              <a:rPr lang="zh-CN" altLang="en-US" sz="2200" b="1" dirty="0">
                <a:solidFill>
                  <a:srgbClr val="0000FF"/>
                </a:solidFill>
                <a:latin typeface="华文新魏" panose="02010800040101010101" pitchFamily="2" charset="-122"/>
                <a:ea typeface="华文新魏" panose="02010800040101010101" pitchFamily="2" charset="-122"/>
              </a:rPr>
              <a:t>协议基本概念、历史和发展，以及</a:t>
            </a:r>
            <a:r>
              <a:rPr lang="en-US" altLang="zh-CN" sz="2200" b="1" dirty="0">
                <a:solidFill>
                  <a:srgbClr val="0000FF"/>
                </a:solidFill>
                <a:latin typeface="华文新魏" panose="02010800040101010101" pitchFamily="2" charset="-122"/>
                <a:ea typeface="华文新魏" panose="02010800040101010101" pitchFamily="2" charset="-122"/>
              </a:rPr>
              <a:t>USB</a:t>
            </a:r>
            <a:r>
              <a:rPr lang="zh-CN" altLang="en-US" sz="2200" b="1" dirty="0">
                <a:solidFill>
                  <a:srgbClr val="0000FF"/>
                </a:solidFill>
                <a:latin typeface="华文新魏" panose="02010800040101010101" pitchFamily="2" charset="-122"/>
                <a:ea typeface="华文新魏" panose="02010800040101010101" pitchFamily="2" charset="-122"/>
              </a:rPr>
              <a:t>的基本知识要素。（</a:t>
            </a:r>
            <a:r>
              <a:rPr lang="en-US" altLang="zh-CN" sz="2200" b="1" dirty="0">
                <a:solidFill>
                  <a:srgbClr val="0000FF"/>
                </a:solidFill>
                <a:latin typeface="华文新魏" panose="02010800040101010101" pitchFamily="2" charset="-122"/>
                <a:ea typeface="华文新魏" panose="02010800040101010101" pitchFamily="2" charset="-122"/>
              </a:rPr>
              <a:t>2</a:t>
            </a:r>
            <a:r>
              <a:rPr lang="zh-CN" altLang="en-US" sz="2200" b="1" dirty="0">
                <a:solidFill>
                  <a:srgbClr val="0000FF"/>
                </a:solidFill>
                <a:latin typeface="华文新魏" panose="02010800040101010101" pitchFamily="2" charset="-122"/>
                <a:ea typeface="华文新魏" panose="02010800040101010101" pitchFamily="2" charset="-122"/>
              </a:rPr>
              <a:t>）重点阐述了</a:t>
            </a:r>
            <a:r>
              <a:rPr lang="en-US" altLang="zh-CN" sz="2200" b="1" dirty="0">
                <a:solidFill>
                  <a:srgbClr val="0000FF"/>
                </a:solidFill>
                <a:latin typeface="华文新魏" panose="02010800040101010101" pitchFamily="2" charset="-122"/>
                <a:ea typeface="华文新魏" panose="02010800040101010101" pitchFamily="2" charset="-122"/>
              </a:rPr>
              <a:t>USB</a:t>
            </a:r>
            <a:r>
              <a:rPr lang="zh-CN" altLang="en-US" sz="2200" b="1" dirty="0">
                <a:solidFill>
                  <a:srgbClr val="0000FF"/>
                </a:solidFill>
                <a:latin typeface="华文新魏" panose="02010800040101010101" pitchFamily="2" charset="-122"/>
                <a:ea typeface="华文新魏" panose="02010800040101010101" pitchFamily="2" charset="-122"/>
              </a:rPr>
              <a:t>通信协议，着重描述了</a:t>
            </a:r>
            <a:r>
              <a:rPr lang="en-US" altLang="zh-CN" sz="2200" b="1" dirty="0">
                <a:solidFill>
                  <a:srgbClr val="0000FF"/>
                </a:solidFill>
                <a:latin typeface="华文新魏" panose="02010800040101010101" pitchFamily="2" charset="-122"/>
                <a:ea typeface="华文新魏" panose="02010800040101010101" pitchFamily="2" charset="-122"/>
              </a:rPr>
              <a:t>USB</a:t>
            </a:r>
            <a:r>
              <a:rPr lang="zh-CN" altLang="en-US" sz="2200" b="1" dirty="0">
                <a:solidFill>
                  <a:srgbClr val="0000FF"/>
                </a:solidFill>
                <a:latin typeface="华文新魏" panose="02010800040101010101" pitchFamily="2" charset="-122"/>
                <a:ea typeface="华文新魏" panose="02010800040101010101" pitchFamily="2" charset="-122"/>
              </a:rPr>
              <a:t>设备上电的枚举过程。（</a:t>
            </a:r>
            <a:r>
              <a:rPr lang="en-US" altLang="zh-CN" sz="2200" b="1" dirty="0">
                <a:solidFill>
                  <a:srgbClr val="0000FF"/>
                </a:solidFill>
                <a:latin typeface="华文新魏" panose="02010800040101010101" pitchFamily="2" charset="-122"/>
                <a:ea typeface="华文新魏" panose="02010800040101010101" pitchFamily="2" charset="-122"/>
              </a:rPr>
              <a:t>3</a:t>
            </a:r>
            <a:r>
              <a:rPr lang="zh-CN" altLang="en-US" sz="2200" b="1" dirty="0">
                <a:solidFill>
                  <a:srgbClr val="0000FF"/>
                </a:solidFill>
                <a:latin typeface="华文新魏" panose="02010800040101010101" pitchFamily="2" charset="-122"/>
                <a:ea typeface="华文新魏" panose="02010800040101010101" pitchFamily="2" charset="-122"/>
              </a:rPr>
              <a:t>）介绍了</a:t>
            </a:r>
            <a:r>
              <a:rPr lang="en-US" altLang="zh-CN" sz="2200" b="1" dirty="0">
                <a:solidFill>
                  <a:srgbClr val="0000FF"/>
                </a:solidFill>
                <a:latin typeface="华文新魏" panose="02010800040101010101" pitchFamily="2" charset="-122"/>
                <a:ea typeface="华文新魏" panose="02010800040101010101" pitchFamily="2" charset="-122"/>
              </a:rPr>
              <a:t>KL25</a:t>
            </a:r>
            <a:r>
              <a:rPr lang="zh-CN" altLang="en-US" sz="2200" b="1" dirty="0">
                <a:solidFill>
                  <a:srgbClr val="0000FF"/>
                </a:solidFill>
                <a:latin typeface="华文新魏" panose="02010800040101010101" pitchFamily="2" charset="-122"/>
                <a:ea typeface="华文新魏" panose="02010800040101010101" pitchFamily="2" charset="-122"/>
              </a:rPr>
              <a:t>芯片的</a:t>
            </a:r>
            <a:r>
              <a:rPr lang="en-US" altLang="zh-CN" sz="2200" b="1" dirty="0">
                <a:solidFill>
                  <a:srgbClr val="0000FF"/>
                </a:solidFill>
                <a:latin typeface="华文新魏" panose="02010800040101010101" pitchFamily="2" charset="-122"/>
                <a:ea typeface="华文新魏" panose="02010800040101010101" pitchFamily="2" charset="-122"/>
              </a:rPr>
              <a:t>USB</a:t>
            </a:r>
            <a:r>
              <a:rPr lang="zh-CN" altLang="en-US" sz="2200" b="1" dirty="0">
                <a:solidFill>
                  <a:srgbClr val="0000FF"/>
                </a:solidFill>
                <a:latin typeface="华文新魏" panose="02010800040101010101" pitchFamily="2" charset="-122"/>
                <a:ea typeface="华文新魏" panose="02010800040101010101" pitchFamily="2" charset="-122"/>
              </a:rPr>
              <a:t>模块的基本特征和硬件连接电路；（</a:t>
            </a:r>
            <a:r>
              <a:rPr lang="en-US" altLang="zh-CN" sz="2200" b="1" dirty="0">
                <a:solidFill>
                  <a:srgbClr val="0000FF"/>
                </a:solidFill>
                <a:latin typeface="华文新魏" panose="02010800040101010101" pitchFamily="2" charset="-122"/>
                <a:ea typeface="华文新魏" panose="02010800040101010101" pitchFamily="2" charset="-122"/>
              </a:rPr>
              <a:t>4</a:t>
            </a:r>
            <a:r>
              <a:rPr lang="zh-CN" altLang="en-US" sz="2200" b="1" dirty="0">
                <a:solidFill>
                  <a:srgbClr val="0000FF"/>
                </a:solidFill>
                <a:latin typeface="华文新魏" panose="02010800040101010101" pitchFamily="2" charset="-122"/>
                <a:ea typeface="华文新魏" panose="02010800040101010101" pitchFamily="2" charset="-122"/>
              </a:rPr>
              <a:t>）介绍了</a:t>
            </a:r>
            <a:r>
              <a:rPr lang="en-US" altLang="zh-CN" sz="2200" b="1" dirty="0">
                <a:solidFill>
                  <a:srgbClr val="0000FF"/>
                </a:solidFill>
                <a:latin typeface="华文新魏" panose="02010800040101010101" pitchFamily="2" charset="-122"/>
                <a:ea typeface="华文新魏" panose="02010800040101010101" pitchFamily="2" charset="-122"/>
              </a:rPr>
              <a:t>PC</a:t>
            </a:r>
            <a:r>
              <a:rPr lang="zh-CN" altLang="en-US" sz="2200" b="1" dirty="0">
                <a:solidFill>
                  <a:srgbClr val="0000FF"/>
                </a:solidFill>
                <a:latin typeface="华文新魏" panose="02010800040101010101" pitchFamily="2" charset="-122"/>
                <a:ea typeface="华文新魏" panose="02010800040101010101" pitchFamily="2" charset="-122"/>
              </a:rPr>
              <a:t>方</a:t>
            </a:r>
            <a:r>
              <a:rPr lang="en-US" altLang="zh-CN" sz="2200" b="1" dirty="0">
                <a:solidFill>
                  <a:srgbClr val="0000FF"/>
                </a:solidFill>
                <a:latin typeface="华文新魏" panose="02010800040101010101" pitchFamily="2" charset="-122"/>
                <a:ea typeface="华文新魏" panose="02010800040101010101" pitchFamily="2" charset="-122"/>
              </a:rPr>
              <a:t>USB</a:t>
            </a:r>
            <a:r>
              <a:rPr lang="zh-CN" altLang="en-US" sz="2200" b="1" dirty="0">
                <a:solidFill>
                  <a:srgbClr val="0000FF"/>
                </a:solidFill>
                <a:latin typeface="华文新魏" panose="02010800040101010101" pitchFamily="2" charset="-122"/>
                <a:ea typeface="华文新魏" panose="02010800040101010101" pitchFamily="2" charset="-122"/>
              </a:rPr>
              <a:t>设备驱动程序的选择和基本原理，并提供</a:t>
            </a:r>
            <a:r>
              <a:rPr lang="en-US" altLang="zh-CN" sz="2200" b="1" dirty="0">
                <a:solidFill>
                  <a:srgbClr val="0000FF"/>
                </a:solidFill>
                <a:latin typeface="华文新魏" panose="02010800040101010101" pitchFamily="2" charset="-122"/>
                <a:ea typeface="华文新魏" panose="02010800040101010101" pitchFamily="2" charset="-122"/>
              </a:rPr>
              <a:t>PC</a:t>
            </a:r>
            <a:r>
              <a:rPr lang="zh-CN" altLang="en-US" sz="2200" b="1" dirty="0">
                <a:solidFill>
                  <a:srgbClr val="0000FF"/>
                </a:solidFill>
                <a:latin typeface="华文新魏" panose="02010800040101010101" pitchFamily="2" charset="-122"/>
                <a:ea typeface="华文新魏" panose="02010800040101010101" pitchFamily="2" charset="-122"/>
              </a:rPr>
              <a:t>的</a:t>
            </a:r>
            <a:r>
              <a:rPr lang="en-US" altLang="zh-CN" sz="2200" b="1" dirty="0">
                <a:solidFill>
                  <a:srgbClr val="0000FF"/>
                </a:solidFill>
                <a:latin typeface="华文新魏" panose="02010800040101010101" pitchFamily="2" charset="-122"/>
                <a:ea typeface="华文新魏" panose="02010800040101010101" pitchFamily="2" charset="-122"/>
              </a:rPr>
              <a:t>USB</a:t>
            </a:r>
            <a:r>
              <a:rPr lang="zh-CN" altLang="en-US" sz="2200" b="1" dirty="0">
                <a:solidFill>
                  <a:srgbClr val="0000FF"/>
                </a:solidFill>
                <a:latin typeface="华文新魏" panose="02010800040101010101" pitchFamily="2" charset="-122"/>
                <a:ea typeface="华文新魏" panose="02010800040101010101" pitchFamily="2" charset="-122"/>
              </a:rPr>
              <a:t>程序开发方法和测试实例。（</a:t>
            </a:r>
            <a:r>
              <a:rPr lang="en-US" altLang="zh-CN" sz="2200" b="1" dirty="0">
                <a:solidFill>
                  <a:srgbClr val="0000FF"/>
                </a:solidFill>
                <a:latin typeface="华文新魏" panose="02010800040101010101" pitchFamily="2" charset="-122"/>
                <a:ea typeface="华文新魏" panose="02010800040101010101" pitchFamily="2" charset="-122"/>
              </a:rPr>
              <a:t>5</a:t>
            </a:r>
            <a:r>
              <a:rPr lang="zh-CN" altLang="en-US" sz="2200" b="1" dirty="0">
                <a:solidFill>
                  <a:srgbClr val="0000FF"/>
                </a:solidFill>
                <a:latin typeface="华文新魏" panose="02010800040101010101" pitchFamily="2" charset="-122"/>
                <a:ea typeface="华文新魏" panose="02010800040101010101" pitchFamily="2" charset="-122"/>
              </a:rPr>
              <a:t>）阐述了</a:t>
            </a:r>
            <a:r>
              <a:rPr lang="en-US" altLang="zh-CN" sz="2200" b="1" dirty="0">
                <a:solidFill>
                  <a:srgbClr val="0000FF"/>
                </a:solidFill>
                <a:latin typeface="华文新魏" panose="02010800040101010101" pitchFamily="2" charset="-122"/>
                <a:ea typeface="华文新魏" panose="02010800040101010101" pitchFamily="2" charset="-122"/>
              </a:rPr>
              <a:t>USB</a:t>
            </a:r>
            <a:r>
              <a:rPr lang="zh-CN" altLang="en-US" sz="2200" b="1" dirty="0">
                <a:solidFill>
                  <a:srgbClr val="0000FF"/>
                </a:solidFill>
                <a:latin typeface="华文新魏" panose="02010800040101010101" pitchFamily="2" charset="-122"/>
                <a:ea typeface="华文新魏" panose="02010800040101010101" pitchFamily="2" charset="-122"/>
              </a:rPr>
              <a:t>模块基本编程要点和动构件设计方法；同时给出了测试方法和测试实例</a:t>
            </a:r>
            <a:r>
              <a:rPr lang="zh-CN" altLang="en-US" sz="2200" b="1" dirty="0" smtClean="0">
                <a:solidFill>
                  <a:srgbClr val="0000FF"/>
                </a:solidFill>
                <a:latin typeface="华文新魏" panose="02010800040101010101" pitchFamily="2" charset="-122"/>
                <a:ea typeface="华文新魏" panose="02010800040101010101" pitchFamily="2" charset="-122"/>
              </a:rPr>
              <a:t>。</a:t>
            </a:r>
            <a:endParaRPr lang="zh-CN" altLang="en-US" sz="22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71040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a:t>
            </a:fld>
            <a:endParaRPr lang="en-US" altLang="zh-CN"/>
          </a:p>
        </p:txBody>
      </p:sp>
      <p:sp>
        <p:nvSpPr>
          <p:cNvPr id="4" name="矩形 3"/>
          <p:cNvSpPr/>
          <p:nvPr/>
        </p:nvSpPr>
        <p:spPr>
          <a:xfrm>
            <a:off x="174327" y="1340768"/>
            <a:ext cx="8790161" cy="1620444"/>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的物理</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特性</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连接</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设备的电缆由</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四根导线</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组成，分别是一对</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差分信号线</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电源线</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VBUS</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地线</a:t>
            </a: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GND</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。一般，</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红色导线表示电源线</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VBUS</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、黑色导线表示地线</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GND</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、绿色导线表示</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、白色导线表示</a:t>
            </a: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507703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12.1  </a:t>
            </a:r>
            <a:r>
              <a:rPr lang="en-US" altLang="zh-CN" sz="3200" b="1" dirty="0">
                <a:solidFill>
                  <a:schemeClr val="bg1"/>
                </a:solidFill>
                <a:latin typeface="华文新魏" panose="02010800040101010101" pitchFamily="2" charset="-122"/>
                <a:ea typeface="华文新魏" panose="02010800040101010101" pitchFamily="2" charset="-122"/>
              </a:rPr>
              <a:t>USB</a:t>
            </a:r>
            <a:r>
              <a:rPr lang="zh-CN" altLang="en-US" sz="3200" b="1" dirty="0">
                <a:solidFill>
                  <a:schemeClr val="bg1"/>
                </a:solidFill>
                <a:latin typeface="华文新魏" panose="02010800040101010101" pitchFamily="2" charset="-122"/>
                <a:ea typeface="华文新魏" panose="02010800040101010101" pitchFamily="2" charset="-122"/>
              </a:rPr>
              <a:t>应用开发基础知识</a:t>
            </a:r>
          </a:p>
        </p:txBody>
      </p:sp>
      <p:sp>
        <p:nvSpPr>
          <p:cNvPr id="2" name="矩形 1"/>
          <p:cNvSpPr/>
          <p:nvPr/>
        </p:nvSpPr>
        <p:spPr>
          <a:xfrm>
            <a:off x="179512" y="879103"/>
            <a:ext cx="559223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串行</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外设接口</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SPI</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179512" y="4725144"/>
            <a:ext cx="8574137" cy="1590051"/>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总线使用差分信号</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传输数据</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，有利于保证数据的完整性和消除噪声干扰</a:t>
            </a:r>
            <a:r>
              <a:rPr lang="zh-CN" altLang="en-US"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协议中， </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总线有</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种状态</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，分别记作：</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SE0</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SE1</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J</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状态，用以判断采用哪种速率传输数据。</a:t>
            </a:r>
            <a:endParaRPr lang="en-US" altLang="zh-CN"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4" name="图片 13"/>
          <p:cNvPicPr/>
          <p:nvPr/>
        </p:nvPicPr>
        <p:blipFill>
          <a:blip r:embed="rId2">
            <a:extLst>
              <a:ext uri="{28A0092B-C50C-407E-A947-70E740481C1C}">
                <a14:useLocalDpi xmlns:a14="http://schemas.microsoft.com/office/drawing/2010/main" val="0"/>
              </a:ext>
            </a:extLst>
          </a:blip>
          <a:stretch>
            <a:fillRect/>
          </a:stretch>
        </p:blipFill>
        <p:spPr>
          <a:xfrm>
            <a:off x="2067540" y="3068960"/>
            <a:ext cx="4798079" cy="1485885"/>
          </a:xfrm>
          <a:prstGeom prst="rect">
            <a:avLst/>
          </a:prstGeom>
        </p:spPr>
      </p:pic>
    </p:spTree>
    <p:extLst>
      <p:ext uri="{BB962C8B-B14F-4D97-AF65-F5344CB8AC3E}">
        <p14:creationId xmlns:p14="http://schemas.microsoft.com/office/powerpoint/2010/main" val="2775248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a:t>
            </a:fld>
            <a:endParaRPr lang="en-US" altLang="zh-CN"/>
          </a:p>
        </p:txBody>
      </p:sp>
      <p:sp>
        <p:nvSpPr>
          <p:cNvPr id="4" name="矩形 3"/>
          <p:cNvSpPr/>
          <p:nvPr/>
        </p:nvSpPr>
        <p:spPr>
          <a:xfrm>
            <a:off x="174327" y="1340768"/>
            <a:ext cx="8790161" cy="5164491"/>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主机的概念与特性</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进行数据传输时的对象主要分为</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主机</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两个</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主机指的是包含</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主控制器</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，并且能够控制完成与</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设备之间数据</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传输</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的设备。广义上说，</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主机包含计算机和具有</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主控芯片的设备</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的所有数据通信，不论是上行通信还是下行通信都由</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主机发起，所以</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主机在数据传输过程中占据着</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主导</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地位。从开发人员的角度来看，</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主机可以分为</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个不同的功能模块：</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客户软件</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系统软件</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总线接口</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客户</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软件</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负责和</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设备的功能单元进行</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通信。</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系统软件</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一般包括</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总线驱动程序和</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主控制器驱动程序这两部分</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总线接口</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包括主控制器和根集线器两部分</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507703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12.1  </a:t>
            </a:r>
            <a:r>
              <a:rPr lang="en-US" altLang="zh-CN" sz="3200" b="1" dirty="0">
                <a:solidFill>
                  <a:schemeClr val="bg1"/>
                </a:solidFill>
                <a:latin typeface="华文新魏" panose="02010800040101010101" pitchFamily="2" charset="-122"/>
                <a:ea typeface="华文新魏" panose="02010800040101010101" pitchFamily="2" charset="-122"/>
              </a:rPr>
              <a:t>USB</a:t>
            </a:r>
            <a:r>
              <a:rPr lang="zh-CN" altLang="en-US" sz="3200" b="1" dirty="0">
                <a:solidFill>
                  <a:schemeClr val="bg1"/>
                </a:solidFill>
                <a:latin typeface="华文新魏" panose="02010800040101010101" pitchFamily="2" charset="-122"/>
                <a:ea typeface="华文新魏" panose="02010800040101010101" pitchFamily="2" charset="-122"/>
              </a:rPr>
              <a:t>应用开发基础知识</a:t>
            </a:r>
          </a:p>
        </p:txBody>
      </p:sp>
      <p:sp>
        <p:nvSpPr>
          <p:cNvPr id="2" name="矩形 1"/>
          <p:cNvSpPr/>
          <p:nvPr/>
        </p:nvSpPr>
        <p:spPr>
          <a:xfrm>
            <a:off x="179512" y="879103"/>
            <a:ext cx="511069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12.1.2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主机与设备的概念与特性</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50610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8</a:t>
            </a:fld>
            <a:endParaRPr lang="en-US" altLang="zh-CN"/>
          </a:p>
        </p:txBody>
      </p:sp>
      <p:sp>
        <p:nvSpPr>
          <p:cNvPr id="4" name="矩形 3"/>
          <p:cNvSpPr/>
          <p:nvPr/>
        </p:nvSpPr>
        <p:spPr>
          <a:xfrm>
            <a:off x="174327" y="1340768"/>
            <a:ext cx="8790161" cy="199285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设备的概念与</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特性</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又称作</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从机</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具有某种功能的逻辑或物理实体，按照功能可分为两类：</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集线器和</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功能设备。其中，</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集线器主要为</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系统提供额外的连接点，它使得一个</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端口可以扩展连接多个</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smtClean="0">
                <a:latin typeface="Times New Roman" panose="02020603050405020304" pitchFamily="18" charset="0"/>
                <a:ea typeface="黑体" panose="02010609060101010101" pitchFamily="49" charset="-122"/>
                <a:cs typeface="Times New Roman" panose="02020603050405020304" pitchFamily="18" charset="0"/>
              </a:rPr>
              <a:t>设备</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矩形 7"/>
          <p:cNvSpPr/>
          <p:nvPr/>
        </p:nvSpPr>
        <p:spPr>
          <a:xfrm>
            <a:off x="1043608" y="260648"/>
            <a:ext cx="507703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12.1  </a:t>
            </a:r>
            <a:r>
              <a:rPr lang="en-US" altLang="zh-CN" sz="3200" b="1" dirty="0">
                <a:solidFill>
                  <a:schemeClr val="bg1"/>
                </a:solidFill>
                <a:latin typeface="华文新魏" panose="02010800040101010101" pitchFamily="2" charset="-122"/>
                <a:ea typeface="华文新魏" panose="02010800040101010101" pitchFamily="2" charset="-122"/>
              </a:rPr>
              <a:t>USB</a:t>
            </a:r>
            <a:r>
              <a:rPr lang="zh-CN" altLang="en-US" sz="3200" b="1" dirty="0">
                <a:solidFill>
                  <a:schemeClr val="bg1"/>
                </a:solidFill>
                <a:latin typeface="华文新魏" panose="02010800040101010101" pitchFamily="2" charset="-122"/>
                <a:ea typeface="华文新魏" panose="02010800040101010101" pitchFamily="2" charset="-122"/>
              </a:rPr>
              <a:t>应用开发基础知识</a:t>
            </a:r>
          </a:p>
        </p:txBody>
      </p:sp>
      <p:sp>
        <p:nvSpPr>
          <p:cNvPr id="2" name="矩形 1"/>
          <p:cNvSpPr/>
          <p:nvPr/>
        </p:nvSpPr>
        <p:spPr>
          <a:xfrm>
            <a:off x="179512" y="879103"/>
            <a:ext cx="511069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12.1.2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主机与设备的概念与特性</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447713715"/>
              </p:ext>
            </p:extLst>
          </p:nvPr>
        </p:nvGraphicFramePr>
        <p:xfrm>
          <a:off x="1237463" y="3356992"/>
          <a:ext cx="6663888" cy="1753865"/>
        </p:xfrm>
        <a:graphic>
          <a:graphicData uri="http://schemas.openxmlformats.org/presentationml/2006/ole">
            <mc:AlternateContent xmlns:mc="http://schemas.openxmlformats.org/markup-compatibility/2006">
              <mc:Choice xmlns:v="urn:schemas-microsoft-com:vml" Requires="v">
                <p:oleObj spid="_x0000_s12329" name="文档" r:id="rId3" imgW="5296060" imgH="1393392" progId="Word.Document.12">
                  <p:embed/>
                </p:oleObj>
              </mc:Choice>
              <mc:Fallback>
                <p:oleObj name="文档" r:id="rId3" imgW="5296060" imgH="1393392" progId="Word.Document.12">
                  <p:embed/>
                  <p:pic>
                    <p:nvPicPr>
                      <p:cNvPr id="0" name=""/>
                      <p:cNvPicPr/>
                      <p:nvPr/>
                    </p:nvPicPr>
                    <p:blipFill>
                      <a:blip r:embed="rId4"/>
                      <a:stretch>
                        <a:fillRect/>
                      </a:stretch>
                    </p:blipFill>
                    <p:spPr>
                      <a:xfrm>
                        <a:off x="1237463" y="3356992"/>
                        <a:ext cx="6663888" cy="1753865"/>
                      </a:xfrm>
                      <a:prstGeom prst="rect">
                        <a:avLst/>
                      </a:prstGeom>
                    </p:spPr>
                  </p:pic>
                </p:oleObj>
              </mc:Fallback>
            </mc:AlternateContent>
          </a:graphicData>
        </a:graphic>
      </p:graphicFrame>
      <p:sp>
        <p:nvSpPr>
          <p:cNvPr id="5" name="矩形 4"/>
          <p:cNvSpPr/>
          <p:nvPr/>
        </p:nvSpPr>
        <p:spPr>
          <a:xfrm>
            <a:off x="174327" y="5112128"/>
            <a:ext cx="8679555" cy="837152"/>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200" b="1" kern="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设备分成多种标准设备类，主要有大容量存储设备类、人机接口设备类、音频设备类、视频设备类、集线器类和通信设备类等。</a:t>
            </a:r>
          </a:p>
        </p:txBody>
      </p:sp>
    </p:spTree>
    <p:extLst>
      <p:ext uri="{BB962C8B-B14F-4D97-AF65-F5344CB8AC3E}">
        <p14:creationId xmlns:p14="http://schemas.microsoft.com/office/powerpoint/2010/main" val="2722130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9</a:t>
            </a:fld>
            <a:endParaRPr lang="en-US" altLang="zh-CN"/>
          </a:p>
        </p:txBody>
      </p:sp>
      <p:sp>
        <p:nvSpPr>
          <p:cNvPr id="4" name="矩形 3"/>
          <p:cNvSpPr/>
          <p:nvPr/>
        </p:nvSpPr>
        <p:spPr>
          <a:xfrm>
            <a:off x="174327" y="1427350"/>
            <a:ext cx="8790161" cy="1209562"/>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为了理解如何使用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驱动构件，需对</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中断有一定的了解，</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模块的中断有</a:t>
            </a: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种类型</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，主要用到了</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复位中断</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令牌完成中断</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设备接入中断</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，见表</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12-2</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USB</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模块中断详见</a:t>
            </a:r>
            <a:r>
              <a:rPr lang="en-US" altLang="zh-CN" sz="2200" b="1" kern="0" dirty="0">
                <a:latin typeface="Times New Roman" panose="02020603050405020304" pitchFamily="18" charset="0"/>
                <a:ea typeface="黑体" panose="02010609060101010101" pitchFamily="49" charset="-122"/>
                <a:cs typeface="Times New Roman" panose="02020603050405020304" pitchFamily="18" charset="0"/>
              </a:rPr>
              <a:t>12.5.2</a:t>
            </a:r>
            <a:r>
              <a:rPr lang="zh-CN" altLang="en-US" sz="2200" b="1" kern="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矩形 7"/>
          <p:cNvSpPr/>
          <p:nvPr/>
        </p:nvSpPr>
        <p:spPr>
          <a:xfrm>
            <a:off x="1043608" y="260648"/>
            <a:ext cx="5077031"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12.1  </a:t>
            </a:r>
            <a:r>
              <a:rPr lang="en-US" altLang="zh-CN" sz="3200" b="1" dirty="0">
                <a:solidFill>
                  <a:schemeClr val="bg1"/>
                </a:solidFill>
                <a:latin typeface="华文新魏" panose="02010800040101010101" pitchFamily="2" charset="-122"/>
                <a:ea typeface="华文新魏" panose="02010800040101010101" pitchFamily="2" charset="-122"/>
              </a:rPr>
              <a:t>USB</a:t>
            </a:r>
            <a:r>
              <a:rPr lang="zh-CN" altLang="en-US" sz="3200" b="1" dirty="0">
                <a:solidFill>
                  <a:schemeClr val="bg1"/>
                </a:solidFill>
                <a:latin typeface="华文新魏" panose="02010800040101010101" pitchFamily="2" charset="-122"/>
                <a:ea typeface="华文新魏" panose="02010800040101010101" pitchFamily="2" charset="-122"/>
              </a:rPr>
              <a:t>应用开发基础知识</a:t>
            </a:r>
          </a:p>
        </p:txBody>
      </p:sp>
      <p:sp>
        <p:nvSpPr>
          <p:cNvPr id="2" name="矩形 1"/>
          <p:cNvSpPr/>
          <p:nvPr/>
        </p:nvSpPr>
        <p:spPr>
          <a:xfrm>
            <a:off x="179512" y="879103"/>
            <a:ext cx="294503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12.1.3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USB</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中断概述</a:t>
            </a:r>
          </a:p>
        </p:txBody>
      </p:sp>
      <p:sp>
        <p:nvSpPr>
          <p:cNvPr id="10" name="矩形 1" descr="http://www.crifan.com/files/doc/docbook/usb_basic/release/html/images/type_a_receptacle.png"/>
          <p:cNvSpPr>
            <a:spLocks noChangeAspect="1" noChangeArrowheads="1"/>
          </p:cNvSpPr>
          <p:nvPr/>
        </p:nvSpPr>
        <p:spPr bwMode="auto">
          <a:xfrm>
            <a:off x="2000250" y="3432175"/>
            <a:ext cx="307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590762179"/>
              </p:ext>
            </p:extLst>
          </p:nvPr>
        </p:nvGraphicFramePr>
        <p:xfrm>
          <a:off x="680975" y="2852936"/>
          <a:ext cx="7776864" cy="2198215"/>
        </p:xfrm>
        <a:graphic>
          <a:graphicData uri="http://schemas.openxmlformats.org/drawingml/2006/table">
            <a:tbl>
              <a:tblPr firstRow="1" firstCol="1" bandRow="1"/>
              <a:tblGrid>
                <a:gridCol w="1661221"/>
                <a:gridCol w="6115643"/>
              </a:tblGrid>
              <a:tr h="446251">
                <a:tc gridSpan="2">
                  <a:txBody>
                    <a:bodyPr/>
                    <a:lstStyle/>
                    <a:p>
                      <a:pPr indent="306070" algn="ctr">
                        <a:spcAft>
                          <a:spcPts val="0"/>
                        </a:spcAft>
                        <a:tabLst>
                          <a:tab pos="4024630" algn="l"/>
                        </a:tabLst>
                      </a:pPr>
                      <a:r>
                        <a:rPr lang="zh-CN" sz="1600" b="1" dirty="0">
                          <a:solidFill>
                            <a:srgbClr val="000000"/>
                          </a:solidFill>
                          <a:effectLst/>
                          <a:latin typeface="Times New Roman"/>
                          <a:ea typeface="黑体"/>
                          <a:cs typeface="Arial Unicode MS"/>
                        </a:rPr>
                        <a:t>表</a:t>
                      </a:r>
                      <a:r>
                        <a:rPr lang="zh-CN" sz="1600" b="1" dirty="0">
                          <a:solidFill>
                            <a:srgbClr val="000000"/>
                          </a:solidFill>
                          <a:effectLst/>
                          <a:latin typeface="Times New Roman"/>
                          <a:ea typeface="宋体"/>
                          <a:cs typeface="Arial Unicode MS"/>
                        </a:rPr>
                        <a:t>12-2 USB</a:t>
                      </a:r>
                      <a:r>
                        <a:rPr lang="zh-CN" sz="1600" b="1" dirty="0">
                          <a:solidFill>
                            <a:srgbClr val="000000"/>
                          </a:solidFill>
                          <a:effectLst/>
                          <a:latin typeface="Times New Roman"/>
                          <a:ea typeface="黑体"/>
                          <a:cs typeface="Arial Unicode MS"/>
                        </a:rPr>
                        <a:t>主要中断</a:t>
                      </a:r>
                      <a:endParaRPr lang="zh-CN" sz="1600" b="1" dirty="0">
                        <a:solidFill>
                          <a:srgbClr val="000000"/>
                        </a:solidFill>
                        <a:effectLst/>
                        <a:latin typeface="Times New Roman"/>
                        <a:ea typeface="宋体"/>
                        <a:cs typeface="Arial Unicode MS"/>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437991">
                <a:tc>
                  <a:txBody>
                    <a:bodyPr/>
                    <a:lstStyle/>
                    <a:p>
                      <a:pPr indent="127000" algn="ctr">
                        <a:spcAft>
                          <a:spcPts val="0"/>
                        </a:spcAft>
                        <a:tabLst>
                          <a:tab pos="4024630" algn="l"/>
                          <a:tab pos="4024630" algn="l"/>
                        </a:tabLst>
                      </a:pPr>
                      <a:r>
                        <a:rPr lang="zh-CN" sz="1600" b="1" kern="0" dirty="0">
                          <a:effectLst/>
                          <a:latin typeface="Times New Roman"/>
                          <a:ea typeface="宋体"/>
                        </a:rPr>
                        <a:t>中断</a:t>
                      </a:r>
                      <a:endParaRPr lang="zh-CN" sz="1600" b="1"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tabLst>
                          <a:tab pos="4024630" algn="l"/>
                          <a:tab pos="4024630" algn="l"/>
                        </a:tabLst>
                      </a:pPr>
                      <a:r>
                        <a:rPr lang="zh-CN" sz="1600" b="1" kern="0" dirty="0">
                          <a:effectLst/>
                          <a:latin typeface="Times New Roman"/>
                          <a:ea typeface="宋体"/>
                        </a:rPr>
                        <a:t>功能描述</a:t>
                      </a:r>
                      <a:endParaRPr lang="zh-CN" sz="16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991">
                <a:tc>
                  <a:txBody>
                    <a:bodyPr/>
                    <a:lstStyle/>
                    <a:p>
                      <a:pPr indent="127000" algn="just">
                        <a:spcAft>
                          <a:spcPts val="0"/>
                        </a:spcAft>
                        <a:tabLst>
                          <a:tab pos="4024630" algn="l"/>
                          <a:tab pos="4024630" algn="l"/>
                        </a:tabLst>
                      </a:pPr>
                      <a:r>
                        <a:rPr lang="en-US" sz="1600" b="1" kern="0">
                          <a:effectLst/>
                          <a:latin typeface="Times New Roman"/>
                          <a:ea typeface="宋体"/>
                        </a:rPr>
                        <a:t>ATTACH</a:t>
                      </a:r>
                      <a:r>
                        <a:rPr lang="zh-CN" sz="1600" b="1" kern="0">
                          <a:effectLst/>
                          <a:latin typeface="Times New Roman"/>
                          <a:ea typeface="宋体"/>
                        </a:rPr>
                        <a:t>中断</a:t>
                      </a:r>
                      <a:endParaRPr lang="zh-CN" sz="1600" b="1"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tabLst>
                          <a:tab pos="4024630" algn="l"/>
                          <a:tab pos="4024630" algn="l"/>
                        </a:tabLst>
                      </a:pPr>
                      <a:r>
                        <a:rPr lang="en-US" sz="1600" b="1" kern="0" dirty="0">
                          <a:effectLst/>
                          <a:latin typeface="Times New Roman"/>
                          <a:ea typeface="宋体"/>
                        </a:rPr>
                        <a:t>USB</a:t>
                      </a:r>
                      <a:r>
                        <a:rPr lang="zh-CN" sz="1600" b="1" kern="0" dirty="0">
                          <a:effectLst/>
                          <a:latin typeface="Times New Roman"/>
                          <a:ea typeface="宋体"/>
                        </a:rPr>
                        <a:t>主机检测到</a:t>
                      </a:r>
                      <a:r>
                        <a:rPr lang="en-US" sz="1600" b="1" kern="0" dirty="0">
                          <a:effectLst/>
                          <a:latin typeface="Times New Roman"/>
                          <a:ea typeface="宋体"/>
                        </a:rPr>
                        <a:t>USB</a:t>
                      </a:r>
                      <a:r>
                        <a:rPr lang="zh-CN" sz="1600" b="1" kern="0" dirty="0">
                          <a:effectLst/>
                          <a:latin typeface="Times New Roman"/>
                          <a:ea typeface="宋体"/>
                        </a:rPr>
                        <a:t>设备连接时触发，用于主机对设备的初始化。</a:t>
                      </a:r>
                      <a:endParaRPr lang="zh-CN" sz="16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991">
                <a:tc>
                  <a:txBody>
                    <a:bodyPr/>
                    <a:lstStyle/>
                    <a:p>
                      <a:pPr indent="127000" algn="just">
                        <a:spcAft>
                          <a:spcPts val="0"/>
                        </a:spcAft>
                        <a:tabLst>
                          <a:tab pos="4024630" algn="l"/>
                          <a:tab pos="4024630" algn="l"/>
                        </a:tabLst>
                      </a:pPr>
                      <a:r>
                        <a:rPr lang="en-US" sz="1600" b="1" kern="0">
                          <a:effectLst/>
                          <a:latin typeface="Times New Roman"/>
                          <a:ea typeface="宋体"/>
                        </a:rPr>
                        <a:t>TOKDNE</a:t>
                      </a:r>
                      <a:r>
                        <a:rPr lang="zh-CN" sz="1600" b="1" kern="0">
                          <a:effectLst/>
                          <a:latin typeface="Times New Roman"/>
                          <a:ea typeface="宋体"/>
                        </a:rPr>
                        <a:t>中断</a:t>
                      </a:r>
                      <a:endParaRPr lang="zh-CN" sz="1600" b="1"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tabLst>
                          <a:tab pos="4024630" algn="l"/>
                          <a:tab pos="4024630" algn="l"/>
                        </a:tabLst>
                      </a:pPr>
                      <a:r>
                        <a:rPr lang="zh-CN" sz="1600" b="1" kern="0" dirty="0">
                          <a:effectLst/>
                          <a:latin typeface="Times New Roman"/>
                          <a:ea typeface="宋体"/>
                        </a:rPr>
                        <a:t>令牌处理完成时触发，用于</a:t>
                      </a:r>
                      <a:r>
                        <a:rPr lang="en-US" sz="1600" b="1" kern="0" dirty="0">
                          <a:effectLst/>
                          <a:latin typeface="Times New Roman"/>
                          <a:ea typeface="宋体"/>
                        </a:rPr>
                        <a:t>USB</a:t>
                      </a:r>
                      <a:r>
                        <a:rPr lang="zh-CN" sz="1600" b="1" kern="0" dirty="0">
                          <a:effectLst/>
                          <a:latin typeface="Times New Roman"/>
                          <a:ea typeface="宋体"/>
                        </a:rPr>
                        <a:t>设备设置或收发数据。</a:t>
                      </a:r>
                      <a:endParaRPr lang="zh-CN" sz="16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991">
                <a:tc>
                  <a:txBody>
                    <a:bodyPr/>
                    <a:lstStyle/>
                    <a:p>
                      <a:pPr indent="127000" algn="just">
                        <a:spcAft>
                          <a:spcPts val="0"/>
                        </a:spcAft>
                        <a:tabLst>
                          <a:tab pos="4024630" algn="l"/>
                          <a:tab pos="4024630" algn="l"/>
                        </a:tabLst>
                      </a:pPr>
                      <a:r>
                        <a:rPr lang="en-US" sz="1600" b="1" kern="0">
                          <a:effectLst/>
                          <a:latin typeface="Times New Roman"/>
                          <a:ea typeface="宋体"/>
                        </a:rPr>
                        <a:t>USBRST</a:t>
                      </a:r>
                      <a:r>
                        <a:rPr lang="zh-CN" sz="1600" b="1" kern="0">
                          <a:effectLst/>
                          <a:latin typeface="Times New Roman"/>
                          <a:ea typeface="宋体"/>
                        </a:rPr>
                        <a:t>中断</a:t>
                      </a:r>
                      <a:endParaRPr lang="zh-CN" sz="1600" b="1"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tabLst>
                          <a:tab pos="4024630" algn="l"/>
                          <a:tab pos="4024630" algn="l"/>
                        </a:tabLst>
                      </a:pPr>
                      <a:r>
                        <a:rPr lang="en-US" sz="1600" b="1" kern="0" dirty="0">
                          <a:effectLst/>
                          <a:latin typeface="Times New Roman"/>
                          <a:ea typeface="宋体"/>
                        </a:rPr>
                        <a:t>USB</a:t>
                      </a:r>
                      <a:r>
                        <a:rPr lang="zh-CN" sz="1600" b="1" kern="0" dirty="0">
                          <a:effectLst/>
                          <a:latin typeface="Times New Roman"/>
                          <a:ea typeface="宋体"/>
                        </a:rPr>
                        <a:t>设备检测到有效的复位信号时触发。</a:t>
                      </a:r>
                      <a:endParaRPr lang="zh-CN" sz="160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638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3601</TotalTime>
  <Words>7175</Words>
  <Application>Microsoft Office PowerPoint</Application>
  <PresentationFormat>全屏显示(4:3)</PresentationFormat>
  <Paragraphs>710</Paragraphs>
  <Slides>52</Slides>
  <Notes>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52</vt:i4>
      </vt:variant>
    </vt:vector>
  </HeadingPairs>
  <TitlesOfParts>
    <vt:vector size="56" baseType="lpstr">
      <vt:lpstr>Pixel</vt:lpstr>
      <vt:lpstr>1_Pixel</vt:lpstr>
      <vt:lpstr>文档</vt:lpstr>
      <vt:lpstr>BMP 图像</vt:lpstr>
      <vt:lpstr>嵌入式系统及应用 1 第12章 USB编程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 （Introduction to Computers）</dc:title>
  <dc:creator>User</dc:creator>
  <cp:lastModifiedBy>Wen</cp:lastModifiedBy>
  <cp:revision>823</cp:revision>
  <dcterms:created xsi:type="dcterms:W3CDTF">2007-09-11T12:35:00Z</dcterms:created>
  <dcterms:modified xsi:type="dcterms:W3CDTF">2016-10-31T03:34:25Z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