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1" r:id="rId2"/>
  </p:sldMasterIdLst>
  <p:notesMasterIdLst>
    <p:notesMasterId r:id="rId31"/>
  </p:notesMasterIdLst>
  <p:sldIdLst>
    <p:sldId id="377" r:id="rId3"/>
    <p:sldId id="470" r:id="rId4"/>
    <p:sldId id="531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14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0099CC"/>
    <a:srgbClr val="008080"/>
    <a:srgbClr val="B52D2D"/>
    <a:srgbClr val="3399FF"/>
    <a:srgbClr val="FFFF00"/>
    <a:srgbClr val="009999"/>
    <a:srgbClr val="0066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7790" autoAdjust="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781C754-69B3-4B73-BD1B-795AD743E780}" type="datetimeFigureOut">
              <a:rPr lang="zh-CN" altLang="en-US"/>
              <a:t>2016/10/31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1525F1-DEE9-43B2-B323-A23D8CB0BE4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73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1783C3-2954-4F9A-9F62-E01E048ACD7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58B48D-B8FE-46F8-A240-74A81C278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1C2674-9A4D-4917-8913-707BEA0FE9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744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76213" indent="0">
              <a:buNone/>
              <a:defRPr>
                <a:solidFill>
                  <a:srgbClr val="008080"/>
                </a:solidFill>
              </a:defRPr>
            </a:lvl2pPr>
            <a:lvl3pPr marL="514350" indent="-161925" defTabSz="682625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08038" indent="-228600">
              <a:defRPr b="1">
                <a:solidFill>
                  <a:srgbClr val="FF000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778B1-67D4-4AA3-8FD6-2E505E694F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9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E416E-4292-4267-B142-03F93B0550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E85A1-997A-4F54-9FE0-7577AB2E227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9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C5784-E150-44AC-BDB9-493663182B9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12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B9B39-40E6-40EA-B360-6D26B553FE1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1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76BC7B45-20C1-48AE-8B78-AFAD20EA80B5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0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76530" indent="0">
              <a:buNone/>
              <a:defRPr>
                <a:solidFill>
                  <a:srgbClr val="008080"/>
                </a:solidFill>
              </a:defRPr>
            </a:lvl2pPr>
            <a:lvl3pPr marL="514350" indent="-161925" defTabSz="682625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08355" indent="-228600">
              <a:defRPr b="1">
                <a:solidFill>
                  <a:srgbClr val="FF000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6778B1-67D4-4AA3-8FD6-2E505E694F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3C099-5F36-4AC4-A132-BDCACF3F82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56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04BE1-C08E-4496-A893-AC8F23B694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783C3-2954-4F9A-9F62-E01E048ACD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84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8B48D-B8FE-46F8-A240-74A81C278EF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60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C2674-9A4D-4917-8913-707BEA0FE91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0E416E-4292-4267-B142-03F93B0550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5E85A1-997A-4F54-9FE0-7577AB2E22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C5784-E150-44AC-BDB9-493663182B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FB9B39-40E6-40EA-B360-6D26B553FE1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fld id="{76BC7B45-20C1-48AE-8B78-AFAD20EA80B5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E3C099-5F36-4AC4-A132-BDCACF3F82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104BE1-C08E-4496-A893-AC8F23B694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 Black" panose="020B0A04020102020204" pitchFamily="34" charset="0"/>
              </a:defRPr>
            </a:lvl1pPr>
          </a:lstStyle>
          <a:p>
            <a:fld id="{36D0FB85-6326-43FC-A78C-00EEC570A68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" name="Rectangle 106"/>
          <p:cNvSpPr>
            <a:spLocks noChangeArrowheads="1"/>
          </p:cNvSpPr>
          <p:nvPr userDrawn="1"/>
        </p:nvSpPr>
        <p:spPr bwMode="gray">
          <a:xfrm>
            <a:off x="0" y="260648"/>
            <a:ext cx="9144000" cy="572064"/>
          </a:xfrm>
          <a:prstGeom prst="rect">
            <a:avLst/>
          </a:prstGeom>
          <a:solidFill>
            <a:srgbClr val="3399FF">
              <a:alpha val="8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02108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pitchFamily="34" charset="0"/>
              </a:defRPr>
            </a:lvl1pPr>
          </a:lstStyle>
          <a:p>
            <a:fld id="{36D0FB85-6326-43FC-A78C-00EEC570A684}" type="slidenum">
              <a:rPr lang="en-US" altLang="zh-CN">
                <a:solidFill>
                  <a:srgbClr val="000000"/>
                </a:solidFill>
                <a:ea typeface="宋体" charset="-122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" name="Rectangle 106"/>
          <p:cNvSpPr>
            <a:spLocks noChangeArrowheads="1"/>
          </p:cNvSpPr>
          <p:nvPr userDrawn="1"/>
        </p:nvSpPr>
        <p:spPr bwMode="gray">
          <a:xfrm>
            <a:off x="0" y="260648"/>
            <a:ext cx="9144000" cy="572064"/>
          </a:xfrm>
          <a:prstGeom prst="rect">
            <a:avLst/>
          </a:prstGeom>
          <a:solidFill>
            <a:srgbClr val="3399FF">
              <a:alpha val="81000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6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020763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>
          <a:xfrm>
            <a:off x="2339752" y="1700808"/>
            <a:ext cx="6480720" cy="2376264"/>
          </a:xfrm>
        </p:spPr>
        <p:txBody>
          <a:bodyPr/>
          <a:lstStyle/>
          <a:p>
            <a:pPr lvl="0" algn="ctr">
              <a:spcBef>
                <a:spcPts val="6600"/>
              </a:spcBef>
            </a:pPr>
            <a:r>
              <a:rPr lang="zh-CN" altLang="en-US" sz="4800" b="1" dirty="0">
                <a:solidFill>
                  <a:schemeClr val="bg1"/>
                </a:solidFill>
                <a:ea typeface="黑体" panose="02010609060101010101" pitchFamily="49" charset="-122"/>
              </a:rPr>
              <a:t>嵌入式</a:t>
            </a:r>
            <a:r>
              <a:rPr lang="zh-CN" altLang="en-US" sz="4800" b="1" dirty="0" smtClean="0">
                <a:solidFill>
                  <a:schemeClr val="bg1"/>
                </a:solidFill>
                <a:ea typeface="黑体" panose="02010609060101010101" pitchFamily="49" charset="-122"/>
              </a:rPr>
              <a:t>系统及应用</a:t>
            </a:r>
            <a:r>
              <a:rPr lang="en-US" altLang="zh-CN" sz="4800" b="1" dirty="0" smtClean="0">
                <a:solidFill>
                  <a:schemeClr val="bg1"/>
                </a:solidFill>
                <a:ea typeface="黑体" panose="02010609060101010101" pitchFamily="49" charset="-122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ea typeface="黑体" panose="02010609060101010101" pitchFamily="49" charset="-122"/>
              </a:rPr>
            </a:br>
            <a:r>
              <a:rPr lang="en-US" altLang="zh-CN" sz="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系统时钟与其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他功能模块</a:t>
            </a:r>
            <a:endParaRPr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784976" cy="12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最后一步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PBE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过渡到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PEE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MCG_C1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，寄存器中的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CLKS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这两位位会被设置为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以选择作为系统时钟源的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2706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13.1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764704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13.1.3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模块测试实例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3140968"/>
            <a:ext cx="8712967" cy="12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循环直到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状态寄存器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MCG_S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CLKST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这两位变为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0b11,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表明在当前时钟模式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输出被选择为提供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MCGOUT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至此处于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PEE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模式。</a:t>
            </a: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66" y="2348881"/>
            <a:ext cx="6219694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52492" y="256490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b="1" dirty="0">
                <a:solidFill>
                  <a:srgbClr val="000099"/>
                </a:solidFill>
                <a:latin typeface="Times New Roman"/>
                <a:ea typeface="宋体"/>
              </a:rPr>
              <a:t>MCG_C1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84" y="4324454"/>
            <a:ext cx="6756890" cy="91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555085" y="46438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b="1" dirty="0">
                <a:solidFill>
                  <a:srgbClr val="000099"/>
                </a:solidFill>
                <a:latin typeface="Times New Roman"/>
                <a:ea typeface="宋体"/>
              </a:rPr>
              <a:t>MCG_S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503" y="5417348"/>
            <a:ext cx="87849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此时，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MCG_C5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PRDIV0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位是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00001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，表明二分频；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6MCG_C6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VDIV0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位均是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，表明乘以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，那么得出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MCGOUT=[(8MHz/2)*24]=96MHz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35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784976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系统模式控制器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SMC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）提供了多种可选电源模式，用户可以根据功能需求来选择不同的模式，从而可以有选择的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保留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关闭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逻辑单元或者存储单元的电源。但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状态在所有模式操作中都会保留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2706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13.2 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电源模块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764704"/>
            <a:ext cx="2964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13.2.1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电源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模式控制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4540"/>
              </p:ext>
            </p:extLst>
          </p:nvPr>
        </p:nvGraphicFramePr>
        <p:xfrm>
          <a:off x="683568" y="2348880"/>
          <a:ext cx="7992888" cy="4278695"/>
        </p:xfrm>
        <a:graphic>
          <a:graphicData uri="http://schemas.openxmlformats.org/drawingml/2006/table">
            <a:tbl>
              <a:tblPr firstRow="1" firstCol="1" bandRow="1"/>
              <a:tblGrid>
                <a:gridCol w="784501"/>
                <a:gridCol w="7208387"/>
              </a:tblGrid>
              <a:tr h="259904">
                <a:tc gridSpan="2">
                  <a:txBody>
                    <a:bodyPr/>
                    <a:lstStyle/>
                    <a:p>
                      <a:pPr indent="30607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Arial Unicode MS"/>
                        </a:rPr>
                        <a:t>电源模式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Arial Unicode MS"/>
                      </a:endParaRPr>
                    </a:p>
                  </a:txBody>
                  <a:tcPr marL="67261" marR="672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3218">
                <a:tc>
                  <a:txBody>
                    <a:bodyPr/>
                    <a:lstStyle/>
                    <a:p>
                      <a:pPr marL="0" indent="5715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模式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RUN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该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MCU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可以运行在全速模式，内部电源完全监管，在运行模式规则下，该模式被认为是正常运行模式。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WAIT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关闭内核时钟。系统时钟持续工作。总线时钟，如果开启，则持续工作。保持运行监管。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STOP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关闭内核时钟。系统时钟服务其他模块。来自支持外设的停止应答信号有效后，关闭总线时钟。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VLPR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该模式下内核，系统，总线，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Flash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时钟的最大频率受限制。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VLPW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关闭内核时钟，系统、总线、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Flash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时钟持续工作，它们的最大频率受限制。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21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VLPS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关闭内核时钟。系统时钟服务其他模块。来自支持外设的停止应答信号后，关闭总线时钟。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3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LLS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关闭内核时钟。系统时钟服务其他模块。来自支持外设的停止应答信号后，关闭总线时钟。通过降低内部逻辑的电压，将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MCU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置于低漏模式。保持内部逻辑状态。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82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VLLS3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关闭内核时钟。系统时钟服务其他模块。来自支持外设的停止应答信号后，关闭总线时钟。通过关闭内部逻辑，将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MCU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置于低漏模式。保存所有系统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RAM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的内容且保存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IO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状态。没保存内部逻辑状态。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82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VLLS1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关闭内核时钟。系统时钟服务其他模块。来自支持外设的停止应答信号后，关闭总线时钟。通过关闭内部逻辑和所有系统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RAM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，将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MCU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置于低漏模式。保存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IO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状态。没保存内部逻辑状态。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43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VLSS0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关闭内核时钟。系统时钟服务其他模块。来自支持外设的停止应答信号后，关闭总线时钟。通过关闭内部逻辑和所有系统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RAM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，将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MCU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置于低漏模式。保存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IO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状态。没保存内部逻辑状态。禁用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1kHz LPO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时钟，使用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STOPCTRL[PORPO]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，可以选择是否开启电源复位电路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261" marR="672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2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420204"/>
            <a:ext cx="8784976" cy="35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从上页表中，电源模式归纳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起来可以分为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：即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RUN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WAIT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STOP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RUN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包含了表中的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RUN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VLPR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WAIT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包含了表中的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WAIT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VLPW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STOP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包含了表中的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STOP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VLPS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VLLS3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VLLS1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VLLS0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等不同模式。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RUN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一般处于正常工作模式，一般来说功耗在几十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级；在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WAIT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停止工作，但是可以由中断唤醒，功耗一般在几个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级；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STOP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不工作，也只有部分中断才能唤醒，功耗在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μA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级，最低甚至能低到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级。</a:t>
            </a: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2706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13.2 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电源模块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79103"/>
            <a:ext cx="2964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13.2.1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电源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模式控制</a:t>
            </a:r>
          </a:p>
        </p:txBody>
      </p:sp>
    </p:spTree>
    <p:extLst>
      <p:ext uri="{BB962C8B-B14F-4D97-AF65-F5344CB8AC3E}">
        <p14:creationId xmlns:p14="http://schemas.microsoft.com/office/powerpoint/2010/main" val="9182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38386" y="1687116"/>
            <a:ext cx="3690365" cy="3939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任意时刻的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芯片复位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都会使芯片转到正常的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RUN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正常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运行时，电源模式之间也可以互相转换，通过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WFI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可以使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进入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WAIT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STOP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电源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模式在运行、等待和停止模式转换过程中必须开启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电源调节器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2706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13.2 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电源模块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1023119"/>
            <a:ext cx="2964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13.2.1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电源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模式控制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5" r="20864" b="3600"/>
          <a:stretch/>
        </p:blipFill>
        <p:spPr bwMode="auto">
          <a:xfrm>
            <a:off x="3797869" y="980728"/>
            <a:ext cx="5166619" cy="560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0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38386" y="1052736"/>
            <a:ext cx="868208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是低漏唤醒单元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 Leakage Wake Up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LLWU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2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低功耗系统中的一个关键组件是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低漏唤醒单元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，它在所有低功耗停止模式中充当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唤醒监控器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LLWU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支持多达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个外部输入引脚和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个可由用户配置的内部外设唤醒事件。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允许内部模块和外部输入引脚成为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低漏模块唤醒源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。对于每个外部引脚，用户可以禁止或选择唤醒的边沿类型为下降沿、上升沿或边沿触发，但要成为有效的唤醒源，则该引脚必须配置成输入引脚。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LLWU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还可实现一个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三周期滤波器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3597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13.3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低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漏唤醒单元</a:t>
            </a:r>
          </a:p>
        </p:txBody>
      </p:sp>
    </p:spTree>
    <p:extLst>
      <p:ext uri="{BB962C8B-B14F-4D97-AF65-F5344CB8AC3E}">
        <p14:creationId xmlns:p14="http://schemas.microsoft.com/office/powerpoint/2010/main" val="18805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79512" y="1455103"/>
            <a:ext cx="8712968" cy="463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位操作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2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位操作引擎</a:t>
            </a: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Bit Manipulation Engine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）对基于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Cotex-M0+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微控制器的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外设地址空间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内存的原子“读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写”操作提供了硬件支持。为外设地址数据的读写操作提供了一种封装地址方案，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的封装参数可以从系统总线事务中获得，由处理器内核产生。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提供的封装式存储包含有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个基本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逻辑操作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XOR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）和一个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数据位插入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）操作。对于这些操作来说，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是把一个单独的封装式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AHB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存储事务处理过程转换成一个包含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个周期的原子级“读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写”操作序列。在第一个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AHB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数据序列中包含了读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改操作，在第二个数据序列中包含了写操作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提供的封装式载入的功能主要有：两个单独的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清除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操作、无符号数据位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提取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13.4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操作引擎技术及应用方法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74211" y="879103"/>
            <a:ext cx="3273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13.4.1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操作引擎概述</a:t>
            </a:r>
          </a:p>
        </p:txBody>
      </p:sp>
    </p:spTree>
    <p:extLst>
      <p:ext uri="{BB962C8B-B14F-4D97-AF65-F5344CB8AC3E}">
        <p14:creationId xmlns:p14="http://schemas.microsoft.com/office/powerpoint/2010/main" val="15739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24744"/>
            <a:ext cx="8712968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从表中可以看出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封装式存储和载入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不同功能所对应的外设地址的各个位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含义。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XOR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四种操作为封装地址写操作；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LAC1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UBFX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为封装地址读操作。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13.4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操作引擎技术及应用方法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74211" y="764704"/>
            <a:ext cx="3273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13.4.1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操作引擎概述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62"/>
              </p:ext>
            </p:extLst>
          </p:nvPr>
        </p:nvGraphicFramePr>
        <p:xfrm>
          <a:off x="683567" y="2204864"/>
          <a:ext cx="7704858" cy="28691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62574"/>
                <a:gridCol w="600767"/>
                <a:gridCol w="1039530"/>
                <a:gridCol w="600767"/>
                <a:gridCol w="819665"/>
                <a:gridCol w="1099316"/>
                <a:gridCol w="957562"/>
                <a:gridCol w="1224677"/>
              </a:tblGrid>
              <a:tr h="276168">
                <a:tc gridSpan="8"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黑体"/>
                          <a:cs typeface="Times New Roman"/>
                        </a:rPr>
                        <a:t>封装式存储和载入功能外设地址各位含义表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30-29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27-26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25-21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19-0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5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逻辑与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未使用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未使用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SRAM_U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或外设偏移地址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逻辑或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逻辑异或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XOR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清除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LAC1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：位标识符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置位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LAS1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30-29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27-23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22-19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18-0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5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数据位插入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BFI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：位标识符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：位宽度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SRAM_U</a:t>
                      </a: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或外设偏移地址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无符号位提取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UBFX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7504" y="5157192"/>
            <a:ext cx="8856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       从</a:t>
            </a:r>
            <a:r>
              <a:rPr lang="en-US" altLang="zh-CN" sz="2000" b="1" dirty="0"/>
              <a:t>KL25</a:t>
            </a:r>
            <a:r>
              <a:rPr lang="zh-CN" altLang="en-US" sz="2000" b="1" dirty="0"/>
              <a:t>参考手册中我们能知道，外设地址空间占了</a:t>
            </a:r>
            <a:r>
              <a:rPr lang="en-US" altLang="zh-CN" sz="2000" b="1" dirty="0"/>
              <a:t>516KB</a:t>
            </a:r>
            <a:r>
              <a:rPr lang="zh-CN" altLang="en-US" sz="2000" b="1" dirty="0"/>
              <a:t>：包括基址为</a:t>
            </a:r>
            <a:r>
              <a:rPr lang="en-US" altLang="zh-CN" sz="2000" b="1" dirty="0"/>
              <a:t>4000_0000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512KB</a:t>
            </a:r>
            <a:r>
              <a:rPr lang="zh-CN" altLang="en-US" sz="2000" b="1" dirty="0"/>
              <a:t>准外设地址空间和基址为</a:t>
            </a:r>
            <a:r>
              <a:rPr lang="en-US" altLang="zh-CN" sz="2000" b="1" dirty="0"/>
              <a:t>400F_F000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4KB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GPIO</a:t>
            </a:r>
            <a:r>
              <a:rPr lang="zh-CN" altLang="en-US" sz="2000" b="1" dirty="0"/>
              <a:t>访问空间两部分。封装地址空间是一个</a:t>
            </a:r>
            <a:r>
              <a:rPr lang="en-US" altLang="zh-CN" sz="2000" b="1" dirty="0"/>
              <a:t>448MB</a:t>
            </a:r>
            <a:r>
              <a:rPr lang="zh-CN" altLang="en-US" sz="2000" b="1" dirty="0"/>
              <a:t>的区域，范围为</a:t>
            </a:r>
            <a:r>
              <a:rPr lang="en-US" altLang="zh-CN" sz="2000" b="1" dirty="0"/>
              <a:t>4400_0000</a:t>
            </a:r>
            <a:r>
              <a:rPr lang="zh-CN" altLang="en-US" sz="2000" b="1" dirty="0"/>
              <a:t>～</a:t>
            </a:r>
            <a:r>
              <a:rPr lang="en-US" altLang="zh-CN" sz="2000" b="1" dirty="0"/>
              <a:t>5FFF_FFFF</a:t>
            </a:r>
            <a:r>
              <a:rPr lang="zh-CN" altLang="en-US" sz="2000" b="1" dirty="0"/>
              <a:t>。与</a:t>
            </a:r>
            <a:r>
              <a:rPr lang="en-US" altLang="zh-CN" sz="2000" b="1" dirty="0"/>
              <a:t>SRAM_U</a:t>
            </a:r>
            <a:r>
              <a:rPr lang="zh-CN" altLang="en-US" sz="2000" b="1" dirty="0"/>
              <a:t>关联的封装地址空间也是一个</a:t>
            </a:r>
            <a:r>
              <a:rPr lang="en-US" altLang="zh-CN" sz="2000" b="1" dirty="0"/>
              <a:t>448MB</a:t>
            </a:r>
            <a:r>
              <a:rPr lang="zh-CN" altLang="en-US" sz="2000" b="1" dirty="0"/>
              <a:t>的区域，范围为</a:t>
            </a:r>
            <a:r>
              <a:rPr lang="en-US" altLang="zh-CN" sz="2000" b="1" dirty="0"/>
              <a:t>2400_0000</a:t>
            </a:r>
            <a:r>
              <a:rPr lang="zh-CN" altLang="en-US" sz="2000" b="1" dirty="0"/>
              <a:t>～</a:t>
            </a:r>
            <a:r>
              <a:rPr lang="en-US" altLang="zh-CN" sz="2000" b="1" dirty="0"/>
              <a:t>3FFF-FFFF</a:t>
            </a:r>
            <a:r>
              <a:rPr lang="zh-CN" altLang="en-US" sz="20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624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418483"/>
            <a:ext cx="8712968" cy="4170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手册得知，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PORTB19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GPIOB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寄存器的第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位，其地址是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00FF000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。以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PORTB19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为例，将输出寄存器的第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位清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PORTB19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引脚输出低电平。此时可以利用清除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位操作方法和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操作方法来实现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 “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</a:t>
            </a: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</a:t>
            </a: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写”操作实现对外设地址空间的访问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第一步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，先读一个字。读出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4400FF00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中内容到变量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中。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，改一个位。将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中的第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位清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最后一步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，写一个字。将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写回目标地址。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这就是通常所说的“读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写”操作，即读内存赋给临时变量，然后对临时变量进修改，最后将临时变量结果写回内存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13.4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操作引擎技术及应用方法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74211" y="879103"/>
            <a:ext cx="6139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13.4.2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对外设地址空间的访问操作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9712" y="5661248"/>
            <a:ext cx="306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99"/>
                </a:solidFill>
              </a:rPr>
              <a:t>具体操作见书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P428</a:t>
            </a:r>
            <a:endParaRPr lang="zh-CN" altLang="en-US" sz="20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836712"/>
            <a:ext cx="8712968" cy="12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清除</a:t>
            </a: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GPIOB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寄存器的第</a:t>
            </a: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根据前面看到过的封装式存储和载入功能外设地址各位含义表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及清除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一位操作，我们能够得出对应外设的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封装地址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4A6FF000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13.4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操作引擎技术及应用方法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02878"/>
              </p:ext>
            </p:extLst>
          </p:nvPr>
        </p:nvGraphicFramePr>
        <p:xfrm>
          <a:off x="899592" y="1916832"/>
          <a:ext cx="7488829" cy="260914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24370"/>
                <a:gridCol w="583922"/>
                <a:gridCol w="1010383"/>
                <a:gridCol w="583922"/>
                <a:gridCol w="796684"/>
                <a:gridCol w="1068494"/>
                <a:gridCol w="930714"/>
                <a:gridCol w="1190340"/>
              </a:tblGrid>
              <a:tr h="257466">
                <a:tc gridSpan="8">
                  <a:txBody>
                    <a:bodyPr/>
                    <a:lstStyle/>
                    <a:p>
                      <a:pPr indent="2286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/>
                        </a:rPr>
                        <a:t>封装式存储和载入功能外设地址各位含义表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30-29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27-26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25-21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19-0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3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逻辑与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未使用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未使用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SRAM_U</a:t>
                      </a:r>
                      <a:r>
                        <a:rPr lang="zh-CN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或外设偏移地址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逻辑或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逻辑异或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XOR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清除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LAC1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：位标识符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置位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LAS1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30-29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27-23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22-19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18-0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3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数据位插入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BFI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：位标识符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：位宽度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SRAM_U</a:t>
                      </a: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或外设偏移地址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无符号位提取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UBFX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73194"/>
              </p:ext>
            </p:extLst>
          </p:nvPr>
        </p:nvGraphicFramePr>
        <p:xfrm>
          <a:off x="919037" y="4941168"/>
          <a:ext cx="6821315" cy="68407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590905"/>
                <a:gridCol w="877025"/>
                <a:gridCol w="590905"/>
                <a:gridCol w="1028380"/>
                <a:gridCol w="882209"/>
                <a:gridCol w="590905"/>
                <a:gridCol w="2260986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位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31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位</a:t>
                      </a: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30-29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位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28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位</a:t>
                      </a: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27-26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位</a:t>
                      </a: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25-21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位</a:t>
                      </a: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20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位</a:t>
                      </a: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19-0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10011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1111 1111 0000 0000 0000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03686" y="4509120"/>
            <a:ext cx="1382110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得出：</a:t>
            </a:r>
          </a:p>
        </p:txBody>
      </p:sp>
      <p:sp>
        <p:nvSpPr>
          <p:cNvPr id="10" name="矩形 9"/>
          <p:cNvSpPr/>
          <p:nvPr/>
        </p:nvSpPr>
        <p:spPr>
          <a:xfrm>
            <a:off x="203686" y="5661248"/>
            <a:ext cx="87608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b="1" kern="100" dirty="0" err="1">
                <a:latin typeface="Times New Roman"/>
                <a:ea typeface="宋体"/>
                <a:cs typeface="宋体"/>
              </a:rPr>
              <a:t>addr</a:t>
            </a:r>
            <a:r>
              <a:rPr lang="en-US" altLang="zh-CN" sz="2000" b="1" kern="100" dirty="0">
                <a:latin typeface="Times New Roman"/>
                <a:ea typeface="宋体"/>
                <a:cs typeface="宋体"/>
              </a:rPr>
              <a:t>[31:0]=0100 1010 0110 1111 1111 0000 0000 0000=0x4A6FF000</a:t>
            </a:r>
            <a:endParaRPr lang="zh-CN" altLang="zh-CN" sz="2000" b="1" kern="100" dirty="0">
              <a:latin typeface="Times New Roman"/>
              <a:ea typeface="宋体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/>
                <a:ea typeface="宋体"/>
              </a:rPr>
              <a:t>U32temp=(*( volatile unsigned long </a:t>
            </a:r>
            <a:r>
              <a:rPr lang="en-US" altLang="zh-CN" sz="2000" b="1" kern="100" dirty="0" err="1">
                <a:latin typeface="Times New Roman"/>
                <a:ea typeface="宋体"/>
              </a:rPr>
              <a:t>int</a:t>
            </a:r>
            <a:r>
              <a:rPr lang="en-US" altLang="zh-CN" sz="2000" b="1" kern="100" dirty="0">
                <a:latin typeface="Times New Roman"/>
                <a:ea typeface="宋体"/>
              </a:rPr>
              <a:t> *)(unsigned long </a:t>
            </a:r>
            <a:r>
              <a:rPr lang="en-US" altLang="zh-CN" sz="2000" b="1" kern="100" dirty="0" err="1">
                <a:latin typeface="Times New Roman"/>
                <a:ea typeface="宋体"/>
              </a:rPr>
              <a:t>int</a:t>
            </a:r>
            <a:r>
              <a:rPr lang="en-US" altLang="zh-CN" sz="2000" b="1" kern="100" dirty="0">
                <a:latin typeface="Times New Roman"/>
                <a:ea typeface="宋体"/>
              </a:rPr>
              <a:t>) 0x4A6FF000);</a:t>
            </a:r>
            <a:endParaRPr lang="zh-CN" altLang="zh-CN" sz="2000" b="1" kern="100" dirty="0">
              <a:latin typeface="Times New Roman"/>
              <a:ea typeface="宋体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b="1" kern="100" dirty="0">
                <a:latin typeface="Times New Roman"/>
                <a:ea typeface="宋体"/>
              </a:rPr>
              <a:t>读取该外设封装地址，即完成了清除</a:t>
            </a:r>
            <a:r>
              <a:rPr lang="en-US" altLang="zh-CN" sz="2000" b="1" kern="100" dirty="0">
                <a:latin typeface="Times New Roman"/>
                <a:ea typeface="宋体"/>
              </a:rPr>
              <a:t>1</a:t>
            </a:r>
            <a:r>
              <a:rPr lang="zh-CN" altLang="zh-CN" sz="2000" b="1" kern="100" dirty="0">
                <a:latin typeface="Times New Roman"/>
                <a:ea typeface="宋体"/>
              </a:rPr>
              <a:t>位操作。</a:t>
            </a:r>
            <a:endParaRPr lang="zh-CN" altLang="zh-CN" sz="2000" b="1" kern="100" dirty="0">
              <a:effectLst/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564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836712"/>
            <a:ext cx="8712968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前面封装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式存储和载入功能外设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地址含义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，能够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得出对应外设的封装地址为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440FF000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13.4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操作引擎技术及应用方法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98935"/>
              </p:ext>
            </p:extLst>
          </p:nvPr>
        </p:nvGraphicFramePr>
        <p:xfrm>
          <a:off x="827583" y="1988840"/>
          <a:ext cx="7560840" cy="237744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35767"/>
                <a:gridCol w="592729"/>
                <a:gridCol w="1019078"/>
                <a:gridCol w="592729"/>
                <a:gridCol w="803541"/>
                <a:gridCol w="1077689"/>
                <a:gridCol w="938724"/>
                <a:gridCol w="1200583"/>
              </a:tblGrid>
              <a:tr h="191291">
                <a:tc gridSpan="8">
                  <a:txBody>
                    <a:bodyPr/>
                    <a:lstStyle/>
                    <a:p>
                      <a:pPr indent="2286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/>
                        </a:rPr>
                        <a:t>封装式存储和载入功能外设地址各位含义表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2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30-29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27-26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25-21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19-0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2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逻辑与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未使用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未使用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SRAM_U</a:t>
                      </a:r>
                      <a:r>
                        <a:rPr lang="zh-CN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或外设偏移地址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逻辑或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2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逻辑异或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XOR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2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清除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LAC1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：位标识符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2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置位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LAS1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2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30-29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27-23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22-19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18-0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2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数据位插入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BFI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：位标识符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：位宽度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SRAM_U</a:t>
                      </a: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或外设偏移地址</a:t>
                      </a: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无符号位提取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UBFX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03686" y="4437112"/>
            <a:ext cx="1382110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得出：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57522"/>
              </p:ext>
            </p:extLst>
          </p:nvPr>
        </p:nvGraphicFramePr>
        <p:xfrm>
          <a:off x="1043608" y="4878984"/>
          <a:ext cx="6912766" cy="61862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598826"/>
                <a:gridCol w="888784"/>
                <a:gridCol w="598826"/>
                <a:gridCol w="1042168"/>
                <a:gridCol w="894037"/>
                <a:gridCol w="598826"/>
                <a:gridCol w="2291299"/>
              </a:tblGrid>
              <a:tr h="35021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30-29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27-26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25-21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19-0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6841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00000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1111 1111 0000 0000 0000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03686" y="5661248"/>
            <a:ext cx="8904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addr</a:t>
            </a:r>
            <a:r>
              <a:rPr lang="en-US" altLang="zh-CN" b="1" dirty="0"/>
              <a:t>[31:0]=0100 0100 0000 0000 0010 1111 1111 0000=0x440FF000</a:t>
            </a:r>
          </a:p>
          <a:p>
            <a:r>
              <a:rPr lang="en-US" altLang="zh-CN" b="1" dirty="0"/>
              <a:t>(*( volatile unsigned long </a:t>
            </a:r>
            <a:r>
              <a:rPr lang="en-US" altLang="zh-CN" b="1" dirty="0" err="1"/>
              <a:t>int</a:t>
            </a:r>
            <a:r>
              <a:rPr lang="en-US" altLang="zh-CN" b="1" dirty="0"/>
              <a:t> *)(unsigned long </a:t>
            </a:r>
            <a:r>
              <a:rPr lang="en-US" altLang="zh-CN" b="1" dirty="0" err="1"/>
              <a:t>int</a:t>
            </a:r>
            <a:r>
              <a:rPr lang="en-US" altLang="zh-CN" b="1" dirty="0"/>
              <a:t>) 0x440FF000)= 0xFFF7FFFF;</a:t>
            </a:r>
          </a:p>
          <a:p>
            <a:r>
              <a:rPr lang="zh-CN" altLang="en-US" b="1" dirty="0"/>
              <a:t>写</a:t>
            </a:r>
            <a:r>
              <a:rPr lang="en-US" altLang="zh-CN" b="1" dirty="0"/>
              <a:t>0xFFF7FFFF</a:t>
            </a:r>
            <a:r>
              <a:rPr lang="zh-CN" altLang="en-US" b="1" dirty="0"/>
              <a:t>给该外设封装地址，即完成与运算操作，实现第</a:t>
            </a:r>
            <a:r>
              <a:rPr lang="en-US" altLang="zh-CN" b="1" dirty="0"/>
              <a:t>19</a:t>
            </a:r>
            <a:r>
              <a:rPr lang="zh-CN" altLang="en-US" b="1" dirty="0"/>
              <a:t>位清</a:t>
            </a:r>
            <a:r>
              <a:rPr lang="en-US" altLang="zh-CN" b="1" dirty="0"/>
              <a:t>0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848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1268731"/>
            <a:ext cx="8379460" cy="3240390"/>
          </a:xfrm>
        </p:spPr>
        <p:txBody>
          <a:bodyPr/>
          <a:lstStyle/>
          <a:p>
            <a:pPr algn="just"/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本章导读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lvl="1" indent="457200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本章主要阐述了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KL25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系列芯片的时钟系统，时钟源、时钟发生器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、时钟信号是设置和选择；分析了电源管理模块、低功耗的各种状态的切换、低功耗状态的唤醒；介绍了位带操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作、看门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狗模块和系统的复位和启动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本章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的内容需读者全面的理解，掌握时钟模块的结构组成，设置、选择和使用各种时钟信号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3146" y="260648"/>
            <a:ext cx="6017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系统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时钟与其他功能模块</a:t>
            </a:r>
            <a:endParaRPr sz="3200" b="1" dirty="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340768"/>
            <a:ext cx="8856984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KDS3.0.0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编译环境中对上述代码反汇编进行对比，可以发现使用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技术比原有“读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写”方法的代码空间要小，执行效率更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13.4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操作引擎技术及应用方法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74211" y="879103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与一般情况下机器码对比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16426"/>
              </p:ext>
            </p:extLst>
          </p:nvPr>
        </p:nvGraphicFramePr>
        <p:xfrm>
          <a:off x="1206614" y="2249928"/>
          <a:ext cx="6658763" cy="4059392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6658763"/>
              </a:tblGrid>
              <a:tr h="405939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//****************************************************************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外设地址读一个字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temp=(*( volatile unsigned long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*)(unsigned long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)0x400FF000);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850:    4b2a        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r3, [pc, #168]    ; (8fc &lt;main+0xfc&gt;)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852:    681b        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r3, [r3, #0]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854:    60fb        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r3, [r7, #12]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改一个位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temp=temp&amp;(0xFFF7FFFF);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856:    68fa        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r2, [r7, #12]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858:    4b24        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r3, [pc, #144]    ; (8ec &lt;main+0xec&gt;)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85a:    4013          ands    r3, r2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85c:    60fb        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r3, [r7, #12]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//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外设地址写一个字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(*( volatile unsigned long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*)(unsigned long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)0x400FF000)=temp;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85e:    4b27        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r3, [pc, #156]    ; (8fc &lt;main+0xfc&gt;)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860:    68fa        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r2, [r7, #12]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862:    601a          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r2, [r3, #0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]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……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76056" y="6381328"/>
            <a:ext cx="186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详见书</a:t>
            </a:r>
            <a:r>
              <a:rPr lang="en-US" altLang="zh-CN" b="1" dirty="0" smtClean="0">
                <a:solidFill>
                  <a:srgbClr val="000099"/>
                </a:solidFill>
              </a:rPr>
              <a:t>P429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31" y="1221486"/>
            <a:ext cx="8856984" cy="307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外设地址空间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占用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516KB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：分为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4000_0000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地址开始的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512KB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400F_F000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4KB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空间两个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访问部分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地址空间被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硬件多重映射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。使用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addr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[19]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进行封装操作，对于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XOR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LAC1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，这个位作为真实的地址位，对于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UBFX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，这个位定义了位宽度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字段说明符的最低有效位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的访问操作和封装的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XOR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LAC1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操作可以使用标准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400F_F000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基地址，然而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BFI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UBFX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封装操作必须轮流使用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400F_F000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基地址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13.4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操作引擎技术及应用方法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74211" y="807095"/>
            <a:ext cx="58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13.4.3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位操作引擎对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部分的使用说明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48924"/>
              </p:ext>
            </p:extLst>
          </p:nvPr>
        </p:nvGraphicFramePr>
        <p:xfrm>
          <a:off x="683568" y="4293096"/>
          <a:ext cx="7992889" cy="220444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664296"/>
                <a:gridCol w="5328593"/>
              </a:tblGrid>
              <a:tr h="270909">
                <a:tc gridSpan="2">
                  <a:txBody>
                    <a:bodyPr/>
                    <a:lstStyle/>
                    <a:p>
                      <a:pPr indent="30607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表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13-2 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外设封装和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GPIO</a:t>
                      </a: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地址细节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8009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外设地址空间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说明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09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0x4000_0000-0x4007_FFFF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未封装（正常）外设访问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09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0x4008_0000-0x400F_EFFF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非法地址；试图引用会失败并错误终止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09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0x400F_0000-0x400F_FFFF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使用标准地址进行未封装（正常）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GPIO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访问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009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0x4010_0000-0x43FF_FFFF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非法地址；试图引用会失败并错误终止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132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0x4400_0000-0x4FFF_FFFF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封装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XOR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LAC1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LAS1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引用外设，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GPIO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基于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0x4000_F000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或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0x400F_F000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88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0x5000_0000-0x5FFF_FFFF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封装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BFI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，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UBFX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引用外设，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GPIO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只基于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0x4000_F000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9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31" y="1328145"/>
            <a:ext cx="8856984" cy="48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数据位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宽度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。之前的例子中仅以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位字的操作为例进行了说明，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对于各种操作均支持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位宽度的数据。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：关于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w1c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执行的是“读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写”操作，而很多寄存器有些位是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w1c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，也就是所谓的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write-1-clear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，写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的工作方式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时就需要特别注意和小心了，否则会出现很多不可预料的后果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中有多个连续的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w1c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位，我们就不要使用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来对寄存器写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了，因为在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这个操作中，其中有一步操作是将数据读回。这一步会将原本不需要清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的位给清了。所以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用于处理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w1c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位时要特别小心。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：还要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volatile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关键词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的使用。在使用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BME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技术时，所访问的存储器单元变量也必须使用关键字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volatile 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来加以定义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13.4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操作引擎技术及应用方法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74211" y="807095"/>
            <a:ext cx="420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13.4.4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操作引擎使用注意点</a:t>
            </a:r>
          </a:p>
        </p:txBody>
      </p:sp>
    </p:spTree>
    <p:extLst>
      <p:ext uri="{BB962C8B-B14F-4D97-AF65-F5344CB8AC3E}">
        <p14:creationId xmlns:p14="http://schemas.microsoft.com/office/powerpoint/2010/main" val="5769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2947" y="980728"/>
            <a:ext cx="8809533" cy="401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、看门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狗到底是什么？它又有什么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功能？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看门狗又叫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看门狗定时器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，也称为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Watchdog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，也可以简称为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COP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狗定时器具有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监视系统正常运行与否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的功能：当运行程序跑飞或某个系统中的关键系统时钟停止，导致无法回到正常的程序上执行的时候，看门狗会通过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的方式，将系统带到一个安全操作的状态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正常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情况下，看门狗通过与软件的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定期通信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来监视系统的执行过程，软件会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定期操作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看门狗定时器，也就是定期“饲喂”看门狗；如果应用程序丢失，未能在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超时之前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清零看门狗计数器，则会产生看门狗复位，并将系统强制恢复到一个已知的起点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209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13.5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看门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狗</a:t>
            </a:r>
          </a:p>
        </p:txBody>
      </p:sp>
    </p:spTree>
    <p:extLst>
      <p:ext uri="{BB962C8B-B14F-4D97-AF65-F5344CB8AC3E}">
        <p14:creationId xmlns:p14="http://schemas.microsoft.com/office/powerpoint/2010/main" val="16660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51520" y="980728"/>
            <a:ext cx="864096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、看门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狗计数器是如何清零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2200" b="1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在正常的工作时间，向</a:t>
            </a: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SIM_SRVCOP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寄存器，按顺序写入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0x55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0xAA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可以软件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重置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看门狗计数器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操作不影响在该寄存器中的数据，一旦写序列完成后，看门狗计数器将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重新计数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程序无法在规定的超时时间内执行计数器重置操作，则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将复位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。在超时期间，如果任何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0x55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0xAA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以外的值写入该寄存器，则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会立即复位。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当然如果不需要使用看门狗，可以通过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模块控制寄存器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M_COPC 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COPT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位来禁用。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209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13.5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看门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狗</a:t>
            </a:r>
          </a:p>
        </p:txBody>
      </p:sp>
    </p:spTree>
    <p:extLst>
      <p:ext uri="{BB962C8B-B14F-4D97-AF65-F5344CB8AC3E}">
        <p14:creationId xmlns:p14="http://schemas.microsoft.com/office/powerpoint/2010/main" val="23826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836712"/>
            <a:ext cx="8784976" cy="307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看门狗计数器需要计数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，它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的时钟如何选择呢？超时时间又是如何设置的呢？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COPCLKS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字段中，可以设定用于看门狗定时器的时钟源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选择的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时钟源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为总线时钟或内部的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1kHz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时钟源。每种时钟源可以通过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模块控制寄存器的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COPT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字段设置三个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超时时间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。选择好总线时钟源后，通过设置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模块控制寄存器的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COPW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位来操作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COP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具体功能。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209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13.5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看门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狗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25993"/>
              </p:ext>
            </p:extLst>
          </p:nvPr>
        </p:nvGraphicFramePr>
        <p:xfrm>
          <a:off x="755576" y="3737270"/>
          <a:ext cx="7992888" cy="2788074"/>
        </p:xfrm>
        <a:graphic>
          <a:graphicData uri="http://schemas.openxmlformats.org/drawingml/2006/table">
            <a:tbl>
              <a:tblPr firstRow="1" firstCol="1" bandRow="1"/>
              <a:tblGrid>
                <a:gridCol w="1212849"/>
                <a:gridCol w="1246050"/>
                <a:gridCol w="997485"/>
                <a:gridCol w="2324666"/>
                <a:gridCol w="2211838"/>
              </a:tblGrid>
              <a:tr h="254716">
                <a:tc gridSpan="5">
                  <a:txBody>
                    <a:bodyPr/>
                    <a:lstStyle/>
                    <a:p>
                      <a:pPr indent="2286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800" b="1" kern="0" dirty="0">
                          <a:effectLst/>
                          <a:latin typeface="黑体"/>
                          <a:ea typeface="宋体"/>
                          <a:cs typeface="Times New Roman"/>
                        </a:rPr>
                        <a:t>COP</a:t>
                      </a:r>
                      <a:r>
                        <a:rPr lang="zh-CN" sz="1800" b="1" kern="0" dirty="0">
                          <a:effectLst/>
                          <a:latin typeface="黑体"/>
                          <a:ea typeface="宋体"/>
                          <a:cs typeface="Times New Roman"/>
                        </a:rPr>
                        <a:t>配置选项表</a:t>
                      </a:r>
                      <a:endParaRPr lang="zh-CN" sz="1800" b="1" kern="100" dirty="0">
                        <a:effectLst/>
                        <a:latin typeface="黑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3018">
                <a:tc gridSpan="2"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SIM_COPC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控制位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时钟源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</a:rPr>
                        <a:t>COP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</a:rPr>
                        <a:t>窗口打开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</a:rPr>
                        <a:t>SIM_COPC [ COPW ] = 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COP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溢出计数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1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COPCLKS 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COPT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301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00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COP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被禁用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1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01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 kHz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1400" b="1" kern="0" baseline="3000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个周期（</a:t>
                      </a: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32ms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1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 kHz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1400" b="1" kern="0" baseline="3000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个周期（</a:t>
                      </a: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256ms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1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 kHz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1400" b="1" kern="0" baseline="3000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个周期（</a:t>
                      </a: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1024ms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1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01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</a:rPr>
                        <a:t>总线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6,144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个周期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1400" b="1" kern="0" baseline="30000">
                          <a:effectLst/>
                          <a:latin typeface="Times New Roman"/>
                          <a:ea typeface="宋体"/>
                        </a:rPr>
                        <a:t>13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个周期（</a:t>
                      </a: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32ms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1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总线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49,152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个周期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1400" b="1" kern="0" baseline="3000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个周期（</a:t>
                      </a: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32ms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1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总线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>
                          <a:effectLst/>
                          <a:latin typeface="Times New Roman"/>
                          <a:ea typeface="宋体"/>
                        </a:rPr>
                        <a:t>196,608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</a:rPr>
                        <a:t>个周期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1400" b="1" kern="0" baseline="30000" dirty="0">
                          <a:effectLst/>
                          <a:latin typeface="Times New Roman"/>
                          <a:ea typeface="宋体"/>
                        </a:rPr>
                        <a:t>18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</a:rPr>
                        <a:t>个周期（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</a:rPr>
                        <a:t>32ms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1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027991"/>
            <a:ext cx="8784976" cy="479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关于看门狗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模块的一些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zh-CN" altLang="en-US" sz="2200" b="1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第一次对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模块控制寄存器的写入操作或者任何的系统复位，都会使看门狗计数器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模块控制寄存器的后续的写入操作不会影响看门狗的操作。这表明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复位之后，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模块控制寄存器只能写入一次，第二次及之后的写入操作均无效。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第二个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如果选择总线时钟作为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时钟源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处于调试模式或者系统处于停止模式时，看门狗计数器不会继续计数。当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退出调试模式或停止模式时，看门狗计数器恢复工作。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第三个问题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：如果选择</a:t>
            </a: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1kHz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时钟源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一旦进入调试模式或停止模式，看门狗计数器都将被重新初始化为零。退出调试模式或停止模式后，计数器从零开始计时。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209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13.5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看门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狗</a:t>
            </a:r>
          </a:p>
        </p:txBody>
      </p:sp>
    </p:spTree>
    <p:extLst>
      <p:ext uri="{BB962C8B-B14F-4D97-AF65-F5344CB8AC3E}">
        <p14:creationId xmlns:p14="http://schemas.microsoft.com/office/powerpoint/2010/main" val="3832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027991"/>
            <a:ext cx="8784976" cy="2745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正确写入程序后，经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重新上电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后才可启动，并执行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出现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异常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时，也可通过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，使得芯片回复到最初已知状态，从而对系统进行保护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的复位源主要有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上电复位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系统复位源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调试复位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等，其中系统复位源复位功能就包括了前面讲到的看门狗、低漏唤醒等，这点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从下表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中可以看出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来。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每个系统复位源对应系统复位状态寄存器（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RCM_SRS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）里的相应位。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260648"/>
            <a:ext cx="2452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13.6 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复位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06782"/>
              </p:ext>
            </p:extLst>
          </p:nvPr>
        </p:nvGraphicFramePr>
        <p:xfrm>
          <a:off x="385192" y="3826070"/>
          <a:ext cx="8229600" cy="2339234"/>
        </p:xfrm>
        <a:graphic>
          <a:graphicData uri="http://schemas.openxmlformats.org/drawingml/2006/table">
            <a:tbl>
              <a:tblPr firstRow="1" firstCol="1" bandRow="1"/>
              <a:tblGrid>
                <a:gridCol w="1367760"/>
                <a:gridCol w="6861840"/>
              </a:tblGrid>
              <a:tr h="352415">
                <a:tc gridSpan="2">
                  <a:txBody>
                    <a:bodyPr/>
                    <a:lstStyle/>
                    <a:p>
                      <a:pPr indent="30607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8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黑体"/>
                          <a:cs typeface="Times New Roman"/>
                        </a:rPr>
                        <a:t>复位源</a:t>
                      </a:r>
                      <a:endParaRPr lang="zh-CN" sz="1800" b="1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32147" marR="3214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2415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复位源</a:t>
                      </a:r>
                    </a:p>
                  </a:txBody>
                  <a:tcPr marL="32147" marR="3214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</a:p>
                  </a:txBody>
                  <a:tcPr marL="32147" marR="321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45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上电复位</a:t>
                      </a:r>
                    </a:p>
                  </a:txBody>
                  <a:tcPr marL="32147" marR="32147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上电复位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(POR) 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2147" marR="321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857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系统复位</a:t>
                      </a:r>
                    </a:p>
                  </a:txBody>
                  <a:tcPr marL="32147" marR="3214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外部引脚复位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(RESET)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；低电平检测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(LVD)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复位；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COP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看门狗复位；低漏唤醒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(LLWU)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复位；多用途时钟发生器时钟丢失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(LOC)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复位；多用途时钟发生器失锁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(LOL)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复位；停止模式应答错误（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SACKERR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）复位；软件复位；锁定复位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(LOCKUP)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；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MDM-AP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系统复位</a:t>
                      </a:r>
                    </a:p>
                  </a:txBody>
                  <a:tcPr marL="32147" marR="321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02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调试复位</a:t>
                      </a:r>
                    </a:p>
                  </a:txBody>
                  <a:tcPr marL="32147" marR="3214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复位调试子系统</a:t>
                      </a:r>
                    </a:p>
                  </a:txBody>
                  <a:tcPr marL="32147" marR="321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6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38434" y="260648"/>
            <a:ext cx="51847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kern="0" dirty="0">
                <a:solidFill>
                  <a:srgbClr val="FFFFFF"/>
                </a:solidFill>
                <a:latin typeface="Arial" charset="0"/>
                <a:ea typeface="华文新魏" pitchFamily="2" charset="-122"/>
              </a:rPr>
              <a:t>结  束  语</a:t>
            </a: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22536" r="49205" b="22536"/>
          <a:stretch>
            <a:fillRect/>
          </a:stretch>
        </p:blipFill>
        <p:spPr bwMode="gray">
          <a:xfrm>
            <a:off x="107503" y="836712"/>
            <a:ext cx="4968553" cy="52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BC7B45-20C1-48AE-8B78-AFAD20EA80B5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8064" y="1196752"/>
            <a:ext cx="3600400" cy="4996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本章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主要介绍了基本功能模块外的其他功能模块，主要内容有：（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）系统时钟的概述与设置；（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）电源模块；（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）低漏唤醒单元；（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）位带操作；（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）看门狗模块；（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）复位与启动模块。这些内容一般会在程序的初始化中使用。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与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前面的章节相比，此章内容较杂且难理解，但对于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KL25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芯片的开发，又是必不可少、需要全面理解的部分。</a:t>
            </a:r>
          </a:p>
        </p:txBody>
      </p:sp>
    </p:spTree>
    <p:extLst>
      <p:ext uri="{BB962C8B-B14F-4D97-AF65-F5344CB8AC3E}">
        <p14:creationId xmlns:p14="http://schemas.microsoft.com/office/powerpoint/2010/main" val="4710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24744"/>
            <a:ext cx="6769065" cy="43924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主要内容：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13.1 </a:t>
            </a:r>
            <a:r>
              <a:rPr lang="zh-CN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</a:t>
            </a:r>
            <a:r>
              <a:rPr lang="zh-CN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13.2 </a:t>
            </a:r>
            <a:r>
              <a:rPr lang="zh-CN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电源模块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13.3 </a:t>
            </a:r>
            <a:r>
              <a:rPr lang="zh-CN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低漏唤醒单元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13.4 </a:t>
            </a:r>
            <a:r>
              <a:rPr lang="zh-CN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位操作引擎技术及应用方法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13.5 </a:t>
            </a:r>
            <a:r>
              <a:rPr lang="zh-CN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看门狗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13.6 </a:t>
            </a:r>
            <a:r>
              <a:rPr lang="zh-CN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复位模块</a:t>
            </a:r>
          </a:p>
          <a:p>
            <a:endParaRPr lang="zh-CN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73146" y="260648"/>
            <a:ext cx="6017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系统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时钟与其他功能模块</a:t>
            </a:r>
            <a:endParaRPr sz="3200" b="1" dirty="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 t="3195" r="7090" b="4291"/>
          <a:stretch/>
        </p:blipFill>
        <p:spPr bwMode="auto">
          <a:xfrm>
            <a:off x="3419094" y="912059"/>
            <a:ext cx="5617401" cy="43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5496" y="1363292"/>
            <a:ext cx="3383599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是微控制器的一个重要组成部分，它产生的时钟信号贯穿整个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。时钟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系统设计得好坏关系到芯片能否正常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芯片提供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多个时钟源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选择，每个模块可以根据自己的需求选择对应的时钟源。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2706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13.1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79103"/>
            <a:ext cx="3875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13.1.1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系统的基本概念</a:t>
            </a:r>
          </a:p>
        </p:txBody>
      </p:sp>
      <p:sp>
        <p:nvSpPr>
          <p:cNvPr id="10" name="矩形 9"/>
          <p:cNvSpPr/>
          <p:nvPr/>
        </p:nvSpPr>
        <p:spPr>
          <a:xfrm>
            <a:off x="181248" y="5157192"/>
            <a:ext cx="88552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芯片的时钟系统由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振荡器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OSC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实时时钟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RTC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多功能时钟发生器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系统集成模块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电源管理器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PMC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等模块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组成。</a:t>
            </a:r>
            <a:endParaRPr lang="en-US" altLang="zh-CN" sz="20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振荡器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OSC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实时时钟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RTC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模块通过外接的晶振器件为系统引入外部参考时钟信号，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为系统中的各模块分配时钟源，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SIM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为系统中的各模块选择时钟源，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PMC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可输出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1kHz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的参考时钟信号。</a:t>
            </a:r>
          </a:p>
        </p:txBody>
      </p:sp>
    </p:spTree>
    <p:extLst>
      <p:ext uri="{BB962C8B-B14F-4D97-AF65-F5344CB8AC3E}">
        <p14:creationId xmlns:p14="http://schemas.microsoft.com/office/powerpoint/2010/main" val="8286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268760"/>
            <a:ext cx="8784976" cy="546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多用途时钟发生器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是时钟模块中比较重要的部分，它为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多种时钟源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内部包含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4MHz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32KHz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的时钟，系统初始运行时使用该时钟，然后再进行时钟配置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有一个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锁频环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FLL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和一个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锁相环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，其主要作用是将低频的时钟信号变为高频时钟信号，也就通常所说的倍频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锁频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环相比于锁相环不是很精确，所以在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没有很严格的时钟要求时，可采用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锁频环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FLL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，而在需要有精确的时钟要求时，最好采用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锁相环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启动之后就是通过锁相环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振荡器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OSC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外接的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8MHz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时钟进行倍频，从而产生内核时钟和总线时钟的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总的来说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就是可以使用多用途时钟发生器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模块选择内部或者外部参考时钟作为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系统时钟源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，并可选择锁频环或锁相环输出倍频后的时钟。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2706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13.1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4511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13.1.2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模块概要与编程要点</a:t>
            </a:r>
          </a:p>
        </p:txBody>
      </p:sp>
    </p:spTree>
    <p:extLst>
      <p:ext uri="{BB962C8B-B14F-4D97-AF65-F5344CB8AC3E}">
        <p14:creationId xmlns:p14="http://schemas.microsoft.com/office/powerpoint/2010/main" val="28751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268760"/>
            <a:ext cx="8784976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FEE……STOP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九种运行模式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。下图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中的箭头表明可切换的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的模式，模式的切换需要遵守图中的约定的，只有图中给出的切换才是可行的。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从书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P421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13-1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也能看到各种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运行模式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含义。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2706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13.1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4511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13.1.2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模块概要与编程要点</a:t>
            </a:r>
          </a:p>
        </p:txBody>
      </p:sp>
      <p:pic>
        <p:nvPicPr>
          <p:cNvPr id="6" name="图片 5" descr="C:\Users\Jeremy\Desktop\QQ截图20130307125207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7868" y="2636912"/>
            <a:ext cx="5198467" cy="390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268760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本讲测试实例选择从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进入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FBE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，再进入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PBE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，最后达到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状态。具体步骤如下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第一步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过渡到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FBE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模块控制寄存器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MCG_C2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设置为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1C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寄存器中的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这两位设置为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01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EREFS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位设置为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2706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13.1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13.1.3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模块测试实例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31" y="3212976"/>
            <a:ext cx="7119793" cy="923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2" y="5373216"/>
            <a:ext cx="6903768" cy="12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07504" y="4221088"/>
            <a:ext cx="8712968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MCG_C1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设置为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98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，寄存器中的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CLKS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这两位设置为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FRDIV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这三位设置为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011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IREFS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位清除为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，选择外部参考时钟和外部晶振。</a:t>
            </a:r>
            <a:endParaRPr lang="en-US" altLang="zh-CN" sz="2200" b="1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470" y="583310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b="1" dirty="0">
                <a:solidFill>
                  <a:srgbClr val="000099"/>
                </a:solidFill>
                <a:latin typeface="Times New Roman"/>
                <a:ea typeface="宋体"/>
              </a:rPr>
              <a:t>MCG_C1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142" y="348982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b="1" dirty="0">
                <a:solidFill>
                  <a:srgbClr val="000099"/>
                </a:solidFill>
                <a:latin typeface="Times New Roman"/>
                <a:ea typeface="宋体"/>
              </a:rPr>
              <a:t>MCG_C2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268760"/>
            <a:ext cx="8784976" cy="117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然后循环等待直到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状态寄存器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MCG_S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OSCINIT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循环直到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状态寄存器的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IREFST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位为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循环直到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状态寄存器的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CLKST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这两位为</a:t>
            </a:r>
            <a:r>
              <a:rPr lang="en-US" altLang="zh-CN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。此时完成从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FBE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模式的切换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2706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13.1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13.1.3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模块测试实例</a:t>
            </a: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6264696" cy="10636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79512" y="3765142"/>
            <a:ext cx="8712968" cy="12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：从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FBE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过渡到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PBE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  <a:endParaRPr lang="en-US" altLang="zh-CN" sz="22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MCG_C5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01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，寄存器中的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PRDIV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位设置为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00001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，对应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分频导致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参考频率为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8MHz/2=4MHz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70" y="5013176"/>
            <a:ext cx="6624106" cy="8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98946" y="527554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b="1" dirty="0">
                <a:solidFill>
                  <a:srgbClr val="000099"/>
                </a:solidFill>
                <a:latin typeface="Times New Roman"/>
                <a:ea typeface="宋体"/>
              </a:rPr>
              <a:t>MCG_C5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6073" y="279507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altLang="zh-CN" b="1" kern="100" dirty="0">
                <a:solidFill>
                  <a:srgbClr val="000099"/>
                </a:solidFill>
                <a:latin typeface="Times New Roman"/>
                <a:ea typeface="宋体"/>
              </a:rPr>
              <a:t>MCG_S</a:t>
            </a:r>
            <a:endParaRPr lang="zh-CN" altLang="zh-CN" b="1" kern="100" dirty="0">
              <a:solidFill>
                <a:srgbClr val="000099"/>
              </a:solidFill>
              <a:effectLst/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362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268760"/>
            <a:ext cx="8784976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 MCG_C6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，将寄存器中的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PLLS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位设置为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，表明选择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输出作为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时钟源；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VDIV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位均设置为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，对应倍频因子为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，这是因为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4MHz *24=96MHz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7869" y="260648"/>
            <a:ext cx="2706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13.1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13.1.3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模块测试实例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2" y="2529468"/>
            <a:ext cx="6435717" cy="10435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79512" y="3607207"/>
            <a:ext cx="8712967" cy="1620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循环直到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状态寄存器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MCG_S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PLLST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位被置位，表明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是当前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PLLS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时钟源。</a:t>
            </a:r>
          </a:p>
          <a:p>
            <a:pPr marL="34290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循环直到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状态寄存器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MCG_S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LOCK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位被设置，表明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PLL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要求锁存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此时处于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PBE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7651"/>
            <a:ext cx="6768752" cy="1119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08645" y="56025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b="1" dirty="0">
                <a:solidFill>
                  <a:srgbClr val="000099"/>
                </a:solidFill>
                <a:latin typeface="Times New Roman"/>
                <a:ea typeface="宋体"/>
              </a:rPr>
              <a:t>MCG_S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088" y="281833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b="1" dirty="0">
                <a:solidFill>
                  <a:srgbClr val="000099"/>
                </a:solidFill>
                <a:latin typeface="Times New Roman"/>
                <a:ea typeface="宋体"/>
              </a:rPr>
              <a:t>MCG_C6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3500</TotalTime>
  <Words>4476</Words>
  <Application>Microsoft Office PowerPoint</Application>
  <PresentationFormat>全屏显示(4:3)</PresentationFormat>
  <Paragraphs>475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Pixel</vt:lpstr>
      <vt:lpstr>1_Pixel</vt:lpstr>
      <vt:lpstr>嵌入式系统及应用 1 第13章 系统时钟与其他功能模块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 （Introduction to Computers）</dc:title>
  <dc:creator>User</dc:creator>
  <cp:lastModifiedBy>Wen</cp:lastModifiedBy>
  <cp:revision>803</cp:revision>
  <dcterms:created xsi:type="dcterms:W3CDTF">2007-09-11T12:35:00Z</dcterms:created>
  <dcterms:modified xsi:type="dcterms:W3CDTF">2016-10-31T12:21:55Z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