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  <p:sldMasterId id="2147483657" r:id="rId2"/>
    <p:sldMasterId id="2147483787" r:id="rId3"/>
    <p:sldMasterId id="2147483789" r:id="rId4"/>
    <p:sldMasterId id="2147483801" r:id="rId5"/>
  </p:sldMasterIdLst>
  <p:notesMasterIdLst>
    <p:notesMasterId r:id="rId19"/>
  </p:notesMasterIdLst>
  <p:handoutMasterIdLst>
    <p:handoutMasterId r:id="rId20"/>
  </p:handoutMasterIdLst>
  <p:sldIdLst>
    <p:sldId id="446" r:id="rId6"/>
    <p:sldId id="478" r:id="rId7"/>
    <p:sldId id="652" r:id="rId8"/>
    <p:sldId id="658" r:id="rId9"/>
    <p:sldId id="659" r:id="rId10"/>
    <p:sldId id="661" r:id="rId11"/>
    <p:sldId id="662" r:id="rId12"/>
    <p:sldId id="663" r:id="rId13"/>
    <p:sldId id="664" r:id="rId14"/>
    <p:sldId id="665" r:id="rId15"/>
    <p:sldId id="667" r:id="rId16"/>
    <p:sldId id="671" r:id="rId17"/>
    <p:sldId id="651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Amy Chen" initials="Amy" lastIdx="1" clrIdx="1"/>
  <p:cmAuthor id="2" name="User" initials="U" lastIdx="4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="" val="1"/>
      </p:ext>
    </p:extLst>
  </p:showPr>
  <p:clrMru>
    <a:srgbClr val="0033CC"/>
    <a:srgbClr val="E79B03"/>
    <a:srgbClr val="BE6402"/>
    <a:srgbClr val="D87202"/>
    <a:srgbClr val="D98C01"/>
    <a:srgbClr val="FCA904"/>
    <a:srgbClr val="BF3009"/>
    <a:srgbClr val="EE4B18"/>
    <a:srgbClr val="FF7F15"/>
    <a:srgbClr val="F43E0C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200" autoAdjust="0"/>
    <p:restoredTop sz="96667" autoAdjust="0"/>
  </p:normalViewPr>
  <p:slideViewPr>
    <p:cSldViewPr snapToGrid="0">
      <p:cViewPr>
        <p:scale>
          <a:sx n="66" d="100"/>
          <a:sy n="66" d="100"/>
        </p:scale>
        <p:origin x="-43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04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Freescale Semiconductor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89425-449D-4D80-B16A-0FCA3F0B391A}" type="datetime9">
              <a:rPr lang="en-US"/>
              <a:pPr/>
              <a:t>8/12/2014 8:42:33 PM</a:t>
            </a:fld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© Freescale Semiconductor 2005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F065D9-E2A3-4C44-9C4B-6E7F477F1903}" type="datetime9">
              <a:rPr lang="en-US"/>
              <a:pPr/>
              <a:t>8/12/2014 8:42:28 PM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© Freescale Semiconductor 2005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85AF5F3-1A96-4FB0-9ED1-44AAC55544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\\10.81.250.100\wip\CORP\COR\_2011_Brand_Refresh\COR-P22374_Corp_PowerPoint_Template\Graphics\Lindsey_PPT build\elements\PPT_ORGBG_OP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052" y="0"/>
            <a:ext cx="9163051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 userDrawn="1"/>
        </p:nvSpPr>
        <p:spPr>
          <a:xfrm>
            <a:off x="-18151" y="0"/>
            <a:ext cx="278992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15"/>
          <p:cNvSpPr/>
          <p:nvPr userDrawn="1"/>
        </p:nvSpPr>
        <p:spPr>
          <a:xfrm>
            <a:off x="6733981" y="-2567"/>
            <a:ext cx="2427271" cy="6568176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271" h="6568176">
                <a:moveTo>
                  <a:pt x="4486" y="0"/>
                </a:moveTo>
                <a:lnTo>
                  <a:pt x="2427271" y="857"/>
                </a:lnTo>
                <a:cubicBezTo>
                  <a:pt x="2424396" y="2218718"/>
                  <a:pt x="2412894" y="4350315"/>
                  <a:pt x="2410019" y="6568176"/>
                </a:cubicBezTo>
                <a:lnTo>
                  <a:pt x="401840" y="6568056"/>
                </a:lnTo>
                <a:cubicBezTo>
                  <a:pt x="180017" y="6568056"/>
                  <a:pt x="194" y="6388233"/>
                  <a:pt x="194" y="6166410"/>
                </a:cubicBezTo>
                <a:cubicBezTo>
                  <a:pt x="-1251" y="4338102"/>
                  <a:pt x="5931" y="1828308"/>
                  <a:pt x="4486" y="0"/>
                </a:cubicBezTo>
                <a:close/>
              </a:path>
            </a:pathLst>
          </a:custGeom>
          <a:gradFill flip="none" rotWithShape="1">
            <a:gsLst>
              <a:gs pos="0">
                <a:srgbClr val="A02908">
                  <a:alpha val="19000"/>
                </a:srgbClr>
              </a:gs>
              <a:gs pos="50000">
                <a:srgbClr val="F43E0C">
                  <a:alpha val="34000"/>
                </a:srgbClr>
              </a:gs>
              <a:gs pos="100000">
                <a:srgbClr val="FF7F15">
                  <a:alpha val="1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C:\Users\rls02c\Desktop\newtemplate\Networking_BG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67"/>
            <a:ext cx="9163050" cy="6883743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/>
          <p:cNvCxnSpPr/>
          <p:nvPr userDrawn="1"/>
        </p:nvCxnSpPr>
        <p:spPr>
          <a:xfrm>
            <a:off x="-19051" y="3848100"/>
            <a:ext cx="916305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-18151" y="0"/>
            <a:ext cx="2789926" cy="6881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159543" y="4695825"/>
            <a:ext cx="1229800" cy="1235574"/>
            <a:chOff x="6866421" y="109537"/>
            <a:chExt cx="2028825" cy="2038350"/>
          </a:xfrm>
        </p:grpSpPr>
        <p:pic>
          <p:nvPicPr>
            <p:cNvPr id="80" name="Picture 181" descr="Dmd_CHIP_72dpi_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mc="http://schemas.openxmlformats.org/markup-compatibility/2006" xmlns:mv="urn:schemas-microsoft-com:mac:vml" xmlns:a14="http://schemas.microsoft.com/office/drawing/2010/main" xmlns="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421" y="109537"/>
              <a:ext cx="2028825" cy="2038350"/>
            </a:xfrm>
            <a:prstGeom prst="rect">
              <a:avLst/>
            </a:prstGeom>
            <a:noFill/>
          </p:spPr>
        </p:pic>
        <p:sp>
          <p:nvSpPr>
            <p:cNvPr id="81" name="Rectangle 80"/>
            <p:cNvSpPr/>
            <p:nvPr userDrawn="1"/>
          </p:nvSpPr>
          <p:spPr>
            <a:xfrm rot="18851266">
              <a:off x="7156392" y="418319"/>
              <a:ext cx="1434596" cy="13874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15"/>
          <p:cNvSpPr/>
          <p:nvPr userDrawn="1"/>
        </p:nvSpPr>
        <p:spPr>
          <a:xfrm>
            <a:off x="6733981" y="-2567"/>
            <a:ext cx="2427271" cy="6568176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271" h="6568176">
                <a:moveTo>
                  <a:pt x="4486" y="0"/>
                </a:moveTo>
                <a:lnTo>
                  <a:pt x="2427271" y="857"/>
                </a:lnTo>
                <a:cubicBezTo>
                  <a:pt x="2424396" y="2218718"/>
                  <a:pt x="2412894" y="4350315"/>
                  <a:pt x="2410019" y="6568176"/>
                </a:cubicBezTo>
                <a:lnTo>
                  <a:pt x="401840" y="6568056"/>
                </a:lnTo>
                <a:cubicBezTo>
                  <a:pt x="180017" y="6568056"/>
                  <a:pt x="194" y="6388233"/>
                  <a:pt x="194" y="6166410"/>
                </a:cubicBezTo>
                <a:cubicBezTo>
                  <a:pt x="-1251" y="4338102"/>
                  <a:pt x="5931" y="1828308"/>
                  <a:pt x="4486" y="0"/>
                </a:cubicBezTo>
                <a:close/>
              </a:path>
            </a:pathLst>
          </a:custGeom>
          <a:solidFill>
            <a:srgbClr val="61030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15"/>
          <p:cNvSpPr/>
          <p:nvPr userDrawn="1"/>
        </p:nvSpPr>
        <p:spPr>
          <a:xfrm>
            <a:off x="6767512" y="6307711"/>
            <a:ext cx="2378758" cy="257900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10848"/>
              <a:gd name="connsiteY0" fmla="*/ 0 h 6568176"/>
              <a:gd name="connsiteX1" fmla="*/ 2410019 w 2410848"/>
              <a:gd name="connsiteY1" fmla="*/ 5651158 h 6568176"/>
              <a:gd name="connsiteX2" fmla="*/ 2410019 w 2410848"/>
              <a:gd name="connsiteY2" fmla="*/ 6568176 h 6568176"/>
              <a:gd name="connsiteX3" fmla="*/ 401840 w 2410848"/>
              <a:gd name="connsiteY3" fmla="*/ 6568056 h 6568176"/>
              <a:gd name="connsiteX4" fmla="*/ 194 w 2410848"/>
              <a:gd name="connsiteY4" fmla="*/ 6166410 h 6568176"/>
              <a:gd name="connsiteX5" fmla="*/ 4486 w 2410848"/>
              <a:gd name="connsiteY5" fmla="*/ 0 h 6568176"/>
              <a:gd name="connsiteX0" fmla="*/ 0 w 2414989"/>
              <a:gd name="connsiteY0" fmla="*/ 0 h 2298100"/>
              <a:gd name="connsiteX1" fmla="*/ 2414160 w 2414989"/>
              <a:gd name="connsiteY1" fmla="*/ 1381082 h 2298100"/>
              <a:gd name="connsiteX2" fmla="*/ 2414160 w 2414989"/>
              <a:gd name="connsiteY2" fmla="*/ 2298100 h 2298100"/>
              <a:gd name="connsiteX3" fmla="*/ 405981 w 2414989"/>
              <a:gd name="connsiteY3" fmla="*/ 2297980 h 2298100"/>
              <a:gd name="connsiteX4" fmla="*/ 4335 w 2414989"/>
              <a:gd name="connsiteY4" fmla="*/ 1896334 h 2298100"/>
              <a:gd name="connsiteX5" fmla="*/ 0 w 2414989"/>
              <a:gd name="connsiteY5" fmla="*/ 0 h 2298100"/>
              <a:gd name="connsiteX0" fmla="*/ 0 w 2410654"/>
              <a:gd name="connsiteY0" fmla="*/ 522286 h 924052"/>
              <a:gd name="connsiteX1" fmla="*/ 2409825 w 2410654"/>
              <a:gd name="connsiteY1" fmla="*/ 7034 h 924052"/>
              <a:gd name="connsiteX2" fmla="*/ 2409825 w 2410654"/>
              <a:gd name="connsiteY2" fmla="*/ 924052 h 924052"/>
              <a:gd name="connsiteX3" fmla="*/ 401646 w 2410654"/>
              <a:gd name="connsiteY3" fmla="*/ 923932 h 924052"/>
              <a:gd name="connsiteX4" fmla="*/ 0 w 2410654"/>
              <a:gd name="connsiteY4" fmla="*/ 522286 h 924052"/>
              <a:gd name="connsiteX0" fmla="*/ 0 w 2410654"/>
              <a:gd name="connsiteY0" fmla="*/ 1410949 h 1812715"/>
              <a:gd name="connsiteX1" fmla="*/ 2409825 w 2410654"/>
              <a:gd name="connsiteY1" fmla="*/ 895697 h 1812715"/>
              <a:gd name="connsiteX2" fmla="*/ 2409825 w 2410654"/>
              <a:gd name="connsiteY2" fmla="*/ 1812715 h 1812715"/>
              <a:gd name="connsiteX3" fmla="*/ 401646 w 2410654"/>
              <a:gd name="connsiteY3" fmla="*/ 1812595 h 1812715"/>
              <a:gd name="connsiteX4" fmla="*/ 0 w 2410654"/>
              <a:gd name="connsiteY4" fmla="*/ 1410949 h 181271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595858 h 997624"/>
              <a:gd name="connsiteX1" fmla="*/ 2409825 w 2410654"/>
              <a:gd name="connsiteY1" fmla="*/ 598191 h 997624"/>
              <a:gd name="connsiteX2" fmla="*/ 2409825 w 2410654"/>
              <a:gd name="connsiteY2" fmla="*/ 997624 h 997624"/>
              <a:gd name="connsiteX3" fmla="*/ 401646 w 2410654"/>
              <a:gd name="connsiteY3" fmla="*/ 997504 h 997624"/>
              <a:gd name="connsiteX4" fmla="*/ 0 w 2410654"/>
              <a:gd name="connsiteY4" fmla="*/ 595858 h 99762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58923"/>
              <a:gd name="connsiteY0" fmla="*/ 58047 h 459813"/>
              <a:gd name="connsiteX1" fmla="*/ 2402263 w 2558923"/>
              <a:gd name="connsiteY1" fmla="*/ 44838 h 459813"/>
              <a:gd name="connsiteX2" fmla="*/ 2409825 w 2558923"/>
              <a:gd name="connsiteY2" fmla="*/ 459813 h 459813"/>
              <a:gd name="connsiteX3" fmla="*/ 401646 w 2558923"/>
              <a:gd name="connsiteY3" fmla="*/ 459693 h 459813"/>
              <a:gd name="connsiteX4" fmla="*/ 0 w 2558923"/>
              <a:gd name="connsiteY4" fmla="*/ 58047 h 459813"/>
              <a:gd name="connsiteX0" fmla="*/ 0 w 2409825"/>
              <a:gd name="connsiteY0" fmla="*/ 58047 h 459813"/>
              <a:gd name="connsiteX1" fmla="*/ 2402263 w 2409825"/>
              <a:gd name="connsiteY1" fmla="*/ 44838 h 459813"/>
              <a:gd name="connsiteX2" fmla="*/ 2409825 w 2409825"/>
              <a:gd name="connsiteY2" fmla="*/ 459813 h 459813"/>
              <a:gd name="connsiteX3" fmla="*/ 401646 w 2409825"/>
              <a:gd name="connsiteY3" fmla="*/ 459693 h 459813"/>
              <a:gd name="connsiteX4" fmla="*/ 0 w 2409825"/>
              <a:gd name="connsiteY4" fmla="*/ 58047 h 459813"/>
              <a:gd name="connsiteX0" fmla="*/ 0 w 2409825"/>
              <a:gd name="connsiteY0" fmla="*/ 31845 h 433611"/>
              <a:gd name="connsiteX1" fmla="*/ 2402263 w 2409825"/>
              <a:gd name="connsiteY1" fmla="*/ 18636 h 433611"/>
              <a:gd name="connsiteX2" fmla="*/ 2409825 w 2409825"/>
              <a:gd name="connsiteY2" fmla="*/ 433611 h 433611"/>
              <a:gd name="connsiteX3" fmla="*/ 401646 w 2409825"/>
              <a:gd name="connsiteY3" fmla="*/ 433491 h 433611"/>
              <a:gd name="connsiteX4" fmla="*/ 0 w 2409825"/>
              <a:gd name="connsiteY4" fmla="*/ 31845 h 433611"/>
              <a:gd name="connsiteX0" fmla="*/ 0 w 2409825"/>
              <a:gd name="connsiteY0" fmla="*/ 13209 h 414975"/>
              <a:gd name="connsiteX1" fmla="*/ 2402263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12835"/>
              <a:gd name="connsiteY0" fmla="*/ 13209 h 414975"/>
              <a:gd name="connsiteX1" fmla="*/ 2412835 w 2412835"/>
              <a:gd name="connsiteY1" fmla="*/ 0 h 414975"/>
              <a:gd name="connsiteX2" fmla="*/ 2409825 w 2412835"/>
              <a:gd name="connsiteY2" fmla="*/ 414975 h 414975"/>
              <a:gd name="connsiteX3" fmla="*/ 401646 w 2412835"/>
              <a:gd name="connsiteY3" fmla="*/ 414855 h 414975"/>
              <a:gd name="connsiteX4" fmla="*/ 0 w 2412835"/>
              <a:gd name="connsiteY4" fmla="*/ 13209 h 414975"/>
              <a:gd name="connsiteX0" fmla="*/ 0 w 2409825"/>
              <a:gd name="connsiteY0" fmla="*/ 13209 h 414975"/>
              <a:gd name="connsiteX1" fmla="*/ 2407549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09825"/>
              <a:gd name="connsiteY0" fmla="*/ 0 h 401766"/>
              <a:gd name="connsiteX1" fmla="*/ 2407549 w 2409825"/>
              <a:gd name="connsiteY1" fmla="*/ 2647 h 401766"/>
              <a:gd name="connsiteX2" fmla="*/ 2409825 w 2409825"/>
              <a:gd name="connsiteY2" fmla="*/ 401766 h 401766"/>
              <a:gd name="connsiteX3" fmla="*/ 401646 w 2409825"/>
              <a:gd name="connsiteY3" fmla="*/ 401646 h 401766"/>
              <a:gd name="connsiteX4" fmla="*/ 0 w 2409825"/>
              <a:gd name="connsiteY4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75268 w 2585093"/>
              <a:gd name="connsiteY0" fmla="*/ 0 h 401766"/>
              <a:gd name="connsiteX1" fmla="*/ 2582817 w 2585093"/>
              <a:gd name="connsiteY1" fmla="*/ 2647 h 401766"/>
              <a:gd name="connsiteX2" fmla="*/ 2585093 w 2585093"/>
              <a:gd name="connsiteY2" fmla="*/ 401766 h 401766"/>
              <a:gd name="connsiteX3" fmla="*/ 576914 w 2585093"/>
              <a:gd name="connsiteY3" fmla="*/ 401646 h 401766"/>
              <a:gd name="connsiteX4" fmla="*/ 203266 w 2585093"/>
              <a:gd name="connsiteY4" fmla="*/ 148693 h 401766"/>
              <a:gd name="connsiteX5" fmla="*/ 175268 w 2585093"/>
              <a:gd name="connsiteY5" fmla="*/ 0 h 401766"/>
              <a:gd name="connsiteX0" fmla="*/ 141764 w 2523591"/>
              <a:gd name="connsiteY0" fmla="*/ 154726 h 407799"/>
              <a:gd name="connsiteX1" fmla="*/ 2521315 w 2523591"/>
              <a:gd name="connsiteY1" fmla="*/ 8680 h 407799"/>
              <a:gd name="connsiteX2" fmla="*/ 2523591 w 2523591"/>
              <a:gd name="connsiteY2" fmla="*/ 407799 h 407799"/>
              <a:gd name="connsiteX3" fmla="*/ 515412 w 2523591"/>
              <a:gd name="connsiteY3" fmla="*/ 407679 h 407799"/>
              <a:gd name="connsiteX4" fmla="*/ 141764 w 2523591"/>
              <a:gd name="connsiteY4" fmla="*/ 154726 h 407799"/>
              <a:gd name="connsiteX0" fmla="*/ 398 w 2382225"/>
              <a:gd name="connsiteY0" fmla="*/ 151214 h 404287"/>
              <a:gd name="connsiteX1" fmla="*/ 2379949 w 2382225"/>
              <a:gd name="connsiteY1" fmla="*/ 5168 h 404287"/>
              <a:gd name="connsiteX2" fmla="*/ 2382225 w 2382225"/>
              <a:gd name="connsiteY2" fmla="*/ 404287 h 404287"/>
              <a:gd name="connsiteX3" fmla="*/ 374046 w 2382225"/>
              <a:gd name="connsiteY3" fmla="*/ 404167 h 404287"/>
              <a:gd name="connsiteX4" fmla="*/ 398 w 2382225"/>
              <a:gd name="connsiteY4" fmla="*/ 151214 h 404287"/>
              <a:gd name="connsiteX0" fmla="*/ 184 w 2382011"/>
              <a:gd name="connsiteY0" fmla="*/ 151283 h 404356"/>
              <a:gd name="connsiteX1" fmla="*/ 2379735 w 2382011"/>
              <a:gd name="connsiteY1" fmla="*/ 5237 h 404356"/>
              <a:gd name="connsiteX2" fmla="*/ 2382011 w 2382011"/>
              <a:gd name="connsiteY2" fmla="*/ 404356 h 404356"/>
              <a:gd name="connsiteX3" fmla="*/ 373832 w 2382011"/>
              <a:gd name="connsiteY3" fmla="*/ 404236 h 404356"/>
              <a:gd name="connsiteX4" fmla="*/ 184 w 2382011"/>
              <a:gd name="connsiteY4" fmla="*/ 151283 h 404356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141504 w 2523331"/>
              <a:gd name="connsiteY0" fmla="*/ 48576 h 301649"/>
              <a:gd name="connsiteX1" fmla="*/ 2517525 w 2523331"/>
              <a:gd name="connsiteY1" fmla="*/ 22567 h 301649"/>
              <a:gd name="connsiteX2" fmla="*/ 2523331 w 2523331"/>
              <a:gd name="connsiteY2" fmla="*/ 301649 h 301649"/>
              <a:gd name="connsiteX3" fmla="*/ 515152 w 2523331"/>
              <a:gd name="connsiteY3" fmla="*/ 301529 h 301649"/>
              <a:gd name="connsiteX4" fmla="*/ 141504 w 2523331"/>
              <a:gd name="connsiteY4" fmla="*/ 48576 h 301649"/>
              <a:gd name="connsiteX0" fmla="*/ 141504 w 2523331"/>
              <a:gd name="connsiteY0" fmla="*/ 33303 h 286376"/>
              <a:gd name="connsiteX1" fmla="*/ 2517525 w 2523331"/>
              <a:gd name="connsiteY1" fmla="*/ 7294 h 286376"/>
              <a:gd name="connsiteX2" fmla="*/ 2523331 w 2523331"/>
              <a:gd name="connsiteY2" fmla="*/ 286376 h 286376"/>
              <a:gd name="connsiteX3" fmla="*/ 515152 w 2523331"/>
              <a:gd name="connsiteY3" fmla="*/ 286256 h 286376"/>
              <a:gd name="connsiteX4" fmla="*/ 141504 w 2523331"/>
              <a:gd name="connsiteY4" fmla="*/ 33303 h 286376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1296 h 254369"/>
              <a:gd name="connsiteX1" fmla="*/ 2372491 w 2381827"/>
              <a:gd name="connsiteY1" fmla="*/ 0 h 254369"/>
              <a:gd name="connsiteX2" fmla="*/ 2381827 w 2381827"/>
              <a:gd name="connsiteY2" fmla="*/ 254369 h 254369"/>
              <a:gd name="connsiteX3" fmla="*/ 373648 w 2381827"/>
              <a:gd name="connsiteY3" fmla="*/ 254249 h 254369"/>
              <a:gd name="connsiteX4" fmla="*/ 0 w 2381827"/>
              <a:gd name="connsiteY4" fmla="*/ 1296 h 254369"/>
              <a:gd name="connsiteX0" fmla="*/ 0 w 2381827"/>
              <a:gd name="connsiteY0" fmla="*/ 4827 h 257900"/>
              <a:gd name="connsiteX1" fmla="*/ 2379552 w 2381827"/>
              <a:gd name="connsiteY1" fmla="*/ 0 h 257900"/>
              <a:gd name="connsiteX2" fmla="*/ 2381827 w 2381827"/>
              <a:gd name="connsiteY2" fmla="*/ 257900 h 257900"/>
              <a:gd name="connsiteX3" fmla="*/ 373648 w 2381827"/>
              <a:gd name="connsiteY3" fmla="*/ 257780 h 257900"/>
              <a:gd name="connsiteX4" fmla="*/ 0 w 2381827"/>
              <a:gd name="connsiteY4" fmla="*/ 4827 h 257900"/>
              <a:gd name="connsiteX0" fmla="*/ 0 w 2378758"/>
              <a:gd name="connsiteY0" fmla="*/ 1758 h 257900"/>
              <a:gd name="connsiteX1" fmla="*/ 2376483 w 2378758"/>
              <a:gd name="connsiteY1" fmla="*/ 0 h 257900"/>
              <a:gd name="connsiteX2" fmla="*/ 2378758 w 2378758"/>
              <a:gd name="connsiteY2" fmla="*/ 257900 h 257900"/>
              <a:gd name="connsiteX3" fmla="*/ 370579 w 2378758"/>
              <a:gd name="connsiteY3" fmla="*/ 257780 h 257900"/>
              <a:gd name="connsiteX4" fmla="*/ 0 w 2378758"/>
              <a:gd name="connsiteY4" fmla="*/ 1758 h 2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758" h="257900">
                <a:moveTo>
                  <a:pt x="0" y="1758"/>
                </a:moveTo>
                <a:lnTo>
                  <a:pt x="2376483" y="0"/>
                </a:lnTo>
                <a:cubicBezTo>
                  <a:pt x="2378576" y="204595"/>
                  <a:pt x="2374230" y="-26752"/>
                  <a:pt x="2378758" y="257900"/>
                </a:cubicBezTo>
                <a:lnTo>
                  <a:pt x="370579" y="257780"/>
                </a:lnTo>
                <a:cubicBezTo>
                  <a:pt x="15974" y="226193"/>
                  <a:pt x="3238" y="-12987"/>
                  <a:pt x="0" y="1758"/>
                </a:cubicBezTo>
                <a:close/>
              </a:path>
            </a:pathLst>
          </a:custGeom>
          <a:solidFill>
            <a:srgbClr val="940E14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4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044100" y="3314701"/>
            <a:ext cx="5884403" cy="533400"/>
          </a:xfrm>
          <a:prstGeom prst="rect">
            <a:avLst/>
          </a:prstGeom>
          <a:ln w="25400" algn="ctr"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700" b="0" kern="1200" dirty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85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44100" y="2609849"/>
            <a:ext cx="5884403" cy="666751"/>
          </a:xfr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3200" b="1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86" name="Text Box 1"/>
          <p:cNvSpPr txBox="1">
            <a:spLocks noChangeArrowheads="1"/>
          </p:cNvSpPr>
          <p:nvPr userDrawn="1"/>
        </p:nvSpPr>
        <p:spPr bwMode="black">
          <a:xfrm>
            <a:off x="228600" y="6038272"/>
            <a:ext cx="2278080" cy="55399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Freescale, the Freescale logo,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AltiVec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C-5,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CodeTEST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CodeWarrior, ColdFire, ColdFire+, C-Ware, the Energy Efficient Solutions logo, Kinetis,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mobileGT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PowerQUICC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Processor Expert,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QorIQ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Qorivva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StarCore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Symphony and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VortiQa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 are trademarks of Freescale Semiconductor, Inc., Reg. U.S. Pat. &amp; Tm. Off.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Airfast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BeeKit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BeeStack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CoreNet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Flexis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MagniV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MXC, Platform in a Package,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QorIQ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Qonverge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QUICC Engine, Ready Play,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SafeAssure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the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SafeAssure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 logo, SMARTMOS,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TurboLink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Vybrid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 and </a:t>
            </a:r>
            <a:r>
              <a:rPr kumimoji="0" lang="en-US" sz="45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Xtrinsic</a:t>
            </a:r>
            <a:r>
              <a:rPr kumimoji="0" lang="en-US" sz="4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 are trademarks of Freescale Semiconductor, Inc. All other product or service names are the property of their respective owners. © 2012 Freescale Semiconductor, Inc.</a:t>
            </a:r>
          </a:p>
        </p:txBody>
      </p:sp>
      <p:pic>
        <p:nvPicPr>
          <p:cNvPr id="87" name="Picture 86" descr="Kinetis_orig-Vector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946280" y="4165600"/>
            <a:ext cx="3388220" cy="2415916"/>
          </a:xfrm>
          <a:prstGeom prst="rect">
            <a:avLst/>
          </a:prstGeom>
        </p:spPr>
      </p:pic>
      <p:pic>
        <p:nvPicPr>
          <p:cNvPr id="36" name="Picture 35" descr="New FSL Chi logo big TM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94464" y="325819"/>
            <a:ext cx="1860261" cy="90244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542260" y="1180213"/>
            <a:ext cx="8368378" cy="45507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20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400" y="1066800"/>
            <a:ext cx="5429250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8352" y="1076324"/>
            <a:ext cx="2809874" cy="1428750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8352" y="261937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8352" y="423862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6605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\\10.81.250.100\wip\CORP\COR\_2011_Brand_Refresh\COR-P22374_Corp_PowerPoint_Template\Graphics\Lindsey_PPT build\elements\PPT_ORGBG_OP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19052" y="0"/>
            <a:ext cx="916305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 userDrawn="1"/>
        </p:nvSpPr>
        <p:spPr>
          <a:xfrm>
            <a:off x="-18151" y="0"/>
            <a:ext cx="278992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15"/>
          <p:cNvSpPr/>
          <p:nvPr userDrawn="1"/>
        </p:nvSpPr>
        <p:spPr>
          <a:xfrm>
            <a:off x="6733981" y="-2567"/>
            <a:ext cx="2427271" cy="6568176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271" h="6568176">
                <a:moveTo>
                  <a:pt x="4486" y="0"/>
                </a:moveTo>
                <a:lnTo>
                  <a:pt x="2427271" y="857"/>
                </a:lnTo>
                <a:cubicBezTo>
                  <a:pt x="2424396" y="2218718"/>
                  <a:pt x="2412894" y="4350315"/>
                  <a:pt x="2410019" y="6568176"/>
                </a:cubicBezTo>
                <a:lnTo>
                  <a:pt x="401840" y="6568056"/>
                </a:lnTo>
                <a:cubicBezTo>
                  <a:pt x="180017" y="6568056"/>
                  <a:pt x="194" y="6388233"/>
                  <a:pt x="194" y="6166410"/>
                </a:cubicBezTo>
                <a:cubicBezTo>
                  <a:pt x="-1251" y="4338102"/>
                  <a:pt x="5931" y="1828308"/>
                  <a:pt x="4486" y="0"/>
                </a:cubicBezTo>
                <a:close/>
              </a:path>
            </a:pathLst>
          </a:custGeom>
          <a:gradFill flip="none" rotWithShape="1">
            <a:gsLst>
              <a:gs pos="0">
                <a:srgbClr val="A02908">
                  <a:alpha val="19000"/>
                </a:srgbClr>
              </a:gs>
              <a:gs pos="50000">
                <a:srgbClr val="F43E0C">
                  <a:alpha val="34000"/>
                </a:srgbClr>
              </a:gs>
              <a:gs pos="100000">
                <a:srgbClr val="FF7F15">
                  <a:alpha val="1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4" name="Picture 2" descr="C:\Users\rls02c\Desktop\newtemplate\Networking_BG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67"/>
            <a:ext cx="9163050" cy="68837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/>
          <p:cNvCxnSpPr/>
          <p:nvPr userDrawn="1"/>
        </p:nvCxnSpPr>
        <p:spPr>
          <a:xfrm>
            <a:off x="-19051" y="3848100"/>
            <a:ext cx="916305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-18151" y="0"/>
            <a:ext cx="2789926" cy="6881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78"/>
          <p:cNvGrpSpPr/>
          <p:nvPr userDrawn="1"/>
        </p:nvGrpSpPr>
        <p:grpSpPr>
          <a:xfrm>
            <a:off x="2159543" y="4695825"/>
            <a:ext cx="1229800" cy="1235574"/>
            <a:chOff x="6866421" y="109537"/>
            <a:chExt cx="2028825" cy="2038350"/>
          </a:xfrm>
        </p:grpSpPr>
        <p:pic>
          <p:nvPicPr>
            <p:cNvPr id="80" name="Picture 181" descr="Dmd_CHIP_72dpi_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 xmlns:mv="urn:schemas-microsoft-com:mac:vml" xmlns:mc="http://schemas.openxmlformats.org/markup-compatibility/2006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421" y="109537"/>
              <a:ext cx="2028825" cy="2038350"/>
            </a:xfrm>
            <a:prstGeom prst="rect">
              <a:avLst/>
            </a:prstGeom>
            <a:noFill/>
          </p:spPr>
        </p:pic>
        <p:sp>
          <p:nvSpPr>
            <p:cNvPr id="81" name="Rectangle 80"/>
            <p:cNvSpPr/>
            <p:nvPr userDrawn="1"/>
          </p:nvSpPr>
          <p:spPr>
            <a:xfrm rot="18851266">
              <a:off x="7156392" y="418319"/>
              <a:ext cx="1434596" cy="13874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Rounded Rectangle 15"/>
          <p:cNvSpPr/>
          <p:nvPr userDrawn="1"/>
        </p:nvSpPr>
        <p:spPr>
          <a:xfrm>
            <a:off x="6733981" y="-2567"/>
            <a:ext cx="2427271" cy="6568176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271" h="6568176">
                <a:moveTo>
                  <a:pt x="4486" y="0"/>
                </a:moveTo>
                <a:lnTo>
                  <a:pt x="2427271" y="857"/>
                </a:lnTo>
                <a:cubicBezTo>
                  <a:pt x="2424396" y="2218718"/>
                  <a:pt x="2412894" y="4350315"/>
                  <a:pt x="2410019" y="6568176"/>
                </a:cubicBezTo>
                <a:lnTo>
                  <a:pt x="401840" y="6568056"/>
                </a:lnTo>
                <a:cubicBezTo>
                  <a:pt x="180017" y="6568056"/>
                  <a:pt x="194" y="6388233"/>
                  <a:pt x="194" y="6166410"/>
                </a:cubicBezTo>
                <a:cubicBezTo>
                  <a:pt x="-1251" y="4338102"/>
                  <a:pt x="5931" y="1828308"/>
                  <a:pt x="4486" y="0"/>
                </a:cubicBezTo>
                <a:close/>
              </a:path>
            </a:pathLst>
          </a:custGeom>
          <a:solidFill>
            <a:srgbClr val="61030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15"/>
          <p:cNvSpPr/>
          <p:nvPr userDrawn="1"/>
        </p:nvSpPr>
        <p:spPr>
          <a:xfrm>
            <a:off x="6767512" y="6307711"/>
            <a:ext cx="2378758" cy="257900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10848"/>
              <a:gd name="connsiteY0" fmla="*/ 0 h 6568176"/>
              <a:gd name="connsiteX1" fmla="*/ 2410019 w 2410848"/>
              <a:gd name="connsiteY1" fmla="*/ 5651158 h 6568176"/>
              <a:gd name="connsiteX2" fmla="*/ 2410019 w 2410848"/>
              <a:gd name="connsiteY2" fmla="*/ 6568176 h 6568176"/>
              <a:gd name="connsiteX3" fmla="*/ 401840 w 2410848"/>
              <a:gd name="connsiteY3" fmla="*/ 6568056 h 6568176"/>
              <a:gd name="connsiteX4" fmla="*/ 194 w 2410848"/>
              <a:gd name="connsiteY4" fmla="*/ 6166410 h 6568176"/>
              <a:gd name="connsiteX5" fmla="*/ 4486 w 2410848"/>
              <a:gd name="connsiteY5" fmla="*/ 0 h 6568176"/>
              <a:gd name="connsiteX0" fmla="*/ 0 w 2414989"/>
              <a:gd name="connsiteY0" fmla="*/ 0 h 2298100"/>
              <a:gd name="connsiteX1" fmla="*/ 2414160 w 2414989"/>
              <a:gd name="connsiteY1" fmla="*/ 1381082 h 2298100"/>
              <a:gd name="connsiteX2" fmla="*/ 2414160 w 2414989"/>
              <a:gd name="connsiteY2" fmla="*/ 2298100 h 2298100"/>
              <a:gd name="connsiteX3" fmla="*/ 405981 w 2414989"/>
              <a:gd name="connsiteY3" fmla="*/ 2297980 h 2298100"/>
              <a:gd name="connsiteX4" fmla="*/ 4335 w 2414989"/>
              <a:gd name="connsiteY4" fmla="*/ 1896334 h 2298100"/>
              <a:gd name="connsiteX5" fmla="*/ 0 w 2414989"/>
              <a:gd name="connsiteY5" fmla="*/ 0 h 2298100"/>
              <a:gd name="connsiteX0" fmla="*/ 0 w 2410654"/>
              <a:gd name="connsiteY0" fmla="*/ 522286 h 924052"/>
              <a:gd name="connsiteX1" fmla="*/ 2409825 w 2410654"/>
              <a:gd name="connsiteY1" fmla="*/ 7034 h 924052"/>
              <a:gd name="connsiteX2" fmla="*/ 2409825 w 2410654"/>
              <a:gd name="connsiteY2" fmla="*/ 924052 h 924052"/>
              <a:gd name="connsiteX3" fmla="*/ 401646 w 2410654"/>
              <a:gd name="connsiteY3" fmla="*/ 923932 h 924052"/>
              <a:gd name="connsiteX4" fmla="*/ 0 w 2410654"/>
              <a:gd name="connsiteY4" fmla="*/ 522286 h 924052"/>
              <a:gd name="connsiteX0" fmla="*/ 0 w 2410654"/>
              <a:gd name="connsiteY0" fmla="*/ 1410949 h 1812715"/>
              <a:gd name="connsiteX1" fmla="*/ 2409825 w 2410654"/>
              <a:gd name="connsiteY1" fmla="*/ 895697 h 1812715"/>
              <a:gd name="connsiteX2" fmla="*/ 2409825 w 2410654"/>
              <a:gd name="connsiteY2" fmla="*/ 1812715 h 1812715"/>
              <a:gd name="connsiteX3" fmla="*/ 401646 w 2410654"/>
              <a:gd name="connsiteY3" fmla="*/ 1812595 h 1812715"/>
              <a:gd name="connsiteX4" fmla="*/ 0 w 2410654"/>
              <a:gd name="connsiteY4" fmla="*/ 1410949 h 181271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595858 h 997624"/>
              <a:gd name="connsiteX1" fmla="*/ 2409825 w 2410654"/>
              <a:gd name="connsiteY1" fmla="*/ 598191 h 997624"/>
              <a:gd name="connsiteX2" fmla="*/ 2409825 w 2410654"/>
              <a:gd name="connsiteY2" fmla="*/ 997624 h 997624"/>
              <a:gd name="connsiteX3" fmla="*/ 401646 w 2410654"/>
              <a:gd name="connsiteY3" fmla="*/ 997504 h 997624"/>
              <a:gd name="connsiteX4" fmla="*/ 0 w 2410654"/>
              <a:gd name="connsiteY4" fmla="*/ 595858 h 99762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58923"/>
              <a:gd name="connsiteY0" fmla="*/ 58047 h 459813"/>
              <a:gd name="connsiteX1" fmla="*/ 2402263 w 2558923"/>
              <a:gd name="connsiteY1" fmla="*/ 44838 h 459813"/>
              <a:gd name="connsiteX2" fmla="*/ 2409825 w 2558923"/>
              <a:gd name="connsiteY2" fmla="*/ 459813 h 459813"/>
              <a:gd name="connsiteX3" fmla="*/ 401646 w 2558923"/>
              <a:gd name="connsiteY3" fmla="*/ 459693 h 459813"/>
              <a:gd name="connsiteX4" fmla="*/ 0 w 2558923"/>
              <a:gd name="connsiteY4" fmla="*/ 58047 h 459813"/>
              <a:gd name="connsiteX0" fmla="*/ 0 w 2409825"/>
              <a:gd name="connsiteY0" fmla="*/ 58047 h 459813"/>
              <a:gd name="connsiteX1" fmla="*/ 2402263 w 2409825"/>
              <a:gd name="connsiteY1" fmla="*/ 44838 h 459813"/>
              <a:gd name="connsiteX2" fmla="*/ 2409825 w 2409825"/>
              <a:gd name="connsiteY2" fmla="*/ 459813 h 459813"/>
              <a:gd name="connsiteX3" fmla="*/ 401646 w 2409825"/>
              <a:gd name="connsiteY3" fmla="*/ 459693 h 459813"/>
              <a:gd name="connsiteX4" fmla="*/ 0 w 2409825"/>
              <a:gd name="connsiteY4" fmla="*/ 58047 h 459813"/>
              <a:gd name="connsiteX0" fmla="*/ 0 w 2409825"/>
              <a:gd name="connsiteY0" fmla="*/ 31845 h 433611"/>
              <a:gd name="connsiteX1" fmla="*/ 2402263 w 2409825"/>
              <a:gd name="connsiteY1" fmla="*/ 18636 h 433611"/>
              <a:gd name="connsiteX2" fmla="*/ 2409825 w 2409825"/>
              <a:gd name="connsiteY2" fmla="*/ 433611 h 433611"/>
              <a:gd name="connsiteX3" fmla="*/ 401646 w 2409825"/>
              <a:gd name="connsiteY3" fmla="*/ 433491 h 433611"/>
              <a:gd name="connsiteX4" fmla="*/ 0 w 2409825"/>
              <a:gd name="connsiteY4" fmla="*/ 31845 h 433611"/>
              <a:gd name="connsiteX0" fmla="*/ 0 w 2409825"/>
              <a:gd name="connsiteY0" fmla="*/ 13209 h 414975"/>
              <a:gd name="connsiteX1" fmla="*/ 2402263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12835"/>
              <a:gd name="connsiteY0" fmla="*/ 13209 h 414975"/>
              <a:gd name="connsiteX1" fmla="*/ 2412835 w 2412835"/>
              <a:gd name="connsiteY1" fmla="*/ 0 h 414975"/>
              <a:gd name="connsiteX2" fmla="*/ 2409825 w 2412835"/>
              <a:gd name="connsiteY2" fmla="*/ 414975 h 414975"/>
              <a:gd name="connsiteX3" fmla="*/ 401646 w 2412835"/>
              <a:gd name="connsiteY3" fmla="*/ 414855 h 414975"/>
              <a:gd name="connsiteX4" fmla="*/ 0 w 2412835"/>
              <a:gd name="connsiteY4" fmla="*/ 13209 h 414975"/>
              <a:gd name="connsiteX0" fmla="*/ 0 w 2409825"/>
              <a:gd name="connsiteY0" fmla="*/ 13209 h 414975"/>
              <a:gd name="connsiteX1" fmla="*/ 2407549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09825"/>
              <a:gd name="connsiteY0" fmla="*/ 0 h 401766"/>
              <a:gd name="connsiteX1" fmla="*/ 2407549 w 2409825"/>
              <a:gd name="connsiteY1" fmla="*/ 2647 h 401766"/>
              <a:gd name="connsiteX2" fmla="*/ 2409825 w 2409825"/>
              <a:gd name="connsiteY2" fmla="*/ 401766 h 401766"/>
              <a:gd name="connsiteX3" fmla="*/ 401646 w 2409825"/>
              <a:gd name="connsiteY3" fmla="*/ 401646 h 401766"/>
              <a:gd name="connsiteX4" fmla="*/ 0 w 2409825"/>
              <a:gd name="connsiteY4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75268 w 2585093"/>
              <a:gd name="connsiteY0" fmla="*/ 0 h 401766"/>
              <a:gd name="connsiteX1" fmla="*/ 2582817 w 2585093"/>
              <a:gd name="connsiteY1" fmla="*/ 2647 h 401766"/>
              <a:gd name="connsiteX2" fmla="*/ 2585093 w 2585093"/>
              <a:gd name="connsiteY2" fmla="*/ 401766 h 401766"/>
              <a:gd name="connsiteX3" fmla="*/ 576914 w 2585093"/>
              <a:gd name="connsiteY3" fmla="*/ 401646 h 401766"/>
              <a:gd name="connsiteX4" fmla="*/ 203266 w 2585093"/>
              <a:gd name="connsiteY4" fmla="*/ 148693 h 401766"/>
              <a:gd name="connsiteX5" fmla="*/ 175268 w 2585093"/>
              <a:gd name="connsiteY5" fmla="*/ 0 h 401766"/>
              <a:gd name="connsiteX0" fmla="*/ 141764 w 2523591"/>
              <a:gd name="connsiteY0" fmla="*/ 154726 h 407799"/>
              <a:gd name="connsiteX1" fmla="*/ 2521315 w 2523591"/>
              <a:gd name="connsiteY1" fmla="*/ 8680 h 407799"/>
              <a:gd name="connsiteX2" fmla="*/ 2523591 w 2523591"/>
              <a:gd name="connsiteY2" fmla="*/ 407799 h 407799"/>
              <a:gd name="connsiteX3" fmla="*/ 515412 w 2523591"/>
              <a:gd name="connsiteY3" fmla="*/ 407679 h 407799"/>
              <a:gd name="connsiteX4" fmla="*/ 141764 w 2523591"/>
              <a:gd name="connsiteY4" fmla="*/ 154726 h 407799"/>
              <a:gd name="connsiteX0" fmla="*/ 398 w 2382225"/>
              <a:gd name="connsiteY0" fmla="*/ 151214 h 404287"/>
              <a:gd name="connsiteX1" fmla="*/ 2379949 w 2382225"/>
              <a:gd name="connsiteY1" fmla="*/ 5168 h 404287"/>
              <a:gd name="connsiteX2" fmla="*/ 2382225 w 2382225"/>
              <a:gd name="connsiteY2" fmla="*/ 404287 h 404287"/>
              <a:gd name="connsiteX3" fmla="*/ 374046 w 2382225"/>
              <a:gd name="connsiteY3" fmla="*/ 404167 h 404287"/>
              <a:gd name="connsiteX4" fmla="*/ 398 w 2382225"/>
              <a:gd name="connsiteY4" fmla="*/ 151214 h 404287"/>
              <a:gd name="connsiteX0" fmla="*/ 184 w 2382011"/>
              <a:gd name="connsiteY0" fmla="*/ 151283 h 404356"/>
              <a:gd name="connsiteX1" fmla="*/ 2379735 w 2382011"/>
              <a:gd name="connsiteY1" fmla="*/ 5237 h 404356"/>
              <a:gd name="connsiteX2" fmla="*/ 2382011 w 2382011"/>
              <a:gd name="connsiteY2" fmla="*/ 404356 h 404356"/>
              <a:gd name="connsiteX3" fmla="*/ 373832 w 2382011"/>
              <a:gd name="connsiteY3" fmla="*/ 404236 h 404356"/>
              <a:gd name="connsiteX4" fmla="*/ 184 w 2382011"/>
              <a:gd name="connsiteY4" fmla="*/ 151283 h 404356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141504 w 2523331"/>
              <a:gd name="connsiteY0" fmla="*/ 48576 h 301649"/>
              <a:gd name="connsiteX1" fmla="*/ 2517525 w 2523331"/>
              <a:gd name="connsiteY1" fmla="*/ 22567 h 301649"/>
              <a:gd name="connsiteX2" fmla="*/ 2523331 w 2523331"/>
              <a:gd name="connsiteY2" fmla="*/ 301649 h 301649"/>
              <a:gd name="connsiteX3" fmla="*/ 515152 w 2523331"/>
              <a:gd name="connsiteY3" fmla="*/ 301529 h 301649"/>
              <a:gd name="connsiteX4" fmla="*/ 141504 w 2523331"/>
              <a:gd name="connsiteY4" fmla="*/ 48576 h 301649"/>
              <a:gd name="connsiteX0" fmla="*/ 141504 w 2523331"/>
              <a:gd name="connsiteY0" fmla="*/ 33303 h 286376"/>
              <a:gd name="connsiteX1" fmla="*/ 2517525 w 2523331"/>
              <a:gd name="connsiteY1" fmla="*/ 7294 h 286376"/>
              <a:gd name="connsiteX2" fmla="*/ 2523331 w 2523331"/>
              <a:gd name="connsiteY2" fmla="*/ 286376 h 286376"/>
              <a:gd name="connsiteX3" fmla="*/ 515152 w 2523331"/>
              <a:gd name="connsiteY3" fmla="*/ 286256 h 286376"/>
              <a:gd name="connsiteX4" fmla="*/ 141504 w 2523331"/>
              <a:gd name="connsiteY4" fmla="*/ 33303 h 286376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1296 h 254369"/>
              <a:gd name="connsiteX1" fmla="*/ 2372491 w 2381827"/>
              <a:gd name="connsiteY1" fmla="*/ 0 h 254369"/>
              <a:gd name="connsiteX2" fmla="*/ 2381827 w 2381827"/>
              <a:gd name="connsiteY2" fmla="*/ 254369 h 254369"/>
              <a:gd name="connsiteX3" fmla="*/ 373648 w 2381827"/>
              <a:gd name="connsiteY3" fmla="*/ 254249 h 254369"/>
              <a:gd name="connsiteX4" fmla="*/ 0 w 2381827"/>
              <a:gd name="connsiteY4" fmla="*/ 1296 h 254369"/>
              <a:gd name="connsiteX0" fmla="*/ 0 w 2381827"/>
              <a:gd name="connsiteY0" fmla="*/ 4827 h 257900"/>
              <a:gd name="connsiteX1" fmla="*/ 2379552 w 2381827"/>
              <a:gd name="connsiteY1" fmla="*/ 0 h 257900"/>
              <a:gd name="connsiteX2" fmla="*/ 2381827 w 2381827"/>
              <a:gd name="connsiteY2" fmla="*/ 257900 h 257900"/>
              <a:gd name="connsiteX3" fmla="*/ 373648 w 2381827"/>
              <a:gd name="connsiteY3" fmla="*/ 257780 h 257900"/>
              <a:gd name="connsiteX4" fmla="*/ 0 w 2381827"/>
              <a:gd name="connsiteY4" fmla="*/ 4827 h 257900"/>
              <a:gd name="connsiteX0" fmla="*/ 0 w 2378758"/>
              <a:gd name="connsiteY0" fmla="*/ 1758 h 257900"/>
              <a:gd name="connsiteX1" fmla="*/ 2376483 w 2378758"/>
              <a:gd name="connsiteY1" fmla="*/ 0 h 257900"/>
              <a:gd name="connsiteX2" fmla="*/ 2378758 w 2378758"/>
              <a:gd name="connsiteY2" fmla="*/ 257900 h 257900"/>
              <a:gd name="connsiteX3" fmla="*/ 370579 w 2378758"/>
              <a:gd name="connsiteY3" fmla="*/ 257780 h 257900"/>
              <a:gd name="connsiteX4" fmla="*/ 0 w 2378758"/>
              <a:gd name="connsiteY4" fmla="*/ 1758 h 2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758" h="257900">
                <a:moveTo>
                  <a:pt x="0" y="1758"/>
                </a:moveTo>
                <a:lnTo>
                  <a:pt x="2376483" y="0"/>
                </a:lnTo>
                <a:cubicBezTo>
                  <a:pt x="2378576" y="204595"/>
                  <a:pt x="2374230" y="-26752"/>
                  <a:pt x="2378758" y="257900"/>
                </a:cubicBezTo>
                <a:lnTo>
                  <a:pt x="370579" y="257780"/>
                </a:lnTo>
                <a:cubicBezTo>
                  <a:pt x="15974" y="226193"/>
                  <a:pt x="3238" y="-12987"/>
                  <a:pt x="0" y="1758"/>
                </a:cubicBezTo>
                <a:close/>
              </a:path>
            </a:pathLst>
          </a:custGeom>
          <a:solidFill>
            <a:srgbClr val="940E14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044100" y="3314701"/>
            <a:ext cx="5884403" cy="533400"/>
          </a:xfrm>
          <a:prstGeom prst="rect">
            <a:avLst/>
          </a:prstGeom>
          <a:ln w="25400" algn="ctr"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700" b="0" kern="1200" dirty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85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44100" y="2609849"/>
            <a:ext cx="5884403" cy="666751"/>
          </a:xfr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3200" b="1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86" name="Text Box 1"/>
          <p:cNvSpPr txBox="1">
            <a:spLocks noChangeArrowheads="1"/>
          </p:cNvSpPr>
          <p:nvPr userDrawn="1"/>
        </p:nvSpPr>
        <p:spPr bwMode="black">
          <a:xfrm>
            <a:off x="228600" y="6038272"/>
            <a:ext cx="2278080" cy="55399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Freescale, the Freescale logo,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AltiVec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C-5,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CodeTEST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CodeWarrior, ColdFire, ColdFire+, C-Ware, the Energy Efficient Solutions logo, Kinetis,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mobileGT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PowerQUICC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Processor Expert,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QorIQ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Qorivva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StarCore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Symphony and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VortiQa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 are trademarks of Freescale Semiconductor, Inc., Reg. U.S. Pat. &amp; Tm. Off.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Airfast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BeeKit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BeeStack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CoreNet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Flexis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MagniV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MXC, Platform in a Package,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QorIQ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Qonverge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QUICC Engine, Ready Play,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SafeAssure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the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SafeAssure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 logo, SMARTMOS,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TurboLink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Vybrid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 and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Xtrinsic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 pitchFamily="34" charset="0"/>
              </a:rPr>
              <a:t> are trademarks of Freescale Semiconductor, Inc. All other product or service names are the property of their respective owners. © 2012 Freescale Semiconductor, Inc.</a:t>
            </a:r>
          </a:p>
        </p:txBody>
      </p:sp>
      <p:pic>
        <p:nvPicPr>
          <p:cNvPr id="87" name="Picture 86" descr="Kinetis_orig-Vector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946280" y="4165600"/>
            <a:ext cx="3388220" cy="2415916"/>
          </a:xfrm>
          <a:prstGeom prst="rect">
            <a:avLst/>
          </a:prstGeom>
        </p:spPr>
      </p:pic>
      <p:pic>
        <p:nvPicPr>
          <p:cNvPr id="36" name="Picture 35" descr="New FSL Chi logo big TM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28757" y="317293"/>
            <a:ext cx="2006625" cy="9734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6225"/>
            <a:ext cx="827722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399" y="1062312"/>
            <a:ext cx="8277225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7744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6225"/>
            <a:ext cx="827722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7744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400" y="1066800"/>
            <a:ext cx="5429250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8352" y="1076324"/>
            <a:ext cx="2809874" cy="1428750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8352" y="261937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8352" y="423862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4283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542260" y="1180213"/>
            <a:ext cx="8368378" cy="45507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50743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76069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76069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76473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92144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392144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392548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008219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008219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008623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624294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624294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624698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240369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240369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240773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76069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76069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776473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392144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392144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392548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4008219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4008219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008623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5624294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5624294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624698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7240369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7240369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240773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776069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776069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76473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3"/>
          </p:nvPr>
        </p:nvSpPr>
        <p:spPr>
          <a:xfrm>
            <a:off x="2392144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4"/>
          </p:nvPr>
        </p:nvSpPr>
        <p:spPr>
          <a:xfrm>
            <a:off x="2392144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2392548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6"/>
          </p:nvPr>
        </p:nvSpPr>
        <p:spPr>
          <a:xfrm>
            <a:off x="4008219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7"/>
          </p:nvPr>
        </p:nvSpPr>
        <p:spPr>
          <a:xfrm>
            <a:off x="4008219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08623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5624294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5624294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5624698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2"/>
          </p:nvPr>
        </p:nvSpPr>
        <p:spPr>
          <a:xfrm>
            <a:off x="7240369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7240369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7240773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84831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6225"/>
            <a:ext cx="827722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399" y="1062312"/>
            <a:ext cx="8277225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27744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6356" y="112705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1387550" y="1127054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6356" y="1850066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6356" y="256776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77821" y="1196166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477781" y="1541761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855837" y="112705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5637031" y="1127054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55837" y="1850066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855837" y="256776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727302" y="1196166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727262" y="1541761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606356" y="357608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3" name="Rectangle 62"/>
          <p:cNvSpPr/>
          <p:nvPr userDrawn="1"/>
        </p:nvSpPr>
        <p:spPr>
          <a:xfrm>
            <a:off x="1387550" y="3576086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06356" y="4299098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06356" y="501679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1477821" y="3645198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1477781" y="3990793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855837" y="357608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5637031" y="3576086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855837" y="4299098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55837" y="501679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5727302" y="3645198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727262" y="3990793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2281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6946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36947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536946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228134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919321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5610509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7301694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228134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919321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5610509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301694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228134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919321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610509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301694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7605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228134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931715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5610509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7301694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021142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6225"/>
            <a:ext cx="827722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399" y="1062312"/>
            <a:ext cx="8277225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84451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542260" y="1180213"/>
            <a:ext cx="8368378" cy="45507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020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400" y="1066800"/>
            <a:ext cx="5429250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8352" y="1076324"/>
            <a:ext cx="2809874" cy="1428750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8352" y="261937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8352" y="423862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605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6225"/>
            <a:ext cx="827722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27744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400" y="1066800"/>
            <a:ext cx="5429250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8352" y="1076324"/>
            <a:ext cx="2809874" cy="1428750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8352" y="261937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8352" y="4238624"/>
            <a:ext cx="2809874" cy="1514475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84283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542260" y="1180213"/>
            <a:ext cx="8368378" cy="45507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50743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76069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76069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76473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92144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392144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392548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008219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008219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008623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624294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624294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624698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240369" y="2137141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240369" y="2385530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240773" y="1095151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76069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76069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776473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392144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392144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392548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4008219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4008219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008623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5624294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5624294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624698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7240369" y="38566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7240369" y="4105014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240773" y="2814635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776069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776069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76473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3"/>
          </p:nvPr>
        </p:nvSpPr>
        <p:spPr>
          <a:xfrm>
            <a:off x="2392144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4"/>
          </p:nvPr>
        </p:nvSpPr>
        <p:spPr>
          <a:xfrm>
            <a:off x="2392144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2392548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6"/>
          </p:nvPr>
        </p:nvSpPr>
        <p:spPr>
          <a:xfrm>
            <a:off x="4008219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7"/>
          </p:nvPr>
        </p:nvSpPr>
        <p:spPr>
          <a:xfrm>
            <a:off x="4008219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08623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5624294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5624294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5624698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2"/>
          </p:nvPr>
        </p:nvSpPr>
        <p:spPr>
          <a:xfrm>
            <a:off x="7240369" y="5525936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1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7240369" y="5774325"/>
            <a:ext cx="1414239" cy="24454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7240773" y="4483946"/>
            <a:ext cx="1414463" cy="1009318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84831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6356" y="112705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1387550" y="1127054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6356" y="1850066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6356" y="256776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77821" y="1196166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477781" y="1541761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855837" y="112705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5637031" y="1127054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55837" y="1850066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855837" y="2567765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727302" y="1196166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727262" y="1541761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606356" y="357608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3" name="Rectangle 62"/>
          <p:cNvSpPr/>
          <p:nvPr userDrawn="1"/>
        </p:nvSpPr>
        <p:spPr>
          <a:xfrm>
            <a:off x="1387550" y="3576086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06356" y="4299098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06356" y="501679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1477821" y="3645198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1477781" y="3990793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855837" y="357608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5637031" y="3576086"/>
            <a:ext cx="3184453" cy="22434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855837" y="4299098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55837" y="5016797"/>
            <a:ext cx="722717" cy="67888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5727302" y="3645198"/>
            <a:ext cx="2987857" cy="29239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5727262" y="3990793"/>
            <a:ext cx="3009900" cy="1828800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500"/>
              </a:spcBef>
              <a:defRPr sz="1500"/>
            </a:lvl1pPr>
            <a:lvl2pPr>
              <a:lnSpc>
                <a:spcPts val="1800"/>
              </a:lnSpc>
              <a:spcBef>
                <a:spcPts val="500"/>
              </a:spcBef>
              <a:defRPr sz="1400"/>
            </a:lvl2pPr>
            <a:lvl3pPr>
              <a:lnSpc>
                <a:spcPts val="1800"/>
              </a:lnSpc>
              <a:spcBef>
                <a:spcPts val="500"/>
              </a:spcBef>
              <a:defRPr sz="1300"/>
            </a:lvl3pPr>
            <a:lvl4pPr>
              <a:lnSpc>
                <a:spcPts val="1800"/>
              </a:lnSpc>
              <a:spcBef>
                <a:spcPts val="5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42281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9400"/>
            <a:ext cx="836295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6946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36947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536946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2228134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919321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5610509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7301694" y="2429541"/>
            <a:ext cx="1608390" cy="35353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228134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919321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5610509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301694" y="1105786"/>
            <a:ext cx="1608390" cy="84900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100"/>
            </a:lvl1pPr>
          </a:lstStyle>
          <a:p>
            <a:r>
              <a:rPr lang="en-US" dirty="0" smtClean="0"/>
              <a:t>Click to Insert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228134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919321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610509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301694" y="1998921"/>
            <a:ext cx="1608390" cy="37214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7605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228134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931715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5610509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7301694" y="2557132"/>
            <a:ext cx="1595996" cy="3258877"/>
          </a:xfrm>
        </p:spPr>
        <p:txBody>
          <a:bodyPr>
            <a:noAutofit/>
          </a:bodyPr>
          <a:lstStyle>
            <a:lvl1pPr marL="117475" indent="-117475">
              <a:lnSpc>
                <a:spcPts val="1600"/>
              </a:lnSpc>
              <a:spcBef>
                <a:spcPts val="400"/>
              </a:spcBef>
              <a:defRPr sz="1400"/>
            </a:lvl1pPr>
            <a:lvl2pPr marL="233363" indent="-115888">
              <a:lnSpc>
                <a:spcPts val="1600"/>
              </a:lnSpc>
              <a:spcBef>
                <a:spcPts val="400"/>
              </a:spcBef>
              <a:defRPr sz="1300"/>
            </a:lvl2pPr>
            <a:lvl3pPr marL="233363" indent="-115888">
              <a:lnSpc>
                <a:spcPts val="1600"/>
              </a:lnSpc>
              <a:spcBef>
                <a:spcPts val="400"/>
              </a:spcBef>
              <a:defRPr sz="1100"/>
            </a:lvl3pPr>
            <a:lvl4pPr>
              <a:spcBef>
                <a:spcPts val="200"/>
              </a:spcBef>
              <a:defRPr sz="12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21142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6225"/>
            <a:ext cx="827722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33399" y="1062312"/>
            <a:ext cx="8277225" cy="46672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084451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 flipV="1">
            <a:off x="0" y="0"/>
            <a:ext cx="9144000" cy="1638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5669" y="280713"/>
            <a:ext cx="854414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04801" y="1068042"/>
            <a:ext cx="8553450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15"/>
          <p:cNvSpPr/>
          <p:nvPr userDrawn="1"/>
        </p:nvSpPr>
        <p:spPr>
          <a:xfrm rot="5400000">
            <a:off x="7021434" y="4739576"/>
            <a:ext cx="155280" cy="4098830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10019"/>
              <a:gd name="connsiteY0" fmla="*/ 8066 h 6576242"/>
              <a:gd name="connsiteX1" fmla="*/ 376489 w 2410019"/>
              <a:gd name="connsiteY1" fmla="*/ 0 h 6576242"/>
              <a:gd name="connsiteX2" fmla="*/ 2410019 w 2410019"/>
              <a:gd name="connsiteY2" fmla="*/ 6576242 h 6576242"/>
              <a:gd name="connsiteX3" fmla="*/ 401840 w 2410019"/>
              <a:gd name="connsiteY3" fmla="*/ 6576122 h 6576242"/>
              <a:gd name="connsiteX4" fmla="*/ 194 w 2410019"/>
              <a:gd name="connsiteY4" fmla="*/ 6174476 h 6576242"/>
              <a:gd name="connsiteX5" fmla="*/ 4486 w 2410019"/>
              <a:gd name="connsiteY5" fmla="*/ 8066 h 6576242"/>
              <a:gd name="connsiteX0" fmla="*/ 4486 w 401840"/>
              <a:gd name="connsiteY0" fmla="*/ 8066 h 6576122"/>
              <a:gd name="connsiteX1" fmla="*/ 376489 w 401840"/>
              <a:gd name="connsiteY1" fmla="*/ 0 h 6576122"/>
              <a:gd name="connsiteX2" fmla="*/ 401840 w 401840"/>
              <a:gd name="connsiteY2" fmla="*/ 6576122 h 6576122"/>
              <a:gd name="connsiteX3" fmla="*/ 194 w 401840"/>
              <a:gd name="connsiteY3" fmla="*/ 6174476 h 6576122"/>
              <a:gd name="connsiteX4" fmla="*/ 4486 w 401840"/>
              <a:gd name="connsiteY4" fmla="*/ 8066 h 6576122"/>
              <a:gd name="connsiteX0" fmla="*/ 4486 w 401840"/>
              <a:gd name="connsiteY0" fmla="*/ 1242 h 6569298"/>
              <a:gd name="connsiteX1" fmla="*/ 369665 w 401840"/>
              <a:gd name="connsiteY1" fmla="*/ 0 h 6569298"/>
              <a:gd name="connsiteX2" fmla="*/ 401840 w 401840"/>
              <a:gd name="connsiteY2" fmla="*/ 6569298 h 6569298"/>
              <a:gd name="connsiteX3" fmla="*/ 194 w 401840"/>
              <a:gd name="connsiteY3" fmla="*/ 6167652 h 6569298"/>
              <a:gd name="connsiteX4" fmla="*/ 4486 w 401840"/>
              <a:gd name="connsiteY4" fmla="*/ 1242 h 6569298"/>
              <a:gd name="connsiteX0" fmla="*/ 4486 w 371900"/>
              <a:gd name="connsiteY0" fmla="*/ 1242 h 6569298"/>
              <a:gd name="connsiteX1" fmla="*/ 369665 w 371900"/>
              <a:gd name="connsiteY1" fmla="*/ 0 h 6569298"/>
              <a:gd name="connsiteX2" fmla="*/ 367721 w 371900"/>
              <a:gd name="connsiteY2" fmla="*/ 6569298 h 6569298"/>
              <a:gd name="connsiteX3" fmla="*/ 194 w 371900"/>
              <a:gd name="connsiteY3" fmla="*/ 6167652 h 6569298"/>
              <a:gd name="connsiteX4" fmla="*/ 4486 w 371900"/>
              <a:gd name="connsiteY4" fmla="*/ 1242 h 6569298"/>
              <a:gd name="connsiteX0" fmla="*/ 4486 w 374545"/>
              <a:gd name="connsiteY0" fmla="*/ 1242 h 6569298"/>
              <a:gd name="connsiteX1" fmla="*/ 369665 w 374545"/>
              <a:gd name="connsiteY1" fmla="*/ 0 h 6569298"/>
              <a:gd name="connsiteX2" fmla="*/ 374545 w 374545"/>
              <a:gd name="connsiteY2" fmla="*/ 6569298 h 6569298"/>
              <a:gd name="connsiteX3" fmla="*/ 194 w 374545"/>
              <a:gd name="connsiteY3" fmla="*/ 6167652 h 6569298"/>
              <a:gd name="connsiteX4" fmla="*/ 4486 w 374545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206068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206068 h 6569298"/>
              <a:gd name="connsiteX0" fmla="*/ 4292 w 374351"/>
              <a:gd name="connsiteY0" fmla="*/ 1242 h 6364472"/>
              <a:gd name="connsiteX1" fmla="*/ 362156 w 374351"/>
              <a:gd name="connsiteY1" fmla="*/ 0 h 6364472"/>
              <a:gd name="connsiteX2" fmla="*/ 374351 w 374351"/>
              <a:gd name="connsiteY2" fmla="*/ 6364472 h 6364472"/>
              <a:gd name="connsiteX3" fmla="*/ 0 w 374351"/>
              <a:gd name="connsiteY3" fmla="*/ 5962826 h 6364472"/>
              <a:gd name="connsiteX4" fmla="*/ 4292 w 374351"/>
              <a:gd name="connsiteY4" fmla="*/ 1242 h 6364472"/>
              <a:gd name="connsiteX0" fmla="*/ 4292 w 374351"/>
              <a:gd name="connsiteY0" fmla="*/ 0 h 6363230"/>
              <a:gd name="connsiteX1" fmla="*/ 369471 w 374351"/>
              <a:gd name="connsiteY1" fmla="*/ 6073 h 6363230"/>
              <a:gd name="connsiteX2" fmla="*/ 374351 w 374351"/>
              <a:gd name="connsiteY2" fmla="*/ 6363230 h 6363230"/>
              <a:gd name="connsiteX3" fmla="*/ 0 w 374351"/>
              <a:gd name="connsiteY3" fmla="*/ 5961584 h 6363230"/>
              <a:gd name="connsiteX4" fmla="*/ 4292 w 374351"/>
              <a:gd name="connsiteY4" fmla="*/ 0 h 6363230"/>
              <a:gd name="connsiteX0" fmla="*/ 4292 w 374351"/>
              <a:gd name="connsiteY0" fmla="*/ 8558 h 6371788"/>
              <a:gd name="connsiteX1" fmla="*/ 369471 w 374351"/>
              <a:gd name="connsiteY1" fmla="*/ 0 h 6371788"/>
              <a:gd name="connsiteX2" fmla="*/ 374351 w 374351"/>
              <a:gd name="connsiteY2" fmla="*/ 6371788 h 6371788"/>
              <a:gd name="connsiteX3" fmla="*/ 0 w 374351"/>
              <a:gd name="connsiteY3" fmla="*/ 5970142 h 6371788"/>
              <a:gd name="connsiteX4" fmla="*/ 4292 w 374351"/>
              <a:gd name="connsiteY4" fmla="*/ 8558 h 6371788"/>
              <a:gd name="connsiteX0" fmla="*/ 4292 w 378975"/>
              <a:gd name="connsiteY0" fmla="*/ 0 h 6363230"/>
              <a:gd name="connsiteX1" fmla="*/ 376787 w 378975"/>
              <a:gd name="connsiteY1" fmla="*/ 6073 h 6363230"/>
              <a:gd name="connsiteX2" fmla="*/ 374351 w 378975"/>
              <a:gd name="connsiteY2" fmla="*/ 6363230 h 6363230"/>
              <a:gd name="connsiteX3" fmla="*/ 0 w 378975"/>
              <a:gd name="connsiteY3" fmla="*/ 5961584 h 6363230"/>
              <a:gd name="connsiteX4" fmla="*/ 4292 w 378975"/>
              <a:gd name="connsiteY4" fmla="*/ 0 h 6363230"/>
              <a:gd name="connsiteX0" fmla="*/ 4292 w 378975"/>
              <a:gd name="connsiteY0" fmla="*/ 8558 h 6371788"/>
              <a:gd name="connsiteX1" fmla="*/ 376787 w 378975"/>
              <a:gd name="connsiteY1" fmla="*/ 0 h 6371788"/>
              <a:gd name="connsiteX2" fmla="*/ 374351 w 378975"/>
              <a:gd name="connsiteY2" fmla="*/ 6371788 h 6371788"/>
              <a:gd name="connsiteX3" fmla="*/ 0 w 378975"/>
              <a:gd name="connsiteY3" fmla="*/ 5970142 h 6371788"/>
              <a:gd name="connsiteX4" fmla="*/ 4292 w 378975"/>
              <a:gd name="connsiteY4" fmla="*/ 8558 h 6371788"/>
              <a:gd name="connsiteX0" fmla="*/ 4292 w 378975"/>
              <a:gd name="connsiteY0" fmla="*/ 0 h 6377861"/>
              <a:gd name="connsiteX1" fmla="*/ 376787 w 378975"/>
              <a:gd name="connsiteY1" fmla="*/ 6073 h 6377861"/>
              <a:gd name="connsiteX2" fmla="*/ 374351 w 378975"/>
              <a:gd name="connsiteY2" fmla="*/ 6377861 h 6377861"/>
              <a:gd name="connsiteX3" fmla="*/ 0 w 378975"/>
              <a:gd name="connsiteY3" fmla="*/ 5976215 h 6377861"/>
              <a:gd name="connsiteX4" fmla="*/ 4292 w 378975"/>
              <a:gd name="connsiteY4" fmla="*/ 0 h 6377861"/>
              <a:gd name="connsiteX0" fmla="*/ 4292 w 378975"/>
              <a:gd name="connsiteY0" fmla="*/ 0 h 6373098"/>
              <a:gd name="connsiteX1" fmla="*/ 376787 w 378975"/>
              <a:gd name="connsiteY1" fmla="*/ 1310 h 6373098"/>
              <a:gd name="connsiteX2" fmla="*/ 374351 w 378975"/>
              <a:gd name="connsiteY2" fmla="*/ 6373098 h 6373098"/>
              <a:gd name="connsiteX3" fmla="*/ 0 w 378975"/>
              <a:gd name="connsiteY3" fmla="*/ 5971452 h 6373098"/>
              <a:gd name="connsiteX4" fmla="*/ 4292 w 378975"/>
              <a:gd name="connsiteY4" fmla="*/ 0 h 63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5" h="6373098">
                <a:moveTo>
                  <a:pt x="4292" y="0"/>
                </a:moveTo>
                <a:lnTo>
                  <a:pt x="376787" y="1310"/>
                </a:lnTo>
                <a:cubicBezTo>
                  <a:pt x="385237" y="2193351"/>
                  <a:pt x="365901" y="4181057"/>
                  <a:pt x="374351" y="6373098"/>
                </a:cubicBezTo>
                <a:cubicBezTo>
                  <a:pt x="152528" y="6373098"/>
                  <a:pt x="0" y="6273661"/>
                  <a:pt x="0" y="5971452"/>
                </a:cubicBezTo>
                <a:cubicBezTo>
                  <a:pt x="0" y="5669243"/>
                  <a:pt x="5737" y="1828308"/>
                  <a:pt x="4292" y="0"/>
                </a:cubicBezTo>
                <a:close/>
              </a:path>
            </a:pathLst>
          </a:custGeom>
          <a:gradFill flip="none" rotWithShape="1">
            <a:gsLst>
              <a:gs pos="0">
                <a:srgbClr val="D8450A"/>
              </a:gs>
              <a:gs pos="50000">
                <a:srgbClr val="F86F08">
                  <a:alpha val="95000"/>
                </a:srgbClr>
              </a:gs>
              <a:gs pos="100000">
                <a:srgbClr val="FC7420">
                  <a:alpha val="94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38100" dist="12700" dir="108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Slide Number Placeholder 1"/>
          <p:cNvSpPr txBox="1">
            <a:spLocks/>
          </p:cNvSpPr>
          <p:nvPr userDrawn="1"/>
        </p:nvSpPr>
        <p:spPr>
          <a:xfrm>
            <a:off x="4680823" y="6314051"/>
            <a:ext cx="398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899D5D8-9A89-49C6-87E2-D5B81659BB09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5049660" y="6366416"/>
            <a:ext cx="0" cy="2767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"/>
          <p:cNvSpPr txBox="1">
            <a:spLocks noChangeArrowheads="1"/>
          </p:cNvSpPr>
          <p:nvPr userDrawn="1"/>
        </p:nvSpPr>
        <p:spPr bwMode="black">
          <a:xfrm>
            <a:off x="5109081" y="6324360"/>
            <a:ext cx="3749169" cy="34624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Freescale, the Freescale logo,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AltiVec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C-5,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CodeTEST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CodeWarrior, ColdFire, ColdFire+, C-Ware, the Energy Efficient Solutions logo, Kinetis,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mobileGT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PowerQUICC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Processor Expert,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QorIQ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Qorivva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StarCore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Symphony and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VortiQa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 are trademarks of Freescale Semiconductor, Inc., Reg. U.S. Pat. &amp; Tm. Off.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Airfast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BeeKit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BeeStack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CoreNet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Flexis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MagniV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MXC, Platform in a Package,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QorIQ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Qonverge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QUICC Engine, Ready Play,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SafeAssure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the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SafeAssure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 logo, SMARTMOS,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TurboLink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,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Vybrid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 and </a:t>
            </a:r>
            <a:r>
              <a:rPr kumimoji="0" lang="en-US" sz="450" b="0" i="0" u="none" strike="noStrike" kern="1200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Xtrinsic</a:t>
            </a:r>
            <a:r>
              <a:rPr kumimoji="0" lang="en-US" sz="450" b="0" i="0" u="none" strike="noStrike" kern="1200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+mn-ea"/>
                <a:cs typeface="Arial" pitchFamily="34" charset="0"/>
              </a:rPr>
              <a:t> are trademarks of Freescale Semiconductor, Inc. All other product or service names are the property of their respective owners. © 2012 Freescale Semiconductor, Inc.</a:t>
            </a:r>
          </a:p>
        </p:txBody>
      </p:sp>
      <p:pic>
        <p:nvPicPr>
          <p:cNvPr id="52" name="Picture 51" descr="New FSL Chi logo big TM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83077" y="6011923"/>
            <a:ext cx="1744075" cy="84607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07" r:id="rId2"/>
    <p:sldLayoutId id="2147483778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75" r:id="rId9"/>
    <p:sldLayoutId id="2147483776" r:id="rId10"/>
    <p:sldLayoutId id="2147483777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600" b="1" kern="1200" dirty="0" smtClean="0">
          <a:gradFill>
            <a:gsLst>
              <a:gs pos="0">
                <a:schemeClr val="bg1">
                  <a:lumMod val="50000"/>
                </a:schemeClr>
              </a:gs>
              <a:gs pos="99167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effectLst>
            <a:outerShdw blurRad="152400" dist="25400" dir="5400000" algn="t" rotWithShape="0">
              <a:schemeClr val="bg1"/>
            </a:outerShdw>
          </a:effectLst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34" name="Freeform 22"/>
          <p:cNvSpPr>
            <a:spLocks noChangeAspect="1"/>
          </p:cNvSpPr>
          <p:nvPr userDrawn="1"/>
        </p:nvSpPr>
        <p:spPr bwMode="black">
          <a:xfrm>
            <a:off x="2162175" y="2289175"/>
            <a:ext cx="382588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5" name="Freeform 23"/>
          <p:cNvSpPr>
            <a:spLocks noChangeAspect="1"/>
          </p:cNvSpPr>
          <p:nvPr userDrawn="1"/>
        </p:nvSpPr>
        <p:spPr bwMode="black">
          <a:xfrm>
            <a:off x="2384425" y="2401888"/>
            <a:ext cx="373063" cy="211138"/>
          </a:xfrm>
          <a:custGeom>
            <a:avLst/>
            <a:gdLst/>
            <a:ahLst/>
            <a:cxnLst>
              <a:cxn ang="0">
                <a:pos x="54" y="84"/>
              </a:cxn>
              <a:cxn ang="0">
                <a:pos x="144" y="30"/>
              </a:cxn>
              <a:cxn ang="0">
                <a:pos x="90" y="0"/>
              </a:cxn>
              <a:cxn ang="0">
                <a:pos x="0" y="54"/>
              </a:cxn>
              <a:cxn ang="0">
                <a:pos x="54" y="84"/>
              </a:cxn>
            </a:cxnLst>
            <a:rect l="0" t="0" r="r" b="b"/>
            <a:pathLst>
              <a:path w="144" h="84">
                <a:moveTo>
                  <a:pt x="54" y="84"/>
                </a:moveTo>
                <a:lnTo>
                  <a:pt x="144" y="30"/>
                </a:lnTo>
                <a:lnTo>
                  <a:pt x="90" y="0"/>
                </a:lnTo>
                <a:lnTo>
                  <a:pt x="0" y="54"/>
                </a:lnTo>
                <a:lnTo>
                  <a:pt x="54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6" name="Freeform 24"/>
          <p:cNvSpPr>
            <a:spLocks noChangeAspect="1"/>
          </p:cNvSpPr>
          <p:nvPr userDrawn="1"/>
        </p:nvSpPr>
        <p:spPr bwMode="black">
          <a:xfrm>
            <a:off x="2592388" y="2509838"/>
            <a:ext cx="382588" cy="215900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" name="Picture 19" descr="New FSL Chi logo big TM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335612" y="1736791"/>
            <a:ext cx="5816625" cy="28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 FSL Chi logo big TM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335612" y="1736791"/>
            <a:ext cx="5816625" cy="28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ransition>
    <p:fade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 flipV="1">
            <a:off x="0" y="0"/>
            <a:ext cx="9144000" cy="1638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5669" y="280713"/>
            <a:ext cx="854414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04801" y="1068042"/>
            <a:ext cx="8553450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15"/>
          <p:cNvSpPr/>
          <p:nvPr userDrawn="1"/>
        </p:nvSpPr>
        <p:spPr>
          <a:xfrm rot="5400000">
            <a:off x="7021434" y="4739576"/>
            <a:ext cx="155280" cy="4098830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10019"/>
              <a:gd name="connsiteY0" fmla="*/ 8066 h 6576242"/>
              <a:gd name="connsiteX1" fmla="*/ 376489 w 2410019"/>
              <a:gd name="connsiteY1" fmla="*/ 0 h 6576242"/>
              <a:gd name="connsiteX2" fmla="*/ 2410019 w 2410019"/>
              <a:gd name="connsiteY2" fmla="*/ 6576242 h 6576242"/>
              <a:gd name="connsiteX3" fmla="*/ 401840 w 2410019"/>
              <a:gd name="connsiteY3" fmla="*/ 6576122 h 6576242"/>
              <a:gd name="connsiteX4" fmla="*/ 194 w 2410019"/>
              <a:gd name="connsiteY4" fmla="*/ 6174476 h 6576242"/>
              <a:gd name="connsiteX5" fmla="*/ 4486 w 2410019"/>
              <a:gd name="connsiteY5" fmla="*/ 8066 h 6576242"/>
              <a:gd name="connsiteX0" fmla="*/ 4486 w 401840"/>
              <a:gd name="connsiteY0" fmla="*/ 8066 h 6576122"/>
              <a:gd name="connsiteX1" fmla="*/ 376489 w 401840"/>
              <a:gd name="connsiteY1" fmla="*/ 0 h 6576122"/>
              <a:gd name="connsiteX2" fmla="*/ 401840 w 401840"/>
              <a:gd name="connsiteY2" fmla="*/ 6576122 h 6576122"/>
              <a:gd name="connsiteX3" fmla="*/ 194 w 401840"/>
              <a:gd name="connsiteY3" fmla="*/ 6174476 h 6576122"/>
              <a:gd name="connsiteX4" fmla="*/ 4486 w 401840"/>
              <a:gd name="connsiteY4" fmla="*/ 8066 h 6576122"/>
              <a:gd name="connsiteX0" fmla="*/ 4486 w 401840"/>
              <a:gd name="connsiteY0" fmla="*/ 1242 h 6569298"/>
              <a:gd name="connsiteX1" fmla="*/ 369665 w 401840"/>
              <a:gd name="connsiteY1" fmla="*/ 0 h 6569298"/>
              <a:gd name="connsiteX2" fmla="*/ 401840 w 401840"/>
              <a:gd name="connsiteY2" fmla="*/ 6569298 h 6569298"/>
              <a:gd name="connsiteX3" fmla="*/ 194 w 401840"/>
              <a:gd name="connsiteY3" fmla="*/ 6167652 h 6569298"/>
              <a:gd name="connsiteX4" fmla="*/ 4486 w 401840"/>
              <a:gd name="connsiteY4" fmla="*/ 1242 h 6569298"/>
              <a:gd name="connsiteX0" fmla="*/ 4486 w 371900"/>
              <a:gd name="connsiteY0" fmla="*/ 1242 h 6569298"/>
              <a:gd name="connsiteX1" fmla="*/ 369665 w 371900"/>
              <a:gd name="connsiteY1" fmla="*/ 0 h 6569298"/>
              <a:gd name="connsiteX2" fmla="*/ 367721 w 371900"/>
              <a:gd name="connsiteY2" fmla="*/ 6569298 h 6569298"/>
              <a:gd name="connsiteX3" fmla="*/ 194 w 371900"/>
              <a:gd name="connsiteY3" fmla="*/ 6167652 h 6569298"/>
              <a:gd name="connsiteX4" fmla="*/ 4486 w 371900"/>
              <a:gd name="connsiteY4" fmla="*/ 1242 h 6569298"/>
              <a:gd name="connsiteX0" fmla="*/ 4486 w 374545"/>
              <a:gd name="connsiteY0" fmla="*/ 1242 h 6569298"/>
              <a:gd name="connsiteX1" fmla="*/ 369665 w 374545"/>
              <a:gd name="connsiteY1" fmla="*/ 0 h 6569298"/>
              <a:gd name="connsiteX2" fmla="*/ 374545 w 374545"/>
              <a:gd name="connsiteY2" fmla="*/ 6569298 h 6569298"/>
              <a:gd name="connsiteX3" fmla="*/ 194 w 374545"/>
              <a:gd name="connsiteY3" fmla="*/ 6167652 h 6569298"/>
              <a:gd name="connsiteX4" fmla="*/ 4486 w 374545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206068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206068 h 6569298"/>
              <a:gd name="connsiteX0" fmla="*/ 4292 w 374351"/>
              <a:gd name="connsiteY0" fmla="*/ 1242 h 6364472"/>
              <a:gd name="connsiteX1" fmla="*/ 362156 w 374351"/>
              <a:gd name="connsiteY1" fmla="*/ 0 h 6364472"/>
              <a:gd name="connsiteX2" fmla="*/ 374351 w 374351"/>
              <a:gd name="connsiteY2" fmla="*/ 6364472 h 6364472"/>
              <a:gd name="connsiteX3" fmla="*/ 0 w 374351"/>
              <a:gd name="connsiteY3" fmla="*/ 5962826 h 6364472"/>
              <a:gd name="connsiteX4" fmla="*/ 4292 w 374351"/>
              <a:gd name="connsiteY4" fmla="*/ 1242 h 6364472"/>
              <a:gd name="connsiteX0" fmla="*/ 4292 w 374351"/>
              <a:gd name="connsiteY0" fmla="*/ 0 h 6363230"/>
              <a:gd name="connsiteX1" fmla="*/ 369471 w 374351"/>
              <a:gd name="connsiteY1" fmla="*/ 6073 h 6363230"/>
              <a:gd name="connsiteX2" fmla="*/ 374351 w 374351"/>
              <a:gd name="connsiteY2" fmla="*/ 6363230 h 6363230"/>
              <a:gd name="connsiteX3" fmla="*/ 0 w 374351"/>
              <a:gd name="connsiteY3" fmla="*/ 5961584 h 6363230"/>
              <a:gd name="connsiteX4" fmla="*/ 4292 w 374351"/>
              <a:gd name="connsiteY4" fmla="*/ 0 h 6363230"/>
              <a:gd name="connsiteX0" fmla="*/ 4292 w 374351"/>
              <a:gd name="connsiteY0" fmla="*/ 8558 h 6371788"/>
              <a:gd name="connsiteX1" fmla="*/ 369471 w 374351"/>
              <a:gd name="connsiteY1" fmla="*/ 0 h 6371788"/>
              <a:gd name="connsiteX2" fmla="*/ 374351 w 374351"/>
              <a:gd name="connsiteY2" fmla="*/ 6371788 h 6371788"/>
              <a:gd name="connsiteX3" fmla="*/ 0 w 374351"/>
              <a:gd name="connsiteY3" fmla="*/ 5970142 h 6371788"/>
              <a:gd name="connsiteX4" fmla="*/ 4292 w 374351"/>
              <a:gd name="connsiteY4" fmla="*/ 8558 h 6371788"/>
              <a:gd name="connsiteX0" fmla="*/ 4292 w 378975"/>
              <a:gd name="connsiteY0" fmla="*/ 0 h 6363230"/>
              <a:gd name="connsiteX1" fmla="*/ 376787 w 378975"/>
              <a:gd name="connsiteY1" fmla="*/ 6073 h 6363230"/>
              <a:gd name="connsiteX2" fmla="*/ 374351 w 378975"/>
              <a:gd name="connsiteY2" fmla="*/ 6363230 h 6363230"/>
              <a:gd name="connsiteX3" fmla="*/ 0 w 378975"/>
              <a:gd name="connsiteY3" fmla="*/ 5961584 h 6363230"/>
              <a:gd name="connsiteX4" fmla="*/ 4292 w 378975"/>
              <a:gd name="connsiteY4" fmla="*/ 0 h 6363230"/>
              <a:gd name="connsiteX0" fmla="*/ 4292 w 378975"/>
              <a:gd name="connsiteY0" fmla="*/ 8558 h 6371788"/>
              <a:gd name="connsiteX1" fmla="*/ 376787 w 378975"/>
              <a:gd name="connsiteY1" fmla="*/ 0 h 6371788"/>
              <a:gd name="connsiteX2" fmla="*/ 374351 w 378975"/>
              <a:gd name="connsiteY2" fmla="*/ 6371788 h 6371788"/>
              <a:gd name="connsiteX3" fmla="*/ 0 w 378975"/>
              <a:gd name="connsiteY3" fmla="*/ 5970142 h 6371788"/>
              <a:gd name="connsiteX4" fmla="*/ 4292 w 378975"/>
              <a:gd name="connsiteY4" fmla="*/ 8558 h 6371788"/>
              <a:gd name="connsiteX0" fmla="*/ 4292 w 378975"/>
              <a:gd name="connsiteY0" fmla="*/ 0 h 6377861"/>
              <a:gd name="connsiteX1" fmla="*/ 376787 w 378975"/>
              <a:gd name="connsiteY1" fmla="*/ 6073 h 6377861"/>
              <a:gd name="connsiteX2" fmla="*/ 374351 w 378975"/>
              <a:gd name="connsiteY2" fmla="*/ 6377861 h 6377861"/>
              <a:gd name="connsiteX3" fmla="*/ 0 w 378975"/>
              <a:gd name="connsiteY3" fmla="*/ 5976215 h 6377861"/>
              <a:gd name="connsiteX4" fmla="*/ 4292 w 378975"/>
              <a:gd name="connsiteY4" fmla="*/ 0 h 6377861"/>
              <a:gd name="connsiteX0" fmla="*/ 4292 w 378975"/>
              <a:gd name="connsiteY0" fmla="*/ 0 h 6373098"/>
              <a:gd name="connsiteX1" fmla="*/ 376787 w 378975"/>
              <a:gd name="connsiteY1" fmla="*/ 1310 h 6373098"/>
              <a:gd name="connsiteX2" fmla="*/ 374351 w 378975"/>
              <a:gd name="connsiteY2" fmla="*/ 6373098 h 6373098"/>
              <a:gd name="connsiteX3" fmla="*/ 0 w 378975"/>
              <a:gd name="connsiteY3" fmla="*/ 5971452 h 6373098"/>
              <a:gd name="connsiteX4" fmla="*/ 4292 w 378975"/>
              <a:gd name="connsiteY4" fmla="*/ 0 h 63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5" h="6373098">
                <a:moveTo>
                  <a:pt x="4292" y="0"/>
                </a:moveTo>
                <a:lnTo>
                  <a:pt x="376787" y="1310"/>
                </a:lnTo>
                <a:cubicBezTo>
                  <a:pt x="385237" y="2193351"/>
                  <a:pt x="365901" y="4181057"/>
                  <a:pt x="374351" y="6373098"/>
                </a:cubicBezTo>
                <a:cubicBezTo>
                  <a:pt x="152528" y="6373098"/>
                  <a:pt x="0" y="6273661"/>
                  <a:pt x="0" y="5971452"/>
                </a:cubicBezTo>
                <a:cubicBezTo>
                  <a:pt x="0" y="5669243"/>
                  <a:pt x="5737" y="1828308"/>
                  <a:pt x="4292" y="0"/>
                </a:cubicBezTo>
                <a:close/>
              </a:path>
            </a:pathLst>
          </a:custGeom>
          <a:gradFill flip="none" rotWithShape="1">
            <a:gsLst>
              <a:gs pos="0">
                <a:srgbClr val="D8450A"/>
              </a:gs>
              <a:gs pos="50000">
                <a:srgbClr val="F86F08">
                  <a:alpha val="95000"/>
                </a:srgbClr>
              </a:gs>
              <a:gs pos="100000">
                <a:srgbClr val="FC7420">
                  <a:alpha val="94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38100" dist="12700" dir="108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1"/>
          <p:cNvSpPr txBox="1">
            <a:spLocks/>
          </p:cNvSpPr>
          <p:nvPr userDrawn="1"/>
        </p:nvSpPr>
        <p:spPr>
          <a:xfrm>
            <a:off x="4680823" y="6314051"/>
            <a:ext cx="398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899D5D8-9A89-49C6-87E2-D5B81659BB09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5049660" y="6366416"/>
            <a:ext cx="0" cy="2767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"/>
          <p:cNvSpPr txBox="1">
            <a:spLocks noChangeArrowheads="1"/>
          </p:cNvSpPr>
          <p:nvPr userDrawn="1"/>
        </p:nvSpPr>
        <p:spPr bwMode="black">
          <a:xfrm>
            <a:off x="5109081" y="6324360"/>
            <a:ext cx="3749169" cy="34624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Freescale, the Freescale logo,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AltiVec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C-5,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CodeTEST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CodeWarrior, ColdFire, ColdFire+, C-Ware, the Energy Efficient Solutions logo, Kinetis,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mobileGT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PowerQUICC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Processor Expert,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QorIQ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Qorivva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StarCore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Symphony and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VortiQa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are trademarks of Freescale Semiconductor, Inc., Reg. U.S. Pat. &amp; Tm. Off.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Airfast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BeeKit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BeeStack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CoreNet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Flexis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MagniV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MXC, Platform in a Package,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QorIQ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Qonverge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QUICC Engine, Ready Play,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SafeAssure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the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SafeAssure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logo, SMARTMOS,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TurboLink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,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Vybrid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and </a:t>
            </a:r>
            <a:r>
              <a:rPr lang="en-US" sz="450" dirty="0" err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Xtrinsic</a:t>
            </a:r>
            <a:r>
              <a:rPr lang="en-US" sz="450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are trademarks of Freescale Semiconductor, Inc. All other product or service names are the property of their respective owners. © 2012 Freescale Semiconductor, Inc.</a:t>
            </a:r>
          </a:p>
        </p:txBody>
      </p:sp>
      <p:pic>
        <p:nvPicPr>
          <p:cNvPr id="29" name="Picture 28" descr="New FSL Chi logo big TM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83077" y="6011923"/>
            <a:ext cx="1744075" cy="846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600" b="1" kern="1200" dirty="0" smtClean="0">
          <a:gradFill>
            <a:gsLst>
              <a:gs pos="0">
                <a:schemeClr val="bg1">
                  <a:lumMod val="50000"/>
                </a:schemeClr>
              </a:gs>
              <a:gs pos="99167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effectLst>
            <a:outerShdw blurRad="152400" dist="25400" dir="5400000" algn="t" rotWithShape="0">
              <a:schemeClr val="bg1"/>
            </a:outerShdw>
          </a:effectLst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0" name="Text Box 8"/>
          <p:cNvSpPr txBox="1">
            <a:spLocks noChangeAspect="1" noChangeArrowheads="1"/>
          </p:cNvSpPr>
          <p:nvPr userDrawn="1"/>
        </p:nvSpPr>
        <p:spPr bwMode="black">
          <a:xfrm>
            <a:off x="6362700" y="2847975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>
                <a:solidFill>
                  <a:prstClr val="black"/>
                </a:solidFill>
              </a:rPr>
              <a:t>TM</a:t>
            </a:r>
          </a:p>
        </p:txBody>
      </p:sp>
      <p:sp>
        <p:nvSpPr>
          <p:cNvPr id="1523734" name="Freeform 22"/>
          <p:cNvSpPr>
            <a:spLocks noChangeAspect="1"/>
          </p:cNvSpPr>
          <p:nvPr userDrawn="1"/>
        </p:nvSpPr>
        <p:spPr bwMode="black">
          <a:xfrm>
            <a:off x="2162175" y="2289175"/>
            <a:ext cx="382588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35" name="Freeform 23"/>
          <p:cNvSpPr>
            <a:spLocks noChangeAspect="1"/>
          </p:cNvSpPr>
          <p:nvPr userDrawn="1"/>
        </p:nvSpPr>
        <p:spPr bwMode="black">
          <a:xfrm>
            <a:off x="2384425" y="2401888"/>
            <a:ext cx="373063" cy="211138"/>
          </a:xfrm>
          <a:custGeom>
            <a:avLst/>
            <a:gdLst/>
            <a:ahLst/>
            <a:cxnLst>
              <a:cxn ang="0">
                <a:pos x="54" y="84"/>
              </a:cxn>
              <a:cxn ang="0">
                <a:pos x="144" y="30"/>
              </a:cxn>
              <a:cxn ang="0">
                <a:pos x="90" y="0"/>
              </a:cxn>
              <a:cxn ang="0">
                <a:pos x="0" y="54"/>
              </a:cxn>
              <a:cxn ang="0">
                <a:pos x="54" y="84"/>
              </a:cxn>
            </a:cxnLst>
            <a:rect l="0" t="0" r="r" b="b"/>
            <a:pathLst>
              <a:path w="144" h="84">
                <a:moveTo>
                  <a:pt x="54" y="84"/>
                </a:moveTo>
                <a:lnTo>
                  <a:pt x="144" y="30"/>
                </a:lnTo>
                <a:lnTo>
                  <a:pt x="90" y="0"/>
                </a:lnTo>
                <a:lnTo>
                  <a:pt x="0" y="54"/>
                </a:lnTo>
                <a:lnTo>
                  <a:pt x="54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36" name="Freeform 24"/>
          <p:cNvSpPr>
            <a:spLocks noChangeAspect="1"/>
          </p:cNvSpPr>
          <p:nvPr userDrawn="1"/>
        </p:nvSpPr>
        <p:spPr bwMode="black">
          <a:xfrm>
            <a:off x="2592388" y="2509838"/>
            <a:ext cx="382588" cy="215900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37" name="Freeform 25"/>
          <p:cNvSpPr>
            <a:spLocks noChangeAspect="1"/>
          </p:cNvSpPr>
          <p:nvPr userDrawn="1"/>
        </p:nvSpPr>
        <p:spPr bwMode="black">
          <a:xfrm>
            <a:off x="2271713" y="2705100"/>
            <a:ext cx="381000" cy="215900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4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4"/>
                </a:lnTo>
                <a:lnTo>
                  <a:pt x="56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38" name="Freeform 26"/>
          <p:cNvSpPr>
            <a:spLocks noChangeAspect="1"/>
          </p:cNvSpPr>
          <p:nvPr userDrawn="1"/>
        </p:nvSpPr>
        <p:spPr bwMode="black">
          <a:xfrm>
            <a:off x="2487613" y="2820988"/>
            <a:ext cx="377825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39" name="Freeform 27"/>
          <p:cNvSpPr>
            <a:spLocks noChangeAspect="1"/>
          </p:cNvSpPr>
          <p:nvPr userDrawn="1"/>
        </p:nvSpPr>
        <p:spPr bwMode="black">
          <a:xfrm>
            <a:off x="1954213" y="2895600"/>
            <a:ext cx="373063" cy="219075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6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6"/>
                </a:lnTo>
                <a:lnTo>
                  <a:pt x="56" y="84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0" name="Freeform 28"/>
          <p:cNvSpPr>
            <a:spLocks noChangeAspect="1"/>
          </p:cNvSpPr>
          <p:nvPr userDrawn="1"/>
        </p:nvSpPr>
        <p:spPr bwMode="black">
          <a:xfrm>
            <a:off x="2162175" y="3006725"/>
            <a:ext cx="382588" cy="217488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1" name="Freeform 29"/>
          <p:cNvSpPr>
            <a:spLocks noChangeAspect="1"/>
          </p:cNvSpPr>
          <p:nvPr userDrawn="1"/>
        </p:nvSpPr>
        <p:spPr bwMode="black">
          <a:xfrm>
            <a:off x="1841500" y="3206750"/>
            <a:ext cx="382588" cy="215900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4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4"/>
                </a:lnTo>
                <a:lnTo>
                  <a:pt x="56" y="84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2" name="Freeform 30"/>
          <p:cNvSpPr>
            <a:spLocks noChangeAspect="1"/>
          </p:cNvSpPr>
          <p:nvPr userDrawn="1"/>
        </p:nvSpPr>
        <p:spPr bwMode="black">
          <a:xfrm>
            <a:off x="2974975" y="2851150"/>
            <a:ext cx="307975" cy="571500"/>
          </a:xfrm>
          <a:custGeom>
            <a:avLst/>
            <a:gdLst/>
            <a:ahLst/>
            <a:cxnLst>
              <a:cxn ang="0">
                <a:pos x="12" y="45"/>
              </a:cxn>
              <a:cxn ang="0">
                <a:pos x="0" y="45"/>
              </a:cxn>
              <a:cxn ang="0">
                <a:pos x="3" y="30"/>
              </a:cxn>
              <a:cxn ang="0">
                <a:pos x="15" y="30"/>
              </a:cxn>
              <a:cxn ang="0">
                <a:pos x="17" y="22"/>
              </a:cxn>
              <a:cxn ang="0">
                <a:pos x="44" y="0"/>
              </a:cxn>
              <a:cxn ang="0">
                <a:pos x="59" y="1"/>
              </a:cxn>
              <a:cxn ang="0">
                <a:pos x="56" y="19"/>
              </a:cxn>
              <a:cxn ang="0">
                <a:pos x="49" y="19"/>
              </a:cxn>
              <a:cxn ang="0">
                <a:pos x="40" y="25"/>
              </a:cxn>
              <a:cxn ang="0">
                <a:pos x="39" y="30"/>
              </a:cxn>
              <a:cxn ang="0">
                <a:pos x="54" y="30"/>
              </a:cxn>
              <a:cxn ang="0">
                <a:pos x="51" y="45"/>
              </a:cxn>
              <a:cxn ang="0">
                <a:pos x="36" y="45"/>
              </a:cxn>
              <a:cxn ang="0">
                <a:pos x="23" y="110"/>
              </a:cxn>
              <a:cxn ang="0">
                <a:pos x="0" y="110"/>
              </a:cxn>
              <a:cxn ang="0">
                <a:pos x="12" y="45"/>
              </a:cxn>
            </a:cxnLst>
            <a:rect l="0" t="0" r="r" b="b"/>
            <a:pathLst>
              <a:path w="59" h="110">
                <a:moveTo>
                  <a:pt x="12" y="45"/>
                </a:moveTo>
                <a:cubicBezTo>
                  <a:pt x="0" y="45"/>
                  <a:pt x="0" y="45"/>
                  <a:pt x="0" y="45"/>
                </a:cubicBezTo>
                <a:cubicBezTo>
                  <a:pt x="3" y="30"/>
                  <a:pt x="3" y="30"/>
                  <a:pt x="3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13"/>
                  <a:pt x="24" y="0"/>
                  <a:pt x="44" y="0"/>
                </a:cubicBezTo>
                <a:cubicBezTo>
                  <a:pt x="49" y="0"/>
                  <a:pt x="57" y="0"/>
                  <a:pt x="59" y="1"/>
                </a:cubicBezTo>
                <a:cubicBezTo>
                  <a:pt x="56" y="19"/>
                  <a:pt x="56" y="19"/>
                  <a:pt x="56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5" y="19"/>
                  <a:pt x="41" y="20"/>
                  <a:pt x="40" y="25"/>
                </a:cubicBezTo>
                <a:cubicBezTo>
                  <a:pt x="39" y="30"/>
                  <a:pt x="39" y="30"/>
                  <a:pt x="39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45"/>
                  <a:pt x="51" y="45"/>
                  <a:pt x="51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0" y="110"/>
                  <a:pt x="0" y="110"/>
                  <a:pt x="0" y="110"/>
                </a:cubicBezTo>
                <a:lnTo>
                  <a:pt x="12" y="45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3" name="Freeform 31"/>
          <p:cNvSpPr>
            <a:spLocks noChangeAspect="1"/>
          </p:cNvSpPr>
          <p:nvPr userDrawn="1"/>
        </p:nvSpPr>
        <p:spPr bwMode="black">
          <a:xfrm>
            <a:off x="3230563" y="2994025"/>
            <a:ext cx="325438" cy="42862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39" y="0"/>
              </a:cxn>
              <a:cxn ang="0">
                <a:pos x="38" y="9"/>
              </a:cxn>
              <a:cxn ang="0">
                <a:pos x="62" y="0"/>
              </a:cxn>
              <a:cxn ang="0">
                <a:pos x="58" y="21"/>
              </a:cxn>
              <a:cxn ang="0">
                <a:pos x="55" y="21"/>
              </a:cxn>
              <a:cxn ang="0">
                <a:pos x="33" y="35"/>
              </a:cxn>
              <a:cxn ang="0">
                <a:pos x="24" y="82"/>
              </a:cxn>
              <a:cxn ang="0">
                <a:pos x="0" y="82"/>
              </a:cxn>
              <a:cxn ang="0">
                <a:pos x="16" y="0"/>
              </a:cxn>
            </a:cxnLst>
            <a:rect l="0" t="0" r="r" b="b"/>
            <a:pathLst>
              <a:path w="62" h="82">
                <a:moveTo>
                  <a:pt x="16" y="0"/>
                </a:moveTo>
                <a:cubicBezTo>
                  <a:pt x="39" y="0"/>
                  <a:pt x="39" y="0"/>
                  <a:pt x="39" y="0"/>
                </a:cubicBezTo>
                <a:cubicBezTo>
                  <a:pt x="38" y="9"/>
                  <a:pt x="38" y="9"/>
                  <a:pt x="38" y="9"/>
                </a:cubicBezTo>
                <a:cubicBezTo>
                  <a:pt x="44" y="4"/>
                  <a:pt x="53" y="1"/>
                  <a:pt x="62" y="0"/>
                </a:cubicBezTo>
                <a:cubicBezTo>
                  <a:pt x="58" y="21"/>
                  <a:pt x="58" y="21"/>
                  <a:pt x="58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41" y="23"/>
                  <a:pt x="35" y="26"/>
                  <a:pt x="33" y="35"/>
                </a:cubicBezTo>
                <a:cubicBezTo>
                  <a:pt x="24" y="82"/>
                  <a:pt x="24" y="82"/>
                  <a:pt x="24" y="82"/>
                </a:cubicBezTo>
                <a:cubicBezTo>
                  <a:pt x="0" y="82"/>
                  <a:pt x="0" y="82"/>
                  <a:pt x="0" y="82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4" name="Freeform 32"/>
          <p:cNvSpPr>
            <a:spLocks noChangeAspect="1" noEditPoints="1"/>
          </p:cNvSpPr>
          <p:nvPr userDrawn="1"/>
        </p:nvSpPr>
        <p:spPr bwMode="black">
          <a:xfrm>
            <a:off x="5292725" y="2986088"/>
            <a:ext cx="450850" cy="444500"/>
          </a:xfrm>
          <a:custGeom>
            <a:avLst/>
            <a:gdLst/>
            <a:ahLst/>
            <a:cxnLst>
              <a:cxn ang="0">
                <a:pos x="76" y="67"/>
              </a:cxn>
              <a:cxn ang="0">
                <a:pos x="75" y="84"/>
              </a:cxn>
              <a:cxn ang="0">
                <a:pos x="53" y="84"/>
              </a:cxn>
              <a:cxn ang="0">
                <a:pos x="53" y="75"/>
              </a:cxn>
              <a:cxn ang="0">
                <a:pos x="52" y="75"/>
              </a:cxn>
              <a:cxn ang="0">
                <a:pos x="26" y="86"/>
              </a:cxn>
              <a:cxn ang="0">
                <a:pos x="3" y="62"/>
              </a:cxn>
              <a:cxn ang="0">
                <a:pos x="51" y="32"/>
              </a:cxn>
              <a:cxn ang="0">
                <a:pos x="60" y="30"/>
              </a:cxn>
              <a:cxn ang="0">
                <a:pos x="61" y="24"/>
              </a:cxn>
              <a:cxn ang="0">
                <a:pos x="51" y="15"/>
              </a:cxn>
              <a:cxn ang="0">
                <a:pos x="37" y="26"/>
              </a:cxn>
              <a:cxn ang="0">
                <a:pos x="14" y="26"/>
              </a:cxn>
              <a:cxn ang="0">
                <a:pos x="52" y="0"/>
              </a:cxn>
              <a:cxn ang="0">
                <a:pos x="84" y="24"/>
              </a:cxn>
              <a:cxn ang="0">
                <a:pos x="76" y="67"/>
              </a:cxn>
              <a:cxn ang="0">
                <a:pos x="57" y="44"/>
              </a:cxn>
              <a:cxn ang="0">
                <a:pos x="40" y="49"/>
              </a:cxn>
              <a:cxn ang="0">
                <a:pos x="27" y="59"/>
              </a:cxn>
              <a:cxn ang="0">
                <a:pos x="36" y="68"/>
              </a:cxn>
              <a:cxn ang="0">
                <a:pos x="56" y="50"/>
              </a:cxn>
              <a:cxn ang="0">
                <a:pos x="57" y="44"/>
              </a:cxn>
            </a:cxnLst>
            <a:rect l="0" t="0" r="r" b="b"/>
            <a:pathLst>
              <a:path w="87" h="86">
                <a:moveTo>
                  <a:pt x="76" y="67"/>
                </a:moveTo>
                <a:cubicBezTo>
                  <a:pt x="75" y="72"/>
                  <a:pt x="74" y="79"/>
                  <a:pt x="75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2" y="81"/>
                  <a:pt x="52" y="78"/>
                  <a:pt x="53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47" y="82"/>
                  <a:pt x="34" y="86"/>
                  <a:pt x="26" y="86"/>
                </a:cubicBezTo>
                <a:cubicBezTo>
                  <a:pt x="10" y="86"/>
                  <a:pt x="0" y="77"/>
                  <a:pt x="3" y="62"/>
                </a:cubicBezTo>
                <a:cubicBezTo>
                  <a:pt x="7" y="42"/>
                  <a:pt x="24" y="35"/>
                  <a:pt x="51" y="32"/>
                </a:cubicBezTo>
                <a:cubicBezTo>
                  <a:pt x="60" y="30"/>
                  <a:pt x="60" y="30"/>
                  <a:pt x="60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17"/>
                  <a:pt x="58" y="15"/>
                  <a:pt x="51" y="15"/>
                </a:cubicBezTo>
                <a:cubicBezTo>
                  <a:pt x="44" y="15"/>
                  <a:pt x="40" y="18"/>
                  <a:pt x="37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"/>
                  <a:pt x="41" y="0"/>
                  <a:pt x="52" y="0"/>
                </a:cubicBezTo>
                <a:cubicBezTo>
                  <a:pt x="75" y="0"/>
                  <a:pt x="87" y="5"/>
                  <a:pt x="84" y="24"/>
                </a:cubicBezTo>
                <a:lnTo>
                  <a:pt x="76" y="67"/>
                </a:lnTo>
                <a:close/>
                <a:moveTo>
                  <a:pt x="57" y="44"/>
                </a:moveTo>
                <a:cubicBezTo>
                  <a:pt x="40" y="49"/>
                  <a:pt x="40" y="49"/>
                  <a:pt x="40" y="49"/>
                </a:cubicBezTo>
                <a:cubicBezTo>
                  <a:pt x="34" y="50"/>
                  <a:pt x="28" y="53"/>
                  <a:pt x="27" y="59"/>
                </a:cubicBezTo>
                <a:cubicBezTo>
                  <a:pt x="25" y="66"/>
                  <a:pt x="30" y="68"/>
                  <a:pt x="36" y="68"/>
                </a:cubicBezTo>
                <a:cubicBezTo>
                  <a:pt x="45" y="68"/>
                  <a:pt x="54" y="62"/>
                  <a:pt x="56" y="50"/>
                </a:cubicBezTo>
                <a:lnTo>
                  <a:pt x="57" y="4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5" name="Freeform 33"/>
          <p:cNvSpPr>
            <a:spLocks noChangeAspect="1"/>
          </p:cNvSpPr>
          <p:nvPr userDrawn="1"/>
        </p:nvSpPr>
        <p:spPr bwMode="black">
          <a:xfrm>
            <a:off x="5757863" y="2855913"/>
            <a:ext cx="233363" cy="566738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2" y="0"/>
              </a:cxn>
              <a:cxn ang="0">
                <a:pos x="90" y="0"/>
              </a:cxn>
              <a:cxn ang="0">
                <a:pos x="48" y="218"/>
              </a:cxn>
              <a:cxn ang="0">
                <a:pos x="0" y="218"/>
              </a:cxn>
            </a:cxnLst>
            <a:rect l="0" t="0" r="r" b="b"/>
            <a:pathLst>
              <a:path w="90" h="218">
                <a:moveTo>
                  <a:pt x="0" y="218"/>
                </a:moveTo>
                <a:lnTo>
                  <a:pt x="42" y="0"/>
                </a:lnTo>
                <a:lnTo>
                  <a:pt x="90" y="0"/>
                </a:lnTo>
                <a:lnTo>
                  <a:pt x="48" y="218"/>
                </a:lnTo>
                <a:lnTo>
                  <a:pt x="0" y="21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6" name="Freeform 34"/>
          <p:cNvSpPr>
            <a:spLocks noChangeAspect="1" noEditPoints="1"/>
          </p:cNvSpPr>
          <p:nvPr userDrawn="1"/>
        </p:nvSpPr>
        <p:spPr bwMode="black">
          <a:xfrm>
            <a:off x="3517900" y="2986088"/>
            <a:ext cx="463550" cy="444500"/>
          </a:xfrm>
          <a:custGeom>
            <a:avLst/>
            <a:gdLst/>
            <a:ahLst/>
            <a:cxnLst>
              <a:cxn ang="0">
                <a:pos x="42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4" y="45"/>
              </a:cxn>
              <a:cxn ang="0">
                <a:pos x="37" y="86"/>
              </a:cxn>
              <a:cxn ang="0">
                <a:pos x="80" y="63"/>
              </a:cxn>
              <a:cxn ang="0">
                <a:pos x="64" y="55"/>
              </a:cxn>
              <a:cxn ang="0">
                <a:pos x="42" y="68"/>
              </a:cxn>
              <a:cxn ang="0">
                <a:pos x="50" y="18"/>
              </a:cxn>
              <a:cxn ang="0">
                <a:pos x="63" y="33"/>
              </a:cxn>
              <a:cxn ang="0">
                <a:pos x="30" y="33"/>
              </a:cxn>
              <a:cxn ang="0">
                <a:pos x="50" y="18"/>
              </a:cxn>
            </a:cxnLst>
            <a:rect l="0" t="0" r="r" b="b"/>
            <a:pathLst>
              <a:path w="89" h="86">
                <a:moveTo>
                  <a:pt x="42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9" y="23"/>
                  <a:pt x="83" y="0"/>
                  <a:pt x="53" y="0"/>
                </a:cubicBezTo>
                <a:cubicBezTo>
                  <a:pt x="28" y="0"/>
                  <a:pt x="10" y="17"/>
                  <a:pt x="4" y="45"/>
                </a:cubicBezTo>
                <a:cubicBezTo>
                  <a:pt x="0" y="68"/>
                  <a:pt x="11" y="86"/>
                  <a:pt x="37" y="86"/>
                </a:cubicBezTo>
                <a:cubicBezTo>
                  <a:pt x="55" y="86"/>
                  <a:pt x="69" y="79"/>
                  <a:pt x="80" y="63"/>
                </a:cubicBezTo>
                <a:cubicBezTo>
                  <a:pt x="64" y="55"/>
                  <a:pt x="64" y="55"/>
                  <a:pt x="64" y="55"/>
                </a:cubicBezTo>
                <a:cubicBezTo>
                  <a:pt x="55" y="64"/>
                  <a:pt x="50" y="68"/>
                  <a:pt x="42" y="68"/>
                </a:cubicBezTo>
                <a:close/>
                <a:moveTo>
                  <a:pt x="50" y="18"/>
                </a:moveTo>
                <a:cubicBezTo>
                  <a:pt x="56" y="18"/>
                  <a:pt x="64" y="21"/>
                  <a:pt x="63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4" y="22"/>
                  <a:pt x="43" y="18"/>
                  <a:pt x="50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7" name="Freeform 35"/>
          <p:cNvSpPr>
            <a:spLocks noChangeAspect="1" noEditPoints="1"/>
          </p:cNvSpPr>
          <p:nvPr userDrawn="1"/>
        </p:nvSpPr>
        <p:spPr bwMode="black">
          <a:xfrm>
            <a:off x="3981450" y="2986088"/>
            <a:ext cx="465138" cy="444500"/>
          </a:xfrm>
          <a:custGeom>
            <a:avLst/>
            <a:gdLst/>
            <a:ahLst/>
            <a:cxnLst>
              <a:cxn ang="0">
                <a:pos x="42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5" y="45"/>
              </a:cxn>
              <a:cxn ang="0">
                <a:pos x="37" y="86"/>
              </a:cxn>
              <a:cxn ang="0">
                <a:pos x="81" y="63"/>
              </a:cxn>
              <a:cxn ang="0">
                <a:pos x="64" y="55"/>
              </a:cxn>
              <a:cxn ang="0">
                <a:pos x="42" y="68"/>
              </a:cxn>
              <a:cxn ang="0">
                <a:pos x="50" y="18"/>
              </a:cxn>
              <a:cxn ang="0">
                <a:pos x="63" y="33"/>
              </a:cxn>
              <a:cxn ang="0">
                <a:pos x="31" y="33"/>
              </a:cxn>
              <a:cxn ang="0">
                <a:pos x="50" y="18"/>
              </a:cxn>
            </a:cxnLst>
            <a:rect l="0" t="0" r="r" b="b"/>
            <a:pathLst>
              <a:path w="89" h="86">
                <a:moveTo>
                  <a:pt x="42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9" y="23"/>
                  <a:pt x="83" y="0"/>
                  <a:pt x="53" y="0"/>
                </a:cubicBezTo>
                <a:cubicBezTo>
                  <a:pt x="29" y="0"/>
                  <a:pt x="10" y="17"/>
                  <a:pt x="5" y="45"/>
                </a:cubicBezTo>
                <a:cubicBezTo>
                  <a:pt x="0" y="68"/>
                  <a:pt x="12" y="86"/>
                  <a:pt x="37" y="86"/>
                </a:cubicBezTo>
                <a:cubicBezTo>
                  <a:pt x="55" y="86"/>
                  <a:pt x="69" y="79"/>
                  <a:pt x="81" y="63"/>
                </a:cubicBezTo>
                <a:cubicBezTo>
                  <a:pt x="64" y="55"/>
                  <a:pt x="64" y="55"/>
                  <a:pt x="64" y="55"/>
                </a:cubicBezTo>
                <a:cubicBezTo>
                  <a:pt x="55" y="64"/>
                  <a:pt x="50" y="68"/>
                  <a:pt x="42" y="68"/>
                </a:cubicBezTo>
                <a:close/>
                <a:moveTo>
                  <a:pt x="50" y="18"/>
                </a:moveTo>
                <a:cubicBezTo>
                  <a:pt x="57" y="18"/>
                  <a:pt x="65" y="21"/>
                  <a:pt x="63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4" y="22"/>
                  <a:pt x="43" y="18"/>
                  <a:pt x="50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8" name="Freeform 36"/>
          <p:cNvSpPr>
            <a:spLocks noChangeAspect="1" noEditPoints="1"/>
          </p:cNvSpPr>
          <p:nvPr userDrawn="1"/>
        </p:nvSpPr>
        <p:spPr bwMode="black">
          <a:xfrm>
            <a:off x="5956300" y="2986088"/>
            <a:ext cx="460375" cy="444500"/>
          </a:xfrm>
          <a:custGeom>
            <a:avLst/>
            <a:gdLst/>
            <a:ahLst/>
            <a:cxnLst>
              <a:cxn ang="0">
                <a:pos x="41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4" y="45"/>
              </a:cxn>
              <a:cxn ang="0">
                <a:pos x="36" y="86"/>
              </a:cxn>
              <a:cxn ang="0">
                <a:pos x="80" y="63"/>
              </a:cxn>
              <a:cxn ang="0">
                <a:pos x="63" y="55"/>
              </a:cxn>
              <a:cxn ang="0">
                <a:pos x="41" y="68"/>
              </a:cxn>
              <a:cxn ang="0">
                <a:pos x="49" y="18"/>
              </a:cxn>
              <a:cxn ang="0">
                <a:pos x="63" y="33"/>
              </a:cxn>
              <a:cxn ang="0">
                <a:pos x="30" y="33"/>
              </a:cxn>
              <a:cxn ang="0">
                <a:pos x="49" y="18"/>
              </a:cxn>
            </a:cxnLst>
            <a:rect l="0" t="0" r="r" b="b"/>
            <a:pathLst>
              <a:path w="88" h="86">
                <a:moveTo>
                  <a:pt x="41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8" y="23"/>
                  <a:pt x="83" y="0"/>
                  <a:pt x="53" y="0"/>
                </a:cubicBezTo>
                <a:cubicBezTo>
                  <a:pt x="28" y="0"/>
                  <a:pt x="10" y="17"/>
                  <a:pt x="4" y="45"/>
                </a:cubicBezTo>
                <a:cubicBezTo>
                  <a:pt x="0" y="68"/>
                  <a:pt x="11" y="86"/>
                  <a:pt x="36" y="86"/>
                </a:cubicBezTo>
                <a:cubicBezTo>
                  <a:pt x="55" y="86"/>
                  <a:pt x="69" y="79"/>
                  <a:pt x="80" y="63"/>
                </a:cubicBezTo>
                <a:cubicBezTo>
                  <a:pt x="63" y="55"/>
                  <a:pt x="63" y="55"/>
                  <a:pt x="63" y="55"/>
                </a:cubicBezTo>
                <a:cubicBezTo>
                  <a:pt x="55" y="64"/>
                  <a:pt x="50" y="68"/>
                  <a:pt x="41" y="68"/>
                </a:cubicBezTo>
                <a:close/>
                <a:moveTo>
                  <a:pt x="49" y="18"/>
                </a:moveTo>
                <a:cubicBezTo>
                  <a:pt x="56" y="18"/>
                  <a:pt x="64" y="21"/>
                  <a:pt x="63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22"/>
                  <a:pt x="42" y="18"/>
                  <a:pt x="49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49" name="Freeform 37"/>
          <p:cNvSpPr>
            <a:spLocks noChangeAspect="1"/>
          </p:cNvSpPr>
          <p:nvPr userDrawn="1"/>
        </p:nvSpPr>
        <p:spPr bwMode="black">
          <a:xfrm>
            <a:off x="4857750" y="2986088"/>
            <a:ext cx="447675" cy="444500"/>
          </a:xfrm>
          <a:custGeom>
            <a:avLst/>
            <a:gdLst/>
            <a:ahLst/>
            <a:cxnLst>
              <a:cxn ang="0">
                <a:pos x="63" y="56"/>
              </a:cxn>
              <a:cxn ang="0">
                <a:pos x="44" y="67"/>
              </a:cxn>
              <a:cxn ang="0">
                <a:pos x="30" y="43"/>
              </a:cxn>
              <a:cxn ang="0">
                <a:pos x="53" y="19"/>
              </a:cxn>
              <a:cxn ang="0">
                <a:pos x="67" y="31"/>
              </a:cxn>
              <a:cxn ang="0">
                <a:pos x="86" y="19"/>
              </a:cxn>
              <a:cxn ang="0">
                <a:pos x="54" y="0"/>
              </a:cxn>
              <a:cxn ang="0">
                <a:pos x="5" y="43"/>
              </a:cxn>
              <a:cxn ang="0">
                <a:pos x="38" y="86"/>
              </a:cxn>
              <a:cxn ang="0">
                <a:pos x="79" y="64"/>
              </a:cxn>
              <a:cxn ang="0">
                <a:pos x="63" y="56"/>
              </a:cxn>
            </a:cxnLst>
            <a:rect l="0" t="0" r="r" b="b"/>
            <a:pathLst>
              <a:path w="86" h="86">
                <a:moveTo>
                  <a:pt x="63" y="56"/>
                </a:moveTo>
                <a:cubicBezTo>
                  <a:pt x="57" y="65"/>
                  <a:pt x="51" y="67"/>
                  <a:pt x="44" y="67"/>
                </a:cubicBezTo>
                <a:cubicBezTo>
                  <a:pt x="31" y="67"/>
                  <a:pt x="27" y="57"/>
                  <a:pt x="30" y="43"/>
                </a:cubicBezTo>
                <a:cubicBezTo>
                  <a:pt x="33" y="29"/>
                  <a:pt x="40" y="19"/>
                  <a:pt x="53" y="19"/>
                </a:cubicBezTo>
                <a:cubicBezTo>
                  <a:pt x="57" y="19"/>
                  <a:pt x="65" y="21"/>
                  <a:pt x="67" y="31"/>
                </a:cubicBezTo>
                <a:cubicBezTo>
                  <a:pt x="86" y="19"/>
                  <a:pt x="86" y="19"/>
                  <a:pt x="86" y="19"/>
                </a:cubicBezTo>
                <a:cubicBezTo>
                  <a:pt x="81" y="6"/>
                  <a:pt x="69" y="0"/>
                  <a:pt x="54" y="0"/>
                </a:cubicBezTo>
                <a:cubicBezTo>
                  <a:pt x="31" y="0"/>
                  <a:pt x="10" y="16"/>
                  <a:pt x="5" y="43"/>
                </a:cubicBezTo>
                <a:cubicBezTo>
                  <a:pt x="0" y="70"/>
                  <a:pt x="14" y="86"/>
                  <a:pt x="38" y="86"/>
                </a:cubicBezTo>
                <a:cubicBezTo>
                  <a:pt x="54" y="86"/>
                  <a:pt x="69" y="77"/>
                  <a:pt x="79" y="64"/>
                </a:cubicBezTo>
                <a:lnTo>
                  <a:pt x="63" y="5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3750" name="Freeform 38"/>
          <p:cNvSpPr>
            <a:spLocks noChangeAspect="1"/>
          </p:cNvSpPr>
          <p:nvPr userDrawn="1"/>
        </p:nvSpPr>
        <p:spPr bwMode="black">
          <a:xfrm>
            <a:off x="4411663" y="2986088"/>
            <a:ext cx="473075" cy="444500"/>
          </a:xfrm>
          <a:custGeom>
            <a:avLst/>
            <a:gdLst/>
            <a:ahLst/>
            <a:cxnLst>
              <a:cxn ang="0">
                <a:pos x="38" y="24"/>
              </a:cxn>
              <a:cxn ang="0">
                <a:pos x="49" y="18"/>
              </a:cxn>
              <a:cxn ang="0">
                <a:pos x="70" y="26"/>
              </a:cxn>
              <a:cxn ang="0">
                <a:pos x="90" y="14"/>
              </a:cxn>
              <a:cxn ang="0">
                <a:pos x="54" y="0"/>
              </a:cxn>
              <a:cxn ang="0">
                <a:pos x="14" y="29"/>
              </a:cxn>
              <a:cxn ang="0">
                <a:pos x="56" y="60"/>
              </a:cxn>
              <a:cxn ang="0">
                <a:pos x="41" y="68"/>
              </a:cxn>
              <a:cxn ang="0">
                <a:pos x="18" y="57"/>
              </a:cxn>
              <a:cxn ang="0">
                <a:pos x="0" y="68"/>
              </a:cxn>
              <a:cxn ang="0">
                <a:pos x="37" y="86"/>
              </a:cxn>
              <a:cxn ang="0">
                <a:pos x="80" y="57"/>
              </a:cxn>
              <a:cxn ang="0">
                <a:pos x="38" y="24"/>
              </a:cxn>
            </a:cxnLst>
            <a:rect l="0" t="0" r="r" b="b"/>
            <a:pathLst>
              <a:path w="90" h="86">
                <a:moveTo>
                  <a:pt x="38" y="24"/>
                </a:moveTo>
                <a:cubicBezTo>
                  <a:pt x="39" y="20"/>
                  <a:pt x="43" y="18"/>
                  <a:pt x="49" y="18"/>
                </a:cubicBezTo>
                <a:cubicBezTo>
                  <a:pt x="57" y="18"/>
                  <a:pt x="66" y="21"/>
                  <a:pt x="70" y="26"/>
                </a:cubicBezTo>
                <a:cubicBezTo>
                  <a:pt x="90" y="14"/>
                  <a:pt x="90" y="14"/>
                  <a:pt x="90" y="14"/>
                </a:cubicBezTo>
                <a:cubicBezTo>
                  <a:pt x="79" y="4"/>
                  <a:pt x="66" y="0"/>
                  <a:pt x="54" y="0"/>
                </a:cubicBezTo>
                <a:cubicBezTo>
                  <a:pt x="37" y="0"/>
                  <a:pt x="18" y="8"/>
                  <a:pt x="14" y="29"/>
                </a:cubicBezTo>
                <a:cubicBezTo>
                  <a:pt x="8" y="58"/>
                  <a:pt x="59" y="47"/>
                  <a:pt x="56" y="60"/>
                </a:cubicBezTo>
                <a:cubicBezTo>
                  <a:pt x="55" y="67"/>
                  <a:pt x="45" y="68"/>
                  <a:pt x="41" y="68"/>
                </a:cubicBezTo>
                <a:cubicBezTo>
                  <a:pt x="31" y="68"/>
                  <a:pt x="24" y="64"/>
                  <a:pt x="18" y="57"/>
                </a:cubicBezTo>
                <a:cubicBezTo>
                  <a:pt x="0" y="68"/>
                  <a:pt x="0" y="68"/>
                  <a:pt x="0" y="68"/>
                </a:cubicBezTo>
                <a:cubicBezTo>
                  <a:pt x="9" y="81"/>
                  <a:pt x="20" y="86"/>
                  <a:pt x="37" y="86"/>
                </a:cubicBezTo>
                <a:cubicBezTo>
                  <a:pt x="55" y="86"/>
                  <a:pt x="76" y="78"/>
                  <a:pt x="80" y="57"/>
                </a:cubicBezTo>
                <a:cubicBezTo>
                  <a:pt x="86" y="26"/>
                  <a:pt x="35" y="38"/>
                  <a:pt x="38" y="2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0" name="Picture 19" descr="New FSL Chi logo big TM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78959" y="1765848"/>
            <a:ext cx="5772867" cy="28005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ransition>
    <p:fade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umcu.suda.edu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 bwMode="blackWhite">
          <a:xfrm>
            <a:off x="122775" y="5764965"/>
            <a:ext cx="2050410" cy="372094"/>
          </a:xfrm>
          <a:prstGeom prst="rect">
            <a:avLst/>
          </a:prstGeom>
          <a:ln w="25400" algn="ctr"/>
        </p:spPr>
        <p:txBody>
          <a:bodyPr vert="horz" lIns="91440" tIns="0" rIns="91440" bIns="91440" rtlCol="0" anchor="ctr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2700" b="0" kern="1200" dirty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01638" indent="-168275" algn="l" rtl="0" fontAlgn="base">
              <a:lnSpc>
                <a:spcPts val="23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ts val="23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ts val="23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ts val="23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974870" y="436049"/>
            <a:ext cx="5884403" cy="1900451"/>
          </a:xfrm>
        </p:spPr>
        <p:txBody>
          <a:bodyPr>
            <a:normAutofit fontScale="90000"/>
          </a:bodyPr>
          <a:lstStyle/>
          <a:p>
            <a:r>
              <a:rPr lang="en-GB" sz="4000" dirty="0" err="1" smtClean="0"/>
              <a:t>Kinetis</a:t>
            </a:r>
            <a:r>
              <a:rPr lang="en-GB" sz="4000" dirty="0" smtClean="0"/>
              <a:t> </a:t>
            </a:r>
            <a:r>
              <a:rPr lang="en-GB" sz="4000" dirty="0" smtClean="0"/>
              <a:t>L</a:t>
            </a:r>
            <a:r>
              <a:rPr lang="zh-CN" altLang="en-US" sz="4000" dirty="0" smtClean="0"/>
              <a:t>系列</a:t>
            </a:r>
            <a:r>
              <a:rPr lang="en-GB" sz="4000" dirty="0" smtClean="0"/>
              <a:t>MCU</a:t>
            </a:r>
            <a:r>
              <a:rPr lang="zh-CN" altLang="en-US" sz="4000" dirty="0" smtClean="0"/>
              <a:t>的</a:t>
            </a:r>
            <a:r>
              <a:rPr lang="zh-CN" altLang="en-US" sz="4000" dirty="0" smtClean="0"/>
              <a:t>特点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sz="2200" b="0" i="1" dirty="0" smtClean="0"/>
              <a:t/>
            </a:r>
            <a:br>
              <a:rPr lang="en-US" sz="2200" b="0" i="1" dirty="0" smtClean="0"/>
            </a:br>
            <a:r>
              <a:rPr lang="en-US" sz="2200" b="0" i="1" dirty="0" smtClean="0"/>
              <a:t/>
            </a:r>
            <a:br>
              <a:rPr lang="en-US" sz="2200" b="0" i="1" dirty="0" smtClean="0"/>
            </a:br>
            <a:r>
              <a:rPr lang="en-US" sz="2200" b="0" dirty="0" smtClean="0">
                <a:hlinkClick r:id="rId3"/>
              </a:rPr>
              <a:t>http://sumcu.suda.edu.cn</a:t>
            </a:r>
            <a:r>
              <a:rPr lang="en-US" sz="2200" b="0" dirty="0" smtClean="0"/>
              <a:t> </a:t>
            </a:r>
            <a:endParaRPr lang="en-GB" sz="4000" b="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White">
          <a:xfrm>
            <a:off x="2829727" y="3164114"/>
            <a:ext cx="5884403" cy="5805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苏州大学  王宜怀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</a:rPr>
              <a:t> 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effectLst>
                <a:glow rad="50800">
                  <a:schemeClr val="accent4">
                    <a:satMod val="175000"/>
                    <a:alpha val="26000"/>
                  </a:schemeClr>
                </a:glow>
                <a:outerShdw blurRad="50800" dist="50800" dir="5400000" sx="72000" sy="72000" algn="ctr" rotWithShape="0">
                  <a:srgbClr val="000000">
                    <a:alpha val="0"/>
                  </a:srgbClr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blackWhite">
          <a:xfrm>
            <a:off x="2858756" y="3933371"/>
            <a:ext cx="5884403" cy="5805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2014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年</a:t>
            </a:r>
            <a:r>
              <a:rPr lang="en-US" altLang="zh-CN" sz="2800" b="1" dirty="0" smtClean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8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月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accent4">
                      <a:satMod val="17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effectLst>
                <a:glow rad="50800">
                  <a:schemeClr val="accent4">
                    <a:satMod val="175000"/>
                    <a:alpha val="26000"/>
                  </a:schemeClr>
                </a:glow>
                <a:outerShdw blurRad="50800" dist="50800" dir="5400000" sx="72000" sy="72000" algn="ctr" rotWithShape="0">
                  <a:srgbClr val="000000">
                    <a:alpha val="0"/>
                  </a:srgbClr>
                </a:outerShdw>
              </a:effectLst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89709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2.2 M0+/M4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书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底层驱动构件</a:t>
            </a:r>
            <a:endParaRPr lang="en-US" altLang="zh-CN" sz="8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6350" y="1360034"/>
            <a:ext cx="2243364" cy="519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22513" y="0"/>
            <a:ext cx="7968344" cy="1335313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嵌入式技术基础与实践（第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版）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—ARM Cortex-M0+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系列微控制器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的撰写思想与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体系</a:t>
            </a:r>
            <a:endParaRPr lang="en-US" alt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2.2 M0+/M4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书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函数头注释例：</a:t>
            </a:r>
            <a:endParaRPr lang="en-US" altLang="zh-CN" sz="8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559" y="2496456"/>
            <a:ext cx="8245023" cy="21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07999" y="261257"/>
            <a:ext cx="7968344" cy="1335313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嵌入式技术基础与实践（第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版）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—ARM Cortex-M0+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系列微控制器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的撰写思想与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体系</a:t>
            </a:r>
            <a:endParaRPr lang="en-US" alt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2.2 M0+/M4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书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汇编</a:t>
            </a: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语言</a:t>
            </a: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工程框架：</a:t>
            </a:r>
            <a:endParaRPr lang="en-US" altLang="zh-CN" sz="8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999" y="261258"/>
            <a:ext cx="7968344" cy="5660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三本书（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K60/KL25/MQX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）的撰写思想与体系</a:t>
            </a:r>
            <a:endParaRPr 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9599" y="0"/>
            <a:ext cx="7968344" cy="1335313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嵌入式技术基础与实践（第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版）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—ARM Cortex-M0+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系列微控制器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的撰写思想与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体系</a:t>
            </a:r>
            <a:endParaRPr lang="en-US" alt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530" y="1575707"/>
            <a:ext cx="3832611" cy="444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96921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4027" y="951210"/>
            <a:ext cx="8277225" cy="499964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en-US" altLang="zh-CN" sz="96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Kinetis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系列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MCU</a:t>
            </a:r>
            <a:r>
              <a:rPr lang="zh-CN" altLang="en-US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的为应用带来哪些新特点</a:t>
            </a:r>
            <a:endParaRPr lang="en-US" sz="9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400" dirty="0" smtClean="0">
                <a:solidFill>
                  <a:srgbClr val="0033CC"/>
                </a:solidFill>
              </a:rPr>
              <a:t>     从</a:t>
            </a:r>
            <a:r>
              <a:rPr lang="en-US" altLang="zh-CN" sz="6400" dirty="0" err="1" smtClean="0">
                <a:solidFill>
                  <a:srgbClr val="0033CC"/>
                </a:solidFill>
              </a:rPr>
              <a:t>Systick</a:t>
            </a:r>
            <a:r>
              <a:rPr lang="zh-CN" altLang="en-US" sz="6400" dirty="0" smtClean="0">
                <a:solidFill>
                  <a:srgbClr val="0033CC"/>
                </a:solidFill>
              </a:rPr>
              <a:t>、引脚分布与配置及</a:t>
            </a:r>
            <a:r>
              <a:rPr lang="en-US" altLang="zh-CN" sz="6400" dirty="0" smtClean="0">
                <a:solidFill>
                  <a:srgbClr val="0033CC"/>
                </a:solidFill>
              </a:rPr>
              <a:t>GPIO</a:t>
            </a:r>
            <a:r>
              <a:rPr lang="zh-CN" altLang="en-US" sz="6400" dirty="0" smtClean="0">
                <a:solidFill>
                  <a:srgbClr val="0033CC"/>
                </a:solidFill>
              </a:rPr>
              <a:t>、</a:t>
            </a:r>
            <a:r>
              <a:rPr lang="en-US" altLang="zh-CN" sz="6400" dirty="0" smtClean="0">
                <a:solidFill>
                  <a:srgbClr val="0033CC"/>
                </a:solidFill>
              </a:rPr>
              <a:t>Flash</a:t>
            </a:r>
            <a:r>
              <a:rPr lang="zh-CN" altLang="en-US" sz="6400" dirty="0" smtClean="0">
                <a:solidFill>
                  <a:srgbClr val="0033CC"/>
                </a:solidFill>
              </a:rPr>
              <a:t>、内置温度传感器及</a:t>
            </a:r>
            <a:r>
              <a:rPr lang="en-US" altLang="zh-CN" sz="6400" dirty="0" smtClean="0">
                <a:solidFill>
                  <a:srgbClr val="0033CC"/>
                </a:solidFill>
              </a:rPr>
              <a:t>16</a:t>
            </a:r>
            <a:r>
              <a:rPr lang="zh-CN" altLang="en-US" sz="6400" dirty="0" smtClean="0">
                <a:solidFill>
                  <a:srgbClr val="0033CC"/>
                </a:solidFill>
              </a:rPr>
              <a:t>位</a:t>
            </a:r>
            <a:r>
              <a:rPr lang="en-US" altLang="zh-CN" sz="6400" dirty="0" smtClean="0">
                <a:solidFill>
                  <a:srgbClr val="0033CC"/>
                </a:solidFill>
              </a:rPr>
              <a:t>A/D</a:t>
            </a:r>
            <a:r>
              <a:rPr lang="zh-CN" altLang="en-US" sz="6400" dirty="0" smtClean="0">
                <a:solidFill>
                  <a:srgbClr val="0033CC"/>
                </a:solidFill>
              </a:rPr>
              <a:t>、低功耗、</a:t>
            </a:r>
            <a:r>
              <a:rPr lang="en-US" altLang="zh-CN" sz="6400" dirty="0" smtClean="0">
                <a:solidFill>
                  <a:srgbClr val="0033CC"/>
                </a:solidFill>
              </a:rPr>
              <a:t>USB</a:t>
            </a:r>
            <a:r>
              <a:rPr lang="zh-CN" altLang="en-US" sz="6400" dirty="0" smtClean="0">
                <a:solidFill>
                  <a:srgbClr val="0033CC"/>
                </a:solidFill>
              </a:rPr>
              <a:t>、以太网、无线等角度</a:t>
            </a:r>
            <a:endParaRPr lang="en-US" sz="6400" dirty="0" smtClean="0">
              <a:solidFill>
                <a:srgbClr val="0033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嵌入式技术基础与实践（第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版）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—ARM Cortex-M0+ </a:t>
            </a:r>
            <a:r>
              <a:rPr lang="en-US" altLang="zh-CN" sz="96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Kinetis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L</a:t>
            </a:r>
            <a:r>
              <a:rPr lang="zh-CN" altLang="en-US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系列微控制器</a:t>
            </a:r>
            <a:r>
              <a:rPr lang="en-US" altLang="zh-CN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9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的撰写思想与体系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altLang="zh-CN" sz="9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6684" y="188687"/>
            <a:ext cx="7968344" cy="5660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  <a:spcAft>
                <a:spcPts val="500"/>
              </a:spcAft>
            </a:pPr>
            <a:r>
              <a:rPr lang="zh-CN" altLang="en-US" sz="36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600" b="1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1.1</a:t>
            </a:r>
            <a:r>
              <a:rPr lang="en-US" altLang="zh-CN" sz="8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80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Kinetis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L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有统一的</a:t>
            </a:r>
            <a:r>
              <a:rPr lang="en-US" altLang="zh-CN" sz="80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Systick</a:t>
            </a:r>
            <a:endParaRPr lang="en-US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Kinetis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的内核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ARM  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Coretex-M0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含有的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Systick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，为基本定时系统提供了便利。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）一般来说，一个嵌入式系统产品的开发，总要有一个基本定时系统与基本定时中断。若使用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RTOS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，一定要有一个时钟滴答。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Systick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处于内核中，基本定时系统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中被统一了，方便了复用与移植。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）若使用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RTOS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，时钟滴答使用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Systick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产生，大大简化了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RTOS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中的移植。</a:t>
            </a:r>
            <a:endParaRPr lang="en-US" altLang="en-US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999" y="261258"/>
            <a:ext cx="7968344" cy="5660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1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MCU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为应用带来哪些新特点</a:t>
            </a:r>
            <a:endParaRPr 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1.2</a:t>
            </a:r>
            <a:r>
              <a:rPr lang="en-US" altLang="zh-CN" sz="8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80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Kinetis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的引脚分布、配置与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GPIO</a:t>
            </a:r>
            <a:endParaRPr lang="en-US" altLang="en-US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Kinetis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的引脚分布、配置与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GPIO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具有鲜明特点，方便应用：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）各边有电源与地引脚引出，有利于电流平衡，提高稳定性。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）引脚复用冗余分布，方便了硬件设计，引脚配置模块实现引脚的自定义配置。例如，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UART0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，可在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LQFP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封装的三边引脚中任选一个，为硬件布线提供便利。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）大部分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GPIO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引脚具有上拉、下拉、不拉、中断使能设置，部分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GPIO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引脚还可设置成高驱动能力（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18mA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）输出。</a:t>
            </a:r>
            <a:endParaRPr lang="en-US" altLang="en-US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999" y="261258"/>
            <a:ext cx="7968344" cy="5660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1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MCU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为应用带来哪些新特点</a:t>
            </a:r>
            <a:endParaRPr 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1.3 Flash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模块解决了擦写不稳定性问题，擦写期间允许中断</a:t>
            </a:r>
            <a:endParaRPr lang="en-US" altLang="en-US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Kinetis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Flash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模块解决了以前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Flash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模块擦写期间读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Flash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不稳定问题，可不需要把擦写代码移入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RAM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区，方便了编程。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同时，擦写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Flash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期间，通过设置，可允许中断，使得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Flash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存储器可以作为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EEPROM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这些特点，在以前的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及其他一些类似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是没有做到的，为实际应用提供了很大便利。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1.4 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内置温度传感器及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位</a:t>
            </a: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A/D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内置温度传感器可以作为测定芯片温度使用。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16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A/D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可设置具有硬件滤波功能，为一些应用提供便利。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999" y="261258"/>
            <a:ext cx="7968344" cy="5660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1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MCU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为应用带来哪些新特点</a:t>
            </a:r>
            <a:endParaRPr 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1.5 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低功耗、时钟源选择、内置时钟源等，为应用提供了更多选择，简化外部电路设计</a:t>
            </a:r>
            <a:endParaRPr lang="en-US" altLang="zh-CN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多种时钟源选择、多种低功耗模式、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32.768Khz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时钟源等，为实际应用提供更多选择。若需掉电的时间仍然运行，可直接使用内部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RTC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模块（外接电池供电），可省去外接时钟芯片。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L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MCU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M0+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内核）可以达到</a:t>
            </a:r>
            <a:r>
              <a:rPr lang="en-US" altLang="zh-CN" sz="80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nA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级低功耗，是目前业内最低的。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1.6  </a:t>
            </a:r>
            <a:r>
              <a:rPr lang="en-US" altLang="zh-CN" sz="80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Kinetis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系列</a:t>
            </a:r>
            <a:r>
              <a:rPr lang="zh-CN" altLang="en-US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选择丰富，为软件复用提供基础</a:t>
            </a:r>
            <a:endParaRPr lang="en-US" altLang="zh-CN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E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系列面向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5V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应用、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系列面向传感网应用、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系列面向电机控制、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系列面向仪表（有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24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位快速</a:t>
            </a:r>
            <a:r>
              <a:rPr lang="en-US" altLang="zh-CN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A/D</a:t>
            </a:r>
            <a:r>
              <a:rPr lang="zh-CN" altLang="en-US" sz="80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）等，若用过其中一种，积累了构件，软件复用变得容易。</a:t>
            </a: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80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999" y="261258"/>
            <a:ext cx="7968344" cy="566056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1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MCU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为应用带来哪些新特点</a:t>
            </a:r>
            <a:endParaRPr 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4998" y="1734457"/>
            <a:ext cx="8277225" cy="512354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8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2.1</a:t>
            </a:r>
            <a:r>
              <a:rPr lang="en-US" altLang="zh-CN" sz="8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8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线条与体系</a:t>
            </a:r>
            <a:endParaRPr lang="en-US" sz="8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sz="7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sz="7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线条：</a:t>
            </a:r>
            <a:r>
              <a:rPr lang="en-US" altLang="en-US" sz="7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M0+: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通用知识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模块功能概要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芯片编程结构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基本编程方法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构件封装及实现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测试实例</a:t>
            </a: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MQX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NOS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无缝结合</a:t>
            </a: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sz="7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 </a:t>
            </a:r>
            <a:r>
              <a:rPr lang="zh-CN" altLang="en-US" sz="7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体系：</a:t>
            </a:r>
            <a:endParaRPr lang="en-US" altLang="zh-CN" sz="72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 符合软件工程可复用、可移植的原则，按照构件化封装要求编制底层驱动程序</a:t>
            </a: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（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）实现工程结构的统一</a:t>
            </a: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（</a:t>
            </a:r>
            <a:r>
              <a:rPr lang="en-US" altLang="zh-CN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72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）直接可测试的工程例</a:t>
            </a: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999" y="261257"/>
            <a:ext cx="7968344" cy="1335313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嵌入式技术基础与实践（第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版）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—ARM Cortex-M0+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系列微控制器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的撰写思想与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体系</a:t>
            </a:r>
            <a:endParaRPr lang="en-US" alt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4999" y="1219200"/>
            <a:ext cx="8277225" cy="51235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2.2 M0+/M4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书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网上光盘组织</a:t>
            </a:r>
            <a:endParaRPr lang="en-US" altLang="zh-CN" sz="2000" dirty="0" smtClean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8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401" y="1804759"/>
            <a:ext cx="3044144" cy="464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07999" y="261257"/>
            <a:ext cx="7968344" cy="1335313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嵌入式技术基础与实践（第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版）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—ARM Cortex-M0+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系列微控制器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的撰写思想与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体系</a:t>
            </a:r>
            <a:endParaRPr lang="en-US" alt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9513" y="1016000"/>
            <a:ext cx="8277225" cy="51235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dirty="0" smtClean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硬件</a:t>
            </a:r>
            <a:r>
              <a:rPr lang="zh-CN" altLang="en-US" sz="20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评估板</a:t>
            </a:r>
            <a:endParaRPr lang="en-US" altLang="zh-CN" sz="2000" dirty="0" smtClean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8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2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6" name="图片 5" descr="未命名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467" y="1680481"/>
            <a:ext cx="6764791" cy="445906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67655" y="217714"/>
            <a:ext cx="7968344" cy="1335313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44450" cap="sq" cmpd="sng">
            <a:solidFill>
              <a:schemeClr val="accent6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嵌入式技术基础与实践（第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版）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—ARM Cortex-M0+ 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Kinetis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 L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系列微控制器</a:t>
            </a:r>
            <a:r>
              <a:rPr lang="en-US" altLang="zh-CN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的撰写思想与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中宋" pitchFamily="2" charset="-122"/>
                <a:ea typeface="华文中宋" pitchFamily="2" charset="-122"/>
              </a:rPr>
              <a:t>体系</a:t>
            </a:r>
            <a:endParaRPr lang="en-US" altLang="en-US" sz="2400" b="1" dirty="0" smtClean="0">
              <a:solidFill>
                <a:srgbClr val="0033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7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_Master_PPT_Confidential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</a:spPr>
      <a:bodyPr rtlCol="0" anchor="ctr"/>
      <a:lstStyle>
        <a:defPPr>
          <a:defRPr sz="4000" b="1" dirty="0" smtClean="0">
            <a:latin typeface="黑体" pitchFamily="2" charset="-122"/>
            <a:ea typeface="黑体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aster_PPT_Confidential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10015</TotalTime>
  <Pages>0</Pages>
  <Words>986</Words>
  <Characters>0</Characters>
  <Application>Microsoft Office PowerPoint</Application>
  <DocSecurity>0</DocSecurity>
  <PresentationFormat>全屏显示(4:3)</PresentationFormat>
  <Lines>0</Lines>
  <Paragraphs>81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2_Master_PPT_Confidential</vt:lpstr>
      <vt:lpstr>1_Custom Design</vt:lpstr>
      <vt:lpstr>2_Custom Design</vt:lpstr>
      <vt:lpstr>3_Master_PPT_Confidential</vt:lpstr>
      <vt:lpstr>3_Custom Design</vt:lpstr>
      <vt:lpstr>Kinetis L系列MCU的特点   http://sumcu.suda.edu.cn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Freescale PowerPoint Template</dc:title>
  <dc:creator>rls02c</dc:creator>
  <cp:lastModifiedBy>番茄花园</cp:lastModifiedBy>
  <cp:revision>622</cp:revision>
  <dcterms:created xsi:type="dcterms:W3CDTF">2012-06-08T19:42:14Z</dcterms:created>
  <dcterms:modified xsi:type="dcterms:W3CDTF">2014-08-12T12:55:59Z</dcterms:modified>
</cp:coreProperties>
</file>