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0"/>
  </p:notesMasterIdLst>
  <p:sldIdLst>
    <p:sldId id="256" r:id="rId3"/>
    <p:sldId id="318" r:id="rId4"/>
    <p:sldId id="283" r:id="rId5"/>
    <p:sldId id="269" r:id="rId6"/>
    <p:sldId id="288" r:id="rId7"/>
    <p:sldId id="297" r:id="rId8"/>
    <p:sldId id="276" r:id="rId9"/>
    <p:sldId id="286" r:id="rId10"/>
    <p:sldId id="280" r:id="rId11"/>
    <p:sldId id="298" r:id="rId12"/>
    <p:sldId id="281" r:id="rId13"/>
    <p:sldId id="299" r:id="rId14"/>
    <p:sldId id="300" r:id="rId15"/>
    <p:sldId id="301" r:id="rId16"/>
    <p:sldId id="319" r:id="rId17"/>
    <p:sldId id="304" r:id="rId18"/>
    <p:sldId id="305" r:id="rId19"/>
    <p:sldId id="306" r:id="rId20"/>
    <p:sldId id="307" r:id="rId21"/>
    <p:sldId id="312" r:id="rId22"/>
    <p:sldId id="313" r:id="rId23"/>
    <p:sldId id="309" r:id="rId24"/>
    <p:sldId id="314" r:id="rId25"/>
    <p:sldId id="317" r:id="rId26"/>
    <p:sldId id="310" r:id="rId27"/>
    <p:sldId id="315" r:id="rId28"/>
    <p:sldId id="257" r:id="rId29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636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96B7A-98C5-4A21-B75F-D4D65D3EA60C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D3C8C-231E-47B5-8BED-0B1DD0F0F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50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Socket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1CCC81-5977-41DD-ACB1-CCD5606FE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040" y="1469155"/>
            <a:ext cx="8438095" cy="4657143"/>
          </a:xfrm>
          <a:prstGeom prst="rect">
            <a:avLst/>
          </a:prstGeom>
        </p:spPr>
      </p:pic>
      <p:sp>
        <p:nvSpPr>
          <p:cNvPr id="7" name="圆角矩形 9">
            <a:extLst>
              <a:ext uri="{FF2B5EF4-FFF2-40B4-BE49-F238E27FC236}">
                <a16:creationId xmlns:a16="http://schemas.microsoft.com/office/drawing/2014/main" id="{8518364C-15F9-47CF-A26B-33626F99B25C}"/>
              </a:ext>
            </a:extLst>
          </p:cNvPr>
          <p:cNvSpPr/>
          <p:nvPr/>
        </p:nvSpPr>
        <p:spPr>
          <a:xfrm>
            <a:off x="2360618" y="657666"/>
            <a:ext cx="378649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94F696-145C-418F-9FC4-9E0B12F39E5A}"/>
              </a:ext>
            </a:extLst>
          </p:cNvPr>
          <p:cNvSpPr/>
          <p:nvPr/>
        </p:nvSpPr>
        <p:spPr>
          <a:xfrm>
            <a:off x="2535221" y="737342"/>
            <a:ext cx="36118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Socket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（套接字）</a:t>
            </a:r>
          </a:p>
        </p:txBody>
      </p:sp>
    </p:spTree>
    <p:extLst>
      <p:ext uri="{BB962C8B-B14F-4D97-AF65-F5344CB8AC3E}">
        <p14:creationId xmlns:p14="http://schemas.microsoft.com/office/powerpoint/2010/main" val="5597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971354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1.4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socket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的通信过程</a:t>
            </a:r>
            <a:endParaRPr lang="en-US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35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2360617" y="657666"/>
            <a:ext cx="471395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35221" y="737342"/>
            <a:ext cx="4387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socket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的通信过程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图片包含 文字, 地图&#10;&#10;已生成极高可信度的说明">
            <a:extLst>
              <a:ext uri="{FF2B5EF4-FFF2-40B4-BE49-F238E27FC236}">
                <a16:creationId xmlns:a16="http://schemas.microsoft.com/office/drawing/2014/main" id="{3865CB04-C1E0-446D-84D5-28367C780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61" y="1537953"/>
            <a:ext cx="5657850" cy="491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39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7520" y="3003096"/>
            <a:ext cx="92630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套接字格式：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720000">
              <a:lnSpc>
                <a:spcPct val="150000"/>
              </a:lnSpc>
            </a:pP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socket(</a:t>
            </a:r>
            <a:r>
              <a:rPr lang="en-US" altLang="zh-CN" sz="24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family,type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[,</a:t>
            </a:r>
            <a:r>
              <a:rPr lang="en-US" altLang="zh-CN" sz="24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protocal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]) </a:t>
            </a:r>
            <a:r>
              <a:rPr lang="zh-CN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使用给定的地址族、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720000">
              <a:lnSpc>
                <a:spcPct val="150000"/>
              </a:lnSpc>
            </a:pPr>
            <a:r>
              <a:rPr lang="zh-CN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套接字类型、协议编号（默认为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）来创建套接字</a:t>
            </a:r>
            <a:r>
              <a:rPr lang="zh-CN" altLang="zh-CN" sz="24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24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60617" y="657666"/>
            <a:ext cx="471395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35221" y="737342"/>
            <a:ext cx="4387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socket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的通信过程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822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8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2"/>
          <p:cNvSpPr>
            <a:spLocks noChangeArrowheads="1"/>
          </p:cNvSpPr>
          <p:nvPr/>
        </p:nvSpPr>
        <p:spPr bwMode="auto">
          <a:xfrm>
            <a:off x="1997585" y="1469155"/>
            <a:ext cx="8899780" cy="4824412"/>
          </a:xfrm>
          <a:prstGeom prst="roundRect">
            <a:avLst>
              <a:gd name="adj" fmla="val 6444"/>
            </a:avLst>
          </a:prstGeom>
          <a:solidFill>
            <a:srgbClr val="C0C0C0">
              <a:alpha val="25098"/>
            </a:srgbClr>
          </a:solidFill>
          <a:ln w="19050" algn="ctr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" name="AutoShape 36"/>
          <p:cNvSpPr>
            <a:spLocks noChangeArrowheads="1"/>
          </p:cNvSpPr>
          <p:nvPr/>
        </p:nvSpPr>
        <p:spPr bwMode="auto">
          <a:xfrm>
            <a:off x="4844592" y="1700238"/>
            <a:ext cx="5862637" cy="792162"/>
          </a:xfrm>
          <a:prstGeom prst="roundRect">
            <a:avLst>
              <a:gd name="adj" fmla="val 12343"/>
            </a:avLst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endParaRPr lang="zh-CN" altLang="zh-CN" sz="3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AutoShape 43"/>
          <p:cNvSpPr>
            <a:spLocks noChangeArrowheads="1"/>
          </p:cNvSpPr>
          <p:nvPr/>
        </p:nvSpPr>
        <p:spPr bwMode="auto">
          <a:xfrm>
            <a:off x="2213485" y="1685055"/>
            <a:ext cx="246947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AutoShape 44"/>
          <p:cNvSpPr>
            <a:spLocks noChangeArrowheads="1"/>
          </p:cNvSpPr>
          <p:nvPr/>
        </p:nvSpPr>
        <p:spPr bwMode="auto">
          <a:xfrm>
            <a:off x="2213485" y="2585167"/>
            <a:ext cx="2469473" cy="792163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socket.AF_UNIX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AutoShape 45"/>
          <p:cNvSpPr>
            <a:spLocks noChangeArrowheads="1"/>
          </p:cNvSpPr>
          <p:nvPr/>
        </p:nvSpPr>
        <p:spPr bwMode="auto">
          <a:xfrm>
            <a:off x="2213485" y="3485280"/>
            <a:ext cx="246947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socket.AF_INET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46"/>
          <p:cNvSpPr>
            <a:spLocks noChangeArrowheads="1"/>
          </p:cNvSpPr>
          <p:nvPr/>
        </p:nvSpPr>
        <p:spPr bwMode="auto">
          <a:xfrm>
            <a:off x="2213485" y="4385392"/>
            <a:ext cx="2469473" cy="792163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socket.AF_INET6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AutoShape 47"/>
          <p:cNvSpPr>
            <a:spLocks noChangeArrowheads="1"/>
          </p:cNvSpPr>
          <p:nvPr/>
        </p:nvSpPr>
        <p:spPr bwMode="auto">
          <a:xfrm>
            <a:off x="2213485" y="5285505"/>
            <a:ext cx="246947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lvl="0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socket.sock_STREAM</a:t>
            </a:r>
            <a:endParaRPr kumimoji="1" lang="ko-KR" altLang="en-US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0" name="AutoShape 48"/>
          <p:cNvSpPr>
            <a:spLocks noChangeArrowheads="1"/>
          </p:cNvSpPr>
          <p:nvPr/>
        </p:nvSpPr>
        <p:spPr bwMode="auto">
          <a:xfrm>
            <a:off x="4844591" y="2585167"/>
            <a:ext cx="5862637" cy="792163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只能用于单一的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系统进程间通信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53"/>
          <p:cNvSpPr>
            <a:spLocks noChangeArrowheads="1"/>
          </p:cNvSpPr>
          <p:nvPr/>
        </p:nvSpPr>
        <p:spPr bwMode="auto">
          <a:xfrm>
            <a:off x="4844590" y="3485280"/>
            <a:ext cx="5862637" cy="792162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indent="266700" algn="ctr">
              <a:lnSpc>
                <a:spcPts val="18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服务器之间网络通信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AutoShape 57"/>
          <p:cNvSpPr>
            <a:spLocks noChangeArrowheads="1"/>
          </p:cNvSpPr>
          <p:nvPr/>
        </p:nvSpPr>
        <p:spPr bwMode="auto">
          <a:xfrm>
            <a:off x="4844589" y="4401814"/>
            <a:ext cx="5862637" cy="792163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AutoShape 61"/>
          <p:cNvSpPr>
            <a:spLocks noChangeArrowheads="1"/>
          </p:cNvSpPr>
          <p:nvPr/>
        </p:nvSpPr>
        <p:spPr bwMode="auto">
          <a:xfrm>
            <a:off x="4844588" y="5285505"/>
            <a:ext cx="5862637" cy="792162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indent="266700" algn="ctr">
              <a:lnSpc>
                <a:spcPts val="18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流式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 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360617" y="657666"/>
            <a:ext cx="471395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35221" y="737342"/>
            <a:ext cx="4387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socket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的通信过程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25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2"/>
          <p:cNvSpPr>
            <a:spLocks noChangeArrowheads="1"/>
          </p:cNvSpPr>
          <p:nvPr/>
        </p:nvSpPr>
        <p:spPr bwMode="auto">
          <a:xfrm>
            <a:off x="1993900" y="1469155"/>
            <a:ext cx="8866113" cy="4824412"/>
          </a:xfrm>
          <a:prstGeom prst="roundRect">
            <a:avLst>
              <a:gd name="adj" fmla="val 6444"/>
            </a:avLst>
          </a:prstGeom>
          <a:solidFill>
            <a:srgbClr val="C0C0C0">
              <a:alpha val="25098"/>
            </a:srgbClr>
          </a:solidFill>
          <a:ln w="19050" algn="ctr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" name="AutoShape 36"/>
          <p:cNvSpPr>
            <a:spLocks noChangeArrowheads="1"/>
          </p:cNvSpPr>
          <p:nvPr/>
        </p:nvSpPr>
        <p:spPr bwMode="auto">
          <a:xfrm>
            <a:off x="4867072" y="1720064"/>
            <a:ext cx="5865557" cy="792162"/>
          </a:xfrm>
          <a:prstGeom prst="roundRect">
            <a:avLst>
              <a:gd name="adj" fmla="val 12343"/>
            </a:avLst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endParaRPr lang="zh-CN" altLang="zh-CN" sz="3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AutoShape 43"/>
          <p:cNvSpPr>
            <a:spLocks noChangeArrowheads="1"/>
          </p:cNvSpPr>
          <p:nvPr/>
        </p:nvSpPr>
        <p:spPr bwMode="auto">
          <a:xfrm>
            <a:off x="2237655" y="1704881"/>
            <a:ext cx="247070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AutoShape 44"/>
          <p:cNvSpPr>
            <a:spLocks noChangeArrowheads="1"/>
          </p:cNvSpPr>
          <p:nvPr/>
        </p:nvSpPr>
        <p:spPr bwMode="auto">
          <a:xfrm>
            <a:off x="2237655" y="2604993"/>
            <a:ext cx="2470703" cy="792163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indent="266700" algn="r">
              <a:lnSpc>
                <a:spcPts val="1800"/>
              </a:lnSpc>
            </a:pPr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socket.sock_DGRAM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AutoShape 45"/>
          <p:cNvSpPr>
            <a:spLocks noChangeArrowheads="1"/>
          </p:cNvSpPr>
          <p:nvPr/>
        </p:nvSpPr>
        <p:spPr bwMode="auto">
          <a:xfrm>
            <a:off x="2237655" y="3505106"/>
            <a:ext cx="247070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indent="266700" algn="r">
              <a:lnSpc>
                <a:spcPts val="1800"/>
              </a:lnSpc>
            </a:pPr>
            <a:r>
              <a:rPr lang="en-US" altLang="zh-CN" sz="15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socket.sock_SEQPACKET</a:t>
            </a:r>
            <a:endParaRPr lang="zh-CN" altLang="zh-CN" sz="15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46"/>
          <p:cNvSpPr>
            <a:spLocks noChangeArrowheads="1"/>
          </p:cNvSpPr>
          <p:nvPr/>
        </p:nvSpPr>
        <p:spPr bwMode="auto">
          <a:xfrm>
            <a:off x="2237655" y="4405218"/>
            <a:ext cx="2470703" cy="792163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 socket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AutoShape 47"/>
          <p:cNvSpPr>
            <a:spLocks noChangeArrowheads="1"/>
          </p:cNvSpPr>
          <p:nvPr/>
        </p:nvSpPr>
        <p:spPr bwMode="auto">
          <a:xfrm>
            <a:off x="2237655" y="5305331"/>
            <a:ext cx="247070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indent="266700">
              <a:lnSpc>
                <a:spcPts val="1800"/>
              </a:lnSpc>
            </a:pP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 socket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AutoShape 48"/>
          <p:cNvSpPr>
            <a:spLocks noChangeArrowheads="1"/>
          </p:cNvSpPr>
          <p:nvPr/>
        </p:nvSpPr>
        <p:spPr bwMode="auto">
          <a:xfrm>
            <a:off x="4867071" y="2604993"/>
            <a:ext cx="5865557" cy="792163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indent="266700" algn="ctr">
              <a:lnSpc>
                <a:spcPts val="18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数据报式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 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53"/>
          <p:cNvSpPr>
            <a:spLocks noChangeArrowheads="1"/>
          </p:cNvSpPr>
          <p:nvPr/>
        </p:nvSpPr>
        <p:spPr bwMode="auto">
          <a:xfrm>
            <a:off x="4867070" y="3505106"/>
            <a:ext cx="5865557" cy="792162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indent="266700" algn="ctr">
              <a:lnSpc>
                <a:spcPts val="18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可靠的连续数据包服务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AutoShape 57"/>
          <p:cNvSpPr>
            <a:spLocks noChangeArrowheads="1"/>
          </p:cNvSpPr>
          <p:nvPr/>
        </p:nvSpPr>
        <p:spPr bwMode="auto">
          <a:xfrm>
            <a:off x="4867069" y="4421640"/>
            <a:ext cx="5865557" cy="792163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indent="266700" algn="ctr">
              <a:lnSpc>
                <a:spcPts val="1800"/>
              </a:lnSpc>
            </a:pP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socket.socket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socket.AF_INET,socket.SOCK_STREAM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AutoShape 61"/>
          <p:cNvSpPr>
            <a:spLocks noChangeArrowheads="1"/>
          </p:cNvSpPr>
          <p:nvPr/>
        </p:nvSpPr>
        <p:spPr bwMode="auto">
          <a:xfrm>
            <a:off x="4867068" y="5305331"/>
            <a:ext cx="5865557" cy="792162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indent="266700" algn="ctr">
              <a:lnSpc>
                <a:spcPts val="1800"/>
              </a:lnSpc>
            </a:pP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socket.socket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socket.AF_INET,socket.SOCK_DGRAM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360617" y="657666"/>
            <a:ext cx="471395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4387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socket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的通信过程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44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32"/>
          <p:cNvSpPr>
            <a:spLocks noChangeArrowheads="1"/>
          </p:cNvSpPr>
          <p:nvPr/>
        </p:nvSpPr>
        <p:spPr bwMode="auto">
          <a:xfrm>
            <a:off x="2032000" y="1469155"/>
            <a:ext cx="8847641" cy="4931645"/>
          </a:xfrm>
          <a:prstGeom prst="roundRect">
            <a:avLst>
              <a:gd name="adj" fmla="val 6444"/>
            </a:avLst>
          </a:prstGeom>
          <a:solidFill>
            <a:srgbClr val="C0C0C0">
              <a:alpha val="25098"/>
            </a:srgbClr>
          </a:solidFill>
          <a:ln w="19050" algn="ctr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60617" y="657666"/>
            <a:ext cx="471395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35221" y="737342"/>
            <a:ext cx="4387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socket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的通信过程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AutoShape 36"/>
          <p:cNvSpPr>
            <a:spLocks noChangeArrowheads="1"/>
          </p:cNvSpPr>
          <p:nvPr/>
        </p:nvSpPr>
        <p:spPr bwMode="auto">
          <a:xfrm>
            <a:off x="2188086" y="1668468"/>
            <a:ext cx="8493744" cy="792162"/>
          </a:xfrm>
          <a:prstGeom prst="roundRect">
            <a:avLst>
              <a:gd name="adj" fmla="val 12343"/>
            </a:avLst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zh-CN" sz="3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AutoShape 44"/>
          <p:cNvSpPr>
            <a:spLocks noChangeArrowheads="1"/>
          </p:cNvSpPr>
          <p:nvPr/>
        </p:nvSpPr>
        <p:spPr bwMode="auto">
          <a:xfrm>
            <a:off x="2188085" y="2553397"/>
            <a:ext cx="2469473" cy="792163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s.bind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(address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AutoShape 45"/>
          <p:cNvSpPr>
            <a:spLocks noChangeArrowheads="1"/>
          </p:cNvSpPr>
          <p:nvPr/>
        </p:nvSpPr>
        <p:spPr bwMode="auto">
          <a:xfrm>
            <a:off x="2188085" y="3453509"/>
            <a:ext cx="2469473" cy="1343081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s.listen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(backlog)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AutoShape 46"/>
          <p:cNvSpPr>
            <a:spLocks noChangeArrowheads="1"/>
          </p:cNvSpPr>
          <p:nvPr/>
        </p:nvSpPr>
        <p:spPr bwMode="auto">
          <a:xfrm>
            <a:off x="2188085" y="4921980"/>
            <a:ext cx="2469473" cy="1238189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s.accept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48"/>
          <p:cNvSpPr>
            <a:spLocks noChangeArrowheads="1"/>
          </p:cNvSpPr>
          <p:nvPr/>
        </p:nvSpPr>
        <p:spPr bwMode="auto">
          <a:xfrm>
            <a:off x="4819191" y="2553397"/>
            <a:ext cx="5862637" cy="792163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将套接字绑定到地址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AF_INET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以元组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host,port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）的形式表示地址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7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AutoShape 53"/>
          <p:cNvSpPr>
            <a:spLocks noChangeArrowheads="1"/>
          </p:cNvSpPr>
          <p:nvPr/>
        </p:nvSpPr>
        <p:spPr bwMode="auto">
          <a:xfrm>
            <a:off x="4819190" y="3453509"/>
            <a:ext cx="5862637" cy="1343081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开始监听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传入连接。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backlog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指定在拒绝连接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之前，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操作系统可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以挂起的最大连接数量。该值至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少为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，大部分应用程序设为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就可以了。</a:t>
            </a:r>
            <a:endParaRPr lang="zh-CN" altLang="zh-CN" sz="27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AutoShape 61"/>
          <p:cNvSpPr>
            <a:spLocks noChangeArrowheads="1"/>
          </p:cNvSpPr>
          <p:nvPr/>
        </p:nvSpPr>
        <p:spPr bwMode="auto">
          <a:xfrm>
            <a:off x="4819188" y="4921980"/>
            <a:ext cx="5862637" cy="1238189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连接并返回（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conn,address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</a:t>
            </a:r>
          </a:p>
          <a:p>
            <a:pPr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是新的套接字对象，可以用来接收和发送数据。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是连接客户端的地址。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5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360617" y="657666"/>
            <a:ext cx="471395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35221" y="737342"/>
            <a:ext cx="4387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socket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的通信过程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AutoShape 32"/>
          <p:cNvSpPr>
            <a:spLocks noChangeArrowheads="1"/>
          </p:cNvSpPr>
          <p:nvPr/>
        </p:nvSpPr>
        <p:spPr bwMode="auto">
          <a:xfrm>
            <a:off x="1620182" y="2168862"/>
            <a:ext cx="8899780" cy="3927137"/>
          </a:xfrm>
          <a:prstGeom prst="roundRect">
            <a:avLst>
              <a:gd name="adj" fmla="val 6444"/>
            </a:avLst>
          </a:prstGeom>
          <a:solidFill>
            <a:srgbClr val="C0C0C0">
              <a:alpha val="25098"/>
            </a:srgbClr>
          </a:solidFill>
          <a:ln w="19050" algn="ctr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auto">
          <a:xfrm>
            <a:off x="1987735" y="2470572"/>
            <a:ext cx="8493744" cy="792162"/>
          </a:xfrm>
          <a:prstGeom prst="roundRect">
            <a:avLst>
              <a:gd name="adj" fmla="val 12343"/>
            </a:avLst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zh-CN" sz="3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AutoShape 44"/>
          <p:cNvSpPr>
            <a:spLocks noChangeArrowheads="1"/>
          </p:cNvSpPr>
          <p:nvPr/>
        </p:nvSpPr>
        <p:spPr bwMode="auto">
          <a:xfrm>
            <a:off x="1987734" y="3355501"/>
            <a:ext cx="2469473" cy="1394335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s.connect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(address)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AutoShape 45"/>
          <p:cNvSpPr>
            <a:spLocks noChangeArrowheads="1"/>
          </p:cNvSpPr>
          <p:nvPr/>
        </p:nvSpPr>
        <p:spPr bwMode="auto">
          <a:xfrm>
            <a:off x="1987734" y="4842603"/>
            <a:ext cx="2469473" cy="1028807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s.connect_ex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adddress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AutoShape 48"/>
          <p:cNvSpPr>
            <a:spLocks noChangeArrowheads="1"/>
          </p:cNvSpPr>
          <p:nvPr/>
        </p:nvSpPr>
        <p:spPr bwMode="auto">
          <a:xfrm>
            <a:off x="4618840" y="3355501"/>
            <a:ext cx="5862637" cy="1394335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连接到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处的套接字。一般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的格式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为元组（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hostname,port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），如果连接出错，返回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socket.error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错误。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AutoShape 57"/>
          <p:cNvSpPr>
            <a:spLocks noChangeArrowheads="1"/>
          </p:cNvSpPr>
          <p:nvPr/>
        </p:nvSpPr>
        <p:spPr bwMode="auto">
          <a:xfrm>
            <a:off x="4618839" y="4811892"/>
            <a:ext cx="5862637" cy="1059519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功能与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connect(address)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相同，但是成功返回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失败返回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的值。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0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360617" y="657666"/>
            <a:ext cx="471395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35221" y="737342"/>
            <a:ext cx="4387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socket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的通信过程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AutoShape 32"/>
          <p:cNvSpPr>
            <a:spLocks noChangeArrowheads="1"/>
          </p:cNvSpPr>
          <p:nvPr/>
        </p:nvSpPr>
        <p:spPr bwMode="auto">
          <a:xfrm>
            <a:off x="2100697" y="1469155"/>
            <a:ext cx="8683116" cy="4824412"/>
          </a:xfrm>
          <a:prstGeom prst="roundRect">
            <a:avLst>
              <a:gd name="adj" fmla="val 6444"/>
            </a:avLst>
          </a:prstGeom>
          <a:solidFill>
            <a:srgbClr val="C0C0C0">
              <a:alpha val="25098"/>
            </a:srgbClr>
          </a:solidFill>
          <a:ln w="19050" algn="ctr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auto">
          <a:xfrm>
            <a:off x="2251586" y="1735955"/>
            <a:ext cx="8493744" cy="792162"/>
          </a:xfrm>
          <a:prstGeom prst="roundRect">
            <a:avLst>
              <a:gd name="adj" fmla="val 12343"/>
            </a:avLst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公共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zh-CN" sz="3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AutoShape 44"/>
          <p:cNvSpPr>
            <a:spLocks noChangeArrowheads="1"/>
          </p:cNvSpPr>
          <p:nvPr/>
        </p:nvSpPr>
        <p:spPr bwMode="auto">
          <a:xfrm>
            <a:off x="2251585" y="2620884"/>
            <a:ext cx="2469473" cy="1167710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s.recv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bufsize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[,flag])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AutoShape 45"/>
          <p:cNvSpPr>
            <a:spLocks noChangeArrowheads="1"/>
          </p:cNvSpPr>
          <p:nvPr/>
        </p:nvSpPr>
        <p:spPr bwMode="auto">
          <a:xfrm>
            <a:off x="2251584" y="3919030"/>
            <a:ext cx="2469474" cy="956710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s.send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(string[,flag])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AutoShape 46"/>
          <p:cNvSpPr>
            <a:spLocks noChangeArrowheads="1"/>
          </p:cNvSpPr>
          <p:nvPr/>
        </p:nvSpPr>
        <p:spPr bwMode="auto">
          <a:xfrm>
            <a:off x="2251584" y="4983196"/>
            <a:ext cx="2469473" cy="1239145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s.sendall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(string[,flag])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AutoShape 48"/>
          <p:cNvSpPr>
            <a:spLocks noChangeArrowheads="1"/>
          </p:cNvSpPr>
          <p:nvPr/>
        </p:nvSpPr>
        <p:spPr bwMode="auto">
          <a:xfrm>
            <a:off x="4882691" y="2620884"/>
            <a:ext cx="5901122" cy="1167710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套接字的数据。数据以字符串形式返回，</a:t>
            </a:r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bufsize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指定要接收的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最大数据量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flag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提供有关消息的其他信息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，通常可以忽略。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AutoShape 57"/>
          <p:cNvSpPr>
            <a:spLocks noChangeArrowheads="1"/>
          </p:cNvSpPr>
          <p:nvPr/>
        </p:nvSpPr>
        <p:spPr bwMode="auto">
          <a:xfrm>
            <a:off x="4863443" y="3881361"/>
            <a:ext cx="5901126" cy="994379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数据。将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中的数据发送到连接的套接字。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返回值是要发送的字节数量，该数量可能小于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节大小。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61"/>
          <p:cNvSpPr>
            <a:spLocks noChangeArrowheads="1"/>
          </p:cNvSpPr>
          <p:nvPr/>
        </p:nvSpPr>
        <p:spPr bwMode="auto">
          <a:xfrm>
            <a:off x="4863443" y="4983196"/>
            <a:ext cx="5901126" cy="1239145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完整发送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数据。将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中的数据发送到连接的套接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字，但在返回之前会尝试发送所有数据。成功返回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</a:p>
          <a:p>
            <a:pPr>
              <a:lnSpc>
                <a:spcPct val="150000"/>
              </a:lnSpc>
            </a:pP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，失败则抛出异常。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360617" y="657666"/>
            <a:ext cx="471395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35221" y="737342"/>
            <a:ext cx="4387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socket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的通信过程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AutoShape 32"/>
          <p:cNvSpPr>
            <a:spLocks noChangeArrowheads="1"/>
          </p:cNvSpPr>
          <p:nvPr/>
        </p:nvSpPr>
        <p:spPr bwMode="auto">
          <a:xfrm>
            <a:off x="2099933" y="1481855"/>
            <a:ext cx="8899780" cy="4824412"/>
          </a:xfrm>
          <a:prstGeom prst="roundRect">
            <a:avLst>
              <a:gd name="adj" fmla="val 6444"/>
            </a:avLst>
          </a:prstGeom>
          <a:solidFill>
            <a:srgbClr val="C0C0C0">
              <a:alpha val="25098"/>
            </a:srgbClr>
          </a:solidFill>
          <a:ln w="19050" algn="ctr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" name="AutoShape 44"/>
          <p:cNvSpPr>
            <a:spLocks noChangeArrowheads="1"/>
          </p:cNvSpPr>
          <p:nvPr/>
        </p:nvSpPr>
        <p:spPr bwMode="auto">
          <a:xfrm>
            <a:off x="2302385" y="1821417"/>
            <a:ext cx="2469473" cy="1296678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s.sendto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</a:t>
            </a:r>
          </a:p>
          <a:p>
            <a:pPr algn="ctr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[,flag],address)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AutoShape 45"/>
          <p:cNvSpPr>
            <a:spLocks noChangeArrowheads="1"/>
          </p:cNvSpPr>
          <p:nvPr/>
        </p:nvSpPr>
        <p:spPr bwMode="auto">
          <a:xfrm>
            <a:off x="2302384" y="3292852"/>
            <a:ext cx="246947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20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s.close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AutoShape 46"/>
          <p:cNvSpPr>
            <a:spLocks noChangeArrowheads="1"/>
          </p:cNvSpPr>
          <p:nvPr/>
        </p:nvSpPr>
        <p:spPr bwMode="auto">
          <a:xfrm>
            <a:off x="2302384" y="4241784"/>
            <a:ext cx="2469473" cy="792163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s.getpeername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47"/>
          <p:cNvSpPr>
            <a:spLocks noChangeArrowheads="1"/>
          </p:cNvSpPr>
          <p:nvPr/>
        </p:nvSpPr>
        <p:spPr bwMode="auto">
          <a:xfrm>
            <a:off x="2302383" y="5205449"/>
            <a:ext cx="246947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s.getsockname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AutoShape 48"/>
          <p:cNvSpPr>
            <a:spLocks noChangeArrowheads="1"/>
          </p:cNvSpPr>
          <p:nvPr/>
        </p:nvSpPr>
        <p:spPr bwMode="auto">
          <a:xfrm>
            <a:off x="4933488" y="1793842"/>
            <a:ext cx="5862637" cy="1324253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数据。将数据发送到套接字，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形式为（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ipaddr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）的元组，指定远程地址。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返回值是发送的字节数。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53"/>
          <p:cNvSpPr>
            <a:spLocks noChangeArrowheads="1"/>
          </p:cNvSpPr>
          <p:nvPr/>
        </p:nvSpPr>
        <p:spPr bwMode="auto">
          <a:xfrm>
            <a:off x="4944991" y="3264584"/>
            <a:ext cx="5862637" cy="852514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关闭套接字。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AutoShape 57"/>
          <p:cNvSpPr>
            <a:spLocks noChangeArrowheads="1"/>
          </p:cNvSpPr>
          <p:nvPr/>
        </p:nvSpPr>
        <p:spPr bwMode="auto">
          <a:xfrm>
            <a:off x="4971976" y="4246477"/>
            <a:ext cx="5862637" cy="787470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返回连接套接字的远程地址。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返回值通常是元组（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ipaddr,port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61"/>
          <p:cNvSpPr>
            <a:spLocks noChangeArrowheads="1"/>
          </p:cNvSpPr>
          <p:nvPr/>
        </p:nvSpPr>
        <p:spPr bwMode="auto">
          <a:xfrm>
            <a:off x="4933487" y="5222674"/>
            <a:ext cx="5862637" cy="757711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返回套接字自己的地址。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通常是一个元组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ipaddr,port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2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057118" y="1607524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5047052" y="1187322"/>
              <a:ext cx="1556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Socket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067590" y="3177589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500359" y="2458624"/>
              <a:ext cx="3063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客户端与服务端编程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057118" y="3962623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5072147" y="3735996"/>
              <a:ext cx="16851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FTP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协议实现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057118" y="2392555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539825" y="1199782"/>
              <a:ext cx="2984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客户端与服务端编程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3057118" y="4753204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5052944" y="373108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邮件发送实现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425064" y="1601326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邮件接收实现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7434476" y="2419310"/>
            <a:ext cx="4101695" cy="599235"/>
            <a:chOff x="3710491" y="1059582"/>
            <a:chExt cx="4101695" cy="59923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简单端口扫描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7425063" y="3233340"/>
            <a:ext cx="4101695" cy="599235"/>
            <a:chOff x="3710491" y="1059582"/>
            <a:chExt cx="4101695" cy="59923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定制天气发送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74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971354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1.5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中的网络编程</a:t>
            </a:r>
            <a:endParaRPr lang="en-US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926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4883" y="2797516"/>
            <a:ext cx="11427148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457200">
              <a:lnSpc>
                <a:spcPct val="150000"/>
              </a:lnSpc>
              <a:spcAft>
                <a:spcPts val="0"/>
              </a:spcAft>
              <a:tabLst>
                <a:tab pos="1333500" algn="l"/>
              </a:tabLs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客户端编程思路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" indent="457200">
              <a:lnSpc>
                <a:spcPct val="150000"/>
              </a:lnSpc>
              <a:spcAft>
                <a:spcPts val="0"/>
              </a:spcAft>
              <a:tabLst>
                <a:tab pos="1333500" algn="l"/>
              </a:tabLs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创建套接字，连接远端地址</a:t>
            </a:r>
          </a:p>
          <a:p>
            <a:pPr marL="36000" indent="457200">
              <a:lnSpc>
                <a:spcPct val="150000"/>
              </a:lnSpc>
              <a:spcAft>
                <a:spcPts val="0"/>
              </a:spcAft>
              <a:tabLst>
                <a:tab pos="1333500" algn="l"/>
              </a:tabLs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      # 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socket.socket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socket.AF_INET,socket.SOCK_STREAM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 ,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s.connect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" indent="457200">
              <a:lnSpc>
                <a:spcPct val="150000"/>
              </a:lnSpc>
              <a:spcAft>
                <a:spcPts val="0"/>
              </a:spcAft>
              <a:tabLst>
                <a:tab pos="1333500" algn="l"/>
              </a:tabLs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）连接后发送数据和接收数据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         #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s.recv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s.send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" indent="457200">
              <a:lnSpc>
                <a:spcPct val="150000"/>
              </a:lnSpc>
              <a:spcAft>
                <a:spcPts val="0"/>
              </a:spcAft>
              <a:tabLst>
                <a:tab pos="1333500" algn="l"/>
              </a:tabLs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传输完毕后，关闭套接字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           #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s.close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60617" y="657666"/>
            <a:ext cx="471395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5221" y="737342"/>
            <a:ext cx="4122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中的网络编程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227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3847" y="1924535"/>
            <a:ext cx="1124809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tabLst>
                <a:tab pos="1333500" algn="l"/>
              </a:tabLs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服务端编程思路：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tabLst>
                <a:tab pos="1333500" algn="l"/>
              </a:tabLs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创建套接字，绑定套接字到本地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与端口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tabLst>
                <a:tab pos="1333500" algn="l"/>
              </a:tabLs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  # 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socket.socket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socket.AF_INET,socket.SOCK_STREAM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 ,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s.bind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tabLst>
                <a:tab pos="1333500" algn="l"/>
              </a:tabLs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）开始监听连接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                                                #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s.listen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tabLst>
                <a:tab pos="1333500" algn="l"/>
              </a:tabLs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进入循环，不断接受客户端的连接请求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          #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s.accept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tabLst>
                <a:tab pos="1333500" algn="l"/>
              </a:tabLs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然后接收传来的数据，并发送给对方数据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       #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s.recv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tabLst>
                <a:tab pos="1333500" algn="l"/>
              </a:tabLs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传输完毕后，关闭套接字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                               #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s.close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60617" y="657666"/>
            <a:ext cx="471395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5221" y="737342"/>
            <a:ext cx="4122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中的网络编程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12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7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4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2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763393" y="2863632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1.6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6041009" y="3186798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</a:t>
            </a:r>
            <a:endParaRPr lang="en-US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446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8373" y="2019619"/>
            <a:ext cx="5951052" cy="3760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tabLst>
                <a:tab pos="1333500" algn="l"/>
              </a:tabLst>
            </a:pP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Step1: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tabLst>
                <a:tab pos="1333500" algn="l"/>
              </a:tabLst>
            </a:pP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Step2: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连接到服务器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tabLst>
                <a:tab pos="1333500" algn="l"/>
              </a:tabLst>
            </a:pP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Step3: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发送数据给服务器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tabLst>
                <a:tab pos="1333500" algn="l"/>
              </a:tabLst>
            </a:pP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Step4: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从服务器接收数据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tabLst>
                <a:tab pos="1333500" algn="l"/>
              </a:tabLst>
            </a:pP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Step5: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关闭连接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360617" y="657666"/>
            <a:ext cx="132906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5221" y="73734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12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3832" y="2298704"/>
            <a:ext cx="8051549" cy="3611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>
                <a:tab pos="1333500" algn="l"/>
              </a:tabLs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代码如下：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import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sys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from socket import *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host 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sys.argv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[1]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port = 70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filename 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sys.argv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[2]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 = socket(AF_INET,SOCK_STREAM)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s.connect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host,port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s.sendall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(filename +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'\r\n'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88632" y="2630312"/>
            <a:ext cx="3971105" cy="2267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while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True: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buf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s.recv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(2048)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if not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len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buf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		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break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sys.stdout.write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buf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s.close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6749445" y="2298704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360617" y="657666"/>
            <a:ext cx="132906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35221" y="73734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040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21073" y="200909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tabLst>
                <a:tab pos="1333500" algn="l"/>
              </a:tabLst>
            </a:pPr>
            <a:r>
              <a:rPr lang="zh-CN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运行结果：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360617" y="657666"/>
            <a:ext cx="132906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5221" y="73734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1B5E8F-9757-497C-8BB9-C6C3BBA7F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7" y="1815498"/>
            <a:ext cx="7877551" cy="3975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545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760177" y="2921142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214549" y="194092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077758" y="202383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kumimoji="1" lang="zh-CN" altLang="en-US" sz="2400" b="1" dirty="0">
                <a:solidFill>
                  <a:prstClr val="white"/>
                </a:solidFill>
                <a:latin typeface="Arial"/>
                <a:ea typeface="微软雅黑"/>
                <a:cs typeface="Arial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2247036" y="146508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1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6205" y="284365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2716205" y="3035960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TCP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16205" y="3738503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2716205" y="3930805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</a:p>
        </p:txBody>
      </p:sp>
      <p:sp>
        <p:nvSpPr>
          <p:cNvPr id="26" name="矩形 25"/>
          <p:cNvSpPr/>
          <p:nvPr/>
        </p:nvSpPr>
        <p:spPr>
          <a:xfrm>
            <a:off x="5964606" y="2843662"/>
            <a:ext cx="2850406" cy="711978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8" name="文本框 20"/>
          <p:cNvSpPr txBox="1"/>
          <p:nvPr/>
        </p:nvSpPr>
        <p:spPr>
          <a:xfrm>
            <a:off x="5964606" y="3035964"/>
            <a:ext cx="30671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的通信过程</a:t>
            </a:r>
          </a:p>
        </p:txBody>
      </p:sp>
      <p:sp>
        <p:nvSpPr>
          <p:cNvPr id="30" name="矩形 29"/>
          <p:cNvSpPr/>
          <p:nvPr/>
        </p:nvSpPr>
        <p:spPr>
          <a:xfrm>
            <a:off x="5964606" y="3738504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1" name="文本框 20"/>
          <p:cNvSpPr txBox="1"/>
          <p:nvPr/>
        </p:nvSpPr>
        <p:spPr>
          <a:xfrm>
            <a:off x="5964606" y="3930806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 Python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中的网络编程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710609" y="4639014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4" name="文本框 20"/>
          <p:cNvSpPr txBox="1"/>
          <p:nvPr/>
        </p:nvSpPr>
        <p:spPr>
          <a:xfrm>
            <a:off x="2710609" y="4831316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Socket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（套接字）</a:t>
            </a:r>
          </a:p>
        </p:txBody>
      </p:sp>
      <p:sp>
        <p:nvSpPr>
          <p:cNvPr id="36" name="矩形 35"/>
          <p:cNvSpPr/>
          <p:nvPr/>
        </p:nvSpPr>
        <p:spPr>
          <a:xfrm>
            <a:off x="5964606" y="4633349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7" name="文本框 20"/>
          <p:cNvSpPr txBox="1"/>
          <p:nvPr/>
        </p:nvSpPr>
        <p:spPr>
          <a:xfrm>
            <a:off x="5964606" y="4804671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08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102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403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904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305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23" grpId="0" animBg="1"/>
      <p:bldP spid="24" grpId="0"/>
      <p:bldP spid="26" grpId="0" animBg="1"/>
      <p:bldP spid="28" grpId="0"/>
      <p:bldP spid="30" grpId="0" animBg="1"/>
      <p:bldP spid="31" grpId="0"/>
      <p:bldP spid="33" grpId="0" animBg="1"/>
      <p:bldP spid="34" grpId="0"/>
      <p:bldP spid="36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086324" y="3107322"/>
            <a:ext cx="219644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72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282766" y="3368933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TCP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</a:t>
            </a:r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UDP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2487095" y="646048"/>
            <a:ext cx="302359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2294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TCP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UDP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/>
          <p:cNvPicPr/>
          <p:nvPr/>
        </p:nvPicPr>
        <p:blipFill rotWithShape="1">
          <a:blip r:embed="rId2"/>
          <a:srcRect t="16483"/>
          <a:stretch/>
        </p:blipFill>
        <p:spPr bwMode="auto">
          <a:xfrm>
            <a:off x="2214380" y="1457537"/>
            <a:ext cx="8148820" cy="47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52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2487095" y="646048"/>
            <a:ext cx="302359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2294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TCP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UDP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3E615E-01ED-401E-BD61-094B8F3C8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63" y="1390082"/>
            <a:ext cx="5536837" cy="5074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5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685124" y="3045767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6000840" y="3368933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端口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028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 rotWithShape="1">
          <a:blip r:embed="rId2"/>
          <a:srcRect t="18681" b="14835"/>
          <a:stretch/>
        </p:blipFill>
        <p:spPr bwMode="auto">
          <a:xfrm>
            <a:off x="2312491" y="2149233"/>
            <a:ext cx="7811413" cy="3339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2487095" y="646048"/>
            <a:ext cx="145926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61698" y="72572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端口</a:t>
            </a:r>
          </a:p>
        </p:txBody>
      </p:sp>
    </p:spTree>
    <p:extLst>
      <p:ext uri="{BB962C8B-B14F-4D97-AF65-F5344CB8AC3E}">
        <p14:creationId xmlns:p14="http://schemas.microsoft.com/office/powerpoint/2010/main" val="37749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5" y="2971354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1.3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1" y="3294520"/>
            <a:ext cx="58802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Sokcet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（套接字）</a:t>
            </a:r>
            <a:endParaRPr lang="en-US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539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814</Words>
  <Application>Microsoft Office PowerPoint</Application>
  <PresentationFormat>自定义</PresentationFormat>
  <Paragraphs>157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Gulim</vt:lpstr>
      <vt:lpstr>等线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admin</cp:lastModifiedBy>
  <cp:revision>256</cp:revision>
  <dcterms:created xsi:type="dcterms:W3CDTF">2017-06-05T01:21:00Z</dcterms:created>
  <dcterms:modified xsi:type="dcterms:W3CDTF">2017-10-11T03:28:19Z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