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2" r:id="rId4"/>
    <p:sldId id="323" r:id="rId5"/>
    <p:sldId id="285" r:id="rId6"/>
    <p:sldId id="300" r:id="rId7"/>
    <p:sldId id="299" r:id="rId8"/>
    <p:sldId id="269" r:id="rId9"/>
    <p:sldId id="301" r:id="rId10"/>
    <p:sldId id="303" r:id="rId11"/>
    <p:sldId id="295" r:id="rId12"/>
    <p:sldId id="302" r:id="rId13"/>
    <p:sldId id="305" r:id="rId14"/>
    <p:sldId id="306" r:id="rId15"/>
    <p:sldId id="296" r:id="rId16"/>
    <p:sldId id="308" r:id="rId17"/>
    <p:sldId id="311" r:id="rId18"/>
    <p:sldId id="297" r:id="rId19"/>
    <p:sldId id="309" r:id="rId20"/>
    <p:sldId id="316" r:id="rId21"/>
    <p:sldId id="298" r:id="rId22"/>
    <p:sldId id="310" r:id="rId23"/>
    <p:sldId id="317" r:id="rId24"/>
    <p:sldId id="318" r:id="rId25"/>
    <p:sldId id="319" r:id="rId26"/>
    <p:sldId id="320" r:id="rId27"/>
    <p:sldId id="321" r:id="rId28"/>
    <p:sldId id="257" r:id="rId2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客户端与服务端编程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184409" y="3277978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380851" y="360114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服务端的编码思路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7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6848" y="2411687"/>
            <a:ext cx="9464931" cy="3192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首先确定服务端开启的端口（一定是高端端口，以免与系统端口冲突，并与在客户端指定端口号一致）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接着将套接字绑定到地址，由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主机，端口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形成的二元组，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然后开始监听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传入连接，并指定在服务器端拒绝新连接之前，可以挂起的最大连接数量，这里指定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最后处理从客户端接收数据，并发送数据给客户端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387117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服务端的编码思路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5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475188" y="1611661"/>
            <a:ext cx="3510984" cy="4657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2487095" y="169672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387117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服务端的编码思路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1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1388" y="2391241"/>
            <a:ext cx="910231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解释代码部分画框的内容：</a:t>
            </a:r>
          </a:p>
          <a:p>
            <a:pPr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Accept()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函数的作用是接受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连接并返回（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conn,address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）二元组，其中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是新的套接字对象，可以用来接收和发送数据，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address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是连接客户端的地址。在本例中，我们将新套接字对象的名字命名为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tcpClientsock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意思是从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tcpClientsock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接收到的和向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tcpClientsock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发送的内容。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是接入的客户端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387117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服务端的编码思路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6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66568" y="3277978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60114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运行结果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18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3475" y="199892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客户端的运行结果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21151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运行结果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B721B0-276F-457D-BD19-63C1C7D8B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43"/>
          <a:stretch/>
        </p:blipFill>
        <p:spPr>
          <a:xfrm>
            <a:off x="3085747" y="2608758"/>
            <a:ext cx="6047923" cy="2986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87095" y="1094692"/>
            <a:ext cx="4009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运行结果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9996" y="197185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服务端的运行结果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21151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运行结果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/>
          <a:stretch/>
        </p:blipFill>
        <p:spPr>
          <a:xfrm>
            <a:off x="2661698" y="2849880"/>
            <a:ext cx="5855603" cy="1796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5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14400" y="3277978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010842" y="360114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改进服务端程序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8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2414" y="2104612"/>
            <a:ext cx="859306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改进服务端的程序，要求客户端发送操作命令交由服务器端执行，并返回执行后的结果。这时我们首先要引入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模块，学习在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模块如何处理命令，由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函数接收命令， 并将命令执行结果放入文件。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改进服务端程序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14" y="3969017"/>
            <a:ext cx="6386845" cy="182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2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87095" y="1094692"/>
            <a:ext cx="4009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改进服务端程序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改进服务端程序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21" y="1499369"/>
            <a:ext cx="3538033" cy="4717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C32DD98-720B-4376-A999-F41519142836}"/>
              </a:ext>
            </a:extLst>
          </p:cNvPr>
          <p:cNvGrpSpPr/>
          <p:nvPr/>
        </p:nvGrpSpPr>
        <p:grpSpPr>
          <a:xfrm>
            <a:off x="7425064" y="2371054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A867C2F-9BAE-4489-BC1F-400EC357ED62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D130C5EC-E364-48C9-B5D6-81B574D5580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0CC1F1E9-407A-4FEC-901C-DF86D511CB26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D3964751-0144-45A6-841B-ADDF3937C504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1D0265B0-496D-4568-977F-4E7FAC095067}"/>
                </a:ext>
              </a:extLst>
            </p:cNvPr>
            <p:cNvSpPr txBox="1"/>
            <p:nvPr/>
          </p:nvSpPr>
          <p:spPr>
            <a:xfrm>
              <a:off x="5047052" y="1187322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B15670-3A9B-4CA0-8D78-59EBBA927992}"/>
              </a:ext>
            </a:extLst>
          </p:cNvPr>
          <p:cNvGrpSpPr/>
          <p:nvPr/>
        </p:nvGrpSpPr>
        <p:grpSpPr>
          <a:xfrm>
            <a:off x="7412324" y="3171391"/>
            <a:ext cx="4101695" cy="599235"/>
            <a:chOff x="4139952" y="1170041"/>
            <a:chExt cx="3672408" cy="536519"/>
          </a:xfrm>
        </p:grpSpPr>
        <p:sp>
          <p:nvSpPr>
            <p:cNvPr id="52" name="圆角矩形 126">
              <a:extLst>
                <a:ext uri="{FF2B5EF4-FFF2-40B4-BE49-F238E27FC236}">
                  <a16:creationId xmlns:a16="http://schemas.microsoft.com/office/drawing/2014/main" id="{039B7E79-6BA1-473A-B213-90B0B6A9CDF9}"/>
                </a:ext>
              </a:extLst>
            </p:cNvPr>
            <p:cNvSpPr/>
            <p:nvPr/>
          </p:nvSpPr>
          <p:spPr>
            <a:xfrm>
              <a:off x="4139952" y="1170041"/>
              <a:ext cx="3672408" cy="5365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圆角矩形 113">
              <a:extLst>
                <a:ext uri="{FF2B5EF4-FFF2-40B4-BE49-F238E27FC236}">
                  <a16:creationId xmlns:a16="http://schemas.microsoft.com/office/drawing/2014/main" id="{6E5F76CA-49E1-4F05-935F-335AB81C7DBF}"/>
                </a:ext>
              </a:extLst>
            </p:cNvPr>
            <p:cNvSpPr/>
            <p:nvPr/>
          </p:nvSpPr>
          <p:spPr>
            <a:xfrm>
              <a:off x="4716016" y="1250029"/>
              <a:ext cx="3005287" cy="389240"/>
            </a:xfrm>
            <a:custGeom>
              <a:avLst/>
              <a:gdLst/>
              <a:ahLst/>
              <a:cxnLst/>
              <a:rect l="l" t="t" r="r" b="b"/>
              <a:pathLst>
                <a:path w="3005287" h="389240">
                  <a:moveTo>
                    <a:pt x="0" y="0"/>
                  </a:moveTo>
                  <a:lnTo>
                    <a:pt x="535610" y="0"/>
                  </a:lnTo>
                  <a:lnTo>
                    <a:pt x="792088" y="0"/>
                  </a:lnTo>
                  <a:lnTo>
                    <a:pt x="2810667" y="0"/>
                  </a:lnTo>
                  <a:cubicBezTo>
                    <a:pt x="2918153" y="0"/>
                    <a:pt x="3005287" y="87134"/>
                    <a:pt x="3005287" y="194620"/>
                  </a:cubicBezTo>
                  <a:lnTo>
                    <a:pt x="3005286" y="194620"/>
                  </a:lnTo>
                  <a:cubicBezTo>
                    <a:pt x="3005286" y="302106"/>
                    <a:pt x="2918152" y="389240"/>
                    <a:pt x="2810666" y="389240"/>
                  </a:cubicBezTo>
                  <a:lnTo>
                    <a:pt x="535610" y="389239"/>
                  </a:lnTo>
                  <a:lnTo>
                    <a:pt x="0" y="38923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 cap="flat" cmpd="sng" algn="ctr">
              <a:noFill/>
              <a:prstDash val="solid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TextBox 35">
              <a:extLst>
                <a:ext uri="{FF2B5EF4-FFF2-40B4-BE49-F238E27FC236}">
                  <a16:creationId xmlns:a16="http://schemas.microsoft.com/office/drawing/2014/main" id="{A82098E1-BF37-4DE5-B46A-EC881D8DF6CD}"/>
                </a:ext>
              </a:extLst>
            </p:cNvPr>
            <p:cNvSpPr txBox="1"/>
            <p:nvPr/>
          </p:nvSpPr>
          <p:spPr>
            <a:xfrm>
              <a:off x="4246444" y="1253634"/>
              <a:ext cx="449515" cy="358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579392C-C854-40B7-8615-B22396C1DE75}"/>
              </a:ext>
            </a:extLst>
          </p:cNvPr>
          <p:cNvSpPr/>
          <p:nvPr/>
        </p:nvSpPr>
        <p:spPr>
          <a:xfrm>
            <a:off x="8775495" y="252249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简单端口扫描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40058683-691C-4493-9F2F-48A077E0FED1}"/>
              </a:ext>
            </a:extLst>
          </p:cNvPr>
          <p:cNvSpPr txBox="1"/>
          <p:nvPr/>
        </p:nvSpPr>
        <p:spPr>
          <a:xfrm>
            <a:off x="8775495" y="331129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35397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68780" y="327776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1.5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46396" y="360092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改进代码的说明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2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06265" y="1457537"/>
            <a:ext cx="3825360" cy="4652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改进代码的说明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43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931" y="3109299"/>
            <a:ext cx="868583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对服务端代码的两处改动进行说明：</a:t>
            </a:r>
          </a:p>
          <a:p>
            <a:pPr indent="720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定义了一个名为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getstatusoutput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的函数，它的返回值是个二元组，对应的是命令执行的内容及结果，从上面的命令演示可以看到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os.popen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的类型是文件，由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得到文件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的内容，由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status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得到文件关闭时的状态。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改进代码的说明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7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5702" y="2138713"/>
            <a:ext cx="837980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另外需要提示的是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file.close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返回值，如果文件正常，关闭后返回值为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改进代码的说明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51" y="3082431"/>
            <a:ext cx="8723535" cy="260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9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5572" y="2323664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所以要打印命令执行结果的逻辑是这样的：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768" y="3669577"/>
            <a:ext cx="10253009" cy="145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改进代码的说明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0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739" y="2510436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最后，运行服务器端程序和客户端程序，观察变化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改进代码的说明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4" y="3433831"/>
            <a:ext cx="9027424" cy="184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8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5" y="646048"/>
            <a:ext cx="349475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改进代码的说明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86" y="1617959"/>
            <a:ext cx="6783919" cy="4522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8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客户端与服务端编程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客户端的编码思路</a:t>
            </a: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服务端的编码思路</a:t>
            </a:r>
          </a:p>
        </p:txBody>
      </p:sp>
      <p:sp>
        <p:nvSpPr>
          <p:cNvPr id="26" name="矩形 25"/>
          <p:cNvSpPr/>
          <p:nvPr/>
        </p:nvSpPr>
        <p:spPr>
          <a:xfrm>
            <a:off x="5964606" y="2843662"/>
            <a:ext cx="2850406" cy="711978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5964606" y="3035964"/>
            <a:ext cx="3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端程序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64606" y="373850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5964606" y="393080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改进代码的说明</a:t>
            </a: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36" name="矩形 35"/>
          <p:cNvSpPr/>
          <p:nvPr/>
        </p:nvSpPr>
        <p:spPr>
          <a:xfrm>
            <a:off x="5964606" y="4633349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5964606" y="4804671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05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6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26" grpId="0" animBg="1"/>
      <p:bldP spid="28" grpId="0"/>
      <p:bldP spid="30" grpId="0" animBg="1"/>
      <p:bldP spid="31" grpId="0"/>
      <p:bldP spid="33" grpId="0" animBg="1"/>
      <p:bldP spid="34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2727" y="2838191"/>
            <a:ext cx="750933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本讲的主要内容为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协议的客户端和服务端编程，用虚拟机模拟客户端，本机模拟服务端。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客户端程序运行在虚拟机上，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192.168.2.133</a:t>
            </a:r>
            <a:b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服务端程序运行在本机，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192.168.2.206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13618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487095" y="646048"/>
            <a:ext cx="13618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87" y="2833098"/>
            <a:ext cx="8864989" cy="2492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7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71" y="1969139"/>
            <a:ext cx="8343186" cy="374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2487095" y="646048"/>
            <a:ext cx="13618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15281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1887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28572" y="3561458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客户端的编码思路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7167" y="3295204"/>
            <a:ext cx="8709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首先确定要连接的服务端主机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地址及要连接的端口，形成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的二元组，做为客户端套接字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函数的参数。</a:t>
            </a:r>
          </a:p>
          <a:p>
            <a:pPr indent="720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接着要在循环体中向服务器端发送数据并接受服务端的响应。</a:t>
            </a:r>
          </a:p>
          <a:p>
            <a:pPr indent="720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387117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客户端的编码思路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3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018" y="2894775"/>
            <a:ext cx="640465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from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host =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'192.168.2.206'</a:t>
            </a:r>
            <a:b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 = 29999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bufsize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1024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(host, port)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tcpClientsock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socket(AF_INET, SOCK_STREAM)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tcpClientsock.connect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8076" y="25139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while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data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raw_input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'&gt;&gt;&gt;  '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 not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data: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break</a:t>
            </a:r>
            <a:b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tcpClientsock.send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(data)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data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tcpClientsock.recv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bufsize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</a:t>
            </a:r>
            <a:b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tcpClientsock.close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694685" y="1964541"/>
            <a:ext cx="0" cy="40887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487095" y="646048"/>
            <a:ext cx="387117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客户端的编码思路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9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634</Words>
  <Application>Microsoft Office PowerPoint</Application>
  <PresentationFormat>自定义</PresentationFormat>
  <Paragraphs>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194</cp:revision>
  <dcterms:created xsi:type="dcterms:W3CDTF">2017-06-05T01:21:00Z</dcterms:created>
  <dcterms:modified xsi:type="dcterms:W3CDTF">2017-10-11T09:11:48Z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