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48"/>
  </p:handoutMasterIdLst>
  <p:sldIdLst>
    <p:sldId id="256" r:id="rId3"/>
    <p:sldId id="257" r:id="rId5"/>
    <p:sldId id="258" r:id="rId6"/>
    <p:sldId id="259" r:id="rId7"/>
    <p:sldId id="261" r:id="rId8"/>
    <p:sldId id="260"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193"/>
        <p:guide pos="3867"/>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slide" Target="slides/slide2.xml"/><Relationship Id="rId49" Type="http://schemas.openxmlformats.org/officeDocument/2006/relationships/presProps" Target="presProps.xml"/><Relationship Id="rId48" Type="http://schemas.openxmlformats.org/officeDocument/2006/relationships/handoutMaster" Target="handoutMasters/handoutMaster1.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6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4.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tags" Target="../tags/tag85.xml"/><Relationship Id="rId3" Type="http://schemas.openxmlformats.org/officeDocument/2006/relationships/image" Target="../media/image3.emf"/><Relationship Id="rId2" Type="http://schemas.openxmlformats.org/officeDocument/2006/relationships/oleObject" Target="../embeddings/oleObject2.bin"/><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6.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7.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2.xml"/><Relationship Id="rId4" Type="http://schemas.openxmlformats.org/officeDocument/2006/relationships/tags" Target="../tags/tag88.xml"/><Relationship Id="rId3" Type="http://schemas.openxmlformats.org/officeDocument/2006/relationships/image" Target="../media/image4.emf"/><Relationship Id="rId2" Type="http://schemas.openxmlformats.org/officeDocument/2006/relationships/oleObject" Target="../embeddings/oleObject3.bin"/><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9.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0.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2.xml"/><Relationship Id="rId4" Type="http://schemas.openxmlformats.org/officeDocument/2006/relationships/tags" Target="../tags/tag91.xml"/><Relationship Id="rId3" Type="http://schemas.openxmlformats.org/officeDocument/2006/relationships/image" Target="../media/image5.emf"/><Relationship Id="rId2" Type="http://schemas.openxmlformats.org/officeDocument/2006/relationships/oleObject" Target="../embeddings/oleObject4.bin"/><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2.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slideLayout" Target="../slideLayouts/slideLayout2.xml"/><Relationship Id="rId4" Type="http://schemas.openxmlformats.org/officeDocument/2006/relationships/tags" Target="../tags/tag93.xml"/><Relationship Id="rId3" Type="http://schemas.openxmlformats.org/officeDocument/2006/relationships/image" Target="../media/image6.emf"/><Relationship Id="rId2" Type="http://schemas.openxmlformats.org/officeDocument/2006/relationships/oleObject" Target="../embeddings/oleObject5.bin"/><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3.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4.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5.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6.xml"/><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7.xml"/><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8.xml"/><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6" Type="http://schemas.openxmlformats.org/officeDocument/2006/relationships/vmlDrawing" Target="../drawings/vmlDrawing6.vml"/><Relationship Id="rId5" Type="http://schemas.openxmlformats.org/officeDocument/2006/relationships/slideLayout" Target="../slideLayouts/slideLayout2.xml"/><Relationship Id="rId4" Type="http://schemas.openxmlformats.org/officeDocument/2006/relationships/tags" Target="../tags/tag99.xml"/><Relationship Id="rId3" Type="http://schemas.openxmlformats.org/officeDocument/2006/relationships/image" Target="../media/image7.emf"/><Relationship Id="rId2" Type="http://schemas.openxmlformats.org/officeDocument/2006/relationships/oleObject" Target="../embeddings/oleObject6.bin"/><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0.xml"/><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1.xml"/><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tags" Target="../tags/tag102.xml"/><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3.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tags" Target="../tags/tag70.xml"/><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tags" Target="../tags/tag67.xml"/><Relationship Id="rId3" Type="http://schemas.openxmlformats.org/officeDocument/2006/relationships/tags" Target="../tags/tag66.xml"/><Relationship Id="rId2" Type="http://schemas.openxmlformats.org/officeDocument/2006/relationships/tags" Target="../tags/tag65.xml"/><Relationship Id="rId16" Type="http://schemas.openxmlformats.org/officeDocument/2006/relationships/slideLayout" Target="../slideLayouts/slideLayout2.xml"/><Relationship Id="rId15" Type="http://schemas.openxmlformats.org/officeDocument/2006/relationships/tags" Target="../tags/tag77.xml"/><Relationship Id="rId14" Type="http://schemas.openxmlformats.org/officeDocument/2006/relationships/image" Target="../media/image1.png"/><Relationship Id="rId13" Type="http://schemas.openxmlformats.org/officeDocument/2006/relationships/tags" Target="../tags/tag76.xml"/><Relationship Id="rId12" Type="http://schemas.openxmlformats.org/officeDocument/2006/relationships/tags" Target="../tags/tag75.xml"/><Relationship Id="rId11" Type="http://schemas.openxmlformats.org/officeDocument/2006/relationships/tags" Target="../tags/tag74.xml"/><Relationship Id="rId10" Type="http://schemas.openxmlformats.org/officeDocument/2006/relationships/tags" Target="../tags/tag73.xml"/><Relationship Id="rId1" Type="http://schemas.openxmlformats.org/officeDocument/2006/relationships/tags" Target="../tags/tag64.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4.xml"/><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5.xml"/><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6.xml"/><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7.xml"/><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8.xml"/><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9.xml"/><Relationship Id="rId1"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0.xml"/><Relationship Id="rId1"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1.xml"/><Relationship Id="rId1" Type="http://schemas.openxmlformats.org/officeDocument/2006/relationships/image" Target="../media/image8.jpe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2.xml"/><Relationship Id="rId1" Type="http://schemas.openxmlformats.org/officeDocument/2006/relationships/image" Target="../media/image1.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3.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4.xml"/><Relationship Id="rId1" Type="http://schemas.openxmlformats.org/officeDocument/2006/relationships/image" Target="../media/image1.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5.xml"/><Relationship Id="rId1" Type="http://schemas.openxmlformats.org/officeDocument/2006/relationships/image" Target="../media/image1.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6.xml"/><Relationship Id="rId1" Type="http://schemas.openxmlformats.org/officeDocument/2006/relationships/image" Target="../media/image1.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7.xml"/><Relationship Id="rId1" Type="http://schemas.openxmlformats.org/officeDocument/2006/relationships/image" Target="../media/image1.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8.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9.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0.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tags" Target="../tags/tag81.xml"/><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3.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121025" y="4144010"/>
            <a:ext cx="5669280" cy="1198880"/>
          </a:xfrm>
          <a:prstGeom prst="rect">
            <a:avLst/>
          </a:prstGeom>
          <a:noFill/>
          <a:ln>
            <a:noFill/>
          </a:ln>
        </p:spPr>
        <p:txBody>
          <a:bodyPr wrap="none" rtlCol="0" anchor="t">
            <a:spAutoFit/>
            <a:scene3d>
              <a:camera prst="obliqueBottomLeft"/>
              <a:lightRig rig="threePt" dir="t"/>
            </a:scene3d>
            <a:sp3d extrusionH="387350">
              <a:extrusionClr>
                <a:srgbClr val="175BCB"/>
              </a:extrusionClr>
            </a:sp3d>
          </a:bodyPr>
          <a:p>
            <a:pPr algn="ctr"/>
            <a:r>
              <a:rPr lang="zh-CN" altLang="en-US" sz="7200" b="1">
                <a:solidFill>
                  <a:schemeClr val="accent1">
                    <a:lumMod val="40000"/>
                    <a:lumOff val="60000"/>
                  </a:schemeClr>
                </a:solidFill>
                <a:effectLst>
                  <a:outerShdw blurRad="60007" dist="310007" dir="7680000" sy="30000" kx="1300200" algn="ctr" rotWithShape="0">
                    <a:srgbClr val="0D1E55">
                      <a:alpha val="32000"/>
                    </a:srgbClr>
                  </a:outerShdw>
                </a:effectLst>
              </a:rPr>
              <a:t>入侵检测技术</a:t>
            </a:r>
            <a:endParaRPr lang="zh-CN" altLang="en-US" sz="7200" b="1">
              <a:solidFill>
                <a:schemeClr val="accent1">
                  <a:lumMod val="40000"/>
                  <a:lumOff val="60000"/>
                </a:schemeClr>
              </a:solidFill>
              <a:effectLst>
                <a:outerShdw blurRad="60007" dist="310007" dir="7680000" sy="30000" kx="1300200" algn="ctr" rotWithShape="0">
                  <a:srgbClr val="0D1E55">
                    <a:alpha val="32000"/>
                  </a:srgbClr>
                </a:outerShdw>
              </a:effectLst>
            </a:endParaRPr>
          </a:p>
        </p:txBody>
      </p:sp>
      <p:sp>
        <p:nvSpPr>
          <p:cNvPr id="12" name="矩形 11"/>
          <p:cNvSpPr/>
          <p:nvPr/>
        </p:nvSpPr>
        <p:spPr>
          <a:xfrm>
            <a:off x="1333500" y="2917825"/>
            <a:ext cx="9866630" cy="198755"/>
          </a:xfrm>
          <a:prstGeom prst="rect">
            <a:avLst/>
          </a:prstGeom>
          <a:gradFill>
            <a:gsLst>
              <a:gs pos="0">
                <a:srgbClr val="FBFB11"/>
              </a:gs>
              <a:gs pos="100000">
                <a:srgbClr val="F7F923"/>
              </a:gs>
              <a:gs pos="51000">
                <a:srgbClr val="C6DCFF"/>
              </a:gs>
            </a:gsLst>
            <a:lin ang="2700000" scaled="0"/>
          </a:gradFill>
          <a:ln>
            <a:gradFill>
              <a:gsLst>
                <a:gs pos="0">
                  <a:srgbClr val="D2A050"/>
                </a:gs>
                <a:gs pos="97000">
                  <a:srgbClr val="C6DCFF"/>
                </a:gs>
              </a:gsLst>
              <a:lin ang="2700000" scaled="0"/>
            </a:gra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13" name="文本框 12"/>
          <p:cNvSpPr txBox="1"/>
          <p:nvPr/>
        </p:nvSpPr>
        <p:spPr>
          <a:xfrm>
            <a:off x="4623435" y="805180"/>
            <a:ext cx="2945130" cy="1198880"/>
          </a:xfrm>
          <a:prstGeom prst="rect">
            <a:avLst/>
          </a:prstGeom>
          <a:noFill/>
        </p:spPr>
        <p:txBody>
          <a:bodyPr wrap="square" rtlCol="0">
            <a:spAutoFit/>
          </a:bodyPr>
          <a:p>
            <a:r>
              <a:rPr lang="zh-CN" altLang="en-US" sz="7200">
                <a:solidFill>
                  <a:schemeClr val="accent1">
                    <a:lumMod val="75000"/>
                  </a:schemeClr>
                </a:solidFill>
              </a:rPr>
              <a:t>第七</a:t>
            </a:r>
            <a:r>
              <a:rPr lang="zh-CN" altLang="en-US" sz="7200">
                <a:solidFill>
                  <a:schemeClr val="accent1">
                    <a:lumMod val="75000"/>
                  </a:schemeClr>
                </a:solidFill>
              </a:rPr>
              <a:t>章</a:t>
            </a:r>
            <a:endParaRPr lang="zh-CN" altLang="en-US" sz="7200">
              <a:solidFill>
                <a:schemeClr val="accent1">
                  <a:lumMod val="75000"/>
                </a:schemeClr>
              </a:solidFill>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58420" y="5207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ph type="title"/>
          </p:nvPr>
        </p:nvSpPr>
        <p:spPr>
          <a:xfrm>
            <a:off x="838200" y="60960"/>
            <a:ext cx="10515600" cy="792480"/>
          </a:xfrm>
        </p:spPr>
        <p:txBody>
          <a:bodyPr/>
          <a:p>
            <a:pPr algn="l"/>
            <a:r>
              <a:rPr sz="3200">
                <a:solidFill>
                  <a:schemeClr val="accent1">
                    <a:lumMod val="75000"/>
                  </a:schemeClr>
                </a:solidFill>
                <a:sym typeface="+mn-ea"/>
              </a:rPr>
              <a:t>7.2 入侵检测系统结构</a:t>
            </a:r>
            <a:r>
              <a:rPr lang="en-US" altLang="zh-CN" sz="3200">
                <a:solidFill>
                  <a:schemeClr val="accent1">
                    <a:lumMod val="75000"/>
                  </a:schemeClr>
                </a:solidFill>
                <a:sym typeface="+mn-ea"/>
              </a:rPr>
              <a:t>——入侵检测系统结构</a:t>
            </a:r>
            <a:endParaRPr lang="en-US" altLang="zh-CN" sz="3200">
              <a:solidFill>
                <a:schemeClr val="accent1">
                  <a:lumMod val="75000"/>
                </a:schemeClr>
              </a:solidFill>
              <a:sym typeface="+mn-ea"/>
            </a:endParaRPr>
          </a:p>
        </p:txBody>
      </p:sp>
      <p:sp>
        <p:nvSpPr>
          <p:cNvPr id="4" name="文本框 3"/>
          <p:cNvSpPr txBox="1"/>
          <p:nvPr/>
        </p:nvSpPr>
        <p:spPr>
          <a:xfrm>
            <a:off x="1106805" y="1177925"/>
            <a:ext cx="10246995" cy="645160"/>
          </a:xfrm>
          <a:prstGeom prst="rect">
            <a:avLst/>
          </a:prstGeom>
          <a:noFill/>
        </p:spPr>
        <p:txBody>
          <a:bodyPr wrap="square" rtlCol="0">
            <a:spAutoFit/>
          </a:bodyPr>
          <a:p>
            <a:r>
              <a:rPr lang="en-US" altLang="zh-CN"/>
              <a:t>       </a:t>
            </a:r>
            <a:r>
              <a:rPr lang="zh-CN" altLang="en-US"/>
              <a:t>入侵检测系统是</a:t>
            </a:r>
            <a:r>
              <a:rPr lang="zh-CN" altLang="en-US">
                <a:solidFill>
                  <a:schemeClr val="accent1">
                    <a:lumMod val="75000"/>
                  </a:schemeClr>
                </a:solidFill>
              </a:rPr>
              <a:t>监测网络</a:t>
            </a:r>
            <a:r>
              <a:rPr lang="zh-CN" altLang="en-US"/>
              <a:t>和系统以</a:t>
            </a:r>
            <a:r>
              <a:rPr lang="zh-CN" altLang="en-US">
                <a:solidFill>
                  <a:schemeClr val="accent1">
                    <a:lumMod val="75000"/>
                  </a:schemeClr>
                </a:solidFill>
              </a:rPr>
              <a:t>发现违反安全策略事件</a:t>
            </a:r>
            <a:r>
              <a:rPr lang="zh-CN" altLang="en-US"/>
              <a:t>的过程。根据CIDF框架模型，可以知道IDS一般包括3个部分：</a:t>
            </a:r>
            <a:r>
              <a:rPr lang="zh-CN" altLang="en-US">
                <a:solidFill>
                  <a:schemeClr val="accent1">
                    <a:lumMod val="75000"/>
                  </a:schemeClr>
                </a:solidFill>
              </a:rPr>
              <a:t>采集模块</a:t>
            </a:r>
            <a:r>
              <a:rPr lang="zh-CN" altLang="en-US"/>
              <a:t>、</a:t>
            </a:r>
            <a:r>
              <a:rPr lang="zh-CN" altLang="en-US">
                <a:solidFill>
                  <a:schemeClr val="accent1">
                    <a:lumMod val="75000"/>
                  </a:schemeClr>
                </a:solidFill>
              </a:rPr>
              <a:t>分析模块</a:t>
            </a:r>
            <a:r>
              <a:rPr lang="zh-CN" altLang="en-US"/>
              <a:t>和</a:t>
            </a:r>
            <a:r>
              <a:rPr lang="zh-CN" altLang="en-US">
                <a:solidFill>
                  <a:schemeClr val="accent1">
                    <a:lumMod val="75000"/>
                  </a:schemeClr>
                </a:solidFill>
              </a:rPr>
              <a:t>管理模块</a:t>
            </a:r>
            <a:r>
              <a:rPr lang="zh-CN" altLang="en-US"/>
              <a:t>。</a:t>
            </a:r>
            <a:endParaRPr lang="zh-CN" altLang="en-US"/>
          </a:p>
        </p:txBody>
      </p:sp>
      <p:sp>
        <p:nvSpPr>
          <p:cNvPr id="5" name="矩形 4"/>
          <p:cNvSpPr/>
          <p:nvPr/>
        </p:nvSpPr>
        <p:spPr>
          <a:xfrm>
            <a:off x="838200" y="2001520"/>
            <a:ext cx="1605280" cy="521970"/>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r>
              <a:rPr lang="zh-CN" altLang="en-US" sz="2800" b="1">
                <a:solidFill>
                  <a:schemeClr val="accent4"/>
                </a:solidFill>
                <a:effectLst/>
              </a:rPr>
              <a:t>管理模块</a:t>
            </a:r>
            <a:endParaRPr lang="zh-CN" altLang="en-US" sz="2800" b="1">
              <a:solidFill>
                <a:schemeClr val="accent4"/>
              </a:solidFill>
              <a:effectLst/>
            </a:endParaRPr>
          </a:p>
        </p:txBody>
      </p:sp>
      <p:sp>
        <p:nvSpPr>
          <p:cNvPr id="9" name="文本框 8"/>
          <p:cNvSpPr txBox="1"/>
          <p:nvPr/>
        </p:nvSpPr>
        <p:spPr>
          <a:xfrm>
            <a:off x="1217295" y="2823210"/>
            <a:ext cx="10026650" cy="3412490"/>
          </a:xfrm>
          <a:prstGeom prst="rect">
            <a:avLst/>
          </a:prstGeom>
          <a:noFill/>
        </p:spPr>
        <p:txBody>
          <a:bodyPr wrap="square" rtlCol="0">
            <a:spAutoFit/>
          </a:bodyPr>
          <a:p>
            <a:pPr>
              <a:lnSpc>
                <a:spcPct val="120000"/>
              </a:lnSpc>
            </a:pPr>
            <a:r>
              <a:rPr lang="en-US" altLang="zh-CN"/>
              <a:t>       </a:t>
            </a:r>
            <a:r>
              <a:rPr lang="zh-CN" altLang="en-US"/>
              <a:t>管理模块主要功能是作决策和响应。入侵检测响应方式分为</a:t>
            </a:r>
            <a:r>
              <a:rPr lang="zh-CN" altLang="en-US">
                <a:solidFill>
                  <a:schemeClr val="accent1">
                    <a:lumMod val="75000"/>
                  </a:schemeClr>
                </a:solidFill>
              </a:rPr>
              <a:t>主动响应</a:t>
            </a:r>
            <a:r>
              <a:rPr lang="zh-CN" altLang="en-US"/>
              <a:t>和</a:t>
            </a:r>
            <a:r>
              <a:rPr lang="zh-CN" altLang="en-US">
                <a:solidFill>
                  <a:schemeClr val="accent1">
                    <a:lumMod val="75000"/>
                  </a:schemeClr>
                </a:solidFill>
              </a:rPr>
              <a:t>被动响应</a:t>
            </a:r>
            <a:r>
              <a:rPr lang="zh-CN" altLang="en-US"/>
              <a:t>。</a:t>
            </a:r>
            <a:endParaRPr lang="zh-CN" altLang="en-US"/>
          </a:p>
          <a:p>
            <a:pPr>
              <a:lnSpc>
                <a:spcPct val="120000"/>
              </a:lnSpc>
            </a:pPr>
            <a:r>
              <a:rPr lang="zh-CN" altLang="en-US"/>
              <a:t>       被动响应型系统只会发出告警通知，将发生的不正常情况报告给管理员，本身并不试图降低所造成的破坏，更不会主动地对攻击者采取反击行动。</a:t>
            </a:r>
            <a:endParaRPr lang="zh-CN" altLang="en-US"/>
          </a:p>
          <a:p>
            <a:pPr>
              <a:lnSpc>
                <a:spcPct val="120000"/>
              </a:lnSpc>
            </a:pPr>
            <a:r>
              <a:rPr lang="zh-CN" altLang="en-US"/>
              <a:t>       目前，主动响应系统还比较少，即使做出主动响应，一般也都是断开可疑攻击的网络连接，或是阻塞可疑的系统调用，若失败，则终止该进程。</a:t>
            </a:r>
            <a:endParaRPr lang="zh-CN" altLang="en-US"/>
          </a:p>
          <a:p>
            <a:pPr>
              <a:lnSpc>
                <a:spcPct val="120000"/>
              </a:lnSpc>
            </a:pPr>
            <a:endParaRPr lang="zh-CN" altLang="en-US"/>
          </a:p>
          <a:p>
            <a:pPr>
              <a:lnSpc>
                <a:spcPct val="120000"/>
              </a:lnSpc>
            </a:pPr>
            <a:endParaRPr lang="zh-CN" altLang="en-US"/>
          </a:p>
          <a:p>
            <a:pPr>
              <a:lnSpc>
                <a:spcPct val="120000"/>
              </a:lnSpc>
            </a:pPr>
            <a:r>
              <a:rPr lang="zh-CN" altLang="en-US"/>
              <a:t>（1）对被攻击系统实施控制（防护）。它通过调整被攻击系统的状态，阻止或减轻攻击影响，例如断开网络连接、增加安全日志、杀死可疑进程等。</a:t>
            </a:r>
            <a:endParaRPr lang="zh-CN" altLang="en-US"/>
          </a:p>
          <a:p>
            <a:pPr>
              <a:lnSpc>
                <a:spcPct val="120000"/>
              </a:lnSpc>
            </a:pPr>
            <a:r>
              <a:rPr lang="zh-CN" altLang="en-US"/>
              <a:t>（2）对攻击系统实施控制（反击）。这种系统多被军方所重视和采用。</a:t>
            </a:r>
            <a:endParaRPr lang="zh-CN" alt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dissolve">
                                      <p:cBhvr>
                                        <p:cTn id="11" dur="500"/>
                                        <p:tgtEl>
                                          <p:spTgt spid="9">
                                            <p:txEl>
                                              <p:pRg st="0" end="0"/>
                                            </p:txEl>
                                          </p:spTgt>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animEffect transition="in" filter="dissolve">
                                      <p:cBhvr>
                                        <p:cTn id="15" dur="500"/>
                                        <p:tgtEl>
                                          <p:spTgt spid="9">
                                            <p:txEl>
                                              <p:pRg st="1" end="1"/>
                                            </p:txEl>
                                          </p:spTgt>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Effect transition="in" filter="dissolve">
                                      <p:cBhvr>
                                        <p:cTn id="19" dur="500"/>
                                        <p:tgtEl>
                                          <p:spTgt spid="9">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9">
                                            <p:txEl>
                                              <p:pRg st="5" end="5"/>
                                            </p:txEl>
                                          </p:spTgt>
                                        </p:tgtEl>
                                        <p:attrNameLst>
                                          <p:attrName>style.visibility</p:attrName>
                                        </p:attrNameLst>
                                      </p:cBhvr>
                                      <p:to>
                                        <p:strVal val="visible"/>
                                      </p:to>
                                    </p:set>
                                    <p:animEffect transition="in" filter="dissolve">
                                      <p:cBhvr>
                                        <p:cTn id="24" dur="500"/>
                                        <p:tgtEl>
                                          <p:spTgt spid="9">
                                            <p:txEl>
                                              <p:pRg st="5" end="5"/>
                                            </p:txEl>
                                          </p:spTgt>
                                        </p:tgtEl>
                                      </p:cBhvr>
                                    </p:animEffect>
                                  </p:childTnLst>
                                </p:cTn>
                              </p:par>
                            </p:childTnLst>
                          </p:cTn>
                        </p:par>
                        <p:par>
                          <p:cTn id="25" fill="hold">
                            <p:stCondLst>
                              <p:cond delay="500"/>
                            </p:stCondLst>
                            <p:childTnLst>
                              <p:par>
                                <p:cTn id="26" presetID="9" presetClass="entr" presetSubtype="0" fill="hold" nodeType="afterEffect">
                                  <p:stCondLst>
                                    <p:cond delay="0"/>
                                  </p:stCondLst>
                                  <p:childTnLst>
                                    <p:set>
                                      <p:cBhvr>
                                        <p:cTn id="27" dur="1" fill="hold">
                                          <p:stCondLst>
                                            <p:cond delay="0"/>
                                          </p:stCondLst>
                                        </p:cTn>
                                        <p:tgtEl>
                                          <p:spTgt spid="9">
                                            <p:txEl>
                                              <p:pRg st="6" end="6"/>
                                            </p:txEl>
                                          </p:spTgt>
                                        </p:tgtEl>
                                        <p:attrNameLst>
                                          <p:attrName>style.visibility</p:attrName>
                                        </p:attrNameLst>
                                      </p:cBhvr>
                                      <p:to>
                                        <p:strVal val="visible"/>
                                      </p:to>
                                    </p:set>
                                    <p:animEffect transition="in" filter="dissolve">
                                      <p:cBhvr>
                                        <p:cTn id="28" dur="5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58420" y="4191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ph type="title"/>
          </p:nvPr>
        </p:nvSpPr>
        <p:spPr>
          <a:xfrm>
            <a:off x="838200" y="50800"/>
            <a:ext cx="10515600" cy="792480"/>
          </a:xfrm>
        </p:spPr>
        <p:txBody>
          <a:bodyPr/>
          <a:p>
            <a:pPr algn="l"/>
            <a:r>
              <a:rPr sz="3200">
                <a:solidFill>
                  <a:schemeClr val="accent1">
                    <a:lumMod val="75000"/>
                  </a:schemeClr>
                </a:solidFill>
                <a:sym typeface="+mn-ea"/>
              </a:rPr>
              <a:t>7.3 入侵检测系统类型</a:t>
            </a:r>
            <a:endParaRPr lang="en-US" altLang="zh-CN" sz="3200">
              <a:solidFill>
                <a:schemeClr val="accent1">
                  <a:lumMod val="75000"/>
                </a:schemeClr>
              </a:solidFill>
              <a:sym typeface="+mn-ea"/>
            </a:endParaRPr>
          </a:p>
        </p:txBody>
      </p:sp>
      <p:sp>
        <p:nvSpPr>
          <p:cNvPr id="4" name="文本框 3"/>
          <p:cNvSpPr txBox="1"/>
          <p:nvPr/>
        </p:nvSpPr>
        <p:spPr>
          <a:xfrm>
            <a:off x="861060" y="1248410"/>
            <a:ext cx="10545445" cy="645160"/>
          </a:xfrm>
          <a:prstGeom prst="rect">
            <a:avLst/>
          </a:prstGeom>
          <a:noFill/>
        </p:spPr>
        <p:txBody>
          <a:bodyPr wrap="square" rtlCol="0">
            <a:spAutoFit/>
          </a:bodyPr>
          <a:p>
            <a:r>
              <a:rPr lang="en-US" altLang="zh-CN"/>
              <a:t>       </a:t>
            </a:r>
            <a:r>
              <a:rPr lang="zh-CN" altLang="en-US"/>
              <a:t>根据入侵检测系统的检测对象和工作方式的不同，入侵检测系统主要分为两大类：</a:t>
            </a:r>
            <a:r>
              <a:rPr lang="zh-CN" altLang="en-US">
                <a:solidFill>
                  <a:schemeClr val="accent1">
                    <a:lumMod val="75000"/>
                  </a:schemeClr>
                </a:solidFill>
              </a:rPr>
              <a:t>基于主机的入侵检测系统</a:t>
            </a:r>
            <a:r>
              <a:rPr lang="zh-CN" altLang="en-US"/>
              <a:t>（host-based IDS，HIDS）和</a:t>
            </a:r>
            <a:r>
              <a:rPr lang="zh-CN" altLang="en-US">
                <a:solidFill>
                  <a:schemeClr val="accent1">
                    <a:lumMod val="75000"/>
                  </a:schemeClr>
                </a:solidFill>
              </a:rPr>
              <a:t>基于网络的入侵检测系统</a:t>
            </a:r>
            <a:r>
              <a:rPr lang="zh-CN" altLang="en-US"/>
              <a:t>（network-based IDS，NIDS）。</a:t>
            </a:r>
            <a:endParaRPr lang="zh-CN" altLang="en-US"/>
          </a:p>
        </p:txBody>
      </p:sp>
      <p:sp>
        <p:nvSpPr>
          <p:cNvPr id="5" name="矩形 4"/>
          <p:cNvSpPr/>
          <p:nvPr/>
        </p:nvSpPr>
        <p:spPr>
          <a:xfrm>
            <a:off x="295910" y="1893570"/>
            <a:ext cx="4094480" cy="521970"/>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r>
              <a:rPr lang="zh-CN" altLang="en-US" sz="2800" b="1">
                <a:solidFill>
                  <a:schemeClr val="accent4"/>
                </a:solidFill>
                <a:effectLst/>
              </a:rPr>
              <a:t>基于主机的入侵检测系统</a:t>
            </a:r>
            <a:endParaRPr lang="zh-CN" altLang="en-US" sz="2800" b="1">
              <a:solidFill>
                <a:schemeClr val="accent4"/>
              </a:solidFill>
              <a:effectLst/>
            </a:endParaRPr>
          </a:p>
        </p:txBody>
      </p:sp>
      <p:sp>
        <p:nvSpPr>
          <p:cNvPr id="9" name="文本框 8"/>
          <p:cNvSpPr txBox="1"/>
          <p:nvPr/>
        </p:nvSpPr>
        <p:spPr>
          <a:xfrm>
            <a:off x="1086485" y="2365375"/>
            <a:ext cx="10376535" cy="645160"/>
          </a:xfrm>
          <a:prstGeom prst="rect">
            <a:avLst/>
          </a:prstGeom>
          <a:noFill/>
        </p:spPr>
        <p:txBody>
          <a:bodyPr wrap="square" rtlCol="0">
            <a:spAutoFit/>
          </a:bodyPr>
          <a:p>
            <a:r>
              <a:rPr lang="en-US" altLang="zh-CN"/>
              <a:t>        </a:t>
            </a:r>
            <a:r>
              <a:rPr lang="zh-CN" altLang="en-US"/>
              <a:t>基于主机的入侵检测系统是在主机或操作系统上检查有关信息来探测入侵行为。一个典型的基于主机的入侵检测系统部署如图7-2所示。</a:t>
            </a:r>
            <a:endParaRPr lang="zh-CN" altLang="en-US"/>
          </a:p>
        </p:txBody>
      </p:sp>
      <p:graphicFrame>
        <p:nvGraphicFramePr>
          <p:cNvPr id="2" name="对象 -2147482623"/>
          <p:cNvGraphicFramePr>
            <a:graphicFrameLocks noChangeAspect="1"/>
          </p:cNvGraphicFramePr>
          <p:nvPr/>
        </p:nvGraphicFramePr>
        <p:xfrm>
          <a:off x="1823085" y="3010535"/>
          <a:ext cx="8486140" cy="3877310"/>
        </p:xfrm>
        <a:graphic>
          <a:graphicData uri="http://schemas.openxmlformats.org/presentationml/2006/ole">
            <mc:AlternateContent xmlns:mc="http://schemas.openxmlformats.org/markup-compatibility/2006">
              <mc:Choice xmlns:v="urn:schemas-microsoft-com:vml" Requires="v">
                <p:oleObj spid="_x0000_s3076" name="" r:id="rId2" imgW="6134100" imgH="4330700" progId="Visio.Drawing.11">
                  <p:embed/>
                </p:oleObj>
              </mc:Choice>
              <mc:Fallback>
                <p:oleObj name="" r:id="rId2" imgW="6134100" imgH="4330700" progId="Visio.Drawing.11">
                  <p:embed/>
                  <p:pic>
                    <p:nvPicPr>
                      <p:cNvPr id="0" name="图片 3075"/>
                      <p:cNvPicPr/>
                      <p:nvPr/>
                    </p:nvPicPr>
                    <p:blipFill>
                      <a:blip r:embed="rId3"/>
                      <a:stretch>
                        <a:fillRect/>
                      </a:stretch>
                    </p:blipFill>
                    <p:spPr>
                      <a:xfrm>
                        <a:off x="1823085" y="3010535"/>
                        <a:ext cx="8486140" cy="3877310"/>
                      </a:xfrm>
                      <a:prstGeom prst="rect">
                        <a:avLst/>
                      </a:prstGeom>
                      <a:noFill/>
                      <a:ln w="38100">
                        <a:noFill/>
                        <a:miter/>
                      </a:ln>
                    </p:spPr>
                  </p:pic>
                </p:oleObj>
              </mc:Fallback>
            </mc:AlternateContent>
          </a:graphicData>
        </a:graphic>
      </p:graphicFrame>
      <p:sp>
        <p:nvSpPr>
          <p:cNvPr id="11" name="文本框 10"/>
          <p:cNvSpPr txBox="1"/>
          <p:nvPr/>
        </p:nvSpPr>
        <p:spPr>
          <a:xfrm>
            <a:off x="4165600" y="6519545"/>
            <a:ext cx="3860800" cy="368300"/>
          </a:xfrm>
          <a:prstGeom prst="rect">
            <a:avLst/>
          </a:prstGeom>
          <a:noFill/>
        </p:spPr>
        <p:txBody>
          <a:bodyPr wrap="square" rtlCol="0">
            <a:spAutoFit/>
          </a:bodyPr>
          <a:p>
            <a:r>
              <a:rPr lang="zh-CN" altLang="en-US"/>
              <a:t>图7-2 基于主机的入侵检测系统部署</a:t>
            </a:r>
            <a:endParaRPr lang="zh-CN" altLang="en-US"/>
          </a:p>
        </p:txBody>
      </p:sp>
    </p:spTree>
    <p:custDataLst>
      <p:tags r:id="rId4"/>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48260" y="4191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ph type="title"/>
          </p:nvPr>
        </p:nvSpPr>
        <p:spPr>
          <a:xfrm>
            <a:off x="828040" y="50800"/>
            <a:ext cx="10515600" cy="792480"/>
          </a:xfrm>
        </p:spPr>
        <p:txBody>
          <a:bodyPr/>
          <a:p>
            <a:pPr algn="l"/>
            <a:r>
              <a:rPr sz="3200">
                <a:solidFill>
                  <a:schemeClr val="accent1">
                    <a:lumMod val="75000"/>
                  </a:schemeClr>
                </a:solidFill>
                <a:sym typeface="+mn-ea"/>
              </a:rPr>
              <a:t>7.3 入侵检测系统类型</a:t>
            </a:r>
            <a:endParaRPr lang="en-US" altLang="zh-CN" sz="3200">
              <a:solidFill>
                <a:schemeClr val="accent1">
                  <a:lumMod val="75000"/>
                </a:schemeClr>
              </a:solidFill>
              <a:sym typeface="+mn-ea"/>
            </a:endParaRPr>
          </a:p>
        </p:txBody>
      </p:sp>
      <p:sp>
        <p:nvSpPr>
          <p:cNvPr id="4" name="文本框 3"/>
          <p:cNvSpPr txBox="1"/>
          <p:nvPr/>
        </p:nvSpPr>
        <p:spPr>
          <a:xfrm>
            <a:off x="850900" y="1248410"/>
            <a:ext cx="10545445" cy="645160"/>
          </a:xfrm>
          <a:prstGeom prst="rect">
            <a:avLst/>
          </a:prstGeom>
          <a:noFill/>
        </p:spPr>
        <p:txBody>
          <a:bodyPr wrap="square" rtlCol="0">
            <a:spAutoFit/>
          </a:bodyPr>
          <a:p>
            <a:r>
              <a:rPr lang="en-US" altLang="zh-CN"/>
              <a:t>       </a:t>
            </a:r>
            <a:r>
              <a:rPr lang="zh-CN" altLang="en-US"/>
              <a:t>根据入侵检测系统的检测对象和工作方式的不同，入侵检测系统主要分为两大类：</a:t>
            </a:r>
            <a:r>
              <a:rPr lang="zh-CN" altLang="en-US">
                <a:solidFill>
                  <a:schemeClr val="accent1">
                    <a:lumMod val="75000"/>
                  </a:schemeClr>
                </a:solidFill>
              </a:rPr>
              <a:t>基于主机的入侵检测系统</a:t>
            </a:r>
            <a:r>
              <a:rPr lang="zh-CN" altLang="en-US"/>
              <a:t>（host-based IDS，HIDS）和</a:t>
            </a:r>
            <a:r>
              <a:rPr lang="zh-CN" altLang="en-US">
                <a:solidFill>
                  <a:schemeClr val="accent1">
                    <a:lumMod val="75000"/>
                  </a:schemeClr>
                </a:solidFill>
              </a:rPr>
              <a:t>基于网络的入侵检测系统</a:t>
            </a:r>
            <a:r>
              <a:rPr lang="zh-CN" altLang="en-US"/>
              <a:t>（network-based IDS，NIDS）。</a:t>
            </a:r>
            <a:endParaRPr lang="zh-CN" altLang="en-US"/>
          </a:p>
        </p:txBody>
      </p:sp>
      <p:sp>
        <p:nvSpPr>
          <p:cNvPr id="5" name="矩形 4"/>
          <p:cNvSpPr/>
          <p:nvPr/>
        </p:nvSpPr>
        <p:spPr>
          <a:xfrm>
            <a:off x="438785" y="1893570"/>
            <a:ext cx="4805680" cy="521970"/>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r>
              <a:rPr lang="zh-CN" altLang="en-US" sz="2800" b="1">
                <a:solidFill>
                  <a:schemeClr val="accent4"/>
                </a:solidFill>
                <a:effectLst/>
              </a:rPr>
              <a:t>基于主机的入侵检测系统优点</a:t>
            </a:r>
            <a:endParaRPr lang="zh-CN" altLang="en-US" sz="2800" b="1">
              <a:solidFill>
                <a:schemeClr val="accent4"/>
              </a:solidFill>
              <a:effectLst/>
            </a:endParaRPr>
          </a:p>
        </p:txBody>
      </p:sp>
      <p:sp>
        <p:nvSpPr>
          <p:cNvPr id="9" name="文本框 8"/>
          <p:cNvSpPr txBox="1"/>
          <p:nvPr/>
        </p:nvSpPr>
        <p:spPr>
          <a:xfrm>
            <a:off x="1066165" y="2535555"/>
            <a:ext cx="10135870" cy="4030980"/>
          </a:xfrm>
          <a:prstGeom prst="rect">
            <a:avLst/>
          </a:prstGeom>
          <a:noFill/>
        </p:spPr>
        <p:txBody>
          <a:bodyPr wrap="square" rtlCol="0">
            <a:spAutoFit/>
          </a:bodyPr>
          <a:p>
            <a:pPr marL="285750" indent="-285750" fontAlgn="auto">
              <a:lnSpc>
                <a:spcPct val="100000"/>
              </a:lnSpc>
              <a:spcBef>
                <a:spcPts val="600"/>
              </a:spcBef>
              <a:spcAft>
                <a:spcPts val="600"/>
              </a:spcAft>
              <a:buClr>
                <a:srgbClr val="FF0000"/>
              </a:buClr>
              <a:buFont typeface="Wingdings" panose="05000000000000000000" charset="0"/>
              <a:buChar char="Ø"/>
            </a:pPr>
            <a:r>
              <a:rPr lang="zh-CN" altLang="en-US" sz="2800"/>
              <a:t>确定攻击是否成功</a:t>
            </a:r>
            <a:endParaRPr lang="zh-CN" altLang="en-US" sz="2800"/>
          </a:p>
          <a:p>
            <a:pPr marL="285750" indent="-285750" fontAlgn="auto">
              <a:lnSpc>
                <a:spcPct val="100000"/>
              </a:lnSpc>
              <a:spcBef>
                <a:spcPts val="600"/>
              </a:spcBef>
              <a:spcAft>
                <a:spcPts val="600"/>
              </a:spcAft>
              <a:buClr>
                <a:srgbClr val="FF0000"/>
              </a:buClr>
              <a:buFont typeface="Wingdings" panose="05000000000000000000" charset="0"/>
              <a:buChar char="Ø"/>
            </a:pPr>
            <a:r>
              <a:rPr lang="zh-CN" altLang="en-US" sz="2800"/>
              <a:t>监视特定的系统活动</a:t>
            </a:r>
            <a:endParaRPr lang="zh-CN" altLang="en-US" sz="2800"/>
          </a:p>
          <a:p>
            <a:pPr marL="285750" indent="-285750" fontAlgn="auto">
              <a:lnSpc>
                <a:spcPct val="100000"/>
              </a:lnSpc>
              <a:spcBef>
                <a:spcPts val="600"/>
              </a:spcBef>
              <a:spcAft>
                <a:spcPts val="600"/>
              </a:spcAft>
              <a:buClr>
                <a:srgbClr val="FF0000"/>
              </a:buClr>
              <a:buFont typeface="Wingdings" panose="05000000000000000000" charset="0"/>
              <a:buChar char="Ø"/>
            </a:pPr>
            <a:r>
              <a:rPr lang="zh-CN" altLang="en-US" sz="2800"/>
              <a:t>能够检查到基于网络的系统检查不出的攻击</a:t>
            </a:r>
            <a:endParaRPr lang="zh-CN" altLang="en-US" sz="2800"/>
          </a:p>
          <a:p>
            <a:pPr marL="285750" indent="-285750" fontAlgn="auto">
              <a:lnSpc>
                <a:spcPct val="100000"/>
              </a:lnSpc>
              <a:spcBef>
                <a:spcPts val="600"/>
              </a:spcBef>
              <a:spcAft>
                <a:spcPts val="600"/>
              </a:spcAft>
              <a:buClr>
                <a:srgbClr val="FF0000"/>
              </a:buClr>
              <a:buFont typeface="Wingdings" panose="05000000000000000000" charset="0"/>
              <a:buChar char="Ø"/>
            </a:pPr>
            <a:r>
              <a:rPr lang="zh-CN" altLang="en-US" sz="2800"/>
              <a:t>适用被加密的和交换的环境</a:t>
            </a:r>
            <a:endParaRPr lang="zh-CN" altLang="en-US" sz="2800"/>
          </a:p>
          <a:p>
            <a:pPr marL="285750" indent="-285750" fontAlgn="auto">
              <a:lnSpc>
                <a:spcPct val="100000"/>
              </a:lnSpc>
              <a:spcBef>
                <a:spcPts val="600"/>
              </a:spcBef>
              <a:spcAft>
                <a:spcPts val="600"/>
              </a:spcAft>
              <a:buClr>
                <a:srgbClr val="FF0000"/>
              </a:buClr>
              <a:buFont typeface="Wingdings" panose="05000000000000000000" charset="0"/>
              <a:buChar char="Ø"/>
            </a:pPr>
            <a:r>
              <a:rPr lang="zh-CN" altLang="en-US" sz="2800"/>
              <a:t>近于实时的检测和响应</a:t>
            </a:r>
            <a:endParaRPr lang="zh-CN" altLang="en-US" sz="2800"/>
          </a:p>
          <a:p>
            <a:pPr marL="285750" indent="-285750" fontAlgn="auto">
              <a:lnSpc>
                <a:spcPct val="100000"/>
              </a:lnSpc>
              <a:spcBef>
                <a:spcPts val="600"/>
              </a:spcBef>
              <a:spcAft>
                <a:spcPts val="600"/>
              </a:spcAft>
              <a:buClr>
                <a:srgbClr val="FF0000"/>
              </a:buClr>
              <a:buFont typeface="Wingdings" panose="05000000000000000000" charset="0"/>
              <a:buChar char="Ø"/>
            </a:pPr>
            <a:r>
              <a:rPr lang="zh-CN" altLang="en-US" sz="2800"/>
              <a:t>不要求额外的硬件设备</a:t>
            </a:r>
            <a:endParaRPr lang="zh-CN" altLang="en-US" sz="2800"/>
          </a:p>
          <a:p>
            <a:pPr marL="285750" indent="-285750" fontAlgn="auto">
              <a:lnSpc>
                <a:spcPct val="100000"/>
              </a:lnSpc>
              <a:spcBef>
                <a:spcPts val="600"/>
              </a:spcBef>
              <a:spcAft>
                <a:spcPts val="600"/>
              </a:spcAft>
              <a:buClr>
                <a:srgbClr val="FF0000"/>
              </a:buClr>
              <a:buFont typeface="Wingdings" panose="05000000000000000000" charset="0"/>
              <a:buChar char="Ø"/>
            </a:pPr>
            <a:r>
              <a:rPr lang="zh-CN" altLang="en-US" sz="2800"/>
              <a:t>系统花费更加低廉</a:t>
            </a:r>
            <a:endParaRPr lang="zh-CN" altLang="en-US" sz="2800"/>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dissolve">
                                      <p:cBhvr>
                                        <p:cTn id="7" dur="500"/>
                                        <p:tgtEl>
                                          <p:spTgt spid="9">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Effect transition="in" filter="dissolve">
                                      <p:cBhvr>
                                        <p:cTn id="11" dur="500"/>
                                        <p:tgtEl>
                                          <p:spTgt spid="9">
                                            <p:txEl>
                                              <p:pRg st="1" end="1"/>
                                            </p:txEl>
                                          </p:spTgt>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Effect transition="in" filter="dissolve">
                                      <p:cBhvr>
                                        <p:cTn id="15" dur="500"/>
                                        <p:tgtEl>
                                          <p:spTgt spid="9">
                                            <p:txEl>
                                              <p:pRg st="2" end="2"/>
                                            </p:txEl>
                                          </p:spTgt>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Effect transition="in" filter="dissolve">
                                      <p:cBhvr>
                                        <p:cTn id="19" dur="500"/>
                                        <p:tgtEl>
                                          <p:spTgt spid="9">
                                            <p:txEl>
                                              <p:pRg st="3" end="3"/>
                                            </p:txEl>
                                          </p:spTgt>
                                        </p:tgtEl>
                                      </p:cBhvr>
                                    </p:animEffect>
                                  </p:childTnLst>
                                </p:cTn>
                              </p:par>
                            </p:childTnLst>
                          </p:cTn>
                        </p:par>
                        <p:par>
                          <p:cTn id="20" fill="hold">
                            <p:stCondLst>
                              <p:cond delay="2000"/>
                            </p:stCondLst>
                            <p:childTnLst>
                              <p:par>
                                <p:cTn id="21" presetID="9" presetClass="entr" presetSubtype="0" fill="hold" nodeType="after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animEffect transition="in" filter="dissolve">
                                      <p:cBhvr>
                                        <p:cTn id="23" dur="500"/>
                                        <p:tgtEl>
                                          <p:spTgt spid="9">
                                            <p:txEl>
                                              <p:pRg st="4" end="4"/>
                                            </p:txEl>
                                          </p:spTgt>
                                        </p:tgtEl>
                                      </p:cBhvr>
                                    </p:animEffect>
                                  </p:childTnLst>
                                </p:cTn>
                              </p:par>
                            </p:childTnLst>
                          </p:cTn>
                        </p:par>
                        <p:par>
                          <p:cTn id="24" fill="hold">
                            <p:stCondLst>
                              <p:cond delay="2500"/>
                            </p:stCondLst>
                            <p:childTnLst>
                              <p:par>
                                <p:cTn id="25" presetID="9" presetClass="entr" presetSubtype="0" fill="hold" nodeType="after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animEffect transition="in" filter="dissolve">
                                      <p:cBhvr>
                                        <p:cTn id="27" dur="500"/>
                                        <p:tgtEl>
                                          <p:spTgt spid="9">
                                            <p:txEl>
                                              <p:pRg st="5" end="5"/>
                                            </p:txEl>
                                          </p:spTgt>
                                        </p:tgtEl>
                                      </p:cBhvr>
                                    </p:animEffect>
                                  </p:childTnLst>
                                </p:cTn>
                              </p:par>
                            </p:childTnLst>
                          </p:cTn>
                        </p:par>
                        <p:par>
                          <p:cTn id="28" fill="hold">
                            <p:stCondLst>
                              <p:cond delay="3000"/>
                            </p:stCondLst>
                            <p:childTnLst>
                              <p:par>
                                <p:cTn id="29" presetID="9" presetClass="entr" presetSubtype="0" fill="hold" nodeType="afterEffect">
                                  <p:stCondLst>
                                    <p:cond delay="0"/>
                                  </p:stCondLst>
                                  <p:childTnLst>
                                    <p:set>
                                      <p:cBhvr>
                                        <p:cTn id="30" dur="1" fill="hold">
                                          <p:stCondLst>
                                            <p:cond delay="0"/>
                                          </p:stCondLst>
                                        </p:cTn>
                                        <p:tgtEl>
                                          <p:spTgt spid="9">
                                            <p:txEl>
                                              <p:pRg st="5" end="5"/>
                                            </p:txEl>
                                          </p:spTgt>
                                        </p:tgtEl>
                                        <p:attrNameLst>
                                          <p:attrName>style.visibility</p:attrName>
                                        </p:attrNameLst>
                                      </p:cBhvr>
                                      <p:to>
                                        <p:strVal val="visible"/>
                                      </p:to>
                                    </p:set>
                                    <p:animEffect transition="in" filter="dissolve">
                                      <p:cBhvr>
                                        <p:cTn id="31" dur="500"/>
                                        <p:tgtEl>
                                          <p:spTgt spid="9">
                                            <p:txEl>
                                              <p:pRg st="5" end="5"/>
                                            </p:txEl>
                                          </p:spTgt>
                                        </p:tgtEl>
                                      </p:cBhvr>
                                    </p:animEffect>
                                  </p:childTnLst>
                                </p:cTn>
                              </p:par>
                            </p:childTnLst>
                          </p:cTn>
                        </p:par>
                        <p:par>
                          <p:cTn id="32" fill="hold">
                            <p:stCondLst>
                              <p:cond delay="3500"/>
                            </p:stCondLst>
                            <p:childTnLst>
                              <p:par>
                                <p:cTn id="33" presetID="9" presetClass="entr" presetSubtype="0" fill="hold" nodeType="afterEffect">
                                  <p:stCondLst>
                                    <p:cond delay="0"/>
                                  </p:stCondLst>
                                  <p:childTnLst>
                                    <p:set>
                                      <p:cBhvr>
                                        <p:cTn id="34" dur="1" fill="hold">
                                          <p:stCondLst>
                                            <p:cond delay="0"/>
                                          </p:stCondLst>
                                        </p:cTn>
                                        <p:tgtEl>
                                          <p:spTgt spid="9">
                                            <p:txEl>
                                              <p:pRg st="6" end="6"/>
                                            </p:txEl>
                                          </p:spTgt>
                                        </p:tgtEl>
                                        <p:attrNameLst>
                                          <p:attrName>style.visibility</p:attrName>
                                        </p:attrNameLst>
                                      </p:cBhvr>
                                      <p:to>
                                        <p:strVal val="visible"/>
                                      </p:to>
                                    </p:set>
                                    <p:animEffect transition="in" filter="dissolve">
                                      <p:cBhvr>
                                        <p:cTn id="35" dur="5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48260" y="4191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ph type="title"/>
          </p:nvPr>
        </p:nvSpPr>
        <p:spPr>
          <a:xfrm>
            <a:off x="828040" y="50800"/>
            <a:ext cx="10515600" cy="792480"/>
          </a:xfrm>
        </p:spPr>
        <p:txBody>
          <a:bodyPr/>
          <a:p>
            <a:pPr algn="l"/>
            <a:r>
              <a:rPr sz="3200">
                <a:solidFill>
                  <a:schemeClr val="accent1">
                    <a:lumMod val="75000"/>
                  </a:schemeClr>
                </a:solidFill>
                <a:sym typeface="+mn-ea"/>
              </a:rPr>
              <a:t>7.3 入侵检测系统类型</a:t>
            </a:r>
            <a:endParaRPr lang="en-US" altLang="zh-CN" sz="3200">
              <a:solidFill>
                <a:schemeClr val="accent1">
                  <a:lumMod val="75000"/>
                </a:schemeClr>
              </a:solidFill>
              <a:sym typeface="+mn-ea"/>
            </a:endParaRPr>
          </a:p>
        </p:txBody>
      </p:sp>
      <p:sp>
        <p:nvSpPr>
          <p:cNvPr id="4" name="文本框 3"/>
          <p:cNvSpPr txBox="1"/>
          <p:nvPr/>
        </p:nvSpPr>
        <p:spPr>
          <a:xfrm>
            <a:off x="850900" y="1248410"/>
            <a:ext cx="10545445" cy="645160"/>
          </a:xfrm>
          <a:prstGeom prst="rect">
            <a:avLst/>
          </a:prstGeom>
          <a:noFill/>
        </p:spPr>
        <p:txBody>
          <a:bodyPr wrap="square" rtlCol="0">
            <a:spAutoFit/>
          </a:bodyPr>
          <a:p>
            <a:r>
              <a:rPr lang="en-US" altLang="zh-CN"/>
              <a:t>       </a:t>
            </a:r>
            <a:r>
              <a:rPr lang="zh-CN" altLang="en-US"/>
              <a:t>根据入侵检测系统的检测对象和工作方式的不同，入侵检测系统主要分为两大类：</a:t>
            </a:r>
            <a:r>
              <a:rPr lang="zh-CN" altLang="en-US">
                <a:solidFill>
                  <a:schemeClr val="accent1">
                    <a:lumMod val="75000"/>
                  </a:schemeClr>
                </a:solidFill>
              </a:rPr>
              <a:t>基于主机的入侵检测系统</a:t>
            </a:r>
            <a:r>
              <a:rPr lang="zh-CN" altLang="en-US"/>
              <a:t>（host-based IDS，HIDS）和</a:t>
            </a:r>
            <a:r>
              <a:rPr lang="zh-CN" altLang="en-US">
                <a:solidFill>
                  <a:schemeClr val="accent1">
                    <a:lumMod val="75000"/>
                  </a:schemeClr>
                </a:solidFill>
              </a:rPr>
              <a:t>基于网络的入侵检测系统</a:t>
            </a:r>
            <a:r>
              <a:rPr lang="zh-CN" altLang="en-US"/>
              <a:t>（network-based IDS，NIDS）。</a:t>
            </a:r>
            <a:endParaRPr lang="zh-CN" altLang="en-US"/>
          </a:p>
        </p:txBody>
      </p:sp>
      <p:sp>
        <p:nvSpPr>
          <p:cNvPr id="5" name="矩形 4"/>
          <p:cNvSpPr/>
          <p:nvPr/>
        </p:nvSpPr>
        <p:spPr>
          <a:xfrm>
            <a:off x="219075" y="1893570"/>
            <a:ext cx="4805680" cy="521970"/>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r>
              <a:rPr lang="zh-CN" altLang="en-US" sz="2800" b="1">
                <a:solidFill>
                  <a:schemeClr val="accent4"/>
                </a:solidFill>
                <a:effectLst/>
              </a:rPr>
              <a:t>基于主机的入侵检测系统缺点</a:t>
            </a:r>
            <a:endParaRPr lang="zh-CN" altLang="en-US" sz="2800" b="1">
              <a:solidFill>
                <a:schemeClr val="accent4"/>
              </a:solidFill>
              <a:effectLst/>
            </a:endParaRPr>
          </a:p>
        </p:txBody>
      </p:sp>
      <p:sp>
        <p:nvSpPr>
          <p:cNvPr id="9" name="文本框 8"/>
          <p:cNvSpPr txBox="1"/>
          <p:nvPr/>
        </p:nvSpPr>
        <p:spPr>
          <a:xfrm>
            <a:off x="1056005" y="2605405"/>
            <a:ext cx="10135870" cy="3999865"/>
          </a:xfrm>
          <a:prstGeom prst="rect">
            <a:avLst/>
          </a:prstGeom>
          <a:noFill/>
        </p:spPr>
        <p:txBody>
          <a:bodyPr wrap="square" rtlCol="0">
            <a:spAutoFit/>
          </a:bodyPr>
          <a:p>
            <a:pPr marL="285750" indent="-285750" fontAlgn="auto">
              <a:lnSpc>
                <a:spcPct val="100000"/>
              </a:lnSpc>
              <a:spcBef>
                <a:spcPts val="600"/>
              </a:spcBef>
              <a:spcAft>
                <a:spcPts val="600"/>
              </a:spcAft>
              <a:buClr>
                <a:srgbClr val="FF0000"/>
              </a:buClr>
              <a:buFont typeface="Wingdings" panose="05000000000000000000" charset="0"/>
              <a:buChar char="Ø"/>
            </a:pPr>
            <a:r>
              <a:rPr lang="zh-CN" altLang="en-US" sz="2800"/>
              <a:t>主机入侵检测系统安装在我们需要保护的设备上，如当一个数据库服务器要保护时，就要在服务器本身上安装入侵检测系统</a:t>
            </a:r>
            <a:endParaRPr lang="zh-CN" altLang="en-US" sz="2800"/>
          </a:p>
          <a:p>
            <a:pPr marL="285750" indent="-285750" fontAlgn="auto">
              <a:lnSpc>
                <a:spcPct val="100000"/>
              </a:lnSpc>
              <a:spcBef>
                <a:spcPts val="600"/>
              </a:spcBef>
              <a:spcAft>
                <a:spcPts val="600"/>
              </a:spcAft>
              <a:buClr>
                <a:srgbClr val="FF0000"/>
              </a:buClr>
              <a:buFont typeface="Wingdings" panose="05000000000000000000" charset="0"/>
              <a:buChar char="Ø"/>
            </a:pPr>
            <a:r>
              <a:rPr lang="zh-CN" altLang="en-US" sz="2800"/>
              <a:t>主机入侵检测系统依赖于服务器固有的日志与监视能力</a:t>
            </a:r>
            <a:endParaRPr lang="zh-CN" altLang="en-US" sz="2800"/>
          </a:p>
          <a:p>
            <a:pPr marL="285750" indent="-285750" fontAlgn="auto">
              <a:lnSpc>
                <a:spcPct val="100000"/>
              </a:lnSpc>
              <a:spcBef>
                <a:spcPts val="600"/>
              </a:spcBef>
              <a:spcAft>
                <a:spcPts val="600"/>
              </a:spcAft>
              <a:buClr>
                <a:srgbClr val="FF0000"/>
              </a:buClr>
              <a:buFont typeface="Wingdings" panose="05000000000000000000" charset="0"/>
              <a:buChar char="Ø"/>
            </a:pPr>
            <a:r>
              <a:rPr lang="zh-CN" altLang="en-US" sz="2800"/>
              <a:t>全面部署主机入侵检测系统代价较大，企业中很难将所有主机用主机入侵检测系统保护，只能选择部分主机保护</a:t>
            </a:r>
            <a:endParaRPr lang="zh-CN" altLang="en-US" sz="2800"/>
          </a:p>
          <a:p>
            <a:pPr marL="285750" indent="-285750" fontAlgn="auto">
              <a:lnSpc>
                <a:spcPct val="100000"/>
              </a:lnSpc>
              <a:spcBef>
                <a:spcPts val="600"/>
              </a:spcBef>
              <a:spcAft>
                <a:spcPts val="600"/>
              </a:spcAft>
              <a:buClr>
                <a:srgbClr val="FF0000"/>
              </a:buClr>
              <a:buFont typeface="Wingdings" panose="05000000000000000000" charset="0"/>
              <a:buChar char="Ø"/>
            </a:pPr>
            <a:r>
              <a:rPr lang="zh-CN" altLang="en-US" sz="2800"/>
              <a:t>主机入侵检测系统除了监测自身的主机以外，根本不监测网络上的情况。对入侵行为的分析的工作量将随着主机数目增加而增加</a:t>
            </a:r>
            <a:endParaRPr lang="zh-CN" altLang="en-US" sz="2800"/>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down)">
                                      <p:cBhvr>
                                        <p:cTn id="7" dur="500"/>
                                        <p:tgtEl>
                                          <p:spTgt spid="9">
                                            <p:txEl>
                                              <p:pRg st="0" end="0"/>
                                            </p:txEl>
                                          </p:spTgt>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Effect transition="in" filter="wipe(down)">
                                      <p:cBhvr>
                                        <p:cTn id="11" dur="500"/>
                                        <p:tgtEl>
                                          <p:spTgt spid="9">
                                            <p:txEl>
                                              <p:pRg st="1" end="1"/>
                                            </p:txEl>
                                          </p:spTgt>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Effect transition="in" filter="wipe(down)">
                                      <p:cBhvr>
                                        <p:cTn id="15" dur="500"/>
                                        <p:tgtEl>
                                          <p:spTgt spid="9">
                                            <p:txEl>
                                              <p:pRg st="2" end="2"/>
                                            </p:txEl>
                                          </p:spTgt>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Effect transition="in" filter="wipe(down)">
                                      <p:cBhvr>
                                        <p:cTn id="19"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58420" y="4191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ph type="title"/>
          </p:nvPr>
        </p:nvSpPr>
        <p:spPr>
          <a:xfrm>
            <a:off x="838200" y="50800"/>
            <a:ext cx="10515600" cy="792480"/>
          </a:xfrm>
        </p:spPr>
        <p:txBody>
          <a:bodyPr/>
          <a:p>
            <a:pPr algn="l"/>
            <a:r>
              <a:rPr sz="3200">
                <a:solidFill>
                  <a:schemeClr val="accent1">
                    <a:lumMod val="75000"/>
                  </a:schemeClr>
                </a:solidFill>
                <a:sym typeface="+mn-ea"/>
              </a:rPr>
              <a:t>7.3 入侵检测系统类型</a:t>
            </a:r>
            <a:endParaRPr lang="en-US" altLang="zh-CN" sz="3200">
              <a:solidFill>
                <a:schemeClr val="accent1">
                  <a:lumMod val="75000"/>
                </a:schemeClr>
              </a:solidFill>
              <a:sym typeface="+mn-ea"/>
            </a:endParaRPr>
          </a:p>
        </p:txBody>
      </p:sp>
      <p:sp>
        <p:nvSpPr>
          <p:cNvPr id="4" name="文本框 3"/>
          <p:cNvSpPr txBox="1"/>
          <p:nvPr/>
        </p:nvSpPr>
        <p:spPr>
          <a:xfrm>
            <a:off x="861060" y="1160780"/>
            <a:ext cx="10545445" cy="645160"/>
          </a:xfrm>
          <a:prstGeom prst="rect">
            <a:avLst/>
          </a:prstGeom>
          <a:noFill/>
        </p:spPr>
        <p:txBody>
          <a:bodyPr wrap="square" rtlCol="0">
            <a:spAutoFit/>
          </a:bodyPr>
          <a:p>
            <a:r>
              <a:rPr lang="en-US" altLang="zh-CN"/>
              <a:t>       </a:t>
            </a:r>
            <a:r>
              <a:rPr lang="zh-CN" altLang="en-US"/>
              <a:t>根据入侵检测系统的检测对象和工作方式的不同，入侵检测系统主要分为两大类：</a:t>
            </a:r>
            <a:r>
              <a:rPr lang="zh-CN" altLang="en-US">
                <a:solidFill>
                  <a:schemeClr val="accent1">
                    <a:lumMod val="75000"/>
                  </a:schemeClr>
                </a:solidFill>
              </a:rPr>
              <a:t>基于主机的入侵检测系统</a:t>
            </a:r>
            <a:r>
              <a:rPr lang="zh-CN" altLang="en-US"/>
              <a:t>（host-based IDS，HIDS）和</a:t>
            </a:r>
            <a:r>
              <a:rPr lang="zh-CN" altLang="en-US">
                <a:solidFill>
                  <a:schemeClr val="accent1">
                    <a:lumMod val="75000"/>
                  </a:schemeClr>
                </a:solidFill>
              </a:rPr>
              <a:t>基于网络的入侵检测系统</a:t>
            </a:r>
            <a:r>
              <a:rPr lang="zh-CN" altLang="en-US"/>
              <a:t>（network-based IDS，NIDS）。</a:t>
            </a:r>
            <a:endParaRPr lang="zh-CN" altLang="en-US"/>
          </a:p>
        </p:txBody>
      </p:sp>
      <p:sp>
        <p:nvSpPr>
          <p:cNvPr id="5" name="矩形 4"/>
          <p:cNvSpPr/>
          <p:nvPr/>
        </p:nvSpPr>
        <p:spPr>
          <a:xfrm>
            <a:off x="295910" y="1805940"/>
            <a:ext cx="4094480" cy="521970"/>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r>
              <a:rPr lang="zh-CN" altLang="en-US" sz="2800" b="1">
                <a:solidFill>
                  <a:schemeClr val="accent4"/>
                </a:solidFill>
                <a:effectLst/>
              </a:rPr>
              <a:t>基于网络的入侵检测系统</a:t>
            </a:r>
            <a:endParaRPr lang="zh-CN" altLang="en-US" sz="2800" b="1">
              <a:solidFill>
                <a:schemeClr val="accent4"/>
              </a:solidFill>
              <a:effectLst/>
            </a:endParaRPr>
          </a:p>
        </p:txBody>
      </p:sp>
      <p:sp>
        <p:nvSpPr>
          <p:cNvPr id="9" name="文本框 8"/>
          <p:cNvSpPr txBox="1"/>
          <p:nvPr/>
        </p:nvSpPr>
        <p:spPr>
          <a:xfrm>
            <a:off x="1087120" y="2401570"/>
            <a:ext cx="10426065" cy="645160"/>
          </a:xfrm>
          <a:prstGeom prst="rect">
            <a:avLst/>
          </a:prstGeom>
          <a:noFill/>
        </p:spPr>
        <p:txBody>
          <a:bodyPr wrap="square" rtlCol="0">
            <a:spAutoFit/>
          </a:bodyPr>
          <a:p>
            <a:r>
              <a:rPr lang="en-US" altLang="zh-CN"/>
              <a:t>       </a:t>
            </a:r>
            <a:r>
              <a:rPr lang="zh-CN" altLang="en-US"/>
              <a:t>基于网络的入侵检测系统对数据包进行分析以探测针对网络的攻击。一个典型的基于网络的入侵检测系统部署如图7-3所示。</a:t>
            </a:r>
            <a:endParaRPr lang="zh-CN" altLang="en-US"/>
          </a:p>
        </p:txBody>
      </p:sp>
      <p:graphicFrame>
        <p:nvGraphicFramePr>
          <p:cNvPr id="2" name="对象 -2147482622"/>
          <p:cNvGraphicFramePr>
            <a:graphicFrameLocks noChangeAspect="1"/>
          </p:cNvGraphicFramePr>
          <p:nvPr/>
        </p:nvGraphicFramePr>
        <p:xfrm>
          <a:off x="2722245" y="3046730"/>
          <a:ext cx="6708140" cy="3779520"/>
        </p:xfrm>
        <a:graphic>
          <a:graphicData uri="http://schemas.openxmlformats.org/presentationml/2006/ole">
            <mc:AlternateContent xmlns:mc="http://schemas.openxmlformats.org/markup-compatibility/2006">
              <mc:Choice xmlns:v="urn:schemas-microsoft-com:vml" Requires="v">
                <p:oleObj spid="_x0000_s3076" name="" r:id="rId2" imgW="6794500" imgH="4394200" progId="Visio.Drawing.11">
                  <p:embed/>
                </p:oleObj>
              </mc:Choice>
              <mc:Fallback>
                <p:oleObj name="" r:id="rId2" imgW="6794500" imgH="4394200" progId="Visio.Drawing.11">
                  <p:embed/>
                  <p:pic>
                    <p:nvPicPr>
                      <p:cNvPr id="0" name="图片 3075"/>
                      <p:cNvPicPr/>
                      <p:nvPr/>
                    </p:nvPicPr>
                    <p:blipFill>
                      <a:blip r:embed="rId3"/>
                      <a:stretch>
                        <a:fillRect/>
                      </a:stretch>
                    </p:blipFill>
                    <p:spPr>
                      <a:xfrm>
                        <a:off x="2722245" y="3046730"/>
                        <a:ext cx="6708140" cy="3779520"/>
                      </a:xfrm>
                      <a:prstGeom prst="rect">
                        <a:avLst/>
                      </a:prstGeom>
                      <a:noFill/>
                      <a:ln w="38100">
                        <a:noFill/>
                        <a:miter/>
                      </a:ln>
                    </p:spPr>
                  </p:pic>
                </p:oleObj>
              </mc:Fallback>
            </mc:AlternateContent>
          </a:graphicData>
        </a:graphic>
      </p:graphicFrame>
      <p:sp>
        <p:nvSpPr>
          <p:cNvPr id="11" name="文本框 10"/>
          <p:cNvSpPr txBox="1"/>
          <p:nvPr/>
        </p:nvSpPr>
        <p:spPr>
          <a:xfrm>
            <a:off x="3092450" y="6396355"/>
            <a:ext cx="3810635" cy="368300"/>
          </a:xfrm>
          <a:prstGeom prst="rect">
            <a:avLst/>
          </a:prstGeom>
          <a:noFill/>
        </p:spPr>
        <p:txBody>
          <a:bodyPr wrap="square" rtlCol="0">
            <a:spAutoFit/>
          </a:bodyPr>
          <a:p>
            <a:r>
              <a:rPr lang="zh-CN" altLang="en-US"/>
              <a:t>图7-3 基于网络的入侵检测系统部署</a:t>
            </a:r>
            <a:endParaRPr lang="zh-CN" altLang="en-US"/>
          </a:p>
        </p:txBody>
      </p:sp>
    </p:spTree>
    <p:custDataLst>
      <p:tags r:id="rId4"/>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58420" y="4191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ph type="title"/>
          </p:nvPr>
        </p:nvSpPr>
        <p:spPr>
          <a:xfrm>
            <a:off x="838200" y="50800"/>
            <a:ext cx="10515600" cy="792480"/>
          </a:xfrm>
        </p:spPr>
        <p:txBody>
          <a:bodyPr/>
          <a:p>
            <a:pPr algn="l"/>
            <a:r>
              <a:rPr sz="3200">
                <a:solidFill>
                  <a:schemeClr val="accent1">
                    <a:lumMod val="75000"/>
                  </a:schemeClr>
                </a:solidFill>
                <a:sym typeface="+mn-ea"/>
              </a:rPr>
              <a:t>7.3 入侵检测系统类型</a:t>
            </a:r>
            <a:endParaRPr lang="en-US" altLang="zh-CN" sz="3200">
              <a:solidFill>
                <a:schemeClr val="accent1">
                  <a:lumMod val="75000"/>
                </a:schemeClr>
              </a:solidFill>
              <a:sym typeface="+mn-ea"/>
            </a:endParaRPr>
          </a:p>
        </p:txBody>
      </p:sp>
      <p:sp>
        <p:nvSpPr>
          <p:cNvPr id="4" name="文本框 3"/>
          <p:cNvSpPr txBox="1"/>
          <p:nvPr/>
        </p:nvSpPr>
        <p:spPr>
          <a:xfrm>
            <a:off x="861060" y="1304290"/>
            <a:ext cx="10545445" cy="645160"/>
          </a:xfrm>
          <a:prstGeom prst="rect">
            <a:avLst/>
          </a:prstGeom>
          <a:noFill/>
        </p:spPr>
        <p:txBody>
          <a:bodyPr wrap="square" rtlCol="0">
            <a:spAutoFit/>
          </a:bodyPr>
          <a:p>
            <a:r>
              <a:rPr lang="en-US" altLang="zh-CN"/>
              <a:t>       </a:t>
            </a:r>
            <a:r>
              <a:rPr lang="zh-CN" altLang="en-US"/>
              <a:t>根据入侵检测系统的检测对象和工作方式的不同，入侵检测系统主要分为两大类：</a:t>
            </a:r>
            <a:r>
              <a:rPr lang="zh-CN" altLang="en-US">
                <a:solidFill>
                  <a:schemeClr val="accent1">
                    <a:lumMod val="75000"/>
                  </a:schemeClr>
                </a:solidFill>
              </a:rPr>
              <a:t>基于主机的入侵检测系统</a:t>
            </a:r>
            <a:r>
              <a:rPr lang="zh-CN" altLang="en-US"/>
              <a:t>（host-based IDS，HIDS）和</a:t>
            </a:r>
            <a:r>
              <a:rPr lang="zh-CN" altLang="en-US">
                <a:solidFill>
                  <a:schemeClr val="accent1">
                    <a:lumMod val="75000"/>
                  </a:schemeClr>
                </a:solidFill>
              </a:rPr>
              <a:t>基于网络的入侵检测系统</a:t>
            </a:r>
            <a:r>
              <a:rPr lang="zh-CN" altLang="en-US"/>
              <a:t>（network-based IDS，NIDS）。</a:t>
            </a:r>
            <a:endParaRPr lang="zh-CN" altLang="en-US"/>
          </a:p>
        </p:txBody>
      </p:sp>
      <p:sp>
        <p:nvSpPr>
          <p:cNvPr id="5" name="矩形 4"/>
          <p:cNvSpPr/>
          <p:nvPr/>
        </p:nvSpPr>
        <p:spPr>
          <a:xfrm>
            <a:off x="58420" y="2005330"/>
            <a:ext cx="4805680" cy="521970"/>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r>
              <a:rPr lang="zh-CN" altLang="en-US" sz="2800" b="1">
                <a:solidFill>
                  <a:schemeClr val="accent4"/>
                </a:solidFill>
                <a:effectLst/>
              </a:rPr>
              <a:t>基于网络的入侵检测系统优点</a:t>
            </a:r>
            <a:endParaRPr lang="zh-CN" altLang="en-US" sz="2800" b="1">
              <a:solidFill>
                <a:schemeClr val="accent4"/>
              </a:solidFill>
              <a:effectLst/>
            </a:endParaRPr>
          </a:p>
        </p:txBody>
      </p:sp>
      <p:sp>
        <p:nvSpPr>
          <p:cNvPr id="9" name="文本框 8"/>
          <p:cNvSpPr txBox="1"/>
          <p:nvPr/>
        </p:nvSpPr>
        <p:spPr>
          <a:xfrm>
            <a:off x="1066165" y="2864485"/>
            <a:ext cx="10135870" cy="3446145"/>
          </a:xfrm>
          <a:prstGeom prst="rect">
            <a:avLst/>
          </a:prstGeom>
          <a:noFill/>
        </p:spPr>
        <p:txBody>
          <a:bodyPr wrap="square" rtlCol="0">
            <a:spAutoFit/>
          </a:bodyPr>
          <a:p>
            <a:pPr marL="285750" indent="-285750" fontAlgn="auto">
              <a:lnSpc>
                <a:spcPct val="100000"/>
              </a:lnSpc>
              <a:spcBef>
                <a:spcPts val="600"/>
              </a:spcBef>
              <a:spcAft>
                <a:spcPts val="600"/>
              </a:spcAft>
              <a:buClr>
                <a:srgbClr val="FF0000"/>
              </a:buClr>
              <a:buFont typeface="Wingdings" panose="05000000000000000000" charset="0"/>
              <a:buChar char="Ø"/>
            </a:pPr>
            <a:r>
              <a:rPr lang="zh-CN" altLang="en-US" sz="2800"/>
              <a:t>拥有成本较低</a:t>
            </a:r>
            <a:endParaRPr lang="zh-CN" altLang="en-US" sz="2800"/>
          </a:p>
          <a:p>
            <a:pPr marL="285750" indent="-285750" fontAlgn="auto">
              <a:lnSpc>
                <a:spcPct val="100000"/>
              </a:lnSpc>
              <a:spcBef>
                <a:spcPts val="600"/>
              </a:spcBef>
              <a:spcAft>
                <a:spcPts val="600"/>
              </a:spcAft>
              <a:buClr>
                <a:srgbClr val="FF0000"/>
              </a:buClr>
              <a:buFont typeface="Wingdings" panose="05000000000000000000" charset="0"/>
              <a:buChar char="Ø"/>
            </a:pPr>
            <a:r>
              <a:rPr lang="zh-CN" altLang="en-US" sz="2800"/>
              <a:t>检测基于主机的系统漏掉的攻击</a:t>
            </a:r>
            <a:endParaRPr lang="zh-CN" altLang="en-US" sz="2800"/>
          </a:p>
          <a:p>
            <a:pPr marL="285750" indent="-285750" fontAlgn="auto">
              <a:lnSpc>
                <a:spcPct val="100000"/>
              </a:lnSpc>
              <a:spcBef>
                <a:spcPts val="600"/>
              </a:spcBef>
              <a:spcAft>
                <a:spcPts val="600"/>
              </a:spcAft>
              <a:buClr>
                <a:srgbClr val="FF0000"/>
              </a:buClr>
              <a:buFont typeface="Wingdings" panose="05000000000000000000" charset="0"/>
              <a:buChar char="Ø"/>
            </a:pPr>
            <a:r>
              <a:rPr lang="zh-CN" altLang="en-US" sz="2800"/>
              <a:t>攻击者不易转移证据</a:t>
            </a:r>
            <a:endParaRPr lang="zh-CN" altLang="en-US" sz="2800"/>
          </a:p>
          <a:p>
            <a:pPr marL="285750" indent="-285750" fontAlgn="auto">
              <a:lnSpc>
                <a:spcPct val="100000"/>
              </a:lnSpc>
              <a:spcBef>
                <a:spcPts val="600"/>
              </a:spcBef>
              <a:spcAft>
                <a:spcPts val="600"/>
              </a:spcAft>
              <a:buClr>
                <a:srgbClr val="FF0000"/>
              </a:buClr>
              <a:buFont typeface="Wingdings" panose="05000000000000000000" charset="0"/>
              <a:buChar char="Ø"/>
            </a:pPr>
            <a:r>
              <a:rPr lang="zh-CN" altLang="en-US" sz="2800"/>
              <a:t>实时检测和响应</a:t>
            </a:r>
            <a:endParaRPr lang="zh-CN" altLang="en-US" sz="2800"/>
          </a:p>
          <a:p>
            <a:pPr marL="285750" indent="-285750" fontAlgn="auto">
              <a:lnSpc>
                <a:spcPct val="100000"/>
              </a:lnSpc>
              <a:spcBef>
                <a:spcPts val="600"/>
              </a:spcBef>
              <a:spcAft>
                <a:spcPts val="600"/>
              </a:spcAft>
              <a:buClr>
                <a:srgbClr val="FF0000"/>
              </a:buClr>
              <a:buFont typeface="Wingdings" panose="05000000000000000000" charset="0"/>
              <a:buChar char="Ø"/>
            </a:pPr>
            <a:r>
              <a:rPr lang="zh-CN" altLang="en-US" sz="2800"/>
              <a:t>检测未成功的攻击和不良意图</a:t>
            </a:r>
            <a:endParaRPr lang="zh-CN" altLang="en-US" sz="2800"/>
          </a:p>
          <a:p>
            <a:pPr marL="285750" indent="-285750" fontAlgn="auto">
              <a:lnSpc>
                <a:spcPct val="100000"/>
              </a:lnSpc>
              <a:spcBef>
                <a:spcPts val="600"/>
              </a:spcBef>
              <a:spcAft>
                <a:spcPts val="600"/>
              </a:spcAft>
              <a:buClr>
                <a:srgbClr val="FF0000"/>
              </a:buClr>
              <a:buFont typeface="Wingdings" panose="05000000000000000000" charset="0"/>
              <a:buChar char="Ø"/>
            </a:pPr>
            <a:r>
              <a:rPr lang="zh-CN" altLang="en-US" sz="2800"/>
              <a:t>操作系统无关性</a:t>
            </a:r>
            <a:endParaRPr lang="zh-CN" altLang="en-US" sz="2800"/>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dissolve">
                                      <p:cBhvr>
                                        <p:cTn id="7" dur="500"/>
                                        <p:tgtEl>
                                          <p:spTgt spid="9">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500" fill="hold">
                                          <p:stCondLst>
                                            <p:cond delay="0"/>
                                          </p:stCondLst>
                                        </p:cTn>
                                        <p:tgtEl>
                                          <p:spTgt spid="9">
                                            <p:txEl>
                                              <p:pRg st="1" end="1"/>
                                            </p:txEl>
                                          </p:spTgt>
                                        </p:tgtEl>
                                        <p:attrNameLst>
                                          <p:attrName>style.visibility</p:attrName>
                                        </p:attrNameLst>
                                      </p:cBhvr>
                                      <p:to>
                                        <p:strVal val="visible"/>
                                      </p:to>
                                    </p:set>
                                    <p:animEffect transition="in" filter="dissolve">
                                      <p:cBhvr>
                                        <p:cTn id="11" dur="500"/>
                                        <p:tgtEl>
                                          <p:spTgt spid="9">
                                            <p:txEl>
                                              <p:pRg st="1" end="1"/>
                                            </p:txEl>
                                          </p:spTgt>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Effect transition="in" filter="dissolve">
                                      <p:cBhvr>
                                        <p:cTn id="15" dur="500"/>
                                        <p:tgtEl>
                                          <p:spTgt spid="9">
                                            <p:txEl>
                                              <p:pRg st="2" end="2"/>
                                            </p:txEl>
                                          </p:spTgt>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Effect transition="in" filter="dissolve">
                                      <p:cBhvr>
                                        <p:cTn id="19" dur="500"/>
                                        <p:tgtEl>
                                          <p:spTgt spid="9">
                                            <p:txEl>
                                              <p:pRg st="3" end="3"/>
                                            </p:txEl>
                                          </p:spTgt>
                                        </p:tgtEl>
                                      </p:cBhvr>
                                    </p:animEffect>
                                  </p:childTnLst>
                                </p:cTn>
                              </p:par>
                            </p:childTnLst>
                          </p:cTn>
                        </p:par>
                        <p:par>
                          <p:cTn id="20" fill="hold">
                            <p:stCondLst>
                              <p:cond delay="2000"/>
                            </p:stCondLst>
                            <p:childTnLst>
                              <p:par>
                                <p:cTn id="21" presetID="9" presetClass="entr" presetSubtype="0" fill="hold" nodeType="after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animEffect transition="in" filter="dissolve">
                                      <p:cBhvr>
                                        <p:cTn id="23" dur="500"/>
                                        <p:tgtEl>
                                          <p:spTgt spid="9">
                                            <p:txEl>
                                              <p:pRg st="4" end="4"/>
                                            </p:txEl>
                                          </p:spTgt>
                                        </p:tgtEl>
                                      </p:cBhvr>
                                    </p:animEffect>
                                  </p:childTnLst>
                                </p:cTn>
                              </p:par>
                            </p:childTnLst>
                          </p:cTn>
                        </p:par>
                        <p:par>
                          <p:cTn id="24" fill="hold">
                            <p:stCondLst>
                              <p:cond delay="2500"/>
                            </p:stCondLst>
                            <p:childTnLst>
                              <p:par>
                                <p:cTn id="25" presetID="9" presetClass="entr" presetSubtype="0" fill="hold" nodeType="after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animEffect transition="in" filter="dissolve">
                                      <p:cBhvr>
                                        <p:cTn id="27"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48260" y="4191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ph type="title"/>
          </p:nvPr>
        </p:nvSpPr>
        <p:spPr>
          <a:xfrm>
            <a:off x="828040" y="50800"/>
            <a:ext cx="10515600" cy="792480"/>
          </a:xfrm>
        </p:spPr>
        <p:txBody>
          <a:bodyPr/>
          <a:p>
            <a:pPr algn="l"/>
            <a:r>
              <a:rPr sz="3200">
                <a:solidFill>
                  <a:schemeClr val="accent1">
                    <a:lumMod val="75000"/>
                  </a:schemeClr>
                </a:solidFill>
                <a:sym typeface="+mn-ea"/>
              </a:rPr>
              <a:t>7.3 入侵检测系统类型</a:t>
            </a:r>
            <a:endParaRPr lang="en-US" altLang="zh-CN" sz="3200">
              <a:solidFill>
                <a:schemeClr val="accent1">
                  <a:lumMod val="75000"/>
                </a:schemeClr>
              </a:solidFill>
              <a:sym typeface="+mn-ea"/>
            </a:endParaRPr>
          </a:p>
        </p:txBody>
      </p:sp>
      <p:sp>
        <p:nvSpPr>
          <p:cNvPr id="4" name="文本框 3"/>
          <p:cNvSpPr txBox="1"/>
          <p:nvPr/>
        </p:nvSpPr>
        <p:spPr>
          <a:xfrm>
            <a:off x="850900" y="1248410"/>
            <a:ext cx="10545445" cy="645160"/>
          </a:xfrm>
          <a:prstGeom prst="rect">
            <a:avLst/>
          </a:prstGeom>
          <a:noFill/>
        </p:spPr>
        <p:txBody>
          <a:bodyPr wrap="square" rtlCol="0">
            <a:spAutoFit/>
          </a:bodyPr>
          <a:p>
            <a:r>
              <a:rPr lang="en-US" altLang="zh-CN"/>
              <a:t>       </a:t>
            </a:r>
            <a:r>
              <a:rPr lang="zh-CN" altLang="en-US"/>
              <a:t>根据入侵检测系统的检测对象和工作方式的不同，入侵检测系统主要分为两大类：</a:t>
            </a:r>
            <a:r>
              <a:rPr lang="zh-CN" altLang="en-US">
                <a:solidFill>
                  <a:schemeClr val="accent1">
                    <a:lumMod val="75000"/>
                  </a:schemeClr>
                </a:solidFill>
              </a:rPr>
              <a:t>基于主机的入侵检测系统</a:t>
            </a:r>
            <a:r>
              <a:rPr lang="zh-CN" altLang="en-US"/>
              <a:t>（host-based IDS，HIDS）和</a:t>
            </a:r>
            <a:r>
              <a:rPr lang="zh-CN" altLang="en-US">
                <a:solidFill>
                  <a:schemeClr val="accent1">
                    <a:lumMod val="75000"/>
                  </a:schemeClr>
                </a:solidFill>
              </a:rPr>
              <a:t>基于网络的入侵检测系统</a:t>
            </a:r>
            <a:r>
              <a:rPr lang="zh-CN" altLang="en-US"/>
              <a:t>（network-based IDS，NIDS）。</a:t>
            </a:r>
            <a:endParaRPr lang="zh-CN" altLang="en-US"/>
          </a:p>
        </p:txBody>
      </p:sp>
      <p:sp>
        <p:nvSpPr>
          <p:cNvPr id="5" name="矩形 4"/>
          <p:cNvSpPr/>
          <p:nvPr/>
        </p:nvSpPr>
        <p:spPr>
          <a:xfrm>
            <a:off x="219075" y="1893570"/>
            <a:ext cx="4805680" cy="521970"/>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r>
              <a:rPr lang="zh-CN" altLang="en-US" sz="2800" b="1">
                <a:solidFill>
                  <a:schemeClr val="accent4"/>
                </a:solidFill>
                <a:effectLst/>
              </a:rPr>
              <a:t>基于网络的入侵检测系统缺点</a:t>
            </a:r>
            <a:endParaRPr lang="zh-CN" altLang="en-US" sz="2800" b="1">
              <a:solidFill>
                <a:schemeClr val="accent4"/>
              </a:solidFill>
              <a:effectLst/>
            </a:endParaRPr>
          </a:p>
        </p:txBody>
      </p:sp>
      <p:sp>
        <p:nvSpPr>
          <p:cNvPr id="9" name="文本框 8"/>
          <p:cNvSpPr txBox="1"/>
          <p:nvPr/>
        </p:nvSpPr>
        <p:spPr>
          <a:xfrm>
            <a:off x="1056005" y="2605405"/>
            <a:ext cx="10135870" cy="3569335"/>
          </a:xfrm>
          <a:prstGeom prst="rect">
            <a:avLst/>
          </a:prstGeom>
          <a:noFill/>
        </p:spPr>
        <p:txBody>
          <a:bodyPr wrap="square" rtlCol="0">
            <a:spAutoFit/>
          </a:bodyPr>
          <a:p>
            <a:pPr marL="285750" indent="-285750" fontAlgn="auto">
              <a:lnSpc>
                <a:spcPct val="100000"/>
              </a:lnSpc>
              <a:spcBef>
                <a:spcPts val="600"/>
              </a:spcBef>
              <a:spcAft>
                <a:spcPts val="600"/>
              </a:spcAft>
              <a:buClr>
                <a:srgbClr val="FF0000"/>
              </a:buClr>
              <a:buFont typeface="Wingdings" panose="05000000000000000000" charset="0"/>
              <a:buChar char="Ø"/>
            </a:pPr>
            <a:r>
              <a:rPr lang="zh-CN" altLang="en-US" sz="2800"/>
              <a:t>网络入侵检测系统只检查它直接连接网段的通信，不能检测在不同网段的网络包</a:t>
            </a:r>
            <a:endParaRPr lang="zh-CN" altLang="en-US" sz="2800"/>
          </a:p>
          <a:p>
            <a:pPr marL="285750" indent="-285750" fontAlgn="auto">
              <a:lnSpc>
                <a:spcPct val="100000"/>
              </a:lnSpc>
              <a:spcBef>
                <a:spcPts val="600"/>
              </a:spcBef>
              <a:spcAft>
                <a:spcPts val="600"/>
              </a:spcAft>
              <a:buClr>
                <a:srgbClr val="FF0000"/>
              </a:buClr>
              <a:buFont typeface="Wingdings" panose="05000000000000000000" charset="0"/>
              <a:buChar char="Ø"/>
            </a:pPr>
            <a:r>
              <a:rPr lang="zh-CN" altLang="en-US" sz="2800"/>
              <a:t>网络入侵检测系统为了性能目标通常采用特征检测的方法，它可以检测出普通的一些攻击，而很难实现一些复杂的需要大量计算与分析时间的攻击检测</a:t>
            </a:r>
            <a:endParaRPr lang="zh-CN" altLang="en-US" sz="2800"/>
          </a:p>
          <a:p>
            <a:pPr marL="285750" indent="-285750" fontAlgn="auto">
              <a:lnSpc>
                <a:spcPct val="100000"/>
              </a:lnSpc>
              <a:spcBef>
                <a:spcPts val="600"/>
              </a:spcBef>
              <a:spcAft>
                <a:spcPts val="600"/>
              </a:spcAft>
              <a:buClr>
                <a:srgbClr val="FF0000"/>
              </a:buClr>
              <a:buFont typeface="Wingdings" panose="05000000000000000000" charset="0"/>
              <a:buChar char="Ø"/>
            </a:pPr>
            <a:r>
              <a:rPr lang="zh-CN" altLang="en-US" sz="2800"/>
              <a:t>网络入侵检测系统可能会将大量的数据传回分析系统中</a:t>
            </a:r>
            <a:endParaRPr lang="zh-CN" altLang="en-US" sz="2800"/>
          </a:p>
          <a:p>
            <a:pPr marL="285750" indent="-285750" fontAlgn="auto">
              <a:lnSpc>
                <a:spcPct val="100000"/>
              </a:lnSpc>
              <a:spcBef>
                <a:spcPts val="600"/>
              </a:spcBef>
              <a:spcAft>
                <a:spcPts val="600"/>
              </a:spcAft>
              <a:buClr>
                <a:srgbClr val="FF0000"/>
              </a:buClr>
              <a:buFont typeface="Wingdings" panose="05000000000000000000" charset="0"/>
              <a:buChar char="Ø"/>
            </a:pPr>
            <a:r>
              <a:rPr lang="zh-CN" altLang="en-US" sz="2800"/>
              <a:t>网络入侵检测系统处理加密的会话过程较困难</a:t>
            </a:r>
            <a:endParaRPr lang="zh-CN" altLang="en-US" sz="2800"/>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Effect transition="in" filter="wipe(down)">
                                      <p:cBhvr>
                                        <p:cTn id="11" dur="500"/>
                                        <p:tgtEl>
                                          <p:spTgt spid="9">
                                            <p:txEl>
                                              <p:pRg st="1" end="1"/>
                                            </p:txEl>
                                          </p:spTgt>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Effect transition="in" filter="wipe(down)">
                                      <p:cBhvr>
                                        <p:cTn id="15" dur="500"/>
                                        <p:tgtEl>
                                          <p:spTgt spid="9">
                                            <p:txEl>
                                              <p:pRg st="2" end="2"/>
                                            </p:txEl>
                                          </p:spTgt>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Effect transition="in" filter="wipe(down)">
                                      <p:cBhvr>
                                        <p:cTn id="19"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58420" y="4191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ph type="title"/>
          </p:nvPr>
        </p:nvSpPr>
        <p:spPr>
          <a:xfrm>
            <a:off x="838200" y="50800"/>
            <a:ext cx="10515600" cy="792480"/>
          </a:xfrm>
        </p:spPr>
        <p:txBody>
          <a:bodyPr/>
          <a:p>
            <a:pPr algn="l"/>
            <a:r>
              <a:rPr sz="3600">
                <a:solidFill>
                  <a:schemeClr val="accent1">
                    <a:lumMod val="75000"/>
                  </a:schemeClr>
                </a:solidFill>
                <a:sym typeface="+mn-ea"/>
              </a:rPr>
              <a:t>7.4 入侵检测技术</a:t>
            </a:r>
            <a:r>
              <a:rPr lang="en-US" altLang="zh-CN" sz="3600">
                <a:solidFill>
                  <a:schemeClr val="accent1">
                    <a:lumMod val="75000"/>
                  </a:schemeClr>
                </a:solidFill>
                <a:sym typeface="+mn-ea"/>
              </a:rPr>
              <a:t>——异常检测技术</a:t>
            </a:r>
            <a:endParaRPr lang="en-US" altLang="zh-CN" sz="3600">
              <a:solidFill>
                <a:schemeClr val="accent1">
                  <a:lumMod val="75000"/>
                </a:schemeClr>
              </a:solidFill>
              <a:sym typeface="+mn-ea"/>
            </a:endParaRPr>
          </a:p>
        </p:txBody>
      </p:sp>
      <p:sp>
        <p:nvSpPr>
          <p:cNvPr id="4" name="文本框 3"/>
          <p:cNvSpPr txBox="1"/>
          <p:nvPr/>
        </p:nvSpPr>
        <p:spPr>
          <a:xfrm>
            <a:off x="1845310" y="1198245"/>
            <a:ext cx="8759825" cy="368300"/>
          </a:xfrm>
          <a:prstGeom prst="rect">
            <a:avLst/>
          </a:prstGeom>
          <a:noFill/>
        </p:spPr>
        <p:txBody>
          <a:bodyPr wrap="square" rtlCol="0">
            <a:spAutoFit/>
          </a:bodyPr>
          <a:p>
            <a:r>
              <a:rPr lang="zh-CN" altLang="en-US"/>
              <a:t>入侵检测系统的检测分析技术主要分为两大类：异常检测技术和误用检测技术。</a:t>
            </a:r>
            <a:endParaRPr lang="zh-CN" altLang="en-US"/>
          </a:p>
        </p:txBody>
      </p:sp>
      <p:sp>
        <p:nvSpPr>
          <p:cNvPr id="5" name="矩形 4"/>
          <p:cNvSpPr/>
          <p:nvPr/>
        </p:nvSpPr>
        <p:spPr>
          <a:xfrm>
            <a:off x="623570" y="1755775"/>
            <a:ext cx="3738880" cy="521970"/>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r>
              <a:rPr lang="zh-CN" altLang="en-US" sz="2800" b="1">
                <a:solidFill>
                  <a:schemeClr val="accent4"/>
                </a:solidFill>
                <a:effectLst/>
              </a:rPr>
              <a:t>异常检测技术基本原理</a:t>
            </a:r>
            <a:endParaRPr lang="zh-CN" altLang="en-US" sz="2800" b="1">
              <a:solidFill>
                <a:schemeClr val="accent4"/>
              </a:solidFill>
              <a:effectLst/>
            </a:endParaRPr>
          </a:p>
        </p:txBody>
      </p:sp>
      <p:sp>
        <p:nvSpPr>
          <p:cNvPr id="9" name="文本框 8"/>
          <p:cNvSpPr txBox="1"/>
          <p:nvPr/>
        </p:nvSpPr>
        <p:spPr>
          <a:xfrm>
            <a:off x="1266825" y="2277745"/>
            <a:ext cx="9916795" cy="645160"/>
          </a:xfrm>
          <a:prstGeom prst="rect">
            <a:avLst/>
          </a:prstGeom>
          <a:noFill/>
        </p:spPr>
        <p:txBody>
          <a:bodyPr wrap="square" rtlCol="0">
            <a:spAutoFit/>
          </a:bodyPr>
          <a:p>
            <a:r>
              <a:rPr lang="en-US" altLang="zh-CN"/>
              <a:t>       </a:t>
            </a:r>
            <a:r>
              <a:rPr lang="zh-CN" altLang="en-US"/>
              <a:t>异常检测技术又称为基于行为的入侵检测技术，用来识别主机或网络的异常行为。异常检测模型的结构如图7-4所示。</a:t>
            </a:r>
            <a:endParaRPr lang="zh-CN" altLang="en-US"/>
          </a:p>
        </p:txBody>
      </p:sp>
      <p:graphicFrame>
        <p:nvGraphicFramePr>
          <p:cNvPr id="2" name="对象 -2147482621"/>
          <p:cNvGraphicFramePr>
            <a:graphicFrameLocks noChangeAspect="1"/>
          </p:cNvGraphicFramePr>
          <p:nvPr/>
        </p:nvGraphicFramePr>
        <p:xfrm>
          <a:off x="2261235" y="2922905"/>
          <a:ext cx="7669530" cy="3427095"/>
        </p:xfrm>
        <a:graphic>
          <a:graphicData uri="http://schemas.openxmlformats.org/presentationml/2006/ole">
            <mc:AlternateContent xmlns:mc="http://schemas.openxmlformats.org/markup-compatibility/2006">
              <mc:Choice xmlns:v="urn:schemas-microsoft-com:vml" Requires="v">
                <p:oleObj spid="_x0000_s3076" name="" r:id="rId2" imgW="5334000" imgH="1905000" progId="Visio.Drawing.11">
                  <p:embed/>
                </p:oleObj>
              </mc:Choice>
              <mc:Fallback>
                <p:oleObj name="" r:id="rId2" imgW="5334000" imgH="1905000" progId="Visio.Drawing.11">
                  <p:embed/>
                  <p:pic>
                    <p:nvPicPr>
                      <p:cNvPr id="0" name="图片 3075"/>
                      <p:cNvPicPr/>
                      <p:nvPr/>
                    </p:nvPicPr>
                    <p:blipFill>
                      <a:blip r:embed="rId3"/>
                      <a:stretch>
                        <a:fillRect/>
                      </a:stretch>
                    </p:blipFill>
                    <p:spPr>
                      <a:xfrm>
                        <a:off x="2261235" y="2922905"/>
                        <a:ext cx="7669530" cy="3427095"/>
                      </a:xfrm>
                      <a:prstGeom prst="rect">
                        <a:avLst/>
                      </a:prstGeom>
                      <a:noFill/>
                      <a:ln w="38100">
                        <a:noFill/>
                        <a:miter/>
                      </a:ln>
                    </p:spPr>
                  </p:pic>
                </p:oleObj>
              </mc:Fallback>
            </mc:AlternateContent>
          </a:graphicData>
        </a:graphic>
      </p:graphicFrame>
      <p:sp>
        <p:nvSpPr>
          <p:cNvPr id="11" name="文本框 10"/>
          <p:cNvSpPr txBox="1"/>
          <p:nvPr/>
        </p:nvSpPr>
        <p:spPr>
          <a:xfrm>
            <a:off x="4589145" y="6416675"/>
            <a:ext cx="3013075" cy="368300"/>
          </a:xfrm>
          <a:prstGeom prst="rect">
            <a:avLst/>
          </a:prstGeom>
          <a:noFill/>
        </p:spPr>
        <p:txBody>
          <a:bodyPr wrap="square" rtlCol="0">
            <a:spAutoFit/>
          </a:bodyPr>
          <a:p>
            <a:r>
              <a:rPr lang="zh-CN" altLang="en-US"/>
              <a:t>图7-4 异常检测模型的结构</a:t>
            </a:r>
            <a:endParaRPr lang="zh-CN" altLang="en-US"/>
          </a:p>
        </p:txBody>
      </p:sp>
    </p:spTree>
    <p:custDataLst>
      <p:tags r:id="rId4"/>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58420" y="4191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ph type="title"/>
          </p:nvPr>
        </p:nvSpPr>
        <p:spPr>
          <a:xfrm>
            <a:off x="838200" y="50800"/>
            <a:ext cx="10515600" cy="792480"/>
          </a:xfrm>
        </p:spPr>
        <p:txBody>
          <a:bodyPr/>
          <a:p>
            <a:pPr algn="l"/>
            <a:r>
              <a:rPr sz="3600">
                <a:solidFill>
                  <a:schemeClr val="accent1">
                    <a:lumMod val="75000"/>
                  </a:schemeClr>
                </a:solidFill>
                <a:sym typeface="+mn-ea"/>
              </a:rPr>
              <a:t>7.4 入侵检测技术</a:t>
            </a:r>
            <a:r>
              <a:rPr lang="en-US" altLang="zh-CN" sz="3600">
                <a:solidFill>
                  <a:schemeClr val="accent1">
                    <a:lumMod val="75000"/>
                  </a:schemeClr>
                </a:solidFill>
                <a:sym typeface="+mn-ea"/>
              </a:rPr>
              <a:t>——异常检测技术</a:t>
            </a:r>
            <a:endParaRPr lang="en-US" altLang="zh-CN" sz="3600">
              <a:solidFill>
                <a:schemeClr val="accent1">
                  <a:lumMod val="75000"/>
                </a:schemeClr>
              </a:solidFill>
              <a:sym typeface="+mn-ea"/>
            </a:endParaRPr>
          </a:p>
        </p:txBody>
      </p:sp>
      <p:sp>
        <p:nvSpPr>
          <p:cNvPr id="4" name="文本框 3"/>
          <p:cNvSpPr txBox="1"/>
          <p:nvPr/>
        </p:nvSpPr>
        <p:spPr>
          <a:xfrm>
            <a:off x="1845310" y="1198245"/>
            <a:ext cx="8759825" cy="368300"/>
          </a:xfrm>
          <a:prstGeom prst="rect">
            <a:avLst/>
          </a:prstGeom>
          <a:noFill/>
        </p:spPr>
        <p:txBody>
          <a:bodyPr wrap="square" rtlCol="0">
            <a:spAutoFit/>
          </a:bodyPr>
          <a:p>
            <a:r>
              <a:rPr lang="zh-CN" altLang="en-US"/>
              <a:t>入侵检测系统的检测分析技术主要分为两大类：异常检测技术和误用检测技术。</a:t>
            </a:r>
            <a:endParaRPr lang="zh-CN" altLang="en-US"/>
          </a:p>
        </p:txBody>
      </p:sp>
      <p:sp>
        <p:nvSpPr>
          <p:cNvPr id="5" name="矩形 4"/>
          <p:cNvSpPr/>
          <p:nvPr/>
        </p:nvSpPr>
        <p:spPr>
          <a:xfrm>
            <a:off x="979170" y="1755775"/>
            <a:ext cx="3027680" cy="521970"/>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r>
              <a:rPr lang="zh-CN" altLang="en-US" sz="2800" b="1">
                <a:solidFill>
                  <a:schemeClr val="accent4"/>
                </a:solidFill>
                <a:effectLst/>
              </a:rPr>
              <a:t>异常检测基本方法</a:t>
            </a:r>
            <a:endParaRPr lang="zh-CN" altLang="en-US" sz="2800" b="1">
              <a:solidFill>
                <a:schemeClr val="accent4"/>
              </a:solidFill>
              <a:effectLst/>
            </a:endParaRPr>
          </a:p>
        </p:txBody>
      </p:sp>
      <p:sp>
        <p:nvSpPr>
          <p:cNvPr id="9" name="文本框 8"/>
          <p:cNvSpPr txBox="1"/>
          <p:nvPr/>
        </p:nvSpPr>
        <p:spPr>
          <a:xfrm>
            <a:off x="1845310" y="2597785"/>
            <a:ext cx="7016115" cy="368300"/>
          </a:xfrm>
          <a:prstGeom prst="rect">
            <a:avLst/>
          </a:prstGeom>
          <a:noFill/>
        </p:spPr>
        <p:txBody>
          <a:bodyPr wrap="square" rtlCol="0">
            <a:spAutoFit/>
          </a:bodyPr>
          <a:p>
            <a:r>
              <a:rPr lang="zh-CN" altLang="en-US"/>
              <a:t>主要的检测方法有：概率统计方法、神经网络方法、免疫方法等。</a:t>
            </a:r>
            <a:endParaRPr lang="zh-CN" altLang="en-US"/>
          </a:p>
        </p:txBody>
      </p:sp>
      <p:sp>
        <p:nvSpPr>
          <p:cNvPr id="12" name="文本框 11"/>
          <p:cNvSpPr txBox="1"/>
          <p:nvPr/>
        </p:nvSpPr>
        <p:spPr>
          <a:xfrm>
            <a:off x="1505585" y="3193415"/>
            <a:ext cx="8570595" cy="922020"/>
          </a:xfrm>
          <a:prstGeom prst="rect">
            <a:avLst/>
          </a:prstGeom>
          <a:noFill/>
        </p:spPr>
        <p:txBody>
          <a:bodyPr wrap="square" rtlCol="0">
            <a:spAutoFit/>
          </a:bodyPr>
          <a:p>
            <a:r>
              <a:rPr lang="zh-CN" altLang="en-US">
                <a:solidFill>
                  <a:schemeClr val="accent1">
                    <a:lumMod val="75000"/>
                  </a:schemeClr>
                </a:solidFill>
              </a:rPr>
              <a:t>基于概率统计的检测</a:t>
            </a:r>
            <a:endParaRPr lang="zh-CN" altLang="en-US"/>
          </a:p>
          <a:p>
            <a:r>
              <a:rPr lang="zh-CN" altLang="en-US"/>
              <a:t>       根据该模型，当IDS发现有可疑的用户行为发生时就保持跟踪，并监视和记录该用户的行为。</a:t>
            </a:r>
            <a:endParaRPr lang="zh-CN" altLang="en-US"/>
          </a:p>
        </p:txBody>
      </p:sp>
      <p:sp>
        <p:nvSpPr>
          <p:cNvPr id="13" name="文本框 12"/>
          <p:cNvSpPr txBox="1"/>
          <p:nvPr/>
        </p:nvSpPr>
        <p:spPr>
          <a:xfrm>
            <a:off x="1505585" y="4271010"/>
            <a:ext cx="9278620" cy="922020"/>
          </a:xfrm>
          <a:prstGeom prst="rect">
            <a:avLst/>
          </a:prstGeom>
          <a:noFill/>
        </p:spPr>
        <p:txBody>
          <a:bodyPr wrap="square" rtlCol="0">
            <a:spAutoFit/>
          </a:bodyPr>
          <a:p>
            <a:r>
              <a:rPr lang="zh-CN" altLang="en-US">
                <a:solidFill>
                  <a:schemeClr val="accent1">
                    <a:lumMod val="75000"/>
                  </a:schemeClr>
                </a:solidFill>
              </a:rPr>
              <a:t>基于神经网络的检测</a:t>
            </a:r>
            <a:endParaRPr lang="zh-CN" altLang="en-US"/>
          </a:p>
          <a:p>
            <a:r>
              <a:rPr lang="zh-CN" altLang="en-US"/>
              <a:t>       基于神经网络的检测技术的基本思想是用一系列信息单元训练神经单元，在给定一个输入后，就可能预测出输出。</a:t>
            </a:r>
            <a:endParaRPr lang="zh-CN" altLang="en-US"/>
          </a:p>
        </p:txBody>
      </p:sp>
      <p:sp>
        <p:nvSpPr>
          <p:cNvPr id="14" name="文本框 13"/>
          <p:cNvSpPr txBox="1"/>
          <p:nvPr/>
        </p:nvSpPr>
        <p:spPr>
          <a:xfrm>
            <a:off x="1505585" y="5389245"/>
            <a:ext cx="9328785" cy="922020"/>
          </a:xfrm>
          <a:prstGeom prst="rect">
            <a:avLst/>
          </a:prstGeom>
          <a:noFill/>
        </p:spPr>
        <p:txBody>
          <a:bodyPr wrap="square" rtlCol="0">
            <a:spAutoFit/>
          </a:bodyPr>
          <a:p>
            <a:r>
              <a:rPr lang="zh-CN" altLang="en-US">
                <a:solidFill>
                  <a:schemeClr val="accent1">
                    <a:lumMod val="75000"/>
                  </a:schemeClr>
                </a:solidFill>
              </a:rPr>
              <a:t>基于免疫的检测</a:t>
            </a:r>
            <a:endParaRPr lang="zh-CN" altLang="en-US"/>
          </a:p>
          <a:p>
            <a:r>
              <a:rPr lang="zh-CN" altLang="en-US"/>
              <a:t>       基于免疫的检测技术是将自然免疫系统的某些特征运用到网络系统中，使整个系统具有适应性、自我调节性、可扩展性。</a:t>
            </a:r>
            <a:endParaRPr lang="zh-CN" alt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checkerboard(across)">
                                      <p:cBhvr>
                                        <p:cTn id="7" dur="500"/>
                                        <p:tgtEl>
                                          <p:spTgt spid="12">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checkerboard(across)">
                                      <p:cBhvr>
                                        <p:cTn id="10" dur="500"/>
                                        <p:tgtEl>
                                          <p:spTgt spid="1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animEffect transition="in" filter="checkerboard(across)">
                                      <p:cBhvr>
                                        <p:cTn id="15" dur="500"/>
                                        <p:tgtEl>
                                          <p:spTgt spid="13">
                                            <p:txEl>
                                              <p:pRg st="0" end="0"/>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13">
                                            <p:txEl>
                                              <p:pRg st="1" end="1"/>
                                            </p:txEl>
                                          </p:spTgt>
                                        </p:tgtEl>
                                        <p:attrNameLst>
                                          <p:attrName>style.visibility</p:attrName>
                                        </p:attrNameLst>
                                      </p:cBhvr>
                                      <p:to>
                                        <p:strVal val="visible"/>
                                      </p:to>
                                    </p:set>
                                    <p:animEffect transition="in" filter="checkerboard(across)">
                                      <p:cBhvr>
                                        <p:cTn id="18" dur="500"/>
                                        <p:tgtEl>
                                          <p:spTgt spid="1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14">
                                            <p:txEl>
                                              <p:pRg st="0" end="0"/>
                                            </p:txEl>
                                          </p:spTgt>
                                        </p:tgtEl>
                                        <p:attrNameLst>
                                          <p:attrName>style.visibility</p:attrName>
                                        </p:attrNameLst>
                                      </p:cBhvr>
                                      <p:to>
                                        <p:strVal val="visible"/>
                                      </p:to>
                                    </p:set>
                                    <p:animEffect transition="in" filter="checkerboard(across)">
                                      <p:cBhvr>
                                        <p:cTn id="23" dur="500"/>
                                        <p:tgtEl>
                                          <p:spTgt spid="14">
                                            <p:txEl>
                                              <p:pRg st="0" end="0"/>
                                            </p:txEl>
                                          </p:spTgt>
                                        </p:tgtEl>
                                      </p:cBhvr>
                                    </p:animEffect>
                                  </p:childTnLst>
                                </p:cTn>
                              </p:par>
                              <p:par>
                                <p:cTn id="24" presetID="5" presetClass="entr" presetSubtype="10" fill="hold" nodeType="withEffect">
                                  <p:stCondLst>
                                    <p:cond delay="0"/>
                                  </p:stCondLst>
                                  <p:childTnLst>
                                    <p:set>
                                      <p:cBhvr>
                                        <p:cTn id="25" dur="1" fill="hold">
                                          <p:stCondLst>
                                            <p:cond delay="0"/>
                                          </p:stCondLst>
                                        </p:cTn>
                                        <p:tgtEl>
                                          <p:spTgt spid="14">
                                            <p:txEl>
                                              <p:pRg st="1" end="1"/>
                                            </p:txEl>
                                          </p:spTgt>
                                        </p:tgtEl>
                                        <p:attrNameLst>
                                          <p:attrName>style.visibility</p:attrName>
                                        </p:attrNameLst>
                                      </p:cBhvr>
                                      <p:to>
                                        <p:strVal val="visible"/>
                                      </p:to>
                                    </p:set>
                                    <p:animEffect transition="in" filter="checkerboard(across)">
                                      <p:cBhvr>
                                        <p:cTn id="26" dur="500"/>
                                        <p:tgtEl>
                                          <p:spTgt spid="1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58420" y="4191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ph type="title"/>
          </p:nvPr>
        </p:nvSpPr>
        <p:spPr>
          <a:xfrm>
            <a:off x="838200" y="50800"/>
            <a:ext cx="10515600" cy="792480"/>
          </a:xfrm>
        </p:spPr>
        <p:txBody>
          <a:bodyPr/>
          <a:p>
            <a:pPr algn="l"/>
            <a:r>
              <a:rPr sz="3600">
                <a:solidFill>
                  <a:schemeClr val="accent1">
                    <a:lumMod val="75000"/>
                  </a:schemeClr>
                </a:solidFill>
                <a:sym typeface="+mn-ea"/>
              </a:rPr>
              <a:t>7.4 入侵检测技术</a:t>
            </a:r>
            <a:r>
              <a:rPr lang="en-US" altLang="zh-CN" sz="3600">
                <a:solidFill>
                  <a:schemeClr val="accent1">
                    <a:lumMod val="75000"/>
                  </a:schemeClr>
                </a:solidFill>
                <a:sym typeface="+mn-ea"/>
              </a:rPr>
              <a:t>——误用检测技术</a:t>
            </a:r>
            <a:endParaRPr lang="en-US" altLang="zh-CN" sz="3600">
              <a:solidFill>
                <a:schemeClr val="accent1">
                  <a:lumMod val="75000"/>
                </a:schemeClr>
              </a:solidFill>
              <a:sym typeface="+mn-ea"/>
            </a:endParaRPr>
          </a:p>
        </p:txBody>
      </p:sp>
      <p:sp>
        <p:nvSpPr>
          <p:cNvPr id="4" name="文本框 3"/>
          <p:cNvSpPr txBox="1"/>
          <p:nvPr/>
        </p:nvSpPr>
        <p:spPr>
          <a:xfrm>
            <a:off x="1845310" y="1198245"/>
            <a:ext cx="8759825" cy="368300"/>
          </a:xfrm>
          <a:prstGeom prst="rect">
            <a:avLst/>
          </a:prstGeom>
          <a:noFill/>
        </p:spPr>
        <p:txBody>
          <a:bodyPr wrap="square" rtlCol="0">
            <a:spAutoFit/>
          </a:bodyPr>
          <a:p>
            <a:r>
              <a:rPr lang="zh-CN" altLang="en-US"/>
              <a:t>入侵检测系统的检测分析技术主要分为两大类：异常检测技术和误用检测技术。</a:t>
            </a:r>
            <a:endParaRPr lang="zh-CN" altLang="en-US"/>
          </a:p>
        </p:txBody>
      </p:sp>
      <p:sp>
        <p:nvSpPr>
          <p:cNvPr id="5" name="矩形 4"/>
          <p:cNvSpPr/>
          <p:nvPr/>
        </p:nvSpPr>
        <p:spPr>
          <a:xfrm>
            <a:off x="623570" y="1755775"/>
            <a:ext cx="3738880" cy="521970"/>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r>
              <a:rPr lang="zh-CN" altLang="en-US" sz="2800" b="1">
                <a:solidFill>
                  <a:schemeClr val="accent4"/>
                </a:solidFill>
                <a:effectLst/>
              </a:rPr>
              <a:t>误用检测技术基本原理</a:t>
            </a:r>
            <a:endParaRPr lang="zh-CN" altLang="en-US" sz="2800" b="1">
              <a:solidFill>
                <a:schemeClr val="accent4"/>
              </a:solidFill>
              <a:effectLst/>
            </a:endParaRPr>
          </a:p>
        </p:txBody>
      </p:sp>
      <p:sp>
        <p:nvSpPr>
          <p:cNvPr id="9" name="文本框 8"/>
          <p:cNvSpPr txBox="1"/>
          <p:nvPr/>
        </p:nvSpPr>
        <p:spPr>
          <a:xfrm>
            <a:off x="1142365" y="2277745"/>
            <a:ext cx="9907270" cy="922020"/>
          </a:xfrm>
          <a:prstGeom prst="rect">
            <a:avLst/>
          </a:prstGeom>
          <a:noFill/>
        </p:spPr>
        <p:txBody>
          <a:bodyPr wrap="square" rtlCol="0">
            <a:spAutoFit/>
          </a:bodyPr>
          <a:p>
            <a:r>
              <a:rPr lang="en-US" altLang="zh-CN"/>
              <a:t>       </a:t>
            </a:r>
            <a:r>
              <a:rPr lang="zh-CN" altLang="en-US"/>
              <a:t>误用检测技术又称基于知识的检测技术。它假设所有入侵行为和手段都能够表达为一种模式或特征，并对已知的入侵行为和手段进行分析，提取检测特征，构建攻击模式或攻击签名，通过系统当前状态与攻击模式或攻击签名的匹配判断入侵行为。误用检测模式的结构如图7-5所示。</a:t>
            </a:r>
            <a:endParaRPr lang="zh-CN" altLang="en-US"/>
          </a:p>
        </p:txBody>
      </p:sp>
      <p:graphicFrame>
        <p:nvGraphicFramePr>
          <p:cNvPr id="2" name="对象 -2147482620"/>
          <p:cNvGraphicFramePr>
            <a:graphicFrameLocks noChangeAspect="1"/>
          </p:cNvGraphicFramePr>
          <p:nvPr/>
        </p:nvGraphicFramePr>
        <p:xfrm>
          <a:off x="2324735" y="3339465"/>
          <a:ext cx="7950200" cy="3307080"/>
        </p:xfrm>
        <a:graphic>
          <a:graphicData uri="http://schemas.openxmlformats.org/presentationml/2006/ole">
            <mc:AlternateContent xmlns:mc="http://schemas.openxmlformats.org/markup-compatibility/2006">
              <mc:Choice xmlns:v="urn:schemas-microsoft-com:vml" Requires="v">
                <p:oleObj spid="_x0000_s3076" name="" r:id="rId2" imgW="5334000" imgH="1905000" progId="Visio.Drawing.11">
                  <p:embed/>
                </p:oleObj>
              </mc:Choice>
              <mc:Fallback>
                <p:oleObj name="" r:id="rId2" imgW="5334000" imgH="1905000" progId="Visio.Drawing.11">
                  <p:embed/>
                  <p:pic>
                    <p:nvPicPr>
                      <p:cNvPr id="0" name="图片 3075"/>
                      <p:cNvPicPr/>
                      <p:nvPr/>
                    </p:nvPicPr>
                    <p:blipFill>
                      <a:blip r:embed="rId3"/>
                      <a:stretch>
                        <a:fillRect/>
                      </a:stretch>
                    </p:blipFill>
                    <p:spPr>
                      <a:xfrm>
                        <a:off x="2324735" y="3339465"/>
                        <a:ext cx="7950200" cy="3307080"/>
                      </a:xfrm>
                      <a:prstGeom prst="rect">
                        <a:avLst/>
                      </a:prstGeom>
                      <a:noFill/>
                      <a:ln w="38100">
                        <a:noFill/>
                        <a:miter/>
                      </a:ln>
                    </p:spPr>
                  </p:pic>
                </p:oleObj>
              </mc:Fallback>
            </mc:AlternateContent>
          </a:graphicData>
        </a:graphic>
      </p:graphicFrame>
      <p:sp>
        <p:nvSpPr>
          <p:cNvPr id="11" name="文本框 10"/>
          <p:cNvSpPr txBox="1"/>
          <p:nvPr/>
        </p:nvSpPr>
        <p:spPr>
          <a:xfrm>
            <a:off x="4539615" y="6546215"/>
            <a:ext cx="3112770" cy="368300"/>
          </a:xfrm>
          <a:prstGeom prst="rect">
            <a:avLst/>
          </a:prstGeom>
          <a:noFill/>
        </p:spPr>
        <p:txBody>
          <a:bodyPr wrap="square" rtlCol="0">
            <a:spAutoFit/>
          </a:bodyPr>
          <a:p>
            <a:r>
              <a:rPr lang="zh-CN" altLang="en-US"/>
              <a:t>图7-5 误用检测模型的结构</a:t>
            </a:r>
            <a:endParaRPr lang="zh-CN" altLang="en-US"/>
          </a:p>
        </p:txBody>
      </p:sp>
    </p:spTree>
    <p:custDataLst>
      <p:tags r:id="rId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58420" y="5207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ph type="title"/>
          </p:nvPr>
        </p:nvSpPr>
        <p:spPr>
          <a:xfrm>
            <a:off x="838200" y="60960"/>
            <a:ext cx="10515600" cy="792480"/>
          </a:xfrm>
        </p:spPr>
        <p:txBody>
          <a:bodyPr/>
          <a:p>
            <a:pPr algn="l"/>
            <a:r>
              <a:rPr lang="zh-CN" altLang="en-US" sz="3600">
                <a:solidFill>
                  <a:schemeClr val="accent1">
                    <a:lumMod val="75000"/>
                  </a:schemeClr>
                </a:solidFill>
                <a:sym typeface="+mn-ea"/>
              </a:rPr>
              <a:t>第7章 入侵检测技术</a:t>
            </a:r>
            <a:endParaRPr lang="zh-CN" altLang="en-US" sz="3600">
              <a:solidFill>
                <a:schemeClr val="accent1">
                  <a:lumMod val="75000"/>
                </a:schemeClr>
              </a:solidFill>
              <a:sym typeface="+mn-ea"/>
            </a:endParaRPr>
          </a:p>
        </p:txBody>
      </p:sp>
      <p:sp>
        <p:nvSpPr>
          <p:cNvPr id="9" name="文本框 8"/>
          <p:cNvSpPr txBox="1"/>
          <p:nvPr/>
        </p:nvSpPr>
        <p:spPr>
          <a:xfrm>
            <a:off x="509270" y="1484630"/>
            <a:ext cx="10135870" cy="4461510"/>
          </a:xfrm>
          <a:prstGeom prst="rect">
            <a:avLst/>
          </a:prstGeom>
          <a:noFill/>
        </p:spPr>
        <p:txBody>
          <a:bodyPr wrap="square" rtlCol="0">
            <a:spAutoFit/>
          </a:bodyPr>
          <a:p>
            <a:pPr marL="285750" indent="-285750" fontAlgn="auto">
              <a:lnSpc>
                <a:spcPct val="100000"/>
              </a:lnSpc>
              <a:spcBef>
                <a:spcPts val="600"/>
              </a:spcBef>
              <a:spcAft>
                <a:spcPts val="600"/>
              </a:spcAft>
              <a:buClr>
                <a:srgbClr val="FF0000"/>
              </a:buClr>
              <a:buFont typeface="Wingdings" panose="05000000000000000000" charset="0"/>
              <a:buChar char="Ø"/>
            </a:pPr>
            <a:r>
              <a:rPr lang="zh-CN" altLang="en-US" sz="3200"/>
              <a:t>本章学习目标</a:t>
            </a:r>
            <a:endParaRPr lang="zh-CN" altLang="en-US" sz="3200"/>
          </a:p>
          <a:p>
            <a:pPr marL="285750" indent="-285750" fontAlgn="auto">
              <a:lnSpc>
                <a:spcPct val="100000"/>
              </a:lnSpc>
              <a:spcBef>
                <a:spcPts val="600"/>
              </a:spcBef>
              <a:spcAft>
                <a:spcPts val="600"/>
              </a:spcAft>
              <a:buClr>
                <a:srgbClr val="FF0000"/>
              </a:buClr>
              <a:buFont typeface="Wingdings" panose="05000000000000000000" charset="0"/>
              <a:buChar char="Ø"/>
            </a:pPr>
            <a:r>
              <a:rPr lang="zh-CN" altLang="en-US" sz="3200"/>
              <a:t>了解入侵检测的定义</a:t>
            </a:r>
            <a:endParaRPr lang="zh-CN" altLang="en-US" sz="3200"/>
          </a:p>
          <a:p>
            <a:pPr marL="285750" indent="-285750" fontAlgn="auto">
              <a:lnSpc>
                <a:spcPct val="100000"/>
              </a:lnSpc>
              <a:spcBef>
                <a:spcPts val="600"/>
              </a:spcBef>
              <a:spcAft>
                <a:spcPts val="600"/>
              </a:spcAft>
              <a:buClr>
                <a:srgbClr val="FF0000"/>
              </a:buClr>
              <a:buFont typeface="Wingdings" panose="05000000000000000000" charset="0"/>
              <a:buChar char="Ø"/>
            </a:pPr>
            <a:r>
              <a:rPr lang="zh-CN" altLang="en-US" sz="3200"/>
              <a:t>理解入侵检测通用模型</a:t>
            </a:r>
            <a:endParaRPr lang="zh-CN" altLang="en-US" sz="3200"/>
          </a:p>
          <a:p>
            <a:pPr marL="285750" indent="-285750" fontAlgn="auto">
              <a:lnSpc>
                <a:spcPct val="100000"/>
              </a:lnSpc>
              <a:spcBef>
                <a:spcPts val="600"/>
              </a:spcBef>
              <a:spcAft>
                <a:spcPts val="600"/>
              </a:spcAft>
              <a:buClr>
                <a:srgbClr val="FF0000"/>
              </a:buClr>
              <a:buFont typeface="Wingdings" panose="05000000000000000000" charset="0"/>
              <a:buChar char="Ø"/>
            </a:pPr>
            <a:r>
              <a:rPr lang="zh-CN" altLang="en-US" sz="3200"/>
              <a:t>了解入侵检测系统结构</a:t>
            </a:r>
            <a:endParaRPr lang="zh-CN" altLang="en-US" sz="3200"/>
          </a:p>
          <a:p>
            <a:pPr marL="285750" indent="-285750" fontAlgn="auto">
              <a:lnSpc>
                <a:spcPct val="100000"/>
              </a:lnSpc>
              <a:spcBef>
                <a:spcPts val="600"/>
              </a:spcBef>
              <a:spcAft>
                <a:spcPts val="600"/>
              </a:spcAft>
              <a:buClr>
                <a:srgbClr val="FF0000"/>
              </a:buClr>
              <a:buFont typeface="Wingdings" panose="05000000000000000000" charset="0"/>
              <a:buChar char="Ø"/>
            </a:pPr>
            <a:r>
              <a:rPr lang="zh-CN" altLang="en-US" sz="3200"/>
              <a:t>了解入侵检测系统类型及优缺点</a:t>
            </a:r>
            <a:endParaRPr lang="zh-CN" altLang="en-US" sz="3200"/>
          </a:p>
          <a:p>
            <a:pPr marL="285750" indent="-285750" fontAlgn="auto">
              <a:lnSpc>
                <a:spcPct val="100000"/>
              </a:lnSpc>
              <a:spcBef>
                <a:spcPts val="600"/>
              </a:spcBef>
              <a:spcAft>
                <a:spcPts val="600"/>
              </a:spcAft>
              <a:buClr>
                <a:srgbClr val="FF0000"/>
              </a:buClr>
              <a:buFont typeface="Wingdings" panose="05000000000000000000" charset="0"/>
              <a:buChar char="Ø"/>
            </a:pPr>
            <a:r>
              <a:rPr lang="zh-CN" altLang="en-US" sz="3200"/>
              <a:t>掌握异常检测与误用检测技术</a:t>
            </a:r>
            <a:endParaRPr lang="zh-CN" altLang="en-US" sz="3200"/>
          </a:p>
          <a:p>
            <a:pPr marL="285750" indent="-285750" fontAlgn="auto">
              <a:lnSpc>
                <a:spcPct val="100000"/>
              </a:lnSpc>
              <a:spcBef>
                <a:spcPts val="600"/>
              </a:spcBef>
              <a:spcAft>
                <a:spcPts val="600"/>
              </a:spcAft>
              <a:buClr>
                <a:srgbClr val="FF0000"/>
              </a:buClr>
              <a:buFont typeface="Wingdings" panose="05000000000000000000" charset="0"/>
              <a:buChar char="Ø"/>
            </a:pPr>
            <a:r>
              <a:rPr lang="zh-CN" altLang="en-US" sz="3200"/>
              <a:t>掌握Snort入侵检测系统</a:t>
            </a:r>
            <a:endParaRPr lang="zh-CN" altLang="en-US" sz="3200"/>
          </a:p>
        </p:txBody>
      </p:sp>
    </p:spTree>
    <p:custDataLst>
      <p:tags r:id="rId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58420" y="4191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ph type="title"/>
          </p:nvPr>
        </p:nvSpPr>
        <p:spPr>
          <a:xfrm>
            <a:off x="838200" y="50800"/>
            <a:ext cx="10515600" cy="792480"/>
          </a:xfrm>
        </p:spPr>
        <p:txBody>
          <a:bodyPr/>
          <a:p>
            <a:pPr algn="l"/>
            <a:r>
              <a:rPr sz="3600">
                <a:solidFill>
                  <a:schemeClr val="accent1">
                    <a:lumMod val="75000"/>
                  </a:schemeClr>
                </a:solidFill>
                <a:sym typeface="+mn-ea"/>
              </a:rPr>
              <a:t>7.4 入侵检测技术</a:t>
            </a:r>
            <a:r>
              <a:rPr lang="en-US" altLang="zh-CN" sz="3600">
                <a:solidFill>
                  <a:schemeClr val="accent1">
                    <a:lumMod val="75000"/>
                  </a:schemeClr>
                </a:solidFill>
                <a:sym typeface="+mn-ea"/>
              </a:rPr>
              <a:t>——异常检测技术</a:t>
            </a:r>
            <a:endParaRPr lang="en-US" altLang="zh-CN" sz="3600">
              <a:solidFill>
                <a:schemeClr val="accent1">
                  <a:lumMod val="75000"/>
                </a:schemeClr>
              </a:solidFill>
              <a:sym typeface="+mn-ea"/>
            </a:endParaRPr>
          </a:p>
        </p:txBody>
      </p:sp>
      <p:sp>
        <p:nvSpPr>
          <p:cNvPr id="4" name="文本框 3"/>
          <p:cNvSpPr txBox="1"/>
          <p:nvPr/>
        </p:nvSpPr>
        <p:spPr>
          <a:xfrm>
            <a:off x="1845310" y="1198245"/>
            <a:ext cx="8759825" cy="368300"/>
          </a:xfrm>
          <a:prstGeom prst="rect">
            <a:avLst/>
          </a:prstGeom>
          <a:noFill/>
        </p:spPr>
        <p:txBody>
          <a:bodyPr wrap="square" rtlCol="0">
            <a:spAutoFit/>
          </a:bodyPr>
          <a:p>
            <a:r>
              <a:rPr lang="zh-CN" altLang="en-US"/>
              <a:t>入侵检测系统的检测分析技术主要分为两大类：异常检测技术和误用检测技术。</a:t>
            </a:r>
            <a:endParaRPr lang="zh-CN" altLang="en-US"/>
          </a:p>
        </p:txBody>
      </p:sp>
      <p:sp>
        <p:nvSpPr>
          <p:cNvPr id="5" name="矩形 4"/>
          <p:cNvSpPr/>
          <p:nvPr/>
        </p:nvSpPr>
        <p:spPr>
          <a:xfrm>
            <a:off x="979170" y="1755775"/>
            <a:ext cx="3027680" cy="521970"/>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r>
              <a:rPr lang="zh-CN" altLang="en-US" sz="2800" b="1">
                <a:solidFill>
                  <a:schemeClr val="accent4"/>
                </a:solidFill>
                <a:effectLst/>
              </a:rPr>
              <a:t>误用检测基本方法</a:t>
            </a:r>
            <a:endParaRPr lang="zh-CN" altLang="en-US" sz="2800" b="1">
              <a:solidFill>
                <a:schemeClr val="accent4"/>
              </a:solidFill>
              <a:effectLst/>
            </a:endParaRPr>
          </a:p>
        </p:txBody>
      </p:sp>
      <p:sp>
        <p:nvSpPr>
          <p:cNvPr id="9" name="文本框 8"/>
          <p:cNvSpPr txBox="1"/>
          <p:nvPr/>
        </p:nvSpPr>
        <p:spPr>
          <a:xfrm>
            <a:off x="1504950" y="2478405"/>
            <a:ext cx="10278745" cy="368300"/>
          </a:xfrm>
          <a:prstGeom prst="rect">
            <a:avLst/>
          </a:prstGeom>
          <a:noFill/>
        </p:spPr>
        <p:txBody>
          <a:bodyPr wrap="square" rtlCol="0">
            <a:spAutoFit/>
          </a:bodyPr>
          <a:p>
            <a:r>
              <a:rPr lang="zh-CN" altLang="en-US"/>
              <a:t>误用检测是一个“总结入侵特征，确定攻击”的过程，它的主要检测方法有：专家系统、模型推理等。</a:t>
            </a:r>
            <a:endParaRPr lang="zh-CN" altLang="en-US"/>
          </a:p>
        </p:txBody>
      </p:sp>
      <p:sp>
        <p:nvSpPr>
          <p:cNvPr id="12" name="文本框 11"/>
          <p:cNvSpPr txBox="1"/>
          <p:nvPr/>
        </p:nvSpPr>
        <p:spPr>
          <a:xfrm>
            <a:off x="1505585" y="3193415"/>
            <a:ext cx="10278110" cy="1753235"/>
          </a:xfrm>
          <a:prstGeom prst="rect">
            <a:avLst/>
          </a:prstGeom>
          <a:noFill/>
        </p:spPr>
        <p:txBody>
          <a:bodyPr wrap="square" rtlCol="0">
            <a:spAutoFit/>
          </a:bodyPr>
          <a:p>
            <a:r>
              <a:rPr lang="zh-CN" altLang="en-US">
                <a:solidFill>
                  <a:schemeClr val="accent1">
                    <a:lumMod val="75000"/>
                  </a:schemeClr>
                </a:solidFill>
              </a:rPr>
              <a:t>基于专家系统的检测</a:t>
            </a:r>
            <a:endParaRPr lang="zh-CN" altLang="en-US">
              <a:solidFill>
                <a:schemeClr val="accent1">
                  <a:lumMod val="75000"/>
                </a:schemeClr>
              </a:solidFill>
            </a:endParaRPr>
          </a:p>
          <a:p>
            <a:r>
              <a:rPr lang="zh-CN" altLang="en-US"/>
              <a:t>       根据安全专家对可疑行为的分析经验来形成一套推理规则，然后再在此基础上建立相应的专家系统。</a:t>
            </a:r>
            <a:endParaRPr lang="zh-CN" altLang="en-US"/>
          </a:p>
          <a:p>
            <a:r>
              <a:rPr lang="zh-CN" altLang="en-US"/>
              <a:t>       在具体实现过程中，专家系统主要面临的问题是：</a:t>
            </a:r>
            <a:endParaRPr lang="zh-CN" altLang="en-US"/>
          </a:p>
          <a:p>
            <a:r>
              <a:rPr lang="zh-CN" altLang="en-US"/>
              <a:t>①全面性问题：很难从各种入侵检测手段中抽象出全面的规则化知识。</a:t>
            </a:r>
            <a:endParaRPr lang="zh-CN" altLang="en-US"/>
          </a:p>
          <a:p>
            <a:r>
              <a:rPr lang="zh-CN" altLang="en-US"/>
              <a:t>②效率问题：需要处理的数据量过大，而且在大型系统上很难获得实时、连续的审计数据。</a:t>
            </a:r>
            <a:endParaRPr lang="zh-CN" altLang="en-US"/>
          </a:p>
        </p:txBody>
      </p:sp>
      <p:sp>
        <p:nvSpPr>
          <p:cNvPr id="14" name="文本框 13"/>
          <p:cNvSpPr txBox="1"/>
          <p:nvPr/>
        </p:nvSpPr>
        <p:spPr>
          <a:xfrm>
            <a:off x="1560830" y="5248910"/>
            <a:ext cx="9328785" cy="1198880"/>
          </a:xfrm>
          <a:prstGeom prst="rect">
            <a:avLst/>
          </a:prstGeom>
          <a:noFill/>
        </p:spPr>
        <p:txBody>
          <a:bodyPr wrap="square" rtlCol="0">
            <a:spAutoFit/>
          </a:bodyPr>
          <a:p>
            <a:r>
              <a:rPr lang="zh-CN" altLang="en-US">
                <a:solidFill>
                  <a:schemeClr val="accent1">
                    <a:lumMod val="75000"/>
                  </a:schemeClr>
                </a:solidFill>
              </a:rPr>
              <a:t>基于模型推理的检测</a:t>
            </a:r>
            <a:endParaRPr lang="zh-CN" altLang="en-US">
              <a:solidFill>
                <a:schemeClr val="accent1">
                  <a:lumMod val="75000"/>
                </a:schemeClr>
              </a:solidFill>
            </a:endParaRPr>
          </a:p>
          <a:p>
            <a:r>
              <a:rPr lang="zh-CN" altLang="en-US"/>
              <a:t>       攻击者在攻击一个系统时往往采用一定的行为程序，这种行为程序构成了某种具有一定行为特征的模型，根据这种模型所代表的攻击意图的行为特征，可以实时地检测出恶意的攻击企图。</a:t>
            </a:r>
            <a:endParaRPr lang="zh-CN" alt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edge">
                                      <p:cBhvr>
                                        <p:cTn id="7" dur="2000"/>
                                        <p:tgtEl>
                                          <p:spTgt spid="12">
                                            <p:txEl>
                                              <p:pRg st="0" end="0"/>
                                            </p:txEl>
                                          </p:spTgt>
                                        </p:tgtEl>
                                      </p:cBhvr>
                                    </p:animEffect>
                                  </p:childTnLst>
                                </p:cTn>
                              </p:par>
                              <p:par>
                                <p:cTn id="8" presetID="20" presetClass="entr" presetSubtype="0" fill="hold"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wedge">
                                      <p:cBhvr>
                                        <p:cTn id="10" dur="2000"/>
                                        <p:tgtEl>
                                          <p:spTgt spid="12">
                                            <p:txEl>
                                              <p:pRg st="1" end="1"/>
                                            </p:txEl>
                                          </p:spTgt>
                                        </p:tgtEl>
                                      </p:cBhvr>
                                    </p:animEffect>
                                  </p:childTnLst>
                                </p:cTn>
                              </p:par>
                              <p:par>
                                <p:cTn id="11" presetID="20" presetClass="entr" presetSubtype="0" fill="hold"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wedge">
                                      <p:cBhvr>
                                        <p:cTn id="13" dur="2000"/>
                                        <p:tgtEl>
                                          <p:spTgt spid="12">
                                            <p:txEl>
                                              <p:pRg st="2" end="2"/>
                                            </p:txEl>
                                          </p:spTgt>
                                        </p:tgtEl>
                                      </p:cBhvr>
                                    </p:animEffect>
                                  </p:childTnLst>
                                </p:cTn>
                              </p:par>
                              <p:par>
                                <p:cTn id="14" presetID="20" presetClass="entr" presetSubtype="0" fill="hold"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wedge">
                                      <p:cBhvr>
                                        <p:cTn id="16" dur="2000"/>
                                        <p:tgtEl>
                                          <p:spTgt spid="12">
                                            <p:txEl>
                                              <p:pRg st="3" end="3"/>
                                            </p:txEl>
                                          </p:spTgt>
                                        </p:tgtEl>
                                      </p:cBhvr>
                                    </p:animEffect>
                                  </p:childTnLst>
                                </p:cTn>
                              </p:par>
                              <p:par>
                                <p:cTn id="17" presetID="20" presetClass="entr" presetSubtype="0" fill="hold"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wedge">
                                      <p:cBhvr>
                                        <p:cTn id="19" dur="2000"/>
                                        <p:tgtEl>
                                          <p:spTgt spid="12">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0" presetClass="entr" presetSubtype="0"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edge">
                                      <p:cBhvr>
                                        <p:cTn id="24"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58420" y="4191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ph type="title"/>
          </p:nvPr>
        </p:nvSpPr>
        <p:spPr>
          <a:xfrm>
            <a:off x="838200" y="50800"/>
            <a:ext cx="10515600" cy="792480"/>
          </a:xfrm>
        </p:spPr>
        <p:txBody>
          <a:bodyPr/>
          <a:p>
            <a:pPr algn="l"/>
            <a:r>
              <a:rPr sz="3600">
                <a:solidFill>
                  <a:schemeClr val="accent1">
                    <a:lumMod val="75000"/>
                  </a:schemeClr>
                </a:solidFill>
                <a:sym typeface="+mn-ea"/>
              </a:rPr>
              <a:t>7.5入侵检测的特点与发展趋势</a:t>
            </a:r>
            <a:endParaRPr sz="3600">
              <a:solidFill>
                <a:schemeClr val="accent1">
                  <a:lumMod val="75000"/>
                </a:schemeClr>
              </a:solidFill>
              <a:sym typeface="+mn-ea"/>
            </a:endParaRPr>
          </a:p>
        </p:txBody>
      </p:sp>
      <p:sp>
        <p:nvSpPr>
          <p:cNvPr id="5" name="矩形 4"/>
          <p:cNvSpPr/>
          <p:nvPr/>
        </p:nvSpPr>
        <p:spPr>
          <a:xfrm>
            <a:off x="623570" y="1304290"/>
            <a:ext cx="3383280" cy="521970"/>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r>
              <a:rPr lang="zh-CN" altLang="en-US" sz="2800" b="1">
                <a:solidFill>
                  <a:schemeClr val="accent4"/>
                </a:solidFill>
                <a:effectLst/>
              </a:rPr>
              <a:t>入侵检测系统的优点</a:t>
            </a:r>
            <a:endParaRPr lang="zh-CN" altLang="en-US" sz="2800" b="1">
              <a:solidFill>
                <a:schemeClr val="accent4"/>
              </a:solidFill>
              <a:effectLst/>
            </a:endParaRPr>
          </a:p>
        </p:txBody>
      </p:sp>
      <p:sp>
        <p:nvSpPr>
          <p:cNvPr id="9" name="文本框 8"/>
          <p:cNvSpPr txBox="1"/>
          <p:nvPr/>
        </p:nvSpPr>
        <p:spPr>
          <a:xfrm>
            <a:off x="1117600" y="2225040"/>
            <a:ext cx="10135870" cy="4092575"/>
          </a:xfrm>
          <a:prstGeom prst="rect">
            <a:avLst/>
          </a:prstGeom>
          <a:noFill/>
        </p:spPr>
        <p:txBody>
          <a:bodyPr wrap="square" rtlCol="0">
            <a:spAutoFit/>
          </a:bodyPr>
          <a:p>
            <a:pPr marL="285750" indent="-285750" fontAlgn="auto">
              <a:lnSpc>
                <a:spcPct val="100000"/>
              </a:lnSpc>
              <a:spcBef>
                <a:spcPts val="600"/>
              </a:spcBef>
              <a:spcAft>
                <a:spcPts val="600"/>
              </a:spcAft>
              <a:buClr>
                <a:srgbClr val="FF0000"/>
              </a:buClr>
              <a:buFont typeface="Wingdings" panose="05000000000000000000" charset="0"/>
              <a:buChar char="Ø"/>
            </a:pPr>
            <a:r>
              <a:rPr lang="zh-CN" altLang="en-US" sz="2000"/>
              <a:t>可以检测和分析系统事件以及用户的行为；</a:t>
            </a:r>
            <a:endParaRPr lang="zh-CN" altLang="en-US" sz="2000"/>
          </a:p>
          <a:p>
            <a:pPr marL="285750" indent="-285750" fontAlgn="auto">
              <a:lnSpc>
                <a:spcPct val="100000"/>
              </a:lnSpc>
              <a:spcBef>
                <a:spcPts val="600"/>
              </a:spcBef>
              <a:spcAft>
                <a:spcPts val="600"/>
              </a:spcAft>
              <a:buClr>
                <a:srgbClr val="FF0000"/>
              </a:buClr>
              <a:buFont typeface="Wingdings" panose="05000000000000000000" charset="0"/>
              <a:buChar char="Ø"/>
            </a:pPr>
            <a:r>
              <a:rPr lang="zh-CN" altLang="en-US" sz="2000"/>
              <a:t>可以检测系统设置的安全状态； </a:t>
            </a:r>
            <a:endParaRPr lang="zh-CN" altLang="en-US" sz="2000"/>
          </a:p>
          <a:p>
            <a:pPr marL="285750" indent="-285750" fontAlgn="auto">
              <a:lnSpc>
                <a:spcPct val="100000"/>
              </a:lnSpc>
              <a:spcBef>
                <a:spcPts val="600"/>
              </a:spcBef>
              <a:spcAft>
                <a:spcPts val="600"/>
              </a:spcAft>
              <a:buClr>
                <a:srgbClr val="FF0000"/>
              </a:buClr>
              <a:buFont typeface="Wingdings" panose="05000000000000000000" charset="0"/>
              <a:buChar char="Ø"/>
            </a:pPr>
            <a:r>
              <a:rPr lang="zh-CN" altLang="en-US" sz="2000"/>
              <a:t>以系统的安全状态为基础，跟踪任何对系统安全的修改操作；</a:t>
            </a:r>
            <a:endParaRPr lang="zh-CN" altLang="en-US" sz="2000"/>
          </a:p>
          <a:p>
            <a:pPr marL="285750" indent="-285750" fontAlgn="auto">
              <a:lnSpc>
                <a:spcPct val="100000"/>
              </a:lnSpc>
              <a:spcBef>
                <a:spcPts val="600"/>
              </a:spcBef>
              <a:spcAft>
                <a:spcPts val="600"/>
              </a:spcAft>
              <a:buClr>
                <a:srgbClr val="FF0000"/>
              </a:buClr>
              <a:buFont typeface="Wingdings" panose="05000000000000000000" charset="0"/>
              <a:buChar char="Ø"/>
            </a:pPr>
            <a:r>
              <a:rPr lang="zh-CN" altLang="en-US" sz="2000"/>
              <a:t>通过模式识别等技术从通信行为中检测出已知的攻击行为；</a:t>
            </a:r>
            <a:endParaRPr lang="zh-CN" altLang="en-US" sz="2000"/>
          </a:p>
          <a:p>
            <a:pPr marL="285750" indent="-285750" fontAlgn="auto">
              <a:lnSpc>
                <a:spcPct val="100000"/>
              </a:lnSpc>
              <a:spcBef>
                <a:spcPts val="600"/>
              </a:spcBef>
              <a:spcAft>
                <a:spcPts val="600"/>
              </a:spcAft>
              <a:buClr>
                <a:srgbClr val="FF0000"/>
              </a:buClr>
              <a:buFont typeface="Wingdings" panose="05000000000000000000" charset="0"/>
              <a:buChar char="Ø"/>
            </a:pPr>
            <a:r>
              <a:rPr lang="zh-CN" altLang="en-US" sz="2000"/>
              <a:t>可以对网络通信行为进行统计，并进行检测分析；</a:t>
            </a:r>
            <a:endParaRPr lang="zh-CN" altLang="en-US" sz="2000"/>
          </a:p>
          <a:p>
            <a:pPr marL="285750" indent="-285750" fontAlgn="auto">
              <a:lnSpc>
                <a:spcPct val="100000"/>
              </a:lnSpc>
              <a:spcBef>
                <a:spcPts val="600"/>
              </a:spcBef>
              <a:spcAft>
                <a:spcPts val="600"/>
              </a:spcAft>
              <a:buClr>
                <a:srgbClr val="FF0000"/>
              </a:buClr>
              <a:buFont typeface="Wingdings" panose="05000000000000000000" charset="0"/>
              <a:buChar char="Ø"/>
            </a:pPr>
            <a:r>
              <a:rPr lang="zh-CN" altLang="en-US" sz="2000"/>
              <a:t>管理操作系统认证和日志机制并对产生的数据进行分析处理；</a:t>
            </a:r>
            <a:endParaRPr lang="zh-CN" altLang="en-US" sz="2000"/>
          </a:p>
          <a:p>
            <a:pPr marL="285750" indent="-285750" fontAlgn="auto">
              <a:lnSpc>
                <a:spcPct val="100000"/>
              </a:lnSpc>
              <a:spcBef>
                <a:spcPts val="600"/>
              </a:spcBef>
              <a:spcAft>
                <a:spcPts val="600"/>
              </a:spcAft>
              <a:buClr>
                <a:srgbClr val="FF0000"/>
              </a:buClr>
              <a:buFont typeface="Wingdings" panose="05000000000000000000" charset="0"/>
              <a:buChar char="Ø"/>
            </a:pPr>
            <a:r>
              <a:rPr lang="zh-CN" altLang="en-US" sz="2000"/>
              <a:t>在检测到攻击的时候，通过适当的方式进行适当的报警处理；</a:t>
            </a:r>
            <a:endParaRPr lang="zh-CN" altLang="en-US" sz="2000"/>
          </a:p>
          <a:p>
            <a:pPr marL="285750" indent="-285750" fontAlgn="auto">
              <a:lnSpc>
                <a:spcPct val="100000"/>
              </a:lnSpc>
              <a:spcBef>
                <a:spcPts val="600"/>
              </a:spcBef>
              <a:spcAft>
                <a:spcPts val="600"/>
              </a:spcAft>
              <a:buClr>
                <a:srgbClr val="FF0000"/>
              </a:buClr>
              <a:buFont typeface="Wingdings" panose="05000000000000000000" charset="0"/>
              <a:buChar char="Ø"/>
            </a:pPr>
            <a:r>
              <a:rPr lang="zh-CN" altLang="en-US" sz="2000"/>
              <a:t>通过对分析引擎的配置对网络的安全进行评估和监督；</a:t>
            </a:r>
            <a:endParaRPr lang="zh-CN" altLang="en-US" sz="2000"/>
          </a:p>
          <a:p>
            <a:pPr marL="285750" indent="-285750" fontAlgn="auto">
              <a:lnSpc>
                <a:spcPct val="100000"/>
              </a:lnSpc>
              <a:spcBef>
                <a:spcPts val="600"/>
              </a:spcBef>
              <a:spcAft>
                <a:spcPts val="600"/>
              </a:spcAft>
              <a:buClr>
                <a:srgbClr val="FF0000"/>
              </a:buClr>
              <a:buFont typeface="Wingdings" panose="05000000000000000000" charset="0"/>
              <a:buChar char="Ø"/>
            </a:pPr>
            <a:r>
              <a:rPr lang="zh-CN" altLang="en-US" sz="2000"/>
              <a:t>允许非安全领域的管理人员对重要的安全事件进行有效的处理。</a:t>
            </a:r>
            <a:endParaRPr lang="zh-CN" altLang="en-US" sz="2000"/>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 calcmode="lin" valueType="num">
                                      <p:cBhvr additive="base">
                                        <p:cTn id="12"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 calcmode="lin" valueType="num">
                                      <p:cBhvr additive="base">
                                        <p:cTn id="17"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 calcmode="lin" valueType="num">
                                      <p:cBhvr additive="base">
                                        <p:cTn id="22"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 calcmode="lin" valueType="num">
                                      <p:cBhvr additive="base">
                                        <p:cTn id="27"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 calcmode="lin" valueType="num">
                                      <p:cBhvr additive="base">
                                        <p:cTn id="32"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nodeType="after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anim calcmode="lin" valueType="num">
                                      <p:cBhvr additive="base">
                                        <p:cTn id="37"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nodeType="afterEffect">
                                  <p:stCondLst>
                                    <p:cond delay="0"/>
                                  </p:stCondLst>
                                  <p:childTnLst>
                                    <p:set>
                                      <p:cBhvr>
                                        <p:cTn id="41" dur="1" fill="hold">
                                          <p:stCondLst>
                                            <p:cond delay="0"/>
                                          </p:stCondLst>
                                        </p:cTn>
                                        <p:tgtEl>
                                          <p:spTgt spid="9">
                                            <p:txEl>
                                              <p:pRg st="7" end="7"/>
                                            </p:txEl>
                                          </p:spTgt>
                                        </p:tgtEl>
                                        <p:attrNameLst>
                                          <p:attrName>style.visibility</p:attrName>
                                        </p:attrNameLst>
                                      </p:cBhvr>
                                      <p:to>
                                        <p:strVal val="visible"/>
                                      </p:to>
                                    </p:set>
                                    <p:anim calcmode="lin" valueType="num">
                                      <p:cBhvr additive="base">
                                        <p:cTn id="42"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nodeType="afterEffect">
                                  <p:stCondLst>
                                    <p:cond delay="0"/>
                                  </p:stCondLst>
                                  <p:childTnLst>
                                    <p:set>
                                      <p:cBhvr>
                                        <p:cTn id="46" dur="1" fill="hold">
                                          <p:stCondLst>
                                            <p:cond delay="0"/>
                                          </p:stCondLst>
                                        </p:cTn>
                                        <p:tgtEl>
                                          <p:spTgt spid="9">
                                            <p:txEl>
                                              <p:pRg st="8" end="8"/>
                                            </p:txEl>
                                          </p:spTgt>
                                        </p:tgtEl>
                                        <p:attrNameLst>
                                          <p:attrName>style.visibility</p:attrName>
                                        </p:attrNameLst>
                                      </p:cBhvr>
                                      <p:to>
                                        <p:strVal val="visible"/>
                                      </p:to>
                                    </p:set>
                                    <p:anim calcmode="lin" valueType="num">
                                      <p:cBhvr additive="base">
                                        <p:cTn id="47"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58420" y="4191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ph type="title"/>
          </p:nvPr>
        </p:nvSpPr>
        <p:spPr>
          <a:xfrm>
            <a:off x="838200" y="50800"/>
            <a:ext cx="10515600" cy="792480"/>
          </a:xfrm>
        </p:spPr>
        <p:txBody>
          <a:bodyPr/>
          <a:p>
            <a:pPr algn="l"/>
            <a:r>
              <a:rPr sz="3600">
                <a:solidFill>
                  <a:schemeClr val="accent1">
                    <a:lumMod val="75000"/>
                  </a:schemeClr>
                </a:solidFill>
                <a:sym typeface="+mn-ea"/>
              </a:rPr>
              <a:t>7.5入侵检测的特点与发展趋势</a:t>
            </a:r>
            <a:endParaRPr sz="3600">
              <a:solidFill>
                <a:schemeClr val="accent1">
                  <a:lumMod val="75000"/>
                </a:schemeClr>
              </a:solidFill>
              <a:sym typeface="+mn-ea"/>
            </a:endParaRPr>
          </a:p>
        </p:txBody>
      </p:sp>
      <p:sp>
        <p:nvSpPr>
          <p:cNvPr id="9" name="矩形 8"/>
          <p:cNvSpPr/>
          <p:nvPr/>
        </p:nvSpPr>
        <p:spPr>
          <a:xfrm>
            <a:off x="445770" y="1304290"/>
            <a:ext cx="3738880" cy="521970"/>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r>
              <a:rPr lang="zh-CN" altLang="en-US" sz="2800" b="1">
                <a:solidFill>
                  <a:schemeClr val="accent4"/>
                </a:solidFill>
                <a:effectLst/>
              </a:rPr>
              <a:t>入侵检测系统的局限性</a:t>
            </a:r>
            <a:endParaRPr lang="zh-CN" altLang="en-US" sz="2800" b="1">
              <a:solidFill>
                <a:schemeClr val="accent4"/>
              </a:solidFill>
              <a:effectLst/>
            </a:endParaRPr>
          </a:p>
        </p:txBody>
      </p:sp>
      <p:sp>
        <p:nvSpPr>
          <p:cNvPr id="11" name="文本框 10"/>
          <p:cNvSpPr txBox="1"/>
          <p:nvPr/>
        </p:nvSpPr>
        <p:spPr>
          <a:xfrm>
            <a:off x="1144905" y="2005330"/>
            <a:ext cx="10135870" cy="4707890"/>
          </a:xfrm>
          <a:prstGeom prst="rect">
            <a:avLst/>
          </a:prstGeom>
          <a:noFill/>
        </p:spPr>
        <p:txBody>
          <a:bodyPr wrap="square" rtlCol="0">
            <a:spAutoFit/>
          </a:bodyPr>
          <a:p>
            <a:pPr marL="285750" indent="-285750" fontAlgn="auto">
              <a:lnSpc>
                <a:spcPct val="100000"/>
              </a:lnSpc>
              <a:spcBef>
                <a:spcPts val="600"/>
              </a:spcBef>
              <a:spcAft>
                <a:spcPts val="600"/>
              </a:spcAft>
              <a:buClr>
                <a:srgbClr val="FF0000"/>
              </a:buClr>
              <a:buFont typeface="Wingdings" panose="05000000000000000000" charset="0"/>
              <a:buChar char="Ø"/>
            </a:pPr>
            <a:r>
              <a:rPr lang="zh-CN" altLang="en-US" sz="2000"/>
              <a:t>入侵检测系统无法弥补安全防御系统中的安全缺陷和漏洞</a:t>
            </a:r>
            <a:endParaRPr lang="zh-CN" altLang="en-US" sz="2000"/>
          </a:p>
          <a:p>
            <a:pPr marL="285750" indent="-285750" fontAlgn="auto">
              <a:lnSpc>
                <a:spcPct val="100000"/>
              </a:lnSpc>
              <a:spcBef>
                <a:spcPts val="600"/>
              </a:spcBef>
              <a:spcAft>
                <a:spcPts val="600"/>
              </a:spcAft>
              <a:buClr>
                <a:srgbClr val="FF0000"/>
              </a:buClr>
              <a:buFont typeface="Wingdings" panose="05000000000000000000" charset="0"/>
              <a:buChar char="Ø"/>
            </a:pPr>
            <a:r>
              <a:rPr lang="zh-CN" altLang="en-US" sz="2000"/>
              <a:t>对于高负载的网络或主机，很难实现对网络入侵的实时检测、报警和迅速地进行攻击响应 </a:t>
            </a:r>
            <a:endParaRPr lang="zh-CN" altLang="en-US" sz="2000"/>
          </a:p>
          <a:p>
            <a:pPr marL="285750" indent="-285750" fontAlgn="auto">
              <a:lnSpc>
                <a:spcPct val="100000"/>
              </a:lnSpc>
              <a:spcBef>
                <a:spcPts val="600"/>
              </a:spcBef>
              <a:spcAft>
                <a:spcPts val="600"/>
              </a:spcAft>
              <a:buClr>
                <a:srgbClr val="FF0000"/>
              </a:buClr>
              <a:buFont typeface="Wingdings" panose="05000000000000000000" charset="0"/>
              <a:buChar char="Ø"/>
            </a:pPr>
            <a:r>
              <a:rPr lang="zh-CN" altLang="en-US" sz="2000"/>
              <a:t>基于知识的入侵检测系统很难检测到未知的攻击行为</a:t>
            </a:r>
            <a:endParaRPr lang="zh-CN" altLang="en-US" sz="2000"/>
          </a:p>
          <a:p>
            <a:pPr marL="285750" indent="-285750" fontAlgn="auto">
              <a:lnSpc>
                <a:spcPct val="100000"/>
              </a:lnSpc>
              <a:spcBef>
                <a:spcPts val="600"/>
              </a:spcBef>
              <a:spcAft>
                <a:spcPts val="600"/>
              </a:spcAft>
              <a:buClr>
                <a:srgbClr val="FF0000"/>
              </a:buClr>
              <a:buFont typeface="Wingdings" panose="05000000000000000000" charset="0"/>
              <a:buChar char="Ø"/>
            </a:pPr>
            <a:r>
              <a:rPr lang="zh-CN" altLang="en-US" sz="2000"/>
              <a:t>入侵检测系统的主动防御功能和联动防御功能会对网络的行为产生影响，同样也会成为攻击者的目标，实现以入侵检测系统自动防御为基础的攻击可以对网络通信行为进行统计，并进行检测分析</a:t>
            </a:r>
            <a:endParaRPr lang="zh-CN" altLang="en-US" sz="2000"/>
          </a:p>
          <a:p>
            <a:pPr marL="285750" indent="-285750" fontAlgn="auto">
              <a:lnSpc>
                <a:spcPct val="100000"/>
              </a:lnSpc>
              <a:spcBef>
                <a:spcPts val="600"/>
              </a:spcBef>
              <a:spcAft>
                <a:spcPts val="600"/>
              </a:spcAft>
              <a:buClr>
                <a:srgbClr val="FF0000"/>
              </a:buClr>
              <a:buFont typeface="Wingdings" panose="05000000000000000000" charset="0"/>
              <a:buChar char="Ø"/>
            </a:pPr>
            <a:r>
              <a:rPr lang="zh-CN" altLang="en-US" sz="2000"/>
              <a:t>入侵检测系统无法单独防止攻击行为的渗透，只能调整相关网络设备的参数或人为地进行处理</a:t>
            </a:r>
            <a:endParaRPr lang="zh-CN" altLang="en-US" sz="2000"/>
          </a:p>
          <a:p>
            <a:pPr marL="285750" indent="-285750" fontAlgn="auto">
              <a:lnSpc>
                <a:spcPct val="100000"/>
              </a:lnSpc>
              <a:spcBef>
                <a:spcPts val="600"/>
              </a:spcBef>
              <a:spcAft>
                <a:spcPts val="600"/>
              </a:spcAft>
              <a:buClr>
                <a:srgbClr val="FF0000"/>
              </a:buClr>
              <a:buFont typeface="Wingdings" panose="05000000000000000000" charset="0"/>
              <a:buChar char="Ø"/>
            </a:pPr>
            <a:r>
              <a:rPr lang="zh-CN" altLang="en-US" sz="2000"/>
              <a:t>网络入侵检测系统在纯交换环境下无法正常工作，只有对交换环境进行一定的处理，利用镜像等技术，网络入侵检测系统才能对镜像的数据进行分析处理</a:t>
            </a:r>
            <a:endParaRPr lang="zh-CN" altLang="en-US" sz="2000"/>
          </a:p>
          <a:p>
            <a:pPr marL="285750" indent="-285750" fontAlgn="auto">
              <a:lnSpc>
                <a:spcPct val="100000"/>
              </a:lnSpc>
              <a:spcBef>
                <a:spcPts val="600"/>
              </a:spcBef>
              <a:spcAft>
                <a:spcPts val="600"/>
              </a:spcAft>
              <a:buClr>
                <a:srgbClr val="FF0000"/>
              </a:buClr>
              <a:buFont typeface="Wingdings" panose="05000000000000000000" charset="0"/>
              <a:buChar char="Ø"/>
            </a:pPr>
            <a:r>
              <a:rPr lang="zh-CN" altLang="en-US" sz="2000"/>
              <a:t>入侵检测系统主要是对网络行为进行分析检测，不能修正信息资源中存在的安全问题</a:t>
            </a:r>
            <a:endParaRPr lang="zh-CN" altLang="en-US" sz="2000"/>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000" fill="hold">
                                          <p:stCondLst>
                                            <p:cond delay="0"/>
                                          </p:stCondLst>
                                        </p:cTn>
                                        <p:tgtEl>
                                          <p:spTgt spid="11">
                                            <p:txEl>
                                              <p:pRg st="0" end="0"/>
                                            </p:txEl>
                                          </p:spTgt>
                                        </p:tgtEl>
                                        <p:attrNameLst>
                                          <p:attrName>style.visibility</p:attrName>
                                        </p:attrNameLst>
                                      </p:cBhvr>
                                      <p:to>
                                        <p:strVal val="visible"/>
                                      </p:to>
                                    </p:set>
                                    <p:animEffect transition="in" filter="diamond(in)">
                                      <p:cBhvr>
                                        <p:cTn id="7" dur="1000"/>
                                        <p:tgtEl>
                                          <p:spTgt spid="11">
                                            <p:txEl>
                                              <p:pRg st="0" end="0"/>
                                            </p:txEl>
                                          </p:spTgt>
                                        </p:tgtEl>
                                      </p:cBhvr>
                                    </p:animEffect>
                                  </p:childTnLst>
                                </p:cTn>
                              </p:par>
                            </p:childTnLst>
                          </p:cTn>
                        </p:par>
                        <p:par>
                          <p:cTn id="8" fill="hold">
                            <p:stCondLst>
                              <p:cond delay="1000"/>
                            </p:stCondLst>
                            <p:childTnLst>
                              <p:par>
                                <p:cTn id="9" presetID="8" presetClass="entr" presetSubtype="16" fill="hold" nodeType="afterEffect">
                                  <p:stCondLst>
                                    <p:cond delay="0"/>
                                  </p:stCondLst>
                                  <p:childTnLst>
                                    <p:set>
                                      <p:cBhvr>
                                        <p:cTn id="10" dur="1000" fill="hold">
                                          <p:stCondLst>
                                            <p:cond delay="0"/>
                                          </p:stCondLst>
                                        </p:cTn>
                                        <p:tgtEl>
                                          <p:spTgt spid="11">
                                            <p:txEl>
                                              <p:pRg st="1" end="1"/>
                                            </p:txEl>
                                          </p:spTgt>
                                        </p:tgtEl>
                                        <p:attrNameLst>
                                          <p:attrName>style.visibility</p:attrName>
                                        </p:attrNameLst>
                                      </p:cBhvr>
                                      <p:to>
                                        <p:strVal val="visible"/>
                                      </p:to>
                                    </p:set>
                                    <p:animEffect transition="in" filter="diamond(in)">
                                      <p:cBhvr>
                                        <p:cTn id="11" dur="1000"/>
                                        <p:tgtEl>
                                          <p:spTgt spid="11">
                                            <p:txEl>
                                              <p:pRg st="1" end="1"/>
                                            </p:txEl>
                                          </p:spTgt>
                                        </p:tgtEl>
                                      </p:cBhvr>
                                    </p:animEffect>
                                  </p:childTnLst>
                                </p:cTn>
                              </p:par>
                            </p:childTnLst>
                          </p:cTn>
                        </p:par>
                        <p:par>
                          <p:cTn id="12" fill="hold">
                            <p:stCondLst>
                              <p:cond delay="2000"/>
                            </p:stCondLst>
                            <p:childTnLst>
                              <p:par>
                                <p:cTn id="13" presetID="8" presetClass="entr" presetSubtype="16" fill="hold" nodeType="afterEffect">
                                  <p:stCondLst>
                                    <p:cond delay="0"/>
                                  </p:stCondLst>
                                  <p:childTnLst>
                                    <p:set>
                                      <p:cBhvr>
                                        <p:cTn id="14" dur="1000" fill="hold">
                                          <p:stCondLst>
                                            <p:cond delay="0"/>
                                          </p:stCondLst>
                                        </p:cTn>
                                        <p:tgtEl>
                                          <p:spTgt spid="11">
                                            <p:txEl>
                                              <p:pRg st="2" end="2"/>
                                            </p:txEl>
                                          </p:spTgt>
                                        </p:tgtEl>
                                        <p:attrNameLst>
                                          <p:attrName>style.visibility</p:attrName>
                                        </p:attrNameLst>
                                      </p:cBhvr>
                                      <p:to>
                                        <p:strVal val="visible"/>
                                      </p:to>
                                    </p:set>
                                    <p:animEffect transition="in" filter="diamond(in)">
                                      <p:cBhvr>
                                        <p:cTn id="15" dur="1000"/>
                                        <p:tgtEl>
                                          <p:spTgt spid="11">
                                            <p:txEl>
                                              <p:pRg st="2" end="2"/>
                                            </p:txEl>
                                          </p:spTgt>
                                        </p:tgtEl>
                                      </p:cBhvr>
                                    </p:animEffect>
                                  </p:childTnLst>
                                </p:cTn>
                              </p:par>
                            </p:childTnLst>
                          </p:cTn>
                        </p:par>
                        <p:par>
                          <p:cTn id="16" fill="hold">
                            <p:stCondLst>
                              <p:cond delay="3000"/>
                            </p:stCondLst>
                            <p:childTnLst>
                              <p:par>
                                <p:cTn id="17" presetID="8" presetClass="entr" presetSubtype="16" fill="hold" nodeType="afterEffect">
                                  <p:stCondLst>
                                    <p:cond delay="0"/>
                                  </p:stCondLst>
                                  <p:childTnLst>
                                    <p:set>
                                      <p:cBhvr>
                                        <p:cTn id="18" dur="1000" fill="hold">
                                          <p:stCondLst>
                                            <p:cond delay="0"/>
                                          </p:stCondLst>
                                        </p:cTn>
                                        <p:tgtEl>
                                          <p:spTgt spid="11">
                                            <p:txEl>
                                              <p:pRg st="3" end="3"/>
                                            </p:txEl>
                                          </p:spTgt>
                                        </p:tgtEl>
                                        <p:attrNameLst>
                                          <p:attrName>style.visibility</p:attrName>
                                        </p:attrNameLst>
                                      </p:cBhvr>
                                      <p:to>
                                        <p:strVal val="visible"/>
                                      </p:to>
                                    </p:set>
                                    <p:animEffect transition="in" filter="diamond(in)">
                                      <p:cBhvr>
                                        <p:cTn id="19" dur="1000"/>
                                        <p:tgtEl>
                                          <p:spTgt spid="11">
                                            <p:txEl>
                                              <p:pRg st="3" end="3"/>
                                            </p:txEl>
                                          </p:spTgt>
                                        </p:tgtEl>
                                      </p:cBhvr>
                                    </p:animEffect>
                                  </p:childTnLst>
                                </p:cTn>
                              </p:par>
                            </p:childTnLst>
                          </p:cTn>
                        </p:par>
                        <p:par>
                          <p:cTn id="20" fill="hold">
                            <p:stCondLst>
                              <p:cond delay="4000"/>
                            </p:stCondLst>
                            <p:childTnLst>
                              <p:par>
                                <p:cTn id="21" presetID="8" presetClass="entr" presetSubtype="16" fill="hold" nodeType="afterEffect">
                                  <p:stCondLst>
                                    <p:cond delay="0"/>
                                  </p:stCondLst>
                                  <p:childTnLst>
                                    <p:set>
                                      <p:cBhvr>
                                        <p:cTn id="22" dur="1000" fill="hold">
                                          <p:stCondLst>
                                            <p:cond delay="0"/>
                                          </p:stCondLst>
                                        </p:cTn>
                                        <p:tgtEl>
                                          <p:spTgt spid="11">
                                            <p:txEl>
                                              <p:pRg st="4" end="4"/>
                                            </p:txEl>
                                          </p:spTgt>
                                        </p:tgtEl>
                                        <p:attrNameLst>
                                          <p:attrName>style.visibility</p:attrName>
                                        </p:attrNameLst>
                                      </p:cBhvr>
                                      <p:to>
                                        <p:strVal val="visible"/>
                                      </p:to>
                                    </p:set>
                                    <p:animEffect transition="in" filter="diamond(in)">
                                      <p:cBhvr>
                                        <p:cTn id="23" dur="1000"/>
                                        <p:tgtEl>
                                          <p:spTgt spid="11">
                                            <p:txEl>
                                              <p:pRg st="4" end="4"/>
                                            </p:txEl>
                                          </p:spTgt>
                                        </p:tgtEl>
                                      </p:cBhvr>
                                    </p:animEffect>
                                  </p:childTnLst>
                                </p:cTn>
                              </p:par>
                            </p:childTnLst>
                          </p:cTn>
                        </p:par>
                        <p:par>
                          <p:cTn id="24" fill="hold">
                            <p:stCondLst>
                              <p:cond delay="5000"/>
                            </p:stCondLst>
                            <p:childTnLst>
                              <p:par>
                                <p:cTn id="25" presetID="8" presetClass="entr" presetSubtype="16" fill="hold" nodeType="afterEffect">
                                  <p:stCondLst>
                                    <p:cond delay="0"/>
                                  </p:stCondLst>
                                  <p:childTnLst>
                                    <p:set>
                                      <p:cBhvr>
                                        <p:cTn id="26" dur="1000" fill="hold">
                                          <p:stCondLst>
                                            <p:cond delay="0"/>
                                          </p:stCondLst>
                                        </p:cTn>
                                        <p:tgtEl>
                                          <p:spTgt spid="11">
                                            <p:txEl>
                                              <p:pRg st="5" end="5"/>
                                            </p:txEl>
                                          </p:spTgt>
                                        </p:tgtEl>
                                        <p:attrNameLst>
                                          <p:attrName>style.visibility</p:attrName>
                                        </p:attrNameLst>
                                      </p:cBhvr>
                                      <p:to>
                                        <p:strVal val="visible"/>
                                      </p:to>
                                    </p:set>
                                    <p:animEffect transition="in" filter="diamond(in)">
                                      <p:cBhvr>
                                        <p:cTn id="27" dur="1000"/>
                                        <p:tgtEl>
                                          <p:spTgt spid="11">
                                            <p:txEl>
                                              <p:pRg st="5" end="5"/>
                                            </p:txEl>
                                          </p:spTgt>
                                        </p:tgtEl>
                                      </p:cBhvr>
                                    </p:animEffect>
                                  </p:childTnLst>
                                </p:cTn>
                              </p:par>
                            </p:childTnLst>
                          </p:cTn>
                        </p:par>
                        <p:par>
                          <p:cTn id="28" fill="hold">
                            <p:stCondLst>
                              <p:cond delay="6000"/>
                            </p:stCondLst>
                            <p:childTnLst>
                              <p:par>
                                <p:cTn id="29" presetID="8" presetClass="entr" presetSubtype="16" fill="hold" nodeType="afterEffect">
                                  <p:stCondLst>
                                    <p:cond delay="0"/>
                                  </p:stCondLst>
                                  <p:childTnLst>
                                    <p:set>
                                      <p:cBhvr>
                                        <p:cTn id="30" dur="1000" fill="hold">
                                          <p:stCondLst>
                                            <p:cond delay="0"/>
                                          </p:stCondLst>
                                        </p:cTn>
                                        <p:tgtEl>
                                          <p:spTgt spid="11">
                                            <p:txEl>
                                              <p:pRg st="6" end="6"/>
                                            </p:txEl>
                                          </p:spTgt>
                                        </p:tgtEl>
                                        <p:attrNameLst>
                                          <p:attrName>style.visibility</p:attrName>
                                        </p:attrNameLst>
                                      </p:cBhvr>
                                      <p:to>
                                        <p:strVal val="visible"/>
                                      </p:to>
                                    </p:set>
                                    <p:animEffect transition="in" filter="diamond(in)">
                                      <p:cBhvr>
                                        <p:cTn id="31" dur="1000"/>
                                        <p:tgtEl>
                                          <p:spTgt spid="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nvGrpSpPr>
        <p:grpSpPr>
          <a:xfrm>
            <a:off x="185420" y="168910"/>
            <a:ext cx="11917680" cy="1262380"/>
            <a:chOff x="161" y="96"/>
            <a:chExt cx="19224" cy="1988"/>
          </a:xfrm>
        </p:grpSpPr>
        <p:pic>
          <p:nvPicPr>
            <p:cNvPr id="5" name="图片 4" descr="灯"/>
            <p:cNvPicPr>
              <a:picLocks noChangeAspect="1"/>
            </p:cNvPicPr>
            <p:nvPr/>
          </p:nvPicPr>
          <p:blipFill>
            <a:blip r:embed="rId1"/>
            <a:stretch>
              <a:fillRect/>
            </a:stretch>
          </p:blipFill>
          <p:spPr>
            <a:xfrm>
              <a:off x="161" y="96"/>
              <a:ext cx="1295" cy="1988"/>
            </a:xfrm>
            <a:prstGeom prst="rect">
              <a:avLst/>
            </a:prstGeom>
          </p:spPr>
        </p:pic>
        <p:sp>
          <p:nvSpPr>
            <p:cNvPr id="6" name="圆角矩形 5"/>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7" name="标题 7"/>
          <p:cNvSpPr>
            <a:spLocks noGrp="1"/>
          </p:cNvSpPr>
          <p:nvPr/>
        </p:nvSpPr>
        <p:spPr>
          <a:xfrm>
            <a:off x="965200" y="177800"/>
            <a:ext cx="10515600" cy="792480"/>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algn="l"/>
            <a:r>
              <a:rPr sz="3600">
                <a:solidFill>
                  <a:schemeClr val="accent1">
                    <a:lumMod val="75000"/>
                  </a:schemeClr>
                </a:solidFill>
                <a:sym typeface="+mn-ea"/>
              </a:rPr>
              <a:t>7.5入侵检测的特点与发展趋势</a:t>
            </a:r>
            <a:r>
              <a:rPr lang="en-US" altLang="zh-CN" sz="3600">
                <a:solidFill>
                  <a:schemeClr val="accent1">
                    <a:lumMod val="75000"/>
                  </a:schemeClr>
                </a:solidFill>
                <a:sym typeface="+mn-ea"/>
              </a:rPr>
              <a:t>——发展趋势</a:t>
            </a:r>
            <a:endParaRPr lang="en-US" altLang="zh-CN" sz="3600">
              <a:solidFill>
                <a:schemeClr val="accent1">
                  <a:lumMod val="75000"/>
                </a:schemeClr>
              </a:solidFill>
              <a:sym typeface="+mn-ea"/>
            </a:endParaRPr>
          </a:p>
        </p:txBody>
      </p:sp>
      <p:sp>
        <p:nvSpPr>
          <p:cNvPr id="8" name="文本框 7"/>
          <p:cNvSpPr txBox="1"/>
          <p:nvPr/>
        </p:nvSpPr>
        <p:spPr>
          <a:xfrm>
            <a:off x="1167130" y="1431290"/>
            <a:ext cx="9857740" cy="5262245"/>
          </a:xfrm>
          <a:prstGeom prst="rect">
            <a:avLst/>
          </a:prstGeom>
          <a:noFill/>
        </p:spPr>
        <p:txBody>
          <a:bodyPr wrap="square" rtlCol="0">
            <a:spAutoFit/>
          </a:bodyPr>
          <a:p>
            <a:pPr>
              <a:lnSpc>
                <a:spcPct val="120000"/>
              </a:lnSpc>
            </a:pPr>
            <a:r>
              <a:rPr lang="zh-CN" altLang="en-US" sz="2000">
                <a:solidFill>
                  <a:schemeClr val="accent1">
                    <a:lumMod val="75000"/>
                  </a:schemeClr>
                </a:solidFill>
              </a:rPr>
              <a:t>分析技术的改进</a:t>
            </a:r>
            <a:endParaRPr lang="zh-CN" altLang="en-US" sz="2000"/>
          </a:p>
          <a:p>
            <a:pPr>
              <a:lnSpc>
                <a:spcPct val="120000"/>
              </a:lnSpc>
            </a:pPr>
            <a:r>
              <a:rPr lang="zh-CN" altLang="en-US" sz="2000"/>
              <a:t>       入侵检测误报和漏报的解决最终依靠分析技术的改进。目前入侵检测分析方法主要有：统计分析、模式匹配、完整性分析等。</a:t>
            </a:r>
            <a:endParaRPr lang="zh-CN" altLang="en-US" sz="2000"/>
          </a:p>
          <a:p>
            <a:pPr>
              <a:lnSpc>
                <a:spcPct val="120000"/>
              </a:lnSpc>
            </a:pPr>
            <a:r>
              <a:rPr lang="zh-CN" altLang="en-US" sz="2000">
                <a:solidFill>
                  <a:schemeClr val="accent1">
                    <a:lumMod val="75000"/>
                  </a:schemeClr>
                </a:solidFill>
              </a:rPr>
              <a:t>内容恢复和网络审计功能的引入</a:t>
            </a:r>
            <a:endParaRPr lang="zh-CN" altLang="en-US" sz="2000"/>
          </a:p>
          <a:p>
            <a:pPr>
              <a:lnSpc>
                <a:spcPct val="120000"/>
              </a:lnSpc>
            </a:pPr>
            <a:r>
              <a:rPr lang="zh-CN" altLang="en-US" sz="2000"/>
              <a:t>       内容恢复即在协议分析的基础上，对网络中发生的应为加以完整的重组和记录，网络中发生的任何行为都逃不过它的监视。网络审计即对网络中所有的连接事件进行记录。</a:t>
            </a:r>
            <a:endParaRPr lang="zh-CN" altLang="en-US" sz="2000"/>
          </a:p>
          <a:p>
            <a:pPr>
              <a:lnSpc>
                <a:spcPct val="120000"/>
              </a:lnSpc>
            </a:pPr>
            <a:r>
              <a:rPr lang="zh-CN" altLang="en-US" sz="2000">
                <a:solidFill>
                  <a:schemeClr val="accent1">
                    <a:lumMod val="75000"/>
                  </a:schemeClr>
                </a:solidFill>
              </a:rPr>
              <a:t>集成网络分析和管理功能</a:t>
            </a:r>
            <a:endParaRPr lang="zh-CN" altLang="en-US" sz="2000"/>
          </a:p>
          <a:p>
            <a:pPr>
              <a:lnSpc>
                <a:spcPct val="120000"/>
              </a:lnSpc>
            </a:pPr>
            <a:r>
              <a:rPr lang="zh-CN" altLang="en-US" sz="2000"/>
              <a:t>       入侵检测不但对网络攻击是一个检测，同时，入侵检测可以收到网络中的所有数据，对网络的故障分析和健康管理也可起到重大作用。</a:t>
            </a:r>
            <a:endParaRPr lang="zh-CN" altLang="en-US" sz="2000"/>
          </a:p>
          <a:p>
            <a:pPr>
              <a:lnSpc>
                <a:spcPct val="120000"/>
              </a:lnSpc>
            </a:pPr>
            <a:r>
              <a:rPr lang="zh-CN" altLang="en-US" sz="2000">
                <a:solidFill>
                  <a:schemeClr val="accent1">
                    <a:lumMod val="75000"/>
                  </a:schemeClr>
                </a:solidFill>
              </a:rPr>
              <a:t>安全性和易用性的提高</a:t>
            </a:r>
            <a:endParaRPr lang="zh-CN" altLang="en-US" sz="2000"/>
          </a:p>
          <a:p>
            <a:pPr>
              <a:lnSpc>
                <a:spcPct val="120000"/>
              </a:lnSpc>
            </a:pPr>
            <a:r>
              <a:rPr lang="zh-CN" altLang="en-US" sz="2000">
                <a:solidFill>
                  <a:schemeClr val="accent1">
                    <a:lumMod val="75000"/>
                  </a:schemeClr>
                </a:solidFill>
              </a:rPr>
              <a:t>改进对大数据量网络的处理方法</a:t>
            </a:r>
            <a:endParaRPr lang="zh-CN" altLang="en-US" sz="2000"/>
          </a:p>
          <a:p>
            <a:pPr>
              <a:lnSpc>
                <a:spcPct val="120000"/>
              </a:lnSpc>
            </a:pPr>
            <a:r>
              <a:rPr lang="zh-CN" altLang="en-US" sz="2000">
                <a:solidFill>
                  <a:schemeClr val="accent1">
                    <a:lumMod val="75000"/>
                  </a:schemeClr>
                </a:solidFill>
              </a:rPr>
              <a:t>防火墙联动功能</a:t>
            </a:r>
            <a:endParaRPr lang="zh-CN" altLang="en-US" sz="2000"/>
          </a:p>
          <a:p>
            <a:pPr>
              <a:lnSpc>
                <a:spcPct val="120000"/>
              </a:lnSpc>
            </a:pPr>
            <a:r>
              <a:rPr lang="zh-CN" altLang="en-US" sz="2000"/>
              <a:t>       入侵检测发现攻击，自动发送给放火墙，防火墙加载动态规则拦截入侵，称为防火墙联动功能。</a:t>
            </a:r>
            <a:endParaRPr lang="zh-CN" altLang="en-US" sz="2000"/>
          </a:p>
        </p:txBody>
      </p:sp>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nvGrpSpPr>
        <p:grpSpPr>
          <a:xfrm>
            <a:off x="185420" y="168910"/>
            <a:ext cx="11917680" cy="1262380"/>
            <a:chOff x="161" y="96"/>
            <a:chExt cx="19224" cy="1988"/>
          </a:xfrm>
        </p:grpSpPr>
        <p:pic>
          <p:nvPicPr>
            <p:cNvPr id="5" name="图片 4" descr="灯"/>
            <p:cNvPicPr>
              <a:picLocks noChangeAspect="1"/>
            </p:cNvPicPr>
            <p:nvPr/>
          </p:nvPicPr>
          <p:blipFill>
            <a:blip r:embed="rId1"/>
            <a:stretch>
              <a:fillRect/>
            </a:stretch>
          </p:blipFill>
          <p:spPr>
            <a:xfrm>
              <a:off x="161" y="96"/>
              <a:ext cx="1295" cy="1988"/>
            </a:xfrm>
            <a:prstGeom prst="rect">
              <a:avLst/>
            </a:prstGeom>
          </p:spPr>
        </p:pic>
        <p:sp>
          <p:nvSpPr>
            <p:cNvPr id="6" name="圆角矩形 5"/>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7" name="标题 7"/>
          <p:cNvSpPr>
            <a:spLocks noGrp="1"/>
          </p:cNvSpPr>
          <p:nvPr/>
        </p:nvSpPr>
        <p:spPr>
          <a:xfrm>
            <a:off x="965200" y="177800"/>
            <a:ext cx="10515600" cy="792480"/>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algn="l"/>
            <a:r>
              <a:rPr sz="3600">
                <a:solidFill>
                  <a:schemeClr val="accent1">
                    <a:lumMod val="75000"/>
                  </a:schemeClr>
                </a:solidFill>
                <a:sym typeface="+mn-ea"/>
              </a:rPr>
              <a:t>7.6 入侵检测系统示例</a:t>
            </a:r>
            <a:endParaRPr sz="3600">
              <a:solidFill>
                <a:schemeClr val="accent1">
                  <a:lumMod val="75000"/>
                </a:schemeClr>
              </a:solidFill>
              <a:sym typeface="+mn-ea"/>
            </a:endParaRPr>
          </a:p>
        </p:txBody>
      </p:sp>
      <p:sp>
        <p:nvSpPr>
          <p:cNvPr id="8" name="文本框 7"/>
          <p:cNvSpPr txBox="1"/>
          <p:nvPr/>
        </p:nvSpPr>
        <p:spPr>
          <a:xfrm>
            <a:off x="965200" y="1623695"/>
            <a:ext cx="9907270" cy="4831080"/>
          </a:xfrm>
          <a:prstGeom prst="rect">
            <a:avLst/>
          </a:prstGeom>
          <a:noFill/>
        </p:spPr>
        <p:txBody>
          <a:bodyPr wrap="square" rtlCol="0">
            <a:spAutoFit/>
          </a:bodyPr>
          <a:p>
            <a:pPr>
              <a:lnSpc>
                <a:spcPct val="110000"/>
              </a:lnSpc>
            </a:pPr>
            <a:r>
              <a:rPr lang="zh-CN" altLang="en-US" sz="2000"/>
              <a:t>以Snort为例对构建以Snort为基础的入侵检测系统进行介绍。</a:t>
            </a:r>
            <a:endParaRPr lang="zh-CN" altLang="en-US" sz="2000"/>
          </a:p>
          <a:p>
            <a:pPr>
              <a:lnSpc>
                <a:spcPct val="110000"/>
              </a:lnSpc>
            </a:pPr>
            <a:endParaRPr lang="zh-CN" altLang="en-US" sz="2000"/>
          </a:p>
          <a:p>
            <a:pPr>
              <a:lnSpc>
                <a:spcPct val="110000"/>
              </a:lnSpc>
            </a:pPr>
            <a:endParaRPr lang="zh-CN" altLang="en-US" sz="2000"/>
          </a:p>
          <a:p>
            <a:pPr>
              <a:lnSpc>
                <a:spcPct val="110000"/>
              </a:lnSpc>
            </a:pPr>
            <a:r>
              <a:rPr lang="zh-CN" altLang="en-US" sz="2000"/>
              <a:t>          Snort是开源、高度可配置且可移植的基于主机或基于网络的IDS。Snort被称为是轻量级IDS，它具有以下特征：</a:t>
            </a:r>
            <a:endParaRPr lang="zh-CN" altLang="en-US" sz="2000"/>
          </a:p>
          <a:p>
            <a:pPr>
              <a:lnSpc>
                <a:spcPct val="110000"/>
              </a:lnSpc>
            </a:pPr>
            <a:endParaRPr lang="zh-CN" altLang="en-US" sz="2000"/>
          </a:p>
          <a:p>
            <a:pPr>
              <a:lnSpc>
                <a:spcPct val="110000"/>
              </a:lnSpc>
            </a:pPr>
            <a:endParaRPr lang="zh-CN" altLang="en-US" sz="2000"/>
          </a:p>
          <a:p>
            <a:pPr>
              <a:lnSpc>
                <a:spcPct val="110000"/>
              </a:lnSpc>
            </a:pPr>
            <a:r>
              <a:rPr lang="zh-CN" altLang="en-US" sz="2000"/>
              <a:t>（1）可以在大多数网络节点（主机、服务器和路由器）轻松地部署。</a:t>
            </a:r>
            <a:endParaRPr lang="zh-CN" altLang="en-US" sz="2000"/>
          </a:p>
          <a:p>
            <a:pPr>
              <a:lnSpc>
                <a:spcPct val="110000"/>
              </a:lnSpc>
            </a:pPr>
            <a:r>
              <a:rPr lang="zh-CN" altLang="en-US" sz="2000"/>
              <a:t>（2）使用少量的内存和处理时间进行高效操作。</a:t>
            </a:r>
            <a:endParaRPr lang="zh-CN" altLang="en-US" sz="2000"/>
          </a:p>
          <a:p>
            <a:pPr>
              <a:lnSpc>
                <a:spcPct val="110000"/>
              </a:lnSpc>
            </a:pPr>
            <a:r>
              <a:rPr lang="zh-CN" altLang="en-US" sz="2000"/>
              <a:t>（3）系统管理员可以容易地进行配置，以便在较短时间内实现特定的安全解决方案。</a:t>
            </a:r>
            <a:endParaRPr lang="zh-CN" altLang="en-US" sz="2000"/>
          </a:p>
          <a:p>
            <a:pPr>
              <a:lnSpc>
                <a:spcPct val="110000"/>
              </a:lnSpc>
            </a:pPr>
            <a:endParaRPr lang="zh-CN" altLang="en-US" sz="2000"/>
          </a:p>
          <a:p>
            <a:pPr>
              <a:lnSpc>
                <a:spcPct val="110000"/>
              </a:lnSpc>
            </a:pPr>
            <a:r>
              <a:rPr lang="zh-CN" altLang="en-US" sz="2000"/>
              <a:t>  </a:t>
            </a:r>
            <a:endParaRPr lang="zh-CN" altLang="en-US" sz="2000"/>
          </a:p>
          <a:p>
            <a:pPr>
              <a:lnSpc>
                <a:spcPct val="110000"/>
              </a:lnSpc>
            </a:pPr>
            <a:r>
              <a:rPr lang="zh-CN" altLang="en-US" sz="2000"/>
              <a:t>       Snort可以进行实时数据包的捕获、协议分析以及内容搜索与匹配。根据一组由系统管理员配置的规则，Snort能够检测到很多种攻击和探测。</a:t>
            </a:r>
            <a:endParaRPr lang="zh-CN" altLang="en-US" sz="2000"/>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
                                            <p:txEl>
                                              <p:pRg st="6" end="6"/>
                                            </p:txEl>
                                          </p:spTgt>
                                        </p:tgtEl>
                                        <p:attrNameLst>
                                          <p:attrName>style.visibility</p:attrName>
                                        </p:attrNameLst>
                                      </p:cBhvr>
                                      <p:to>
                                        <p:strVal val="visible"/>
                                      </p:to>
                                    </p:set>
                                    <p:animEffect transition="in" filter="checkerboard(across)">
                                      <p:cBhvr>
                                        <p:cTn id="7" dur="500"/>
                                        <p:tgtEl>
                                          <p:spTgt spid="8">
                                            <p:txEl>
                                              <p:pRg st="6" end="6"/>
                                            </p:txEl>
                                          </p:spTgt>
                                        </p:tgtEl>
                                      </p:cBhvr>
                                    </p:animEffect>
                                  </p:childTnLst>
                                </p:cTn>
                              </p:par>
                            </p:childTnLst>
                          </p:cTn>
                        </p:par>
                        <p:par>
                          <p:cTn id="8" fill="hold">
                            <p:stCondLst>
                              <p:cond delay="500"/>
                            </p:stCondLst>
                            <p:childTnLst>
                              <p:par>
                                <p:cTn id="9" presetID="5" presetClass="entr" presetSubtype="10" fill="hold" nodeType="afterEffect">
                                  <p:stCondLst>
                                    <p:cond delay="0"/>
                                  </p:stCondLst>
                                  <p:childTnLst>
                                    <p:set>
                                      <p:cBhvr>
                                        <p:cTn id="10" dur="1" fill="hold">
                                          <p:stCondLst>
                                            <p:cond delay="0"/>
                                          </p:stCondLst>
                                        </p:cTn>
                                        <p:tgtEl>
                                          <p:spTgt spid="8">
                                            <p:txEl>
                                              <p:pRg st="7" end="7"/>
                                            </p:txEl>
                                          </p:spTgt>
                                        </p:tgtEl>
                                        <p:attrNameLst>
                                          <p:attrName>style.visibility</p:attrName>
                                        </p:attrNameLst>
                                      </p:cBhvr>
                                      <p:to>
                                        <p:strVal val="visible"/>
                                      </p:to>
                                    </p:set>
                                    <p:animEffect transition="in" filter="checkerboard(across)">
                                      <p:cBhvr>
                                        <p:cTn id="11" dur="500"/>
                                        <p:tgtEl>
                                          <p:spTgt spid="8">
                                            <p:txEl>
                                              <p:pRg st="7" end="7"/>
                                            </p:txEl>
                                          </p:spTgt>
                                        </p:tgtEl>
                                      </p:cBhvr>
                                    </p:animEffect>
                                  </p:childTnLst>
                                </p:cTn>
                              </p:par>
                            </p:childTnLst>
                          </p:cTn>
                        </p:par>
                        <p:par>
                          <p:cTn id="12" fill="hold">
                            <p:stCondLst>
                              <p:cond delay="1000"/>
                            </p:stCondLst>
                            <p:childTnLst>
                              <p:par>
                                <p:cTn id="13" presetID="5" presetClass="entr" presetSubtype="10" fill="hold" nodeType="afterEffect">
                                  <p:stCondLst>
                                    <p:cond delay="0"/>
                                  </p:stCondLst>
                                  <p:childTnLst>
                                    <p:set>
                                      <p:cBhvr>
                                        <p:cTn id="14" dur="1" fill="hold">
                                          <p:stCondLst>
                                            <p:cond delay="0"/>
                                          </p:stCondLst>
                                        </p:cTn>
                                        <p:tgtEl>
                                          <p:spTgt spid="8">
                                            <p:txEl>
                                              <p:pRg st="8" end="8"/>
                                            </p:txEl>
                                          </p:spTgt>
                                        </p:tgtEl>
                                        <p:attrNameLst>
                                          <p:attrName>style.visibility</p:attrName>
                                        </p:attrNameLst>
                                      </p:cBhvr>
                                      <p:to>
                                        <p:strVal val="visible"/>
                                      </p:to>
                                    </p:set>
                                    <p:animEffect transition="in" filter="checkerboard(across)">
                                      <p:cBhvr>
                                        <p:cTn id="15" dur="500"/>
                                        <p:tgtEl>
                                          <p:spTgt spid="8">
                                            <p:txEl>
                                              <p:pRg st="8" end="8"/>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8">
                                            <p:txEl>
                                              <p:pRg st="11" end="11"/>
                                            </p:txEl>
                                          </p:spTgt>
                                        </p:tgtEl>
                                        <p:attrNameLst>
                                          <p:attrName>style.visibility</p:attrName>
                                        </p:attrNameLst>
                                      </p:cBhvr>
                                      <p:to>
                                        <p:strVal val="visible"/>
                                      </p:to>
                                    </p:set>
                                    <p:animEffect transition="in" filter="barn(inVertical)">
                                      <p:cBhvr>
                                        <p:cTn id="20" dur="500"/>
                                        <p:tgtEl>
                                          <p:spTgt spid="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nvGrpSpPr>
        <p:grpSpPr>
          <a:xfrm>
            <a:off x="185420" y="168910"/>
            <a:ext cx="11917680" cy="1262380"/>
            <a:chOff x="161" y="96"/>
            <a:chExt cx="19224" cy="1988"/>
          </a:xfrm>
        </p:grpSpPr>
        <p:pic>
          <p:nvPicPr>
            <p:cNvPr id="5" name="图片 4" descr="灯"/>
            <p:cNvPicPr>
              <a:picLocks noChangeAspect="1"/>
            </p:cNvPicPr>
            <p:nvPr/>
          </p:nvPicPr>
          <p:blipFill>
            <a:blip r:embed="rId1"/>
            <a:stretch>
              <a:fillRect/>
            </a:stretch>
          </p:blipFill>
          <p:spPr>
            <a:xfrm>
              <a:off x="161" y="96"/>
              <a:ext cx="1295" cy="1988"/>
            </a:xfrm>
            <a:prstGeom prst="rect">
              <a:avLst/>
            </a:prstGeom>
          </p:spPr>
        </p:pic>
        <p:sp>
          <p:nvSpPr>
            <p:cNvPr id="6" name="圆角矩形 5"/>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7" name="标题 7"/>
          <p:cNvSpPr>
            <a:spLocks noGrp="1"/>
          </p:cNvSpPr>
          <p:nvPr/>
        </p:nvSpPr>
        <p:spPr>
          <a:xfrm>
            <a:off x="965200" y="177800"/>
            <a:ext cx="10515600" cy="792480"/>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algn="l"/>
            <a:r>
              <a:rPr sz="3600">
                <a:solidFill>
                  <a:schemeClr val="accent1">
                    <a:lumMod val="75000"/>
                  </a:schemeClr>
                </a:solidFill>
                <a:sym typeface="+mn-ea"/>
              </a:rPr>
              <a:t>7.6 入侵检测系统示例</a:t>
            </a:r>
            <a:r>
              <a:rPr lang="en-US" altLang="zh-CN" sz="3600">
                <a:solidFill>
                  <a:schemeClr val="accent1">
                    <a:lumMod val="75000"/>
                  </a:schemeClr>
                </a:solidFill>
                <a:sym typeface="+mn-ea"/>
              </a:rPr>
              <a:t>—— Snort体系结构</a:t>
            </a:r>
            <a:endParaRPr lang="en-US" altLang="zh-CN" sz="3600">
              <a:solidFill>
                <a:schemeClr val="accent1">
                  <a:lumMod val="75000"/>
                </a:schemeClr>
              </a:solidFill>
              <a:sym typeface="+mn-ea"/>
            </a:endParaRPr>
          </a:p>
        </p:txBody>
      </p:sp>
      <p:sp>
        <p:nvSpPr>
          <p:cNvPr id="8" name="文本框 7"/>
          <p:cNvSpPr txBox="1"/>
          <p:nvPr/>
        </p:nvSpPr>
        <p:spPr>
          <a:xfrm>
            <a:off x="1166495" y="1527810"/>
            <a:ext cx="6974205" cy="368300"/>
          </a:xfrm>
          <a:prstGeom prst="rect">
            <a:avLst/>
          </a:prstGeom>
          <a:noFill/>
        </p:spPr>
        <p:txBody>
          <a:bodyPr wrap="square" rtlCol="0">
            <a:spAutoFit/>
          </a:bodyPr>
          <a:p>
            <a:r>
              <a:rPr lang="zh-CN" altLang="en-US"/>
              <a:t>一个Snort包括以下四个逻辑组件，如图7-6所示。</a:t>
            </a:r>
            <a:endParaRPr lang="zh-CN" altLang="en-US"/>
          </a:p>
        </p:txBody>
      </p:sp>
      <p:graphicFrame>
        <p:nvGraphicFramePr>
          <p:cNvPr id="2" name="对象 -2147482616"/>
          <p:cNvGraphicFramePr>
            <a:graphicFrameLocks noChangeAspect="1"/>
          </p:cNvGraphicFramePr>
          <p:nvPr/>
        </p:nvGraphicFramePr>
        <p:xfrm>
          <a:off x="2106930" y="1896110"/>
          <a:ext cx="8641080" cy="2764790"/>
        </p:xfrm>
        <a:graphic>
          <a:graphicData uri="http://schemas.openxmlformats.org/presentationml/2006/ole">
            <mc:AlternateContent xmlns:mc="http://schemas.openxmlformats.org/markup-compatibility/2006">
              <mc:Choice xmlns:v="urn:schemas-microsoft-com:vml" Requires="v">
                <p:oleObj spid="_x0000_s3076" name="" r:id="rId2" imgW="6299200" imgH="2120900" progId="Visio.Drawing.11">
                  <p:embed/>
                </p:oleObj>
              </mc:Choice>
              <mc:Fallback>
                <p:oleObj name="" r:id="rId2" imgW="6299200" imgH="2120900" progId="Visio.Drawing.11">
                  <p:embed/>
                  <p:pic>
                    <p:nvPicPr>
                      <p:cNvPr id="0" name="图片 3075"/>
                      <p:cNvPicPr/>
                      <p:nvPr/>
                    </p:nvPicPr>
                    <p:blipFill>
                      <a:blip r:embed="rId3"/>
                      <a:stretch>
                        <a:fillRect/>
                      </a:stretch>
                    </p:blipFill>
                    <p:spPr>
                      <a:xfrm>
                        <a:off x="2106930" y="1896110"/>
                        <a:ext cx="8641080" cy="2764790"/>
                      </a:xfrm>
                      <a:prstGeom prst="rect">
                        <a:avLst/>
                      </a:prstGeom>
                      <a:noFill/>
                      <a:ln w="38100">
                        <a:noFill/>
                        <a:miter/>
                      </a:ln>
                    </p:spPr>
                  </p:pic>
                </p:oleObj>
              </mc:Fallback>
            </mc:AlternateContent>
          </a:graphicData>
        </a:graphic>
      </p:graphicFrame>
      <p:sp>
        <p:nvSpPr>
          <p:cNvPr id="9" name="文本框 8"/>
          <p:cNvSpPr txBox="1"/>
          <p:nvPr/>
        </p:nvSpPr>
        <p:spPr>
          <a:xfrm>
            <a:off x="4935220" y="4232275"/>
            <a:ext cx="2455545" cy="368300"/>
          </a:xfrm>
          <a:prstGeom prst="rect">
            <a:avLst/>
          </a:prstGeom>
          <a:noFill/>
        </p:spPr>
        <p:txBody>
          <a:bodyPr wrap="square" rtlCol="0">
            <a:spAutoFit/>
          </a:bodyPr>
          <a:p>
            <a:r>
              <a:rPr lang="zh-CN" altLang="en-US"/>
              <a:t>图7-6 Snort体系结构</a:t>
            </a:r>
            <a:endParaRPr lang="zh-CN" altLang="en-US"/>
          </a:p>
        </p:txBody>
      </p:sp>
      <p:sp>
        <p:nvSpPr>
          <p:cNvPr id="10" name="文本框 9"/>
          <p:cNvSpPr txBox="1"/>
          <p:nvPr/>
        </p:nvSpPr>
        <p:spPr>
          <a:xfrm>
            <a:off x="750570" y="5099685"/>
            <a:ext cx="10690860" cy="1614170"/>
          </a:xfrm>
          <a:prstGeom prst="rect">
            <a:avLst/>
          </a:prstGeom>
          <a:noFill/>
        </p:spPr>
        <p:txBody>
          <a:bodyPr wrap="square" rtlCol="0">
            <a:spAutoFit/>
          </a:bodyPr>
          <a:p>
            <a:pPr algn="l">
              <a:lnSpc>
                <a:spcPct val="110000"/>
              </a:lnSpc>
            </a:pPr>
            <a:r>
              <a:rPr lang="en-US" altLang="zh-CN"/>
              <a:t>      </a:t>
            </a:r>
            <a:r>
              <a:rPr lang="zh-CN" altLang="en-US">
                <a:solidFill>
                  <a:schemeClr val="accent1">
                    <a:lumMod val="75000"/>
                  </a:schemeClr>
                </a:solidFill>
              </a:rPr>
              <a:t>数据包解码器</a:t>
            </a:r>
            <a:r>
              <a:rPr lang="zh-CN" altLang="en-US"/>
              <a:t>（packet decoder）：数据包解码器处理每个捕获的数据包，在数据链路层、网络层、传输层和应用层识别和隔离协议首部。</a:t>
            </a:r>
            <a:endParaRPr lang="zh-CN" altLang="en-US"/>
          </a:p>
          <a:p>
            <a:pPr algn="l">
              <a:lnSpc>
                <a:spcPct val="110000"/>
              </a:lnSpc>
            </a:pPr>
            <a:r>
              <a:rPr lang="zh-CN" altLang="en-US"/>
              <a:t>       </a:t>
            </a:r>
            <a:r>
              <a:rPr lang="zh-CN" altLang="en-US">
                <a:solidFill>
                  <a:schemeClr val="accent1">
                    <a:lumMod val="75000"/>
                  </a:schemeClr>
                </a:solidFill>
              </a:rPr>
              <a:t>检测引擎</a:t>
            </a:r>
            <a:r>
              <a:rPr lang="zh-CN" altLang="en-US"/>
              <a:t>（detection engine）：检测引擎完成入侵检测的实际工作。</a:t>
            </a:r>
            <a:endParaRPr lang="zh-CN" altLang="en-US"/>
          </a:p>
          <a:p>
            <a:pPr algn="l">
              <a:lnSpc>
                <a:spcPct val="110000"/>
              </a:lnSpc>
            </a:pPr>
            <a:r>
              <a:rPr lang="zh-CN" altLang="en-US"/>
              <a:t>       </a:t>
            </a:r>
            <a:r>
              <a:rPr lang="zh-CN" altLang="en-US">
                <a:solidFill>
                  <a:schemeClr val="accent1">
                    <a:lumMod val="75000"/>
                  </a:schemeClr>
                </a:solidFill>
              </a:rPr>
              <a:t>记录器</a:t>
            </a:r>
            <a:r>
              <a:rPr lang="zh-CN" altLang="en-US"/>
              <a:t>（logger）：对于每个与规则匹配的数据包，该规则指定什么日志和报警选项是要执行的。</a:t>
            </a:r>
            <a:endParaRPr lang="zh-CN" altLang="en-US"/>
          </a:p>
          <a:p>
            <a:pPr algn="l">
              <a:lnSpc>
                <a:spcPct val="110000"/>
              </a:lnSpc>
            </a:pPr>
            <a:r>
              <a:rPr lang="zh-CN" altLang="en-US"/>
              <a:t>      </a:t>
            </a:r>
            <a:r>
              <a:rPr lang="zh-CN" altLang="en-US">
                <a:solidFill>
                  <a:schemeClr val="accent1">
                    <a:lumMod val="75000"/>
                  </a:schemeClr>
                </a:solidFill>
              </a:rPr>
              <a:t> 报警器</a:t>
            </a:r>
            <a:r>
              <a:rPr lang="zh-CN" altLang="en-US"/>
              <a:t>（alerter）：对于每个检测到的数据包，发送一个报警。</a:t>
            </a:r>
            <a:endParaRPr lang="zh-CN" altLang="en-US"/>
          </a:p>
        </p:txBody>
      </p:sp>
    </p:spTree>
    <p:custDataLst>
      <p:tags r:id="rId4"/>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nvGrpSpPr>
        <p:grpSpPr>
          <a:xfrm>
            <a:off x="185420" y="168910"/>
            <a:ext cx="11917680" cy="1262380"/>
            <a:chOff x="161" y="96"/>
            <a:chExt cx="19224" cy="1988"/>
          </a:xfrm>
        </p:grpSpPr>
        <p:pic>
          <p:nvPicPr>
            <p:cNvPr id="5" name="图片 4" descr="灯"/>
            <p:cNvPicPr>
              <a:picLocks noChangeAspect="1"/>
            </p:cNvPicPr>
            <p:nvPr/>
          </p:nvPicPr>
          <p:blipFill>
            <a:blip r:embed="rId1"/>
            <a:stretch>
              <a:fillRect/>
            </a:stretch>
          </p:blipFill>
          <p:spPr>
            <a:xfrm>
              <a:off x="161" y="96"/>
              <a:ext cx="1295" cy="1988"/>
            </a:xfrm>
            <a:prstGeom prst="rect">
              <a:avLst/>
            </a:prstGeom>
          </p:spPr>
        </p:pic>
        <p:sp>
          <p:nvSpPr>
            <p:cNvPr id="6" name="圆角矩形 5"/>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7" name="标题 7"/>
          <p:cNvSpPr>
            <a:spLocks noGrp="1"/>
          </p:cNvSpPr>
          <p:nvPr/>
        </p:nvSpPr>
        <p:spPr>
          <a:xfrm>
            <a:off x="965200" y="177800"/>
            <a:ext cx="10515600" cy="792480"/>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algn="l"/>
            <a:r>
              <a:rPr sz="3600">
                <a:solidFill>
                  <a:schemeClr val="accent1">
                    <a:lumMod val="75000"/>
                  </a:schemeClr>
                </a:solidFill>
                <a:sym typeface="+mn-ea"/>
              </a:rPr>
              <a:t>7.6 入侵检测系统示例</a:t>
            </a:r>
            <a:r>
              <a:rPr lang="en-US" altLang="zh-CN" sz="3600">
                <a:solidFill>
                  <a:schemeClr val="accent1">
                    <a:lumMod val="75000"/>
                  </a:schemeClr>
                </a:solidFill>
                <a:sym typeface="+mn-ea"/>
              </a:rPr>
              <a:t>——Snort规则</a:t>
            </a:r>
            <a:endParaRPr lang="en-US" altLang="zh-CN" sz="3600">
              <a:solidFill>
                <a:schemeClr val="accent1">
                  <a:lumMod val="75000"/>
                </a:schemeClr>
              </a:solidFill>
              <a:sym typeface="+mn-ea"/>
            </a:endParaRPr>
          </a:p>
        </p:txBody>
      </p:sp>
      <p:sp>
        <p:nvSpPr>
          <p:cNvPr id="8" name="文本框 7"/>
          <p:cNvSpPr txBox="1"/>
          <p:nvPr/>
        </p:nvSpPr>
        <p:spPr>
          <a:xfrm>
            <a:off x="1066800" y="1367790"/>
            <a:ext cx="8909685" cy="368300"/>
          </a:xfrm>
          <a:prstGeom prst="rect">
            <a:avLst/>
          </a:prstGeom>
          <a:noFill/>
        </p:spPr>
        <p:txBody>
          <a:bodyPr wrap="square" rtlCol="0">
            <a:spAutoFit/>
          </a:bodyPr>
          <a:p>
            <a:r>
              <a:rPr lang="zh-CN" altLang="en-US"/>
              <a:t>Snort规则格式如图7-7所示。</a:t>
            </a:r>
            <a:endParaRPr lang="zh-CN" altLang="en-US"/>
          </a:p>
        </p:txBody>
      </p:sp>
      <p:graphicFrame>
        <p:nvGraphicFramePr>
          <p:cNvPr id="9" name="表格 8"/>
          <p:cNvGraphicFramePr/>
          <p:nvPr/>
        </p:nvGraphicFramePr>
        <p:xfrm>
          <a:off x="1862455" y="1800225"/>
          <a:ext cx="8721090" cy="1250315"/>
        </p:xfrm>
        <a:graphic>
          <a:graphicData uri="http://schemas.openxmlformats.org/drawingml/2006/table">
            <a:tbl>
              <a:tblPr firstRow="1" bandRow="1">
                <a:tableStyleId>{5C22544A-7EE6-4342-B048-85BDC9FD1C3A}</a:tableStyleId>
              </a:tblPr>
              <a:tblGrid>
                <a:gridCol w="1245870"/>
                <a:gridCol w="1245870"/>
                <a:gridCol w="1245870"/>
                <a:gridCol w="1245870"/>
                <a:gridCol w="1245870"/>
                <a:gridCol w="1245870"/>
                <a:gridCol w="1245870"/>
              </a:tblGrid>
              <a:tr h="648970">
                <a:tc>
                  <a:txBody>
                    <a:bodyPr/>
                    <a:p>
                      <a:pPr algn="ctr">
                        <a:lnSpc>
                          <a:spcPct val="150000"/>
                        </a:lnSpc>
                        <a:buNone/>
                      </a:pPr>
                      <a:r>
                        <a:rPr lang="zh-CN" altLang="en-US" b="0">
                          <a:solidFill>
                            <a:schemeClr val="tx1"/>
                          </a:solidFill>
                          <a:latin typeface="+mn-ea"/>
                        </a:rPr>
                        <a:t>动作</a:t>
                      </a:r>
                      <a:endParaRPr lang="zh-CN" altLang="en-US" b="0">
                        <a:solidFill>
                          <a:schemeClr val="tx1"/>
                        </a:solidFill>
                        <a:latin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ctr">
                        <a:lnSpc>
                          <a:spcPct val="150000"/>
                        </a:lnSpc>
                        <a:buNone/>
                      </a:pPr>
                      <a:r>
                        <a:rPr lang="zh-CN" altLang="en-US" b="0">
                          <a:solidFill>
                            <a:schemeClr val="tx1"/>
                          </a:solidFill>
                          <a:latin typeface="+mn-ea"/>
                        </a:rPr>
                        <a:t>协议</a:t>
                      </a:r>
                      <a:endParaRPr lang="zh-CN" altLang="en-US" b="0">
                        <a:solidFill>
                          <a:schemeClr val="tx1"/>
                        </a:solidFill>
                        <a:latin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ctr">
                        <a:lnSpc>
                          <a:spcPct val="150000"/>
                        </a:lnSpc>
                        <a:buNone/>
                      </a:pPr>
                      <a:r>
                        <a:rPr lang="zh-CN" altLang="en-US" b="0">
                          <a:solidFill>
                            <a:schemeClr val="tx1"/>
                          </a:solidFill>
                          <a:latin typeface="+mn-ea"/>
                          <a:cs typeface="+mn-ea"/>
                        </a:rPr>
                        <a:t>源</a:t>
                      </a:r>
                      <a:r>
                        <a:rPr lang="en-US" altLang="zh-CN" b="0">
                          <a:solidFill>
                            <a:schemeClr val="tx1"/>
                          </a:solidFill>
                          <a:latin typeface="+mn-ea"/>
                          <a:cs typeface="+mn-ea"/>
                        </a:rPr>
                        <a:t>IP</a:t>
                      </a:r>
                      <a:r>
                        <a:rPr lang="zh-CN" altLang="en-US" b="0">
                          <a:solidFill>
                            <a:schemeClr val="tx1"/>
                          </a:solidFill>
                          <a:latin typeface="+mn-ea"/>
                          <a:cs typeface="+mn-ea"/>
                        </a:rPr>
                        <a:t>地址</a:t>
                      </a:r>
                      <a:endParaRPr lang="zh-CN" altLang="en-US" b="0">
                        <a:solidFill>
                          <a:schemeClr val="tx1"/>
                        </a:solidFill>
                        <a:latin typeface="+mn-ea"/>
                        <a:cs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ctr">
                        <a:lnSpc>
                          <a:spcPct val="150000"/>
                        </a:lnSpc>
                        <a:buNone/>
                      </a:pPr>
                      <a:r>
                        <a:rPr lang="zh-CN" altLang="en-US" b="0">
                          <a:solidFill>
                            <a:schemeClr val="tx1"/>
                          </a:solidFill>
                          <a:latin typeface="+mn-ea"/>
                        </a:rPr>
                        <a:t>源端口</a:t>
                      </a:r>
                      <a:endParaRPr lang="zh-CN" altLang="en-US" b="0">
                        <a:solidFill>
                          <a:schemeClr val="tx1"/>
                        </a:solidFill>
                        <a:latin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ctr">
                        <a:lnSpc>
                          <a:spcPct val="150000"/>
                        </a:lnSpc>
                        <a:buNone/>
                      </a:pPr>
                      <a:r>
                        <a:rPr lang="zh-CN" altLang="en-US" b="0">
                          <a:solidFill>
                            <a:schemeClr val="tx1"/>
                          </a:solidFill>
                          <a:latin typeface="+mn-ea"/>
                        </a:rPr>
                        <a:t>方向</a:t>
                      </a:r>
                      <a:endParaRPr lang="zh-CN" altLang="en-US" b="0">
                        <a:solidFill>
                          <a:schemeClr val="tx1"/>
                        </a:solidFill>
                        <a:latin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ctr">
                        <a:lnSpc>
                          <a:spcPct val="100000"/>
                        </a:lnSpc>
                        <a:buNone/>
                      </a:pPr>
                      <a:r>
                        <a:rPr lang="zh-CN" altLang="en-US" sz="1600" b="0">
                          <a:solidFill>
                            <a:schemeClr val="tx1"/>
                          </a:solidFill>
                          <a:latin typeface="+mn-ea"/>
                          <a:cs typeface="+mn-ea"/>
                        </a:rPr>
                        <a:t>目的</a:t>
                      </a:r>
                      <a:r>
                        <a:rPr lang="en-US" altLang="zh-CN" sz="1600" b="0">
                          <a:solidFill>
                            <a:schemeClr val="tx1"/>
                          </a:solidFill>
                          <a:latin typeface="+mn-ea"/>
                          <a:cs typeface="+mn-ea"/>
                        </a:rPr>
                        <a:t>IP</a:t>
                      </a:r>
                      <a:r>
                        <a:rPr lang="zh-CN" altLang="en-US" sz="1600" b="0">
                          <a:solidFill>
                            <a:schemeClr val="tx1"/>
                          </a:solidFill>
                          <a:latin typeface="+mn-ea"/>
                          <a:cs typeface="+mn-ea"/>
                        </a:rPr>
                        <a:t>地址</a:t>
                      </a:r>
                      <a:r>
                        <a:rPr lang="en-US" altLang="zh-CN" sz="900" b="0">
                          <a:latin typeface="+mn-ea"/>
                          <a:cs typeface="+mn-ea"/>
                        </a:rPr>
                        <a:t>I</a:t>
                      </a:r>
                      <a:r>
                        <a:rPr lang="en-US" altLang="zh-CN" b="0">
                          <a:latin typeface="+mn-ea"/>
                          <a:cs typeface="+mn-ea"/>
                        </a:rPr>
                        <a:t>Pde'z</a:t>
                      </a:r>
                      <a:endParaRPr lang="en-US" altLang="zh-CN" b="0">
                        <a:latin typeface="+mn-ea"/>
                        <a:cs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ctr">
                        <a:lnSpc>
                          <a:spcPct val="150000"/>
                        </a:lnSpc>
                        <a:buNone/>
                      </a:pPr>
                      <a:r>
                        <a:rPr lang="zh-CN" altLang="en-US" b="0">
                          <a:solidFill>
                            <a:schemeClr val="tx1"/>
                          </a:solidFill>
                          <a:latin typeface="+mn-ea"/>
                        </a:rPr>
                        <a:t>目的端口</a:t>
                      </a:r>
                      <a:endParaRPr lang="zh-CN" altLang="en-US" b="0">
                        <a:solidFill>
                          <a:schemeClr val="tx1"/>
                        </a:solidFill>
                        <a:latin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r h="601345">
                <a:tc>
                  <a:txBody>
                    <a:bodyPr/>
                    <a:p>
                      <a:pPr algn="ctr">
                        <a:lnSpc>
                          <a:spcPct val="150000"/>
                        </a:lnSpc>
                        <a:buNone/>
                      </a:pPr>
                      <a:r>
                        <a:rPr lang="zh-CN" altLang="en-US" sz="1600">
                          <a:solidFill>
                            <a:schemeClr val="tx1"/>
                          </a:solidFill>
                          <a:latin typeface="+mn-ea"/>
                        </a:rPr>
                        <a:t>选项关键字</a:t>
                      </a:r>
                      <a:endParaRPr lang="zh-CN" altLang="en-US" sz="1600">
                        <a:solidFill>
                          <a:schemeClr val="tx1"/>
                        </a:solidFill>
                        <a:latin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p>
                      <a:pPr algn="ctr">
                        <a:lnSpc>
                          <a:spcPct val="150000"/>
                        </a:lnSpc>
                        <a:buNone/>
                      </a:pPr>
                      <a:r>
                        <a:rPr lang="zh-CN" altLang="en-US">
                          <a:solidFill>
                            <a:schemeClr val="tx1"/>
                          </a:solidFill>
                          <a:latin typeface="+mn-ea"/>
                        </a:rPr>
                        <a:t>选项参数</a:t>
                      </a:r>
                      <a:endParaRPr lang="zh-CN" altLang="en-US">
                        <a:solidFill>
                          <a:schemeClr val="tx1"/>
                        </a:solidFill>
                        <a:latin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gridSpan="5">
                  <a:txBody>
                    <a:bodyPr/>
                    <a:p>
                      <a:pPr algn="ctr">
                        <a:lnSpc>
                          <a:spcPct val="100000"/>
                        </a:lnSpc>
                        <a:buNone/>
                      </a:pPr>
                      <a:r>
                        <a:rPr lang="en-US" altLang="zh-CN">
                          <a:latin typeface="+mn-ea"/>
                        </a:rPr>
                        <a:t>...</a:t>
                      </a:r>
                      <a:endParaRPr lang="en-US" altLang="zh-CN">
                        <a:latin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hMerge="1">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hMerge="1">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hMerge="1">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hMerge="1">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r>
            </a:tbl>
          </a:graphicData>
        </a:graphic>
      </p:graphicFrame>
      <p:sp>
        <p:nvSpPr>
          <p:cNvPr id="10" name="文本框 9"/>
          <p:cNvSpPr txBox="1"/>
          <p:nvPr/>
        </p:nvSpPr>
        <p:spPr>
          <a:xfrm>
            <a:off x="4900930" y="3114040"/>
            <a:ext cx="2643505" cy="368300"/>
          </a:xfrm>
          <a:prstGeom prst="rect">
            <a:avLst/>
          </a:prstGeom>
          <a:noFill/>
        </p:spPr>
        <p:txBody>
          <a:bodyPr wrap="square" rtlCol="0">
            <a:spAutoFit/>
          </a:bodyPr>
          <a:p>
            <a:r>
              <a:rPr lang="zh-CN" altLang="en-US"/>
              <a:t>图7-7 Snort规则格式</a:t>
            </a:r>
            <a:endParaRPr lang="zh-CN" altLang="en-US"/>
          </a:p>
        </p:txBody>
      </p:sp>
      <p:sp>
        <p:nvSpPr>
          <p:cNvPr id="11" name="文本框 10"/>
          <p:cNvSpPr txBox="1"/>
          <p:nvPr/>
        </p:nvSpPr>
        <p:spPr>
          <a:xfrm>
            <a:off x="965200" y="3641725"/>
            <a:ext cx="10805160" cy="3080385"/>
          </a:xfrm>
          <a:prstGeom prst="rect">
            <a:avLst/>
          </a:prstGeom>
          <a:noFill/>
        </p:spPr>
        <p:txBody>
          <a:bodyPr wrap="square" rtlCol="0">
            <a:spAutoFit/>
          </a:bodyPr>
          <a:p>
            <a:pPr>
              <a:lnSpc>
                <a:spcPct val="120000"/>
              </a:lnSpc>
            </a:pPr>
            <a:r>
              <a:rPr lang="zh-CN" altLang="en-US">
                <a:solidFill>
                  <a:schemeClr val="accent1"/>
                </a:solidFill>
              </a:rPr>
              <a:t>动作</a:t>
            </a:r>
            <a:r>
              <a:rPr lang="zh-CN" altLang="en-US"/>
              <a:t>（action）：规则动作告诉Snort当它找到符合规则条件的数据包时应如何去做。</a:t>
            </a:r>
            <a:endParaRPr lang="zh-CN" altLang="en-US"/>
          </a:p>
          <a:p>
            <a:pPr>
              <a:lnSpc>
                <a:spcPct val="120000"/>
              </a:lnSpc>
            </a:pPr>
            <a:r>
              <a:rPr lang="zh-CN" altLang="en-US">
                <a:solidFill>
                  <a:schemeClr val="accent1"/>
                </a:solidFill>
              </a:rPr>
              <a:t>协议</a:t>
            </a:r>
            <a:r>
              <a:rPr lang="zh-CN" altLang="en-US"/>
              <a:t>（prococol）：Snort继续分析数据包协议是否匹配这个字段。</a:t>
            </a:r>
            <a:endParaRPr lang="zh-CN" altLang="en-US"/>
          </a:p>
          <a:p>
            <a:pPr>
              <a:lnSpc>
                <a:spcPct val="120000"/>
              </a:lnSpc>
            </a:pPr>
            <a:r>
              <a:rPr lang="zh-CN" altLang="en-US">
                <a:solidFill>
                  <a:schemeClr val="accent1"/>
                </a:solidFill>
              </a:rPr>
              <a:t>源IP地址</a:t>
            </a:r>
            <a:r>
              <a:rPr lang="zh-CN" altLang="en-US"/>
              <a:t>（source IP address）：指明数据包的源。</a:t>
            </a:r>
            <a:endParaRPr lang="zh-CN" altLang="en-US"/>
          </a:p>
          <a:p>
            <a:pPr>
              <a:lnSpc>
                <a:spcPct val="120000"/>
              </a:lnSpc>
            </a:pPr>
            <a:r>
              <a:rPr lang="zh-CN" altLang="en-US">
                <a:solidFill>
                  <a:schemeClr val="accent1"/>
                </a:solidFill>
              </a:rPr>
              <a:t>源端口</a:t>
            </a:r>
            <a:r>
              <a:rPr lang="zh-CN" altLang="en-US"/>
              <a:t>（source port）：该字段指出用于指定协议的源端口（如TCP端口），可以以多种方式指定端口号，包括特定端口号、任何端口、静态端口定义、端口范围和拒绝某些端口。</a:t>
            </a:r>
            <a:endParaRPr lang="zh-CN" altLang="en-US"/>
          </a:p>
          <a:p>
            <a:pPr>
              <a:lnSpc>
                <a:spcPct val="120000"/>
              </a:lnSpc>
            </a:pPr>
            <a:r>
              <a:rPr lang="zh-CN" altLang="en-US">
                <a:solidFill>
                  <a:schemeClr val="accent1"/>
                </a:solidFill>
              </a:rPr>
              <a:t>方向</a:t>
            </a:r>
            <a:r>
              <a:rPr lang="zh-CN" altLang="en-US"/>
              <a:t>（direction）：该字段采用单向或双向，双向选项告诉Snort应该将规则中的地址/端口对理解为前面是源后面是目的，或者前面是目的后面是源。</a:t>
            </a:r>
            <a:endParaRPr lang="zh-CN" altLang="en-US"/>
          </a:p>
          <a:p>
            <a:pPr>
              <a:lnSpc>
                <a:spcPct val="120000"/>
              </a:lnSpc>
            </a:pPr>
            <a:r>
              <a:rPr lang="zh-CN" altLang="en-US">
                <a:solidFill>
                  <a:schemeClr val="accent1"/>
                </a:solidFill>
              </a:rPr>
              <a:t>目的IP地址</a:t>
            </a:r>
            <a:r>
              <a:rPr lang="zh-CN" altLang="en-US"/>
              <a:t>（destination IP address）：指明数据包的目的地址。</a:t>
            </a:r>
            <a:endParaRPr lang="zh-CN" altLang="en-US"/>
          </a:p>
          <a:p>
            <a:pPr>
              <a:lnSpc>
                <a:spcPct val="120000"/>
              </a:lnSpc>
            </a:pPr>
            <a:r>
              <a:rPr lang="zh-CN" altLang="en-US">
                <a:solidFill>
                  <a:schemeClr val="accent1"/>
                </a:solidFill>
              </a:rPr>
              <a:t>目的端口</a:t>
            </a:r>
            <a:r>
              <a:rPr lang="zh-CN" altLang="en-US"/>
              <a:t>（destination port）：指明目的端口。</a:t>
            </a:r>
            <a:endParaRPr lang="zh-CN" altLang="en-US"/>
          </a:p>
        </p:txBody>
      </p:sp>
    </p:spTree>
    <p:custDataLst>
      <p:tags r:id="rId2"/>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nvGrpSpPr>
        <p:grpSpPr>
          <a:xfrm>
            <a:off x="185420" y="168910"/>
            <a:ext cx="11917680" cy="1262380"/>
            <a:chOff x="161" y="96"/>
            <a:chExt cx="19224" cy="1988"/>
          </a:xfrm>
        </p:grpSpPr>
        <p:pic>
          <p:nvPicPr>
            <p:cNvPr id="5" name="图片 4" descr="灯"/>
            <p:cNvPicPr>
              <a:picLocks noChangeAspect="1"/>
            </p:cNvPicPr>
            <p:nvPr/>
          </p:nvPicPr>
          <p:blipFill>
            <a:blip r:embed="rId1"/>
            <a:stretch>
              <a:fillRect/>
            </a:stretch>
          </p:blipFill>
          <p:spPr>
            <a:xfrm>
              <a:off x="161" y="96"/>
              <a:ext cx="1295" cy="1988"/>
            </a:xfrm>
            <a:prstGeom prst="rect">
              <a:avLst/>
            </a:prstGeom>
          </p:spPr>
        </p:pic>
        <p:sp>
          <p:nvSpPr>
            <p:cNvPr id="6" name="圆角矩形 5"/>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7" name="标题 7"/>
          <p:cNvSpPr>
            <a:spLocks noGrp="1"/>
          </p:cNvSpPr>
          <p:nvPr/>
        </p:nvSpPr>
        <p:spPr>
          <a:xfrm>
            <a:off x="965200" y="177800"/>
            <a:ext cx="10515600" cy="792480"/>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algn="l"/>
            <a:r>
              <a:rPr sz="3600">
                <a:solidFill>
                  <a:schemeClr val="accent1">
                    <a:lumMod val="75000"/>
                  </a:schemeClr>
                </a:solidFill>
                <a:sym typeface="+mn-ea"/>
              </a:rPr>
              <a:t>7.6 入侵检测系统示例</a:t>
            </a:r>
            <a:r>
              <a:rPr lang="en-US" altLang="zh-CN" sz="3600">
                <a:solidFill>
                  <a:schemeClr val="accent1">
                    <a:lumMod val="75000"/>
                  </a:schemeClr>
                </a:solidFill>
                <a:sym typeface="+mn-ea"/>
              </a:rPr>
              <a:t>——Snort规则</a:t>
            </a:r>
            <a:endParaRPr lang="en-US" altLang="zh-CN" sz="3600">
              <a:solidFill>
                <a:schemeClr val="accent1">
                  <a:lumMod val="75000"/>
                </a:schemeClr>
              </a:solidFill>
              <a:sym typeface="+mn-ea"/>
            </a:endParaRPr>
          </a:p>
        </p:txBody>
      </p:sp>
      <p:sp>
        <p:nvSpPr>
          <p:cNvPr id="8" name="文本框 7"/>
          <p:cNvSpPr txBox="1"/>
          <p:nvPr/>
        </p:nvSpPr>
        <p:spPr>
          <a:xfrm>
            <a:off x="1066800" y="1367790"/>
            <a:ext cx="8909685" cy="368300"/>
          </a:xfrm>
          <a:prstGeom prst="rect">
            <a:avLst/>
          </a:prstGeom>
          <a:noFill/>
        </p:spPr>
        <p:txBody>
          <a:bodyPr wrap="square" rtlCol="0">
            <a:spAutoFit/>
          </a:bodyPr>
          <a:p>
            <a:r>
              <a:rPr lang="zh-CN" altLang="en-US"/>
              <a:t>Snort规则动作说明如表7-1所示。</a:t>
            </a:r>
            <a:endParaRPr lang="zh-CN" altLang="en-US"/>
          </a:p>
        </p:txBody>
      </p:sp>
      <p:graphicFrame>
        <p:nvGraphicFramePr>
          <p:cNvPr id="9" name="表格 8"/>
          <p:cNvGraphicFramePr/>
          <p:nvPr/>
        </p:nvGraphicFramePr>
        <p:xfrm>
          <a:off x="1503680" y="1736090"/>
          <a:ext cx="9601200" cy="2816860"/>
        </p:xfrm>
        <a:graphic>
          <a:graphicData uri="http://schemas.openxmlformats.org/drawingml/2006/table">
            <a:tbl>
              <a:tblPr firstRow="1" bandRow="1">
                <a:tableStyleId>{5940675A-B579-460E-94D1-54222C63F5DA}</a:tableStyleId>
              </a:tblPr>
              <a:tblGrid>
                <a:gridCol w="1058545"/>
                <a:gridCol w="8542655"/>
              </a:tblGrid>
              <a:tr h="288925">
                <a:tc>
                  <a:txBody>
                    <a:bodyPr/>
                    <a:p>
                      <a:pPr indent="0" algn="ctr">
                        <a:buNone/>
                      </a:pPr>
                      <a:r>
                        <a:rPr lang="en-US" sz="1600" b="0">
                          <a:latin typeface="+mn-ea"/>
                          <a:cs typeface="宋体" panose="02010600030101010101" pitchFamily="2" charset="-122"/>
                        </a:rPr>
                        <a:t>动作</a:t>
                      </a:r>
                      <a:endParaRPr lang="en-US" altLang="en-US" sz="1600" b="0">
                        <a:latin typeface="+mn-ea"/>
                        <a:cs typeface="宋体" panose="02010600030101010101" pitchFamily="2" charset="-122"/>
                      </a:endParaRPr>
                    </a:p>
                  </a:txBody>
                  <a:tcPr marL="68580" marR="68580" marT="0" marB="0" vert="horz" anchor="t">
                    <a:lnL>
                      <a:noFill/>
                    </a:lnL>
                    <a:lnR w="1270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mn-ea"/>
                          <a:cs typeface="宋体" panose="02010600030101010101" pitchFamily="2" charset="-122"/>
                        </a:rPr>
                        <a:t>说明</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cap="flat">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8290">
                <a:tc>
                  <a:txBody>
                    <a:bodyPr/>
                    <a:p>
                      <a:pPr indent="0" algn="ctr">
                        <a:buNone/>
                      </a:pPr>
                      <a:r>
                        <a:rPr lang="en-US" sz="1600" b="0">
                          <a:latin typeface="+mn-ea"/>
                          <a:cs typeface="宋体" panose="02010600030101010101" pitchFamily="2" charset="-122"/>
                        </a:rPr>
                        <a:t>alert</a:t>
                      </a:r>
                      <a:endParaRPr lang="en-US" altLang="en-US" sz="1600" b="0">
                        <a:latin typeface="+mn-ea"/>
                        <a:cs typeface="宋体" panose="02010600030101010101" pitchFamily="2" charset="-122"/>
                      </a:endParaRPr>
                    </a:p>
                  </a:txBody>
                  <a:tcPr marL="68580" marR="68580" marT="0" marB="0" vert="horz" anchor="t">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mn-ea"/>
                          <a:cs typeface="宋体" panose="02010600030101010101" pitchFamily="2" charset="-122"/>
                        </a:rPr>
                        <a:t>使用所选的报警方式生成报警，再将数据包写入日志</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8925">
                <a:tc>
                  <a:txBody>
                    <a:bodyPr/>
                    <a:p>
                      <a:pPr indent="0" algn="ctr">
                        <a:buNone/>
                      </a:pPr>
                      <a:r>
                        <a:rPr lang="en-US" sz="1600" b="0">
                          <a:latin typeface="+mn-ea"/>
                          <a:cs typeface="宋体" panose="02010600030101010101" pitchFamily="2" charset="-122"/>
                        </a:rPr>
                        <a:t>log</a:t>
                      </a:r>
                      <a:endParaRPr lang="en-US" altLang="en-US" sz="1600" b="0">
                        <a:latin typeface="+mn-ea"/>
                        <a:cs typeface="宋体" panose="02010600030101010101" pitchFamily="2" charset="-122"/>
                      </a:endParaRPr>
                    </a:p>
                  </a:txBody>
                  <a:tcPr marL="68580" marR="68580" marT="0" marB="0" vert="horz" anchor="t">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mn-ea"/>
                          <a:cs typeface="宋体" panose="02010600030101010101" pitchFamily="2" charset="-122"/>
                        </a:rPr>
                        <a:t>将数据包写入日志</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8925">
                <a:tc>
                  <a:txBody>
                    <a:bodyPr/>
                    <a:p>
                      <a:pPr indent="0" algn="ctr">
                        <a:buNone/>
                      </a:pPr>
                      <a:r>
                        <a:rPr lang="en-US" sz="1600" b="0">
                          <a:latin typeface="+mn-ea"/>
                          <a:cs typeface="宋体" panose="02010600030101010101" pitchFamily="2" charset="-122"/>
                        </a:rPr>
                        <a:t>pass</a:t>
                      </a:r>
                      <a:endParaRPr lang="en-US" altLang="en-US" sz="1600" b="0">
                        <a:latin typeface="+mn-ea"/>
                        <a:cs typeface="宋体" panose="02010600030101010101" pitchFamily="2" charset="-122"/>
                      </a:endParaRPr>
                    </a:p>
                  </a:txBody>
                  <a:tcPr marL="68580" marR="68580" marT="0" marB="0" vert="horz" anchor="t">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mn-ea"/>
                          <a:cs typeface="宋体" panose="02010600030101010101" pitchFamily="2" charset="-122"/>
                        </a:rPr>
                        <a:t>忽略数据包</a:t>
                      </a:r>
                      <a:endParaRPr lang="en-US" altLang="en-US" sz="1600" b="0">
                        <a:latin typeface="+mn-ea"/>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4480">
                <a:tc>
                  <a:txBody>
                    <a:bodyPr/>
                    <a:p>
                      <a:pPr indent="0" algn="ctr">
                        <a:buNone/>
                      </a:pPr>
                      <a:r>
                        <a:rPr lang="en-US" sz="1600" b="0">
                          <a:latin typeface="+mn-ea"/>
                          <a:cs typeface="宋体" panose="02010600030101010101" pitchFamily="2" charset="-122"/>
                        </a:rPr>
                        <a:t>activate</a:t>
                      </a:r>
                      <a:endParaRPr lang="en-US" altLang="en-US" sz="1600" b="0">
                        <a:latin typeface="+mn-ea"/>
                        <a:cs typeface="宋体" panose="02010600030101010101" pitchFamily="2" charset="-122"/>
                      </a:endParaRPr>
                    </a:p>
                  </a:txBody>
                  <a:tcPr marL="68580" marR="68580" marT="0" marB="0" vert="horz" anchor="t">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mn-ea"/>
                          <a:cs typeface="+mn-ea"/>
                        </a:rPr>
                        <a:t>报警后再激活另一个dynamic规则</a:t>
                      </a:r>
                      <a:endParaRPr lang="en-US" altLang="en-US" sz="1600" b="0">
                        <a:latin typeface="+mn-ea"/>
                        <a:cs typeface="+mn-ea"/>
                      </a:endParaRPr>
                    </a:p>
                  </a:txBody>
                  <a:tcPr marL="68580" marR="68580" marT="0" marB="0" vert="horz" anchor="t">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8290">
                <a:tc>
                  <a:txBody>
                    <a:bodyPr/>
                    <a:p>
                      <a:pPr indent="0" algn="ctr">
                        <a:buNone/>
                      </a:pPr>
                      <a:r>
                        <a:rPr lang="en-US" sz="1600" b="0">
                          <a:latin typeface="+mn-ea"/>
                          <a:cs typeface="宋体" panose="02010600030101010101" pitchFamily="2" charset="-122"/>
                        </a:rPr>
                        <a:t>dynamic</a:t>
                      </a:r>
                      <a:endParaRPr lang="en-US" altLang="en-US" sz="1600" b="0">
                        <a:latin typeface="+mn-ea"/>
                        <a:cs typeface="宋体" panose="02010600030101010101" pitchFamily="2" charset="-122"/>
                      </a:endParaRPr>
                    </a:p>
                  </a:txBody>
                  <a:tcPr marL="68580" marR="68580" marT="0" marB="0" vert="horz" anchor="t">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mn-ea"/>
                          <a:cs typeface="+mn-ea"/>
                        </a:rPr>
                        <a:t>保持空闲直到被activate规则激活，然后作为log规则</a:t>
                      </a:r>
                      <a:endParaRPr lang="en-US" altLang="en-US" sz="1600" b="0">
                        <a:latin typeface="+mn-ea"/>
                        <a:cs typeface="+mn-ea"/>
                      </a:endParaRPr>
                    </a:p>
                  </a:txBody>
                  <a:tcPr marL="68580" marR="68580" marT="0" marB="0" vert="horz" anchor="t">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8925">
                <a:tc>
                  <a:txBody>
                    <a:bodyPr/>
                    <a:p>
                      <a:pPr indent="0" algn="ctr">
                        <a:buNone/>
                      </a:pPr>
                      <a:r>
                        <a:rPr lang="en-US" sz="1600" b="0">
                          <a:latin typeface="+mn-ea"/>
                          <a:cs typeface="宋体" panose="02010600030101010101" pitchFamily="2" charset="-122"/>
                        </a:rPr>
                        <a:t>drop</a:t>
                      </a:r>
                      <a:endParaRPr lang="en-US" altLang="en-US" sz="1600" b="0">
                        <a:latin typeface="+mn-ea"/>
                        <a:cs typeface="宋体" panose="02010600030101010101" pitchFamily="2" charset="-122"/>
                      </a:endParaRPr>
                    </a:p>
                  </a:txBody>
                  <a:tcPr marL="68580" marR="68580" marT="0" marB="0" vert="horz" anchor="t">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mn-ea"/>
                          <a:cs typeface="+mn-ea"/>
                        </a:rPr>
                        <a:t>使iptables丢弃数据包并写入日志</a:t>
                      </a:r>
                      <a:endParaRPr lang="en-US" altLang="en-US" sz="1600" b="0">
                        <a:latin typeface="+mn-ea"/>
                        <a:cs typeface="+mn-ea"/>
                      </a:endParaRPr>
                    </a:p>
                  </a:txBody>
                  <a:tcPr marL="68580" marR="68580" marT="0" marB="0" vert="horz" anchor="t">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11175">
                <a:tc>
                  <a:txBody>
                    <a:bodyPr/>
                    <a:p>
                      <a:pPr indent="0" algn="ctr">
                        <a:buNone/>
                      </a:pPr>
                      <a:r>
                        <a:rPr lang="en-US" sz="1600" b="0">
                          <a:latin typeface="+mn-ea"/>
                          <a:cs typeface="宋体" panose="02010600030101010101" pitchFamily="2" charset="-122"/>
                        </a:rPr>
                        <a:t>reject</a:t>
                      </a:r>
                      <a:endParaRPr lang="en-US" altLang="en-US" sz="1600" b="0">
                        <a:latin typeface="+mn-ea"/>
                        <a:cs typeface="宋体" panose="02010600030101010101" pitchFamily="2" charset="-122"/>
                      </a:endParaRPr>
                    </a:p>
                  </a:txBody>
                  <a:tcPr marL="68580" marR="68580" marT="0" marB="0" vert="horz" anchor="t">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mn-ea"/>
                          <a:cs typeface="+mn-ea"/>
                        </a:rPr>
                        <a:t>使iptables丢弃数据包，记入日志，并发送数据，如果协议是TCP，则发送TCP重置；如果协议是UDP，则发送ICMP端口不可达消息</a:t>
                      </a:r>
                      <a:endParaRPr lang="en-US" altLang="en-US" sz="1600" b="0">
                        <a:latin typeface="+mn-ea"/>
                        <a:cs typeface="+mn-ea"/>
                      </a:endParaRPr>
                    </a:p>
                  </a:txBody>
                  <a:tcPr marL="68580" marR="68580" marT="0" marB="0" vert="horz" anchor="t">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8925">
                <a:tc>
                  <a:txBody>
                    <a:bodyPr/>
                    <a:p>
                      <a:pPr indent="0" algn="ctr">
                        <a:buNone/>
                      </a:pPr>
                      <a:r>
                        <a:rPr lang="en-US" sz="1600" b="0">
                          <a:latin typeface="+mn-ea"/>
                          <a:cs typeface="宋体" panose="02010600030101010101" pitchFamily="2" charset="-122"/>
                        </a:rPr>
                        <a:t>sdrop</a:t>
                      </a:r>
                      <a:endParaRPr lang="en-US" altLang="en-US" sz="1600" b="0">
                        <a:latin typeface="+mn-ea"/>
                        <a:cs typeface="宋体" panose="02010600030101010101" pitchFamily="2" charset="-122"/>
                      </a:endParaRPr>
                    </a:p>
                  </a:txBody>
                  <a:tcPr marL="68580" marR="68580" marT="0" marB="0" vert="horz" anchor="t">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mn-ea"/>
                          <a:cs typeface="+mn-ea"/>
                        </a:rPr>
                        <a:t>使iptables丢弃数据包但不写入日志</a:t>
                      </a:r>
                      <a:endParaRPr lang="en-US" altLang="en-US" sz="1600" b="0">
                        <a:latin typeface="+mn-ea"/>
                        <a:cs typeface="+mn-ea"/>
                      </a:endParaRPr>
                    </a:p>
                  </a:txBody>
                  <a:tcPr marL="68580" marR="68580" marT="0" marB="0" vert="horz" anchor="t">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0" name="文本框 9"/>
          <p:cNvSpPr txBox="1"/>
          <p:nvPr/>
        </p:nvSpPr>
        <p:spPr>
          <a:xfrm>
            <a:off x="5159375" y="4629785"/>
            <a:ext cx="2535555" cy="368300"/>
          </a:xfrm>
          <a:prstGeom prst="rect">
            <a:avLst/>
          </a:prstGeom>
          <a:noFill/>
        </p:spPr>
        <p:txBody>
          <a:bodyPr wrap="square" rtlCol="0">
            <a:spAutoFit/>
          </a:bodyPr>
          <a:p>
            <a:r>
              <a:rPr lang="zh-CN" altLang="en-US"/>
              <a:t>表7-1 Snort规则动作</a:t>
            </a:r>
            <a:endParaRPr lang="zh-CN" altLang="en-US"/>
          </a:p>
        </p:txBody>
      </p:sp>
      <p:sp>
        <p:nvSpPr>
          <p:cNvPr id="11" name="文本框 10"/>
          <p:cNvSpPr txBox="1"/>
          <p:nvPr/>
        </p:nvSpPr>
        <p:spPr>
          <a:xfrm>
            <a:off x="1503680" y="4998085"/>
            <a:ext cx="10306685" cy="368300"/>
          </a:xfrm>
          <a:prstGeom prst="rect">
            <a:avLst/>
          </a:prstGeom>
          <a:noFill/>
        </p:spPr>
        <p:txBody>
          <a:bodyPr wrap="square" rtlCol="0">
            <a:spAutoFit/>
          </a:bodyPr>
          <a:p>
            <a:r>
              <a:rPr lang="zh-CN" altLang="en-US"/>
              <a:t>在规则首部之后可以有一个或多个规则选项。规则选项主要有以下四项：</a:t>
            </a:r>
            <a:endParaRPr lang="zh-CN" altLang="en-US"/>
          </a:p>
        </p:txBody>
      </p:sp>
      <p:sp>
        <p:nvSpPr>
          <p:cNvPr id="12" name="文本框 11"/>
          <p:cNvSpPr txBox="1"/>
          <p:nvPr/>
        </p:nvSpPr>
        <p:spPr>
          <a:xfrm>
            <a:off x="1244600" y="5428615"/>
            <a:ext cx="10565765" cy="1309370"/>
          </a:xfrm>
          <a:prstGeom prst="rect">
            <a:avLst/>
          </a:prstGeom>
          <a:noFill/>
        </p:spPr>
        <p:txBody>
          <a:bodyPr wrap="square" rtlCol="0">
            <a:spAutoFit/>
          </a:bodyPr>
          <a:p>
            <a:pPr>
              <a:lnSpc>
                <a:spcPct val="110000"/>
              </a:lnSpc>
            </a:pPr>
            <a:r>
              <a:rPr lang="zh-CN" altLang="en-US">
                <a:solidFill>
                  <a:schemeClr val="accent1"/>
                </a:solidFill>
              </a:rPr>
              <a:t>元数据</a:t>
            </a:r>
            <a:r>
              <a:rPr lang="zh-CN" altLang="en-US"/>
              <a:t>（meta-data）：提供关于规则的信息，但在检测期间不起任何作用。</a:t>
            </a:r>
            <a:endParaRPr lang="zh-CN" altLang="en-US"/>
          </a:p>
          <a:p>
            <a:pPr>
              <a:lnSpc>
                <a:spcPct val="110000"/>
              </a:lnSpc>
            </a:pPr>
            <a:r>
              <a:rPr lang="zh-CN" altLang="en-US">
                <a:solidFill>
                  <a:schemeClr val="accent1"/>
                </a:solidFill>
              </a:rPr>
              <a:t>有效载荷</a:t>
            </a:r>
            <a:r>
              <a:rPr lang="zh-CN" altLang="en-US"/>
              <a:t>（payload）：查找有效载荷数据包中的数据，可以是相关的。</a:t>
            </a:r>
            <a:endParaRPr lang="zh-CN" altLang="en-US"/>
          </a:p>
          <a:p>
            <a:pPr>
              <a:lnSpc>
                <a:spcPct val="110000"/>
              </a:lnSpc>
            </a:pPr>
            <a:r>
              <a:rPr lang="zh-CN" altLang="en-US">
                <a:solidFill>
                  <a:schemeClr val="accent1"/>
                </a:solidFill>
              </a:rPr>
              <a:t>非有效载荷</a:t>
            </a:r>
            <a:r>
              <a:rPr lang="zh-CN" altLang="en-US"/>
              <a:t>（non-payload）：查找非有效载荷数据。</a:t>
            </a:r>
            <a:endParaRPr lang="zh-CN" altLang="en-US"/>
          </a:p>
          <a:p>
            <a:pPr>
              <a:lnSpc>
                <a:spcPct val="110000"/>
              </a:lnSpc>
            </a:pPr>
            <a:r>
              <a:rPr lang="zh-CN" altLang="en-US">
                <a:solidFill>
                  <a:schemeClr val="accent1"/>
                </a:solidFill>
              </a:rPr>
              <a:t>后</a:t>
            </a:r>
            <a:r>
              <a:rPr lang="zh-CN" altLang="en-US">
                <a:solidFill>
                  <a:schemeClr val="accent1"/>
                </a:solidFill>
              </a:rPr>
              <a:t>检测</a:t>
            </a:r>
            <a:r>
              <a:rPr lang="zh-CN" altLang="en-US"/>
              <a:t>（post-detection）：当规则匹配一个数据包后引发的特定规则。</a:t>
            </a:r>
            <a:endParaRPr lang="zh-CN" altLang="en-US"/>
          </a:p>
        </p:txBody>
      </p:sp>
    </p:spTree>
    <p:custDataLst>
      <p:tags r:id="rId2"/>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nvGrpSpPr>
        <p:grpSpPr>
          <a:xfrm>
            <a:off x="185420" y="168910"/>
            <a:ext cx="11917680" cy="1262380"/>
            <a:chOff x="161" y="96"/>
            <a:chExt cx="19224" cy="1988"/>
          </a:xfrm>
        </p:grpSpPr>
        <p:pic>
          <p:nvPicPr>
            <p:cNvPr id="5" name="图片 4" descr="灯"/>
            <p:cNvPicPr>
              <a:picLocks noChangeAspect="1"/>
            </p:cNvPicPr>
            <p:nvPr/>
          </p:nvPicPr>
          <p:blipFill>
            <a:blip r:embed="rId1"/>
            <a:stretch>
              <a:fillRect/>
            </a:stretch>
          </p:blipFill>
          <p:spPr>
            <a:xfrm>
              <a:off x="161" y="96"/>
              <a:ext cx="1295" cy="1988"/>
            </a:xfrm>
            <a:prstGeom prst="rect">
              <a:avLst/>
            </a:prstGeom>
          </p:spPr>
        </p:pic>
        <p:sp>
          <p:nvSpPr>
            <p:cNvPr id="6" name="圆角矩形 5"/>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7" name="标题 7"/>
          <p:cNvSpPr>
            <a:spLocks noGrp="1"/>
          </p:cNvSpPr>
          <p:nvPr/>
        </p:nvSpPr>
        <p:spPr>
          <a:xfrm>
            <a:off x="965200" y="177800"/>
            <a:ext cx="10515600" cy="792480"/>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algn="l"/>
            <a:r>
              <a:rPr sz="3600">
                <a:solidFill>
                  <a:schemeClr val="accent1">
                    <a:lumMod val="75000"/>
                  </a:schemeClr>
                </a:solidFill>
                <a:sym typeface="+mn-ea"/>
              </a:rPr>
              <a:t>7.6 入侵检测系统示例</a:t>
            </a:r>
            <a:r>
              <a:rPr lang="en-US" altLang="zh-CN" sz="3600">
                <a:solidFill>
                  <a:schemeClr val="accent1">
                    <a:lumMod val="75000"/>
                  </a:schemeClr>
                </a:solidFill>
                <a:sym typeface="+mn-ea"/>
              </a:rPr>
              <a:t>—— Snort的安装与使用</a:t>
            </a:r>
            <a:endParaRPr lang="en-US" altLang="zh-CN" sz="3600">
              <a:solidFill>
                <a:schemeClr val="accent1">
                  <a:lumMod val="75000"/>
                </a:schemeClr>
              </a:solidFill>
              <a:sym typeface="+mn-ea"/>
            </a:endParaRPr>
          </a:p>
        </p:txBody>
      </p:sp>
      <p:sp>
        <p:nvSpPr>
          <p:cNvPr id="8" name="矩形 7"/>
          <p:cNvSpPr/>
          <p:nvPr/>
        </p:nvSpPr>
        <p:spPr>
          <a:xfrm>
            <a:off x="870585" y="1304290"/>
            <a:ext cx="2889250" cy="521970"/>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r>
              <a:rPr lang="zh-CN" altLang="en-US" sz="2800" b="1">
                <a:solidFill>
                  <a:schemeClr val="accent4"/>
                </a:solidFill>
                <a:effectLst/>
              </a:rPr>
              <a:t>Snort的安装模式</a:t>
            </a:r>
            <a:endParaRPr lang="zh-CN" altLang="en-US" sz="2800" b="1">
              <a:solidFill>
                <a:schemeClr val="accent4"/>
              </a:solidFill>
              <a:effectLst/>
            </a:endParaRPr>
          </a:p>
        </p:txBody>
      </p:sp>
      <p:sp>
        <p:nvSpPr>
          <p:cNvPr id="9" name="文本框 8"/>
          <p:cNvSpPr txBox="1"/>
          <p:nvPr/>
        </p:nvSpPr>
        <p:spPr>
          <a:xfrm>
            <a:off x="1435735" y="1846580"/>
            <a:ext cx="9408795" cy="368300"/>
          </a:xfrm>
          <a:prstGeom prst="rect">
            <a:avLst/>
          </a:prstGeom>
          <a:noFill/>
        </p:spPr>
        <p:txBody>
          <a:bodyPr wrap="square" rtlCol="0">
            <a:spAutoFit/>
          </a:bodyPr>
          <a:p>
            <a:r>
              <a:rPr lang="zh-CN" altLang="en-US"/>
              <a:t>Snort可安装为守护进程模式，也可安装为包括很多其他工具的完整的入侵检测系统。</a:t>
            </a:r>
            <a:endParaRPr lang="zh-CN" altLang="en-US"/>
          </a:p>
        </p:txBody>
      </p:sp>
      <p:sp>
        <p:nvSpPr>
          <p:cNvPr id="12" name="文本框 11"/>
          <p:cNvSpPr txBox="1"/>
          <p:nvPr/>
        </p:nvSpPr>
        <p:spPr>
          <a:xfrm>
            <a:off x="1244600" y="2405380"/>
            <a:ext cx="10166350" cy="4523105"/>
          </a:xfrm>
          <a:prstGeom prst="rect">
            <a:avLst/>
          </a:prstGeom>
          <a:noFill/>
        </p:spPr>
        <p:txBody>
          <a:bodyPr wrap="square" rtlCol="0">
            <a:spAutoFit/>
          </a:bodyPr>
          <a:p>
            <a:pPr>
              <a:lnSpc>
                <a:spcPct val="120000"/>
              </a:lnSpc>
            </a:pPr>
            <a:r>
              <a:rPr lang="en-US" altLang="zh-CN" sz="2000">
                <a:solidFill>
                  <a:schemeClr val="accent1"/>
                </a:solidFill>
              </a:rPr>
              <a:t>安装Snort</a:t>
            </a:r>
            <a:endParaRPr lang="en-US" altLang="zh-CN" sz="2000"/>
          </a:p>
          <a:p>
            <a:pPr>
              <a:lnSpc>
                <a:spcPct val="120000"/>
              </a:lnSpc>
            </a:pPr>
            <a:r>
              <a:rPr lang="en-US" altLang="zh-CN" sz="2000"/>
              <a:t>       </a:t>
            </a:r>
            <a:r>
              <a:rPr lang="zh-CN" altLang="en-US" sz="2000"/>
              <a:t>Snort的正常运行必须要有libpcap库的支持，因此在安装Snort之前需要确认系统已经安装了libpcap库，若未安装，可以到官方网站下载。</a:t>
            </a:r>
            <a:endParaRPr lang="zh-CN" altLang="en-US" sz="2000"/>
          </a:p>
          <a:p>
            <a:pPr>
              <a:lnSpc>
                <a:spcPct val="120000"/>
              </a:lnSpc>
            </a:pPr>
            <a:r>
              <a:rPr lang="zh-CN" altLang="en-US" sz="2000"/>
              <a:t>[root@ mail snort-2.8.0]# ./configure - - enable-dynamicplugin</a:t>
            </a:r>
            <a:endParaRPr lang="zh-CN" altLang="en-US" sz="2000"/>
          </a:p>
          <a:p>
            <a:pPr>
              <a:lnSpc>
                <a:spcPct val="120000"/>
              </a:lnSpc>
            </a:pPr>
            <a:r>
              <a:rPr lang="zh-CN" altLang="en-US" sz="2000"/>
              <a:t>[root@ mail snort-2.8.0]# make</a:t>
            </a:r>
            <a:endParaRPr lang="zh-CN" altLang="en-US" sz="2000"/>
          </a:p>
          <a:p>
            <a:pPr>
              <a:lnSpc>
                <a:spcPct val="120000"/>
              </a:lnSpc>
            </a:pPr>
            <a:r>
              <a:rPr lang="zh-CN" altLang="en-US" sz="2000"/>
              <a:t>[root@ mail snort-2.8.0]# make install</a:t>
            </a:r>
            <a:endParaRPr lang="zh-CN" altLang="en-US" sz="2000"/>
          </a:p>
          <a:p>
            <a:pPr>
              <a:lnSpc>
                <a:spcPct val="120000"/>
              </a:lnSpc>
            </a:pPr>
            <a:r>
              <a:rPr lang="zh-CN" altLang="en-US" sz="2000"/>
              <a:t>       其中，- - enable-dynamicplugin是为了产生/usr/local/lib/snort_dynamicpreprocessor/这个目录，否则启动snort为Network Intrusion Detection System Mode模式时会出现如下错误：</a:t>
            </a:r>
            <a:endParaRPr lang="zh-CN" altLang="en-US" sz="2000"/>
          </a:p>
          <a:p>
            <a:pPr>
              <a:lnSpc>
                <a:spcPct val="120000"/>
              </a:lnSpc>
            </a:pPr>
            <a:r>
              <a:rPr lang="zh-CN" altLang="en-US" sz="2000"/>
              <a:t>FATAL ERROR：/etc/snort/snort.conf(183) = &gt; Unknown rule type：dynamicpreprocessor</a:t>
            </a:r>
            <a:endParaRPr lang="zh-CN" altLang="en-US" sz="2000"/>
          </a:p>
          <a:p>
            <a:pPr>
              <a:lnSpc>
                <a:spcPct val="120000"/>
              </a:lnSpc>
            </a:pPr>
            <a:r>
              <a:rPr lang="zh-CN" altLang="en-US" sz="2000"/>
              <a:t>更多安装选项请参阅 doc/INSTALL文件。</a:t>
            </a:r>
            <a:endParaRPr lang="zh-CN" altLang="en-US" sz="2000"/>
          </a:p>
        </p:txBody>
      </p:sp>
    </p:spTree>
    <p:custDataLst>
      <p:tags r:id="rId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nvGrpSpPr>
        <p:grpSpPr>
          <a:xfrm>
            <a:off x="185420" y="168910"/>
            <a:ext cx="11917680" cy="1262380"/>
            <a:chOff x="161" y="96"/>
            <a:chExt cx="19224" cy="1988"/>
          </a:xfrm>
        </p:grpSpPr>
        <p:pic>
          <p:nvPicPr>
            <p:cNvPr id="5" name="图片 4" descr="灯"/>
            <p:cNvPicPr>
              <a:picLocks noChangeAspect="1"/>
            </p:cNvPicPr>
            <p:nvPr/>
          </p:nvPicPr>
          <p:blipFill>
            <a:blip r:embed="rId1"/>
            <a:stretch>
              <a:fillRect/>
            </a:stretch>
          </p:blipFill>
          <p:spPr>
            <a:xfrm>
              <a:off x="161" y="96"/>
              <a:ext cx="1295" cy="1988"/>
            </a:xfrm>
            <a:prstGeom prst="rect">
              <a:avLst/>
            </a:prstGeom>
          </p:spPr>
        </p:pic>
        <p:sp>
          <p:nvSpPr>
            <p:cNvPr id="6" name="圆角矩形 5"/>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7" name="标题 7"/>
          <p:cNvSpPr>
            <a:spLocks noGrp="1"/>
          </p:cNvSpPr>
          <p:nvPr/>
        </p:nvSpPr>
        <p:spPr>
          <a:xfrm>
            <a:off x="965200" y="177800"/>
            <a:ext cx="10515600" cy="792480"/>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algn="l"/>
            <a:r>
              <a:rPr sz="3600">
                <a:solidFill>
                  <a:schemeClr val="accent1">
                    <a:lumMod val="75000"/>
                  </a:schemeClr>
                </a:solidFill>
                <a:sym typeface="+mn-ea"/>
              </a:rPr>
              <a:t>7.6 入侵检测系统示例</a:t>
            </a:r>
            <a:r>
              <a:rPr lang="en-US" altLang="zh-CN" sz="3600">
                <a:solidFill>
                  <a:schemeClr val="accent1">
                    <a:lumMod val="75000"/>
                  </a:schemeClr>
                </a:solidFill>
                <a:sym typeface="+mn-ea"/>
              </a:rPr>
              <a:t>—— Snort的安装与使用</a:t>
            </a:r>
            <a:endParaRPr lang="en-US" altLang="zh-CN" sz="3600">
              <a:solidFill>
                <a:schemeClr val="accent1">
                  <a:lumMod val="75000"/>
                </a:schemeClr>
              </a:solidFill>
              <a:sym typeface="+mn-ea"/>
            </a:endParaRPr>
          </a:p>
        </p:txBody>
      </p:sp>
      <p:sp>
        <p:nvSpPr>
          <p:cNvPr id="8" name="矩形 7"/>
          <p:cNvSpPr/>
          <p:nvPr/>
        </p:nvSpPr>
        <p:spPr>
          <a:xfrm>
            <a:off x="870585" y="1304290"/>
            <a:ext cx="2889250" cy="521970"/>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r>
              <a:rPr lang="zh-CN" altLang="en-US" sz="2800" b="1">
                <a:solidFill>
                  <a:schemeClr val="accent4"/>
                </a:solidFill>
                <a:effectLst/>
              </a:rPr>
              <a:t>Snort的安装模式</a:t>
            </a:r>
            <a:endParaRPr lang="zh-CN" altLang="en-US" sz="2800" b="1">
              <a:solidFill>
                <a:schemeClr val="accent4"/>
              </a:solidFill>
              <a:effectLst/>
            </a:endParaRPr>
          </a:p>
        </p:txBody>
      </p:sp>
      <p:sp>
        <p:nvSpPr>
          <p:cNvPr id="12" name="文本框 11"/>
          <p:cNvSpPr txBox="1"/>
          <p:nvPr/>
        </p:nvSpPr>
        <p:spPr>
          <a:xfrm>
            <a:off x="1012825" y="2395220"/>
            <a:ext cx="10166350" cy="3709035"/>
          </a:xfrm>
          <a:prstGeom prst="rect">
            <a:avLst/>
          </a:prstGeom>
          <a:noFill/>
        </p:spPr>
        <p:txBody>
          <a:bodyPr wrap="square" rtlCol="0">
            <a:spAutoFit/>
          </a:bodyPr>
          <a:p>
            <a:pPr>
              <a:lnSpc>
                <a:spcPct val="140000"/>
              </a:lnSpc>
            </a:pPr>
            <a:r>
              <a:rPr lang="en-US" altLang="zh-CN" sz="2400">
                <a:solidFill>
                  <a:schemeClr val="accent1"/>
                </a:solidFill>
              </a:rPr>
              <a:t>更新Snort规则</a:t>
            </a:r>
            <a:endParaRPr lang="en-US" altLang="zh-CN" sz="2400">
              <a:solidFill>
                <a:schemeClr val="accent1"/>
              </a:solidFill>
            </a:endParaRPr>
          </a:p>
          <a:p>
            <a:pPr>
              <a:lnSpc>
                <a:spcPct val="140000"/>
              </a:lnSpc>
            </a:pPr>
            <a:endParaRPr lang="en-US" altLang="zh-CN" sz="2400">
              <a:solidFill>
                <a:schemeClr val="accent1"/>
              </a:solidFill>
            </a:endParaRPr>
          </a:p>
          <a:p>
            <a:pPr>
              <a:lnSpc>
                <a:spcPct val="140000"/>
              </a:lnSpc>
            </a:pPr>
            <a:r>
              <a:rPr lang="en-US" altLang="zh-CN" sz="2400"/>
              <a:t>       </a:t>
            </a:r>
            <a:r>
              <a:rPr lang="zh-CN" altLang="en-US" sz="2400"/>
              <a:t>下载最新的规则文件snortrules-snapshot-CURRENT.tar.gz。其中，CURRENT表示最新的版本号。</a:t>
            </a:r>
            <a:endParaRPr lang="zh-CN" altLang="en-US" sz="2400"/>
          </a:p>
          <a:p>
            <a:pPr>
              <a:lnSpc>
                <a:spcPct val="140000"/>
              </a:lnSpc>
            </a:pPr>
            <a:r>
              <a:rPr lang="zh-CN" altLang="en-US" sz="2400"/>
              <a:t>[root@ mail snort]# mkdir /etc/snort</a:t>
            </a:r>
            <a:endParaRPr lang="zh-CN" altLang="en-US" sz="2400"/>
          </a:p>
          <a:p>
            <a:pPr>
              <a:lnSpc>
                <a:spcPct val="140000"/>
              </a:lnSpc>
            </a:pPr>
            <a:r>
              <a:rPr lang="zh-CN" altLang="en-US" sz="2400"/>
              <a:t>[root@ mail snort]# cd /etc/snort</a:t>
            </a:r>
            <a:endParaRPr lang="zh-CN" altLang="en-US" sz="2400"/>
          </a:p>
          <a:p>
            <a:pPr>
              <a:lnSpc>
                <a:spcPct val="140000"/>
              </a:lnSpc>
            </a:pPr>
            <a:r>
              <a:rPr lang="zh-CN" altLang="en-US" sz="2400"/>
              <a:t>[root@ mail snort]# tar zxvf /path/to/snortrules-snapshot-CURRENT.tar.gz</a:t>
            </a:r>
            <a:endParaRPr lang="zh-CN" altLang="en-US" sz="2400"/>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 name="任意多边形 21"/>
          <p:cNvSpPr/>
          <p:nvPr>
            <p:custDataLst>
              <p:tags r:id="rId1"/>
            </p:custDataLst>
          </p:nvPr>
        </p:nvSpPr>
        <p:spPr>
          <a:xfrm flipH="1">
            <a:off x="4085300" y="4361874"/>
            <a:ext cx="1609034" cy="894695"/>
          </a:xfrm>
          <a:custGeom>
            <a:avLst/>
            <a:gdLst>
              <a:gd name="connsiteX0" fmla="*/ 1447800 w 1493953"/>
              <a:gd name="connsiteY0" fmla="*/ 0 h 1447800"/>
              <a:gd name="connsiteX1" fmla="*/ 1314450 w 1493953"/>
              <a:gd name="connsiteY1" fmla="*/ 914400 h 1447800"/>
              <a:gd name="connsiteX2" fmla="*/ 0 w 1493953"/>
              <a:gd name="connsiteY2" fmla="*/ 1447800 h 1447800"/>
            </a:gdLst>
            <a:ahLst/>
            <a:cxnLst>
              <a:cxn ang="0">
                <a:pos x="connsiteX0" y="connsiteY0"/>
              </a:cxn>
              <a:cxn ang="0">
                <a:pos x="connsiteX1" y="connsiteY1"/>
              </a:cxn>
              <a:cxn ang="0">
                <a:pos x="connsiteX2" y="connsiteY2"/>
              </a:cxn>
            </a:cxnLst>
            <a:rect l="l" t="t" r="r" b="b"/>
            <a:pathLst>
              <a:path w="1493953" h="1447800">
                <a:moveTo>
                  <a:pt x="1447800" y="0"/>
                </a:moveTo>
                <a:cubicBezTo>
                  <a:pt x="1501775" y="336550"/>
                  <a:pt x="1555750" y="673100"/>
                  <a:pt x="1314450" y="914400"/>
                </a:cubicBezTo>
                <a:cubicBezTo>
                  <a:pt x="1073150" y="1155700"/>
                  <a:pt x="0" y="1447800"/>
                  <a:pt x="0" y="1447800"/>
                </a:cubicBezTo>
              </a:path>
            </a:pathLst>
          </a:custGeom>
          <a:noFill/>
          <a:ln>
            <a:solidFill>
              <a:srgbClr val="40D096"/>
            </a:solidFill>
            <a:prstDash val="sysDash"/>
          </a:ln>
        </p:spPr>
        <p:style>
          <a:lnRef idx="2">
            <a:srgbClr val="2CBEBB">
              <a:shade val="50000"/>
            </a:srgbClr>
          </a:lnRef>
          <a:fillRef idx="1">
            <a:srgbClr val="2CBEBB"/>
          </a:fillRef>
          <a:effectRef idx="0">
            <a:srgbClr val="2CBEBB"/>
          </a:effectRef>
          <a:fontRef idx="minor">
            <a:srgbClr val="FFFFFF"/>
          </a:fontRef>
        </p:style>
        <p:txBody>
          <a:bodyPr rtlCol="0" anchor="ctr">
            <a:normAutofit/>
          </a:bodyPr>
          <a:p>
            <a:pPr algn="ctr"/>
            <a:endParaRPr lang="zh-CN" altLang="en-US"/>
          </a:p>
        </p:txBody>
      </p:sp>
      <p:sp>
        <p:nvSpPr>
          <p:cNvPr id="4" name="圆角矩形 3"/>
          <p:cNvSpPr/>
          <p:nvPr>
            <p:custDataLst>
              <p:tags r:id="rId2"/>
            </p:custDataLst>
          </p:nvPr>
        </p:nvSpPr>
        <p:spPr>
          <a:xfrm>
            <a:off x="4807356" y="5218418"/>
            <a:ext cx="2462537" cy="763782"/>
          </a:xfrm>
          <a:prstGeom prst="roundRect">
            <a:avLst/>
          </a:prstGeom>
          <a:solidFill>
            <a:srgbClr val="2CBEBB"/>
          </a:solidFill>
          <a:ln>
            <a:noFill/>
          </a:ln>
        </p:spPr>
        <p:style>
          <a:lnRef idx="2">
            <a:srgbClr val="2CBEBB">
              <a:shade val="50000"/>
            </a:srgbClr>
          </a:lnRef>
          <a:fillRef idx="1">
            <a:srgbClr val="2CBEBB"/>
          </a:fillRef>
          <a:effectRef idx="0">
            <a:srgbClr val="2CBEBB"/>
          </a:effectRef>
          <a:fontRef idx="minor">
            <a:srgbClr val="FFFFFF"/>
          </a:fontRef>
        </p:style>
        <p:txBody>
          <a:bodyPr rtlCol="0" anchor="ctr">
            <a:normAutofit/>
          </a:bodyPr>
          <a:p>
            <a:pPr algn="ctr"/>
            <a:r>
              <a:rPr lang="zh-CN" altLang="en-US" sz="2000" dirty="0">
                <a:solidFill>
                  <a:srgbClr val="FFFFFF"/>
                </a:solidFill>
                <a:latin typeface="Calibri Light" panose="020F0302020204030204" charset="0"/>
                <a:ea typeface="宋体" panose="02010600030101010101" pitchFamily="2" charset="-122"/>
                <a:cs typeface="+mn-ea"/>
              </a:rPr>
              <a:t> 入侵检测技术</a:t>
            </a:r>
            <a:endParaRPr lang="zh-CN" altLang="en-US" sz="2000" dirty="0">
              <a:solidFill>
                <a:srgbClr val="FFFFFF"/>
              </a:solidFill>
              <a:latin typeface="Calibri Light" panose="020F0302020204030204" charset="0"/>
              <a:ea typeface="宋体" panose="02010600030101010101" pitchFamily="2" charset="-122"/>
              <a:cs typeface="+mn-ea"/>
            </a:endParaRPr>
          </a:p>
        </p:txBody>
      </p:sp>
      <p:sp>
        <p:nvSpPr>
          <p:cNvPr id="5" name="圆角矩形 4"/>
          <p:cNvSpPr/>
          <p:nvPr>
            <p:custDataLst>
              <p:tags r:id="rId3"/>
            </p:custDataLst>
          </p:nvPr>
        </p:nvSpPr>
        <p:spPr>
          <a:xfrm>
            <a:off x="2163225" y="4493238"/>
            <a:ext cx="1787455" cy="1132504"/>
          </a:xfrm>
          <a:prstGeom prst="roundRect">
            <a:avLst/>
          </a:prstGeom>
          <a:noFill/>
          <a:ln>
            <a:solidFill>
              <a:srgbClr val="40D096"/>
            </a:solidFill>
          </a:ln>
        </p:spPr>
        <p:style>
          <a:lnRef idx="2">
            <a:srgbClr val="2CBEBB">
              <a:shade val="50000"/>
            </a:srgbClr>
          </a:lnRef>
          <a:fillRef idx="1">
            <a:srgbClr val="2CBEBB"/>
          </a:fillRef>
          <a:effectRef idx="0">
            <a:srgbClr val="2CBEBB"/>
          </a:effectRef>
          <a:fontRef idx="minor">
            <a:srgbClr val="FFFFFF"/>
          </a:fontRef>
        </p:style>
        <p:txBody>
          <a:bodyPr rtlCol="0" anchor="ctr">
            <a:normAutofit/>
          </a:bodyPr>
          <a:p>
            <a:pPr algn="ctr"/>
            <a:r>
              <a:rPr lang="zh-CN" altLang="en-US" dirty="0">
                <a:solidFill>
                  <a:srgbClr val="5F5F5F"/>
                </a:solidFill>
              </a:rPr>
              <a:t>入侵检测概述</a:t>
            </a:r>
            <a:endParaRPr lang="zh-CN" altLang="en-US" dirty="0">
              <a:solidFill>
                <a:srgbClr val="5F5F5F"/>
              </a:solidFill>
            </a:endParaRPr>
          </a:p>
        </p:txBody>
      </p:sp>
      <p:sp>
        <p:nvSpPr>
          <p:cNvPr id="6" name="圆角矩形 5"/>
          <p:cNvSpPr/>
          <p:nvPr>
            <p:custDataLst>
              <p:tags r:id="rId4"/>
            </p:custDataLst>
          </p:nvPr>
        </p:nvSpPr>
        <p:spPr>
          <a:xfrm>
            <a:off x="4334577" y="1894614"/>
            <a:ext cx="1787455" cy="1132504"/>
          </a:xfrm>
          <a:prstGeom prst="roundRect">
            <a:avLst/>
          </a:prstGeom>
          <a:noFill/>
          <a:ln>
            <a:solidFill>
              <a:srgbClr val="40D096"/>
            </a:solidFill>
          </a:ln>
        </p:spPr>
        <p:style>
          <a:lnRef idx="2">
            <a:srgbClr val="2CBEBB">
              <a:shade val="50000"/>
            </a:srgbClr>
          </a:lnRef>
          <a:fillRef idx="1">
            <a:srgbClr val="2CBEBB"/>
          </a:fillRef>
          <a:effectRef idx="0">
            <a:srgbClr val="2CBEBB"/>
          </a:effectRef>
          <a:fontRef idx="minor">
            <a:srgbClr val="FFFFFF"/>
          </a:fontRef>
        </p:style>
        <p:txBody>
          <a:bodyPr rtlCol="0" anchor="ctr">
            <a:normAutofit/>
          </a:bodyPr>
          <a:p>
            <a:pPr algn="ctr"/>
            <a:r>
              <a:rPr lang="zh-CN" altLang="en-US" dirty="0">
                <a:solidFill>
                  <a:srgbClr val="5F5F5F"/>
                </a:solidFill>
              </a:rPr>
              <a:t>入侵检测系统类型</a:t>
            </a:r>
            <a:endParaRPr lang="zh-CN" altLang="en-US" dirty="0">
              <a:solidFill>
                <a:srgbClr val="5F5F5F"/>
              </a:solidFill>
            </a:endParaRPr>
          </a:p>
        </p:txBody>
      </p:sp>
      <p:sp>
        <p:nvSpPr>
          <p:cNvPr id="7" name="圆角矩形 6"/>
          <p:cNvSpPr/>
          <p:nvPr>
            <p:custDataLst>
              <p:tags r:id="rId5"/>
            </p:custDataLst>
          </p:nvPr>
        </p:nvSpPr>
        <p:spPr>
          <a:xfrm>
            <a:off x="6997714" y="3225109"/>
            <a:ext cx="1787455" cy="1132504"/>
          </a:xfrm>
          <a:prstGeom prst="roundRect">
            <a:avLst/>
          </a:prstGeom>
          <a:noFill/>
          <a:ln>
            <a:solidFill>
              <a:srgbClr val="40D096"/>
            </a:solidFill>
          </a:ln>
        </p:spPr>
        <p:style>
          <a:lnRef idx="2">
            <a:srgbClr val="2CBEBB">
              <a:shade val="50000"/>
            </a:srgbClr>
          </a:lnRef>
          <a:fillRef idx="1">
            <a:srgbClr val="2CBEBB"/>
          </a:fillRef>
          <a:effectRef idx="0">
            <a:srgbClr val="2CBEBB"/>
          </a:effectRef>
          <a:fontRef idx="minor">
            <a:srgbClr val="FFFFFF"/>
          </a:fontRef>
        </p:style>
        <p:txBody>
          <a:bodyPr rtlCol="0" anchor="ctr">
            <a:normAutofit/>
          </a:bodyPr>
          <a:p>
            <a:pPr algn="ctr"/>
            <a:r>
              <a:rPr lang="zh-CN" altLang="en-US" dirty="0">
                <a:solidFill>
                  <a:srgbClr val="5F5F5F"/>
                </a:solidFill>
              </a:rPr>
              <a:t>入侵检测的特点与发展趋势</a:t>
            </a:r>
            <a:endParaRPr lang="zh-CN" altLang="en-US" dirty="0">
              <a:solidFill>
                <a:srgbClr val="5F5F5F"/>
              </a:solidFill>
            </a:endParaRPr>
          </a:p>
        </p:txBody>
      </p:sp>
      <p:sp>
        <p:nvSpPr>
          <p:cNvPr id="8" name="圆角矩形 7"/>
          <p:cNvSpPr/>
          <p:nvPr>
            <p:custDataLst>
              <p:tags r:id="rId6"/>
            </p:custDataLst>
          </p:nvPr>
        </p:nvSpPr>
        <p:spPr>
          <a:xfrm>
            <a:off x="8227081" y="4523250"/>
            <a:ext cx="1787455" cy="1132504"/>
          </a:xfrm>
          <a:prstGeom prst="roundRect">
            <a:avLst/>
          </a:prstGeom>
          <a:noFill/>
          <a:ln>
            <a:solidFill>
              <a:srgbClr val="40D096"/>
            </a:solidFill>
          </a:ln>
        </p:spPr>
        <p:style>
          <a:lnRef idx="2">
            <a:srgbClr val="2CBEBB">
              <a:shade val="50000"/>
            </a:srgbClr>
          </a:lnRef>
          <a:fillRef idx="1">
            <a:srgbClr val="2CBEBB"/>
          </a:fillRef>
          <a:effectRef idx="0">
            <a:srgbClr val="2CBEBB"/>
          </a:effectRef>
          <a:fontRef idx="minor">
            <a:srgbClr val="FFFFFF"/>
          </a:fontRef>
        </p:style>
        <p:txBody>
          <a:bodyPr rtlCol="0" anchor="ctr">
            <a:normAutofit/>
          </a:bodyPr>
          <a:p>
            <a:pPr algn="ctr"/>
            <a:r>
              <a:rPr lang="zh-CN" altLang="en-US" dirty="0">
                <a:solidFill>
                  <a:srgbClr val="5F5F5F"/>
                </a:solidFill>
              </a:rPr>
              <a:t>入侵检测系统示例</a:t>
            </a:r>
            <a:endParaRPr lang="zh-CN" altLang="en-US" dirty="0">
              <a:solidFill>
                <a:srgbClr val="5F5F5F"/>
              </a:solidFill>
            </a:endParaRPr>
          </a:p>
        </p:txBody>
      </p:sp>
      <p:sp>
        <p:nvSpPr>
          <p:cNvPr id="16" name="任意多边形 15"/>
          <p:cNvSpPr/>
          <p:nvPr>
            <p:custDataLst>
              <p:tags r:id="rId7"/>
            </p:custDataLst>
          </p:nvPr>
        </p:nvSpPr>
        <p:spPr>
          <a:xfrm>
            <a:off x="5317423" y="3036063"/>
            <a:ext cx="455109" cy="2191301"/>
          </a:xfrm>
          <a:custGeom>
            <a:avLst/>
            <a:gdLst>
              <a:gd name="connsiteX0" fmla="*/ 277369 w 658369"/>
              <a:gd name="connsiteY0" fmla="*/ 0 h 2057400"/>
              <a:gd name="connsiteX1" fmla="*/ 10669 w 658369"/>
              <a:gd name="connsiteY1" fmla="*/ 952500 h 2057400"/>
              <a:gd name="connsiteX2" fmla="*/ 601219 w 658369"/>
              <a:gd name="connsiteY2" fmla="*/ 1314450 h 2057400"/>
              <a:gd name="connsiteX3" fmla="*/ 658369 w 658369"/>
              <a:gd name="connsiteY3" fmla="*/ 2057400 h 2057400"/>
            </a:gdLst>
            <a:ahLst/>
            <a:cxnLst>
              <a:cxn ang="0">
                <a:pos x="connsiteX0" y="connsiteY0"/>
              </a:cxn>
              <a:cxn ang="0">
                <a:pos x="connsiteX1" y="connsiteY1"/>
              </a:cxn>
              <a:cxn ang="0">
                <a:pos x="connsiteX2" y="connsiteY2"/>
              </a:cxn>
              <a:cxn ang="0">
                <a:pos x="connsiteX3" y="connsiteY3"/>
              </a:cxn>
            </a:cxnLst>
            <a:rect l="l" t="t" r="r" b="b"/>
            <a:pathLst>
              <a:path w="658369" h="2057400">
                <a:moveTo>
                  <a:pt x="277369" y="0"/>
                </a:moveTo>
                <a:cubicBezTo>
                  <a:pt x="117031" y="366712"/>
                  <a:pt x="-43306" y="733425"/>
                  <a:pt x="10669" y="952500"/>
                </a:cubicBezTo>
                <a:cubicBezTo>
                  <a:pt x="64644" y="1171575"/>
                  <a:pt x="493269" y="1130300"/>
                  <a:pt x="601219" y="1314450"/>
                </a:cubicBezTo>
                <a:cubicBezTo>
                  <a:pt x="709169" y="1498600"/>
                  <a:pt x="566294" y="1943100"/>
                  <a:pt x="658369" y="2057400"/>
                </a:cubicBezTo>
              </a:path>
            </a:pathLst>
          </a:custGeom>
          <a:noFill/>
          <a:ln>
            <a:solidFill>
              <a:srgbClr val="40D096"/>
            </a:solidFill>
            <a:prstDash val="sysDash"/>
          </a:ln>
        </p:spPr>
        <p:style>
          <a:lnRef idx="2">
            <a:srgbClr val="2CBEBB">
              <a:shade val="50000"/>
            </a:srgbClr>
          </a:lnRef>
          <a:fillRef idx="1">
            <a:srgbClr val="2CBEBB"/>
          </a:fillRef>
          <a:effectRef idx="0">
            <a:srgbClr val="2CBEBB"/>
          </a:effectRef>
          <a:fontRef idx="minor">
            <a:srgbClr val="FFFFFF"/>
          </a:fontRef>
        </p:style>
        <p:txBody>
          <a:bodyPr rtlCol="0" anchor="ctr">
            <a:normAutofit/>
          </a:bodyPr>
          <a:p>
            <a:pPr algn="ctr"/>
            <a:endParaRPr lang="zh-CN" altLang="en-US"/>
          </a:p>
        </p:txBody>
      </p:sp>
      <p:sp>
        <p:nvSpPr>
          <p:cNvPr id="17" name="任意多边形 16"/>
          <p:cNvSpPr/>
          <p:nvPr>
            <p:custDataLst>
              <p:tags r:id="rId8"/>
            </p:custDataLst>
          </p:nvPr>
        </p:nvSpPr>
        <p:spPr>
          <a:xfrm>
            <a:off x="6565370" y="4352929"/>
            <a:ext cx="1032721" cy="878658"/>
          </a:xfrm>
          <a:custGeom>
            <a:avLst/>
            <a:gdLst>
              <a:gd name="connsiteX0" fmla="*/ 1447800 w 1493953"/>
              <a:gd name="connsiteY0" fmla="*/ 0 h 1447800"/>
              <a:gd name="connsiteX1" fmla="*/ 1314450 w 1493953"/>
              <a:gd name="connsiteY1" fmla="*/ 914400 h 1447800"/>
              <a:gd name="connsiteX2" fmla="*/ 0 w 1493953"/>
              <a:gd name="connsiteY2" fmla="*/ 1447800 h 1447800"/>
            </a:gdLst>
            <a:ahLst/>
            <a:cxnLst>
              <a:cxn ang="0">
                <a:pos x="connsiteX0" y="connsiteY0"/>
              </a:cxn>
              <a:cxn ang="0">
                <a:pos x="connsiteX1" y="connsiteY1"/>
              </a:cxn>
              <a:cxn ang="0">
                <a:pos x="connsiteX2" y="connsiteY2"/>
              </a:cxn>
            </a:cxnLst>
            <a:rect l="l" t="t" r="r" b="b"/>
            <a:pathLst>
              <a:path w="1493953" h="1447800">
                <a:moveTo>
                  <a:pt x="1447800" y="0"/>
                </a:moveTo>
                <a:cubicBezTo>
                  <a:pt x="1501775" y="336550"/>
                  <a:pt x="1555750" y="673100"/>
                  <a:pt x="1314450" y="914400"/>
                </a:cubicBezTo>
                <a:cubicBezTo>
                  <a:pt x="1073150" y="1155700"/>
                  <a:pt x="0" y="1447800"/>
                  <a:pt x="0" y="1447800"/>
                </a:cubicBezTo>
              </a:path>
            </a:pathLst>
          </a:custGeom>
          <a:noFill/>
          <a:ln>
            <a:solidFill>
              <a:srgbClr val="40D096"/>
            </a:solidFill>
            <a:prstDash val="sysDash"/>
          </a:ln>
        </p:spPr>
        <p:style>
          <a:lnRef idx="2">
            <a:srgbClr val="2CBEBB">
              <a:shade val="50000"/>
            </a:srgbClr>
          </a:lnRef>
          <a:fillRef idx="1">
            <a:srgbClr val="2CBEBB"/>
          </a:fillRef>
          <a:effectRef idx="0">
            <a:srgbClr val="2CBEBB"/>
          </a:effectRef>
          <a:fontRef idx="minor">
            <a:srgbClr val="FFFFFF"/>
          </a:fontRef>
        </p:style>
        <p:txBody>
          <a:bodyPr rtlCol="0" anchor="ctr">
            <a:normAutofit/>
          </a:bodyPr>
          <a:p>
            <a:pPr algn="ctr"/>
            <a:endParaRPr lang="zh-CN" altLang="en-US"/>
          </a:p>
        </p:txBody>
      </p:sp>
      <p:sp>
        <p:nvSpPr>
          <p:cNvPr id="18" name="任意多边形 17"/>
          <p:cNvSpPr/>
          <p:nvPr>
            <p:custDataLst>
              <p:tags r:id="rId9"/>
            </p:custDataLst>
          </p:nvPr>
        </p:nvSpPr>
        <p:spPr>
          <a:xfrm>
            <a:off x="7223802" y="5655753"/>
            <a:ext cx="1277359" cy="171192"/>
          </a:xfrm>
          <a:custGeom>
            <a:avLst/>
            <a:gdLst>
              <a:gd name="connsiteX0" fmla="*/ 1847850 w 1847850"/>
              <a:gd name="connsiteY0" fmla="*/ 0 h 247650"/>
              <a:gd name="connsiteX1" fmla="*/ 1524000 w 1847850"/>
              <a:gd name="connsiteY1" fmla="*/ 228600 h 247650"/>
              <a:gd name="connsiteX2" fmla="*/ 704850 w 1847850"/>
              <a:gd name="connsiteY2" fmla="*/ 114300 h 247650"/>
              <a:gd name="connsiteX3" fmla="*/ 0 w 1847850"/>
              <a:gd name="connsiteY3" fmla="*/ 247650 h 247650"/>
            </a:gdLst>
            <a:ahLst/>
            <a:cxnLst>
              <a:cxn ang="0">
                <a:pos x="connsiteX0" y="connsiteY0"/>
              </a:cxn>
              <a:cxn ang="0">
                <a:pos x="connsiteX1" y="connsiteY1"/>
              </a:cxn>
              <a:cxn ang="0">
                <a:pos x="connsiteX2" y="connsiteY2"/>
              </a:cxn>
              <a:cxn ang="0">
                <a:pos x="connsiteX3" y="connsiteY3"/>
              </a:cxn>
            </a:cxnLst>
            <a:rect l="l" t="t" r="r" b="b"/>
            <a:pathLst>
              <a:path w="1847850" h="247650">
                <a:moveTo>
                  <a:pt x="1847850" y="0"/>
                </a:moveTo>
                <a:cubicBezTo>
                  <a:pt x="1781175" y="104775"/>
                  <a:pt x="1714500" y="209550"/>
                  <a:pt x="1524000" y="228600"/>
                </a:cubicBezTo>
                <a:cubicBezTo>
                  <a:pt x="1333500" y="247650"/>
                  <a:pt x="958850" y="111125"/>
                  <a:pt x="704850" y="114300"/>
                </a:cubicBezTo>
                <a:cubicBezTo>
                  <a:pt x="450850" y="117475"/>
                  <a:pt x="225425" y="182562"/>
                  <a:pt x="0" y="247650"/>
                </a:cubicBezTo>
              </a:path>
            </a:pathLst>
          </a:custGeom>
          <a:noFill/>
          <a:ln>
            <a:solidFill>
              <a:srgbClr val="40D096"/>
            </a:solidFill>
            <a:prstDash val="sysDash"/>
          </a:ln>
        </p:spPr>
        <p:style>
          <a:lnRef idx="2">
            <a:srgbClr val="2CBEBB">
              <a:shade val="50000"/>
            </a:srgbClr>
          </a:lnRef>
          <a:fillRef idx="1">
            <a:srgbClr val="2CBEBB"/>
          </a:fillRef>
          <a:effectRef idx="0">
            <a:srgbClr val="2CBEBB"/>
          </a:effectRef>
          <a:fontRef idx="minor">
            <a:srgbClr val="FFFFFF"/>
          </a:fontRef>
        </p:style>
        <p:txBody>
          <a:bodyPr rtlCol="0" anchor="ctr">
            <a:normAutofit fontScale="25000" lnSpcReduction="20000"/>
          </a:bodyPr>
          <a:p>
            <a:pPr algn="ctr"/>
            <a:endParaRPr lang="zh-CN" altLang="en-US"/>
          </a:p>
        </p:txBody>
      </p:sp>
      <p:sp>
        <p:nvSpPr>
          <p:cNvPr id="23" name="圆角矩形 22"/>
          <p:cNvSpPr/>
          <p:nvPr>
            <p:custDataLst>
              <p:tags r:id="rId10"/>
            </p:custDataLst>
          </p:nvPr>
        </p:nvSpPr>
        <p:spPr>
          <a:xfrm>
            <a:off x="3059647" y="3220425"/>
            <a:ext cx="1787455" cy="1132504"/>
          </a:xfrm>
          <a:prstGeom prst="roundRect">
            <a:avLst/>
          </a:prstGeom>
          <a:noFill/>
          <a:ln>
            <a:solidFill>
              <a:srgbClr val="40D096"/>
            </a:solidFill>
          </a:ln>
        </p:spPr>
        <p:style>
          <a:lnRef idx="2">
            <a:srgbClr val="2CBEBB">
              <a:shade val="50000"/>
            </a:srgbClr>
          </a:lnRef>
          <a:fillRef idx="1">
            <a:srgbClr val="2CBEBB"/>
          </a:fillRef>
          <a:effectRef idx="0">
            <a:srgbClr val="2CBEBB"/>
          </a:effectRef>
          <a:fontRef idx="minor">
            <a:srgbClr val="FFFFFF"/>
          </a:fontRef>
        </p:style>
        <p:txBody>
          <a:bodyPr rtlCol="0" anchor="ctr">
            <a:normAutofit/>
          </a:bodyPr>
          <a:p>
            <a:pPr algn="ctr"/>
            <a:r>
              <a:rPr lang="zh-CN" altLang="en-US" dirty="0">
                <a:solidFill>
                  <a:srgbClr val="5F5F5F"/>
                </a:solidFill>
              </a:rPr>
              <a:t>入侵检测系统结构</a:t>
            </a:r>
            <a:endParaRPr lang="zh-CN" altLang="en-US" dirty="0">
              <a:solidFill>
                <a:srgbClr val="5F5F5F"/>
              </a:solidFill>
            </a:endParaRPr>
          </a:p>
        </p:txBody>
      </p:sp>
      <p:sp>
        <p:nvSpPr>
          <p:cNvPr id="24" name="任意多边形 23"/>
          <p:cNvSpPr/>
          <p:nvPr>
            <p:custDataLst>
              <p:tags r:id="rId11"/>
            </p:custDataLst>
          </p:nvPr>
        </p:nvSpPr>
        <p:spPr>
          <a:xfrm flipH="1">
            <a:off x="3536940" y="5643631"/>
            <a:ext cx="1277359" cy="171192"/>
          </a:xfrm>
          <a:custGeom>
            <a:avLst/>
            <a:gdLst>
              <a:gd name="connsiteX0" fmla="*/ 1847850 w 1847850"/>
              <a:gd name="connsiteY0" fmla="*/ 0 h 247650"/>
              <a:gd name="connsiteX1" fmla="*/ 1524000 w 1847850"/>
              <a:gd name="connsiteY1" fmla="*/ 228600 h 247650"/>
              <a:gd name="connsiteX2" fmla="*/ 704850 w 1847850"/>
              <a:gd name="connsiteY2" fmla="*/ 114300 h 247650"/>
              <a:gd name="connsiteX3" fmla="*/ 0 w 1847850"/>
              <a:gd name="connsiteY3" fmla="*/ 247650 h 247650"/>
            </a:gdLst>
            <a:ahLst/>
            <a:cxnLst>
              <a:cxn ang="0">
                <a:pos x="connsiteX0" y="connsiteY0"/>
              </a:cxn>
              <a:cxn ang="0">
                <a:pos x="connsiteX1" y="connsiteY1"/>
              </a:cxn>
              <a:cxn ang="0">
                <a:pos x="connsiteX2" y="connsiteY2"/>
              </a:cxn>
              <a:cxn ang="0">
                <a:pos x="connsiteX3" y="connsiteY3"/>
              </a:cxn>
            </a:cxnLst>
            <a:rect l="l" t="t" r="r" b="b"/>
            <a:pathLst>
              <a:path w="1847850" h="247650">
                <a:moveTo>
                  <a:pt x="1847850" y="0"/>
                </a:moveTo>
                <a:cubicBezTo>
                  <a:pt x="1781175" y="104775"/>
                  <a:pt x="1714500" y="209550"/>
                  <a:pt x="1524000" y="228600"/>
                </a:cubicBezTo>
                <a:cubicBezTo>
                  <a:pt x="1333500" y="247650"/>
                  <a:pt x="958850" y="111125"/>
                  <a:pt x="704850" y="114300"/>
                </a:cubicBezTo>
                <a:cubicBezTo>
                  <a:pt x="450850" y="117475"/>
                  <a:pt x="225425" y="182562"/>
                  <a:pt x="0" y="247650"/>
                </a:cubicBezTo>
              </a:path>
            </a:pathLst>
          </a:custGeom>
          <a:noFill/>
          <a:ln>
            <a:solidFill>
              <a:srgbClr val="40D096"/>
            </a:solidFill>
            <a:prstDash val="sysDash"/>
          </a:ln>
        </p:spPr>
        <p:style>
          <a:lnRef idx="2">
            <a:srgbClr val="2CBEBB">
              <a:shade val="50000"/>
            </a:srgbClr>
          </a:lnRef>
          <a:fillRef idx="1">
            <a:srgbClr val="2CBEBB"/>
          </a:fillRef>
          <a:effectRef idx="0">
            <a:srgbClr val="2CBEBB"/>
          </a:effectRef>
          <a:fontRef idx="minor">
            <a:srgbClr val="FFFFFF"/>
          </a:fontRef>
        </p:style>
        <p:txBody>
          <a:bodyPr rtlCol="0" anchor="ctr">
            <a:normAutofit fontScale="25000" lnSpcReduction="20000"/>
          </a:bodyPr>
          <a:p>
            <a:pPr algn="ctr"/>
            <a:endParaRPr lang="zh-CN" altLang="en-US"/>
          </a:p>
        </p:txBody>
      </p:sp>
      <p:sp>
        <p:nvSpPr>
          <p:cNvPr id="25" name="任意多边形 24"/>
          <p:cNvSpPr/>
          <p:nvPr>
            <p:custDataLst>
              <p:tags r:id="rId12"/>
            </p:custDataLst>
          </p:nvPr>
        </p:nvSpPr>
        <p:spPr>
          <a:xfrm flipH="1">
            <a:off x="6222034" y="3036063"/>
            <a:ext cx="455109" cy="2191301"/>
          </a:xfrm>
          <a:custGeom>
            <a:avLst/>
            <a:gdLst>
              <a:gd name="connsiteX0" fmla="*/ 277369 w 658369"/>
              <a:gd name="connsiteY0" fmla="*/ 0 h 2057400"/>
              <a:gd name="connsiteX1" fmla="*/ 10669 w 658369"/>
              <a:gd name="connsiteY1" fmla="*/ 952500 h 2057400"/>
              <a:gd name="connsiteX2" fmla="*/ 601219 w 658369"/>
              <a:gd name="connsiteY2" fmla="*/ 1314450 h 2057400"/>
              <a:gd name="connsiteX3" fmla="*/ 658369 w 658369"/>
              <a:gd name="connsiteY3" fmla="*/ 2057400 h 2057400"/>
            </a:gdLst>
            <a:ahLst/>
            <a:cxnLst>
              <a:cxn ang="0">
                <a:pos x="connsiteX0" y="connsiteY0"/>
              </a:cxn>
              <a:cxn ang="0">
                <a:pos x="connsiteX1" y="connsiteY1"/>
              </a:cxn>
              <a:cxn ang="0">
                <a:pos x="connsiteX2" y="connsiteY2"/>
              </a:cxn>
              <a:cxn ang="0">
                <a:pos x="connsiteX3" y="connsiteY3"/>
              </a:cxn>
            </a:cxnLst>
            <a:rect l="l" t="t" r="r" b="b"/>
            <a:pathLst>
              <a:path w="658369" h="2057400">
                <a:moveTo>
                  <a:pt x="277369" y="0"/>
                </a:moveTo>
                <a:cubicBezTo>
                  <a:pt x="117031" y="366712"/>
                  <a:pt x="-43306" y="733425"/>
                  <a:pt x="10669" y="952500"/>
                </a:cubicBezTo>
                <a:cubicBezTo>
                  <a:pt x="64644" y="1171575"/>
                  <a:pt x="493269" y="1130300"/>
                  <a:pt x="601219" y="1314450"/>
                </a:cubicBezTo>
                <a:cubicBezTo>
                  <a:pt x="709169" y="1498600"/>
                  <a:pt x="566294" y="1943100"/>
                  <a:pt x="658369" y="2057400"/>
                </a:cubicBezTo>
              </a:path>
            </a:pathLst>
          </a:custGeom>
          <a:noFill/>
          <a:ln>
            <a:solidFill>
              <a:srgbClr val="40D096"/>
            </a:solidFill>
            <a:prstDash val="sysDash"/>
          </a:ln>
        </p:spPr>
        <p:style>
          <a:lnRef idx="2">
            <a:srgbClr val="2CBEBB">
              <a:shade val="50000"/>
            </a:srgbClr>
          </a:lnRef>
          <a:fillRef idx="1">
            <a:srgbClr val="2CBEBB"/>
          </a:fillRef>
          <a:effectRef idx="0">
            <a:srgbClr val="2CBEBB"/>
          </a:effectRef>
          <a:fontRef idx="minor">
            <a:srgbClr val="FFFFFF"/>
          </a:fontRef>
        </p:style>
        <p:txBody>
          <a:bodyPr rtlCol="0" anchor="ctr">
            <a:normAutofit/>
          </a:bodyPr>
          <a:p>
            <a:pPr algn="ctr"/>
            <a:endParaRPr lang="zh-CN" altLang="en-US"/>
          </a:p>
        </p:txBody>
      </p:sp>
      <p:sp>
        <p:nvSpPr>
          <p:cNvPr id="26" name="圆角矩形 25"/>
          <p:cNvSpPr/>
          <p:nvPr>
            <p:custDataLst>
              <p:tags r:id="rId13"/>
            </p:custDataLst>
          </p:nvPr>
        </p:nvSpPr>
        <p:spPr>
          <a:xfrm>
            <a:off x="6222032" y="1894614"/>
            <a:ext cx="1787455" cy="1132504"/>
          </a:xfrm>
          <a:prstGeom prst="roundRect">
            <a:avLst/>
          </a:prstGeom>
          <a:noFill/>
          <a:ln>
            <a:solidFill>
              <a:srgbClr val="40D096"/>
            </a:solidFill>
          </a:ln>
        </p:spPr>
        <p:style>
          <a:lnRef idx="2">
            <a:srgbClr val="2CBEBB">
              <a:shade val="50000"/>
            </a:srgbClr>
          </a:lnRef>
          <a:fillRef idx="1">
            <a:srgbClr val="2CBEBB"/>
          </a:fillRef>
          <a:effectRef idx="0">
            <a:srgbClr val="2CBEBB"/>
          </a:effectRef>
          <a:fontRef idx="minor">
            <a:srgbClr val="FFFFFF"/>
          </a:fontRef>
        </p:style>
        <p:txBody>
          <a:bodyPr rtlCol="0" anchor="ctr">
            <a:normAutofit/>
          </a:bodyPr>
          <a:p>
            <a:pPr algn="ctr"/>
            <a:r>
              <a:rPr lang="zh-CN" altLang="en-US" dirty="0">
                <a:solidFill>
                  <a:srgbClr val="5F5F5F"/>
                </a:solidFill>
              </a:rPr>
              <a:t>入侵检测技术</a:t>
            </a:r>
            <a:endParaRPr lang="zh-CN" altLang="en-US" dirty="0">
              <a:solidFill>
                <a:srgbClr val="5F5F5F"/>
              </a:solidFill>
            </a:endParaRPr>
          </a:p>
        </p:txBody>
      </p:sp>
      <p:grpSp>
        <p:nvGrpSpPr>
          <p:cNvPr id="10" name="组合 9"/>
          <p:cNvGrpSpPr/>
          <p:nvPr/>
        </p:nvGrpSpPr>
        <p:grpSpPr>
          <a:xfrm>
            <a:off x="58420" y="52070"/>
            <a:ext cx="11917680" cy="1262380"/>
            <a:chOff x="161" y="96"/>
            <a:chExt cx="19224" cy="1988"/>
          </a:xfrm>
        </p:grpSpPr>
        <p:pic>
          <p:nvPicPr>
            <p:cNvPr id="9" name="图片 8" descr="灯"/>
            <p:cNvPicPr>
              <a:picLocks noChangeAspect="1"/>
            </p:cNvPicPr>
            <p:nvPr/>
          </p:nvPicPr>
          <p:blipFill>
            <a:blip r:embed="rId14"/>
            <a:stretch>
              <a:fillRect/>
            </a:stretch>
          </p:blipFill>
          <p:spPr>
            <a:xfrm>
              <a:off x="161" y="96"/>
              <a:ext cx="1295" cy="1988"/>
            </a:xfrm>
            <a:prstGeom prst="rect">
              <a:avLst/>
            </a:prstGeom>
          </p:spPr>
        </p:pic>
        <p:sp>
          <p:nvSpPr>
            <p:cNvPr id="11" name="圆角矩形 10"/>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2" name="标题 11"/>
          <p:cNvSpPr>
            <a:spLocks noGrp="1"/>
          </p:cNvSpPr>
          <p:nvPr>
            <p:ph type="title"/>
          </p:nvPr>
        </p:nvSpPr>
        <p:spPr>
          <a:xfrm>
            <a:off x="838200" y="60960"/>
            <a:ext cx="10515600" cy="792480"/>
          </a:xfrm>
        </p:spPr>
        <p:txBody>
          <a:bodyPr/>
          <a:p>
            <a:pPr algn="l"/>
            <a:r>
              <a:rPr lang="zh-CN" altLang="en-US" sz="3600">
                <a:solidFill>
                  <a:schemeClr val="accent1">
                    <a:lumMod val="75000"/>
                  </a:schemeClr>
                </a:solidFill>
                <a:sym typeface="+mn-ea"/>
              </a:rPr>
              <a:t>第7章 入侵检测技术</a:t>
            </a:r>
            <a:endParaRPr lang="zh-CN" altLang="en-US" sz="3600">
              <a:solidFill>
                <a:schemeClr val="accent1">
                  <a:lumMod val="75000"/>
                </a:schemeClr>
              </a:solidFill>
              <a:sym typeface="+mn-ea"/>
            </a:endParaRPr>
          </a:p>
        </p:txBody>
      </p:sp>
    </p:spTree>
    <p:custDataLst>
      <p:tags r:id="rId15"/>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nvGrpSpPr>
        <p:grpSpPr>
          <a:xfrm>
            <a:off x="185420" y="168910"/>
            <a:ext cx="11917680" cy="1262380"/>
            <a:chOff x="161" y="96"/>
            <a:chExt cx="19224" cy="1988"/>
          </a:xfrm>
        </p:grpSpPr>
        <p:pic>
          <p:nvPicPr>
            <p:cNvPr id="5" name="图片 4" descr="灯"/>
            <p:cNvPicPr>
              <a:picLocks noChangeAspect="1"/>
            </p:cNvPicPr>
            <p:nvPr/>
          </p:nvPicPr>
          <p:blipFill>
            <a:blip r:embed="rId1"/>
            <a:stretch>
              <a:fillRect/>
            </a:stretch>
          </p:blipFill>
          <p:spPr>
            <a:xfrm>
              <a:off x="161" y="96"/>
              <a:ext cx="1295" cy="1988"/>
            </a:xfrm>
            <a:prstGeom prst="rect">
              <a:avLst/>
            </a:prstGeom>
          </p:spPr>
        </p:pic>
        <p:sp>
          <p:nvSpPr>
            <p:cNvPr id="6" name="圆角矩形 5"/>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7" name="标题 7"/>
          <p:cNvSpPr>
            <a:spLocks noGrp="1"/>
          </p:cNvSpPr>
          <p:nvPr/>
        </p:nvSpPr>
        <p:spPr>
          <a:xfrm>
            <a:off x="965200" y="177800"/>
            <a:ext cx="10515600" cy="792480"/>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algn="l"/>
            <a:r>
              <a:rPr sz="3600">
                <a:solidFill>
                  <a:schemeClr val="accent1">
                    <a:lumMod val="75000"/>
                  </a:schemeClr>
                </a:solidFill>
                <a:sym typeface="+mn-ea"/>
              </a:rPr>
              <a:t>7.6 入侵检测系统示例</a:t>
            </a:r>
            <a:r>
              <a:rPr lang="en-US" altLang="zh-CN" sz="3600">
                <a:solidFill>
                  <a:schemeClr val="accent1">
                    <a:lumMod val="75000"/>
                  </a:schemeClr>
                </a:solidFill>
                <a:sym typeface="+mn-ea"/>
              </a:rPr>
              <a:t>—— Snort的安装与使用</a:t>
            </a:r>
            <a:endParaRPr lang="en-US" altLang="zh-CN" sz="3600">
              <a:solidFill>
                <a:schemeClr val="accent1">
                  <a:lumMod val="75000"/>
                </a:schemeClr>
              </a:solidFill>
              <a:sym typeface="+mn-ea"/>
            </a:endParaRPr>
          </a:p>
        </p:txBody>
      </p:sp>
      <p:sp>
        <p:nvSpPr>
          <p:cNvPr id="8" name="矩形 7"/>
          <p:cNvSpPr/>
          <p:nvPr/>
        </p:nvSpPr>
        <p:spPr>
          <a:xfrm>
            <a:off x="870585" y="1304290"/>
            <a:ext cx="2889250" cy="521970"/>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r>
              <a:rPr lang="zh-CN" altLang="en-US" sz="2800" b="1">
                <a:solidFill>
                  <a:schemeClr val="accent4"/>
                </a:solidFill>
                <a:effectLst/>
              </a:rPr>
              <a:t>Snort的安装模式</a:t>
            </a:r>
            <a:endParaRPr lang="zh-CN" altLang="en-US" sz="2800" b="1">
              <a:solidFill>
                <a:schemeClr val="accent4"/>
              </a:solidFill>
              <a:effectLst/>
            </a:endParaRPr>
          </a:p>
        </p:txBody>
      </p:sp>
      <p:sp>
        <p:nvSpPr>
          <p:cNvPr id="12" name="文本框 11"/>
          <p:cNvSpPr txBox="1"/>
          <p:nvPr/>
        </p:nvSpPr>
        <p:spPr>
          <a:xfrm>
            <a:off x="81915" y="1917065"/>
            <a:ext cx="12028170" cy="4831080"/>
          </a:xfrm>
          <a:prstGeom prst="rect">
            <a:avLst/>
          </a:prstGeom>
          <a:noFill/>
        </p:spPr>
        <p:txBody>
          <a:bodyPr wrap="square" rtlCol="0">
            <a:spAutoFit/>
          </a:bodyPr>
          <a:p>
            <a:pPr>
              <a:lnSpc>
                <a:spcPct val="140000"/>
              </a:lnSpc>
            </a:pPr>
            <a:r>
              <a:rPr lang="en-US" altLang="zh-CN" sz="2000">
                <a:solidFill>
                  <a:schemeClr val="accent1"/>
                </a:solidFill>
              </a:rPr>
              <a:t>配置Snort</a:t>
            </a:r>
            <a:endParaRPr lang="en-US" altLang="zh-CN" sz="2000">
              <a:solidFill>
                <a:schemeClr val="accent1"/>
              </a:solidFill>
            </a:endParaRPr>
          </a:p>
          <a:p>
            <a:pPr>
              <a:lnSpc>
                <a:spcPct val="140000"/>
              </a:lnSpc>
            </a:pPr>
            <a:r>
              <a:rPr lang="en-US" altLang="zh-CN" sz="2000"/>
              <a:t>       </a:t>
            </a:r>
            <a:r>
              <a:rPr lang="zh-CN" altLang="en-US" sz="2000"/>
              <a:t>建立config文件目录：   [root@ mail snort-2.8.0]# mkdir/etc/snort</a:t>
            </a:r>
            <a:endParaRPr lang="zh-CN" altLang="en-US" sz="2000"/>
          </a:p>
          <a:p>
            <a:pPr>
              <a:lnSpc>
                <a:spcPct val="140000"/>
              </a:lnSpc>
            </a:pPr>
            <a:r>
              <a:rPr lang="zh-CN" altLang="en-US" sz="2000"/>
              <a:t>复制Snort配置文件snort.conf到Snort配置目录：    [root@ mail snort-2.8.0]# cp./etc/snort.conf/etc/snort/</a:t>
            </a:r>
            <a:endParaRPr lang="zh-CN" altLang="en-US" sz="2000"/>
          </a:p>
          <a:p>
            <a:pPr>
              <a:lnSpc>
                <a:spcPct val="140000"/>
              </a:lnSpc>
            </a:pPr>
            <a:r>
              <a:rPr lang="zh-CN" altLang="en-US" sz="2000"/>
              <a:t>编辑snort.conf：    [root@ mail snort-2.8.0]# vi/etc/snort/snort.conf</a:t>
            </a:r>
            <a:endParaRPr lang="zh-CN" altLang="en-US" sz="2000"/>
          </a:p>
          <a:p>
            <a:pPr>
              <a:lnSpc>
                <a:spcPct val="140000"/>
              </a:lnSpc>
            </a:pPr>
            <a:r>
              <a:rPr lang="zh-CN" altLang="en-US" sz="2000"/>
              <a:t>修改后，一些关键设置如下：</a:t>
            </a:r>
            <a:endParaRPr lang="zh-CN" altLang="en-US" sz="2000"/>
          </a:p>
          <a:p>
            <a:pPr>
              <a:lnSpc>
                <a:spcPct val="140000"/>
              </a:lnSpc>
            </a:pPr>
            <a:r>
              <a:rPr lang="zh-CN" altLang="en-US" sz="2000"/>
              <a:t>var HOME_NET yournetwork</a:t>
            </a:r>
            <a:endParaRPr lang="zh-CN" altLang="en-US" sz="2000"/>
          </a:p>
          <a:p>
            <a:pPr>
              <a:lnSpc>
                <a:spcPct val="140000"/>
              </a:lnSpc>
            </a:pPr>
            <a:r>
              <a:rPr lang="zh-CN" altLang="en-US" sz="2000"/>
              <a:t>var RULE_PATH /etc/snort/rules</a:t>
            </a:r>
            <a:endParaRPr lang="zh-CN" altLang="en-US" sz="2000"/>
          </a:p>
          <a:p>
            <a:pPr>
              <a:lnSpc>
                <a:spcPct val="140000"/>
              </a:lnSpc>
            </a:pPr>
            <a:r>
              <a:rPr lang="zh-CN" altLang="en-US" sz="2000"/>
              <a:t>preprocessor http_inspect：global</a:t>
            </a:r>
            <a:endParaRPr lang="zh-CN" altLang="en-US" sz="2000"/>
          </a:p>
          <a:p>
            <a:pPr>
              <a:lnSpc>
                <a:spcPct val="140000"/>
              </a:lnSpc>
            </a:pPr>
            <a:r>
              <a:rPr lang="zh-CN" altLang="en-US" sz="2000"/>
              <a:t>iis_unicode_map /etc/snort/rules/unicode.map 1252</a:t>
            </a:r>
            <a:endParaRPr lang="zh-CN" altLang="en-US" sz="2000"/>
          </a:p>
          <a:p>
            <a:pPr>
              <a:lnSpc>
                <a:spcPct val="140000"/>
              </a:lnSpc>
            </a:pPr>
            <a:r>
              <a:rPr lang="zh-CN" altLang="en-US" sz="2000"/>
              <a:t>include /etc/snort/rules/reference.config</a:t>
            </a:r>
            <a:endParaRPr lang="zh-CN" altLang="en-US" sz="2000"/>
          </a:p>
          <a:p>
            <a:pPr>
              <a:lnSpc>
                <a:spcPct val="140000"/>
              </a:lnSpc>
            </a:pPr>
            <a:r>
              <a:rPr lang="zh-CN" altLang="en-US" sz="2000"/>
              <a:t>include /etc/snort/rules/classification.config</a:t>
            </a:r>
            <a:endParaRPr lang="zh-CN" altLang="en-US" sz="2000"/>
          </a:p>
        </p:txBody>
      </p:sp>
    </p:spTree>
    <p:custDataLst>
      <p:tags r:id="rId2"/>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nvGrpSpPr>
        <p:grpSpPr>
          <a:xfrm>
            <a:off x="185420" y="168910"/>
            <a:ext cx="11917680" cy="1262380"/>
            <a:chOff x="161" y="96"/>
            <a:chExt cx="19224" cy="1988"/>
          </a:xfrm>
        </p:grpSpPr>
        <p:pic>
          <p:nvPicPr>
            <p:cNvPr id="5" name="图片 4" descr="灯"/>
            <p:cNvPicPr>
              <a:picLocks noChangeAspect="1"/>
            </p:cNvPicPr>
            <p:nvPr/>
          </p:nvPicPr>
          <p:blipFill>
            <a:blip r:embed="rId1"/>
            <a:stretch>
              <a:fillRect/>
            </a:stretch>
          </p:blipFill>
          <p:spPr>
            <a:xfrm>
              <a:off x="161" y="96"/>
              <a:ext cx="1295" cy="1988"/>
            </a:xfrm>
            <a:prstGeom prst="rect">
              <a:avLst/>
            </a:prstGeom>
          </p:spPr>
        </p:pic>
        <p:sp>
          <p:nvSpPr>
            <p:cNvPr id="6" name="圆角矩形 5"/>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7" name="标题 7"/>
          <p:cNvSpPr>
            <a:spLocks noGrp="1"/>
          </p:cNvSpPr>
          <p:nvPr/>
        </p:nvSpPr>
        <p:spPr>
          <a:xfrm>
            <a:off x="965200" y="177800"/>
            <a:ext cx="10515600" cy="792480"/>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algn="l"/>
            <a:r>
              <a:rPr sz="3600">
                <a:solidFill>
                  <a:schemeClr val="accent1">
                    <a:lumMod val="75000"/>
                  </a:schemeClr>
                </a:solidFill>
                <a:sym typeface="+mn-ea"/>
              </a:rPr>
              <a:t>7.6 入侵检测系统示例</a:t>
            </a:r>
            <a:r>
              <a:rPr lang="en-US" altLang="zh-CN" sz="3600">
                <a:solidFill>
                  <a:schemeClr val="accent1">
                    <a:lumMod val="75000"/>
                  </a:schemeClr>
                </a:solidFill>
                <a:sym typeface="+mn-ea"/>
              </a:rPr>
              <a:t>—— Snort的安装与使用</a:t>
            </a:r>
            <a:endParaRPr lang="en-US" altLang="zh-CN" sz="3600">
              <a:solidFill>
                <a:schemeClr val="accent1">
                  <a:lumMod val="75000"/>
                </a:schemeClr>
              </a:solidFill>
              <a:sym typeface="+mn-ea"/>
            </a:endParaRPr>
          </a:p>
        </p:txBody>
      </p:sp>
      <p:sp>
        <p:nvSpPr>
          <p:cNvPr id="8" name="矩形 7"/>
          <p:cNvSpPr/>
          <p:nvPr/>
        </p:nvSpPr>
        <p:spPr>
          <a:xfrm>
            <a:off x="870585" y="1304290"/>
            <a:ext cx="2889250" cy="521970"/>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r>
              <a:rPr lang="zh-CN" altLang="en-US" sz="2800" b="1">
                <a:solidFill>
                  <a:schemeClr val="accent4"/>
                </a:solidFill>
                <a:effectLst/>
              </a:rPr>
              <a:t>Snort的安装模式</a:t>
            </a:r>
            <a:endParaRPr lang="zh-CN" altLang="en-US" sz="2800" b="1">
              <a:solidFill>
                <a:schemeClr val="accent4"/>
              </a:solidFill>
              <a:effectLst/>
            </a:endParaRPr>
          </a:p>
        </p:txBody>
      </p:sp>
      <p:sp>
        <p:nvSpPr>
          <p:cNvPr id="12" name="文本框 11"/>
          <p:cNvSpPr txBox="1"/>
          <p:nvPr/>
        </p:nvSpPr>
        <p:spPr>
          <a:xfrm>
            <a:off x="1012825" y="2395220"/>
            <a:ext cx="10166350" cy="2675255"/>
          </a:xfrm>
          <a:prstGeom prst="rect">
            <a:avLst/>
          </a:prstGeom>
          <a:noFill/>
        </p:spPr>
        <p:txBody>
          <a:bodyPr wrap="square" rtlCol="0">
            <a:spAutoFit/>
          </a:bodyPr>
          <a:p>
            <a:pPr>
              <a:lnSpc>
                <a:spcPct val="140000"/>
              </a:lnSpc>
            </a:pPr>
            <a:r>
              <a:rPr lang="en-US" altLang="zh-CN" sz="2400">
                <a:solidFill>
                  <a:schemeClr val="accent1"/>
                </a:solidFill>
              </a:rPr>
              <a:t>测试Snort</a:t>
            </a:r>
            <a:endParaRPr lang="en-US" altLang="zh-CN" sz="2400">
              <a:solidFill>
                <a:schemeClr val="accent1"/>
              </a:solidFill>
            </a:endParaRPr>
          </a:p>
          <a:p>
            <a:pPr>
              <a:lnSpc>
                <a:spcPct val="140000"/>
              </a:lnSpc>
            </a:pPr>
            <a:endParaRPr lang="en-US" altLang="zh-CN" sz="2400">
              <a:solidFill>
                <a:schemeClr val="accent1"/>
              </a:solidFill>
            </a:endParaRPr>
          </a:p>
          <a:p>
            <a:pPr>
              <a:lnSpc>
                <a:spcPct val="140000"/>
              </a:lnSpc>
            </a:pPr>
            <a:r>
              <a:rPr lang="en-US" altLang="zh-CN" sz="2400"/>
              <a:t>       </a:t>
            </a:r>
            <a:r>
              <a:rPr lang="zh-CN" altLang="en-US" sz="2400"/>
              <a:t># /usr/local/bin/snort –A fast –b –d –D –l /var/log/snort –c /etc/snort/snort.conf</a:t>
            </a:r>
            <a:endParaRPr lang="zh-CN" altLang="en-US" sz="2400"/>
          </a:p>
          <a:p>
            <a:pPr>
              <a:lnSpc>
                <a:spcPct val="140000"/>
              </a:lnSpc>
            </a:pPr>
            <a:r>
              <a:rPr lang="zh-CN" altLang="en-US" sz="2400"/>
              <a:t>查看文件/var/log/messages，若没有错误信息，则表示安装成功。</a:t>
            </a:r>
            <a:endParaRPr lang="zh-CN" altLang="en-US" sz="2400"/>
          </a:p>
        </p:txBody>
      </p:sp>
    </p:spTree>
    <p:custDataLst>
      <p:tags r:id="rId2"/>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nvGrpSpPr>
        <p:grpSpPr>
          <a:xfrm>
            <a:off x="185420" y="168910"/>
            <a:ext cx="11917680" cy="1262380"/>
            <a:chOff x="161" y="96"/>
            <a:chExt cx="19224" cy="1988"/>
          </a:xfrm>
        </p:grpSpPr>
        <p:pic>
          <p:nvPicPr>
            <p:cNvPr id="5" name="图片 4" descr="灯"/>
            <p:cNvPicPr>
              <a:picLocks noChangeAspect="1"/>
            </p:cNvPicPr>
            <p:nvPr/>
          </p:nvPicPr>
          <p:blipFill>
            <a:blip r:embed="rId1"/>
            <a:stretch>
              <a:fillRect/>
            </a:stretch>
          </p:blipFill>
          <p:spPr>
            <a:xfrm>
              <a:off x="161" y="96"/>
              <a:ext cx="1295" cy="1988"/>
            </a:xfrm>
            <a:prstGeom prst="rect">
              <a:avLst/>
            </a:prstGeom>
          </p:spPr>
        </p:pic>
        <p:sp>
          <p:nvSpPr>
            <p:cNvPr id="6" name="圆角矩形 5"/>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7" name="标题 7"/>
          <p:cNvSpPr>
            <a:spLocks noGrp="1"/>
          </p:cNvSpPr>
          <p:nvPr/>
        </p:nvSpPr>
        <p:spPr>
          <a:xfrm>
            <a:off x="965200" y="177800"/>
            <a:ext cx="10515600" cy="792480"/>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algn="l"/>
            <a:r>
              <a:rPr sz="3600">
                <a:solidFill>
                  <a:schemeClr val="accent1">
                    <a:lumMod val="75000"/>
                  </a:schemeClr>
                </a:solidFill>
                <a:sym typeface="+mn-ea"/>
              </a:rPr>
              <a:t>7.6 入侵检测系统示例</a:t>
            </a:r>
            <a:r>
              <a:rPr lang="en-US" altLang="zh-CN" sz="3600">
                <a:solidFill>
                  <a:schemeClr val="accent1">
                    <a:lumMod val="75000"/>
                  </a:schemeClr>
                </a:solidFill>
                <a:sym typeface="+mn-ea"/>
              </a:rPr>
              <a:t>—— Snort的安装与使用</a:t>
            </a:r>
            <a:endParaRPr lang="en-US" altLang="zh-CN" sz="3600">
              <a:solidFill>
                <a:schemeClr val="accent1">
                  <a:lumMod val="75000"/>
                </a:schemeClr>
              </a:solidFill>
              <a:sym typeface="+mn-ea"/>
            </a:endParaRPr>
          </a:p>
        </p:txBody>
      </p:sp>
      <p:sp>
        <p:nvSpPr>
          <p:cNvPr id="8" name="矩形 7"/>
          <p:cNvSpPr/>
          <p:nvPr/>
        </p:nvSpPr>
        <p:spPr>
          <a:xfrm>
            <a:off x="870585" y="1304290"/>
            <a:ext cx="2889250" cy="521970"/>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r>
              <a:rPr lang="zh-CN" altLang="en-US" sz="2800" b="1">
                <a:solidFill>
                  <a:schemeClr val="accent4"/>
                </a:solidFill>
                <a:effectLst/>
              </a:rPr>
              <a:t>Snort的安装模式</a:t>
            </a:r>
            <a:endParaRPr lang="zh-CN" altLang="en-US" sz="2800" b="1">
              <a:solidFill>
                <a:schemeClr val="accent4"/>
              </a:solidFill>
              <a:effectLst/>
            </a:endParaRPr>
          </a:p>
        </p:txBody>
      </p:sp>
      <p:sp>
        <p:nvSpPr>
          <p:cNvPr id="12" name="文本框 11"/>
          <p:cNvSpPr txBox="1"/>
          <p:nvPr/>
        </p:nvSpPr>
        <p:spPr>
          <a:xfrm>
            <a:off x="471170" y="2135505"/>
            <a:ext cx="11375390" cy="4523105"/>
          </a:xfrm>
          <a:prstGeom prst="rect">
            <a:avLst/>
          </a:prstGeom>
          <a:noFill/>
        </p:spPr>
        <p:txBody>
          <a:bodyPr wrap="square" rtlCol="0">
            <a:spAutoFit/>
          </a:bodyPr>
          <a:p>
            <a:pPr>
              <a:lnSpc>
                <a:spcPct val="160000"/>
              </a:lnSpc>
            </a:pPr>
            <a:r>
              <a:rPr lang="en-US" altLang="zh-CN" sz="2000">
                <a:solidFill>
                  <a:schemeClr val="accent1"/>
                </a:solidFill>
              </a:rPr>
              <a:t>日志写入mysql数据库</a:t>
            </a:r>
            <a:endParaRPr lang="en-US" altLang="zh-CN" sz="2000">
              <a:solidFill>
                <a:schemeClr val="accent1"/>
              </a:solidFill>
            </a:endParaRPr>
          </a:p>
          <a:p>
            <a:pPr>
              <a:lnSpc>
                <a:spcPct val="160000"/>
              </a:lnSpc>
            </a:pPr>
            <a:r>
              <a:rPr lang="zh-CN" altLang="en-US" sz="2000"/>
              <a:t>建立数据库：     </a:t>
            </a:r>
            <a:endParaRPr lang="zh-CN" altLang="en-US" sz="2000"/>
          </a:p>
          <a:p>
            <a:pPr>
              <a:lnSpc>
                <a:spcPct val="160000"/>
              </a:lnSpc>
            </a:pPr>
            <a:r>
              <a:rPr lang="zh-CN" altLang="en-US" sz="2000"/>
              <a:t>% echo “CREATE DATABASE snort;” | mysql –u root –p</a:t>
            </a:r>
            <a:endParaRPr lang="zh-CN" altLang="en-US" sz="2000"/>
          </a:p>
          <a:p>
            <a:pPr>
              <a:lnSpc>
                <a:spcPct val="160000"/>
              </a:lnSpc>
            </a:pPr>
            <a:r>
              <a:rPr lang="zh-CN" altLang="en-US" sz="2000"/>
              <a:t>建立表（使用schemas/create_mysql文件）：  </a:t>
            </a:r>
            <a:endParaRPr lang="zh-CN" altLang="en-US" sz="2000"/>
          </a:p>
          <a:p>
            <a:pPr>
              <a:lnSpc>
                <a:spcPct val="160000"/>
              </a:lnSpc>
            </a:pPr>
            <a:r>
              <a:rPr lang="zh-CN" altLang="en-US" sz="2000"/>
              <a:t>% mysql –D snort –u root –p &lt; ./schemas/create_mysql</a:t>
            </a:r>
            <a:endParaRPr lang="zh-CN" altLang="en-US" sz="2000"/>
          </a:p>
          <a:p>
            <a:pPr>
              <a:lnSpc>
                <a:spcPct val="160000"/>
              </a:lnSpc>
            </a:pPr>
            <a:r>
              <a:rPr lang="zh-CN" altLang="en-US" sz="2000"/>
              <a:t>建立用户及权限：</a:t>
            </a:r>
            <a:endParaRPr lang="zh-CN" altLang="en-US" sz="2000"/>
          </a:p>
          <a:p>
            <a:pPr>
              <a:lnSpc>
                <a:spcPct val="160000"/>
              </a:lnSpc>
            </a:pPr>
            <a:r>
              <a:rPr lang="zh-CN" altLang="en-US" sz="2000"/>
              <a:t>mysql &gt; set password for ‘snortusr ’@’localhost’ = password(‘mypassword’)</a:t>
            </a:r>
            <a:endParaRPr lang="zh-CN" altLang="en-US" sz="2000"/>
          </a:p>
          <a:p>
            <a:pPr>
              <a:lnSpc>
                <a:spcPct val="160000"/>
              </a:lnSpc>
            </a:pPr>
            <a:r>
              <a:rPr lang="zh-CN" altLang="en-US" sz="2000"/>
              <a:t>修改snort.conf文件：</a:t>
            </a:r>
            <a:endParaRPr lang="zh-CN" altLang="en-US" sz="2000"/>
          </a:p>
          <a:p>
            <a:pPr>
              <a:lnSpc>
                <a:spcPct val="160000"/>
              </a:lnSpc>
            </a:pPr>
            <a:r>
              <a:rPr lang="zh-CN" altLang="en-US" sz="2000"/>
              <a:t>output database：log,mysql,user=snortusr password=mypassword dbname=snort host=localhost</a:t>
            </a:r>
            <a:endParaRPr lang="zh-CN" altLang="en-US" sz="2000"/>
          </a:p>
        </p:txBody>
      </p:sp>
    </p:spTree>
    <p:custDataLst>
      <p:tags r:id="rId2"/>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nvGrpSpPr>
        <p:grpSpPr>
          <a:xfrm>
            <a:off x="185420" y="168910"/>
            <a:ext cx="11917680" cy="1262380"/>
            <a:chOff x="161" y="96"/>
            <a:chExt cx="19224" cy="1988"/>
          </a:xfrm>
        </p:grpSpPr>
        <p:pic>
          <p:nvPicPr>
            <p:cNvPr id="5" name="图片 4" descr="灯"/>
            <p:cNvPicPr>
              <a:picLocks noChangeAspect="1"/>
            </p:cNvPicPr>
            <p:nvPr/>
          </p:nvPicPr>
          <p:blipFill>
            <a:blip r:embed="rId1"/>
            <a:stretch>
              <a:fillRect/>
            </a:stretch>
          </p:blipFill>
          <p:spPr>
            <a:xfrm>
              <a:off x="161" y="96"/>
              <a:ext cx="1295" cy="1988"/>
            </a:xfrm>
            <a:prstGeom prst="rect">
              <a:avLst/>
            </a:prstGeom>
          </p:spPr>
        </p:pic>
        <p:sp>
          <p:nvSpPr>
            <p:cNvPr id="6" name="圆角矩形 5"/>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7" name="标题 7"/>
          <p:cNvSpPr>
            <a:spLocks noGrp="1"/>
          </p:cNvSpPr>
          <p:nvPr/>
        </p:nvSpPr>
        <p:spPr>
          <a:xfrm>
            <a:off x="965200" y="177800"/>
            <a:ext cx="10515600" cy="792480"/>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algn="l"/>
            <a:r>
              <a:rPr sz="3600">
                <a:solidFill>
                  <a:schemeClr val="accent1">
                    <a:lumMod val="75000"/>
                  </a:schemeClr>
                </a:solidFill>
                <a:sym typeface="+mn-ea"/>
              </a:rPr>
              <a:t>7.6 入侵检测系统示例</a:t>
            </a:r>
            <a:r>
              <a:rPr lang="en-US" altLang="zh-CN" sz="3600">
                <a:solidFill>
                  <a:schemeClr val="accent1">
                    <a:lumMod val="75000"/>
                  </a:schemeClr>
                </a:solidFill>
                <a:sym typeface="+mn-ea"/>
              </a:rPr>
              <a:t>—— Snort的工作模式</a:t>
            </a:r>
            <a:endParaRPr lang="en-US" altLang="zh-CN" sz="3600">
              <a:solidFill>
                <a:schemeClr val="accent1">
                  <a:lumMod val="75000"/>
                </a:schemeClr>
              </a:solidFill>
              <a:sym typeface="+mn-ea"/>
            </a:endParaRPr>
          </a:p>
        </p:txBody>
      </p:sp>
      <p:sp>
        <p:nvSpPr>
          <p:cNvPr id="8" name="文本框 7"/>
          <p:cNvSpPr txBox="1"/>
          <p:nvPr/>
        </p:nvSpPr>
        <p:spPr>
          <a:xfrm>
            <a:off x="1605915" y="1337945"/>
            <a:ext cx="8540115" cy="368300"/>
          </a:xfrm>
          <a:prstGeom prst="rect">
            <a:avLst/>
          </a:prstGeom>
          <a:noFill/>
        </p:spPr>
        <p:txBody>
          <a:bodyPr wrap="square" rtlCol="0">
            <a:spAutoFit/>
          </a:bodyPr>
          <a:p>
            <a:r>
              <a:rPr lang="zh-CN" altLang="en-US"/>
              <a:t>Snort有三种工作模式，即嗅探器、数据包记录器及网络入侵检测系统。</a:t>
            </a:r>
            <a:endParaRPr lang="zh-CN" altLang="en-US"/>
          </a:p>
        </p:txBody>
      </p:sp>
      <p:sp>
        <p:nvSpPr>
          <p:cNvPr id="9" name="矩形 8"/>
          <p:cNvSpPr/>
          <p:nvPr/>
        </p:nvSpPr>
        <p:spPr>
          <a:xfrm>
            <a:off x="1071880" y="2005330"/>
            <a:ext cx="1249680" cy="521970"/>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r>
              <a:rPr lang="zh-CN" altLang="en-US" sz="2800" b="1">
                <a:solidFill>
                  <a:schemeClr val="accent1"/>
                </a:solidFill>
                <a:effectLst/>
              </a:rPr>
              <a:t>嗅探器</a:t>
            </a:r>
            <a:endParaRPr lang="zh-CN" altLang="en-US" sz="2800" b="1">
              <a:solidFill>
                <a:schemeClr val="accent1"/>
              </a:solidFill>
              <a:effectLst/>
            </a:endParaRPr>
          </a:p>
        </p:txBody>
      </p:sp>
      <p:sp>
        <p:nvSpPr>
          <p:cNvPr id="10" name="文本框 9"/>
          <p:cNvSpPr txBox="1"/>
          <p:nvPr/>
        </p:nvSpPr>
        <p:spPr>
          <a:xfrm>
            <a:off x="1556385" y="2954655"/>
            <a:ext cx="9079230" cy="2676525"/>
          </a:xfrm>
          <a:prstGeom prst="rect">
            <a:avLst/>
          </a:prstGeom>
          <a:noFill/>
        </p:spPr>
        <p:txBody>
          <a:bodyPr wrap="square" rtlCol="0">
            <a:spAutoFit/>
          </a:bodyPr>
          <a:p>
            <a:pPr>
              <a:lnSpc>
                <a:spcPct val="120000"/>
              </a:lnSpc>
            </a:pPr>
            <a:r>
              <a:rPr lang="en-US" altLang="zh-CN" sz="2000"/>
              <a:t>        </a:t>
            </a:r>
            <a:r>
              <a:rPr lang="zh-CN" altLang="en-US" sz="2000"/>
              <a:t>所谓的嗅探器模式就是Snort从网络上获取数据包然后显示在控制台上。若只把TCP/IP包头信息打印在屏幕上，则只需要执行下列命令：</a:t>
            </a:r>
            <a:endParaRPr lang="zh-CN" altLang="en-US" sz="2000"/>
          </a:p>
          <a:p>
            <a:pPr>
              <a:lnSpc>
                <a:spcPct val="120000"/>
              </a:lnSpc>
            </a:pPr>
            <a:r>
              <a:rPr lang="zh-CN" altLang="en-US" sz="2000"/>
              <a:t>./snort –v</a:t>
            </a:r>
            <a:endParaRPr lang="zh-CN" altLang="en-US" sz="2000"/>
          </a:p>
          <a:p>
            <a:pPr>
              <a:lnSpc>
                <a:spcPct val="120000"/>
              </a:lnSpc>
            </a:pPr>
            <a:r>
              <a:rPr lang="zh-CN" altLang="en-US" sz="2000"/>
              <a:t>若显示应用层数据，则执行：</a:t>
            </a:r>
            <a:endParaRPr lang="zh-CN" altLang="en-US" sz="2000"/>
          </a:p>
          <a:p>
            <a:pPr>
              <a:lnSpc>
                <a:spcPct val="120000"/>
              </a:lnSpc>
            </a:pPr>
            <a:r>
              <a:rPr lang="zh-CN" altLang="en-US" sz="2000"/>
              <a:t>./snort –vd</a:t>
            </a:r>
            <a:endParaRPr lang="zh-CN" altLang="en-US" sz="2000"/>
          </a:p>
          <a:p>
            <a:pPr>
              <a:lnSpc>
                <a:spcPct val="120000"/>
              </a:lnSpc>
            </a:pPr>
            <a:r>
              <a:rPr lang="zh-CN" altLang="en-US" sz="2000"/>
              <a:t>若同时显示数据链路层信息，则执行：</a:t>
            </a:r>
            <a:endParaRPr lang="zh-CN" altLang="en-US" sz="2000"/>
          </a:p>
          <a:p>
            <a:pPr>
              <a:lnSpc>
                <a:spcPct val="120000"/>
              </a:lnSpc>
            </a:pPr>
            <a:r>
              <a:rPr lang="zh-CN" altLang="en-US" sz="2000"/>
              <a:t>./snort –vde</a:t>
            </a:r>
            <a:endParaRPr lang="zh-CN" altLang="en-US" sz="2000"/>
          </a:p>
        </p:txBody>
      </p:sp>
    </p:spTree>
    <p:custDataLst>
      <p:tags r:id="rId2"/>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nvGrpSpPr>
        <p:grpSpPr>
          <a:xfrm>
            <a:off x="185420" y="168910"/>
            <a:ext cx="11917680" cy="1262380"/>
            <a:chOff x="161" y="96"/>
            <a:chExt cx="19224" cy="1988"/>
          </a:xfrm>
        </p:grpSpPr>
        <p:pic>
          <p:nvPicPr>
            <p:cNvPr id="5" name="图片 4" descr="灯"/>
            <p:cNvPicPr>
              <a:picLocks noChangeAspect="1"/>
            </p:cNvPicPr>
            <p:nvPr/>
          </p:nvPicPr>
          <p:blipFill>
            <a:blip r:embed="rId1"/>
            <a:stretch>
              <a:fillRect/>
            </a:stretch>
          </p:blipFill>
          <p:spPr>
            <a:xfrm>
              <a:off x="161" y="96"/>
              <a:ext cx="1295" cy="1988"/>
            </a:xfrm>
            <a:prstGeom prst="rect">
              <a:avLst/>
            </a:prstGeom>
          </p:spPr>
        </p:pic>
        <p:sp>
          <p:nvSpPr>
            <p:cNvPr id="6" name="圆角矩形 5"/>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7" name="标题 7"/>
          <p:cNvSpPr>
            <a:spLocks noGrp="1"/>
          </p:cNvSpPr>
          <p:nvPr/>
        </p:nvSpPr>
        <p:spPr>
          <a:xfrm>
            <a:off x="965200" y="177800"/>
            <a:ext cx="10515600" cy="792480"/>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algn="l"/>
            <a:r>
              <a:rPr sz="3600">
                <a:solidFill>
                  <a:schemeClr val="accent1">
                    <a:lumMod val="75000"/>
                  </a:schemeClr>
                </a:solidFill>
                <a:sym typeface="+mn-ea"/>
              </a:rPr>
              <a:t>7.6 入侵检测系统示例</a:t>
            </a:r>
            <a:r>
              <a:rPr lang="en-US" altLang="zh-CN" sz="3600">
                <a:solidFill>
                  <a:schemeClr val="accent1">
                    <a:lumMod val="75000"/>
                  </a:schemeClr>
                </a:solidFill>
                <a:sym typeface="+mn-ea"/>
              </a:rPr>
              <a:t>—— Snort的工作模式</a:t>
            </a:r>
            <a:endParaRPr lang="en-US" altLang="zh-CN" sz="3600">
              <a:solidFill>
                <a:schemeClr val="accent1">
                  <a:lumMod val="75000"/>
                </a:schemeClr>
              </a:solidFill>
              <a:sym typeface="+mn-ea"/>
            </a:endParaRPr>
          </a:p>
        </p:txBody>
      </p:sp>
      <p:sp>
        <p:nvSpPr>
          <p:cNvPr id="8" name="文本框 7"/>
          <p:cNvSpPr txBox="1"/>
          <p:nvPr/>
        </p:nvSpPr>
        <p:spPr>
          <a:xfrm>
            <a:off x="1605915" y="1337945"/>
            <a:ext cx="8540115" cy="368300"/>
          </a:xfrm>
          <a:prstGeom prst="rect">
            <a:avLst/>
          </a:prstGeom>
          <a:noFill/>
        </p:spPr>
        <p:txBody>
          <a:bodyPr wrap="square" rtlCol="0">
            <a:spAutoFit/>
          </a:bodyPr>
          <a:p>
            <a:r>
              <a:rPr lang="zh-CN" altLang="en-US"/>
              <a:t>Snort有三种工作模式，即嗅探器、数据包记录器及网络入侵检测系统。</a:t>
            </a:r>
            <a:endParaRPr lang="zh-CN" altLang="en-US"/>
          </a:p>
        </p:txBody>
      </p:sp>
      <p:sp>
        <p:nvSpPr>
          <p:cNvPr id="9" name="矩形 8"/>
          <p:cNvSpPr/>
          <p:nvPr/>
        </p:nvSpPr>
        <p:spPr>
          <a:xfrm>
            <a:off x="508635" y="1835785"/>
            <a:ext cx="2316480" cy="521970"/>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r>
              <a:rPr lang="zh-CN" altLang="en-US" sz="2800" b="1">
                <a:solidFill>
                  <a:schemeClr val="accent1"/>
                </a:solidFill>
                <a:effectLst/>
              </a:rPr>
              <a:t>数据包记录器</a:t>
            </a:r>
            <a:endParaRPr lang="zh-CN" altLang="en-US" sz="2800" b="1">
              <a:solidFill>
                <a:schemeClr val="accent1"/>
              </a:solidFill>
              <a:effectLst/>
            </a:endParaRPr>
          </a:p>
        </p:txBody>
      </p:sp>
      <p:sp>
        <p:nvSpPr>
          <p:cNvPr id="10" name="文本框 9"/>
          <p:cNvSpPr txBox="1"/>
          <p:nvPr/>
        </p:nvSpPr>
        <p:spPr>
          <a:xfrm>
            <a:off x="1306830" y="2357755"/>
            <a:ext cx="10013950" cy="4446270"/>
          </a:xfrm>
          <a:prstGeom prst="rect">
            <a:avLst/>
          </a:prstGeom>
          <a:noFill/>
        </p:spPr>
        <p:txBody>
          <a:bodyPr wrap="square" rtlCol="0">
            <a:spAutoFit/>
          </a:bodyPr>
          <a:p>
            <a:pPr>
              <a:lnSpc>
                <a:spcPct val="120000"/>
              </a:lnSpc>
            </a:pPr>
            <a:r>
              <a:rPr lang="en-US" altLang="zh-CN" sz="2000"/>
              <a:t>      </a:t>
            </a:r>
            <a:r>
              <a:rPr lang="en-US" altLang="zh-CN"/>
              <a:t> </a:t>
            </a:r>
            <a:r>
              <a:t>如果要把所有的数据包记录到硬盘上，则需要指定一个日志目录，Snort将会自动记录数据包：   ./snort –dev –l ./log</a:t>
            </a:r>
          </a:p>
          <a:p>
            <a:pPr>
              <a:lnSpc>
                <a:spcPct val="120000"/>
              </a:lnSpc>
            </a:pPr>
            <a:r>
              <a:t>       ./log目录必须存在，否则Snort就会报告错误信息并退出。当Snort在这种模式下运行时，它会记录所有捕获的数据包，并将其放到一个目录中，该目录以数据包目的主机的IP地址命名，例如，192.168.8.112。</a:t>
            </a:r>
          </a:p>
          <a:p>
            <a:pPr>
              <a:lnSpc>
                <a:spcPct val="120000"/>
              </a:lnSpc>
            </a:pPr>
            <a:r>
              <a:t>       使用下面的命令可以把所有的数据包记录到一个单一的二进制文件中：    ./snort –l ./log -b</a:t>
            </a:r>
          </a:p>
          <a:p>
            <a:pPr>
              <a:lnSpc>
                <a:spcPct val="120000"/>
              </a:lnSpc>
            </a:pPr>
            <a:r>
              <a:t>       随后可以使用任何支持tcpdump二进制格式的嗅探器程序从该文件中读出数据包，例如tcpdump或者Ethereal。使用-r功能开关，也可使Snort读出包中的数据。Snort在所有运行模式下都能够处理tcpdump格式的文件。</a:t>
            </a:r>
          </a:p>
          <a:p>
            <a:pPr>
              <a:lnSpc>
                <a:spcPct val="120000"/>
              </a:lnSpc>
            </a:pPr>
            <a:r>
              <a:t>       对于希望在嗅探器模式下把一个tcpdump格式的二进制文件内容显示到屏幕上，可以输入下面的命令：       ./snort –dv –r packet.log</a:t>
            </a:r>
          </a:p>
          <a:p>
            <a:pPr>
              <a:lnSpc>
                <a:spcPct val="120000"/>
              </a:lnSpc>
            </a:pPr>
            <a:r>
              <a:t>       在数据包和入侵检测模式下，通过BPF接口可以使用多种方式维护日志文件中的数据。例如，希望从日志文件中提取ICMP包，只需要输入下面的命令行：       ./snort –dvr packet.log icmp</a:t>
            </a:r>
          </a:p>
        </p:txBody>
      </p:sp>
    </p:spTree>
    <p:custDataLst>
      <p:tags r:id="rId2"/>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nvGrpSpPr>
        <p:grpSpPr>
          <a:xfrm>
            <a:off x="185420" y="168910"/>
            <a:ext cx="11917680" cy="1262380"/>
            <a:chOff x="161" y="96"/>
            <a:chExt cx="19224" cy="1988"/>
          </a:xfrm>
        </p:grpSpPr>
        <p:pic>
          <p:nvPicPr>
            <p:cNvPr id="5" name="图片 4" descr="灯"/>
            <p:cNvPicPr>
              <a:picLocks noChangeAspect="1"/>
            </p:cNvPicPr>
            <p:nvPr/>
          </p:nvPicPr>
          <p:blipFill>
            <a:blip r:embed="rId1"/>
            <a:stretch>
              <a:fillRect/>
            </a:stretch>
          </p:blipFill>
          <p:spPr>
            <a:xfrm>
              <a:off x="161" y="96"/>
              <a:ext cx="1295" cy="1988"/>
            </a:xfrm>
            <a:prstGeom prst="rect">
              <a:avLst/>
            </a:prstGeom>
          </p:spPr>
        </p:pic>
        <p:sp>
          <p:nvSpPr>
            <p:cNvPr id="6" name="圆角矩形 5"/>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7" name="标题 7"/>
          <p:cNvSpPr>
            <a:spLocks noGrp="1"/>
          </p:cNvSpPr>
          <p:nvPr/>
        </p:nvSpPr>
        <p:spPr>
          <a:xfrm>
            <a:off x="965200" y="177800"/>
            <a:ext cx="10515600" cy="792480"/>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algn="l"/>
            <a:r>
              <a:rPr sz="3600">
                <a:solidFill>
                  <a:schemeClr val="accent1">
                    <a:lumMod val="75000"/>
                  </a:schemeClr>
                </a:solidFill>
                <a:sym typeface="+mn-ea"/>
              </a:rPr>
              <a:t>7.6 入侵检测系统示例</a:t>
            </a:r>
            <a:r>
              <a:rPr lang="en-US" altLang="zh-CN" sz="3600">
                <a:solidFill>
                  <a:schemeClr val="accent1">
                    <a:lumMod val="75000"/>
                  </a:schemeClr>
                </a:solidFill>
                <a:sym typeface="+mn-ea"/>
              </a:rPr>
              <a:t>—— Snort的工作模式</a:t>
            </a:r>
            <a:endParaRPr lang="en-US" altLang="zh-CN" sz="3600">
              <a:solidFill>
                <a:schemeClr val="accent1">
                  <a:lumMod val="75000"/>
                </a:schemeClr>
              </a:solidFill>
              <a:sym typeface="+mn-ea"/>
            </a:endParaRPr>
          </a:p>
        </p:txBody>
      </p:sp>
      <p:sp>
        <p:nvSpPr>
          <p:cNvPr id="8" name="文本框 7"/>
          <p:cNvSpPr txBox="1"/>
          <p:nvPr/>
        </p:nvSpPr>
        <p:spPr>
          <a:xfrm>
            <a:off x="1605915" y="1337945"/>
            <a:ext cx="8540115" cy="368300"/>
          </a:xfrm>
          <a:prstGeom prst="rect">
            <a:avLst/>
          </a:prstGeom>
          <a:noFill/>
        </p:spPr>
        <p:txBody>
          <a:bodyPr wrap="square" rtlCol="0">
            <a:spAutoFit/>
          </a:bodyPr>
          <a:p>
            <a:r>
              <a:rPr lang="zh-CN" altLang="en-US"/>
              <a:t>Snort有三种工作模式，即嗅探器、数据包记录器及网络入侵检测系统。</a:t>
            </a:r>
            <a:endParaRPr lang="zh-CN" altLang="en-US"/>
          </a:p>
        </p:txBody>
      </p:sp>
      <p:sp>
        <p:nvSpPr>
          <p:cNvPr id="9" name="矩形 8"/>
          <p:cNvSpPr/>
          <p:nvPr/>
        </p:nvSpPr>
        <p:spPr>
          <a:xfrm>
            <a:off x="185420" y="1945640"/>
            <a:ext cx="3027680" cy="521970"/>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r>
              <a:rPr lang="zh-CN" altLang="en-US" sz="2800" b="1">
                <a:solidFill>
                  <a:schemeClr val="accent1"/>
                </a:solidFill>
                <a:effectLst/>
              </a:rPr>
              <a:t>网络入侵检测系统</a:t>
            </a:r>
            <a:endParaRPr lang="zh-CN" altLang="en-US" sz="2800" b="1">
              <a:solidFill>
                <a:schemeClr val="accent1"/>
              </a:solidFill>
              <a:effectLst/>
            </a:endParaRPr>
          </a:p>
        </p:txBody>
      </p:sp>
      <p:sp>
        <p:nvSpPr>
          <p:cNvPr id="10" name="文本框 9"/>
          <p:cNvSpPr txBox="1"/>
          <p:nvPr/>
        </p:nvSpPr>
        <p:spPr>
          <a:xfrm>
            <a:off x="1136650" y="3014345"/>
            <a:ext cx="9777095" cy="3107690"/>
          </a:xfrm>
          <a:prstGeom prst="rect">
            <a:avLst/>
          </a:prstGeom>
          <a:noFill/>
        </p:spPr>
        <p:txBody>
          <a:bodyPr wrap="square" rtlCol="0">
            <a:spAutoFit/>
          </a:bodyPr>
          <a:p>
            <a:pPr>
              <a:lnSpc>
                <a:spcPct val="140000"/>
              </a:lnSpc>
            </a:pPr>
            <a:r>
              <a:rPr lang="en-US" altLang="zh-CN"/>
              <a:t>       </a:t>
            </a:r>
            <a:r>
              <a:rPr lang="zh-CN" altLang="en-US" sz="2000"/>
              <a:t>通过下面命令行，可以将Snort启动为网络入侵检测系统模式：</a:t>
            </a:r>
            <a:endParaRPr lang="zh-CN" altLang="en-US" sz="2000"/>
          </a:p>
          <a:p>
            <a:pPr>
              <a:lnSpc>
                <a:spcPct val="140000"/>
              </a:lnSpc>
            </a:pPr>
            <a:r>
              <a:rPr lang="zh-CN" altLang="en-US" sz="2000"/>
              <a:t>./snort –dev –l ./log –h 192.168.8.0/24 –c snort.conf</a:t>
            </a:r>
            <a:endParaRPr lang="zh-CN" altLang="en-US" sz="2000"/>
          </a:p>
          <a:p>
            <a:pPr>
              <a:lnSpc>
                <a:spcPct val="140000"/>
              </a:lnSpc>
            </a:pPr>
            <a:r>
              <a:rPr lang="zh-CN" altLang="en-US" sz="2000"/>
              <a:t>        snort.conf是规则集文件。Snort会将每个包和规则集进行匹配，一旦匹配成功就会采取响应措施。若不指定输出目录，Snort就将日志输出到/var/log/snort目录。</a:t>
            </a:r>
            <a:endParaRPr lang="zh-CN" altLang="en-US" sz="2000"/>
          </a:p>
          <a:p>
            <a:pPr>
              <a:lnSpc>
                <a:spcPct val="140000"/>
              </a:lnSpc>
            </a:pPr>
            <a:r>
              <a:rPr lang="zh-CN" altLang="en-US" sz="2000"/>
              <a:t>       在网络入侵检测模式下，可以有多种方式配置Snort的输出。默认情况下，Snort以ASCII格式记录日志，使用full报警机制。如果使用full报警机制，Snort会在包头之后打印报警消息。如果不需要日志包，可以使用-N选项进行关闭。</a:t>
            </a:r>
            <a:endParaRPr lang="zh-CN" altLang="en-US" sz="2000"/>
          </a:p>
        </p:txBody>
      </p:sp>
    </p:spTree>
    <p:custDataLst>
      <p:tags r:id="rId2"/>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nvGrpSpPr>
        <p:grpSpPr>
          <a:xfrm>
            <a:off x="185420" y="168910"/>
            <a:ext cx="11917680" cy="1262380"/>
            <a:chOff x="161" y="96"/>
            <a:chExt cx="19224" cy="1988"/>
          </a:xfrm>
        </p:grpSpPr>
        <p:pic>
          <p:nvPicPr>
            <p:cNvPr id="5" name="图片 4" descr="灯"/>
            <p:cNvPicPr>
              <a:picLocks noChangeAspect="1"/>
            </p:cNvPicPr>
            <p:nvPr/>
          </p:nvPicPr>
          <p:blipFill>
            <a:blip r:embed="rId1"/>
            <a:stretch>
              <a:fillRect/>
            </a:stretch>
          </p:blipFill>
          <p:spPr>
            <a:xfrm>
              <a:off x="161" y="96"/>
              <a:ext cx="1295" cy="1988"/>
            </a:xfrm>
            <a:prstGeom prst="rect">
              <a:avLst/>
            </a:prstGeom>
          </p:spPr>
        </p:pic>
        <p:sp>
          <p:nvSpPr>
            <p:cNvPr id="6" name="圆角矩形 5"/>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7" name="标题 7"/>
          <p:cNvSpPr>
            <a:spLocks noGrp="1"/>
          </p:cNvSpPr>
          <p:nvPr/>
        </p:nvSpPr>
        <p:spPr>
          <a:xfrm>
            <a:off x="965200" y="177800"/>
            <a:ext cx="10515600" cy="792480"/>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algn="l"/>
            <a:r>
              <a:rPr sz="3600">
                <a:solidFill>
                  <a:schemeClr val="accent1">
                    <a:lumMod val="75000"/>
                  </a:schemeClr>
                </a:solidFill>
                <a:sym typeface="+mn-ea"/>
              </a:rPr>
              <a:t>7.6 入侵检测系统示例</a:t>
            </a:r>
            <a:r>
              <a:rPr lang="en-US" altLang="zh-CN" sz="3600">
                <a:solidFill>
                  <a:schemeClr val="accent1">
                    <a:lumMod val="75000"/>
                  </a:schemeClr>
                </a:solidFill>
                <a:sym typeface="+mn-ea"/>
              </a:rPr>
              <a:t>—— Snort的工作模式</a:t>
            </a:r>
            <a:endParaRPr lang="en-US" altLang="zh-CN" sz="3600">
              <a:solidFill>
                <a:schemeClr val="accent1">
                  <a:lumMod val="75000"/>
                </a:schemeClr>
              </a:solidFill>
              <a:sym typeface="+mn-ea"/>
            </a:endParaRPr>
          </a:p>
        </p:txBody>
      </p:sp>
      <p:sp>
        <p:nvSpPr>
          <p:cNvPr id="8" name="文本框 7"/>
          <p:cNvSpPr txBox="1"/>
          <p:nvPr/>
        </p:nvSpPr>
        <p:spPr>
          <a:xfrm>
            <a:off x="1435735" y="1567180"/>
            <a:ext cx="9697720" cy="4831080"/>
          </a:xfrm>
          <a:prstGeom prst="rect">
            <a:avLst/>
          </a:prstGeom>
          <a:noFill/>
        </p:spPr>
        <p:txBody>
          <a:bodyPr wrap="square" rtlCol="0">
            <a:spAutoFit/>
          </a:bodyPr>
          <a:p>
            <a:pPr>
              <a:lnSpc>
                <a:spcPct val="140000"/>
              </a:lnSpc>
            </a:pPr>
            <a:r>
              <a:rPr lang="en-US" altLang="zh-CN" sz="2000"/>
              <a:t>       </a:t>
            </a:r>
            <a:r>
              <a:rPr lang="zh-CN" altLang="en-US" sz="2000"/>
              <a:t>Snort有六种报警机制：full、fast、socket、syslog、smb和none。其中下列四个机制可以在命令状态下使用-A选项进行设置。</a:t>
            </a:r>
            <a:endParaRPr lang="zh-CN" altLang="en-US" sz="2000"/>
          </a:p>
          <a:p>
            <a:pPr>
              <a:lnSpc>
                <a:spcPct val="140000"/>
              </a:lnSpc>
            </a:pPr>
            <a:r>
              <a:rPr lang="zh-CN" altLang="en-US" sz="2000"/>
              <a:t>（1）-A fast：报警信息包括时间戳、报警消息、源/目的IP地址和端口。</a:t>
            </a:r>
            <a:endParaRPr lang="zh-CN" altLang="en-US" sz="2000"/>
          </a:p>
          <a:p>
            <a:pPr>
              <a:lnSpc>
                <a:spcPct val="140000"/>
              </a:lnSpc>
            </a:pPr>
            <a:r>
              <a:rPr lang="zh-CN" altLang="en-US" sz="2000"/>
              <a:t>（2）-A full：默认报警模式。</a:t>
            </a:r>
            <a:endParaRPr lang="zh-CN" altLang="en-US" sz="2000"/>
          </a:p>
          <a:p>
            <a:pPr>
              <a:lnSpc>
                <a:spcPct val="140000"/>
              </a:lnSpc>
            </a:pPr>
            <a:r>
              <a:rPr lang="zh-CN" altLang="en-US" sz="2000"/>
              <a:t>（3）-A socket：把报警信息发送到一个UNIX套接字。</a:t>
            </a:r>
            <a:endParaRPr lang="zh-CN" altLang="en-US" sz="2000"/>
          </a:p>
          <a:p>
            <a:pPr>
              <a:lnSpc>
                <a:spcPct val="140000"/>
              </a:lnSpc>
            </a:pPr>
            <a:r>
              <a:rPr lang="zh-CN" altLang="en-US" sz="2000"/>
              <a:t>（4）-A none：关闭报警机制。</a:t>
            </a:r>
            <a:endParaRPr lang="zh-CN" altLang="en-US" sz="2000"/>
          </a:p>
          <a:p>
            <a:pPr>
              <a:lnSpc>
                <a:spcPct val="140000"/>
              </a:lnSpc>
            </a:pPr>
            <a:r>
              <a:rPr lang="zh-CN" altLang="en-US" sz="2000"/>
              <a:t>        使用-s选项可以使Snort把报警消息发送到syslog，默认的设备是LOG_AUTHPRIV和LOG_ALERT。可以修改snort.conf文件更改其配置。</a:t>
            </a:r>
            <a:endParaRPr lang="zh-CN" altLang="en-US" sz="2000"/>
          </a:p>
          <a:p>
            <a:pPr>
              <a:lnSpc>
                <a:spcPct val="140000"/>
              </a:lnSpc>
            </a:pPr>
            <a:r>
              <a:rPr lang="zh-CN" altLang="en-US" sz="2000"/>
              <a:t>       Snort还可以使用SMB报警机制，通过SAMBA把报警消息发送到Windows主机。为了使用这个报警机制，在运行./configure脚本时，必须使用 - -enable-smbalerts选项。</a:t>
            </a:r>
            <a:endParaRPr lang="zh-CN" altLang="en-US" sz="2000"/>
          </a:p>
        </p:txBody>
      </p:sp>
    </p:spTree>
    <p:custDataLst>
      <p:tags r:id="rId2"/>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2147482617" descr="第7章入侵检测"/>
          <p:cNvPicPr>
            <a:picLocks noChangeAspect="1"/>
          </p:cNvPicPr>
          <p:nvPr/>
        </p:nvPicPr>
        <p:blipFill>
          <a:blip r:embed="rId1"/>
          <a:stretch>
            <a:fillRect/>
          </a:stretch>
        </p:blipFill>
        <p:spPr>
          <a:xfrm>
            <a:off x="-26035" y="2540"/>
            <a:ext cx="12117705" cy="6853555"/>
          </a:xfrm>
          <a:prstGeom prst="rect">
            <a:avLst/>
          </a:prstGeom>
          <a:noFill/>
          <a:ln w="9525">
            <a:noFill/>
          </a:ln>
        </p:spPr>
      </p:pic>
      <p:sp>
        <p:nvSpPr>
          <p:cNvPr id="7" name="标题 7"/>
          <p:cNvSpPr>
            <a:spLocks noGrp="1"/>
          </p:cNvSpPr>
          <p:nvPr/>
        </p:nvSpPr>
        <p:spPr>
          <a:xfrm>
            <a:off x="-26035" y="2540"/>
            <a:ext cx="10515600" cy="792480"/>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algn="l"/>
            <a:r>
              <a:rPr sz="2400">
                <a:solidFill>
                  <a:schemeClr val="accent1">
                    <a:lumMod val="75000"/>
                  </a:schemeClr>
                </a:solidFill>
                <a:sym typeface="+mn-ea"/>
              </a:rPr>
              <a:t>7.7 本章小结</a:t>
            </a:r>
            <a:endParaRPr sz="2400">
              <a:solidFill>
                <a:schemeClr val="accent1">
                  <a:lumMod val="75000"/>
                </a:schemeClr>
              </a:solidFill>
              <a:sym typeface="+mn-ea"/>
            </a:endParaRPr>
          </a:p>
        </p:txBody>
      </p:sp>
    </p:spTree>
    <p:custDataLst>
      <p:tags r:id="rId2"/>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nvGrpSpPr>
        <p:grpSpPr>
          <a:xfrm>
            <a:off x="185420" y="168910"/>
            <a:ext cx="11917680" cy="1262380"/>
            <a:chOff x="161" y="96"/>
            <a:chExt cx="19224" cy="1988"/>
          </a:xfrm>
        </p:grpSpPr>
        <p:pic>
          <p:nvPicPr>
            <p:cNvPr id="5" name="图片 4" descr="灯"/>
            <p:cNvPicPr>
              <a:picLocks noChangeAspect="1"/>
            </p:cNvPicPr>
            <p:nvPr/>
          </p:nvPicPr>
          <p:blipFill>
            <a:blip r:embed="rId1"/>
            <a:stretch>
              <a:fillRect/>
            </a:stretch>
          </p:blipFill>
          <p:spPr>
            <a:xfrm>
              <a:off x="161" y="96"/>
              <a:ext cx="1295" cy="1988"/>
            </a:xfrm>
            <a:prstGeom prst="rect">
              <a:avLst/>
            </a:prstGeom>
          </p:spPr>
        </p:pic>
        <p:sp>
          <p:nvSpPr>
            <p:cNvPr id="6" name="圆角矩形 5"/>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7" name="标题 7"/>
          <p:cNvSpPr>
            <a:spLocks noGrp="1"/>
          </p:cNvSpPr>
          <p:nvPr/>
        </p:nvSpPr>
        <p:spPr>
          <a:xfrm>
            <a:off x="965200" y="177800"/>
            <a:ext cx="10515600" cy="792480"/>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algn="l"/>
            <a:r>
              <a:rPr sz="3600">
                <a:solidFill>
                  <a:schemeClr val="accent1">
                    <a:lumMod val="75000"/>
                  </a:schemeClr>
                </a:solidFill>
                <a:sym typeface="+mn-ea"/>
              </a:rPr>
              <a:t>习题</a:t>
            </a:r>
            <a:endParaRPr sz="3600">
              <a:solidFill>
                <a:schemeClr val="accent1">
                  <a:lumMod val="75000"/>
                </a:schemeClr>
              </a:solidFill>
              <a:sym typeface="+mn-ea"/>
            </a:endParaRPr>
          </a:p>
        </p:txBody>
      </p:sp>
      <p:sp>
        <p:nvSpPr>
          <p:cNvPr id="8" name="文本框 7"/>
          <p:cNvSpPr txBox="1"/>
          <p:nvPr/>
        </p:nvSpPr>
        <p:spPr>
          <a:xfrm>
            <a:off x="1416050" y="1557655"/>
            <a:ext cx="9877425" cy="4831080"/>
          </a:xfrm>
          <a:prstGeom prst="rect">
            <a:avLst/>
          </a:prstGeom>
          <a:noFill/>
        </p:spPr>
        <p:txBody>
          <a:bodyPr wrap="square" rtlCol="0">
            <a:spAutoFit/>
          </a:bodyPr>
          <a:p>
            <a:pPr>
              <a:lnSpc>
                <a:spcPct val="140000"/>
              </a:lnSpc>
            </a:pPr>
            <a:r>
              <a:rPr lang="zh-CN" altLang="en-US" sz="2000"/>
              <a:t>填空题</a:t>
            </a:r>
            <a:endParaRPr lang="zh-CN" altLang="en-US" sz="2000"/>
          </a:p>
          <a:p>
            <a:pPr>
              <a:lnSpc>
                <a:spcPct val="140000"/>
              </a:lnSpc>
            </a:pPr>
            <a:endParaRPr lang="zh-CN" altLang="en-US" sz="2000"/>
          </a:p>
          <a:p>
            <a:pPr>
              <a:lnSpc>
                <a:spcPct val="140000"/>
              </a:lnSpc>
            </a:pPr>
            <a:endParaRPr lang="zh-CN" altLang="en-US" sz="2000"/>
          </a:p>
          <a:p>
            <a:pPr>
              <a:lnSpc>
                <a:spcPct val="140000"/>
              </a:lnSpc>
            </a:pPr>
            <a:r>
              <a:rPr lang="zh-CN" altLang="en-US" sz="2000"/>
              <a:t>1、CIDF模型将入侵检测系统分为事件产生器、（           ）、响应单元和事件数据库4个组件。</a:t>
            </a:r>
            <a:endParaRPr lang="zh-CN" altLang="en-US" sz="2000"/>
          </a:p>
          <a:p>
            <a:pPr>
              <a:lnSpc>
                <a:spcPct val="140000"/>
              </a:lnSpc>
            </a:pPr>
            <a:r>
              <a:rPr lang="zh-CN" altLang="en-US" sz="2000"/>
              <a:t>2、入侵检测系统一般包括（           ）、分析模块和管理模块3个部分。</a:t>
            </a:r>
            <a:endParaRPr lang="zh-CN" altLang="en-US" sz="2000"/>
          </a:p>
          <a:p>
            <a:pPr>
              <a:lnSpc>
                <a:spcPct val="140000"/>
              </a:lnSpc>
            </a:pPr>
            <a:r>
              <a:rPr lang="zh-CN" altLang="en-US" sz="2000"/>
              <a:t>3、入侵检测系统分析模块一般通过（           ）、统计分析和完整性分析三种技术进行分析。</a:t>
            </a:r>
            <a:endParaRPr lang="zh-CN" altLang="en-US" sz="2000"/>
          </a:p>
          <a:p>
            <a:pPr>
              <a:lnSpc>
                <a:spcPct val="140000"/>
              </a:lnSpc>
            </a:pPr>
            <a:r>
              <a:rPr lang="zh-CN" altLang="en-US" sz="2000"/>
              <a:t>4、（           ）又称为基于行为的入侵检测技术，用来识别主机或网络的异常行为。</a:t>
            </a:r>
            <a:endParaRPr lang="zh-CN" altLang="en-US" sz="2000"/>
          </a:p>
          <a:p>
            <a:pPr>
              <a:lnSpc>
                <a:spcPct val="140000"/>
              </a:lnSpc>
            </a:pPr>
            <a:r>
              <a:rPr lang="zh-CN" altLang="en-US" sz="2000"/>
              <a:t>5、（           ）的检测技术的基本思想是用一系列信息单元训练神经单元，在给定一个输入后，就可能预测出输出。</a:t>
            </a:r>
            <a:endParaRPr lang="zh-CN" altLang="en-US" sz="2000"/>
          </a:p>
        </p:txBody>
      </p:sp>
    </p:spTree>
    <p:custDataLst>
      <p:tags r:id="rId2"/>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nvGrpSpPr>
        <p:grpSpPr>
          <a:xfrm>
            <a:off x="185420" y="158750"/>
            <a:ext cx="11917680" cy="1262380"/>
            <a:chOff x="161" y="96"/>
            <a:chExt cx="19224" cy="1988"/>
          </a:xfrm>
        </p:grpSpPr>
        <p:pic>
          <p:nvPicPr>
            <p:cNvPr id="5" name="图片 4" descr="灯"/>
            <p:cNvPicPr>
              <a:picLocks noChangeAspect="1"/>
            </p:cNvPicPr>
            <p:nvPr/>
          </p:nvPicPr>
          <p:blipFill>
            <a:blip r:embed="rId1"/>
            <a:stretch>
              <a:fillRect/>
            </a:stretch>
          </p:blipFill>
          <p:spPr>
            <a:xfrm>
              <a:off x="161" y="96"/>
              <a:ext cx="1295" cy="1988"/>
            </a:xfrm>
            <a:prstGeom prst="rect">
              <a:avLst/>
            </a:prstGeom>
          </p:spPr>
        </p:pic>
        <p:sp>
          <p:nvSpPr>
            <p:cNvPr id="6" name="圆角矩形 5"/>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7" name="标题 7"/>
          <p:cNvSpPr>
            <a:spLocks noGrp="1"/>
          </p:cNvSpPr>
          <p:nvPr/>
        </p:nvSpPr>
        <p:spPr>
          <a:xfrm>
            <a:off x="965200" y="167640"/>
            <a:ext cx="10515600" cy="792480"/>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algn="l"/>
            <a:r>
              <a:rPr sz="3600">
                <a:solidFill>
                  <a:schemeClr val="accent1">
                    <a:lumMod val="75000"/>
                  </a:schemeClr>
                </a:solidFill>
                <a:sym typeface="+mn-ea"/>
              </a:rPr>
              <a:t>习题</a:t>
            </a:r>
            <a:endParaRPr sz="3600">
              <a:solidFill>
                <a:schemeClr val="accent1">
                  <a:lumMod val="75000"/>
                </a:schemeClr>
              </a:solidFill>
              <a:sym typeface="+mn-ea"/>
            </a:endParaRPr>
          </a:p>
        </p:txBody>
      </p:sp>
      <p:sp>
        <p:nvSpPr>
          <p:cNvPr id="8" name="文本框 7"/>
          <p:cNvSpPr txBox="1"/>
          <p:nvPr/>
        </p:nvSpPr>
        <p:spPr>
          <a:xfrm>
            <a:off x="1115060" y="1271905"/>
            <a:ext cx="10216515" cy="5631180"/>
          </a:xfrm>
          <a:prstGeom prst="rect">
            <a:avLst/>
          </a:prstGeom>
          <a:noFill/>
        </p:spPr>
        <p:txBody>
          <a:bodyPr wrap="square" rtlCol="0">
            <a:spAutoFit/>
          </a:bodyPr>
          <a:p>
            <a:pPr algn="l">
              <a:lnSpc>
                <a:spcPct val="120000"/>
              </a:lnSpc>
            </a:pPr>
            <a:r>
              <a:rPr lang="zh-CN" altLang="en-US" sz="2000"/>
              <a:t>选择题</a:t>
            </a:r>
            <a:endParaRPr lang="zh-CN" altLang="en-US" sz="2000"/>
          </a:p>
          <a:p>
            <a:pPr algn="l">
              <a:lnSpc>
                <a:spcPct val="120000"/>
              </a:lnSpc>
            </a:pPr>
            <a:endParaRPr lang="zh-CN" altLang="en-US" sz="2000"/>
          </a:p>
          <a:p>
            <a:pPr algn="l">
              <a:lnSpc>
                <a:spcPct val="120000"/>
              </a:lnSpc>
            </a:pPr>
            <a:r>
              <a:rPr lang="zh-CN" altLang="en-US" sz="2000"/>
              <a:t>1、以下（     ）项不是产生入侵检测系统的原因。</a:t>
            </a:r>
            <a:endParaRPr lang="zh-CN" altLang="en-US" sz="2000"/>
          </a:p>
          <a:p>
            <a:pPr algn="l">
              <a:lnSpc>
                <a:spcPct val="120000"/>
              </a:lnSpc>
            </a:pPr>
            <a:r>
              <a:rPr lang="zh-CN" altLang="en-US" sz="2000"/>
              <a:t>A.与攻击有关的信息流无处不在       </a:t>
            </a:r>
            <a:endParaRPr lang="zh-CN" altLang="en-US" sz="2000"/>
          </a:p>
          <a:p>
            <a:pPr algn="l">
              <a:lnSpc>
                <a:spcPct val="120000"/>
              </a:lnSpc>
            </a:pPr>
            <a:r>
              <a:rPr lang="zh-CN" altLang="en-US" sz="2000"/>
              <a:t>B.攻击行为与正常访问过程存在差距     </a:t>
            </a:r>
            <a:endParaRPr lang="zh-CN" altLang="en-US" sz="2000"/>
          </a:p>
          <a:p>
            <a:pPr algn="l">
              <a:lnSpc>
                <a:spcPct val="120000"/>
              </a:lnSpc>
            </a:pPr>
            <a:r>
              <a:rPr lang="zh-CN" altLang="en-US" sz="2000"/>
              <a:t>C.杀毒软件不具有发现非法资源访问操作的功能         </a:t>
            </a:r>
            <a:endParaRPr lang="zh-CN" altLang="en-US" sz="2000"/>
          </a:p>
          <a:p>
            <a:pPr algn="l">
              <a:lnSpc>
                <a:spcPct val="120000"/>
              </a:lnSpc>
            </a:pPr>
            <a:r>
              <a:rPr lang="zh-CN" altLang="en-US" sz="2000"/>
              <a:t>D.控制网络间数据交换过程</a:t>
            </a:r>
            <a:endParaRPr lang="zh-CN" altLang="en-US" sz="2000"/>
          </a:p>
          <a:p>
            <a:pPr algn="l">
              <a:lnSpc>
                <a:spcPct val="120000"/>
              </a:lnSpc>
            </a:pPr>
            <a:r>
              <a:rPr lang="zh-CN" altLang="en-US" sz="2000"/>
              <a:t>2、关于入侵检测系统，以下（     ）项描述是错误的。</a:t>
            </a:r>
            <a:endParaRPr lang="zh-CN" altLang="en-US" sz="2000"/>
          </a:p>
          <a:p>
            <a:pPr algn="l">
              <a:lnSpc>
                <a:spcPct val="120000"/>
              </a:lnSpc>
            </a:pPr>
            <a:r>
              <a:rPr lang="zh-CN" altLang="en-US" sz="2000"/>
              <a:t>A.一般的入侵检测系统和杀毒软件一样，需要定时更新攻击特征库       </a:t>
            </a:r>
            <a:endParaRPr lang="zh-CN" altLang="en-US" sz="2000"/>
          </a:p>
          <a:p>
            <a:pPr algn="l">
              <a:lnSpc>
                <a:spcPct val="120000"/>
              </a:lnSpc>
            </a:pPr>
            <a:r>
              <a:rPr lang="zh-CN" altLang="en-US" sz="2000"/>
              <a:t>B.正常访问过程和入侵过程存在差异，但无法严格区分     </a:t>
            </a:r>
            <a:endParaRPr lang="zh-CN" altLang="en-US" sz="2000"/>
          </a:p>
          <a:p>
            <a:pPr algn="l">
              <a:lnSpc>
                <a:spcPct val="120000"/>
              </a:lnSpc>
            </a:pPr>
            <a:r>
              <a:rPr lang="zh-CN" altLang="en-US" sz="2000"/>
              <a:t>C.规则是长期观察信息流变化过程后得出的一些规律性的总结         </a:t>
            </a:r>
            <a:endParaRPr lang="zh-CN" altLang="en-US" sz="2000"/>
          </a:p>
          <a:p>
            <a:pPr algn="l">
              <a:lnSpc>
                <a:spcPct val="120000"/>
              </a:lnSpc>
            </a:pPr>
            <a:r>
              <a:rPr lang="zh-CN" altLang="en-US" sz="2000"/>
              <a:t>D.入侵检测系统能够检测出没有发作的病毒</a:t>
            </a:r>
            <a:endParaRPr lang="zh-CN" altLang="en-US" sz="2000"/>
          </a:p>
          <a:p>
            <a:pPr algn="l">
              <a:lnSpc>
                <a:spcPct val="120000"/>
              </a:lnSpc>
            </a:pPr>
            <a:r>
              <a:rPr lang="zh-CN" altLang="en-US" sz="2000"/>
              <a:t>3、以下（     ）项关于入侵检测系统功能的描述是错误的。</a:t>
            </a:r>
            <a:endParaRPr lang="zh-CN" altLang="en-US" sz="2000"/>
          </a:p>
          <a:p>
            <a:pPr algn="l">
              <a:lnSpc>
                <a:spcPct val="120000"/>
              </a:lnSpc>
            </a:pPr>
            <a:r>
              <a:rPr lang="zh-CN" altLang="en-US" sz="2000"/>
              <a:t>A.防御病毒发作引发的攻击行为       B.防御对资源的非法访问     </a:t>
            </a:r>
            <a:endParaRPr lang="zh-CN" altLang="en-US" sz="2000"/>
          </a:p>
          <a:p>
            <a:pPr algn="l">
              <a:lnSpc>
                <a:spcPct val="120000"/>
              </a:lnSpc>
            </a:pPr>
            <a:r>
              <a:rPr lang="zh-CN" altLang="en-US" sz="2000"/>
              <a:t>C.防御分布式拒绝服务攻击           D.防御信息嗅探和截获攻击</a:t>
            </a:r>
            <a:r>
              <a:rPr lang="zh-CN" altLang="en-US"/>
              <a:t> </a:t>
            </a:r>
            <a:endParaRPr lang="zh-CN" altLang="en-US"/>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58420" y="5207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ph type="title"/>
          </p:nvPr>
        </p:nvSpPr>
        <p:spPr>
          <a:xfrm>
            <a:off x="838200" y="60960"/>
            <a:ext cx="10515600" cy="792480"/>
          </a:xfrm>
        </p:spPr>
        <p:txBody>
          <a:bodyPr/>
          <a:p>
            <a:pPr algn="l"/>
            <a:r>
              <a:rPr lang="zh-CN" altLang="en-US" sz="3600">
                <a:solidFill>
                  <a:schemeClr val="accent1">
                    <a:lumMod val="75000"/>
                  </a:schemeClr>
                </a:solidFill>
                <a:sym typeface="+mn-ea"/>
              </a:rPr>
              <a:t>7.1 入侵检测概述</a:t>
            </a:r>
            <a:r>
              <a:rPr lang="en-US" altLang="zh-CN" sz="3600">
                <a:solidFill>
                  <a:schemeClr val="accent1">
                    <a:lumMod val="75000"/>
                  </a:schemeClr>
                </a:solidFill>
                <a:sym typeface="+mn-ea"/>
              </a:rPr>
              <a:t>——入侵检测系统的概念</a:t>
            </a:r>
            <a:endParaRPr lang="en-US" altLang="zh-CN" sz="3600">
              <a:solidFill>
                <a:schemeClr val="accent1">
                  <a:lumMod val="75000"/>
                </a:schemeClr>
              </a:solidFill>
              <a:sym typeface="+mn-ea"/>
            </a:endParaRPr>
          </a:p>
        </p:txBody>
      </p:sp>
      <p:sp>
        <p:nvSpPr>
          <p:cNvPr id="4" name="文本框 3"/>
          <p:cNvSpPr txBox="1"/>
          <p:nvPr/>
        </p:nvSpPr>
        <p:spPr>
          <a:xfrm>
            <a:off x="997585" y="1851660"/>
            <a:ext cx="10364470" cy="829945"/>
          </a:xfrm>
          <a:prstGeom prst="rect">
            <a:avLst/>
          </a:prstGeom>
          <a:noFill/>
        </p:spPr>
        <p:txBody>
          <a:bodyPr wrap="square" rtlCol="0">
            <a:spAutoFit/>
          </a:bodyPr>
          <a:p>
            <a:r>
              <a:rPr lang="en-US" altLang="zh-CN" sz="2400"/>
              <a:t>       </a:t>
            </a:r>
            <a:r>
              <a:rPr lang="zh-CN" altLang="en-US" sz="2400"/>
              <a:t>入侵是一个广义上的概念，是指任何非授权进入系统进行访问、威胁和破坏的行为。实施入侵的人通常称为入侵者或攻击者。</a:t>
            </a:r>
            <a:endParaRPr lang="zh-CN" altLang="en-US" sz="2400"/>
          </a:p>
        </p:txBody>
      </p:sp>
      <p:sp>
        <p:nvSpPr>
          <p:cNvPr id="5" name="文本框 4"/>
          <p:cNvSpPr txBox="1"/>
          <p:nvPr/>
        </p:nvSpPr>
        <p:spPr>
          <a:xfrm>
            <a:off x="997585" y="3749040"/>
            <a:ext cx="9791065" cy="1198880"/>
          </a:xfrm>
          <a:prstGeom prst="rect">
            <a:avLst/>
          </a:prstGeom>
          <a:noFill/>
        </p:spPr>
        <p:txBody>
          <a:bodyPr wrap="square" rtlCol="0">
            <a:spAutoFit/>
          </a:bodyPr>
          <a:p>
            <a:r>
              <a:rPr lang="en-US" altLang="zh-CN" sz="2400"/>
              <a:t>       </a:t>
            </a:r>
            <a:r>
              <a:rPr lang="zh-CN" altLang="en-US" sz="2400"/>
              <a:t>入侵检测系统（Instruction Detection System，IDS）是指对入侵行为自动进行检测、监控和分析的软件与硬件的组合系统，是一种自动监测信息系统内、外入侵事件的安全设备。</a:t>
            </a:r>
            <a:endParaRPr lang="zh-CN" altLang="en-US" sz="2400"/>
          </a:p>
        </p:txBody>
      </p:sp>
    </p:spTree>
    <p:custDataLst>
      <p:tags r:id="rId2"/>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nvGrpSpPr>
        <p:grpSpPr>
          <a:xfrm>
            <a:off x="185420" y="158750"/>
            <a:ext cx="11917680" cy="1262380"/>
            <a:chOff x="161" y="96"/>
            <a:chExt cx="19224" cy="1988"/>
          </a:xfrm>
        </p:grpSpPr>
        <p:pic>
          <p:nvPicPr>
            <p:cNvPr id="5" name="图片 4" descr="灯"/>
            <p:cNvPicPr>
              <a:picLocks noChangeAspect="1"/>
            </p:cNvPicPr>
            <p:nvPr/>
          </p:nvPicPr>
          <p:blipFill>
            <a:blip r:embed="rId1"/>
            <a:stretch>
              <a:fillRect/>
            </a:stretch>
          </p:blipFill>
          <p:spPr>
            <a:xfrm>
              <a:off x="161" y="96"/>
              <a:ext cx="1295" cy="1988"/>
            </a:xfrm>
            <a:prstGeom prst="rect">
              <a:avLst/>
            </a:prstGeom>
          </p:spPr>
        </p:pic>
        <p:sp>
          <p:nvSpPr>
            <p:cNvPr id="6" name="圆角矩形 5"/>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7" name="标题 7"/>
          <p:cNvSpPr>
            <a:spLocks noGrp="1"/>
          </p:cNvSpPr>
          <p:nvPr/>
        </p:nvSpPr>
        <p:spPr>
          <a:xfrm>
            <a:off x="965200" y="167640"/>
            <a:ext cx="10515600" cy="792480"/>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algn="l"/>
            <a:r>
              <a:rPr sz="3600">
                <a:solidFill>
                  <a:schemeClr val="accent1">
                    <a:lumMod val="75000"/>
                  </a:schemeClr>
                </a:solidFill>
                <a:sym typeface="+mn-ea"/>
              </a:rPr>
              <a:t>习题</a:t>
            </a:r>
            <a:endParaRPr sz="3600">
              <a:solidFill>
                <a:schemeClr val="accent1">
                  <a:lumMod val="75000"/>
                </a:schemeClr>
              </a:solidFill>
              <a:sym typeface="+mn-ea"/>
            </a:endParaRPr>
          </a:p>
        </p:txBody>
      </p:sp>
      <p:sp>
        <p:nvSpPr>
          <p:cNvPr id="8" name="文本框 7"/>
          <p:cNvSpPr txBox="1"/>
          <p:nvPr/>
        </p:nvSpPr>
        <p:spPr>
          <a:xfrm>
            <a:off x="1126490" y="1697355"/>
            <a:ext cx="10336530" cy="4523105"/>
          </a:xfrm>
          <a:prstGeom prst="rect">
            <a:avLst/>
          </a:prstGeom>
          <a:noFill/>
        </p:spPr>
        <p:txBody>
          <a:bodyPr wrap="square" rtlCol="0">
            <a:spAutoFit/>
          </a:bodyPr>
          <a:p>
            <a:pPr>
              <a:lnSpc>
                <a:spcPct val="120000"/>
              </a:lnSpc>
            </a:pPr>
            <a:r>
              <a:rPr lang="zh-CN" altLang="en-US" sz="2000"/>
              <a:t>4、以下（     ）项是入侵检测系统能够防御的攻击行为。</a:t>
            </a:r>
            <a:endParaRPr lang="zh-CN" altLang="en-US" sz="2000"/>
          </a:p>
          <a:p>
            <a:pPr>
              <a:lnSpc>
                <a:spcPct val="120000"/>
              </a:lnSpc>
            </a:pPr>
            <a:r>
              <a:rPr lang="zh-CN" altLang="en-US" sz="2000"/>
              <a:t>A.路由项欺骗攻击       B.重放攻击      C.DNS欺骗攻击     D.源IP地址欺骗攻击 </a:t>
            </a:r>
            <a:endParaRPr lang="zh-CN" altLang="en-US" sz="2000"/>
          </a:p>
          <a:p>
            <a:pPr>
              <a:lnSpc>
                <a:spcPct val="120000"/>
              </a:lnSpc>
            </a:pPr>
            <a:r>
              <a:rPr lang="zh-CN" altLang="en-US" sz="2000"/>
              <a:t>5、入侵检测的目的是（     ）。</a:t>
            </a:r>
            <a:endParaRPr lang="zh-CN" altLang="en-US" sz="2000"/>
          </a:p>
          <a:p>
            <a:pPr>
              <a:lnSpc>
                <a:spcPct val="120000"/>
              </a:lnSpc>
            </a:pPr>
            <a:r>
              <a:rPr lang="zh-CN" altLang="en-US" sz="2000"/>
              <a:t>A.实现内外网隔离与访问控制                 </a:t>
            </a:r>
            <a:endParaRPr lang="zh-CN" altLang="en-US" sz="2000"/>
          </a:p>
          <a:p>
            <a:pPr>
              <a:lnSpc>
                <a:spcPct val="120000"/>
              </a:lnSpc>
            </a:pPr>
            <a:r>
              <a:rPr lang="zh-CN" altLang="en-US" sz="2000"/>
              <a:t>B.提供实时的检测及采取相应的防护手段</a:t>
            </a:r>
            <a:endParaRPr lang="zh-CN" altLang="en-US" sz="2000"/>
          </a:p>
          <a:p>
            <a:pPr>
              <a:lnSpc>
                <a:spcPct val="120000"/>
              </a:lnSpc>
            </a:pPr>
            <a:r>
              <a:rPr lang="zh-CN" altLang="en-US" sz="2000"/>
              <a:t>C.记录用户使用计算机网络系统进行所有活动的过程     </a:t>
            </a:r>
            <a:endParaRPr lang="zh-CN" altLang="en-US" sz="2000"/>
          </a:p>
          <a:p>
            <a:pPr>
              <a:lnSpc>
                <a:spcPct val="120000"/>
              </a:lnSpc>
            </a:pPr>
            <a:r>
              <a:rPr lang="zh-CN" altLang="en-US" sz="2000"/>
              <a:t>D.预防、检测和消除病毒</a:t>
            </a:r>
            <a:endParaRPr lang="zh-CN" altLang="en-US" sz="2000"/>
          </a:p>
          <a:p>
            <a:pPr>
              <a:lnSpc>
                <a:spcPct val="120000"/>
              </a:lnSpc>
            </a:pPr>
            <a:r>
              <a:rPr lang="zh-CN" altLang="en-US" sz="2000"/>
              <a:t>6、关于入侵检测系统功能，以下（     ）项描述是错误的。</a:t>
            </a:r>
            <a:endParaRPr lang="zh-CN" altLang="en-US" sz="2000"/>
          </a:p>
          <a:p>
            <a:pPr>
              <a:lnSpc>
                <a:spcPct val="120000"/>
              </a:lnSpc>
            </a:pPr>
            <a:r>
              <a:rPr lang="zh-CN" altLang="en-US" sz="2000"/>
              <a:t>A.捕获流经关键链路的信息流            B.发现攻击行为       </a:t>
            </a:r>
            <a:endParaRPr lang="zh-CN" altLang="en-US" sz="2000"/>
          </a:p>
          <a:p>
            <a:pPr>
              <a:lnSpc>
                <a:spcPct val="120000"/>
              </a:lnSpc>
            </a:pPr>
            <a:r>
              <a:rPr lang="zh-CN" altLang="en-US" sz="2000"/>
              <a:t>C.反制攻击行为                        D.预防攻击行为 </a:t>
            </a:r>
            <a:endParaRPr lang="zh-CN" altLang="en-US" sz="2000"/>
          </a:p>
          <a:p>
            <a:pPr>
              <a:lnSpc>
                <a:spcPct val="120000"/>
              </a:lnSpc>
            </a:pPr>
            <a:r>
              <a:rPr lang="zh-CN" altLang="en-US" sz="2000"/>
              <a:t>7、以下（     ）项不是入侵检测系统通用框架中的构件。</a:t>
            </a:r>
            <a:endParaRPr lang="zh-CN" altLang="en-US" sz="2000"/>
          </a:p>
          <a:p>
            <a:pPr>
              <a:lnSpc>
                <a:spcPct val="120000"/>
              </a:lnSpc>
            </a:pPr>
            <a:r>
              <a:rPr lang="zh-CN" altLang="en-US" sz="2000"/>
              <a:t>A.事件发生器         B.事件分析器         C.事件数据库      D.事件捕获器</a:t>
            </a:r>
            <a:endParaRPr lang="zh-CN" altLang="en-US" sz="2000"/>
          </a:p>
        </p:txBody>
      </p:sp>
    </p:spTree>
    <p:custDataLst>
      <p:tags r:id="rId2"/>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nvGrpSpPr>
        <p:grpSpPr>
          <a:xfrm>
            <a:off x="185420" y="158750"/>
            <a:ext cx="11917680" cy="1262380"/>
            <a:chOff x="161" y="96"/>
            <a:chExt cx="19224" cy="1988"/>
          </a:xfrm>
        </p:grpSpPr>
        <p:pic>
          <p:nvPicPr>
            <p:cNvPr id="5" name="图片 4" descr="灯"/>
            <p:cNvPicPr>
              <a:picLocks noChangeAspect="1"/>
            </p:cNvPicPr>
            <p:nvPr/>
          </p:nvPicPr>
          <p:blipFill>
            <a:blip r:embed="rId1"/>
            <a:stretch>
              <a:fillRect/>
            </a:stretch>
          </p:blipFill>
          <p:spPr>
            <a:xfrm>
              <a:off x="161" y="96"/>
              <a:ext cx="1295" cy="1988"/>
            </a:xfrm>
            <a:prstGeom prst="rect">
              <a:avLst/>
            </a:prstGeom>
          </p:spPr>
        </p:pic>
        <p:sp>
          <p:nvSpPr>
            <p:cNvPr id="6" name="圆角矩形 5"/>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7" name="标题 7"/>
          <p:cNvSpPr>
            <a:spLocks noGrp="1"/>
          </p:cNvSpPr>
          <p:nvPr/>
        </p:nvSpPr>
        <p:spPr>
          <a:xfrm>
            <a:off x="965200" y="167640"/>
            <a:ext cx="10515600" cy="792480"/>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algn="l"/>
            <a:r>
              <a:rPr sz="3600">
                <a:solidFill>
                  <a:schemeClr val="accent1">
                    <a:lumMod val="75000"/>
                  </a:schemeClr>
                </a:solidFill>
                <a:sym typeface="+mn-ea"/>
              </a:rPr>
              <a:t>习题</a:t>
            </a:r>
            <a:endParaRPr sz="3600">
              <a:solidFill>
                <a:schemeClr val="accent1">
                  <a:lumMod val="75000"/>
                </a:schemeClr>
              </a:solidFill>
              <a:sym typeface="+mn-ea"/>
            </a:endParaRPr>
          </a:p>
        </p:txBody>
      </p:sp>
      <p:sp>
        <p:nvSpPr>
          <p:cNvPr id="8" name="文本框 7"/>
          <p:cNvSpPr txBox="1"/>
          <p:nvPr/>
        </p:nvSpPr>
        <p:spPr>
          <a:xfrm>
            <a:off x="1219835" y="1727200"/>
            <a:ext cx="10006965" cy="4399915"/>
          </a:xfrm>
          <a:prstGeom prst="rect">
            <a:avLst/>
          </a:prstGeom>
          <a:noFill/>
        </p:spPr>
        <p:txBody>
          <a:bodyPr wrap="square" rtlCol="0">
            <a:spAutoFit/>
          </a:bodyPr>
          <a:p>
            <a:pPr>
              <a:lnSpc>
                <a:spcPct val="140000"/>
              </a:lnSpc>
            </a:pPr>
            <a:r>
              <a:rPr lang="zh-CN" altLang="en-US" sz="2000"/>
              <a:t>8、关于基于主机的入侵检测系统，以下（     ）项描述是错误的。</a:t>
            </a:r>
            <a:endParaRPr lang="zh-CN" altLang="en-US" sz="2000"/>
          </a:p>
          <a:p>
            <a:pPr>
              <a:lnSpc>
                <a:spcPct val="140000"/>
              </a:lnSpc>
            </a:pPr>
            <a:r>
              <a:rPr lang="zh-CN" altLang="en-US" sz="2000"/>
              <a:t>A.利用攻击特征库发现攻击行为       </a:t>
            </a:r>
            <a:endParaRPr lang="zh-CN" altLang="en-US" sz="2000"/>
          </a:p>
          <a:p>
            <a:pPr>
              <a:lnSpc>
                <a:spcPct val="140000"/>
              </a:lnSpc>
            </a:pPr>
            <a:r>
              <a:rPr lang="zh-CN" altLang="en-US" sz="2000"/>
              <a:t>B.根据访问授权发现非法资源访问过程       </a:t>
            </a:r>
            <a:endParaRPr lang="zh-CN" altLang="en-US" sz="2000"/>
          </a:p>
          <a:p>
            <a:pPr>
              <a:lnSpc>
                <a:spcPct val="140000"/>
              </a:lnSpc>
            </a:pPr>
            <a:r>
              <a:rPr lang="zh-CN" altLang="en-US" sz="2000"/>
              <a:t>C.禁止非法TCP连接建立    </a:t>
            </a:r>
            <a:endParaRPr lang="zh-CN" altLang="en-US" sz="2000"/>
          </a:p>
          <a:p>
            <a:pPr>
              <a:lnSpc>
                <a:spcPct val="140000"/>
              </a:lnSpc>
            </a:pPr>
            <a:r>
              <a:rPr lang="zh-CN" altLang="en-US" sz="2000"/>
              <a:t>D.保证主机不感染病毒 </a:t>
            </a:r>
            <a:endParaRPr lang="zh-CN" altLang="en-US" sz="2000"/>
          </a:p>
          <a:p>
            <a:pPr>
              <a:lnSpc>
                <a:spcPct val="140000"/>
              </a:lnSpc>
            </a:pPr>
            <a:r>
              <a:rPr lang="zh-CN" altLang="en-US" sz="2000"/>
              <a:t>9、异常检测IDS使用（     ）方法进行分析。</a:t>
            </a:r>
            <a:endParaRPr lang="zh-CN" altLang="en-US" sz="2000"/>
          </a:p>
          <a:p>
            <a:pPr>
              <a:lnSpc>
                <a:spcPct val="140000"/>
              </a:lnSpc>
            </a:pPr>
            <a:r>
              <a:rPr lang="zh-CN" altLang="en-US" sz="2000"/>
              <a:t>A.模式匹配        B.统计分析       C.完整性分析    D.可用性分析 </a:t>
            </a:r>
            <a:endParaRPr lang="zh-CN" altLang="en-US" sz="2000"/>
          </a:p>
          <a:p>
            <a:pPr>
              <a:lnSpc>
                <a:spcPct val="140000"/>
              </a:lnSpc>
            </a:pPr>
            <a:r>
              <a:rPr lang="zh-CN" altLang="en-US" sz="2000"/>
              <a:t>10、误用检测IDS的特点是（     ）。</a:t>
            </a:r>
            <a:endParaRPr lang="zh-CN" altLang="en-US" sz="2000"/>
          </a:p>
          <a:p>
            <a:pPr>
              <a:lnSpc>
                <a:spcPct val="140000"/>
              </a:lnSpc>
            </a:pPr>
            <a:r>
              <a:rPr lang="zh-CN" altLang="en-US" sz="2000"/>
              <a:t>A.误报低、漏报高               B.误报高、漏报低   </a:t>
            </a:r>
            <a:endParaRPr lang="zh-CN" altLang="en-US" sz="2000"/>
          </a:p>
          <a:p>
            <a:pPr>
              <a:lnSpc>
                <a:spcPct val="140000"/>
              </a:lnSpc>
            </a:pPr>
            <a:r>
              <a:rPr lang="zh-CN" altLang="en-US" sz="2000"/>
              <a:t>C.误报低、漏报低               D.误报高、漏报高</a:t>
            </a:r>
            <a:endParaRPr lang="zh-CN" altLang="en-US" sz="2000"/>
          </a:p>
        </p:txBody>
      </p:sp>
    </p:spTree>
    <p:custDataLst>
      <p:tags r:id="rId2"/>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nvGrpSpPr>
        <p:grpSpPr>
          <a:xfrm>
            <a:off x="185420" y="158750"/>
            <a:ext cx="11917680" cy="1262380"/>
            <a:chOff x="161" y="96"/>
            <a:chExt cx="19224" cy="1988"/>
          </a:xfrm>
        </p:grpSpPr>
        <p:pic>
          <p:nvPicPr>
            <p:cNvPr id="5" name="图片 4" descr="灯"/>
            <p:cNvPicPr>
              <a:picLocks noChangeAspect="1"/>
            </p:cNvPicPr>
            <p:nvPr/>
          </p:nvPicPr>
          <p:blipFill>
            <a:blip r:embed="rId1"/>
            <a:stretch>
              <a:fillRect/>
            </a:stretch>
          </p:blipFill>
          <p:spPr>
            <a:xfrm>
              <a:off x="161" y="96"/>
              <a:ext cx="1295" cy="1988"/>
            </a:xfrm>
            <a:prstGeom prst="rect">
              <a:avLst/>
            </a:prstGeom>
          </p:spPr>
        </p:pic>
        <p:sp>
          <p:nvSpPr>
            <p:cNvPr id="6" name="圆角矩形 5"/>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7" name="标题 7"/>
          <p:cNvSpPr>
            <a:spLocks noGrp="1"/>
          </p:cNvSpPr>
          <p:nvPr/>
        </p:nvSpPr>
        <p:spPr>
          <a:xfrm>
            <a:off x="965200" y="167640"/>
            <a:ext cx="10515600" cy="792480"/>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algn="l"/>
            <a:r>
              <a:rPr sz="3600">
                <a:solidFill>
                  <a:schemeClr val="accent1">
                    <a:lumMod val="75000"/>
                  </a:schemeClr>
                </a:solidFill>
                <a:sym typeface="+mn-ea"/>
              </a:rPr>
              <a:t>习题</a:t>
            </a:r>
            <a:endParaRPr sz="3600">
              <a:solidFill>
                <a:schemeClr val="accent1">
                  <a:lumMod val="75000"/>
                </a:schemeClr>
              </a:solidFill>
              <a:sym typeface="+mn-ea"/>
            </a:endParaRPr>
          </a:p>
        </p:txBody>
      </p:sp>
      <p:sp>
        <p:nvSpPr>
          <p:cNvPr id="8" name="文本框 7"/>
          <p:cNvSpPr txBox="1"/>
          <p:nvPr/>
        </p:nvSpPr>
        <p:spPr>
          <a:xfrm>
            <a:off x="1266190" y="1587500"/>
            <a:ext cx="10146665" cy="3784600"/>
          </a:xfrm>
          <a:prstGeom prst="rect">
            <a:avLst/>
          </a:prstGeom>
          <a:noFill/>
        </p:spPr>
        <p:txBody>
          <a:bodyPr wrap="square" rtlCol="0">
            <a:spAutoFit/>
          </a:bodyPr>
          <a:p>
            <a:pPr>
              <a:lnSpc>
                <a:spcPct val="120000"/>
              </a:lnSpc>
            </a:pPr>
            <a:r>
              <a:rPr lang="zh-CN" altLang="en-US" sz="2000"/>
              <a:t>判断题</a:t>
            </a:r>
            <a:endParaRPr lang="zh-CN" altLang="en-US" sz="2000"/>
          </a:p>
          <a:p>
            <a:pPr>
              <a:lnSpc>
                <a:spcPct val="120000"/>
              </a:lnSpc>
            </a:pPr>
            <a:endParaRPr lang="zh-CN" altLang="en-US" sz="2000"/>
          </a:p>
          <a:p>
            <a:pPr>
              <a:lnSpc>
                <a:spcPct val="120000"/>
              </a:lnSpc>
            </a:pPr>
            <a:r>
              <a:rPr lang="zh-CN" altLang="en-US" sz="2000"/>
              <a:t>1、入侵检测系统是一种积极主动的安全防护技术。</a:t>
            </a:r>
            <a:endParaRPr lang="zh-CN" altLang="en-US" sz="2000"/>
          </a:p>
          <a:p>
            <a:pPr>
              <a:lnSpc>
                <a:spcPct val="120000"/>
              </a:lnSpc>
            </a:pPr>
            <a:r>
              <a:rPr lang="zh-CN" altLang="en-US" sz="2000"/>
              <a:t>2、入侵检测系统的采集模块主要用来信息收集，收集的内容包括系统、网络、数据及用户活动的状态和行为。</a:t>
            </a:r>
            <a:endParaRPr lang="zh-CN" altLang="en-US" sz="2000"/>
          </a:p>
          <a:p>
            <a:pPr>
              <a:lnSpc>
                <a:spcPct val="120000"/>
              </a:lnSpc>
            </a:pPr>
            <a:r>
              <a:rPr lang="zh-CN" altLang="en-US" sz="2000"/>
              <a:t>3、模式匹配就是将收集到的信息与已知的网络入侵和系统误用模式数据库进行比较，从而发现违背安全策略的行为。</a:t>
            </a:r>
            <a:endParaRPr lang="zh-CN" altLang="en-US" sz="2000"/>
          </a:p>
          <a:p>
            <a:pPr>
              <a:lnSpc>
                <a:spcPct val="120000"/>
              </a:lnSpc>
            </a:pPr>
            <a:r>
              <a:rPr lang="zh-CN" altLang="en-US" sz="2000"/>
              <a:t>4、基于网络的入侵检测系统具有可以确定攻击是否成功的优点。</a:t>
            </a:r>
            <a:endParaRPr lang="zh-CN" altLang="en-US" sz="2000"/>
          </a:p>
          <a:p>
            <a:pPr>
              <a:lnSpc>
                <a:spcPct val="120000"/>
              </a:lnSpc>
            </a:pPr>
            <a:r>
              <a:rPr lang="zh-CN" altLang="en-US" sz="2000"/>
              <a:t>5、基于网络的入侵检测系统只能检查它直接连接网段的通信，不能检测在不同网段的数据包。</a:t>
            </a:r>
            <a:endParaRPr lang="zh-CN" altLang="en-US" sz="2000"/>
          </a:p>
        </p:txBody>
      </p:sp>
    </p:spTree>
    <p:custDataLst>
      <p:tags r:id="rId2"/>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nvGrpSpPr>
        <p:grpSpPr>
          <a:xfrm>
            <a:off x="185420" y="158750"/>
            <a:ext cx="11917680" cy="1262380"/>
            <a:chOff x="161" y="96"/>
            <a:chExt cx="19224" cy="1988"/>
          </a:xfrm>
        </p:grpSpPr>
        <p:pic>
          <p:nvPicPr>
            <p:cNvPr id="5" name="图片 4" descr="灯"/>
            <p:cNvPicPr>
              <a:picLocks noChangeAspect="1"/>
            </p:cNvPicPr>
            <p:nvPr/>
          </p:nvPicPr>
          <p:blipFill>
            <a:blip r:embed="rId1"/>
            <a:stretch>
              <a:fillRect/>
            </a:stretch>
          </p:blipFill>
          <p:spPr>
            <a:xfrm>
              <a:off x="161" y="96"/>
              <a:ext cx="1295" cy="1988"/>
            </a:xfrm>
            <a:prstGeom prst="rect">
              <a:avLst/>
            </a:prstGeom>
          </p:spPr>
        </p:pic>
        <p:sp>
          <p:nvSpPr>
            <p:cNvPr id="6" name="圆角矩形 5"/>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7" name="标题 7"/>
          <p:cNvSpPr>
            <a:spLocks noGrp="1"/>
          </p:cNvSpPr>
          <p:nvPr/>
        </p:nvSpPr>
        <p:spPr>
          <a:xfrm>
            <a:off x="965200" y="167640"/>
            <a:ext cx="10515600" cy="792480"/>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algn="l"/>
            <a:r>
              <a:rPr sz="3600">
                <a:solidFill>
                  <a:schemeClr val="accent1">
                    <a:lumMod val="75000"/>
                  </a:schemeClr>
                </a:solidFill>
                <a:sym typeface="+mn-ea"/>
              </a:rPr>
              <a:t>习题</a:t>
            </a:r>
            <a:endParaRPr sz="3600">
              <a:solidFill>
                <a:schemeClr val="accent1">
                  <a:lumMod val="75000"/>
                </a:schemeClr>
              </a:solidFill>
              <a:sym typeface="+mn-ea"/>
            </a:endParaRPr>
          </a:p>
        </p:txBody>
      </p:sp>
      <p:sp>
        <p:nvSpPr>
          <p:cNvPr id="8" name="文本框 7"/>
          <p:cNvSpPr txBox="1"/>
          <p:nvPr/>
        </p:nvSpPr>
        <p:spPr>
          <a:xfrm>
            <a:off x="836930" y="2086610"/>
            <a:ext cx="9807575" cy="3107690"/>
          </a:xfrm>
          <a:prstGeom prst="rect">
            <a:avLst/>
          </a:prstGeom>
          <a:noFill/>
        </p:spPr>
        <p:txBody>
          <a:bodyPr wrap="square" rtlCol="0">
            <a:spAutoFit/>
          </a:bodyPr>
          <a:p>
            <a:pPr>
              <a:lnSpc>
                <a:spcPct val="140000"/>
              </a:lnSpc>
            </a:pPr>
            <a:r>
              <a:rPr lang="zh-CN" altLang="en-US" sz="2000"/>
              <a:t>6、异常检测是一个“学习正常，发现异常”的过程，它的主要特点体现在学习过程中。</a:t>
            </a:r>
            <a:endParaRPr lang="zh-CN" altLang="en-US" sz="2000"/>
          </a:p>
          <a:p>
            <a:pPr>
              <a:lnSpc>
                <a:spcPct val="140000"/>
              </a:lnSpc>
            </a:pPr>
            <a:r>
              <a:rPr lang="zh-CN" altLang="en-US" sz="2000"/>
              <a:t>7、基于概率统计的检测技术是异常入侵检测中最常用的技术，它对用户历史行为建立模型。</a:t>
            </a:r>
            <a:endParaRPr lang="zh-CN" altLang="en-US" sz="2000"/>
          </a:p>
          <a:p>
            <a:pPr>
              <a:lnSpc>
                <a:spcPct val="140000"/>
              </a:lnSpc>
            </a:pPr>
            <a:r>
              <a:rPr lang="zh-CN" altLang="en-US" sz="2000"/>
              <a:t>8、误用检测是一个“总结入侵特征，确定攻击”的过程，它的主要特点体现在特征库的建立。</a:t>
            </a:r>
            <a:endParaRPr lang="zh-CN" altLang="en-US" sz="2000"/>
          </a:p>
          <a:p>
            <a:pPr>
              <a:lnSpc>
                <a:spcPct val="140000"/>
              </a:lnSpc>
            </a:pPr>
            <a:r>
              <a:rPr lang="zh-CN" altLang="en-US" sz="2000"/>
              <a:t>9、入侵检测系统可以弥补安全防御系统中的安全缺陷和漏洞。</a:t>
            </a:r>
            <a:endParaRPr lang="zh-CN" altLang="en-US" sz="2000"/>
          </a:p>
          <a:p>
            <a:pPr>
              <a:lnSpc>
                <a:spcPct val="140000"/>
              </a:lnSpc>
            </a:pPr>
            <a:r>
              <a:rPr lang="zh-CN" altLang="en-US" sz="2000"/>
              <a:t>10、Snort是开源、高度可配置且可移植的基于主机或基于网络的IDS。</a:t>
            </a:r>
            <a:endParaRPr lang="zh-CN" altLang="en-US" sz="2000"/>
          </a:p>
        </p:txBody>
      </p:sp>
    </p:spTree>
    <p:custDataLst>
      <p:tags r:id="rId2"/>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nvGrpSpPr>
        <p:grpSpPr>
          <a:xfrm>
            <a:off x="185420" y="158750"/>
            <a:ext cx="11917680" cy="1262380"/>
            <a:chOff x="161" y="96"/>
            <a:chExt cx="19224" cy="1988"/>
          </a:xfrm>
        </p:grpSpPr>
        <p:pic>
          <p:nvPicPr>
            <p:cNvPr id="5" name="图片 4" descr="灯"/>
            <p:cNvPicPr>
              <a:picLocks noChangeAspect="1"/>
            </p:cNvPicPr>
            <p:nvPr/>
          </p:nvPicPr>
          <p:blipFill>
            <a:blip r:embed="rId1"/>
            <a:stretch>
              <a:fillRect/>
            </a:stretch>
          </p:blipFill>
          <p:spPr>
            <a:xfrm>
              <a:off x="161" y="96"/>
              <a:ext cx="1295" cy="1988"/>
            </a:xfrm>
            <a:prstGeom prst="rect">
              <a:avLst/>
            </a:prstGeom>
          </p:spPr>
        </p:pic>
        <p:sp>
          <p:nvSpPr>
            <p:cNvPr id="6" name="圆角矩形 5"/>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7" name="标题 7"/>
          <p:cNvSpPr>
            <a:spLocks noGrp="1"/>
          </p:cNvSpPr>
          <p:nvPr/>
        </p:nvSpPr>
        <p:spPr>
          <a:xfrm>
            <a:off x="965200" y="167640"/>
            <a:ext cx="10515600" cy="792480"/>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algn="l"/>
            <a:r>
              <a:rPr sz="3600">
                <a:solidFill>
                  <a:schemeClr val="accent1">
                    <a:lumMod val="75000"/>
                  </a:schemeClr>
                </a:solidFill>
                <a:sym typeface="+mn-ea"/>
              </a:rPr>
              <a:t>习题</a:t>
            </a:r>
            <a:endParaRPr sz="3600">
              <a:solidFill>
                <a:schemeClr val="accent1">
                  <a:lumMod val="75000"/>
                </a:schemeClr>
              </a:solidFill>
              <a:sym typeface="+mn-ea"/>
            </a:endParaRPr>
          </a:p>
        </p:txBody>
      </p:sp>
      <p:sp>
        <p:nvSpPr>
          <p:cNvPr id="8" name="文本框 7"/>
          <p:cNvSpPr txBox="1"/>
          <p:nvPr/>
        </p:nvSpPr>
        <p:spPr>
          <a:xfrm>
            <a:off x="1306195" y="1607185"/>
            <a:ext cx="10156825" cy="2306955"/>
          </a:xfrm>
          <a:prstGeom prst="rect">
            <a:avLst/>
          </a:prstGeom>
          <a:noFill/>
        </p:spPr>
        <p:txBody>
          <a:bodyPr wrap="square" rtlCol="0">
            <a:spAutoFit/>
          </a:bodyPr>
          <a:p>
            <a:pPr>
              <a:lnSpc>
                <a:spcPct val="120000"/>
              </a:lnSpc>
            </a:pPr>
            <a:r>
              <a:rPr lang="zh-CN" altLang="en-US" sz="2000"/>
              <a:t>简答题</a:t>
            </a:r>
            <a:endParaRPr lang="zh-CN" altLang="en-US" sz="2000"/>
          </a:p>
          <a:p>
            <a:pPr>
              <a:lnSpc>
                <a:spcPct val="120000"/>
              </a:lnSpc>
            </a:pPr>
            <a:endParaRPr lang="zh-CN" altLang="en-US" sz="2000"/>
          </a:p>
          <a:p>
            <a:pPr>
              <a:lnSpc>
                <a:spcPct val="120000"/>
              </a:lnSpc>
            </a:pPr>
            <a:endParaRPr lang="zh-CN" altLang="en-US" sz="2000"/>
          </a:p>
          <a:p>
            <a:pPr>
              <a:lnSpc>
                <a:spcPct val="120000"/>
              </a:lnSpc>
            </a:pPr>
            <a:r>
              <a:rPr lang="zh-CN" altLang="en-US" sz="2000"/>
              <a:t>1、根据入侵检测系统的检测对象的不同，入侵检测系统主要分为哪两类？这两类入侵检测系统的数据源分别是什么？</a:t>
            </a:r>
            <a:endParaRPr lang="zh-CN" altLang="en-US" sz="2000"/>
          </a:p>
          <a:p>
            <a:pPr>
              <a:lnSpc>
                <a:spcPct val="120000"/>
              </a:lnSpc>
            </a:pPr>
            <a:r>
              <a:rPr lang="zh-CN" altLang="en-US" sz="2000"/>
              <a:t>2、基于主机的入侵检测系统优点？</a:t>
            </a:r>
            <a:endParaRPr lang="zh-CN" altLang="en-US" sz="2000"/>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58420" y="5207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ph type="title"/>
          </p:nvPr>
        </p:nvSpPr>
        <p:spPr>
          <a:xfrm>
            <a:off x="838200" y="60960"/>
            <a:ext cx="10515600" cy="792480"/>
          </a:xfrm>
        </p:spPr>
        <p:txBody>
          <a:bodyPr/>
          <a:p>
            <a:pPr algn="l"/>
            <a:r>
              <a:rPr lang="zh-CN" altLang="en-US" sz="3600">
                <a:solidFill>
                  <a:schemeClr val="accent1">
                    <a:lumMod val="75000"/>
                  </a:schemeClr>
                </a:solidFill>
                <a:sym typeface="+mn-ea"/>
              </a:rPr>
              <a:t>7.1 入侵检测概述</a:t>
            </a:r>
            <a:r>
              <a:rPr lang="en-US" altLang="zh-CN" sz="3600">
                <a:solidFill>
                  <a:schemeClr val="accent1">
                    <a:lumMod val="75000"/>
                  </a:schemeClr>
                </a:solidFill>
                <a:sym typeface="+mn-ea"/>
              </a:rPr>
              <a:t>——入侵检测系统的发展</a:t>
            </a:r>
            <a:endParaRPr lang="en-US" altLang="zh-CN" sz="3600">
              <a:solidFill>
                <a:schemeClr val="accent1">
                  <a:lumMod val="75000"/>
                </a:schemeClr>
              </a:solidFill>
              <a:sym typeface="+mn-ea"/>
            </a:endParaRPr>
          </a:p>
        </p:txBody>
      </p:sp>
      <p:sp>
        <p:nvSpPr>
          <p:cNvPr id="4" name="文本框 3"/>
          <p:cNvSpPr txBox="1"/>
          <p:nvPr/>
        </p:nvSpPr>
        <p:spPr>
          <a:xfrm>
            <a:off x="1096645" y="1687195"/>
            <a:ext cx="10186670" cy="4523105"/>
          </a:xfrm>
          <a:prstGeom prst="rect">
            <a:avLst/>
          </a:prstGeom>
          <a:noFill/>
        </p:spPr>
        <p:txBody>
          <a:bodyPr wrap="square" rtlCol="0">
            <a:spAutoFit/>
          </a:bodyPr>
          <a:p>
            <a:pPr>
              <a:lnSpc>
                <a:spcPct val="120000"/>
              </a:lnSpc>
            </a:pPr>
            <a:r>
              <a:rPr lang="en-US" altLang="zh-CN" sz="2000"/>
              <a:t>       </a:t>
            </a:r>
            <a:r>
              <a:rPr lang="zh-CN" altLang="en-US" sz="2000"/>
              <a:t>1980年4月，一份题为“Computer Security Threat Monitoring and Surveillance”（计算机安全威胁监控与监视）的技术报告，第一次详细阐述了入侵检测的概念。</a:t>
            </a:r>
            <a:endParaRPr lang="zh-CN" altLang="en-US" sz="2000"/>
          </a:p>
          <a:p>
            <a:pPr>
              <a:lnSpc>
                <a:spcPct val="120000"/>
              </a:lnSpc>
            </a:pPr>
            <a:r>
              <a:rPr lang="zh-CN" altLang="en-US" sz="2000"/>
              <a:t>       从1984年到1986年，乔治敦大学的Dorothy Denning和SRI/CSL（SRI公司计算机科学实验室）的Peter Neumann研究出了一个实时入侵检测系统模型，取名为IDES（入侵检测专家系统）。</a:t>
            </a:r>
            <a:endParaRPr lang="zh-CN" altLang="en-US" sz="2000"/>
          </a:p>
          <a:p>
            <a:pPr>
              <a:lnSpc>
                <a:spcPct val="120000"/>
              </a:lnSpc>
            </a:pPr>
            <a:r>
              <a:rPr lang="zh-CN" altLang="en-US" sz="2000"/>
              <a:t>       1990年，加州大学戴维斯分校的L.T.Heberlein等人开发了网络安全监视器（Network Security Monitor，NSM）。</a:t>
            </a:r>
            <a:endParaRPr lang="zh-CN" altLang="en-US" sz="2000"/>
          </a:p>
          <a:p>
            <a:pPr>
              <a:lnSpc>
                <a:spcPct val="120000"/>
              </a:lnSpc>
            </a:pPr>
            <a:r>
              <a:rPr lang="zh-CN" altLang="en-US" sz="2000"/>
              <a:t>       莫里斯蠕虫事件发生之后，美国空军、国家安全局和能源部共同资助空军密码支持中心、劳伦斯利弗摩尔国家实验室、加州大学戴维斯分校、Haystack实验室，开展对分布式入侵检测系统（DIDS）的研究。</a:t>
            </a:r>
            <a:endParaRPr lang="zh-CN" altLang="en-US" sz="2000"/>
          </a:p>
          <a:p>
            <a:pPr>
              <a:lnSpc>
                <a:spcPct val="120000"/>
              </a:lnSpc>
            </a:pPr>
            <a:r>
              <a:rPr lang="zh-CN" altLang="en-US" sz="2000"/>
              <a:t>       从20世纪90年代到现在，入侵检测系统的研发呈现出百家争鸣的繁荣局面，并在智能化和分布式两个方向取得了长足性的进展。</a:t>
            </a:r>
            <a:endParaRPr lang="zh-CN" altLang="en-US" sz="2000"/>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58420" y="5207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ph type="title"/>
          </p:nvPr>
        </p:nvSpPr>
        <p:spPr>
          <a:xfrm>
            <a:off x="838200" y="60960"/>
            <a:ext cx="10515600" cy="792480"/>
          </a:xfrm>
        </p:spPr>
        <p:txBody>
          <a:bodyPr/>
          <a:p>
            <a:pPr algn="l"/>
            <a:r>
              <a:rPr sz="3200">
                <a:solidFill>
                  <a:schemeClr val="accent1">
                    <a:lumMod val="75000"/>
                  </a:schemeClr>
                </a:solidFill>
                <a:sym typeface="+mn-ea"/>
              </a:rPr>
              <a:t>7.2 入侵检测系统结构</a:t>
            </a:r>
            <a:r>
              <a:rPr lang="en-US" altLang="zh-CN" sz="3200">
                <a:solidFill>
                  <a:schemeClr val="accent1">
                    <a:lumMod val="75000"/>
                  </a:schemeClr>
                </a:solidFill>
                <a:sym typeface="+mn-ea"/>
              </a:rPr>
              <a:t>——入侵检测系统通用模型</a:t>
            </a:r>
            <a:endParaRPr lang="en-US" altLang="zh-CN" sz="3200">
              <a:solidFill>
                <a:schemeClr val="accent1">
                  <a:lumMod val="75000"/>
                </a:schemeClr>
              </a:solidFill>
              <a:sym typeface="+mn-ea"/>
            </a:endParaRPr>
          </a:p>
        </p:txBody>
      </p:sp>
      <p:sp>
        <p:nvSpPr>
          <p:cNvPr id="4" name="文本框 3"/>
          <p:cNvSpPr txBox="1"/>
          <p:nvPr/>
        </p:nvSpPr>
        <p:spPr>
          <a:xfrm>
            <a:off x="1360805" y="1518285"/>
            <a:ext cx="9747250" cy="4892675"/>
          </a:xfrm>
          <a:prstGeom prst="rect">
            <a:avLst/>
          </a:prstGeom>
          <a:noFill/>
        </p:spPr>
        <p:txBody>
          <a:bodyPr wrap="square" rtlCol="0">
            <a:spAutoFit/>
          </a:bodyPr>
          <a:p>
            <a:pPr>
              <a:lnSpc>
                <a:spcPct val="100000"/>
              </a:lnSpc>
            </a:pPr>
            <a:r>
              <a:rPr lang="en-US" altLang="zh-CN" sz="2400"/>
              <a:t>       </a:t>
            </a:r>
            <a:r>
              <a:rPr lang="zh-CN" altLang="en-US" sz="2400"/>
              <a:t>对于入侵检测框架的研究比较有名的成果是</a:t>
            </a:r>
            <a:r>
              <a:rPr lang="zh-CN" altLang="en-US" sz="2400">
                <a:solidFill>
                  <a:schemeClr val="accent1">
                    <a:lumMod val="75000"/>
                  </a:schemeClr>
                </a:solidFill>
              </a:rPr>
              <a:t>入侵检测数据交换格式</a:t>
            </a:r>
            <a:r>
              <a:rPr lang="zh-CN" altLang="en-US" sz="2400"/>
              <a:t>（Intrusion Detection Exchange Format，IDEF）和</a:t>
            </a:r>
            <a:r>
              <a:rPr lang="zh-CN" altLang="en-US" sz="2400">
                <a:solidFill>
                  <a:schemeClr val="accent1">
                    <a:lumMod val="75000"/>
                  </a:schemeClr>
                </a:solidFill>
              </a:rPr>
              <a:t>通用入侵检测框架</a:t>
            </a:r>
            <a:r>
              <a:rPr lang="zh-CN" altLang="en-US" sz="2400"/>
              <a:t>（Common Intrusion Detection Framework，CIDF）。</a:t>
            </a:r>
            <a:endParaRPr lang="zh-CN" altLang="en-US" sz="2400"/>
          </a:p>
          <a:p>
            <a:pPr>
              <a:lnSpc>
                <a:spcPct val="100000"/>
              </a:lnSpc>
            </a:pPr>
            <a:endParaRPr lang="zh-CN" altLang="en-US" sz="2400"/>
          </a:p>
          <a:p>
            <a:pPr>
              <a:lnSpc>
                <a:spcPct val="100000"/>
              </a:lnSpc>
            </a:pPr>
            <a:endParaRPr lang="zh-CN" altLang="en-US" sz="2400"/>
          </a:p>
          <a:p>
            <a:pPr>
              <a:lnSpc>
                <a:spcPct val="100000"/>
              </a:lnSpc>
            </a:pPr>
            <a:r>
              <a:rPr lang="zh-CN" altLang="en-US" sz="2400"/>
              <a:t>       IDEF是由IETF的入侵检测工作组（Intrusion Detection Working Group，IDWG）负责建立的入侵检测数据交换标准。</a:t>
            </a:r>
            <a:endParaRPr lang="zh-CN" altLang="en-US" sz="2400"/>
          </a:p>
          <a:p>
            <a:pPr>
              <a:lnSpc>
                <a:spcPct val="100000"/>
              </a:lnSpc>
            </a:pPr>
            <a:endParaRPr lang="zh-CN" altLang="en-US" sz="2400"/>
          </a:p>
          <a:p>
            <a:pPr>
              <a:lnSpc>
                <a:spcPct val="100000"/>
              </a:lnSpc>
            </a:pPr>
            <a:endParaRPr lang="zh-CN" altLang="en-US" sz="2400"/>
          </a:p>
          <a:p>
            <a:pPr>
              <a:lnSpc>
                <a:spcPct val="100000"/>
              </a:lnSpc>
            </a:pPr>
            <a:r>
              <a:rPr lang="zh-CN" altLang="en-US" sz="2400"/>
              <a:t>       CIDF是一套规范，定义了IDS表达入侵检测信息的标准语言，用来表示系统事件、分析结果和响应指标，把入侵检测系统从逻辑上分为各个面向任务的组件，定义了IDS组件之间的通信协议。CIDF的文档由四部分组成，包括体系结构、规范语言、内部通信和程序接口。</a:t>
            </a:r>
            <a:endParaRPr lang="zh-CN" altLang="en-US" sz="2400"/>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58420" y="5207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ph type="title"/>
          </p:nvPr>
        </p:nvSpPr>
        <p:spPr>
          <a:xfrm>
            <a:off x="838200" y="60960"/>
            <a:ext cx="10515600" cy="792480"/>
          </a:xfrm>
        </p:spPr>
        <p:txBody>
          <a:bodyPr/>
          <a:p>
            <a:pPr algn="l"/>
            <a:r>
              <a:rPr sz="3200">
                <a:solidFill>
                  <a:schemeClr val="accent1">
                    <a:lumMod val="75000"/>
                  </a:schemeClr>
                </a:solidFill>
                <a:sym typeface="+mn-ea"/>
              </a:rPr>
              <a:t>7.2 入侵检测系统结构</a:t>
            </a:r>
            <a:r>
              <a:rPr lang="en-US" altLang="zh-CN" sz="3200">
                <a:solidFill>
                  <a:schemeClr val="accent1">
                    <a:lumMod val="75000"/>
                  </a:schemeClr>
                </a:solidFill>
                <a:sym typeface="+mn-ea"/>
              </a:rPr>
              <a:t>——入侵检测系统通用模型</a:t>
            </a:r>
            <a:endParaRPr lang="en-US" altLang="zh-CN" sz="3200">
              <a:solidFill>
                <a:schemeClr val="accent1">
                  <a:lumMod val="75000"/>
                </a:schemeClr>
              </a:solidFill>
              <a:sym typeface="+mn-ea"/>
            </a:endParaRPr>
          </a:p>
        </p:txBody>
      </p:sp>
      <p:sp>
        <p:nvSpPr>
          <p:cNvPr id="4" name="文本框 3"/>
          <p:cNvSpPr txBox="1"/>
          <p:nvPr/>
        </p:nvSpPr>
        <p:spPr>
          <a:xfrm>
            <a:off x="1116965" y="1358265"/>
            <a:ext cx="10096500" cy="922020"/>
          </a:xfrm>
          <a:prstGeom prst="rect">
            <a:avLst/>
          </a:prstGeom>
          <a:noFill/>
        </p:spPr>
        <p:txBody>
          <a:bodyPr wrap="square" rtlCol="0">
            <a:spAutoFit/>
          </a:bodyPr>
          <a:p>
            <a:r>
              <a:rPr lang="en-US" altLang="zh-CN"/>
              <a:t>       </a:t>
            </a:r>
            <a:r>
              <a:rPr lang="zh-CN" altLang="en-US"/>
              <a:t>CIDF的体系结构文档中说明了一个IDS的通用模型。如图7-1所示。CIDF将入侵检测系统所要分析的数据统称为事件（event）。它将入侵检测系统分为事件产生器、事件分析器、响应单元和事件数据库4个组件。</a:t>
            </a:r>
            <a:endParaRPr lang="zh-CN" altLang="en-US"/>
          </a:p>
        </p:txBody>
      </p:sp>
      <p:graphicFrame>
        <p:nvGraphicFramePr>
          <p:cNvPr id="2" name="对象 -2147482624"/>
          <p:cNvGraphicFramePr>
            <a:graphicFrameLocks noChangeAspect="1"/>
          </p:cNvGraphicFramePr>
          <p:nvPr/>
        </p:nvGraphicFramePr>
        <p:xfrm>
          <a:off x="2997200" y="2280285"/>
          <a:ext cx="6335395" cy="4110990"/>
        </p:xfrm>
        <a:graphic>
          <a:graphicData uri="http://schemas.openxmlformats.org/presentationml/2006/ole">
            <mc:AlternateContent xmlns:mc="http://schemas.openxmlformats.org/markup-compatibility/2006">
              <mc:Choice xmlns:v="urn:schemas-microsoft-com:vml" Requires="v">
                <p:oleObj spid="_x0000_s3076" name="" r:id="rId2" imgW="4521200" imgH="2933700" progId="Visio.Drawing.11">
                  <p:embed/>
                </p:oleObj>
              </mc:Choice>
              <mc:Fallback>
                <p:oleObj name="" r:id="rId2" imgW="4521200" imgH="2933700" progId="Visio.Drawing.11">
                  <p:embed/>
                  <p:pic>
                    <p:nvPicPr>
                      <p:cNvPr id="0" name="图片 3075"/>
                      <p:cNvPicPr/>
                      <p:nvPr/>
                    </p:nvPicPr>
                    <p:blipFill>
                      <a:blip r:embed="rId3"/>
                      <a:stretch>
                        <a:fillRect/>
                      </a:stretch>
                    </p:blipFill>
                    <p:spPr>
                      <a:xfrm>
                        <a:off x="2997200" y="2280285"/>
                        <a:ext cx="6335395" cy="4110990"/>
                      </a:xfrm>
                      <a:prstGeom prst="rect">
                        <a:avLst/>
                      </a:prstGeom>
                      <a:noFill/>
                      <a:ln w="38100">
                        <a:noFill/>
                        <a:miter/>
                      </a:ln>
                    </p:spPr>
                  </p:pic>
                </p:oleObj>
              </mc:Fallback>
            </mc:AlternateContent>
          </a:graphicData>
        </a:graphic>
      </p:graphicFrame>
      <p:sp>
        <p:nvSpPr>
          <p:cNvPr id="17" name="文本框 16"/>
          <p:cNvSpPr txBox="1"/>
          <p:nvPr/>
        </p:nvSpPr>
        <p:spPr>
          <a:xfrm>
            <a:off x="5193030" y="6485890"/>
            <a:ext cx="1806575" cy="368300"/>
          </a:xfrm>
          <a:prstGeom prst="rect">
            <a:avLst/>
          </a:prstGeom>
          <a:noFill/>
        </p:spPr>
        <p:txBody>
          <a:bodyPr wrap="square" rtlCol="0">
            <a:spAutoFit/>
          </a:bodyPr>
          <a:p>
            <a:r>
              <a:rPr lang="zh-CN" altLang="en-US"/>
              <a:t>图7-1 CIDF模型</a:t>
            </a:r>
            <a:endParaRPr lang="zh-CN" altLang="en-US"/>
          </a:p>
        </p:txBody>
      </p:sp>
      <p:sp>
        <p:nvSpPr>
          <p:cNvPr id="18" name="文本框 17"/>
          <p:cNvSpPr txBox="1"/>
          <p:nvPr/>
        </p:nvSpPr>
        <p:spPr>
          <a:xfrm>
            <a:off x="208915" y="2367280"/>
            <a:ext cx="2654300" cy="2122805"/>
          </a:xfrm>
          <a:prstGeom prst="rect">
            <a:avLst/>
          </a:prstGeom>
          <a:noFill/>
        </p:spPr>
        <p:txBody>
          <a:bodyPr wrap="square" rtlCol="0">
            <a:spAutoFit/>
          </a:bodyPr>
          <a:p>
            <a:r>
              <a:rPr lang="zh-CN" altLang="en-US" sz="2400">
                <a:solidFill>
                  <a:schemeClr val="accent1">
                    <a:lumMod val="75000"/>
                  </a:schemeClr>
                </a:solidFill>
              </a:rPr>
              <a:t>事件产生器</a:t>
            </a:r>
            <a:endParaRPr lang="zh-CN" altLang="en-US"/>
          </a:p>
          <a:p>
            <a:r>
              <a:rPr lang="zh-CN" altLang="en-US"/>
              <a:t>      事件产生器负责从整个计算环境中获取事件。事件可以是从网络数据包或系统日志等途径获取的数据，一般将其保存到数据库中。</a:t>
            </a:r>
            <a:endParaRPr lang="zh-CN" altLang="en-US"/>
          </a:p>
        </p:txBody>
      </p:sp>
      <p:sp>
        <p:nvSpPr>
          <p:cNvPr id="19" name="文本框 18"/>
          <p:cNvSpPr txBox="1"/>
          <p:nvPr/>
        </p:nvSpPr>
        <p:spPr>
          <a:xfrm>
            <a:off x="58420" y="4454525"/>
            <a:ext cx="3820160" cy="2399665"/>
          </a:xfrm>
          <a:prstGeom prst="rect">
            <a:avLst/>
          </a:prstGeom>
          <a:noFill/>
        </p:spPr>
        <p:txBody>
          <a:bodyPr wrap="square" rtlCol="0">
            <a:spAutoFit/>
          </a:bodyPr>
          <a:p>
            <a:r>
              <a:rPr lang="zh-CN" altLang="en-US" sz="2400">
                <a:solidFill>
                  <a:schemeClr val="accent1">
                    <a:lumMod val="75000"/>
                  </a:schemeClr>
                </a:solidFill>
              </a:rPr>
              <a:t>事件分析器</a:t>
            </a:r>
            <a:endParaRPr lang="zh-CN" altLang="en-US"/>
          </a:p>
          <a:p>
            <a:r>
              <a:rPr lang="zh-CN" altLang="en-US"/>
              <a:t>       事件分析器负责分析事件产生器搜集的数据，发现非法的、具有潜在危险的、异常的数据，则通知响应单元做出入侵响应；另外它还要对数据库保存的数据作定期统计分析，作阶段性的异常数据详细分析。</a:t>
            </a:r>
            <a:endParaRPr lang="zh-CN" altLang="en-US"/>
          </a:p>
        </p:txBody>
      </p:sp>
      <p:sp>
        <p:nvSpPr>
          <p:cNvPr id="20" name="文本框 19"/>
          <p:cNvSpPr txBox="1"/>
          <p:nvPr/>
        </p:nvSpPr>
        <p:spPr>
          <a:xfrm>
            <a:off x="9367520" y="2036445"/>
            <a:ext cx="2784475" cy="2122805"/>
          </a:xfrm>
          <a:prstGeom prst="rect">
            <a:avLst/>
          </a:prstGeom>
          <a:noFill/>
        </p:spPr>
        <p:txBody>
          <a:bodyPr wrap="square" rtlCol="0">
            <a:spAutoFit/>
          </a:bodyPr>
          <a:p>
            <a:r>
              <a:rPr lang="zh-CN" altLang="en-US" sz="2400">
                <a:solidFill>
                  <a:schemeClr val="accent1">
                    <a:lumMod val="75000"/>
                  </a:schemeClr>
                </a:solidFill>
              </a:rPr>
              <a:t>响应单元</a:t>
            </a:r>
            <a:endParaRPr lang="zh-CN" altLang="en-US"/>
          </a:p>
          <a:p>
            <a:r>
              <a:rPr lang="zh-CN" altLang="en-US"/>
              <a:t>       响应单元在事件分析器发现具有入侵迹象的异常数据后工作，它可以中止进程、切断连接、改变属性，或只是做简单的告警。</a:t>
            </a:r>
            <a:endParaRPr lang="zh-CN" altLang="en-US"/>
          </a:p>
        </p:txBody>
      </p:sp>
      <p:sp>
        <p:nvSpPr>
          <p:cNvPr id="21" name="文本框 20"/>
          <p:cNvSpPr txBox="1"/>
          <p:nvPr/>
        </p:nvSpPr>
        <p:spPr>
          <a:xfrm>
            <a:off x="8773795" y="5192395"/>
            <a:ext cx="3202940" cy="1198880"/>
          </a:xfrm>
          <a:prstGeom prst="rect">
            <a:avLst/>
          </a:prstGeom>
          <a:noFill/>
        </p:spPr>
        <p:txBody>
          <a:bodyPr wrap="square" rtlCol="0">
            <a:spAutoFit/>
          </a:bodyPr>
          <a:p>
            <a:r>
              <a:rPr lang="zh-CN" altLang="en-US">
                <a:solidFill>
                  <a:schemeClr val="accent1">
                    <a:lumMod val="75000"/>
                  </a:schemeClr>
                </a:solidFill>
              </a:rPr>
              <a:t>事件数据库</a:t>
            </a:r>
            <a:endParaRPr lang="zh-CN" altLang="en-US"/>
          </a:p>
          <a:p>
            <a:r>
              <a:rPr lang="zh-CN" altLang="en-US"/>
              <a:t>       事件数据库负责存储事件产生器、事件分析器获取的数据和分析的结果。</a:t>
            </a:r>
            <a:endParaRPr lang="zh-CN" altLang="en-US"/>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000" fill="hold">
                                          <p:stCondLst>
                                            <p:cond delay="0"/>
                                          </p:stCondLst>
                                        </p:cTn>
                                        <p:tgtEl>
                                          <p:spTgt spid="18"/>
                                        </p:tgtEl>
                                        <p:attrNameLst>
                                          <p:attrName>style.visibility</p:attrName>
                                        </p:attrNameLst>
                                      </p:cBhvr>
                                      <p:to>
                                        <p:strVal val="visible"/>
                                      </p:to>
                                    </p:set>
                                    <p:animEffect transition="in" filter="wedge">
                                      <p:cBhvr>
                                        <p:cTn id="7" dur="1000"/>
                                        <p:tgtEl>
                                          <p:spTgt spid="18"/>
                                        </p:tgtEl>
                                      </p:cBhvr>
                                    </p:animEffect>
                                  </p:childTnLst>
                                </p:cTn>
                              </p:par>
                            </p:childTnLst>
                          </p:cTn>
                        </p:par>
                        <p:par>
                          <p:cTn id="8" fill="hold">
                            <p:stCondLst>
                              <p:cond delay="1000"/>
                            </p:stCondLst>
                            <p:childTnLst>
                              <p:par>
                                <p:cTn id="9" presetID="20" presetClass="entr" presetSubtype="0" fill="hold" grpId="0" nodeType="afterEffect">
                                  <p:stCondLst>
                                    <p:cond delay="0"/>
                                  </p:stCondLst>
                                  <p:childTnLst>
                                    <p:set>
                                      <p:cBhvr>
                                        <p:cTn id="10" dur="1000" fill="hold">
                                          <p:stCondLst>
                                            <p:cond delay="0"/>
                                          </p:stCondLst>
                                        </p:cTn>
                                        <p:tgtEl>
                                          <p:spTgt spid="19"/>
                                        </p:tgtEl>
                                        <p:attrNameLst>
                                          <p:attrName>style.visibility</p:attrName>
                                        </p:attrNameLst>
                                      </p:cBhvr>
                                      <p:to>
                                        <p:strVal val="visible"/>
                                      </p:to>
                                    </p:set>
                                    <p:animEffect transition="in" filter="wedge">
                                      <p:cBhvr>
                                        <p:cTn id="11" dur="1000"/>
                                        <p:tgtEl>
                                          <p:spTgt spid="19"/>
                                        </p:tgtEl>
                                      </p:cBhvr>
                                    </p:animEffect>
                                  </p:childTnLst>
                                </p:cTn>
                              </p:par>
                            </p:childTnLst>
                          </p:cTn>
                        </p:par>
                        <p:par>
                          <p:cTn id="12" fill="hold">
                            <p:stCondLst>
                              <p:cond delay="2000"/>
                            </p:stCondLst>
                            <p:childTnLst>
                              <p:par>
                                <p:cTn id="13" presetID="20" presetClass="entr" presetSubtype="0" fill="hold" grpId="0" nodeType="afterEffect">
                                  <p:stCondLst>
                                    <p:cond delay="0"/>
                                  </p:stCondLst>
                                  <p:childTnLst>
                                    <p:set>
                                      <p:cBhvr>
                                        <p:cTn id="14" dur="1000" fill="hold">
                                          <p:stCondLst>
                                            <p:cond delay="0"/>
                                          </p:stCondLst>
                                        </p:cTn>
                                        <p:tgtEl>
                                          <p:spTgt spid="20"/>
                                        </p:tgtEl>
                                        <p:attrNameLst>
                                          <p:attrName>style.visibility</p:attrName>
                                        </p:attrNameLst>
                                      </p:cBhvr>
                                      <p:to>
                                        <p:strVal val="visible"/>
                                      </p:to>
                                    </p:set>
                                    <p:animEffect transition="in" filter="wedge">
                                      <p:cBhvr>
                                        <p:cTn id="15" dur="1000"/>
                                        <p:tgtEl>
                                          <p:spTgt spid="20"/>
                                        </p:tgtEl>
                                      </p:cBhvr>
                                    </p:animEffect>
                                  </p:childTnLst>
                                </p:cTn>
                              </p:par>
                            </p:childTnLst>
                          </p:cTn>
                        </p:par>
                        <p:par>
                          <p:cTn id="16" fill="hold">
                            <p:stCondLst>
                              <p:cond delay="3000"/>
                            </p:stCondLst>
                            <p:childTnLst>
                              <p:par>
                                <p:cTn id="17" presetID="20" presetClass="entr" presetSubtype="0" fill="hold" grpId="0" nodeType="afterEffect">
                                  <p:stCondLst>
                                    <p:cond delay="0"/>
                                  </p:stCondLst>
                                  <p:childTnLst>
                                    <p:set>
                                      <p:cBhvr>
                                        <p:cTn id="18" dur="1000" fill="hold">
                                          <p:stCondLst>
                                            <p:cond delay="0"/>
                                          </p:stCondLst>
                                        </p:cTn>
                                        <p:tgtEl>
                                          <p:spTgt spid="21"/>
                                        </p:tgtEl>
                                        <p:attrNameLst>
                                          <p:attrName>style.visibility</p:attrName>
                                        </p:attrNameLst>
                                      </p:cBhvr>
                                      <p:to>
                                        <p:strVal val="visible"/>
                                      </p:to>
                                    </p:set>
                                    <p:animEffect transition="in" filter="wedge">
                                      <p:cBhvr>
                                        <p:cTn id="19"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58420" y="5207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ph type="title"/>
          </p:nvPr>
        </p:nvSpPr>
        <p:spPr>
          <a:xfrm>
            <a:off x="838200" y="60960"/>
            <a:ext cx="10515600" cy="792480"/>
          </a:xfrm>
        </p:spPr>
        <p:txBody>
          <a:bodyPr/>
          <a:p>
            <a:pPr algn="l"/>
            <a:r>
              <a:rPr sz="3200">
                <a:solidFill>
                  <a:schemeClr val="accent1">
                    <a:lumMod val="75000"/>
                  </a:schemeClr>
                </a:solidFill>
                <a:sym typeface="+mn-ea"/>
              </a:rPr>
              <a:t>7.2 入侵检测系统结构</a:t>
            </a:r>
            <a:r>
              <a:rPr lang="en-US" altLang="zh-CN" sz="3200">
                <a:solidFill>
                  <a:schemeClr val="accent1">
                    <a:lumMod val="75000"/>
                  </a:schemeClr>
                </a:solidFill>
                <a:sym typeface="+mn-ea"/>
              </a:rPr>
              <a:t>——入侵检测系统结构</a:t>
            </a:r>
            <a:endParaRPr lang="en-US" altLang="zh-CN" sz="3200">
              <a:solidFill>
                <a:schemeClr val="accent1">
                  <a:lumMod val="75000"/>
                </a:schemeClr>
              </a:solidFill>
              <a:sym typeface="+mn-ea"/>
            </a:endParaRPr>
          </a:p>
        </p:txBody>
      </p:sp>
      <p:sp>
        <p:nvSpPr>
          <p:cNvPr id="4" name="文本框 3"/>
          <p:cNvSpPr txBox="1"/>
          <p:nvPr/>
        </p:nvSpPr>
        <p:spPr>
          <a:xfrm>
            <a:off x="1106805" y="1177925"/>
            <a:ext cx="10246995" cy="645160"/>
          </a:xfrm>
          <a:prstGeom prst="rect">
            <a:avLst/>
          </a:prstGeom>
          <a:noFill/>
        </p:spPr>
        <p:txBody>
          <a:bodyPr wrap="square" rtlCol="0">
            <a:spAutoFit/>
          </a:bodyPr>
          <a:p>
            <a:r>
              <a:rPr lang="en-US" altLang="zh-CN"/>
              <a:t>       </a:t>
            </a:r>
            <a:r>
              <a:rPr lang="zh-CN" altLang="en-US"/>
              <a:t>入侵检测系统是</a:t>
            </a:r>
            <a:r>
              <a:rPr lang="zh-CN" altLang="en-US">
                <a:solidFill>
                  <a:schemeClr val="accent1">
                    <a:lumMod val="75000"/>
                  </a:schemeClr>
                </a:solidFill>
              </a:rPr>
              <a:t>监测网络</a:t>
            </a:r>
            <a:r>
              <a:rPr lang="zh-CN" altLang="en-US"/>
              <a:t>和系统以</a:t>
            </a:r>
            <a:r>
              <a:rPr lang="zh-CN" altLang="en-US">
                <a:solidFill>
                  <a:schemeClr val="accent1">
                    <a:lumMod val="75000"/>
                  </a:schemeClr>
                </a:solidFill>
              </a:rPr>
              <a:t>发现违反安全策略事件</a:t>
            </a:r>
            <a:r>
              <a:rPr lang="zh-CN" altLang="en-US"/>
              <a:t>的过程。根据CIDF框架模型，可以知道IDS一般包括3个部分：</a:t>
            </a:r>
            <a:r>
              <a:rPr lang="zh-CN" altLang="en-US">
                <a:solidFill>
                  <a:schemeClr val="accent1">
                    <a:lumMod val="75000"/>
                  </a:schemeClr>
                </a:solidFill>
              </a:rPr>
              <a:t>采集模块</a:t>
            </a:r>
            <a:r>
              <a:rPr lang="zh-CN" altLang="en-US"/>
              <a:t>、</a:t>
            </a:r>
            <a:r>
              <a:rPr lang="zh-CN" altLang="en-US">
                <a:solidFill>
                  <a:schemeClr val="accent1">
                    <a:lumMod val="75000"/>
                  </a:schemeClr>
                </a:solidFill>
              </a:rPr>
              <a:t>分析模块</a:t>
            </a:r>
            <a:r>
              <a:rPr lang="zh-CN" altLang="en-US"/>
              <a:t>和</a:t>
            </a:r>
            <a:r>
              <a:rPr lang="zh-CN" altLang="en-US">
                <a:solidFill>
                  <a:schemeClr val="accent1">
                    <a:lumMod val="75000"/>
                  </a:schemeClr>
                </a:solidFill>
              </a:rPr>
              <a:t>管理模块</a:t>
            </a:r>
            <a:r>
              <a:rPr lang="zh-CN" altLang="en-US"/>
              <a:t>。</a:t>
            </a:r>
            <a:endParaRPr lang="zh-CN" altLang="en-US"/>
          </a:p>
        </p:txBody>
      </p:sp>
      <p:sp>
        <p:nvSpPr>
          <p:cNvPr id="5" name="矩形 4"/>
          <p:cNvSpPr/>
          <p:nvPr/>
        </p:nvSpPr>
        <p:spPr>
          <a:xfrm>
            <a:off x="838200" y="2001520"/>
            <a:ext cx="1605280" cy="521970"/>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r>
              <a:rPr lang="zh-CN" altLang="en-US" sz="2800" b="1">
                <a:solidFill>
                  <a:schemeClr val="accent4"/>
                </a:solidFill>
                <a:effectLst/>
              </a:rPr>
              <a:t>采集模块</a:t>
            </a:r>
            <a:endParaRPr lang="zh-CN" altLang="en-US" sz="2800" b="1">
              <a:solidFill>
                <a:schemeClr val="accent4"/>
              </a:solidFill>
              <a:effectLst/>
            </a:endParaRPr>
          </a:p>
        </p:txBody>
      </p:sp>
      <p:sp>
        <p:nvSpPr>
          <p:cNvPr id="9" name="文本框 8"/>
          <p:cNvSpPr txBox="1"/>
          <p:nvPr/>
        </p:nvSpPr>
        <p:spPr>
          <a:xfrm>
            <a:off x="1351280" y="2832735"/>
            <a:ext cx="10002520" cy="706755"/>
          </a:xfrm>
          <a:prstGeom prst="rect">
            <a:avLst/>
          </a:prstGeom>
          <a:noFill/>
        </p:spPr>
        <p:txBody>
          <a:bodyPr wrap="square" rtlCol="0">
            <a:spAutoFit/>
          </a:bodyPr>
          <a:p>
            <a:r>
              <a:rPr lang="en-US" altLang="zh-CN"/>
              <a:t>       </a:t>
            </a:r>
            <a:r>
              <a:rPr lang="zh-CN" altLang="en-US" sz="2000"/>
              <a:t>采集模块主要用来信息收集，供入侵检测系统进行分析。信息收集的内容包括系统、网络、数据及用户活动的状态和行为</a:t>
            </a:r>
            <a:r>
              <a:rPr lang="zh-CN" altLang="en-US"/>
              <a:t>。</a:t>
            </a:r>
            <a:endParaRPr lang="zh-CN" altLang="en-US"/>
          </a:p>
        </p:txBody>
      </p:sp>
      <p:sp>
        <p:nvSpPr>
          <p:cNvPr id="11" name="文本框 10"/>
          <p:cNvSpPr txBox="1"/>
          <p:nvPr/>
        </p:nvSpPr>
        <p:spPr>
          <a:xfrm>
            <a:off x="1316355" y="4150995"/>
            <a:ext cx="9827260" cy="2091690"/>
          </a:xfrm>
          <a:prstGeom prst="rect">
            <a:avLst/>
          </a:prstGeom>
          <a:noFill/>
        </p:spPr>
        <p:txBody>
          <a:bodyPr wrap="square" rtlCol="0">
            <a:spAutoFit/>
          </a:bodyPr>
          <a:p>
            <a:pPr>
              <a:lnSpc>
                <a:spcPct val="130000"/>
              </a:lnSpc>
            </a:pPr>
            <a:r>
              <a:rPr lang="zh-CN" altLang="en-US" sz="2000"/>
              <a:t>入侵检测利用的信息一般来自以下四个方面：</a:t>
            </a:r>
            <a:endParaRPr lang="zh-CN" altLang="en-US" sz="2000"/>
          </a:p>
          <a:p>
            <a:pPr>
              <a:lnSpc>
                <a:spcPct val="130000"/>
              </a:lnSpc>
            </a:pPr>
            <a:r>
              <a:rPr lang="zh-CN" altLang="en-US" sz="2000"/>
              <a:t>系统和网络日志。</a:t>
            </a:r>
            <a:endParaRPr lang="zh-CN" altLang="en-US" sz="2000"/>
          </a:p>
          <a:p>
            <a:pPr>
              <a:lnSpc>
                <a:spcPct val="130000"/>
              </a:lnSpc>
            </a:pPr>
            <a:r>
              <a:rPr lang="en-US" altLang="zh-CN" sz="2000"/>
              <a:t>目录和文件中的不期望的改变。</a:t>
            </a:r>
            <a:endParaRPr lang="en-US" altLang="zh-CN" sz="2000"/>
          </a:p>
          <a:p>
            <a:pPr>
              <a:lnSpc>
                <a:spcPct val="130000"/>
              </a:lnSpc>
            </a:pPr>
            <a:r>
              <a:rPr lang="en-US" altLang="zh-CN" sz="2000"/>
              <a:t>程序执行中的不期望行为</a:t>
            </a:r>
            <a:r>
              <a:rPr lang="zh-CN" altLang="en-US" sz="2000"/>
              <a:t>。</a:t>
            </a:r>
            <a:endParaRPr lang="zh-CN" altLang="en-US" sz="2000"/>
          </a:p>
          <a:p>
            <a:pPr>
              <a:lnSpc>
                <a:spcPct val="130000"/>
              </a:lnSpc>
            </a:pPr>
            <a:r>
              <a:rPr lang="zh-CN" altLang="en-US" sz="2000"/>
              <a:t>物理形式的入侵信息。</a:t>
            </a:r>
            <a:endParaRPr lang="zh-CN" altLang="en-US" sz="2000"/>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58420" y="52070"/>
            <a:ext cx="11917680" cy="1262380"/>
            <a:chOff x="161" y="96"/>
            <a:chExt cx="19224" cy="1988"/>
          </a:xfrm>
        </p:grpSpPr>
        <p:pic>
          <p:nvPicPr>
            <p:cNvPr id="6" name="图片 5" descr="灯"/>
            <p:cNvPicPr>
              <a:picLocks noChangeAspect="1"/>
            </p:cNvPicPr>
            <p:nvPr/>
          </p:nvPicPr>
          <p:blipFill>
            <a:blip r:embed="rId1"/>
            <a:stretch>
              <a:fillRect/>
            </a:stretch>
          </p:blipFill>
          <p:spPr>
            <a:xfrm>
              <a:off x="161" y="96"/>
              <a:ext cx="1295" cy="1988"/>
            </a:xfrm>
            <a:prstGeom prst="rect">
              <a:avLst/>
            </a:prstGeom>
          </p:spPr>
        </p:pic>
        <p:sp>
          <p:nvSpPr>
            <p:cNvPr id="7" name="圆角矩形 6"/>
            <p:cNvSpPr/>
            <p:nvPr/>
          </p:nvSpPr>
          <p:spPr>
            <a:xfrm>
              <a:off x="1073" y="1602"/>
              <a:ext cx="18313" cy="119"/>
            </a:xfrm>
            <a:prstGeom prst="roundRect">
              <a:avLst/>
            </a:prstGeom>
            <a:gradFill>
              <a:gsLst>
                <a:gs pos="0">
                  <a:srgbClr val="FBFB11"/>
                </a:gs>
                <a:gs pos="100000">
                  <a:srgbClr val="F7F923"/>
                </a:gs>
                <a:gs pos="51000">
                  <a:srgbClr val="C6DCFF"/>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8" name="标题 7"/>
          <p:cNvSpPr>
            <a:spLocks noGrp="1"/>
          </p:cNvSpPr>
          <p:nvPr>
            <p:ph type="title"/>
          </p:nvPr>
        </p:nvSpPr>
        <p:spPr>
          <a:xfrm>
            <a:off x="838200" y="60960"/>
            <a:ext cx="10515600" cy="792480"/>
          </a:xfrm>
        </p:spPr>
        <p:txBody>
          <a:bodyPr/>
          <a:p>
            <a:pPr algn="l"/>
            <a:r>
              <a:rPr sz="3200">
                <a:solidFill>
                  <a:schemeClr val="accent1">
                    <a:lumMod val="75000"/>
                  </a:schemeClr>
                </a:solidFill>
                <a:sym typeface="+mn-ea"/>
              </a:rPr>
              <a:t>7.2 入侵检测系统结构</a:t>
            </a:r>
            <a:r>
              <a:rPr lang="en-US" altLang="zh-CN" sz="3200">
                <a:solidFill>
                  <a:schemeClr val="accent1">
                    <a:lumMod val="75000"/>
                  </a:schemeClr>
                </a:solidFill>
                <a:sym typeface="+mn-ea"/>
              </a:rPr>
              <a:t>——入侵检测系统结构</a:t>
            </a:r>
            <a:endParaRPr lang="en-US" altLang="zh-CN" sz="3200">
              <a:solidFill>
                <a:schemeClr val="accent1">
                  <a:lumMod val="75000"/>
                </a:schemeClr>
              </a:solidFill>
              <a:sym typeface="+mn-ea"/>
            </a:endParaRPr>
          </a:p>
        </p:txBody>
      </p:sp>
      <p:sp>
        <p:nvSpPr>
          <p:cNvPr id="4" name="文本框 3"/>
          <p:cNvSpPr txBox="1"/>
          <p:nvPr/>
        </p:nvSpPr>
        <p:spPr>
          <a:xfrm>
            <a:off x="1106805" y="1177925"/>
            <a:ext cx="10246995" cy="645160"/>
          </a:xfrm>
          <a:prstGeom prst="rect">
            <a:avLst/>
          </a:prstGeom>
          <a:noFill/>
        </p:spPr>
        <p:txBody>
          <a:bodyPr wrap="square" rtlCol="0">
            <a:spAutoFit/>
          </a:bodyPr>
          <a:p>
            <a:r>
              <a:rPr lang="en-US" altLang="zh-CN"/>
              <a:t>       </a:t>
            </a:r>
            <a:r>
              <a:rPr lang="zh-CN" altLang="en-US"/>
              <a:t>入侵检测系统是</a:t>
            </a:r>
            <a:r>
              <a:rPr lang="zh-CN" altLang="en-US">
                <a:solidFill>
                  <a:schemeClr val="accent1">
                    <a:lumMod val="75000"/>
                  </a:schemeClr>
                </a:solidFill>
              </a:rPr>
              <a:t>监测网络</a:t>
            </a:r>
            <a:r>
              <a:rPr lang="zh-CN" altLang="en-US"/>
              <a:t>和系统以</a:t>
            </a:r>
            <a:r>
              <a:rPr lang="zh-CN" altLang="en-US">
                <a:solidFill>
                  <a:schemeClr val="accent1">
                    <a:lumMod val="75000"/>
                  </a:schemeClr>
                </a:solidFill>
              </a:rPr>
              <a:t>发现违反安全策略事件</a:t>
            </a:r>
            <a:r>
              <a:rPr lang="zh-CN" altLang="en-US"/>
              <a:t>的过程。根据CIDF框架模型，可以知道IDS一般包括3个部分：</a:t>
            </a:r>
            <a:r>
              <a:rPr lang="zh-CN" altLang="en-US">
                <a:solidFill>
                  <a:schemeClr val="accent1">
                    <a:lumMod val="75000"/>
                  </a:schemeClr>
                </a:solidFill>
              </a:rPr>
              <a:t>采集模块</a:t>
            </a:r>
            <a:r>
              <a:rPr lang="zh-CN" altLang="en-US"/>
              <a:t>、</a:t>
            </a:r>
            <a:r>
              <a:rPr lang="zh-CN" altLang="en-US">
                <a:solidFill>
                  <a:schemeClr val="accent1">
                    <a:lumMod val="75000"/>
                  </a:schemeClr>
                </a:solidFill>
              </a:rPr>
              <a:t>分析模块</a:t>
            </a:r>
            <a:r>
              <a:rPr lang="zh-CN" altLang="en-US"/>
              <a:t>和</a:t>
            </a:r>
            <a:r>
              <a:rPr lang="zh-CN" altLang="en-US">
                <a:solidFill>
                  <a:schemeClr val="accent1">
                    <a:lumMod val="75000"/>
                  </a:schemeClr>
                </a:solidFill>
              </a:rPr>
              <a:t>管理模块</a:t>
            </a:r>
            <a:r>
              <a:rPr lang="zh-CN" altLang="en-US"/>
              <a:t>。</a:t>
            </a:r>
            <a:endParaRPr lang="zh-CN" altLang="en-US"/>
          </a:p>
        </p:txBody>
      </p:sp>
      <p:sp>
        <p:nvSpPr>
          <p:cNvPr id="5" name="矩形 4"/>
          <p:cNvSpPr/>
          <p:nvPr/>
        </p:nvSpPr>
        <p:spPr>
          <a:xfrm>
            <a:off x="838200" y="2001520"/>
            <a:ext cx="1605280" cy="521970"/>
          </a:xfrm>
          <a:prstGeom prst="rect">
            <a:avLst/>
          </a:prstGeom>
          <a:noFill/>
          <a:ln>
            <a:noFill/>
          </a:ln>
        </p:spPr>
        <p:txBody>
          <a:bodyPr wrap="none" rtlCol="0" anchor="t">
            <a:spAutoFit/>
            <a:scene3d>
              <a:camera prst="orthographicFront"/>
              <a:lightRig rig="soft" dir="t">
                <a:rot lat="0" lon="0" rev="15600000"/>
              </a:lightRig>
            </a:scene3d>
            <a:sp3d extrusionH="57150" prstMaterial="softEdge">
              <a:bevelT w="25400" h="38100"/>
            </a:sp3d>
          </a:bodyPr>
          <a:p>
            <a:pPr algn="ctr"/>
            <a:r>
              <a:rPr lang="zh-CN" altLang="en-US" sz="2800" b="1">
                <a:solidFill>
                  <a:schemeClr val="accent4"/>
                </a:solidFill>
                <a:effectLst/>
              </a:rPr>
              <a:t>分析模块</a:t>
            </a:r>
            <a:endParaRPr lang="zh-CN" altLang="en-US" sz="2800" b="1">
              <a:solidFill>
                <a:schemeClr val="accent4"/>
              </a:solidFill>
              <a:effectLst/>
            </a:endParaRPr>
          </a:p>
        </p:txBody>
      </p:sp>
      <p:sp>
        <p:nvSpPr>
          <p:cNvPr id="9" name="文本框 8"/>
          <p:cNvSpPr txBox="1"/>
          <p:nvPr/>
        </p:nvSpPr>
        <p:spPr>
          <a:xfrm>
            <a:off x="1256030" y="2644775"/>
            <a:ext cx="10236835" cy="645160"/>
          </a:xfrm>
          <a:prstGeom prst="rect">
            <a:avLst/>
          </a:prstGeom>
          <a:noFill/>
        </p:spPr>
        <p:txBody>
          <a:bodyPr wrap="square" rtlCol="0">
            <a:spAutoFit/>
          </a:bodyPr>
          <a:p>
            <a:r>
              <a:rPr lang="en-US" altLang="zh-CN"/>
              <a:t>       </a:t>
            </a:r>
            <a:r>
              <a:rPr lang="zh-CN" altLang="en-US"/>
              <a:t>分析模块完成对数据的解析，给出怀疑值或作出判断。一般通过三种技术手段进行分析：</a:t>
            </a:r>
            <a:r>
              <a:rPr lang="zh-CN" altLang="en-US">
                <a:solidFill>
                  <a:schemeClr val="accent1">
                    <a:lumMod val="75000"/>
                  </a:schemeClr>
                </a:solidFill>
              </a:rPr>
              <a:t>模式匹配</a:t>
            </a:r>
            <a:r>
              <a:rPr lang="zh-CN" altLang="en-US"/>
              <a:t>，</a:t>
            </a:r>
            <a:r>
              <a:rPr lang="zh-CN" altLang="en-US">
                <a:solidFill>
                  <a:schemeClr val="accent1">
                    <a:lumMod val="75000"/>
                  </a:schemeClr>
                </a:solidFill>
              </a:rPr>
              <a:t>统计分析</a:t>
            </a:r>
            <a:r>
              <a:rPr lang="zh-CN" altLang="en-US"/>
              <a:t>和</a:t>
            </a:r>
            <a:r>
              <a:rPr lang="zh-CN" altLang="en-US">
                <a:solidFill>
                  <a:schemeClr val="accent1">
                    <a:lumMod val="75000"/>
                  </a:schemeClr>
                </a:solidFill>
              </a:rPr>
              <a:t>完整性分析</a:t>
            </a:r>
            <a:r>
              <a:rPr lang="zh-CN" altLang="en-US"/>
              <a:t>。其中前两种方法用于实时的入侵检测，而完整性分析则用于事后分析。</a:t>
            </a:r>
            <a:endParaRPr lang="zh-CN" altLang="en-US"/>
          </a:p>
        </p:txBody>
      </p:sp>
      <p:sp>
        <p:nvSpPr>
          <p:cNvPr id="11" name="文本框 10"/>
          <p:cNvSpPr txBox="1"/>
          <p:nvPr/>
        </p:nvSpPr>
        <p:spPr>
          <a:xfrm>
            <a:off x="1067435" y="3921125"/>
            <a:ext cx="10286365" cy="2416175"/>
          </a:xfrm>
          <a:prstGeom prst="rect">
            <a:avLst/>
          </a:prstGeom>
          <a:noFill/>
        </p:spPr>
        <p:txBody>
          <a:bodyPr wrap="square" rtlCol="0">
            <a:spAutoFit/>
          </a:bodyPr>
          <a:p>
            <a:pPr marL="285750" indent="-285750">
              <a:lnSpc>
                <a:spcPct val="120000"/>
              </a:lnSpc>
              <a:buFont typeface="Wingdings" panose="05000000000000000000" charset="0"/>
              <a:buChar char="n"/>
            </a:pPr>
            <a:r>
              <a:rPr lang="zh-CN" altLang="en-US">
                <a:solidFill>
                  <a:schemeClr val="accent1">
                    <a:lumMod val="75000"/>
                  </a:schemeClr>
                </a:solidFill>
              </a:rPr>
              <a:t>模式匹配</a:t>
            </a:r>
            <a:r>
              <a:rPr lang="zh-CN" altLang="en-US"/>
              <a:t>。模式匹配就是将收集到的信息与已知的网络入侵和系统误用模式数据库进行比较，从而发现违背安全策略的行为。</a:t>
            </a:r>
            <a:endParaRPr lang="zh-CN" altLang="en-US"/>
          </a:p>
          <a:p>
            <a:pPr marL="285750" indent="-285750">
              <a:lnSpc>
                <a:spcPct val="120000"/>
              </a:lnSpc>
              <a:buFont typeface="Wingdings" panose="05000000000000000000" charset="0"/>
              <a:buChar char="n"/>
            </a:pPr>
            <a:r>
              <a:rPr lang="zh-CN" altLang="en-US">
                <a:solidFill>
                  <a:schemeClr val="accent1">
                    <a:lumMod val="75000"/>
                  </a:schemeClr>
                </a:solidFill>
              </a:rPr>
              <a:t>统计分析</a:t>
            </a:r>
            <a:r>
              <a:rPr lang="zh-CN" altLang="en-US"/>
              <a:t>。统计分析方法首先给系统对象（如用户、文件、目录和设备等）创建一个统计描述，统计正常使用时的一些测量属性（如访问次数、操作失败次数和延时等）。测量属性的平均值将被用来与网络、系统的行为进行比较，任何观察值在正常值范围之外时，就认为有入侵发生。</a:t>
            </a:r>
            <a:endParaRPr lang="zh-CN" altLang="en-US"/>
          </a:p>
          <a:p>
            <a:pPr marL="285750" indent="-285750">
              <a:lnSpc>
                <a:spcPct val="120000"/>
              </a:lnSpc>
              <a:buFont typeface="Wingdings" panose="05000000000000000000" charset="0"/>
              <a:buChar char="n"/>
            </a:pPr>
            <a:r>
              <a:rPr lang="zh-CN" altLang="en-US">
                <a:solidFill>
                  <a:schemeClr val="accent1">
                    <a:lumMod val="75000"/>
                  </a:schemeClr>
                </a:solidFill>
              </a:rPr>
              <a:t>完整性分析</a:t>
            </a:r>
            <a:r>
              <a:rPr lang="zh-CN" altLang="en-US"/>
              <a:t>。完整性分析主要关注某个文件或对象是否被更改，这经常包括文件和目录的内容及属性，它在发现被更改的应用程序方面特别有效。</a:t>
            </a:r>
            <a:endParaRPr lang="zh-CN" altLang="en-US"/>
          </a:p>
        </p:txBody>
      </p:sp>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187308"/>
</p:tagLst>
</file>

<file path=ppt/tags/tag101.xml><?xml version="1.0" encoding="utf-8"?>
<p:tagLst xmlns:p="http://schemas.openxmlformats.org/presentationml/2006/main">
  <p:tag name="KSO_WM_BEAUTIFY_FLAG" val="#wm#"/>
  <p:tag name="KSO_WM_TEMPLATE_CATEGORY" val="custom"/>
  <p:tag name="KSO_WM_TEMPLATE_INDEX" val="20187308"/>
</p:tagLst>
</file>

<file path=ppt/tags/tag102.xml><?xml version="1.0" encoding="utf-8"?>
<p:tagLst xmlns:p="http://schemas.openxmlformats.org/presentationml/2006/main">
  <p:tag name="KSO_WM_BEAUTIFY_FLAG" val="#wm#"/>
  <p:tag name="KSO_WM_TEMPLATE_CATEGORY" val="custom"/>
  <p:tag name="KSO_WM_TEMPLATE_INDEX" val="20187308"/>
</p:tagLst>
</file>

<file path=ppt/tags/tag103.xml><?xml version="1.0" encoding="utf-8"?>
<p:tagLst xmlns:p="http://schemas.openxmlformats.org/presentationml/2006/main">
  <p:tag name="KSO_WM_BEAUTIFY_FLAG" val="#wm#"/>
  <p:tag name="KSO_WM_TEMPLATE_CATEGORY" val="custom"/>
  <p:tag name="KSO_WM_TEMPLATE_INDEX" val="20187308"/>
</p:tagLst>
</file>

<file path=ppt/tags/tag104.xml><?xml version="1.0" encoding="utf-8"?>
<p:tagLst xmlns:p="http://schemas.openxmlformats.org/presentationml/2006/main">
  <p:tag name="KSO_WM_BEAUTIFY_FLAG" val="#wm#"/>
  <p:tag name="KSO_WM_TEMPLATE_CATEGORY" val="custom"/>
  <p:tag name="KSO_WM_TEMPLATE_INDEX" val="20187308"/>
</p:tagLst>
</file>

<file path=ppt/tags/tag105.xml><?xml version="1.0" encoding="utf-8"?>
<p:tagLst xmlns:p="http://schemas.openxmlformats.org/presentationml/2006/main">
  <p:tag name="KSO_WM_BEAUTIFY_FLAG" val="#wm#"/>
  <p:tag name="KSO_WM_TEMPLATE_CATEGORY" val="custom"/>
  <p:tag name="KSO_WM_TEMPLATE_INDEX" val="20187308"/>
</p:tagLst>
</file>

<file path=ppt/tags/tag106.xml><?xml version="1.0" encoding="utf-8"?>
<p:tagLst xmlns:p="http://schemas.openxmlformats.org/presentationml/2006/main">
  <p:tag name="KSO_WM_BEAUTIFY_FLAG" val="#wm#"/>
  <p:tag name="KSO_WM_TEMPLATE_CATEGORY" val="custom"/>
  <p:tag name="KSO_WM_TEMPLATE_INDEX" val="20187308"/>
</p:tagLst>
</file>

<file path=ppt/tags/tag107.xml><?xml version="1.0" encoding="utf-8"?>
<p:tagLst xmlns:p="http://schemas.openxmlformats.org/presentationml/2006/main">
  <p:tag name="KSO_WM_BEAUTIFY_FLAG" val="#wm#"/>
  <p:tag name="KSO_WM_TEMPLATE_CATEGORY" val="custom"/>
  <p:tag name="KSO_WM_TEMPLATE_INDEX" val="20187308"/>
</p:tagLst>
</file>

<file path=ppt/tags/tag108.xml><?xml version="1.0" encoding="utf-8"?>
<p:tagLst xmlns:p="http://schemas.openxmlformats.org/presentationml/2006/main">
  <p:tag name="KSO_WM_BEAUTIFY_FLAG" val="#wm#"/>
  <p:tag name="KSO_WM_TEMPLATE_CATEGORY" val="custom"/>
  <p:tag name="KSO_WM_TEMPLATE_INDEX" val="20187308"/>
</p:tagLst>
</file>

<file path=ppt/tags/tag109.xml><?xml version="1.0" encoding="utf-8"?>
<p:tagLst xmlns:p="http://schemas.openxmlformats.org/presentationml/2006/main">
  <p:tag name="KSO_WM_BEAUTIFY_FLAG" val="#wm#"/>
  <p:tag name="KSO_WM_TEMPLATE_CATEGORY" val="custom"/>
  <p:tag name="KSO_WM_TEMPLATE_INDEX" val="20187308"/>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BEAUTIFY_FLAG" val="#wm#"/>
  <p:tag name="KSO_WM_TEMPLATE_CATEGORY" val="custom"/>
  <p:tag name="KSO_WM_TEMPLATE_INDEX" val="20187308"/>
</p:tagLst>
</file>

<file path=ppt/tags/tag111.xml><?xml version="1.0" encoding="utf-8"?>
<p:tagLst xmlns:p="http://schemas.openxmlformats.org/presentationml/2006/main">
  <p:tag name="KSO_WM_BEAUTIFY_FLAG" val="#wm#"/>
  <p:tag name="KSO_WM_TEMPLATE_CATEGORY" val="custom"/>
  <p:tag name="KSO_WM_TEMPLATE_INDEX" val="20187308"/>
</p:tagLst>
</file>

<file path=ppt/tags/tag112.xml><?xml version="1.0" encoding="utf-8"?>
<p:tagLst xmlns:p="http://schemas.openxmlformats.org/presentationml/2006/main">
  <p:tag name="KSO_WM_BEAUTIFY_FLAG" val="#wm#"/>
  <p:tag name="KSO_WM_TEMPLATE_CATEGORY" val="custom"/>
  <p:tag name="KSO_WM_TEMPLATE_INDEX" val="20187308"/>
</p:tagLst>
</file>

<file path=ppt/tags/tag113.xml><?xml version="1.0" encoding="utf-8"?>
<p:tagLst xmlns:p="http://schemas.openxmlformats.org/presentationml/2006/main">
  <p:tag name="KSO_WM_BEAUTIFY_FLAG" val="#wm#"/>
  <p:tag name="KSO_WM_TEMPLATE_CATEGORY" val="custom"/>
  <p:tag name="KSO_WM_TEMPLATE_INDEX" val="20187308"/>
</p:tagLst>
</file>

<file path=ppt/tags/tag114.xml><?xml version="1.0" encoding="utf-8"?>
<p:tagLst xmlns:p="http://schemas.openxmlformats.org/presentationml/2006/main">
  <p:tag name="KSO_WM_BEAUTIFY_FLAG" val="#wm#"/>
  <p:tag name="KSO_WM_TEMPLATE_CATEGORY" val="custom"/>
  <p:tag name="KSO_WM_TEMPLATE_INDEX" val="20187308"/>
</p:tagLst>
</file>

<file path=ppt/tags/tag115.xml><?xml version="1.0" encoding="utf-8"?>
<p:tagLst xmlns:p="http://schemas.openxmlformats.org/presentationml/2006/main">
  <p:tag name="KSO_WM_BEAUTIFY_FLAG" val="#wm#"/>
  <p:tag name="KSO_WM_TEMPLATE_CATEGORY" val="custom"/>
  <p:tag name="KSO_WM_TEMPLATE_INDEX" val="20187308"/>
</p:tagLst>
</file>

<file path=ppt/tags/tag116.xml><?xml version="1.0" encoding="utf-8"?>
<p:tagLst xmlns:p="http://schemas.openxmlformats.org/presentationml/2006/main">
  <p:tag name="KSO_WM_BEAUTIFY_FLAG" val="#wm#"/>
  <p:tag name="KSO_WM_TEMPLATE_CATEGORY" val="custom"/>
  <p:tag name="KSO_WM_TEMPLATE_INDEX" val="20187308"/>
</p:tagLst>
</file>

<file path=ppt/tags/tag117.xml><?xml version="1.0" encoding="utf-8"?>
<p:tagLst xmlns:p="http://schemas.openxmlformats.org/presentationml/2006/main">
  <p:tag name="KSO_WM_BEAUTIFY_FLAG" val="#wm#"/>
  <p:tag name="KSO_WM_TEMPLATE_CATEGORY" val="custom"/>
  <p:tag name="KSO_WM_TEMPLATE_INDEX" val="20187308"/>
</p:tagLst>
</file>

<file path=ppt/tags/tag118.xml><?xml version="1.0" encoding="utf-8"?>
<p:tagLst xmlns:p="http://schemas.openxmlformats.org/presentationml/2006/main">
  <p:tag name="KSO_WM_BEAUTIFY_FLAG" val="#wm#"/>
  <p:tag name="KSO_WM_TEMPLATE_CATEGORY" val="custom"/>
  <p:tag name="KSO_WM_TEMPLATE_INDEX" val="20187308"/>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3.xml><?xml version="1.0" encoding="utf-8"?>
<p:tagLst xmlns:p="http://schemas.openxmlformats.org/presentationml/2006/main">
  <p:tag name="KSO_WM_BEAUTIFY_FLAG" val="#wm#"/>
  <p:tag name="KSO_WM_TEMPLATE_CATEGORY" val="custom"/>
  <p:tag name="KSO_WM_TEMPLATE_INDEX" val="20187308"/>
</p:tagLst>
</file>

<file path=ppt/tags/tag64.xml><?xml version="1.0" encoding="utf-8"?>
<p:tagLst xmlns:p="http://schemas.openxmlformats.org/presentationml/2006/main">
  <p:tag name="KSO_WM_TEMPLATE_CATEGORY" val="diagram"/>
  <p:tag name="KSO_WM_TEMPLATE_INDEX" val="160257"/>
  <p:tag name="KSO_WM_UNIT_TYPE" val="n_i"/>
  <p:tag name="KSO_WM_UNIT_INDEX" val="1_1"/>
  <p:tag name="KSO_WM_UNIT_ID" val="256*n_i*1_1"/>
  <p:tag name="KSO_WM_UNIT_CLEAR" val="1"/>
  <p:tag name="KSO_WM_UNIT_LAYERLEVEL" val="1_1"/>
  <p:tag name="KSO_WM_BEAUTIFY_FLAG" val="#wm#"/>
  <p:tag name="KSO_WM_TAG_VERSION" val="1.0"/>
  <p:tag name="KSO_WM_DIAGRAM_GROUP_CODE" val="n1-1"/>
  <p:tag name="KSO_WM_UNIT_LINE_FORE_SCHEMECOLOR_INDEX" val="6"/>
  <p:tag name="KSO_WM_UNIT_LINE_FILL_TYPE" val="2"/>
  <p:tag name="KSO_WM_UNIT_TEXT_FILL_FORE_SCHEMECOLOR_INDEX" val="2"/>
  <p:tag name="KSO_WM_UNIT_TEXT_FILL_TYPE" val="1"/>
</p:tagLst>
</file>

<file path=ppt/tags/tag65.xml><?xml version="1.0" encoding="utf-8"?>
<p:tagLst xmlns:p="http://schemas.openxmlformats.org/presentationml/2006/main">
  <p:tag name="KSO_WM_UNIT_ISCONTENTSTITLE" val="0"/>
  <p:tag name="KSO_WM_TEMPLATE_CATEGORY" val="diagram"/>
  <p:tag name="KSO_WM_TEMPLATE_INDEX" val="160257"/>
  <p:tag name="KSO_WM_UNIT_TYPE" val="n_h_a"/>
  <p:tag name="KSO_WM_UNIT_INDEX" val="1_1_1"/>
  <p:tag name="KSO_WM_UNIT_ID" val="256*n_h_a*1_1_1"/>
  <p:tag name="KSO_WM_UNIT_CLEAR" val="1"/>
  <p:tag name="KSO_WM_UNIT_LAYERLEVEL" val="1_1_1"/>
  <p:tag name="KSO_WM_UNIT_VALUE" val="18"/>
  <p:tag name="KSO_WM_UNIT_HIGHLIGHT" val="0"/>
  <p:tag name="KSO_WM_UNIT_COMPATIBLE" val="0"/>
  <p:tag name="KSO_WM_UNIT_PRESET_TEXT_INDEX" val="4"/>
  <p:tag name="KSO_WM_UNIT_PRESET_TEXT_LEN" val="12"/>
  <p:tag name="KSO_WM_BEAUTIFY_FLAG" val="#wm#"/>
  <p:tag name="KSO_WM_TAG_VERSION" val="1.0"/>
  <p:tag name="KSO_WM_DIAGRAM_GROUP_CODE" val="n1-1"/>
  <p:tag name="KSO_WM_UNIT_FILL_FORE_SCHEMECOLOR_INDEX" val="5"/>
  <p:tag name="KSO_WM_UNIT_FILL_TYPE" val="1"/>
  <p:tag name="KSO_WM_UNIT_TEXT_FILL_FORE_SCHEMECOLOR_INDEX" val="14"/>
  <p:tag name="KSO_WM_UNIT_TEXT_FILL_TYPE" val="1"/>
</p:tagLst>
</file>

<file path=ppt/tags/tag66.xml><?xml version="1.0" encoding="utf-8"?>
<p:tagLst xmlns:p="http://schemas.openxmlformats.org/presentationml/2006/main">
  <p:tag name="KSO_WM_TEMPLATE_CATEGORY" val="diagram"/>
  <p:tag name="KSO_WM_TEMPLATE_INDEX" val="160257"/>
  <p:tag name="KSO_WM_UNIT_TYPE" val="n_h_f"/>
  <p:tag name="KSO_WM_UNIT_INDEX" val="1_2_1"/>
  <p:tag name="KSO_WM_UNIT_ID" val="256*n_h_f*1_2_1"/>
  <p:tag name="KSO_WM_UNIT_CLEAR" val="1"/>
  <p:tag name="KSO_WM_UNIT_LAYERLEVEL" val="1_1_1"/>
  <p:tag name="KSO_WM_UNIT_VALUE" val="28"/>
  <p:tag name="KSO_WM_UNIT_HIGHLIGHT" val="0"/>
  <p:tag name="KSO_WM_UNIT_COMPATIBLE" val="0"/>
  <p:tag name="KSO_WM_UNIT_PRESET_TEXT_INDEX" val="4"/>
  <p:tag name="KSO_WM_UNIT_PRESET_TEXT_LEN" val="24"/>
  <p:tag name="KSO_WM_BEAUTIFY_FLAG" val="#wm#"/>
  <p:tag name="KSO_WM_TAG_VERSION" val="1.0"/>
  <p:tag name="KSO_WM_DIAGRAM_GROUP_CODE" val="n1-1"/>
  <p:tag name="KSO_WM_UNIT_LINE_FORE_SCHEMECOLOR_INDEX" val="6"/>
  <p:tag name="KSO_WM_UNIT_LINE_FILL_TYPE" val="2"/>
  <p:tag name="KSO_WM_UNIT_TEXT_FILL_FORE_SCHEMECOLOR_INDEX" val="13"/>
  <p:tag name="KSO_WM_UNIT_TEXT_FILL_TYPE" val="1"/>
</p:tagLst>
</file>

<file path=ppt/tags/tag67.xml><?xml version="1.0" encoding="utf-8"?>
<p:tagLst xmlns:p="http://schemas.openxmlformats.org/presentationml/2006/main">
  <p:tag name="KSO_WM_TEMPLATE_CATEGORY" val="diagram"/>
  <p:tag name="KSO_WM_TEMPLATE_INDEX" val="160257"/>
  <p:tag name="KSO_WM_UNIT_TYPE" val="n_h_f"/>
  <p:tag name="KSO_WM_UNIT_INDEX" val="1_2_3"/>
  <p:tag name="KSO_WM_UNIT_ID" val="256*n_h_f*1_2_3"/>
  <p:tag name="KSO_WM_UNIT_CLEAR" val="1"/>
  <p:tag name="KSO_WM_UNIT_LAYERLEVEL" val="1_1_1"/>
  <p:tag name="KSO_WM_UNIT_VALUE" val="28"/>
  <p:tag name="KSO_WM_UNIT_HIGHLIGHT" val="0"/>
  <p:tag name="KSO_WM_UNIT_COMPATIBLE" val="0"/>
  <p:tag name="KSO_WM_UNIT_PRESET_TEXT_INDEX" val="4"/>
  <p:tag name="KSO_WM_UNIT_PRESET_TEXT_LEN" val="24"/>
  <p:tag name="KSO_WM_BEAUTIFY_FLAG" val="#wm#"/>
  <p:tag name="KSO_WM_TAG_VERSION" val="1.0"/>
  <p:tag name="KSO_WM_DIAGRAM_GROUP_CODE" val="n1-1"/>
  <p:tag name="KSO_WM_UNIT_LINE_FORE_SCHEMECOLOR_INDEX" val="6"/>
  <p:tag name="KSO_WM_UNIT_LINE_FILL_TYPE" val="2"/>
  <p:tag name="KSO_WM_UNIT_TEXT_FILL_FORE_SCHEMECOLOR_INDEX" val="13"/>
  <p:tag name="KSO_WM_UNIT_TEXT_FILL_TYPE" val="1"/>
</p:tagLst>
</file>

<file path=ppt/tags/tag68.xml><?xml version="1.0" encoding="utf-8"?>
<p:tagLst xmlns:p="http://schemas.openxmlformats.org/presentationml/2006/main">
  <p:tag name="KSO_WM_TEMPLATE_CATEGORY" val="diagram"/>
  <p:tag name="KSO_WM_TEMPLATE_INDEX" val="160257"/>
  <p:tag name="KSO_WM_UNIT_TYPE" val="n_h_f"/>
  <p:tag name="KSO_WM_UNIT_INDEX" val="1_2_5"/>
  <p:tag name="KSO_WM_UNIT_ID" val="256*n_h_f*1_2_5"/>
  <p:tag name="KSO_WM_UNIT_CLEAR" val="1"/>
  <p:tag name="KSO_WM_UNIT_LAYERLEVEL" val="1_1_1"/>
  <p:tag name="KSO_WM_UNIT_VALUE" val="28"/>
  <p:tag name="KSO_WM_UNIT_HIGHLIGHT" val="0"/>
  <p:tag name="KSO_WM_UNIT_COMPATIBLE" val="0"/>
  <p:tag name="KSO_WM_UNIT_PRESET_TEXT_INDEX" val="4"/>
  <p:tag name="KSO_WM_UNIT_PRESET_TEXT_LEN" val="24"/>
  <p:tag name="KSO_WM_BEAUTIFY_FLAG" val="#wm#"/>
  <p:tag name="KSO_WM_TAG_VERSION" val="1.0"/>
  <p:tag name="KSO_WM_DIAGRAM_GROUP_CODE" val="n1-1"/>
  <p:tag name="KSO_WM_UNIT_LINE_FORE_SCHEMECOLOR_INDEX" val="6"/>
  <p:tag name="KSO_WM_UNIT_LINE_FILL_TYPE" val="2"/>
  <p:tag name="KSO_WM_UNIT_TEXT_FILL_FORE_SCHEMECOLOR_INDEX" val="13"/>
  <p:tag name="KSO_WM_UNIT_TEXT_FILL_TYPE" val="1"/>
</p:tagLst>
</file>

<file path=ppt/tags/tag69.xml><?xml version="1.0" encoding="utf-8"?>
<p:tagLst xmlns:p="http://schemas.openxmlformats.org/presentationml/2006/main">
  <p:tag name="KSO_WM_TEMPLATE_CATEGORY" val="diagram"/>
  <p:tag name="KSO_WM_TEMPLATE_INDEX" val="160257"/>
  <p:tag name="KSO_WM_UNIT_TYPE" val="n_h_f"/>
  <p:tag name="KSO_WM_UNIT_INDEX" val="1_2_6"/>
  <p:tag name="KSO_WM_UNIT_ID" val="256*n_h_f*1_2_6"/>
  <p:tag name="KSO_WM_UNIT_CLEAR" val="1"/>
  <p:tag name="KSO_WM_UNIT_LAYERLEVEL" val="1_1_1"/>
  <p:tag name="KSO_WM_UNIT_VALUE" val="28"/>
  <p:tag name="KSO_WM_UNIT_HIGHLIGHT" val="0"/>
  <p:tag name="KSO_WM_UNIT_COMPATIBLE" val="0"/>
  <p:tag name="KSO_WM_UNIT_PRESET_TEXT_INDEX" val="4"/>
  <p:tag name="KSO_WM_UNIT_PRESET_TEXT_LEN" val="24"/>
  <p:tag name="KSO_WM_BEAUTIFY_FLAG" val="#wm#"/>
  <p:tag name="KSO_WM_TAG_VERSION" val="1.0"/>
  <p:tag name="KSO_WM_DIAGRAM_GROUP_CODE" val="n1-1"/>
  <p:tag name="KSO_WM_UNIT_LINE_FORE_SCHEMECOLOR_INDEX" val="6"/>
  <p:tag name="KSO_WM_UNIT_LINE_FILL_TYPE" val="2"/>
  <p:tag name="KSO_WM_UNIT_TEXT_FILL_FORE_SCHEMECOLOR_INDEX" val="13"/>
  <p:tag name="KSO_WM_UNIT_TEXT_FILL_TYPE" val="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TEMPLATE_CATEGORY" val="diagram"/>
  <p:tag name="KSO_WM_TEMPLATE_INDEX" val="160257"/>
  <p:tag name="KSO_WM_UNIT_TYPE" val="n_i"/>
  <p:tag name="KSO_WM_UNIT_INDEX" val="1_2"/>
  <p:tag name="KSO_WM_UNIT_ID" val="256*n_i*1_2"/>
  <p:tag name="KSO_WM_UNIT_CLEAR" val="1"/>
  <p:tag name="KSO_WM_UNIT_LAYERLEVEL" val="1_1"/>
  <p:tag name="KSO_WM_BEAUTIFY_FLAG" val="#wm#"/>
  <p:tag name="KSO_WM_TAG_VERSION" val="1.0"/>
  <p:tag name="KSO_WM_DIAGRAM_GROUP_CODE" val="n1-1"/>
  <p:tag name="KSO_WM_UNIT_LINE_FORE_SCHEMECOLOR_INDEX" val="6"/>
  <p:tag name="KSO_WM_UNIT_LINE_FILL_TYPE" val="2"/>
  <p:tag name="KSO_WM_UNIT_TEXT_FILL_FORE_SCHEMECOLOR_INDEX" val="2"/>
  <p:tag name="KSO_WM_UNIT_TEXT_FILL_TYPE" val="1"/>
</p:tagLst>
</file>

<file path=ppt/tags/tag71.xml><?xml version="1.0" encoding="utf-8"?>
<p:tagLst xmlns:p="http://schemas.openxmlformats.org/presentationml/2006/main">
  <p:tag name="KSO_WM_TEMPLATE_CATEGORY" val="diagram"/>
  <p:tag name="KSO_WM_TEMPLATE_INDEX" val="160257"/>
  <p:tag name="KSO_WM_UNIT_TYPE" val="n_i"/>
  <p:tag name="KSO_WM_UNIT_INDEX" val="1_3"/>
  <p:tag name="KSO_WM_UNIT_ID" val="256*n_i*1_3"/>
  <p:tag name="KSO_WM_UNIT_CLEAR" val="1"/>
  <p:tag name="KSO_WM_UNIT_LAYERLEVEL" val="1_1"/>
  <p:tag name="KSO_WM_BEAUTIFY_FLAG" val="#wm#"/>
  <p:tag name="KSO_WM_TAG_VERSION" val="1.0"/>
  <p:tag name="KSO_WM_DIAGRAM_GROUP_CODE" val="n1-1"/>
  <p:tag name="KSO_WM_UNIT_LINE_FORE_SCHEMECOLOR_INDEX" val="6"/>
  <p:tag name="KSO_WM_UNIT_LINE_FILL_TYPE" val="2"/>
  <p:tag name="KSO_WM_UNIT_TEXT_FILL_FORE_SCHEMECOLOR_INDEX" val="2"/>
  <p:tag name="KSO_WM_UNIT_TEXT_FILL_TYPE" val="1"/>
</p:tagLst>
</file>

<file path=ppt/tags/tag72.xml><?xml version="1.0" encoding="utf-8"?>
<p:tagLst xmlns:p="http://schemas.openxmlformats.org/presentationml/2006/main">
  <p:tag name="KSO_WM_TEMPLATE_CATEGORY" val="diagram"/>
  <p:tag name="KSO_WM_TEMPLATE_INDEX" val="160257"/>
  <p:tag name="KSO_WM_UNIT_TYPE" val="n_i"/>
  <p:tag name="KSO_WM_UNIT_INDEX" val="1_4"/>
  <p:tag name="KSO_WM_UNIT_ID" val="256*n_i*1_4"/>
  <p:tag name="KSO_WM_UNIT_CLEAR" val="1"/>
  <p:tag name="KSO_WM_UNIT_LAYERLEVEL" val="1_1"/>
  <p:tag name="KSO_WM_BEAUTIFY_FLAG" val="#wm#"/>
  <p:tag name="KSO_WM_TAG_VERSION" val="1.0"/>
  <p:tag name="KSO_WM_DIAGRAM_GROUP_CODE" val="n1-1"/>
  <p:tag name="KSO_WM_UNIT_LINE_FORE_SCHEMECOLOR_INDEX" val="6"/>
  <p:tag name="KSO_WM_UNIT_LINE_FILL_TYPE" val="2"/>
  <p:tag name="KSO_WM_UNIT_TEXT_FILL_FORE_SCHEMECOLOR_INDEX" val="2"/>
  <p:tag name="KSO_WM_UNIT_TEXT_FILL_TYPE" val="1"/>
</p:tagLst>
</file>

<file path=ppt/tags/tag73.xml><?xml version="1.0" encoding="utf-8"?>
<p:tagLst xmlns:p="http://schemas.openxmlformats.org/presentationml/2006/main">
  <p:tag name="KSO_WM_TEMPLATE_CATEGORY" val="diagram"/>
  <p:tag name="KSO_WM_TEMPLATE_INDEX" val="160257"/>
  <p:tag name="KSO_WM_UNIT_TYPE" val="n_h_f"/>
  <p:tag name="KSO_WM_UNIT_INDEX" val="1_2_2"/>
  <p:tag name="KSO_WM_UNIT_ID" val="256*n_h_f*1_2_2"/>
  <p:tag name="KSO_WM_UNIT_CLEAR" val="1"/>
  <p:tag name="KSO_WM_UNIT_LAYERLEVEL" val="1_1_1"/>
  <p:tag name="KSO_WM_UNIT_VALUE" val="28"/>
  <p:tag name="KSO_WM_UNIT_HIGHLIGHT" val="0"/>
  <p:tag name="KSO_WM_UNIT_COMPATIBLE" val="0"/>
  <p:tag name="KSO_WM_UNIT_PRESET_TEXT_INDEX" val="4"/>
  <p:tag name="KSO_WM_UNIT_PRESET_TEXT_LEN" val="24"/>
  <p:tag name="KSO_WM_BEAUTIFY_FLAG" val="#wm#"/>
  <p:tag name="KSO_WM_TAG_VERSION" val="1.0"/>
  <p:tag name="KSO_WM_DIAGRAM_GROUP_CODE" val="n1-1"/>
  <p:tag name="KSO_WM_UNIT_LINE_FORE_SCHEMECOLOR_INDEX" val="6"/>
  <p:tag name="KSO_WM_UNIT_LINE_FILL_TYPE" val="2"/>
  <p:tag name="KSO_WM_UNIT_TEXT_FILL_FORE_SCHEMECOLOR_INDEX" val="13"/>
  <p:tag name="KSO_WM_UNIT_TEXT_FILL_TYPE" val="1"/>
</p:tagLst>
</file>

<file path=ppt/tags/tag74.xml><?xml version="1.0" encoding="utf-8"?>
<p:tagLst xmlns:p="http://schemas.openxmlformats.org/presentationml/2006/main">
  <p:tag name="KSO_WM_TEMPLATE_CATEGORY" val="diagram"/>
  <p:tag name="KSO_WM_TEMPLATE_INDEX" val="160257"/>
  <p:tag name="KSO_WM_UNIT_TYPE" val="n_i"/>
  <p:tag name="KSO_WM_UNIT_INDEX" val="1_5"/>
  <p:tag name="KSO_WM_UNIT_ID" val="256*n_i*1_5"/>
  <p:tag name="KSO_WM_UNIT_CLEAR" val="1"/>
  <p:tag name="KSO_WM_UNIT_LAYERLEVEL" val="1_1"/>
  <p:tag name="KSO_WM_BEAUTIFY_FLAG" val="#wm#"/>
  <p:tag name="KSO_WM_TAG_VERSION" val="1.0"/>
  <p:tag name="KSO_WM_DIAGRAM_GROUP_CODE" val="n1-1"/>
  <p:tag name="KSO_WM_UNIT_LINE_FORE_SCHEMECOLOR_INDEX" val="6"/>
  <p:tag name="KSO_WM_UNIT_LINE_FILL_TYPE" val="2"/>
  <p:tag name="KSO_WM_UNIT_TEXT_FILL_FORE_SCHEMECOLOR_INDEX" val="2"/>
  <p:tag name="KSO_WM_UNIT_TEXT_FILL_TYPE" val="1"/>
</p:tagLst>
</file>

<file path=ppt/tags/tag75.xml><?xml version="1.0" encoding="utf-8"?>
<p:tagLst xmlns:p="http://schemas.openxmlformats.org/presentationml/2006/main">
  <p:tag name="KSO_WM_TEMPLATE_CATEGORY" val="diagram"/>
  <p:tag name="KSO_WM_TEMPLATE_INDEX" val="160257"/>
  <p:tag name="KSO_WM_UNIT_TYPE" val="n_i"/>
  <p:tag name="KSO_WM_UNIT_INDEX" val="1_6"/>
  <p:tag name="KSO_WM_UNIT_ID" val="256*n_i*1_6"/>
  <p:tag name="KSO_WM_UNIT_CLEAR" val="1"/>
  <p:tag name="KSO_WM_UNIT_LAYERLEVEL" val="1_1"/>
  <p:tag name="KSO_WM_BEAUTIFY_FLAG" val="#wm#"/>
  <p:tag name="KSO_WM_TAG_VERSION" val="1.0"/>
  <p:tag name="KSO_WM_DIAGRAM_GROUP_CODE" val="n1-1"/>
  <p:tag name="KSO_WM_UNIT_LINE_FORE_SCHEMECOLOR_INDEX" val="6"/>
  <p:tag name="KSO_WM_UNIT_LINE_FILL_TYPE" val="2"/>
  <p:tag name="KSO_WM_UNIT_TEXT_FILL_FORE_SCHEMECOLOR_INDEX" val="2"/>
  <p:tag name="KSO_WM_UNIT_TEXT_FILL_TYPE" val="1"/>
</p:tagLst>
</file>

<file path=ppt/tags/tag76.xml><?xml version="1.0" encoding="utf-8"?>
<p:tagLst xmlns:p="http://schemas.openxmlformats.org/presentationml/2006/main">
  <p:tag name="KSO_WM_TEMPLATE_CATEGORY" val="diagram"/>
  <p:tag name="KSO_WM_TEMPLATE_INDEX" val="160257"/>
  <p:tag name="KSO_WM_UNIT_TYPE" val="n_h_f"/>
  <p:tag name="KSO_WM_UNIT_INDEX" val="1_2_4"/>
  <p:tag name="KSO_WM_UNIT_ID" val="256*n_h_f*1_2_4"/>
  <p:tag name="KSO_WM_UNIT_CLEAR" val="1"/>
  <p:tag name="KSO_WM_UNIT_LAYERLEVEL" val="1_1_1"/>
  <p:tag name="KSO_WM_UNIT_VALUE" val="28"/>
  <p:tag name="KSO_WM_UNIT_HIGHLIGHT" val="0"/>
  <p:tag name="KSO_WM_UNIT_COMPATIBLE" val="0"/>
  <p:tag name="KSO_WM_UNIT_PRESET_TEXT_INDEX" val="4"/>
  <p:tag name="KSO_WM_UNIT_PRESET_TEXT_LEN" val="24"/>
  <p:tag name="KSO_WM_BEAUTIFY_FLAG" val="#wm#"/>
  <p:tag name="KSO_WM_TAG_VERSION" val="1.0"/>
  <p:tag name="KSO_WM_DIAGRAM_GROUP_CODE" val="n1-1"/>
  <p:tag name="KSO_WM_UNIT_LINE_FORE_SCHEMECOLOR_INDEX" val="6"/>
  <p:tag name="KSO_WM_UNIT_LINE_FILL_TYPE" val="2"/>
  <p:tag name="KSO_WM_UNIT_TEXT_FILL_FORE_SCHEMECOLOR_INDEX" val="13"/>
  <p:tag name="KSO_WM_UNIT_TEXT_FILL_TYPE" val="1"/>
</p:tagLst>
</file>

<file path=ppt/tags/tag77.xml><?xml version="1.0" encoding="utf-8"?>
<p:tagLst xmlns:p="http://schemas.openxmlformats.org/presentationml/2006/main">
  <p:tag name="KSO_WM_BEAUTIFY_FLAG" val="#wm#"/>
  <p:tag name="KSO_WM_TEMPLATE_CATEGORY" val="custom"/>
  <p:tag name="KSO_WM_TEMPLATE_INDEX" val="20187308"/>
</p:tagLst>
</file>

<file path=ppt/tags/tag78.xml><?xml version="1.0" encoding="utf-8"?>
<p:tagLst xmlns:p="http://schemas.openxmlformats.org/presentationml/2006/main">
  <p:tag name="KSO_WM_BEAUTIFY_FLAG" val="#wm#"/>
  <p:tag name="KSO_WM_TEMPLATE_CATEGORY" val="custom"/>
  <p:tag name="KSO_WM_TEMPLATE_INDEX" val="20187308"/>
</p:tagLst>
</file>

<file path=ppt/tags/tag79.xml><?xml version="1.0" encoding="utf-8"?>
<p:tagLst xmlns:p="http://schemas.openxmlformats.org/presentationml/2006/main">
  <p:tag name="KSO_WM_BEAUTIFY_FLAG" val="#wm#"/>
  <p:tag name="KSO_WM_TEMPLATE_CATEGORY" val="custom"/>
  <p:tag name="KSO_WM_TEMPLATE_INDEX" val="20187308"/>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187308"/>
</p:tagLst>
</file>

<file path=ppt/tags/tag81.xml><?xml version="1.0" encoding="utf-8"?>
<p:tagLst xmlns:p="http://schemas.openxmlformats.org/presentationml/2006/main">
  <p:tag name="KSO_WM_BEAUTIFY_FLAG" val="#wm#"/>
  <p:tag name="KSO_WM_TEMPLATE_CATEGORY" val="custom"/>
  <p:tag name="KSO_WM_TEMPLATE_INDEX" val="20187308"/>
</p:tagLst>
</file>

<file path=ppt/tags/tag82.xml><?xml version="1.0" encoding="utf-8"?>
<p:tagLst xmlns:p="http://schemas.openxmlformats.org/presentationml/2006/main">
  <p:tag name="KSO_WM_BEAUTIFY_FLAG" val="#wm#"/>
  <p:tag name="KSO_WM_TEMPLATE_CATEGORY" val="custom"/>
  <p:tag name="KSO_WM_TEMPLATE_INDEX" val="20187308"/>
</p:tagLst>
</file>

<file path=ppt/tags/tag83.xml><?xml version="1.0" encoding="utf-8"?>
<p:tagLst xmlns:p="http://schemas.openxmlformats.org/presentationml/2006/main">
  <p:tag name="KSO_WM_BEAUTIFY_FLAG" val="#wm#"/>
  <p:tag name="KSO_WM_TEMPLATE_CATEGORY" val="custom"/>
  <p:tag name="KSO_WM_TEMPLATE_INDEX" val="20187308"/>
</p:tagLst>
</file>

<file path=ppt/tags/tag84.xml><?xml version="1.0" encoding="utf-8"?>
<p:tagLst xmlns:p="http://schemas.openxmlformats.org/presentationml/2006/main">
  <p:tag name="KSO_WM_BEAUTIFY_FLAG" val="#wm#"/>
  <p:tag name="KSO_WM_TEMPLATE_CATEGORY" val="custom"/>
  <p:tag name="KSO_WM_TEMPLATE_INDEX" val="20187308"/>
</p:tagLst>
</file>

<file path=ppt/tags/tag85.xml><?xml version="1.0" encoding="utf-8"?>
<p:tagLst xmlns:p="http://schemas.openxmlformats.org/presentationml/2006/main">
  <p:tag name="KSO_WM_BEAUTIFY_FLAG" val="#wm#"/>
  <p:tag name="KSO_WM_TEMPLATE_CATEGORY" val="custom"/>
  <p:tag name="KSO_WM_TEMPLATE_INDEX" val="20187308"/>
</p:tagLst>
</file>

<file path=ppt/tags/tag86.xml><?xml version="1.0" encoding="utf-8"?>
<p:tagLst xmlns:p="http://schemas.openxmlformats.org/presentationml/2006/main">
  <p:tag name="KSO_WM_BEAUTIFY_FLAG" val="#wm#"/>
  <p:tag name="KSO_WM_TEMPLATE_CATEGORY" val="custom"/>
  <p:tag name="KSO_WM_TEMPLATE_INDEX" val="20187308"/>
</p:tagLst>
</file>

<file path=ppt/tags/tag87.xml><?xml version="1.0" encoding="utf-8"?>
<p:tagLst xmlns:p="http://schemas.openxmlformats.org/presentationml/2006/main">
  <p:tag name="KSO_WM_BEAUTIFY_FLAG" val="#wm#"/>
  <p:tag name="KSO_WM_TEMPLATE_CATEGORY" val="custom"/>
  <p:tag name="KSO_WM_TEMPLATE_INDEX" val="20187308"/>
</p:tagLst>
</file>

<file path=ppt/tags/tag88.xml><?xml version="1.0" encoding="utf-8"?>
<p:tagLst xmlns:p="http://schemas.openxmlformats.org/presentationml/2006/main">
  <p:tag name="KSO_WM_BEAUTIFY_FLAG" val="#wm#"/>
  <p:tag name="KSO_WM_TEMPLATE_CATEGORY" val="custom"/>
  <p:tag name="KSO_WM_TEMPLATE_INDEX" val="20187308"/>
</p:tagLst>
</file>

<file path=ppt/tags/tag89.xml><?xml version="1.0" encoding="utf-8"?>
<p:tagLst xmlns:p="http://schemas.openxmlformats.org/presentationml/2006/main">
  <p:tag name="KSO_WM_BEAUTIFY_FLAG" val="#wm#"/>
  <p:tag name="KSO_WM_TEMPLATE_CATEGORY" val="custom"/>
  <p:tag name="KSO_WM_TEMPLATE_INDEX" val="20187308"/>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187308"/>
</p:tagLst>
</file>

<file path=ppt/tags/tag91.xml><?xml version="1.0" encoding="utf-8"?>
<p:tagLst xmlns:p="http://schemas.openxmlformats.org/presentationml/2006/main">
  <p:tag name="KSO_WM_BEAUTIFY_FLAG" val="#wm#"/>
  <p:tag name="KSO_WM_TEMPLATE_CATEGORY" val="custom"/>
  <p:tag name="KSO_WM_TEMPLATE_INDEX" val="20187308"/>
</p:tagLst>
</file>

<file path=ppt/tags/tag92.xml><?xml version="1.0" encoding="utf-8"?>
<p:tagLst xmlns:p="http://schemas.openxmlformats.org/presentationml/2006/main">
  <p:tag name="KSO_WM_BEAUTIFY_FLAG" val="#wm#"/>
  <p:tag name="KSO_WM_TEMPLATE_CATEGORY" val="custom"/>
  <p:tag name="KSO_WM_TEMPLATE_INDEX" val="20187308"/>
</p:tagLst>
</file>

<file path=ppt/tags/tag93.xml><?xml version="1.0" encoding="utf-8"?>
<p:tagLst xmlns:p="http://schemas.openxmlformats.org/presentationml/2006/main">
  <p:tag name="KSO_WM_BEAUTIFY_FLAG" val="#wm#"/>
  <p:tag name="KSO_WM_TEMPLATE_CATEGORY" val="custom"/>
  <p:tag name="KSO_WM_TEMPLATE_INDEX" val="20187308"/>
</p:tagLst>
</file>

<file path=ppt/tags/tag94.xml><?xml version="1.0" encoding="utf-8"?>
<p:tagLst xmlns:p="http://schemas.openxmlformats.org/presentationml/2006/main">
  <p:tag name="KSO_WM_BEAUTIFY_FLAG" val="#wm#"/>
  <p:tag name="KSO_WM_TEMPLATE_CATEGORY" val="custom"/>
  <p:tag name="KSO_WM_TEMPLATE_INDEX" val="20187308"/>
</p:tagLst>
</file>

<file path=ppt/tags/tag95.xml><?xml version="1.0" encoding="utf-8"?>
<p:tagLst xmlns:p="http://schemas.openxmlformats.org/presentationml/2006/main">
  <p:tag name="KSO_WM_BEAUTIFY_FLAG" val="#wm#"/>
  <p:tag name="KSO_WM_TEMPLATE_CATEGORY" val="custom"/>
  <p:tag name="KSO_WM_TEMPLATE_INDEX" val="20187308"/>
</p:tagLst>
</file>

<file path=ppt/tags/tag96.xml><?xml version="1.0" encoding="utf-8"?>
<p:tagLst xmlns:p="http://schemas.openxmlformats.org/presentationml/2006/main">
  <p:tag name="KSO_WM_BEAUTIFY_FLAG" val="#wm#"/>
  <p:tag name="KSO_WM_TEMPLATE_CATEGORY" val="custom"/>
  <p:tag name="KSO_WM_TEMPLATE_INDEX" val="20187308"/>
</p:tagLst>
</file>

<file path=ppt/tags/tag97.xml><?xml version="1.0" encoding="utf-8"?>
<p:tagLst xmlns:p="http://schemas.openxmlformats.org/presentationml/2006/main">
  <p:tag name="KSO_WM_BEAUTIFY_FLAG" val="#wm#"/>
  <p:tag name="KSO_WM_TEMPLATE_CATEGORY" val="custom"/>
  <p:tag name="KSO_WM_TEMPLATE_INDEX" val="20187308"/>
</p:tagLst>
</file>

<file path=ppt/tags/tag98.xml><?xml version="1.0" encoding="utf-8"?>
<p:tagLst xmlns:p="http://schemas.openxmlformats.org/presentationml/2006/main">
  <p:tag name="KSO_WM_BEAUTIFY_FLAG" val="#wm#"/>
  <p:tag name="KSO_WM_TEMPLATE_CATEGORY" val="custom"/>
  <p:tag name="KSO_WM_TEMPLATE_INDEX" val="20187308"/>
</p:tagLst>
</file>

<file path=ppt/tags/tag99.xml><?xml version="1.0" encoding="utf-8"?>
<p:tagLst xmlns:p="http://schemas.openxmlformats.org/presentationml/2006/main">
  <p:tag name="KSO_WM_BEAUTIFY_FLAG" val="#wm#"/>
  <p:tag name="KSO_WM_TEMPLATE_CATEGORY" val="custom"/>
  <p:tag name="KSO_WM_TEMPLATE_INDEX" val="20187308"/>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12725</Words>
  <Application>WPS 演示</Application>
  <PresentationFormat>宽屏</PresentationFormat>
  <Paragraphs>588</Paragraphs>
  <Slides>44</Slides>
  <Notes>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6</vt:i4>
      </vt:variant>
      <vt:variant>
        <vt:lpstr>幻灯片标题</vt:lpstr>
      </vt:variant>
      <vt:variant>
        <vt:i4>44</vt:i4>
      </vt:variant>
    </vt:vector>
  </HeadingPairs>
  <TitlesOfParts>
    <vt:vector size="58" baseType="lpstr">
      <vt:lpstr>Arial</vt:lpstr>
      <vt:lpstr>宋体</vt:lpstr>
      <vt:lpstr>Wingdings</vt:lpstr>
      <vt:lpstr>微软雅黑</vt:lpstr>
      <vt:lpstr>Wingdings</vt:lpstr>
      <vt:lpstr>Calibri Light</vt:lpstr>
      <vt:lpstr>Arial Unicode MS</vt:lpstr>
      <vt:lpstr>Office 主题​​</vt:lpstr>
      <vt:lpstr>Visio.Drawing.11</vt:lpstr>
      <vt:lpstr>Visio.Drawing.11</vt:lpstr>
      <vt:lpstr>Visio.Drawing.11</vt:lpstr>
      <vt:lpstr>Visio.Drawing.11</vt:lpstr>
      <vt:lpstr>Visio.Drawing.11</vt:lpstr>
      <vt:lpstr>Visio.Drawing.11</vt:lpstr>
      <vt:lpstr>PowerPoint 演示文稿</vt:lpstr>
      <vt:lpstr>第7章 入侵检测技术</vt:lpstr>
      <vt:lpstr>第7章 入侵检测技术</vt:lpstr>
      <vt:lpstr>7.1 入侵检测概述——入侵检测系统的概念</vt:lpstr>
      <vt:lpstr>7.1 入侵检测概述——入侵检测系统的发展</vt:lpstr>
      <vt:lpstr>7.2 入侵检测系统结构——入侵检测系统通用模型</vt:lpstr>
      <vt:lpstr>7.2 入侵检测系统结构——入侵检测系统通用模型</vt:lpstr>
      <vt:lpstr>7.2 入侵检测系统结构——入侵检测系统结构</vt:lpstr>
      <vt:lpstr>7.2 入侵检测系统结构——入侵检测系统结构</vt:lpstr>
      <vt:lpstr>7.2 入侵检测系统结构——入侵检测系统结构</vt:lpstr>
      <vt:lpstr>7.3 入侵检测系统类型</vt:lpstr>
      <vt:lpstr>7.3 入侵检测系统类型</vt:lpstr>
      <vt:lpstr>7.3 入侵检测系统类型</vt:lpstr>
      <vt:lpstr>7.3 入侵检测系统类型</vt:lpstr>
      <vt:lpstr>7.3 入侵检测系统类型</vt:lpstr>
      <vt:lpstr>7.3 入侵检测系统类型</vt:lpstr>
      <vt:lpstr>7.4 入侵检测技术——异常检测技术</vt:lpstr>
      <vt:lpstr>7.4 入侵检测技术——异常检测技术</vt:lpstr>
      <vt:lpstr>7.4 入侵检测技术——误用检测技术</vt:lpstr>
      <vt:lpstr>7.4 入侵检测技术——异常检测技术</vt:lpstr>
      <vt:lpstr>7.5入侵检测的特点与发展趋势</vt:lpstr>
      <vt:lpstr>7.5入侵检测的特点与发展趋势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懒人</cp:lastModifiedBy>
  <cp:revision>6</cp:revision>
  <dcterms:created xsi:type="dcterms:W3CDTF">2019-04-04T10:49:00Z</dcterms:created>
  <dcterms:modified xsi:type="dcterms:W3CDTF">2019-04-08T05:24:49Z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2052-11.1.0.8573</vt:lpwstr>
  </property>
</Properties>
</file>