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3"/>
  </p:handoutMasterIdLst>
  <p:sldIdLst>
    <p:sldId id="258" r:id="rId3"/>
    <p:sldId id="256"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61"/>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1" Type="http://schemas.openxmlformats.org/officeDocument/2006/relationships/slideLayout" Target="../slideLayouts/slideLayout2.xml"/><Relationship Id="rId10" Type="http://schemas.openxmlformats.org/officeDocument/2006/relationships/tags" Target="../tags/tag46.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55.xml"/><Relationship Id="rId5" Type="http://schemas.openxmlformats.org/officeDocument/2006/relationships/image" Target="../media/image1.png"/><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2.jpe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tags" Target="../tags/tag79.xml"/><Relationship Id="rId5" Type="http://schemas.openxmlformats.org/officeDocument/2006/relationships/image" Target="../media/image4.emf"/><Relationship Id="rId4" Type="http://schemas.openxmlformats.org/officeDocument/2006/relationships/oleObject" Target="../embeddings/oleObject2.bin"/><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1.xml"/><Relationship Id="rId3" Type="http://schemas.openxmlformats.org/officeDocument/2006/relationships/image" Target="../media/image5.jpeg"/><Relationship Id="rId2" Type="http://schemas.openxmlformats.org/officeDocument/2006/relationships/hyperlink" Target="http://baike.baidu.com/view/907.htm" TargetMode="Externa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0" Type="http://schemas.openxmlformats.org/officeDocument/2006/relationships/slideLayout" Target="../slideLayouts/slideLayout2.xml"/><Relationship Id="rId2" Type="http://schemas.openxmlformats.org/officeDocument/2006/relationships/tags" Target="../tags/tag6.xml"/><Relationship Id="rId19" Type="http://schemas.openxmlformats.org/officeDocument/2006/relationships/tags" Target="../tags/tag23.xml"/><Relationship Id="rId18" Type="http://schemas.openxmlformats.org/officeDocument/2006/relationships/tags" Target="../tags/tag22.xml"/><Relationship Id="rId17" Type="http://schemas.openxmlformats.org/officeDocument/2006/relationships/tags" Target="../tags/tag21.xml"/><Relationship Id="rId16" Type="http://schemas.openxmlformats.org/officeDocument/2006/relationships/tags" Target="../tags/tag20.xml"/><Relationship Id="rId15" Type="http://schemas.openxmlformats.org/officeDocument/2006/relationships/tags" Target="../tags/tag19.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6.xml"/><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tags" Target="../tags/tag98.xml"/><Relationship Id="rId4" Type="http://schemas.openxmlformats.org/officeDocument/2006/relationships/image" Target="../media/image8.emf"/><Relationship Id="rId3" Type="http://schemas.openxmlformats.org/officeDocument/2006/relationships/oleObject" Target="../embeddings/oleObject3.bin"/><Relationship Id="rId2" Type="http://schemas.openxmlformats.org/officeDocument/2006/relationships/image" Target="../media/image6.jpe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0.xml"/><Relationship Id="rId2" Type="http://schemas.openxmlformats.org/officeDocument/2006/relationships/image" Target="../media/image9.jpe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2.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1" Type="http://schemas.openxmlformats.org/officeDocument/2006/relationships/slideLayout" Target="../slideLayouts/slideLayout2.xml"/><Relationship Id="rId10" Type="http://schemas.openxmlformats.org/officeDocument/2006/relationships/tags" Target="../tags/tag34.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61360" y="3639820"/>
            <a:ext cx="5669280" cy="1198880"/>
          </a:xfrm>
          <a:prstGeom prst="rect">
            <a:avLst/>
          </a:prstGeom>
          <a:noFill/>
          <a:ln>
            <a:noFill/>
          </a:ln>
        </p:spPr>
        <p:txBody>
          <a:bodyPr wrap="none" rtlCol="0" anchor="t">
            <a:spAutoFit/>
            <a:scene3d>
              <a:camera prst="obliqueBottomLeft"/>
              <a:lightRig rig="threePt" dir="t"/>
            </a:scene3d>
            <a:sp3d extrusionH="387350">
              <a:extrusionClr>
                <a:srgbClr val="175BCB"/>
              </a:extrusionClr>
            </a:sp3d>
          </a:bodyPr>
          <a:p>
            <a:pPr algn="ctr"/>
            <a:r>
              <a:rPr lang="zh-CN" altLang="en-US" sz="7200" b="1">
                <a:solidFill>
                  <a:schemeClr val="accent1">
                    <a:lumMod val="40000"/>
                    <a:lumOff val="60000"/>
                  </a:schemeClr>
                </a:solidFill>
                <a:effectLst>
                  <a:outerShdw blurRad="60007" dist="310007" dir="7680000" sy="30000" kx="1300200" algn="ctr" rotWithShape="0">
                    <a:srgbClr val="0D1E55">
                      <a:alpha val="32000"/>
                    </a:srgbClr>
                  </a:outerShdw>
                </a:effectLst>
              </a:rPr>
              <a:t>网络安全基础</a:t>
            </a:r>
            <a:endParaRPr lang="zh-CN" altLang="en-US" sz="7200" b="1">
              <a:solidFill>
                <a:schemeClr val="accent1">
                  <a:lumMod val="40000"/>
                  <a:lumOff val="60000"/>
                </a:schemeClr>
              </a:solidFill>
              <a:effectLst>
                <a:outerShdw blurRad="60007" dist="310007" dir="7680000" sy="30000" kx="1300200" algn="ctr" rotWithShape="0">
                  <a:srgbClr val="0D1E55">
                    <a:alpha val="32000"/>
                  </a:srgbClr>
                </a:outerShdw>
              </a:effectLst>
            </a:endParaRPr>
          </a:p>
        </p:txBody>
      </p:sp>
      <p:sp>
        <p:nvSpPr>
          <p:cNvPr id="12" name="矩形 11"/>
          <p:cNvSpPr/>
          <p:nvPr/>
        </p:nvSpPr>
        <p:spPr>
          <a:xfrm>
            <a:off x="1333500" y="2917825"/>
            <a:ext cx="9866630" cy="198755"/>
          </a:xfrm>
          <a:prstGeom prst="rect">
            <a:avLst/>
          </a:prstGeom>
          <a:gradFill>
            <a:gsLst>
              <a:gs pos="0">
                <a:srgbClr val="FBFB11"/>
              </a:gs>
              <a:gs pos="100000">
                <a:srgbClr val="F7F923"/>
              </a:gs>
              <a:gs pos="51000">
                <a:srgbClr val="C6DCFF"/>
              </a:gs>
            </a:gsLst>
            <a:lin ang="2700000" scaled="0"/>
          </a:gradFill>
          <a:ln>
            <a:gradFill>
              <a:gsLst>
                <a:gs pos="0">
                  <a:srgbClr val="D2A050"/>
                </a:gs>
                <a:gs pos="97000">
                  <a:srgbClr val="C6DCFF"/>
                </a:gs>
              </a:gsLst>
              <a:lin ang="2700000" scaled="0"/>
            </a:gra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3" name="文本框 12"/>
          <p:cNvSpPr txBox="1"/>
          <p:nvPr/>
        </p:nvSpPr>
        <p:spPr>
          <a:xfrm>
            <a:off x="4623435" y="805180"/>
            <a:ext cx="2945130" cy="1198880"/>
          </a:xfrm>
          <a:prstGeom prst="rect">
            <a:avLst/>
          </a:prstGeom>
          <a:noFill/>
        </p:spPr>
        <p:txBody>
          <a:bodyPr wrap="square" rtlCol="0">
            <a:spAutoFit/>
          </a:bodyPr>
          <a:p>
            <a:r>
              <a:rPr lang="zh-CN" altLang="en-US" sz="7200">
                <a:solidFill>
                  <a:schemeClr val="accent1">
                    <a:lumMod val="75000"/>
                  </a:schemeClr>
                </a:solidFill>
              </a:rPr>
              <a:t>第二</a:t>
            </a:r>
            <a:r>
              <a:rPr lang="zh-CN" altLang="en-US" sz="7200">
                <a:solidFill>
                  <a:schemeClr val="accent1">
                    <a:lumMod val="75000"/>
                  </a:schemeClr>
                </a:solidFill>
              </a:rPr>
              <a:t>章</a:t>
            </a:r>
            <a:endParaRPr lang="zh-CN" altLang="en-US" sz="7200">
              <a:solidFill>
                <a:schemeClr val="accent1">
                  <a:lumMod val="75000"/>
                </a:schemeClr>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6858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altLang="en-US" sz="3600">
                <a:solidFill>
                  <a:schemeClr val="accent1">
                    <a:lumMod val="75000"/>
                  </a:schemeClr>
                </a:solidFill>
                <a:sym typeface="+mn-ea"/>
              </a:rPr>
              <a:t>2.</a:t>
            </a:r>
            <a:r>
              <a:rPr lang="en-US" altLang="zh-CN" sz="3600">
                <a:solidFill>
                  <a:schemeClr val="accent1">
                    <a:lumMod val="75000"/>
                  </a:schemeClr>
                </a:solidFill>
                <a:sym typeface="+mn-ea"/>
              </a:rPr>
              <a:t>3 </a:t>
            </a:r>
            <a:r>
              <a:rPr lang="en-US" altLang="zh-CN" sz="3600">
                <a:solidFill>
                  <a:schemeClr val="accent1">
                    <a:lumMod val="75000"/>
                  </a:schemeClr>
                </a:solidFill>
                <a:sym typeface="+mn-ea"/>
              </a:rPr>
              <a:t>网际协议IP</a:t>
            </a:r>
            <a:endParaRPr lang="en-US" altLang="zh-CN" sz="3600">
              <a:solidFill>
                <a:schemeClr val="accent1">
                  <a:lumMod val="75000"/>
                </a:schemeClr>
              </a:solidFill>
              <a:sym typeface="+mn-ea"/>
            </a:endParaRPr>
          </a:p>
        </p:txBody>
      </p:sp>
      <p:sp>
        <p:nvSpPr>
          <p:cNvPr id="60" name="矩形 1"/>
          <p:cNvSpPr>
            <a:spLocks noChangeArrowheads="1"/>
          </p:cNvSpPr>
          <p:nvPr>
            <p:custDataLst>
              <p:tags r:id="rId2"/>
            </p:custDataLst>
          </p:nvPr>
        </p:nvSpPr>
        <p:spPr bwMode="auto">
          <a:xfrm>
            <a:off x="7818913" y="4028184"/>
            <a:ext cx="1852055" cy="1525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p>
            <a:pPr algn="ctr">
              <a:lnSpc>
                <a:spcPct val="150000"/>
              </a:lnSpc>
            </a:pPr>
            <a:r>
              <a:rPr lang="zh-CN" altLang="zh-CN" sz="2400" dirty="0">
                <a:solidFill>
                  <a:srgbClr val="5F5F5F">
                    <a:lumMod val="75000"/>
                  </a:srgbClr>
                </a:solidFill>
                <a:latin typeface="Arial" panose="020B0604020202020204" pitchFamily="34" charset="0"/>
                <a:ea typeface="微软雅黑" panose="020B0503020204020204" charset="-122"/>
                <a:cs typeface="+mn-ea"/>
              </a:rPr>
              <a:t> 网际协议IP</a:t>
            </a:r>
            <a:endParaRPr lang="zh-CN" altLang="zh-CN" sz="2400" dirty="0">
              <a:solidFill>
                <a:srgbClr val="5F5F5F">
                  <a:lumMod val="75000"/>
                </a:srgbClr>
              </a:solidFill>
              <a:latin typeface="Arial" panose="020B0604020202020204" pitchFamily="34" charset="0"/>
              <a:ea typeface="微软雅黑" panose="020B0503020204020204" charset="-122"/>
              <a:cs typeface="+mn-ea"/>
            </a:endParaRPr>
          </a:p>
        </p:txBody>
      </p:sp>
      <p:sp>
        <p:nvSpPr>
          <p:cNvPr id="11" name="Freeform 39"/>
          <p:cNvSpPr/>
          <p:nvPr>
            <p:custDataLst>
              <p:tags r:id="rId3"/>
            </p:custDataLst>
          </p:nvPr>
        </p:nvSpPr>
        <p:spPr bwMode="auto">
          <a:xfrm>
            <a:off x="5780377" y="3498572"/>
            <a:ext cx="2007061" cy="1320467"/>
          </a:xfrm>
          <a:custGeom>
            <a:avLst/>
            <a:gdLst>
              <a:gd name="T0" fmla="*/ 0 w 518"/>
              <a:gd name="T1" fmla="*/ 0 h 351"/>
              <a:gd name="T2" fmla="*/ 518 w 518"/>
              <a:gd name="T3" fmla="*/ 340 h 351"/>
            </a:gdLst>
            <a:ahLst/>
            <a:cxnLst>
              <a:cxn ang="0">
                <a:pos x="T0" y="T1"/>
              </a:cxn>
              <a:cxn ang="0">
                <a:pos x="T2" y="T3"/>
              </a:cxn>
            </a:cxnLst>
            <a:rect l="0" t="0" r="r" b="b"/>
            <a:pathLst>
              <a:path w="518" h="351">
                <a:moveTo>
                  <a:pt x="0" y="0"/>
                </a:moveTo>
                <a:cubicBezTo>
                  <a:pt x="411" y="0"/>
                  <a:pt x="260" y="351"/>
                  <a:pt x="518" y="340"/>
                </a:cubicBezTo>
              </a:path>
            </a:pathLst>
          </a:custGeom>
          <a:noFill/>
          <a:ln w="14" cap="flat">
            <a:solidFill>
              <a:srgbClr val="018BE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p>
            <a:endParaRPr lang="zh-CN" altLang="en-US">
              <a:sym typeface="Arial" panose="020B0604020202020204" pitchFamily="34" charset="0"/>
            </a:endParaRPr>
          </a:p>
        </p:txBody>
      </p:sp>
      <p:sp>
        <p:nvSpPr>
          <p:cNvPr id="62" name="矩形 61"/>
          <p:cNvSpPr/>
          <p:nvPr>
            <p:custDataLst>
              <p:tags r:id="rId4"/>
            </p:custDataLst>
          </p:nvPr>
        </p:nvSpPr>
        <p:spPr>
          <a:xfrm>
            <a:off x="2856283" y="3258643"/>
            <a:ext cx="2924096" cy="653714"/>
          </a:xfrm>
          <a:prstGeom prst="rect">
            <a:avLst/>
          </a:prstGeom>
          <a:ln>
            <a:noFill/>
          </a:ln>
        </p:spPr>
        <p:style>
          <a:lnRef idx="2">
            <a:srgbClr val="018BE9">
              <a:shade val="50000"/>
            </a:srgbClr>
          </a:lnRef>
          <a:fillRef idx="1">
            <a:srgbClr val="018BE9"/>
          </a:fillRef>
          <a:effectRef idx="0">
            <a:srgbClr val="018BE9"/>
          </a:effectRef>
          <a:fontRef idx="minor">
            <a:srgbClr val="FFFFFF"/>
          </a:fontRef>
        </p:style>
        <p:txBody>
          <a:bodyPr lIns="0" tIns="0" rIns="0" bIns="0" rtlCol="0" anchor="ctr">
            <a:normAutofit/>
          </a:bodyPr>
          <a:p>
            <a:pPr algn="ctr"/>
            <a:r>
              <a:rPr lang="zh-CN" altLang="en-US" dirty="0">
                <a:solidFill>
                  <a:srgbClr val="FFFFFF"/>
                </a:solidFill>
                <a:sym typeface="Arial" panose="020B0604020202020204" pitchFamily="34" charset="0"/>
              </a:rPr>
              <a:t> IP数据报的格式</a:t>
            </a:r>
            <a:endParaRPr lang="zh-CN" altLang="en-US" dirty="0">
              <a:solidFill>
                <a:srgbClr val="FFFFFF"/>
              </a:solidFill>
              <a:sym typeface="Arial" panose="020B0604020202020204" pitchFamily="34" charset="0"/>
            </a:endParaRPr>
          </a:p>
        </p:txBody>
      </p:sp>
      <p:sp>
        <p:nvSpPr>
          <p:cNvPr id="14" name="Freeform 42"/>
          <p:cNvSpPr/>
          <p:nvPr>
            <p:custDataLst>
              <p:tags r:id="rId5"/>
            </p:custDataLst>
          </p:nvPr>
        </p:nvSpPr>
        <p:spPr bwMode="auto">
          <a:xfrm>
            <a:off x="5780377" y="4756730"/>
            <a:ext cx="2007061" cy="1415894"/>
          </a:xfrm>
          <a:custGeom>
            <a:avLst/>
            <a:gdLst>
              <a:gd name="T0" fmla="*/ 0 w 518"/>
              <a:gd name="T1" fmla="*/ 327 h 327"/>
              <a:gd name="T2" fmla="*/ 518 w 518"/>
              <a:gd name="T3" fmla="*/ 10 h 327"/>
            </a:gdLst>
            <a:ahLst/>
            <a:cxnLst>
              <a:cxn ang="0">
                <a:pos x="T0" y="T1"/>
              </a:cxn>
              <a:cxn ang="0">
                <a:pos x="T2" y="T3"/>
              </a:cxn>
            </a:cxnLst>
            <a:rect l="0" t="0" r="r" b="b"/>
            <a:pathLst>
              <a:path w="518" h="327">
                <a:moveTo>
                  <a:pt x="0" y="327"/>
                </a:moveTo>
                <a:cubicBezTo>
                  <a:pt x="411" y="327"/>
                  <a:pt x="260" y="0"/>
                  <a:pt x="518" y="10"/>
                </a:cubicBezTo>
              </a:path>
            </a:pathLst>
          </a:custGeom>
          <a:noFill/>
          <a:ln w="14" cap="flat">
            <a:solidFill>
              <a:srgbClr val="018BE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p>
            <a:endParaRPr lang="zh-CN" altLang="en-US">
              <a:sym typeface="Arial" panose="020B0604020202020204" pitchFamily="34" charset="0"/>
            </a:endParaRPr>
          </a:p>
        </p:txBody>
      </p:sp>
      <p:sp>
        <p:nvSpPr>
          <p:cNvPr id="67" name="矩形 66"/>
          <p:cNvSpPr/>
          <p:nvPr>
            <p:custDataLst>
              <p:tags r:id="rId6"/>
            </p:custDataLst>
          </p:nvPr>
        </p:nvSpPr>
        <p:spPr>
          <a:xfrm>
            <a:off x="2856283" y="5776049"/>
            <a:ext cx="2924096" cy="654456"/>
          </a:xfrm>
          <a:prstGeom prst="rect">
            <a:avLst/>
          </a:prstGeom>
          <a:ln>
            <a:noFill/>
          </a:ln>
        </p:spPr>
        <p:style>
          <a:lnRef idx="2">
            <a:srgbClr val="018BE9">
              <a:shade val="50000"/>
            </a:srgbClr>
          </a:lnRef>
          <a:fillRef idx="1">
            <a:srgbClr val="018BE9"/>
          </a:fillRef>
          <a:effectRef idx="0">
            <a:srgbClr val="018BE9"/>
          </a:effectRef>
          <a:fontRef idx="minor">
            <a:srgbClr val="FFFFFF"/>
          </a:fontRef>
        </p:style>
        <p:txBody>
          <a:bodyPr lIns="0" tIns="0" rIns="0" bIns="0" rtlCol="0" anchor="ctr">
            <a:normAutofit/>
          </a:bodyPr>
          <a:p>
            <a:pPr algn="ctr"/>
            <a:r>
              <a:rPr lang="zh-CN" altLang="en-US" dirty="0">
                <a:solidFill>
                  <a:srgbClr val="FFFFFF"/>
                </a:solidFill>
                <a:sym typeface="Arial" panose="020B0604020202020204" pitchFamily="34" charset="0"/>
              </a:rPr>
              <a:t>子网掩码</a:t>
            </a:r>
            <a:endParaRPr lang="zh-CN" altLang="en-US" dirty="0">
              <a:solidFill>
                <a:srgbClr val="FFFFFF"/>
              </a:solidFill>
              <a:sym typeface="Arial" panose="020B0604020202020204" pitchFamily="34" charset="0"/>
            </a:endParaRPr>
          </a:p>
        </p:txBody>
      </p:sp>
      <p:sp>
        <p:nvSpPr>
          <p:cNvPr id="22" name="矩形 21"/>
          <p:cNvSpPr/>
          <p:nvPr>
            <p:custDataLst>
              <p:tags r:id="rId7"/>
            </p:custDataLst>
          </p:nvPr>
        </p:nvSpPr>
        <p:spPr>
          <a:xfrm>
            <a:off x="2856283" y="4467869"/>
            <a:ext cx="2924096" cy="654456"/>
          </a:xfrm>
          <a:prstGeom prst="rect">
            <a:avLst/>
          </a:prstGeom>
          <a:solidFill>
            <a:srgbClr val="FFC000"/>
          </a:solidFill>
          <a:ln>
            <a:noFill/>
          </a:ln>
        </p:spPr>
        <p:style>
          <a:lnRef idx="2">
            <a:srgbClr val="018BE9">
              <a:shade val="50000"/>
            </a:srgbClr>
          </a:lnRef>
          <a:fillRef idx="1">
            <a:srgbClr val="018BE9"/>
          </a:fillRef>
          <a:effectRef idx="0">
            <a:srgbClr val="018BE9"/>
          </a:effectRef>
          <a:fontRef idx="minor">
            <a:srgbClr val="FFFFFF"/>
          </a:fontRef>
        </p:style>
        <p:txBody>
          <a:bodyPr lIns="0" tIns="0" rIns="0" bIns="0" rtlCol="0" anchor="ctr">
            <a:normAutofit/>
          </a:bodyPr>
          <a:p>
            <a:pPr algn="ctr"/>
            <a:r>
              <a:rPr lang="zh-CN" altLang="en-US" dirty="0">
                <a:solidFill>
                  <a:srgbClr val="FFFFFF"/>
                </a:solidFill>
                <a:sym typeface="Arial" panose="020B0604020202020204" pitchFamily="34" charset="0"/>
              </a:rPr>
              <a:t>IPv4的IP地址分类</a:t>
            </a:r>
            <a:endParaRPr lang="zh-CN" altLang="en-US" dirty="0">
              <a:solidFill>
                <a:srgbClr val="FFFFFF"/>
              </a:solidFill>
              <a:sym typeface="Arial" panose="020B0604020202020204" pitchFamily="34" charset="0"/>
            </a:endParaRPr>
          </a:p>
        </p:txBody>
      </p:sp>
      <p:sp>
        <p:nvSpPr>
          <p:cNvPr id="23" name="Line 43"/>
          <p:cNvSpPr>
            <a:spLocks noChangeShapeType="1"/>
          </p:cNvSpPr>
          <p:nvPr>
            <p:custDataLst>
              <p:tags r:id="rId8"/>
            </p:custDataLst>
          </p:nvPr>
        </p:nvSpPr>
        <p:spPr bwMode="auto">
          <a:xfrm>
            <a:off x="5780377" y="4791163"/>
            <a:ext cx="1896436" cy="0"/>
          </a:xfrm>
          <a:prstGeom prst="line">
            <a:avLst/>
          </a:prstGeom>
          <a:noFill/>
          <a:ln w="14" cap="flat">
            <a:solidFill>
              <a:srgbClr val="FFC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normAutofit fontScale="25000" lnSpcReduction="20000"/>
          </a:bodyPr>
          <a:p>
            <a:endParaRPr lang="zh-CN" altLang="en-US">
              <a:sym typeface="Arial" panose="020B0604020202020204" pitchFamily="34" charset="0"/>
            </a:endParaRPr>
          </a:p>
        </p:txBody>
      </p:sp>
      <p:sp>
        <p:nvSpPr>
          <p:cNvPr id="21" name="Freeform 227"/>
          <p:cNvSpPr/>
          <p:nvPr>
            <p:custDataLst>
              <p:tags r:id="rId9"/>
            </p:custDataLst>
          </p:nvPr>
        </p:nvSpPr>
        <p:spPr bwMode="auto">
          <a:xfrm>
            <a:off x="7662817" y="4694418"/>
            <a:ext cx="252522" cy="193491"/>
          </a:xfrm>
          <a:custGeom>
            <a:avLst/>
            <a:gdLst>
              <a:gd name="T0" fmla="*/ 0 w 154"/>
              <a:gd name="T1" fmla="*/ 0 h 118"/>
              <a:gd name="T2" fmla="*/ 154 w 154"/>
              <a:gd name="T3" fmla="*/ 59 h 118"/>
              <a:gd name="T4" fmla="*/ 0 w 154"/>
              <a:gd name="T5" fmla="*/ 118 h 118"/>
              <a:gd name="T6" fmla="*/ 0 w 154"/>
              <a:gd name="T7" fmla="*/ 0 h 118"/>
            </a:gdLst>
            <a:ahLst/>
            <a:cxnLst>
              <a:cxn ang="0">
                <a:pos x="T0" y="T1"/>
              </a:cxn>
              <a:cxn ang="0">
                <a:pos x="T2" y="T3"/>
              </a:cxn>
              <a:cxn ang="0">
                <a:pos x="T4" y="T5"/>
              </a:cxn>
              <a:cxn ang="0">
                <a:pos x="T6" y="T7"/>
              </a:cxn>
            </a:cxnLst>
            <a:rect l="0" t="0" r="r" b="b"/>
            <a:pathLst>
              <a:path w="154" h="118">
                <a:moveTo>
                  <a:pt x="0" y="0"/>
                </a:moveTo>
                <a:lnTo>
                  <a:pt x="154" y="59"/>
                </a:lnTo>
                <a:lnTo>
                  <a:pt x="0" y="118"/>
                </a:lnTo>
                <a:lnTo>
                  <a:pt x="0" y="0"/>
                </a:lnTo>
                <a:close/>
              </a:path>
            </a:pathLst>
          </a:custGeom>
          <a:solidFill>
            <a:srgbClr val="018BE9">
              <a:lumMod val="50000"/>
            </a:srgbClr>
          </a:solidFill>
          <a:ln>
            <a:noFill/>
          </a:ln>
        </p:spPr>
        <p:txBody>
          <a:bodyPr vert="horz" wrap="square" lIns="91440" tIns="45720" rIns="91440" bIns="45720" numCol="1" anchor="t" anchorCtr="0" compatLnSpc="1">
            <a:normAutofit fontScale="40000" lnSpcReduction="20000"/>
          </a:bodyPr>
          <a:p>
            <a:endParaRPr lang="zh-CN" altLang="en-US">
              <a:sym typeface="Arial" panose="020B0604020202020204" pitchFamily="34" charset="0"/>
            </a:endParaRPr>
          </a:p>
        </p:txBody>
      </p:sp>
      <p:sp>
        <p:nvSpPr>
          <p:cNvPr id="18" name="文本框 17"/>
          <p:cNvSpPr txBox="1"/>
          <p:nvPr/>
        </p:nvSpPr>
        <p:spPr>
          <a:xfrm>
            <a:off x="692785" y="1314450"/>
            <a:ext cx="11235055" cy="1198880"/>
          </a:xfrm>
          <a:prstGeom prst="rect">
            <a:avLst/>
          </a:prstGeom>
          <a:noFill/>
        </p:spPr>
        <p:txBody>
          <a:bodyPr wrap="square" rtlCol="0">
            <a:spAutoFit/>
          </a:bodyPr>
          <a:p>
            <a:r>
              <a:rPr lang="en-US" altLang="zh-CN"/>
              <a:t>   </a:t>
            </a:r>
            <a:r>
              <a:rPr lang="en-US" altLang="zh-CN">
                <a:sym typeface="+mn-ea"/>
              </a:rPr>
              <a:t>    </a:t>
            </a:r>
            <a:r>
              <a:rPr lang="zh-CN" altLang="en-US"/>
              <a:t>IP协议又称网际协议，是支持网间互联的数据报协议，它与TCP一起构成TCP/IP协议族的核心，IP层接收由更低层发来的数据包，并把该数据包发送到更高层TCP或UDP层；相反，IP层也把从TCP或UDP层接收来的数据包传送到更低层。IP数据包是不可靠的，因为IP并没有做任何事情来确认数据包是按顺序发送的或者没有被破坏。IP数据包中含有发送它的主机的地址（源地址）和接收它的主机的地址（目的地址）。 </a:t>
            </a:r>
            <a:endParaRPr lang="zh-CN" altLang="en-US"/>
          </a:p>
        </p:txBody>
      </p:sp>
    </p:spTree>
    <p:custDataLst>
      <p:tags r:id="rId10"/>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6858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altLang="en-US" sz="3600">
                <a:solidFill>
                  <a:schemeClr val="accent1">
                    <a:lumMod val="75000"/>
                  </a:schemeClr>
                </a:solidFill>
                <a:sym typeface="+mn-ea"/>
              </a:rPr>
              <a:t>2.</a:t>
            </a:r>
            <a:r>
              <a:rPr lang="en-US" altLang="zh-CN" sz="3600">
                <a:solidFill>
                  <a:schemeClr val="accent1">
                    <a:lumMod val="75000"/>
                  </a:schemeClr>
                </a:solidFill>
                <a:sym typeface="+mn-ea"/>
              </a:rPr>
              <a:t>3 </a:t>
            </a:r>
            <a:r>
              <a:rPr lang="en-US" altLang="zh-CN" sz="3600">
                <a:solidFill>
                  <a:schemeClr val="accent1">
                    <a:lumMod val="75000"/>
                  </a:schemeClr>
                </a:solidFill>
                <a:sym typeface="+mn-ea"/>
              </a:rPr>
              <a:t>网际协议IP—— IP数据报的格式</a:t>
            </a:r>
            <a:endParaRPr lang="en-US" altLang="zh-CN" sz="3600">
              <a:solidFill>
                <a:schemeClr val="accent1">
                  <a:lumMod val="75000"/>
                </a:schemeClr>
              </a:solidFill>
              <a:sym typeface="+mn-ea"/>
            </a:endParaRPr>
          </a:p>
        </p:txBody>
      </p:sp>
      <p:sp>
        <p:nvSpPr>
          <p:cNvPr id="4" name="文本框 3"/>
          <p:cNvSpPr txBox="1"/>
          <p:nvPr/>
        </p:nvSpPr>
        <p:spPr>
          <a:xfrm>
            <a:off x="1068705" y="1193165"/>
            <a:ext cx="8586470" cy="368300"/>
          </a:xfrm>
          <a:prstGeom prst="rect">
            <a:avLst/>
          </a:prstGeom>
          <a:noFill/>
        </p:spPr>
        <p:txBody>
          <a:bodyPr wrap="square" rtlCol="0">
            <a:spAutoFit/>
          </a:bodyPr>
          <a:p>
            <a:r>
              <a:rPr lang="zh-CN" altLang="en-US"/>
              <a:t>IP数据报的格式能够说明IP协议都具有什么功能。图2-3是IP数据报的完整格式。</a:t>
            </a:r>
            <a:endParaRPr lang="zh-CN" altLang="en-US"/>
          </a:p>
        </p:txBody>
      </p:sp>
      <p:graphicFrame>
        <p:nvGraphicFramePr>
          <p:cNvPr id="12" name="表格 11"/>
          <p:cNvGraphicFramePr/>
          <p:nvPr/>
        </p:nvGraphicFramePr>
        <p:xfrm>
          <a:off x="3437890" y="2416810"/>
          <a:ext cx="8549005" cy="3178810"/>
        </p:xfrm>
        <a:graphic>
          <a:graphicData uri="http://schemas.openxmlformats.org/drawingml/2006/table">
            <a:tbl>
              <a:tblPr firstRow="1" bandRow="1">
                <a:tableStyleId>{5C22544A-7EE6-4342-B048-85BDC9FD1C3A}</a:tableStyleId>
              </a:tblPr>
              <a:tblGrid>
                <a:gridCol w="1367790"/>
                <a:gridCol w="1367790"/>
                <a:gridCol w="2393950"/>
                <a:gridCol w="683895"/>
                <a:gridCol w="1243965"/>
                <a:gridCol w="1491615"/>
              </a:tblGrid>
              <a:tr h="497840">
                <a:tc>
                  <a:txBody>
                    <a:bodyPr/>
                    <a:p>
                      <a:pPr algn="ctr">
                        <a:buNone/>
                      </a:pPr>
                      <a:r>
                        <a:rPr lang="zh-CN" altLang="en-US" b="0">
                          <a:solidFill>
                            <a:schemeClr val="tx1"/>
                          </a:solidFill>
                        </a:rPr>
                        <a:t>版本</a:t>
                      </a:r>
                      <a:endParaRPr lang="zh-CN" altLang="en-US" b="0">
                        <a:solidFill>
                          <a:schemeClr val="tx1"/>
                        </a:solidFill>
                      </a:endParaRPr>
                    </a:p>
                  </a:txBody>
                  <a:tcPr anchor="ctr" anchorCtr="0">
                    <a:solidFill>
                      <a:schemeClr val="accent1">
                        <a:lumMod val="60000"/>
                        <a:lumOff val="40000"/>
                      </a:schemeClr>
                    </a:solidFill>
                  </a:tcPr>
                </a:tc>
                <a:tc>
                  <a:txBody>
                    <a:bodyPr/>
                    <a:p>
                      <a:pPr algn="ctr">
                        <a:buNone/>
                      </a:pPr>
                      <a:r>
                        <a:rPr lang="zh-CN" altLang="en-US" b="0">
                          <a:solidFill>
                            <a:schemeClr val="tx1"/>
                          </a:solidFill>
                        </a:rPr>
                        <a:t>首部长度</a:t>
                      </a:r>
                      <a:endParaRPr lang="zh-CN" altLang="en-US" b="0">
                        <a:solidFill>
                          <a:schemeClr val="tx1"/>
                        </a:solidFill>
                      </a:endParaRPr>
                    </a:p>
                  </a:txBody>
                  <a:tcPr anchor="ctr" anchorCtr="0">
                    <a:solidFill>
                      <a:schemeClr val="accent1">
                        <a:lumMod val="60000"/>
                        <a:lumOff val="40000"/>
                      </a:schemeClr>
                    </a:solidFill>
                  </a:tcPr>
                </a:tc>
                <a:tc>
                  <a:txBody>
                    <a:bodyPr/>
                    <a:p>
                      <a:pPr algn="ctr">
                        <a:buNone/>
                      </a:pPr>
                      <a:r>
                        <a:rPr lang="zh-CN" altLang="en-US" b="0">
                          <a:solidFill>
                            <a:schemeClr val="tx1"/>
                          </a:solidFill>
                        </a:rPr>
                        <a:t>区分服务</a:t>
                      </a:r>
                      <a:endParaRPr lang="zh-CN" altLang="en-US" b="0">
                        <a:solidFill>
                          <a:schemeClr val="tx1"/>
                        </a:solidFill>
                      </a:endParaRPr>
                    </a:p>
                  </a:txBody>
                  <a:tcPr anchor="ctr" anchorCtr="0">
                    <a:solidFill>
                      <a:schemeClr val="accent1">
                        <a:lumMod val="60000"/>
                        <a:lumOff val="40000"/>
                      </a:schemeClr>
                    </a:solidFill>
                  </a:tcPr>
                </a:tc>
                <a:tc gridSpan="3">
                  <a:txBody>
                    <a:bodyPr/>
                    <a:p>
                      <a:pPr algn="ctr">
                        <a:buNone/>
                      </a:pPr>
                      <a:r>
                        <a:rPr lang="zh-CN" altLang="en-US" b="0">
                          <a:solidFill>
                            <a:schemeClr val="tx1"/>
                          </a:solidFill>
                        </a:rPr>
                        <a:t>总长度</a:t>
                      </a:r>
                      <a:endParaRPr lang="zh-CN" altLang="en-US" b="0">
                        <a:solidFill>
                          <a:schemeClr val="tx1"/>
                        </a:solidFill>
                      </a:endParaRPr>
                    </a:p>
                  </a:txBody>
                  <a:tcPr anchor="ctr" anchorCtr="0">
                    <a:solidFill>
                      <a:schemeClr val="accent1">
                        <a:lumMod val="60000"/>
                        <a:lumOff val="40000"/>
                      </a:schemeClr>
                    </a:solidFill>
                  </a:tcPr>
                </a:tc>
                <a:tc hMerge="1">
                  <a:tcPr/>
                </a:tc>
                <a:tc hMerge="1">
                  <a:tcPr/>
                </a:tc>
              </a:tr>
              <a:tr h="447040">
                <a:tc gridSpan="3">
                  <a:txBody>
                    <a:bodyPr/>
                    <a:p>
                      <a:pPr algn="ctr">
                        <a:buNone/>
                      </a:pPr>
                      <a:r>
                        <a:rPr lang="zh-CN" altLang="en-US">
                          <a:solidFill>
                            <a:schemeClr val="tx1"/>
                          </a:solidFill>
                        </a:rPr>
                        <a:t>标识</a:t>
                      </a:r>
                      <a:endParaRPr lang="zh-CN" altLang="en-US">
                        <a:solidFill>
                          <a:schemeClr val="tx1"/>
                        </a:solidFill>
                      </a:endParaRPr>
                    </a:p>
                  </a:txBody>
                  <a:tcPr anchor="ctr" anchorCtr="0">
                    <a:solidFill>
                      <a:schemeClr val="accent1">
                        <a:lumMod val="60000"/>
                        <a:lumOff val="40000"/>
                      </a:schemeClr>
                    </a:solidFill>
                  </a:tcPr>
                </a:tc>
                <a:tc hMerge="1">
                  <a:tcPr/>
                </a:tc>
                <a:tc hMerge="1">
                  <a:tcPr/>
                </a:tc>
                <a:tc>
                  <a:txBody>
                    <a:bodyPr/>
                    <a:p>
                      <a:pPr algn="ctr">
                        <a:buNone/>
                      </a:pPr>
                      <a:r>
                        <a:rPr lang="zh-CN" altLang="en-US">
                          <a:solidFill>
                            <a:schemeClr val="tx1"/>
                          </a:solidFill>
                        </a:rPr>
                        <a:t>标志</a:t>
                      </a:r>
                      <a:endParaRPr lang="zh-CN" altLang="en-US">
                        <a:solidFill>
                          <a:schemeClr val="tx1"/>
                        </a:solidFill>
                      </a:endParaRPr>
                    </a:p>
                  </a:txBody>
                  <a:tcPr anchor="ctr" anchorCtr="0">
                    <a:solidFill>
                      <a:schemeClr val="accent1">
                        <a:lumMod val="60000"/>
                        <a:lumOff val="40000"/>
                      </a:schemeClr>
                    </a:solidFill>
                  </a:tcPr>
                </a:tc>
                <a:tc gridSpan="2">
                  <a:txBody>
                    <a:bodyPr/>
                    <a:p>
                      <a:pPr algn="ctr">
                        <a:buNone/>
                      </a:pPr>
                      <a:r>
                        <a:rPr lang="zh-CN" altLang="en-US">
                          <a:solidFill>
                            <a:schemeClr val="tx1"/>
                          </a:solidFill>
                        </a:rPr>
                        <a:t>片偏移</a:t>
                      </a:r>
                      <a:endParaRPr lang="zh-CN" altLang="en-US">
                        <a:solidFill>
                          <a:schemeClr val="tx1"/>
                        </a:solidFill>
                      </a:endParaRPr>
                    </a:p>
                  </a:txBody>
                  <a:tcPr anchor="ctr" anchorCtr="0">
                    <a:solidFill>
                      <a:schemeClr val="accent1">
                        <a:lumMod val="60000"/>
                        <a:lumOff val="40000"/>
                      </a:schemeClr>
                    </a:solidFill>
                  </a:tcPr>
                </a:tc>
                <a:tc hMerge="1">
                  <a:tcPr/>
                </a:tc>
              </a:tr>
              <a:tr h="447040">
                <a:tc gridSpan="2">
                  <a:txBody>
                    <a:bodyPr/>
                    <a:p>
                      <a:pPr algn="ctr">
                        <a:buNone/>
                      </a:pPr>
                      <a:r>
                        <a:rPr lang="zh-CN" altLang="en-US">
                          <a:solidFill>
                            <a:schemeClr val="tx1"/>
                          </a:solidFill>
                        </a:rPr>
                        <a:t>生存时间</a:t>
                      </a:r>
                      <a:endParaRPr lang="zh-CN" altLang="en-US">
                        <a:solidFill>
                          <a:schemeClr val="tx1"/>
                        </a:solidFill>
                      </a:endParaRPr>
                    </a:p>
                  </a:txBody>
                  <a:tcPr anchor="ctr" anchorCtr="0">
                    <a:solidFill>
                      <a:schemeClr val="accent1">
                        <a:lumMod val="60000"/>
                        <a:lumOff val="40000"/>
                      </a:schemeClr>
                    </a:solidFill>
                  </a:tcPr>
                </a:tc>
                <a:tc hMerge="1">
                  <a:tcPr/>
                </a:tc>
                <a:tc>
                  <a:txBody>
                    <a:bodyPr/>
                    <a:p>
                      <a:pPr algn="ctr">
                        <a:buNone/>
                      </a:pPr>
                      <a:r>
                        <a:rPr lang="zh-CN" altLang="en-US">
                          <a:solidFill>
                            <a:schemeClr val="tx1"/>
                          </a:solidFill>
                        </a:rPr>
                        <a:t>协议</a:t>
                      </a:r>
                      <a:endParaRPr lang="zh-CN" altLang="en-US">
                        <a:solidFill>
                          <a:schemeClr val="tx1"/>
                        </a:solidFill>
                      </a:endParaRPr>
                    </a:p>
                  </a:txBody>
                  <a:tcPr anchor="ctr" anchorCtr="0">
                    <a:solidFill>
                      <a:schemeClr val="accent1">
                        <a:lumMod val="60000"/>
                        <a:lumOff val="40000"/>
                      </a:schemeClr>
                    </a:solidFill>
                  </a:tcPr>
                </a:tc>
                <a:tc gridSpan="3">
                  <a:txBody>
                    <a:bodyPr/>
                    <a:p>
                      <a:pPr algn="ctr">
                        <a:buNone/>
                      </a:pPr>
                      <a:r>
                        <a:rPr lang="zh-CN" altLang="en-US">
                          <a:solidFill>
                            <a:schemeClr val="tx1"/>
                          </a:solidFill>
                        </a:rPr>
                        <a:t>首部检验和</a:t>
                      </a:r>
                      <a:endParaRPr lang="zh-CN" altLang="en-US">
                        <a:solidFill>
                          <a:schemeClr val="tx1"/>
                        </a:solidFill>
                      </a:endParaRPr>
                    </a:p>
                  </a:txBody>
                  <a:tcPr anchor="ctr" anchorCtr="0">
                    <a:solidFill>
                      <a:schemeClr val="accent1">
                        <a:lumMod val="60000"/>
                        <a:lumOff val="40000"/>
                      </a:schemeClr>
                    </a:solidFill>
                  </a:tcPr>
                </a:tc>
                <a:tc hMerge="1">
                  <a:tcPr/>
                </a:tc>
                <a:tc hMerge="1">
                  <a:tcPr/>
                </a:tc>
              </a:tr>
              <a:tr h="446405">
                <a:tc gridSpan="6">
                  <a:txBody>
                    <a:bodyPr/>
                    <a:p>
                      <a:pPr algn="ctr">
                        <a:buNone/>
                      </a:pPr>
                      <a:r>
                        <a:rPr lang="zh-CN" altLang="en-US">
                          <a:solidFill>
                            <a:schemeClr val="tx1"/>
                          </a:solidFill>
                        </a:rPr>
                        <a:t>源地址</a:t>
                      </a:r>
                      <a:endParaRPr lang="zh-CN" altLang="en-US">
                        <a:solidFill>
                          <a:schemeClr val="tx1"/>
                        </a:solidFill>
                      </a:endParaRPr>
                    </a:p>
                  </a:txBody>
                  <a:tcPr anchor="ctr" anchorCtr="0">
                    <a:solidFill>
                      <a:schemeClr val="accent1">
                        <a:lumMod val="60000"/>
                        <a:lumOff val="40000"/>
                      </a:schemeClr>
                    </a:solidFill>
                  </a:tcPr>
                </a:tc>
                <a:tc hMerge="1">
                  <a:tcPr/>
                </a:tc>
                <a:tc hMerge="1">
                  <a:tcPr/>
                </a:tc>
                <a:tc hMerge="1">
                  <a:tcPr/>
                </a:tc>
                <a:tc hMerge="1">
                  <a:tcPr/>
                </a:tc>
                <a:tc hMerge="1">
                  <a:tcPr/>
                </a:tc>
              </a:tr>
              <a:tr h="447040">
                <a:tc gridSpan="6">
                  <a:txBody>
                    <a:bodyPr/>
                    <a:p>
                      <a:pPr algn="ctr">
                        <a:buNone/>
                      </a:pPr>
                      <a:r>
                        <a:rPr lang="zh-CN" altLang="en-US">
                          <a:solidFill>
                            <a:schemeClr val="tx1"/>
                          </a:solidFill>
                        </a:rPr>
                        <a:t>目的地址</a:t>
                      </a:r>
                      <a:endParaRPr lang="zh-CN" altLang="en-US">
                        <a:solidFill>
                          <a:schemeClr val="tx1"/>
                        </a:solidFill>
                      </a:endParaRPr>
                    </a:p>
                  </a:txBody>
                  <a:tcPr anchor="ctr" anchorCtr="0">
                    <a:solidFill>
                      <a:schemeClr val="accent1">
                        <a:lumMod val="60000"/>
                        <a:lumOff val="40000"/>
                      </a:schemeClr>
                    </a:solidFill>
                  </a:tcPr>
                </a:tc>
                <a:tc hMerge="1">
                  <a:tcPr/>
                </a:tc>
                <a:tc hMerge="1">
                  <a:tcPr/>
                </a:tc>
                <a:tc hMerge="1">
                  <a:tcPr/>
                </a:tc>
                <a:tc hMerge="1">
                  <a:tcPr/>
                </a:tc>
                <a:tc hMerge="1">
                  <a:tcPr/>
                </a:tc>
              </a:tr>
              <a:tr h="446405">
                <a:tc gridSpan="5">
                  <a:txBody>
                    <a:bodyPr/>
                    <a:p>
                      <a:pPr algn="ctr">
                        <a:buNone/>
                      </a:pPr>
                      <a:r>
                        <a:rPr lang="zh-CN" altLang="en-US">
                          <a:solidFill>
                            <a:schemeClr val="tx1"/>
                          </a:solidFill>
                        </a:rPr>
                        <a:t>可选字段（长度可变）</a:t>
                      </a:r>
                      <a:endParaRPr lang="zh-CN" altLang="en-US">
                        <a:solidFill>
                          <a:schemeClr val="tx1"/>
                        </a:solidFill>
                      </a:endParaRPr>
                    </a:p>
                  </a:txBody>
                  <a:tcPr anchor="ctr" anchorCtr="0">
                    <a:solidFill>
                      <a:schemeClr val="accent1">
                        <a:lumMod val="60000"/>
                        <a:lumOff val="40000"/>
                      </a:schemeClr>
                    </a:solidFill>
                  </a:tcPr>
                </a:tc>
                <a:tc hMerge="1">
                  <a:tcPr/>
                </a:tc>
                <a:tc hMerge="1">
                  <a:tcPr/>
                </a:tc>
                <a:tc hMerge="1">
                  <a:tcPr/>
                </a:tc>
                <a:tc hMerge="1">
                  <a:tcPr/>
                </a:tc>
                <a:tc>
                  <a:txBody>
                    <a:bodyPr/>
                    <a:p>
                      <a:pPr algn="ctr">
                        <a:buNone/>
                      </a:pPr>
                      <a:r>
                        <a:rPr lang="zh-CN" altLang="en-US">
                          <a:solidFill>
                            <a:schemeClr val="tx1"/>
                          </a:solidFill>
                        </a:rPr>
                        <a:t>填充</a:t>
                      </a:r>
                      <a:endParaRPr lang="zh-CN" altLang="en-US">
                        <a:solidFill>
                          <a:schemeClr val="tx1"/>
                        </a:solidFill>
                      </a:endParaRPr>
                    </a:p>
                  </a:txBody>
                  <a:tcPr anchor="ctr" anchorCtr="0">
                    <a:solidFill>
                      <a:schemeClr val="accent1">
                        <a:lumMod val="60000"/>
                        <a:lumOff val="40000"/>
                      </a:schemeClr>
                    </a:solidFill>
                  </a:tcPr>
                </a:tc>
              </a:tr>
              <a:tr h="447040">
                <a:tc gridSpan="6">
                  <a:txBody>
                    <a:bodyPr/>
                    <a:p>
                      <a:pPr algn="ctr">
                        <a:buNone/>
                      </a:pPr>
                      <a:r>
                        <a:rPr lang="zh-CN" altLang="en-US">
                          <a:solidFill>
                            <a:schemeClr val="tx1"/>
                          </a:solidFill>
                        </a:rPr>
                        <a:t>数据部分</a:t>
                      </a:r>
                      <a:endParaRPr lang="zh-CN" altLang="en-US">
                        <a:solidFill>
                          <a:schemeClr val="tx1"/>
                        </a:solidFill>
                      </a:endParaRPr>
                    </a:p>
                  </a:txBody>
                  <a:tcPr anchor="ctr" anchorCtr="0">
                    <a:solidFill>
                      <a:schemeClr val="accent1">
                        <a:lumMod val="60000"/>
                        <a:lumOff val="40000"/>
                      </a:schemeClr>
                    </a:solidFill>
                  </a:tcPr>
                </a:tc>
                <a:tc hMerge="1">
                  <a:tcPr/>
                </a:tc>
                <a:tc hMerge="1">
                  <a:tcPr/>
                </a:tc>
                <a:tc hMerge="1">
                  <a:tcPr/>
                </a:tc>
                <a:tc hMerge="1">
                  <a:tcPr/>
                </a:tc>
                <a:tc hMerge="1">
                  <a:tcPr/>
                </a:tc>
              </a:tr>
            </a:tbl>
          </a:graphicData>
        </a:graphic>
      </p:graphicFrame>
      <p:sp>
        <p:nvSpPr>
          <p:cNvPr id="13" name="文本框 12"/>
          <p:cNvSpPr txBox="1"/>
          <p:nvPr/>
        </p:nvSpPr>
        <p:spPr>
          <a:xfrm>
            <a:off x="3041015" y="2048510"/>
            <a:ext cx="396875" cy="368300"/>
          </a:xfrm>
          <a:prstGeom prst="rect">
            <a:avLst/>
          </a:prstGeom>
          <a:noFill/>
        </p:spPr>
        <p:txBody>
          <a:bodyPr wrap="square" rtlCol="0">
            <a:spAutoFit/>
          </a:bodyPr>
          <a:p>
            <a:r>
              <a:rPr lang="zh-CN" altLang="en-US"/>
              <a:t>位</a:t>
            </a:r>
            <a:endParaRPr lang="zh-CN" altLang="en-US"/>
          </a:p>
        </p:txBody>
      </p:sp>
      <p:sp>
        <p:nvSpPr>
          <p:cNvPr id="14" name="文本框 13"/>
          <p:cNvSpPr txBox="1"/>
          <p:nvPr/>
        </p:nvSpPr>
        <p:spPr>
          <a:xfrm>
            <a:off x="3305810" y="2048510"/>
            <a:ext cx="326390" cy="368300"/>
          </a:xfrm>
          <a:prstGeom prst="rect">
            <a:avLst/>
          </a:prstGeom>
          <a:noFill/>
        </p:spPr>
        <p:txBody>
          <a:bodyPr wrap="square" rtlCol="0">
            <a:spAutoFit/>
          </a:bodyPr>
          <a:p>
            <a:r>
              <a:rPr lang="en-US" altLang="zh-CN"/>
              <a:t>0</a:t>
            </a:r>
            <a:endParaRPr lang="en-US" altLang="zh-CN"/>
          </a:p>
        </p:txBody>
      </p:sp>
      <p:sp>
        <p:nvSpPr>
          <p:cNvPr id="15" name="文本框 14"/>
          <p:cNvSpPr txBox="1"/>
          <p:nvPr/>
        </p:nvSpPr>
        <p:spPr>
          <a:xfrm>
            <a:off x="4671695" y="2129790"/>
            <a:ext cx="305435" cy="368300"/>
          </a:xfrm>
          <a:prstGeom prst="rect">
            <a:avLst/>
          </a:prstGeom>
          <a:noFill/>
        </p:spPr>
        <p:txBody>
          <a:bodyPr wrap="square" rtlCol="0">
            <a:spAutoFit/>
          </a:bodyPr>
          <a:p>
            <a:r>
              <a:rPr lang="en-US" altLang="zh-CN"/>
              <a:t>4</a:t>
            </a:r>
            <a:endParaRPr lang="en-US" altLang="zh-CN"/>
          </a:p>
        </p:txBody>
      </p:sp>
      <p:sp>
        <p:nvSpPr>
          <p:cNvPr id="16" name="文本框 15"/>
          <p:cNvSpPr txBox="1"/>
          <p:nvPr/>
        </p:nvSpPr>
        <p:spPr>
          <a:xfrm>
            <a:off x="6057265" y="2078990"/>
            <a:ext cx="243840" cy="368300"/>
          </a:xfrm>
          <a:prstGeom prst="rect">
            <a:avLst/>
          </a:prstGeom>
          <a:noFill/>
        </p:spPr>
        <p:txBody>
          <a:bodyPr wrap="square" rtlCol="0">
            <a:spAutoFit/>
          </a:bodyPr>
          <a:p>
            <a:r>
              <a:rPr lang="en-US" altLang="zh-CN"/>
              <a:t>8</a:t>
            </a:r>
            <a:endParaRPr lang="en-US" altLang="zh-CN"/>
          </a:p>
        </p:txBody>
      </p:sp>
      <p:sp>
        <p:nvSpPr>
          <p:cNvPr id="17" name="文本框 16"/>
          <p:cNvSpPr txBox="1"/>
          <p:nvPr/>
        </p:nvSpPr>
        <p:spPr>
          <a:xfrm>
            <a:off x="8348345" y="2129790"/>
            <a:ext cx="558165" cy="368300"/>
          </a:xfrm>
          <a:prstGeom prst="rect">
            <a:avLst/>
          </a:prstGeom>
          <a:noFill/>
        </p:spPr>
        <p:txBody>
          <a:bodyPr wrap="square" rtlCol="0">
            <a:spAutoFit/>
          </a:bodyPr>
          <a:p>
            <a:r>
              <a:rPr lang="en-US" altLang="zh-CN"/>
              <a:t>16</a:t>
            </a:r>
            <a:endParaRPr lang="en-US" altLang="zh-CN"/>
          </a:p>
        </p:txBody>
      </p:sp>
      <p:sp>
        <p:nvSpPr>
          <p:cNvPr id="18" name="文本框 17"/>
          <p:cNvSpPr txBox="1"/>
          <p:nvPr/>
        </p:nvSpPr>
        <p:spPr>
          <a:xfrm>
            <a:off x="9083040" y="2129790"/>
            <a:ext cx="572135" cy="368300"/>
          </a:xfrm>
          <a:prstGeom prst="rect">
            <a:avLst/>
          </a:prstGeom>
          <a:noFill/>
        </p:spPr>
        <p:txBody>
          <a:bodyPr wrap="square" rtlCol="0">
            <a:spAutoFit/>
          </a:bodyPr>
          <a:p>
            <a:r>
              <a:rPr lang="en-US" altLang="zh-CN"/>
              <a:t>19</a:t>
            </a:r>
            <a:endParaRPr lang="en-US" altLang="zh-CN"/>
          </a:p>
        </p:txBody>
      </p:sp>
      <p:sp>
        <p:nvSpPr>
          <p:cNvPr id="19" name="文本框 18"/>
          <p:cNvSpPr txBox="1"/>
          <p:nvPr/>
        </p:nvSpPr>
        <p:spPr>
          <a:xfrm>
            <a:off x="10192385" y="2099310"/>
            <a:ext cx="468630" cy="368300"/>
          </a:xfrm>
          <a:prstGeom prst="rect">
            <a:avLst/>
          </a:prstGeom>
          <a:noFill/>
        </p:spPr>
        <p:txBody>
          <a:bodyPr wrap="square" rtlCol="0">
            <a:spAutoFit/>
          </a:bodyPr>
          <a:p>
            <a:r>
              <a:rPr lang="en-US" altLang="zh-CN"/>
              <a:t>24</a:t>
            </a:r>
            <a:endParaRPr lang="en-US" altLang="zh-CN"/>
          </a:p>
        </p:txBody>
      </p:sp>
      <p:sp>
        <p:nvSpPr>
          <p:cNvPr id="20" name="文本框 19"/>
          <p:cNvSpPr txBox="1"/>
          <p:nvPr/>
        </p:nvSpPr>
        <p:spPr>
          <a:xfrm>
            <a:off x="11638915" y="2089150"/>
            <a:ext cx="447675" cy="368300"/>
          </a:xfrm>
          <a:prstGeom prst="rect">
            <a:avLst/>
          </a:prstGeom>
          <a:noFill/>
        </p:spPr>
        <p:txBody>
          <a:bodyPr wrap="square" rtlCol="0">
            <a:spAutoFit/>
          </a:bodyPr>
          <a:p>
            <a:r>
              <a:rPr lang="en-US" altLang="zh-CN"/>
              <a:t>32</a:t>
            </a:r>
            <a:endParaRPr lang="en-US" altLang="zh-CN"/>
          </a:p>
        </p:txBody>
      </p:sp>
      <p:sp>
        <p:nvSpPr>
          <p:cNvPr id="21" name="左大括号 20"/>
          <p:cNvSpPr/>
          <p:nvPr/>
        </p:nvSpPr>
        <p:spPr>
          <a:xfrm>
            <a:off x="728345" y="2416810"/>
            <a:ext cx="2709545" cy="2740025"/>
          </a:xfrm>
          <a:prstGeom prst="leftBrace">
            <a:avLst>
              <a:gd name="adj1" fmla="val 13616"/>
              <a:gd name="adj2" fmla="val 50010"/>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22" name="左大括号 21"/>
          <p:cNvSpPr/>
          <p:nvPr/>
        </p:nvSpPr>
        <p:spPr>
          <a:xfrm>
            <a:off x="2623185" y="2447290"/>
            <a:ext cx="814705" cy="2237740"/>
          </a:xfrm>
          <a:prstGeom prst="leftBrace">
            <a:avLst>
              <a:gd name="adj1" fmla="val 8333"/>
              <a:gd name="adj2" fmla="val 49445"/>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23" name="文本框 22"/>
          <p:cNvSpPr txBox="1"/>
          <p:nvPr/>
        </p:nvSpPr>
        <p:spPr>
          <a:xfrm>
            <a:off x="340360" y="3145155"/>
            <a:ext cx="613410" cy="1283335"/>
          </a:xfrm>
          <a:prstGeom prst="rect">
            <a:avLst/>
          </a:prstGeom>
          <a:noFill/>
        </p:spPr>
        <p:txBody>
          <a:bodyPr vert="eaVert" wrap="square" rtlCol="0">
            <a:spAutoFit/>
          </a:bodyPr>
          <a:p>
            <a:r>
              <a:rPr lang="zh-CN" altLang="en-US" sz="2800"/>
              <a:t>首    部</a:t>
            </a:r>
            <a:endParaRPr lang="zh-CN" altLang="en-US" sz="2800"/>
          </a:p>
        </p:txBody>
      </p:sp>
      <p:sp>
        <p:nvSpPr>
          <p:cNvPr id="24" name="文本框 23"/>
          <p:cNvSpPr txBox="1"/>
          <p:nvPr/>
        </p:nvSpPr>
        <p:spPr>
          <a:xfrm>
            <a:off x="2218690" y="3006090"/>
            <a:ext cx="459740" cy="1252855"/>
          </a:xfrm>
          <a:prstGeom prst="rect">
            <a:avLst/>
          </a:prstGeom>
          <a:noFill/>
        </p:spPr>
        <p:txBody>
          <a:bodyPr vert="eaVert" wrap="square" rtlCol="0">
            <a:spAutoFit/>
          </a:bodyPr>
          <a:p>
            <a:r>
              <a:rPr lang="zh-CN" altLang="en-US"/>
              <a:t>固定部分</a:t>
            </a:r>
            <a:endParaRPr lang="zh-CN" altLang="en-US"/>
          </a:p>
        </p:txBody>
      </p:sp>
      <p:sp>
        <p:nvSpPr>
          <p:cNvPr id="25" name="文本框 24"/>
          <p:cNvSpPr txBox="1"/>
          <p:nvPr/>
        </p:nvSpPr>
        <p:spPr>
          <a:xfrm>
            <a:off x="2371725" y="4788535"/>
            <a:ext cx="1193165" cy="368300"/>
          </a:xfrm>
          <a:prstGeom prst="rect">
            <a:avLst/>
          </a:prstGeom>
          <a:noFill/>
        </p:spPr>
        <p:txBody>
          <a:bodyPr wrap="square" rtlCol="0">
            <a:spAutoFit/>
          </a:bodyPr>
          <a:p>
            <a:r>
              <a:rPr lang="zh-CN" altLang="en-US"/>
              <a:t>可变部分</a:t>
            </a:r>
            <a:endParaRPr lang="zh-CN" altLang="en-US"/>
          </a:p>
        </p:txBody>
      </p:sp>
      <p:sp>
        <p:nvSpPr>
          <p:cNvPr id="26" name="文本框 25"/>
          <p:cNvSpPr txBox="1"/>
          <p:nvPr/>
        </p:nvSpPr>
        <p:spPr>
          <a:xfrm>
            <a:off x="4559300" y="6061710"/>
            <a:ext cx="3239770" cy="368300"/>
          </a:xfrm>
          <a:prstGeom prst="rect">
            <a:avLst/>
          </a:prstGeom>
          <a:noFill/>
        </p:spPr>
        <p:txBody>
          <a:bodyPr wrap="square" rtlCol="0">
            <a:spAutoFit/>
          </a:bodyPr>
          <a:p>
            <a:r>
              <a:rPr lang="zh-CN" altLang="en-US"/>
              <a:t>图2-3 IP数据报的格式</a:t>
            </a:r>
            <a:endParaRPr lang="zh-CN"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6858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altLang="en-US" sz="3600">
                <a:solidFill>
                  <a:schemeClr val="accent1">
                    <a:lumMod val="75000"/>
                  </a:schemeClr>
                </a:solidFill>
                <a:sym typeface="+mn-ea"/>
              </a:rPr>
              <a:t>2.</a:t>
            </a:r>
            <a:r>
              <a:rPr lang="en-US" altLang="zh-CN" sz="3600">
                <a:solidFill>
                  <a:schemeClr val="accent1">
                    <a:lumMod val="75000"/>
                  </a:schemeClr>
                </a:solidFill>
                <a:sym typeface="+mn-ea"/>
              </a:rPr>
              <a:t>3 </a:t>
            </a:r>
            <a:r>
              <a:rPr lang="en-US" altLang="zh-CN" sz="3600">
                <a:solidFill>
                  <a:schemeClr val="accent1">
                    <a:lumMod val="75000"/>
                  </a:schemeClr>
                </a:solidFill>
                <a:sym typeface="+mn-ea"/>
              </a:rPr>
              <a:t>网际协议IP—— IP数据报的格式</a:t>
            </a:r>
            <a:endParaRPr lang="en-US" altLang="zh-CN" sz="3600">
              <a:solidFill>
                <a:schemeClr val="accent1">
                  <a:lumMod val="75000"/>
                </a:schemeClr>
              </a:solidFill>
              <a:sym typeface="+mn-ea"/>
            </a:endParaRPr>
          </a:p>
        </p:txBody>
      </p:sp>
      <p:sp>
        <p:nvSpPr>
          <p:cNvPr id="4" name="文本框 3"/>
          <p:cNvSpPr txBox="1"/>
          <p:nvPr/>
        </p:nvSpPr>
        <p:spPr>
          <a:xfrm>
            <a:off x="481330" y="1314450"/>
            <a:ext cx="11229340" cy="5354320"/>
          </a:xfrm>
          <a:prstGeom prst="rect">
            <a:avLst/>
          </a:prstGeom>
          <a:noFill/>
        </p:spPr>
        <p:txBody>
          <a:bodyPr wrap="square" rtlCol="0">
            <a:spAutoFit/>
          </a:bodyPr>
          <a:p>
            <a:r>
              <a:rPr lang="en-US" altLang="zh-CN"/>
              <a:t>       </a:t>
            </a:r>
            <a:r>
              <a:rPr lang="zh-CN" altLang="en-US"/>
              <a:t>从图2-3中可看出，一个IP数据报由首部和数据两部分组成。首部的前一部分是固定长度，共20字节，是所有IP数据报必须具有的。在首部的固定部分的后面是一些可选字段，其长度是可变的。下面介绍首部各字段的意义。</a:t>
            </a:r>
            <a:endParaRPr lang="zh-CN" altLang="en-US"/>
          </a:p>
          <a:p>
            <a:r>
              <a:rPr lang="zh-CN" altLang="en-US"/>
              <a:t>（1）</a:t>
            </a:r>
            <a:r>
              <a:rPr lang="zh-CN" altLang="en-US">
                <a:solidFill>
                  <a:schemeClr val="accent1">
                    <a:lumMod val="75000"/>
                  </a:schemeClr>
                </a:solidFill>
              </a:rPr>
              <a:t>版本</a:t>
            </a:r>
            <a:r>
              <a:rPr lang="zh-CN" altLang="en-US"/>
              <a:t>：占4位，指出当前使用的 IP 版本。</a:t>
            </a:r>
            <a:endParaRPr lang="zh-CN" altLang="en-US"/>
          </a:p>
          <a:p>
            <a:r>
              <a:rPr lang="zh-CN" altLang="en-US"/>
              <a:t>（2）</a:t>
            </a:r>
            <a:r>
              <a:rPr lang="zh-CN" altLang="en-US">
                <a:solidFill>
                  <a:schemeClr val="accent1">
                    <a:lumMod val="75000"/>
                  </a:schemeClr>
                </a:solidFill>
              </a:rPr>
              <a:t>首部长度</a:t>
            </a:r>
            <a:r>
              <a:rPr lang="zh-CN" altLang="en-US"/>
              <a:t>：占4位，指出数据报协议头长度，</a:t>
            </a:r>
            <a:r>
              <a:rPr lang="zh-CN" altLang="en-US">
                <a:solidFill>
                  <a:srgbClr val="FF0000"/>
                </a:solidFill>
              </a:rPr>
              <a:t>可表示的最大十进制数值是15</a:t>
            </a:r>
            <a:r>
              <a:rPr lang="zh-CN" altLang="en-US"/>
              <a:t>。</a:t>
            </a:r>
            <a:endParaRPr lang="zh-CN" altLang="en-US"/>
          </a:p>
          <a:p>
            <a:r>
              <a:rPr lang="zh-CN" altLang="en-US"/>
              <a:t>（3）</a:t>
            </a:r>
            <a:r>
              <a:rPr lang="zh-CN" altLang="en-US">
                <a:solidFill>
                  <a:schemeClr val="accent1">
                    <a:lumMod val="75000"/>
                  </a:schemeClr>
                </a:solidFill>
              </a:rPr>
              <a:t>区分服务</a:t>
            </a:r>
            <a:r>
              <a:rPr lang="zh-CN" altLang="en-US"/>
              <a:t>：占8位，用来获得更好的服务。</a:t>
            </a:r>
            <a:endParaRPr lang="zh-CN" altLang="en-US"/>
          </a:p>
          <a:p>
            <a:r>
              <a:rPr lang="zh-CN" altLang="en-US"/>
              <a:t>（4）</a:t>
            </a:r>
            <a:r>
              <a:rPr lang="zh-CN" altLang="en-US">
                <a:solidFill>
                  <a:schemeClr val="accent1">
                    <a:lumMod val="75000"/>
                  </a:schemeClr>
                </a:solidFill>
              </a:rPr>
              <a:t>总长度</a:t>
            </a:r>
            <a:r>
              <a:rPr lang="zh-CN" altLang="en-US"/>
              <a:t>：总长度指首部和数据之和的长度，单位为字节。总长度字段为16位，因此</a:t>
            </a:r>
            <a:r>
              <a:rPr lang="zh-CN" altLang="en-US">
                <a:solidFill>
                  <a:srgbClr val="FF0000"/>
                </a:solidFill>
              </a:rPr>
              <a:t>数据报的最大长度为216-1=65535字节</a:t>
            </a:r>
            <a:r>
              <a:rPr lang="zh-CN" altLang="en-US"/>
              <a:t>。 </a:t>
            </a:r>
            <a:endParaRPr lang="zh-CN" altLang="en-US"/>
          </a:p>
          <a:p>
            <a:r>
              <a:rPr lang="zh-CN" altLang="en-US"/>
              <a:t>（5）</a:t>
            </a:r>
            <a:r>
              <a:rPr lang="zh-CN" altLang="en-US">
                <a:solidFill>
                  <a:schemeClr val="accent1">
                    <a:lumMod val="75000"/>
                  </a:schemeClr>
                </a:solidFill>
              </a:rPr>
              <a:t>标识</a:t>
            </a:r>
            <a:r>
              <a:rPr lang="zh-CN" altLang="en-US"/>
              <a:t>：占16位，包含一个整数，用于识别当前数据报。</a:t>
            </a:r>
            <a:endParaRPr lang="zh-CN" altLang="en-US"/>
          </a:p>
          <a:p>
            <a:r>
              <a:rPr lang="zh-CN" altLang="en-US"/>
              <a:t>（6）</a:t>
            </a:r>
            <a:r>
              <a:rPr lang="zh-CN" altLang="en-US">
                <a:solidFill>
                  <a:schemeClr val="accent1">
                    <a:lumMod val="75000"/>
                  </a:schemeClr>
                </a:solidFill>
              </a:rPr>
              <a:t>标志</a:t>
            </a:r>
            <a:r>
              <a:rPr lang="zh-CN" altLang="en-US"/>
              <a:t>：占3位，但目前只有两位有意义。标志字段中的最低位为MF（More Fragment），MF=1表示后面“还有分片”的数据报。MF=0表示这已是若干数据报片中的最后一个。标志字段中间的一位记为DF（Don’t  Fragment），意思是“不能分片”，</a:t>
            </a:r>
            <a:r>
              <a:rPr lang="zh-CN" altLang="en-US">
                <a:solidFill>
                  <a:srgbClr val="FF0000"/>
                </a:solidFill>
              </a:rPr>
              <a:t>只有当DF=0时才允许分片</a:t>
            </a:r>
            <a:r>
              <a:rPr lang="zh-CN" altLang="en-US"/>
              <a:t>。</a:t>
            </a:r>
            <a:endParaRPr lang="zh-CN" altLang="en-US"/>
          </a:p>
          <a:p>
            <a:r>
              <a:rPr lang="zh-CN" altLang="en-US"/>
              <a:t>（7）</a:t>
            </a:r>
            <a:r>
              <a:rPr lang="zh-CN" altLang="en-US">
                <a:solidFill>
                  <a:schemeClr val="accent1">
                    <a:lumMod val="75000"/>
                  </a:schemeClr>
                </a:solidFill>
              </a:rPr>
              <a:t>片偏移</a:t>
            </a:r>
            <a:r>
              <a:rPr lang="zh-CN" altLang="en-US"/>
              <a:t>：占13位，指出与源数据报的起始端相关的分片数据位置，支持目标IP适当重建源数据报。</a:t>
            </a:r>
            <a:endParaRPr lang="zh-CN" altLang="en-US"/>
          </a:p>
          <a:p>
            <a:r>
              <a:rPr lang="zh-CN" altLang="en-US"/>
              <a:t>（8）</a:t>
            </a:r>
            <a:r>
              <a:rPr lang="zh-CN" altLang="en-US">
                <a:solidFill>
                  <a:schemeClr val="accent1">
                    <a:lumMod val="75000"/>
                  </a:schemeClr>
                </a:solidFill>
              </a:rPr>
              <a:t>生存时间</a:t>
            </a:r>
            <a:r>
              <a:rPr lang="zh-CN" altLang="en-US"/>
              <a:t>：占8位，表明数据报在网络中的寿命。</a:t>
            </a:r>
            <a:endParaRPr lang="zh-CN" altLang="en-US"/>
          </a:p>
          <a:p>
            <a:r>
              <a:rPr lang="zh-CN" altLang="en-US"/>
              <a:t>（9）</a:t>
            </a:r>
            <a:r>
              <a:rPr lang="zh-CN" altLang="en-US">
                <a:solidFill>
                  <a:schemeClr val="accent1">
                    <a:lumMod val="75000"/>
                  </a:schemeClr>
                </a:solidFill>
              </a:rPr>
              <a:t>协议</a:t>
            </a:r>
            <a:r>
              <a:rPr lang="zh-CN" altLang="en-US"/>
              <a:t>：占8位，指出在 IP 处理过程完成之后，有哪种上层协议接收数据包。</a:t>
            </a:r>
            <a:endParaRPr lang="zh-CN" altLang="en-US"/>
          </a:p>
          <a:p>
            <a:r>
              <a:rPr lang="zh-CN" altLang="en-US"/>
              <a:t>（10）</a:t>
            </a:r>
            <a:r>
              <a:rPr lang="zh-CN" altLang="en-US">
                <a:solidFill>
                  <a:schemeClr val="accent1">
                    <a:lumMod val="75000"/>
                  </a:schemeClr>
                </a:solidFill>
              </a:rPr>
              <a:t>首部校验和</a:t>
            </a:r>
            <a:r>
              <a:rPr lang="zh-CN" altLang="en-US"/>
              <a:t>：占16位，这个字段只检验数据的首部，但</a:t>
            </a:r>
            <a:r>
              <a:rPr lang="zh-CN" altLang="en-US">
                <a:solidFill>
                  <a:srgbClr val="FF0000"/>
                </a:solidFill>
              </a:rPr>
              <a:t>不包括数据部分</a:t>
            </a:r>
            <a:r>
              <a:rPr lang="zh-CN" altLang="en-US"/>
              <a:t>。</a:t>
            </a:r>
            <a:endParaRPr lang="zh-CN" altLang="en-US"/>
          </a:p>
          <a:p>
            <a:r>
              <a:rPr lang="zh-CN" altLang="en-US"/>
              <a:t>（11）</a:t>
            </a:r>
            <a:r>
              <a:rPr lang="zh-CN" altLang="en-US">
                <a:solidFill>
                  <a:schemeClr val="accent1">
                    <a:lumMod val="75000"/>
                  </a:schemeClr>
                </a:solidFill>
              </a:rPr>
              <a:t>源地址</a:t>
            </a:r>
            <a:r>
              <a:rPr lang="zh-CN" altLang="en-US"/>
              <a:t>：占32位。</a:t>
            </a:r>
            <a:endParaRPr lang="zh-CN" altLang="en-US"/>
          </a:p>
          <a:p>
            <a:r>
              <a:rPr lang="zh-CN" altLang="en-US"/>
              <a:t>（12）</a:t>
            </a:r>
            <a:r>
              <a:rPr lang="zh-CN" altLang="en-US">
                <a:solidFill>
                  <a:schemeClr val="accent1">
                    <a:lumMod val="75000"/>
                  </a:schemeClr>
                </a:solidFill>
              </a:rPr>
              <a:t>目的地址</a:t>
            </a:r>
            <a:r>
              <a:rPr lang="zh-CN" altLang="en-US"/>
              <a:t>：占32位。</a:t>
            </a:r>
            <a:endParaRPr lang="zh-CN" altLang="en-US"/>
          </a:p>
          <a:p>
            <a:r>
              <a:rPr lang="zh-CN" altLang="en-US"/>
              <a:t>（13）</a:t>
            </a:r>
            <a:r>
              <a:rPr lang="zh-CN" altLang="en-US">
                <a:solidFill>
                  <a:schemeClr val="accent1">
                    <a:lumMod val="75000"/>
                  </a:schemeClr>
                </a:solidFill>
              </a:rPr>
              <a:t>选项</a:t>
            </a:r>
            <a:r>
              <a:rPr lang="zh-CN" altLang="en-US"/>
              <a:t>：允许 IP 支持各种选项，如安全性。</a:t>
            </a:r>
            <a:endParaRPr lang="zh-CN" altLang="en-US"/>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6858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altLang="en-US" sz="3600">
                <a:solidFill>
                  <a:schemeClr val="accent1">
                    <a:lumMod val="75000"/>
                  </a:schemeClr>
                </a:solidFill>
                <a:sym typeface="+mn-ea"/>
              </a:rPr>
              <a:t>2.</a:t>
            </a:r>
            <a:r>
              <a:rPr lang="en-US" altLang="zh-CN" sz="3600">
                <a:solidFill>
                  <a:schemeClr val="accent1">
                    <a:lumMod val="75000"/>
                  </a:schemeClr>
                </a:solidFill>
                <a:sym typeface="+mn-ea"/>
              </a:rPr>
              <a:t>3 </a:t>
            </a:r>
            <a:r>
              <a:rPr lang="en-US" altLang="zh-CN" sz="3600">
                <a:solidFill>
                  <a:schemeClr val="accent1">
                    <a:lumMod val="75000"/>
                  </a:schemeClr>
                </a:solidFill>
                <a:sym typeface="+mn-ea"/>
              </a:rPr>
              <a:t>网际协议IP——  IPv4的IP地址分类</a:t>
            </a:r>
            <a:endParaRPr lang="en-US" altLang="zh-CN" sz="3600">
              <a:solidFill>
                <a:schemeClr val="accent1">
                  <a:lumMod val="75000"/>
                </a:schemeClr>
              </a:solidFill>
              <a:sym typeface="+mn-ea"/>
            </a:endParaRPr>
          </a:p>
        </p:txBody>
      </p:sp>
      <p:graphicFrame>
        <p:nvGraphicFramePr>
          <p:cNvPr id="4" name="表格 3"/>
          <p:cNvGraphicFramePr/>
          <p:nvPr/>
        </p:nvGraphicFramePr>
        <p:xfrm>
          <a:off x="2265045" y="2952750"/>
          <a:ext cx="8533765" cy="381000"/>
        </p:xfrm>
        <a:graphic>
          <a:graphicData uri="http://schemas.openxmlformats.org/drawingml/2006/table">
            <a:tbl>
              <a:tblPr firstRow="1" bandRow="1">
                <a:tableStyleId>{5C22544A-7EE6-4342-B048-85BDC9FD1C3A}</a:tableStyleId>
              </a:tblPr>
              <a:tblGrid>
                <a:gridCol w="340995"/>
                <a:gridCol w="3068955"/>
                <a:gridCol w="5114925"/>
              </a:tblGrid>
              <a:tr h="381000">
                <a:tc>
                  <a:txBody>
                    <a:bodyPr/>
                    <a:p>
                      <a:pPr>
                        <a:buNone/>
                      </a:pPr>
                      <a:r>
                        <a:rPr lang="en-US" altLang="zh-CN"/>
                        <a:t>0</a:t>
                      </a:r>
                      <a:endParaRPr lang="en-US" altLang="zh-CN"/>
                    </a:p>
                  </a:txBody>
                  <a:tcPr/>
                </a:tc>
                <a:tc>
                  <a:txBody>
                    <a:bodyPr/>
                    <a:p>
                      <a:pPr algn="ctr">
                        <a:buNone/>
                      </a:pPr>
                      <a:r>
                        <a:rPr lang="zh-CN" altLang="en-US"/>
                        <a:t>网络号</a:t>
                      </a:r>
                      <a:endParaRPr lang="zh-CN" altLang="en-US"/>
                    </a:p>
                  </a:txBody>
                  <a:tcPr/>
                </a:tc>
                <a:tc>
                  <a:txBody>
                    <a:bodyPr/>
                    <a:p>
                      <a:pPr algn="ctr">
                        <a:buNone/>
                      </a:pPr>
                      <a:r>
                        <a:rPr lang="zh-CN" altLang="en-US"/>
                        <a:t>主机号</a:t>
                      </a:r>
                      <a:endParaRPr lang="zh-CN" altLang="en-US"/>
                    </a:p>
                  </a:txBody>
                  <a:tcPr/>
                </a:tc>
              </a:tr>
            </a:tbl>
          </a:graphicData>
        </a:graphic>
      </p:graphicFrame>
      <p:sp>
        <p:nvSpPr>
          <p:cNvPr id="8" name="文本框 7"/>
          <p:cNvSpPr txBox="1"/>
          <p:nvPr/>
        </p:nvSpPr>
        <p:spPr>
          <a:xfrm>
            <a:off x="634365" y="1314450"/>
            <a:ext cx="10965180" cy="1476375"/>
          </a:xfrm>
          <a:prstGeom prst="rect">
            <a:avLst/>
          </a:prstGeom>
          <a:noFill/>
        </p:spPr>
        <p:txBody>
          <a:bodyPr wrap="square" rtlCol="0">
            <a:spAutoFit/>
          </a:bodyPr>
          <a:p>
            <a:r>
              <a:rPr lang="en-US" altLang="zh-CN"/>
              <a:t>       </a:t>
            </a:r>
            <a:r>
              <a:rPr lang="zh-CN" altLang="en-US"/>
              <a:t>在Internet上，为了实现连接到互联网上的节点之间的通信，必须为每个连接到互联网的节点分配一个地址，并且应当保证这个地址是</a:t>
            </a:r>
            <a:r>
              <a:rPr lang="zh-CN" altLang="en-US">
                <a:solidFill>
                  <a:srgbClr val="FF0000"/>
                </a:solidFill>
              </a:rPr>
              <a:t>全球唯一</a:t>
            </a:r>
            <a:r>
              <a:rPr lang="zh-CN" altLang="en-US"/>
              <a:t>的，这就是</a:t>
            </a:r>
            <a:r>
              <a:rPr lang="zh-CN" altLang="en-US">
                <a:solidFill>
                  <a:srgbClr val="FF0000"/>
                </a:solidFill>
              </a:rPr>
              <a:t>IP地址</a:t>
            </a:r>
            <a:r>
              <a:rPr lang="zh-CN" altLang="en-US"/>
              <a:t>。IP地址长度为32bit，每个IP地址包括两个标识码（ID），即网络ID和主机ID。同一个物理网络上的所有主机都使用同一个网络ID，网络上的一个主机（包括网络上工作站，服务器和路由器等）有一个主机ID与其对应。Internet定义了5种IP地址类型以适合不同容量的网络，即A类~E类。五类不同的IP地址格式如图2-4所示。</a:t>
            </a:r>
            <a:endParaRPr lang="zh-CN" altLang="en-US"/>
          </a:p>
        </p:txBody>
      </p:sp>
      <p:graphicFrame>
        <p:nvGraphicFramePr>
          <p:cNvPr id="9" name="表格 8"/>
          <p:cNvGraphicFramePr/>
          <p:nvPr/>
        </p:nvGraphicFramePr>
        <p:xfrm>
          <a:off x="2265045" y="3696335"/>
          <a:ext cx="8533765" cy="381000"/>
        </p:xfrm>
        <a:graphic>
          <a:graphicData uri="http://schemas.openxmlformats.org/drawingml/2006/table">
            <a:tbl>
              <a:tblPr firstRow="1" bandRow="1">
                <a:tableStyleId>{5C22544A-7EE6-4342-B048-85BDC9FD1C3A}</a:tableStyleId>
              </a:tblPr>
              <a:tblGrid>
                <a:gridCol w="340995"/>
                <a:gridCol w="340995"/>
                <a:gridCol w="3068955"/>
                <a:gridCol w="4773930"/>
              </a:tblGrid>
              <a:tr h="381000">
                <a:tc>
                  <a:txBody>
                    <a:bodyPr/>
                    <a:p>
                      <a:pPr>
                        <a:buNone/>
                      </a:pPr>
                      <a:r>
                        <a:rPr lang="en-US" altLang="zh-CN"/>
                        <a:t>1</a:t>
                      </a:r>
                      <a:endParaRPr lang="en-US" altLang="zh-CN"/>
                    </a:p>
                  </a:txBody>
                  <a:tcPr/>
                </a:tc>
                <a:tc>
                  <a:txBody>
                    <a:bodyPr/>
                    <a:p>
                      <a:pPr>
                        <a:buNone/>
                      </a:pPr>
                      <a:r>
                        <a:rPr lang="en-US" altLang="zh-CN"/>
                        <a:t>0</a:t>
                      </a:r>
                      <a:endParaRPr lang="en-US" altLang="zh-CN"/>
                    </a:p>
                  </a:txBody>
                  <a:tcPr/>
                </a:tc>
                <a:tc>
                  <a:txBody>
                    <a:bodyPr/>
                    <a:p>
                      <a:pPr algn="ctr">
                        <a:buNone/>
                      </a:pPr>
                      <a:r>
                        <a:rPr lang="zh-CN" altLang="en-US"/>
                        <a:t>网络号</a:t>
                      </a:r>
                      <a:endParaRPr lang="zh-CN" altLang="en-US"/>
                    </a:p>
                  </a:txBody>
                  <a:tcPr/>
                </a:tc>
                <a:tc>
                  <a:txBody>
                    <a:bodyPr/>
                    <a:p>
                      <a:pPr algn="ctr">
                        <a:buNone/>
                      </a:pPr>
                      <a:r>
                        <a:rPr lang="zh-CN" altLang="en-US"/>
                        <a:t>主机号</a:t>
                      </a:r>
                      <a:endParaRPr lang="zh-CN" altLang="en-US"/>
                    </a:p>
                  </a:txBody>
                  <a:tcPr/>
                </a:tc>
              </a:tr>
            </a:tbl>
          </a:graphicData>
        </a:graphic>
      </p:graphicFrame>
      <p:graphicFrame>
        <p:nvGraphicFramePr>
          <p:cNvPr id="11" name="表格 10"/>
          <p:cNvGraphicFramePr/>
          <p:nvPr/>
        </p:nvGraphicFramePr>
        <p:xfrm>
          <a:off x="2265045" y="4444365"/>
          <a:ext cx="8533765" cy="381000"/>
        </p:xfrm>
        <a:graphic>
          <a:graphicData uri="http://schemas.openxmlformats.org/drawingml/2006/table">
            <a:tbl>
              <a:tblPr firstRow="1" bandRow="1">
                <a:tableStyleId>{5C22544A-7EE6-4342-B048-85BDC9FD1C3A}</a:tableStyleId>
              </a:tblPr>
              <a:tblGrid>
                <a:gridCol w="340995"/>
                <a:gridCol w="340995"/>
                <a:gridCol w="340995"/>
                <a:gridCol w="5114925"/>
                <a:gridCol w="2386965"/>
              </a:tblGrid>
              <a:tr h="381000">
                <a:tc>
                  <a:txBody>
                    <a:bodyPr/>
                    <a:p>
                      <a:pPr>
                        <a:buNone/>
                      </a:pPr>
                      <a:r>
                        <a:rPr lang="en-US" altLang="zh-CN"/>
                        <a:t>1</a:t>
                      </a:r>
                      <a:endParaRPr lang="en-US" altLang="zh-CN"/>
                    </a:p>
                  </a:txBody>
                  <a:tcPr/>
                </a:tc>
                <a:tc>
                  <a:txBody>
                    <a:bodyPr/>
                    <a:p>
                      <a:pPr>
                        <a:buNone/>
                      </a:pPr>
                      <a:r>
                        <a:rPr lang="en-US" altLang="zh-CN"/>
                        <a:t>1</a:t>
                      </a:r>
                      <a:endParaRPr lang="en-US" altLang="zh-CN"/>
                    </a:p>
                  </a:txBody>
                  <a:tcPr/>
                </a:tc>
                <a:tc>
                  <a:txBody>
                    <a:bodyPr/>
                    <a:p>
                      <a:pPr>
                        <a:buNone/>
                      </a:pPr>
                      <a:r>
                        <a:rPr lang="en-US" altLang="zh-CN"/>
                        <a:t>0</a:t>
                      </a:r>
                      <a:endParaRPr lang="en-US" altLang="zh-CN"/>
                    </a:p>
                  </a:txBody>
                  <a:tcPr/>
                </a:tc>
                <a:tc>
                  <a:txBody>
                    <a:bodyPr/>
                    <a:p>
                      <a:pPr algn="ctr">
                        <a:buNone/>
                      </a:pPr>
                      <a:r>
                        <a:rPr lang="zh-CN" altLang="en-US"/>
                        <a:t>网络号</a:t>
                      </a:r>
                      <a:endParaRPr lang="zh-CN" altLang="en-US"/>
                    </a:p>
                  </a:txBody>
                  <a:tcPr/>
                </a:tc>
                <a:tc>
                  <a:txBody>
                    <a:bodyPr/>
                    <a:p>
                      <a:pPr algn="ctr">
                        <a:buNone/>
                      </a:pPr>
                      <a:r>
                        <a:rPr lang="zh-CN" altLang="en-US"/>
                        <a:t>主机号</a:t>
                      </a:r>
                      <a:endParaRPr lang="zh-CN" altLang="en-US"/>
                    </a:p>
                  </a:txBody>
                  <a:tcPr/>
                </a:tc>
              </a:tr>
            </a:tbl>
          </a:graphicData>
        </a:graphic>
      </p:graphicFrame>
      <p:graphicFrame>
        <p:nvGraphicFramePr>
          <p:cNvPr id="12" name="表格 11"/>
          <p:cNvGraphicFramePr/>
          <p:nvPr/>
        </p:nvGraphicFramePr>
        <p:xfrm>
          <a:off x="2265045" y="5198110"/>
          <a:ext cx="8533765" cy="381000"/>
        </p:xfrm>
        <a:graphic>
          <a:graphicData uri="http://schemas.openxmlformats.org/drawingml/2006/table">
            <a:tbl>
              <a:tblPr firstRow="1" bandRow="1">
                <a:tableStyleId>{5C22544A-7EE6-4342-B048-85BDC9FD1C3A}</a:tableStyleId>
              </a:tblPr>
              <a:tblGrid>
                <a:gridCol w="340995"/>
                <a:gridCol w="340995"/>
                <a:gridCol w="340995"/>
                <a:gridCol w="340995"/>
                <a:gridCol w="7160895"/>
              </a:tblGrid>
              <a:tr h="381000">
                <a:tc>
                  <a:txBody>
                    <a:bodyPr/>
                    <a:p>
                      <a:pPr>
                        <a:buNone/>
                      </a:pPr>
                      <a:r>
                        <a:rPr lang="en-US" altLang="zh-CN"/>
                        <a:t>1</a:t>
                      </a:r>
                      <a:endParaRPr lang="en-US" altLang="zh-CN"/>
                    </a:p>
                  </a:txBody>
                  <a:tcPr/>
                </a:tc>
                <a:tc>
                  <a:txBody>
                    <a:bodyPr/>
                    <a:p>
                      <a:pPr>
                        <a:buNone/>
                      </a:pPr>
                      <a:r>
                        <a:rPr lang="en-US" altLang="zh-CN"/>
                        <a:t>1</a:t>
                      </a:r>
                      <a:endParaRPr lang="en-US" altLang="zh-CN"/>
                    </a:p>
                  </a:txBody>
                  <a:tcPr/>
                </a:tc>
                <a:tc>
                  <a:txBody>
                    <a:bodyPr/>
                    <a:p>
                      <a:pPr>
                        <a:buNone/>
                      </a:pPr>
                      <a:r>
                        <a:rPr lang="en-US" altLang="zh-CN"/>
                        <a:t>1</a:t>
                      </a:r>
                      <a:endParaRPr lang="en-US" altLang="zh-CN"/>
                    </a:p>
                  </a:txBody>
                  <a:tcPr/>
                </a:tc>
                <a:tc>
                  <a:txBody>
                    <a:bodyPr/>
                    <a:p>
                      <a:pPr>
                        <a:buNone/>
                      </a:pPr>
                      <a:r>
                        <a:rPr lang="en-US" altLang="zh-CN"/>
                        <a:t>0</a:t>
                      </a:r>
                      <a:endParaRPr lang="en-US" altLang="zh-CN"/>
                    </a:p>
                  </a:txBody>
                  <a:tcPr/>
                </a:tc>
                <a:tc>
                  <a:txBody>
                    <a:bodyPr/>
                    <a:p>
                      <a:pPr algn="ctr">
                        <a:buNone/>
                      </a:pPr>
                      <a:r>
                        <a:rPr lang="zh-CN" altLang="en-US"/>
                        <a:t>多播组号</a:t>
                      </a:r>
                      <a:endParaRPr lang="zh-CN" altLang="en-US"/>
                    </a:p>
                  </a:txBody>
                  <a:tcPr/>
                </a:tc>
              </a:tr>
            </a:tbl>
          </a:graphicData>
        </a:graphic>
      </p:graphicFrame>
      <p:graphicFrame>
        <p:nvGraphicFramePr>
          <p:cNvPr id="13" name="表格 12"/>
          <p:cNvGraphicFramePr/>
          <p:nvPr/>
        </p:nvGraphicFramePr>
        <p:xfrm>
          <a:off x="2265045" y="5941695"/>
          <a:ext cx="8533765" cy="381000"/>
        </p:xfrm>
        <a:graphic>
          <a:graphicData uri="http://schemas.openxmlformats.org/drawingml/2006/table">
            <a:tbl>
              <a:tblPr firstRow="1" bandRow="1">
                <a:tableStyleId>{5C22544A-7EE6-4342-B048-85BDC9FD1C3A}</a:tableStyleId>
              </a:tblPr>
              <a:tblGrid>
                <a:gridCol w="340995"/>
                <a:gridCol w="340995"/>
                <a:gridCol w="340995"/>
                <a:gridCol w="340995"/>
                <a:gridCol w="340995"/>
                <a:gridCol w="6819900"/>
              </a:tblGrid>
              <a:tr h="381000">
                <a:tc>
                  <a:txBody>
                    <a:bodyPr/>
                    <a:p>
                      <a:pPr>
                        <a:buNone/>
                      </a:pPr>
                      <a:r>
                        <a:rPr lang="en-US" altLang="zh-CN"/>
                        <a:t>1</a:t>
                      </a:r>
                      <a:endParaRPr lang="en-US" altLang="zh-CN"/>
                    </a:p>
                  </a:txBody>
                  <a:tcPr/>
                </a:tc>
                <a:tc>
                  <a:txBody>
                    <a:bodyPr/>
                    <a:p>
                      <a:pPr>
                        <a:buNone/>
                      </a:pPr>
                      <a:r>
                        <a:rPr lang="en-US" altLang="zh-CN"/>
                        <a:t>1</a:t>
                      </a:r>
                      <a:endParaRPr lang="en-US" altLang="zh-CN"/>
                    </a:p>
                  </a:txBody>
                  <a:tcPr/>
                </a:tc>
                <a:tc>
                  <a:txBody>
                    <a:bodyPr/>
                    <a:p>
                      <a:pPr>
                        <a:buNone/>
                      </a:pPr>
                      <a:r>
                        <a:rPr lang="en-US" altLang="zh-CN"/>
                        <a:t>1</a:t>
                      </a:r>
                      <a:endParaRPr lang="en-US" altLang="zh-CN"/>
                    </a:p>
                  </a:txBody>
                  <a:tcPr/>
                </a:tc>
                <a:tc>
                  <a:txBody>
                    <a:bodyPr/>
                    <a:p>
                      <a:pPr>
                        <a:buNone/>
                      </a:pPr>
                      <a:r>
                        <a:rPr lang="en-US" altLang="zh-CN"/>
                        <a:t>1</a:t>
                      </a:r>
                      <a:endParaRPr lang="en-US" altLang="zh-CN"/>
                    </a:p>
                  </a:txBody>
                  <a:tcPr/>
                </a:tc>
                <a:tc>
                  <a:txBody>
                    <a:bodyPr/>
                    <a:p>
                      <a:pPr>
                        <a:buNone/>
                      </a:pPr>
                      <a:r>
                        <a:rPr lang="en-US" altLang="zh-CN"/>
                        <a:t>0</a:t>
                      </a:r>
                      <a:endParaRPr lang="en-US" altLang="zh-CN"/>
                    </a:p>
                  </a:txBody>
                  <a:tcPr/>
                </a:tc>
                <a:tc>
                  <a:txBody>
                    <a:bodyPr/>
                    <a:p>
                      <a:pPr algn="ctr">
                        <a:buNone/>
                      </a:pPr>
                      <a:r>
                        <a:rPr lang="zh-CN" altLang="en-US"/>
                        <a:t>留待后用</a:t>
                      </a:r>
                      <a:endParaRPr lang="zh-CN" altLang="en-US"/>
                    </a:p>
                  </a:txBody>
                  <a:tcPr/>
                </a:tc>
              </a:tr>
            </a:tbl>
          </a:graphicData>
        </a:graphic>
      </p:graphicFrame>
      <p:sp>
        <p:nvSpPr>
          <p:cNvPr id="2" name="文本框 1"/>
          <p:cNvSpPr txBox="1"/>
          <p:nvPr/>
        </p:nvSpPr>
        <p:spPr>
          <a:xfrm>
            <a:off x="1271270" y="2952750"/>
            <a:ext cx="631190" cy="368300"/>
          </a:xfrm>
          <a:prstGeom prst="rect">
            <a:avLst/>
          </a:prstGeom>
          <a:noFill/>
        </p:spPr>
        <p:txBody>
          <a:bodyPr wrap="square" rtlCol="0">
            <a:spAutoFit/>
          </a:bodyPr>
          <a:p>
            <a:r>
              <a:rPr lang="en-US" altLang="zh-CN"/>
              <a:t>A</a:t>
            </a:r>
            <a:r>
              <a:rPr lang="zh-CN" altLang="en-US"/>
              <a:t>类</a:t>
            </a:r>
            <a:endParaRPr lang="zh-CN" altLang="en-US"/>
          </a:p>
        </p:txBody>
      </p:sp>
      <p:sp>
        <p:nvSpPr>
          <p:cNvPr id="3" name="文本框 2"/>
          <p:cNvSpPr txBox="1"/>
          <p:nvPr/>
        </p:nvSpPr>
        <p:spPr>
          <a:xfrm>
            <a:off x="1271270" y="3696335"/>
            <a:ext cx="631190" cy="368300"/>
          </a:xfrm>
          <a:prstGeom prst="rect">
            <a:avLst/>
          </a:prstGeom>
          <a:noFill/>
        </p:spPr>
        <p:txBody>
          <a:bodyPr wrap="square" rtlCol="0">
            <a:spAutoFit/>
          </a:bodyPr>
          <a:p>
            <a:r>
              <a:rPr lang="en-US" altLang="zh-CN"/>
              <a:t>B</a:t>
            </a:r>
            <a:r>
              <a:rPr lang="zh-CN" altLang="en-US"/>
              <a:t>类</a:t>
            </a:r>
            <a:endParaRPr lang="zh-CN" altLang="en-US"/>
          </a:p>
        </p:txBody>
      </p:sp>
      <p:sp>
        <p:nvSpPr>
          <p:cNvPr id="14" name="文本框 13"/>
          <p:cNvSpPr txBox="1"/>
          <p:nvPr/>
        </p:nvSpPr>
        <p:spPr>
          <a:xfrm>
            <a:off x="1271270" y="4444365"/>
            <a:ext cx="631190" cy="368300"/>
          </a:xfrm>
          <a:prstGeom prst="rect">
            <a:avLst/>
          </a:prstGeom>
          <a:noFill/>
        </p:spPr>
        <p:txBody>
          <a:bodyPr wrap="square" rtlCol="0">
            <a:spAutoFit/>
          </a:bodyPr>
          <a:p>
            <a:r>
              <a:rPr lang="en-US" altLang="zh-CN"/>
              <a:t>C</a:t>
            </a:r>
            <a:r>
              <a:rPr lang="zh-CN" altLang="en-US"/>
              <a:t>类</a:t>
            </a:r>
            <a:endParaRPr lang="zh-CN" altLang="en-US"/>
          </a:p>
        </p:txBody>
      </p:sp>
      <p:sp>
        <p:nvSpPr>
          <p:cNvPr id="15" name="文本框 14"/>
          <p:cNvSpPr txBox="1"/>
          <p:nvPr/>
        </p:nvSpPr>
        <p:spPr>
          <a:xfrm>
            <a:off x="1271270" y="5198110"/>
            <a:ext cx="631190" cy="368300"/>
          </a:xfrm>
          <a:prstGeom prst="rect">
            <a:avLst/>
          </a:prstGeom>
          <a:noFill/>
        </p:spPr>
        <p:txBody>
          <a:bodyPr wrap="square" rtlCol="0">
            <a:spAutoFit/>
          </a:bodyPr>
          <a:p>
            <a:r>
              <a:rPr lang="en-US" altLang="zh-CN"/>
              <a:t>D</a:t>
            </a:r>
            <a:r>
              <a:rPr lang="zh-CN" altLang="en-US"/>
              <a:t>类</a:t>
            </a:r>
            <a:endParaRPr lang="zh-CN" altLang="en-US"/>
          </a:p>
        </p:txBody>
      </p:sp>
      <p:sp>
        <p:nvSpPr>
          <p:cNvPr id="16" name="文本框 15"/>
          <p:cNvSpPr txBox="1"/>
          <p:nvPr/>
        </p:nvSpPr>
        <p:spPr>
          <a:xfrm>
            <a:off x="1271270" y="5941695"/>
            <a:ext cx="631190" cy="368300"/>
          </a:xfrm>
          <a:prstGeom prst="rect">
            <a:avLst/>
          </a:prstGeom>
          <a:noFill/>
        </p:spPr>
        <p:txBody>
          <a:bodyPr wrap="square" rtlCol="0">
            <a:spAutoFit/>
          </a:bodyPr>
          <a:p>
            <a:r>
              <a:rPr lang="en-US" altLang="zh-CN"/>
              <a:t>E</a:t>
            </a:r>
            <a:r>
              <a:rPr lang="zh-CN" altLang="en-US"/>
              <a:t>类</a:t>
            </a:r>
            <a:endParaRPr lang="zh-CN" altLang="en-US"/>
          </a:p>
        </p:txBody>
      </p:sp>
      <p:sp>
        <p:nvSpPr>
          <p:cNvPr id="17" name="文本框 16"/>
          <p:cNvSpPr txBox="1"/>
          <p:nvPr/>
        </p:nvSpPr>
        <p:spPr>
          <a:xfrm>
            <a:off x="3136265" y="2645410"/>
            <a:ext cx="701675" cy="368300"/>
          </a:xfrm>
          <a:prstGeom prst="rect">
            <a:avLst/>
          </a:prstGeom>
          <a:noFill/>
        </p:spPr>
        <p:txBody>
          <a:bodyPr wrap="square" rtlCol="0">
            <a:spAutoFit/>
          </a:bodyPr>
          <a:p>
            <a:r>
              <a:rPr lang="en-US" altLang="zh-CN"/>
              <a:t>7</a:t>
            </a:r>
            <a:r>
              <a:rPr lang="zh-CN" altLang="en-US"/>
              <a:t>位</a:t>
            </a:r>
            <a:endParaRPr lang="zh-CN" altLang="en-US"/>
          </a:p>
        </p:txBody>
      </p:sp>
      <p:sp>
        <p:nvSpPr>
          <p:cNvPr id="18" name="文本框 17"/>
          <p:cNvSpPr txBox="1"/>
          <p:nvPr/>
        </p:nvSpPr>
        <p:spPr>
          <a:xfrm>
            <a:off x="7241540" y="2645410"/>
            <a:ext cx="784225" cy="368300"/>
          </a:xfrm>
          <a:prstGeom prst="rect">
            <a:avLst/>
          </a:prstGeom>
          <a:noFill/>
        </p:spPr>
        <p:txBody>
          <a:bodyPr wrap="square" rtlCol="0">
            <a:spAutoFit/>
          </a:bodyPr>
          <a:p>
            <a:r>
              <a:rPr lang="en-US" altLang="zh-CN"/>
              <a:t>24</a:t>
            </a:r>
            <a:r>
              <a:rPr lang="zh-CN" altLang="en-US"/>
              <a:t>位</a:t>
            </a:r>
            <a:endParaRPr lang="zh-CN" altLang="en-US"/>
          </a:p>
        </p:txBody>
      </p:sp>
      <p:sp>
        <p:nvSpPr>
          <p:cNvPr id="19" name="文本框 18"/>
          <p:cNvSpPr txBox="1"/>
          <p:nvPr/>
        </p:nvSpPr>
        <p:spPr>
          <a:xfrm>
            <a:off x="3827780" y="3333750"/>
            <a:ext cx="906145" cy="368300"/>
          </a:xfrm>
          <a:prstGeom prst="rect">
            <a:avLst/>
          </a:prstGeom>
          <a:noFill/>
        </p:spPr>
        <p:txBody>
          <a:bodyPr wrap="square" rtlCol="0">
            <a:spAutoFit/>
          </a:bodyPr>
          <a:p>
            <a:r>
              <a:rPr lang="en-US" altLang="zh-CN"/>
              <a:t>14</a:t>
            </a:r>
            <a:r>
              <a:rPr lang="zh-CN" altLang="en-US"/>
              <a:t>位</a:t>
            </a:r>
            <a:endParaRPr lang="zh-CN" altLang="en-US"/>
          </a:p>
        </p:txBody>
      </p:sp>
      <p:sp>
        <p:nvSpPr>
          <p:cNvPr id="20" name="文本框 19"/>
          <p:cNvSpPr txBox="1"/>
          <p:nvPr/>
        </p:nvSpPr>
        <p:spPr>
          <a:xfrm>
            <a:off x="8034020" y="3333750"/>
            <a:ext cx="906145" cy="368300"/>
          </a:xfrm>
          <a:prstGeom prst="rect">
            <a:avLst/>
          </a:prstGeom>
          <a:noFill/>
        </p:spPr>
        <p:txBody>
          <a:bodyPr wrap="square" rtlCol="0">
            <a:spAutoFit/>
          </a:bodyPr>
          <a:p>
            <a:r>
              <a:rPr lang="en-US" altLang="zh-CN"/>
              <a:t>16</a:t>
            </a:r>
            <a:r>
              <a:rPr lang="zh-CN" altLang="en-US"/>
              <a:t>位</a:t>
            </a:r>
            <a:endParaRPr lang="zh-CN" altLang="en-US"/>
          </a:p>
        </p:txBody>
      </p:sp>
      <p:sp>
        <p:nvSpPr>
          <p:cNvPr id="21" name="文本框 20"/>
          <p:cNvSpPr txBox="1"/>
          <p:nvPr/>
        </p:nvSpPr>
        <p:spPr>
          <a:xfrm>
            <a:off x="5518785" y="4077335"/>
            <a:ext cx="906145" cy="368300"/>
          </a:xfrm>
          <a:prstGeom prst="rect">
            <a:avLst/>
          </a:prstGeom>
          <a:noFill/>
        </p:spPr>
        <p:txBody>
          <a:bodyPr wrap="square" rtlCol="0">
            <a:spAutoFit/>
          </a:bodyPr>
          <a:p>
            <a:r>
              <a:rPr lang="en-US" altLang="zh-CN"/>
              <a:t>21</a:t>
            </a:r>
            <a:r>
              <a:rPr lang="zh-CN" altLang="en-US"/>
              <a:t>位</a:t>
            </a:r>
            <a:endParaRPr lang="zh-CN" altLang="en-US"/>
          </a:p>
        </p:txBody>
      </p:sp>
      <p:sp>
        <p:nvSpPr>
          <p:cNvPr id="22" name="文本框 21"/>
          <p:cNvSpPr txBox="1"/>
          <p:nvPr/>
        </p:nvSpPr>
        <p:spPr>
          <a:xfrm>
            <a:off x="9144635" y="4077335"/>
            <a:ext cx="906145" cy="368300"/>
          </a:xfrm>
          <a:prstGeom prst="rect">
            <a:avLst/>
          </a:prstGeom>
          <a:noFill/>
        </p:spPr>
        <p:txBody>
          <a:bodyPr wrap="square" rtlCol="0">
            <a:spAutoFit/>
          </a:bodyPr>
          <a:p>
            <a:r>
              <a:rPr lang="en-US" altLang="zh-CN"/>
              <a:t>8</a:t>
            </a:r>
            <a:r>
              <a:rPr lang="zh-CN" altLang="en-US"/>
              <a:t>位</a:t>
            </a:r>
            <a:endParaRPr lang="zh-CN" altLang="en-US"/>
          </a:p>
        </p:txBody>
      </p:sp>
      <p:sp>
        <p:nvSpPr>
          <p:cNvPr id="23" name="文本框 22"/>
          <p:cNvSpPr txBox="1"/>
          <p:nvPr/>
        </p:nvSpPr>
        <p:spPr>
          <a:xfrm>
            <a:off x="6965315" y="4829810"/>
            <a:ext cx="906145" cy="368300"/>
          </a:xfrm>
          <a:prstGeom prst="rect">
            <a:avLst/>
          </a:prstGeom>
          <a:noFill/>
        </p:spPr>
        <p:txBody>
          <a:bodyPr wrap="square" rtlCol="0">
            <a:spAutoFit/>
          </a:bodyPr>
          <a:p>
            <a:r>
              <a:rPr lang="en-US" altLang="zh-CN"/>
              <a:t>28</a:t>
            </a:r>
            <a:r>
              <a:rPr lang="zh-CN" altLang="en-US"/>
              <a:t>位</a:t>
            </a:r>
            <a:endParaRPr lang="zh-CN" altLang="en-US"/>
          </a:p>
        </p:txBody>
      </p:sp>
      <p:sp>
        <p:nvSpPr>
          <p:cNvPr id="24" name="文本框 23"/>
          <p:cNvSpPr txBox="1"/>
          <p:nvPr/>
        </p:nvSpPr>
        <p:spPr>
          <a:xfrm>
            <a:off x="6894195" y="5566410"/>
            <a:ext cx="906145" cy="368300"/>
          </a:xfrm>
          <a:prstGeom prst="rect">
            <a:avLst/>
          </a:prstGeom>
          <a:noFill/>
        </p:spPr>
        <p:txBody>
          <a:bodyPr wrap="square" rtlCol="0">
            <a:spAutoFit/>
          </a:bodyPr>
          <a:p>
            <a:r>
              <a:rPr lang="en-US" altLang="zh-CN"/>
              <a:t>27</a:t>
            </a:r>
            <a:r>
              <a:rPr lang="zh-CN" altLang="en-US"/>
              <a:t>位</a:t>
            </a:r>
            <a:endParaRPr lang="zh-CN" altLang="en-US"/>
          </a:p>
        </p:txBody>
      </p:sp>
      <p:sp>
        <p:nvSpPr>
          <p:cNvPr id="25" name="文本框 24"/>
          <p:cNvSpPr txBox="1"/>
          <p:nvPr/>
        </p:nvSpPr>
        <p:spPr>
          <a:xfrm>
            <a:off x="5416550" y="6457950"/>
            <a:ext cx="2221230" cy="368300"/>
          </a:xfrm>
          <a:prstGeom prst="rect">
            <a:avLst/>
          </a:prstGeom>
          <a:noFill/>
        </p:spPr>
        <p:txBody>
          <a:bodyPr wrap="square" rtlCol="0">
            <a:spAutoFit/>
          </a:bodyPr>
          <a:p>
            <a:r>
              <a:rPr lang="zh-CN" altLang="en-US"/>
              <a:t>图2-4 五类IP地址</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000"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par>
                                <p:cTn id="8" presetID="21" presetClass="entr" presetSubtype="1" fill="hold" grpId="0" nodeType="withEffect">
                                  <p:stCondLst>
                                    <p:cond delay="0"/>
                                  </p:stCondLst>
                                  <p:childTnLst>
                                    <p:set>
                                      <p:cBhvr>
                                        <p:cTn id="9" dur="1000" fill="hold">
                                          <p:stCondLst>
                                            <p:cond delay="0"/>
                                          </p:stCondLst>
                                        </p:cTn>
                                        <p:tgtEl>
                                          <p:spTgt spid="2"/>
                                        </p:tgtEl>
                                        <p:attrNameLst>
                                          <p:attrName>style.visibility</p:attrName>
                                        </p:attrNameLst>
                                      </p:cBhvr>
                                      <p:to>
                                        <p:strVal val="visible"/>
                                      </p:to>
                                    </p:set>
                                    <p:animEffect transition="in" filter="wheel(1)">
                                      <p:cBhvr>
                                        <p:cTn id="10" dur="1000"/>
                                        <p:tgtEl>
                                          <p:spTgt spid="2"/>
                                        </p:tgtEl>
                                      </p:cBhvr>
                                    </p:animEffect>
                                  </p:childTnLst>
                                </p:cTn>
                              </p:par>
                              <p:par>
                                <p:cTn id="11" presetID="21" presetClass="entr" presetSubtype="1" fill="hold" grpId="0" nodeType="withEffect">
                                  <p:stCondLst>
                                    <p:cond delay="0"/>
                                  </p:stCondLst>
                                  <p:childTnLst>
                                    <p:set>
                                      <p:cBhvr>
                                        <p:cTn id="12" dur="1000" fill="hold">
                                          <p:stCondLst>
                                            <p:cond delay="0"/>
                                          </p:stCondLst>
                                        </p:cTn>
                                        <p:tgtEl>
                                          <p:spTgt spid="17"/>
                                        </p:tgtEl>
                                        <p:attrNameLst>
                                          <p:attrName>style.visibility</p:attrName>
                                        </p:attrNameLst>
                                      </p:cBhvr>
                                      <p:to>
                                        <p:strVal val="visible"/>
                                      </p:to>
                                    </p:set>
                                    <p:animEffect transition="in" filter="wheel(1)">
                                      <p:cBhvr>
                                        <p:cTn id="13" dur="1000"/>
                                        <p:tgtEl>
                                          <p:spTgt spid="17"/>
                                        </p:tgtEl>
                                      </p:cBhvr>
                                    </p:animEffect>
                                  </p:childTnLst>
                                </p:cTn>
                              </p:par>
                              <p:par>
                                <p:cTn id="14" presetID="21" presetClass="entr" presetSubtype="1" fill="hold" grpId="0" nodeType="withEffect">
                                  <p:stCondLst>
                                    <p:cond delay="0"/>
                                  </p:stCondLst>
                                  <p:childTnLst>
                                    <p:set>
                                      <p:cBhvr>
                                        <p:cTn id="15" dur="1000" fill="hold">
                                          <p:stCondLst>
                                            <p:cond delay="0"/>
                                          </p:stCondLst>
                                        </p:cTn>
                                        <p:tgtEl>
                                          <p:spTgt spid="18"/>
                                        </p:tgtEl>
                                        <p:attrNameLst>
                                          <p:attrName>style.visibility</p:attrName>
                                        </p:attrNameLst>
                                      </p:cBhvr>
                                      <p:to>
                                        <p:strVal val="visible"/>
                                      </p:to>
                                    </p:set>
                                    <p:animEffect transition="in" filter="wheel(1)">
                                      <p:cBhvr>
                                        <p:cTn id="16" dur="1000"/>
                                        <p:tgtEl>
                                          <p:spTgt spid="18"/>
                                        </p:tgtEl>
                                      </p:cBhvr>
                                    </p:animEffect>
                                  </p:childTnLst>
                                </p:cTn>
                              </p:par>
                            </p:childTnLst>
                          </p:cTn>
                        </p:par>
                        <p:par>
                          <p:cTn id="17" fill="hold">
                            <p:stCondLst>
                              <p:cond delay="1000"/>
                            </p:stCondLst>
                            <p:childTnLst>
                              <p:par>
                                <p:cTn id="18" presetID="21" presetClass="entr" presetSubtype="1" fill="hold" nodeType="afterEffect">
                                  <p:stCondLst>
                                    <p:cond delay="0"/>
                                  </p:stCondLst>
                                  <p:childTnLst>
                                    <p:set>
                                      <p:cBhvr>
                                        <p:cTn id="19" dur="1000" fill="hold">
                                          <p:stCondLst>
                                            <p:cond delay="0"/>
                                          </p:stCondLst>
                                        </p:cTn>
                                        <p:tgtEl>
                                          <p:spTgt spid="9"/>
                                        </p:tgtEl>
                                        <p:attrNameLst>
                                          <p:attrName>style.visibility</p:attrName>
                                        </p:attrNameLst>
                                      </p:cBhvr>
                                      <p:to>
                                        <p:strVal val="visible"/>
                                      </p:to>
                                    </p:set>
                                    <p:animEffect transition="in" filter="wheel(1)">
                                      <p:cBhvr>
                                        <p:cTn id="20" dur="1000"/>
                                        <p:tgtEl>
                                          <p:spTgt spid="9"/>
                                        </p:tgtEl>
                                      </p:cBhvr>
                                    </p:animEffect>
                                  </p:childTnLst>
                                </p:cTn>
                              </p:par>
                              <p:par>
                                <p:cTn id="21" presetID="21" presetClass="entr" presetSubtype="1" fill="hold" grpId="0" nodeType="withEffect">
                                  <p:stCondLst>
                                    <p:cond delay="0"/>
                                  </p:stCondLst>
                                  <p:childTnLst>
                                    <p:set>
                                      <p:cBhvr>
                                        <p:cTn id="22" dur="1000" fill="hold">
                                          <p:stCondLst>
                                            <p:cond delay="0"/>
                                          </p:stCondLst>
                                        </p:cTn>
                                        <p:tgtEl>
                                          <p:spTgt spid="3"/>
                                        </p:tgtEl>
                                        <p:attrNameLst>
                                          <p:attrName>style.visibility</p:attrName>
                                        </p:attrNameLst>
                                      </p:cBhvr>
                                      <p:to>
                                        <p:strVal val="visible"/>
                                      </p:to>
                                    </p:set>
                                    <p:animEffect transition="in" filter="wheel(1)">
                                      <p:cBhvr>
                                        <p:cTn id="23" dur="1000"/>
                                        <p:tgtEl>
                                          <p:spTgt spid="3"/>
                                        </p:tgtEl>
                                      </p:cBhvr>
                                    </p:animEffect>
                                  </p:childTnLst>
                                </p:cTn>
                              </p:par>
                              <p:par>
                                <p:cTn id="24" presetID="21" presetClass="entr" presetSubtype="1" fill="hold" grpId="0" nodeType="withEffect">
                                  <p:stCondLst>
                                    <p:cond delay="0"/>
                                  </p:stCondLst>
                                  <p:childTnLst>
                                    <p:set>
                                      <p:cBhvr>
                                        <p:cTn id="25" dur="1000" fill="hold">
                                          <p:stCondLst>
                                            <p:cond delay="0"/>
                                          </p:stCondLst>
                                        </p:cTn>
                                        <p:tgtEl>
                                          <p:spTgt spid="19"/>
                                        </p:tgtEl>
                                        <p:attrNameLst>
                                          <p:attrName>style.visibility</p:attrName>
                                        </p:attrNameLst>
                                      </p:cBhvr>
                                      <p:to>
                                        <p:strVal val="visible"/>
                                      </p:to>
                                    </p:set>
                                    <p:animEffect transition="in" filter="wheel(1)">
                                      <p:cBhvr>
                                        <p:cTn id="26" dur="1000"/>
                                        <p:tgtEl>
                                          <p:spTgt spid="19"/>
                                        </p:tgtEl>
                                      </p:cBhvr>
                                    </p:animEffect>
                                  </p:childTnLst>
                                </p:cTn>
                              </p:par>
                              <p:par>
                                <p:cTn id="27" presetID="21" presetClass="entr" presetSubtype="1" fill="hold" grpId="0" nodeType="withEffect">
                                  <p:stCondLst>
                                    <p:cond delay="0"/>
                                  </p:stCondLst>
                                  <p:childTnLst>
                                    <p:set>
                                      <p:cBhvr>
                                        <p:cTn id="28" dur="1000" fill="hold">
                                          <p:stCondLst>
                                            <p:cond delay="0"/>
                                          </p:stCondLst>
                                        </p:cTn>
                                        <p:tgtEl>
                                          <p:spTgt spid="20"/>
                                        </p:tgtEl>
                                        <p:attrNameLst>
                                          <p:attrName>style.visibility</p:attrName>
                                        </p:attrNameLst>
                                      </p:cBhvr>
                                      <p:to>
                                        <p:strVal val="visible"/>
                                      </p:to>
                                    </p:set>
                                    <p:animEffect transition="in" filter="wheel(1)">
                                      <p:cBhvr>
                                        <p:cTn id="29" dur="1000"/>
                                        <p:tgtEl>
                                          <p:spTgt spid="20"/>
                                        </p:tgtEl>
                                      </p:cBhvr>
                                    </p:animEffect>
                                  </p:childTnLst>
                                </p:cTn>
                              </p:par>
                            </p:childTnLst>
                          </p:cTn>
                        </p:par>
                        <p:par>
                          <p:cTn id="30" fill="hold">
                            <p:stCondLst>
                              <p:cond delay="2000"/>
                            </p:stCondLst>
                            <p:childTnLst>
                              <p:par>
                                <p:cTn id="31" presetID="21" presetClass="entr" presetSubtype="1" fill="hold" nodeType="afterEffect">
                                  <p:stCondLst>
                                    <p:cond delay="0"/>
                                  </p:stCondLst>
                                  <p:childTnLst>
                                    <p:set>
                                      <p:cBhvr>
                                        <p:cTn id="32" dur="1000" fill="hold">
                                          <p:stCondLst>
                                            <p:cond delay="0"/>
                                          </p:stCondLst>
                                        </p:cTn>
                                        <p:tgtEl>
                                          <p:spTgt spid="11"/>
                                        </p:tgtEl>
                                        <p:attrNameLst>
                                          <p:attrName>style.visibility</p:attrName>
                                        </p:attrNameLst>
                                      </p:cBhvr>
                                      <p:to>
                                        <p:strVal val="visible"/>
                                      </p:to>
                                    </p:set>
                                    <p:animEffect transition="in" filter="wheel(1)">
                                      <p:cBhvr>
                                        <p:cTn id="33" dur="1000"/>
                                        <p:tgtEl>
                                          <p:spTgt spid="11"/>
                                        </p:tgtEl>
                                      </p:cBhvr>
                                    </p:animEffect>
                                  </p:childTnLst>
                                </p:cTn>
                              </p:par>
                              <p:par>
                                <p:cTn id="34" presetID="21" presetClass="entr" presetSubtype="1" fill="hold" grpId="0" nodeType="withEffect">
                                  <p:stCondLst>
                                    <p:cond delay="0"/>
                                  </p:stCondLst>
                                  <p:childTnLst>
                                    <p:set>
                                      <p:cBhvr>
                                        <p:cTn id="35" dur="1000" fill="hold">
                                          <p:stCondLst>
                                            <p:cond delay="0"/>
                                          </p:stCondLst>
                                        </p:cTn>
                                        <p:tgtEl>
                                          <p:spTgt spid="14"/>
                                        </p:tgtEl>
                                        <p:attrNameLst>
                                          <p:attrName>style.visibility</p:attrName>
                                        </p:attrNameLst>
                                      </p:cBhvr>
                                      <p:to>
                                        <p:strVal val="visible"/>
                                      </p:to>
                                    </p:set>
                                    <p:animEffect transition="in" filter="wheel(1)">
                                      <p:cBhvr>
                                        <p:cTn id="36" dur="1000"/>
                                        <p:tgtEl>
                                          <p:spTgt spid="14"/>
                                        </p:tgtEl>
                                      </p:cBhvr>
                                    </p:animEffect>
                                  </p:childTnLst>
                                </p:cTn>
                              </p:par>
                              <p:par>
                                <p:cTn id="37" presetID="21" presetClass="entr" presetSubtype="1" fill="hold" grpId="1" nodeType="withEffect">
                                  <p:stCondLst>
                                    <p:cond delay="0"/>
                                  </p:stCondLst>
                                  <p:childTnLst>
                                    <p:set>
                                      <p:cBhvr>
                                        <p:cTn id="38" dur="1000" fill="hold">
                                          <p:stCondLst>
                                            <p:cond delay="0"/>
                                          </p:stCondLst>
                                        </p:cTn>
                                        <p:tgtEl>
                                          <p:spTgt spid="14"/>
                                        </p:tgtEl>
                                        <p:attrNameLst>
                                          <p:attrName>style.visibility</p:attrName>
                                        </p:attrNameLst>
                                      </p:cBhvr>
                                      <p:to>
                                        <p:strVal val="visible"/>
                                      </p:to>
                                    </p:set>
                                    <p:animEffect transition="in" filter="wheel(1)">
                                      <p:cBhvr>
                                        <p:cTn id="39" dur="1000"/>
                                        <p:tgtEl>
                                          <p:spTgt spid="14"/>
                                        </p:tgtEl>
                                      </p:cBhvr>
                                    </p:animEffect>
                                  </p:childTnLst>
                                </p:cTn>
                              </p:par>
                              <p:par>
                                <p:cTn id="40" presetID="21" presetClass="entr" presetSubtype="1" fill="hold" grpId="0" nodeType="withEffect">
                                  <p:stCondLst>
                                    <p:cond delay="0"/>
                                  </p:stCondLst>
                                  <p:childTnLst>
                                    <p:set>
                                      <p:cBhvr>
                                        <p:cTn id="41" dur="1000" fill="hold">
                                          <p:stCondLst>
                                            <p:cond delay="0"/>
                                          </p:stCondLst>
                                        </p:cTn>
                                        <p:tgtEl>
                                          <p:spTgt spid="21"/>
                                        </p:tgtEl>
                                        <p:attrNameLst>
                                          <p:attrName>style.visibility</p:attrName>
                                        </p:attrNameLst>
                                      </p:cBhvr>
                                      <p:to>
                                        <p:strVal val="visible"/>
                                      </p:to>
                                    </p:set>
                                    <p:animEffect transition="in" filter="wheel(1)">
                                      <p:cBhvr>
                                        <p:cTn id="42" dur="1000"/>
                                        <p:tgtEl>
                                          <p:spTgt spid="21"/>
                                        </p:tgtEl>
                                      </p:cBhvr>
                                    </p:animEffect>
                                  </p:childTnLst>
                                </p:cTn>
                              </p:par>
                              <p:par>
                                <p:cTn id="43" presetID="21" presetClass="entr" presetSubtype="1" fill="hold" grpId="0" nodeType="withEffect">
                                  <p:stCondLst>
                                    <p:cond delay="0"/>
                                  </p:stCondLst>
                                  <p:childTnLst>
                                    <p:set>
                                      <p:cBhvr>
                                        <p:cTn id="44" dur="1000" fill="hold">
                                          <p:stCondLst>
                                            <p:cond delay="0"/>
                                          </p:stCondLst>
                                        </p:cTn>
                                        <p:tgtEl>
                                          <p:spTgt spid="22"/>
                                        </p:tgtEl>
                                        <p:attrNameLst>
                                          <p:attrName>style.visibility</p:attrName>
                                        </p:attrNameLst>
                                      </p:cBhvr>
                                      <p:to>
                                        <p:strVal val="visible"/>
                                      </p:to>
                                    </p:set>
                                    <p:animEffect transition="in" filter="wheel(1)">
                                      <p:cBhvr>
                                        <p:cTn id="45" dur="1000"/>
                                        <p:tgtEl>
                                          <p:spTgt spid="22"/>
                                        </p:tgtEl>
                                      </p:cBhvr>
                                    </p:animEffect>
                                  </p:childTnLst>
                                </p:cTn>
                              </p:par>
                            </p:childTnLst>
                          </p:cTn>
                        </p:par>
                        <p:par>
                          <p:cTn id="46" fill="hold">
                            <p:stCondLst>
                              <p:cond delay="3000"/>
                            </p:stCondLst>
                            <p:childTnLst>
                              <p:par>
                                <p:cTn id="47" presetID="21" presetClass="entr" presetSubtype="1" fill="hold" nodeType="afterEffect">
                                  <p:stCondLst>
                                    <p:cond delay="0"/>
                                  </p:stCondLst>
                                  <p:childTnLst>
                                    <p:set>
                                      <p:cBhvr>
                                        <p:cTn id="48" dur="1000" fill="hold">
                                          <p:stCondLst>
                                            <p:cond delay="0"/>
                                          </p:stCondLst>
                                        </p:cTn>
                                        <p:tgtEl>
                                          <p:spTgt spid="12"/>
                                        </p:tgtEl>
                                        <p:attrNameLst>
                                          <p:attrName>style.visibility</p:attrName>
                                        </p:attrNameLst>
                                      </p:cBhvr>
                                      <p:to>
                                        <p:strVal val="visible"/>
                                      </p:to>
                                    </p:set>
                                    <p:animEffect transition="in" filter="wheel(1)">
                                      <p:cBhvr>
                                        <p:cTn id="49" dur="1000"/>
                                        <p:tgtEl>
                                          <p:spTgt spid="12"/>
                                        </p:tgtEl>
                                      </p:cBhvr>
                                    </p:animEffect>
                                  </p:childTnLst>
                                </p:cTn>
                              </p:par>
                              <p:par>
                                <p:cTn id="50" presetID="21" presetClass="entr" presetSubtype="1" fill="hold" grpId="0" nodeType="withEffect">
                                  <p:stCondLst>
                                    <p:cond delay="0"/>
                                  </p:stCondLst>
                                  <p:childTnLst>
                                    <p:set>
                                      <p:cBhvr>
                                        <p:cTn id="51" dur="1000" fill="hold">
                                          <p:stCondLst>
                                            <p:cond delay="0"/>
                                          </p:stCondLst>
                                        </p:cTn>
                                        <p:tgtEl>
                                          <p:spTgt spid="15"/>
                                        </p:tgtEl>
                                        <p:attrNameLst>
                                          <p:attrName>style.visibility</p:attrName>
                                        </p:attrNameLst>
                                      </p:cBhvr>
                                      <p:to>
                                        <p:strVal val="visible"/>
                                      </p:to>
                                    </p:set>
                                    <p:animEffect transition="in" filter="wheel(1)">
                                      <p:cBhvr>
                                        <p:cTn id="52" dur="1000"/>
                                        <p:tgtEl>
                                          <p:spTgt spid="15"/>
                                        </p:tgtEl>
                                      </p:cBhvr>
                                    </p:animEffect>
                                  </p:childTnLst>
                                </p:cTn>
                              </p:par>
                              <p:par>
                                <p:cTn id="53" presetID="21" presetClass="entr" presetSubtype="1" fill="hold" grpId="0" nodeType="withEffect">
                                  <p:stCondLst>
                                    <p:cond delay="0"/>
                                  </p:stCondLst>
                                  <p:childTnLst>
                                    <p:set>
                                      <p:cBhvr>
                                        <p:cTn id="54" dur="1000" fill="hold">
                                          <p:stCondLst>
                                            <p:cond delay="0"/>
                                          </p:stCondLst>
                                        </p:cTn>
                                        <p:tgtEl>
                                          <p:spTgt spid="23"/>
                                        </p:tgtEl>
                                        <p:attrNameLst>
                                          <p:attrName>style.visibility</p:attrName>
                                        </p:attrNameLst>
                                      </p:cBhvr>
                                      <p:to>
                                        <p:strVal val="visible"/>
                                      </p:to>
                                    </p:set>
                                    <p:animEffect transition="in" filter="wheel(1)">
                                      <p:cBhvr>
                                        <p:cTn id="55" dur="1000"/>
                                        <p:tgtEl>
                                          <p:spTgt spid="23"/>
                                        </p:tgtEl>
                                      </p:cBhvr>
                                    </p:animEffect>
                                  </p:childTnLst>
                                </p:cTn>
                              </p:par>
                            </p:childTnLst>
                          </p:cTn>
                        </p:par>
                        <p:par>
                          <p:cTn id="56" fill="hold">
                            <p:stCondLst>
                              <p:cond delay="4000"/>
                            </p:stCondLst>
                            <p:childTnLst>
                              <p:par>
                                <p:cTn id="57" presetID="21" presetClass="entr" presetSubtype="1" fill="hold" grpId="0" nodeType="afterEffect">
                                  <p:stCondLst>
                                    <p:cond delay="0"/>
                                  </p:stCondLst>
                                  <p:childTnLst>
                                    <p:set>
                                      <p:cBhvr>
                                        <p:cTn id="58" dur="1000" fill="hold">
                                          <p:stCondLst>
                                            <p:cond delay="0"/>
                                          </p:stCondLst>
                                        </p:cTn>
                                        <p:tgtEl>
                                          <p:spTgt spid="16"/>
                                        </p:tgtEl>
                                        <p:attrNameLst>
                                          <p:attrName>style.visibility</p:attrName>
                                        </p:attrNameLst>
                                      </p:cBhvr>
                                      <p:to>
                                        <p:strVal val="visible"/>
                                      </p:to>
                                    </p:set>
                                    <p:animEffect transition="in" filter="wheel(1)">
                                      <p:cBhvr>
                                        <p:cTn id="59" dur="1000"/>
                                        <p:tgtEl>
                                          <p:spTgt spid="16"/>
                                        </p:tgtEl>
                                      </p:cBhvr>
                                    </p:animEffect>
                                  </p:childTnLst>
                                </p:cTn>
                              </p:par>
                              <p:par>
                                <p:cTn id="60" presetID="21" presetClass="entr" presetSubtype="1" fill="hold" nodeType="withEffect">
                                  <p:stCondLst>
                                    <p:cond delay="0"/>
                                  </p:stCondLst>
                                  <p:childTnLst>
                                    <p:set>
                                      <p:cBhvr>
                                        <p:cTn id="61" dur="1000" fill="hold">
                                          <p:stCondLst>
                                            <p:cond delay="0"/>
                                          </p:stCondLst>
                                        </p:cTn>
                                        <p:tgtEl>
                                          <p:spTgt spid="13"/>
                                        </p:tgtEl>
                                        <p:attrNameLst>
                                          <p:attrName>style.visibility</p:attrName>
                                        </p:attrNameLst>
                                      </p:cBhvr>
                                      <p:to>
                                        <p:strVal val="visible"/>
                                      </p:to>
                                    </p:set>
                                    <p:animEffect transition="in" filter="wheel(1)">
                                      <p:cBhvr>
                                        <p:cTn id="62" dur="1000"/>
                                        <p:tgtEl>
                                          <p:spTgt spid="13"/>
                                        </p:tgtEl>
                                      </p:cBhvr>
                                    </p:animEffect>
                                  </p:childTnLst>
                                </p:cTn>
                              </p:par>
                              <p:par>
                                <p:cTn id="63" presetID="21" presetClass="entr" presetSubtype="1" fill="hold" grpId="0" nodeType="withEffect">
                                  <p:stCondLst>
                                    <p:cond delay="0"/>
                                  </p:stCondLst>
                                  <p:childTnLst>
                                    <p:set>
                                      <p:cBhvr>
                                        <p:cTn id="64" dur="1000" fill="hold">
                                          <p:stCondLst>
                                            <p:cond delay="0"/>
                                          </p:stCondLst>
                                        </p:cTn>
                                        <p:tgtEl>
                                          <p:spTgt spid="24"/>
                                        </p:tgtEl>
                                        <p:attrNameLst>
                                          <p:attrName>style.visibility</p:attrName>
                                        </p:attrNameLst>
                                      </p:cBhvr>
                                      <p:to>
                                        <p:strVal val="visible"/>
                                      </p:to>
                                    </p:set>
                                    <p:animEffect transition="in" filter="wheel(1)">
                                      <p:cBhvr>
                                        <p:cTn id="6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8" grpId="0"/>
      <p:bldP spid="3" grpId="0"/>
      <p:bldP spid="19" grpId="0"/>
      <p:bldP spid="20" grpId="0"/>
      <p:bldP spid="14" grpId="0"/>
      <p:bldP spid="14" grpId="1"/>
      <p:bldP spid="21" grpId="0"/>
      <p:bldP spid="22" grpId="0"/>
      <p:bldP spid="15" grpId="0"/>
      <p:bldP spid="23" grpId="0"/>
      <p:bldP spid="16"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6858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altLang="en-US" sz="3600">
                <a:solidFill>
                  <a:schemeClr val="accent1">
                    <a:lumMod val="75000"/>
                  </a:schemeClr>
                </a:solidFill>
                <a:sym typeface="+mn-ea"/>
              </a:rPr>
              <a:t>2.</a:t>
            </a:r>
            <a:r>
              <a:rPr lang="en-US" altLang="zh-CN" sz="3600">
                <a:solidFill>
                  <a:schemeClr val="accent1">
                    <a:lumMod val="75000"/>
                  </a:schemeClr>
                </a:solidFill>
                <a:sym typeface="+mn-ea"/>
              </a:rPr>
              <a:t>3 </a:t>
            </a:r>
            <a:r>
              <a:rPr lang="en-US" altLang="zh-CN" sz="3600">
                <a:solidFill>
                  <a:schemeClr val="accent1">
                    <a:lumMod val="75000"/>
                  </a:schemeClr>
                </a:solidFill>
                <a:sym typeface="+mn-ea"/>
              </a:rPr>
              <a:t>网际协议IP——  IPv4的IP地址分类</a:t>
            </a:r>
            <a:endParaRPr lang="en-US" altLang="zh-CN" sz="3600">
              <a:solidFill>
                <a:schemeClr val="accent1">
                  <a:lumMod val="75000"/>
                </a:schemeClr>
              </a:solidFill>
              <a:sym typeface="+mn-ea"/>
            </a:endParaRPr>
          </a:p>
        </p:txBody>
      </p:sp>
      <p:sp>
        <p:nvSpPr>
          <p:cNvPr id="4" name="文本框 3"/>
          <p:cNvSpPr txBox="1"/>
          <p:nvPr/>
        </p:nvSpPr>
        <p:spPr>
          <a:xfrm>
            <a:off x="743585" y="1478280"/>
            <a:ext cx="11102340" cy="1198880"/>
          </a:xfrm>
          <a:prstGeom prst="rect">
            <a:avLst/>
          </a:prstGeom>
          <a:noFill/>
        </p:spPr>
        <p:txBody>
          <a:bodyPr wrap="square" rtlCol="0">
            <a:spAutoFit/>
          </a:bodyPr>
          <a:p>
            <a:r>
              <a:rPr lang="en-US" altLang="zh-CN"/>
              <a:t>       </a:t>
            </a:r>
            <a:r>
              <a:rPr lang="zh-CN" altLang="en-US"/>
              <a:t>IP地址是一个32位的二进制数，通常被分割为4个“8位二进制数”（也就是4个字节）。IP地址通常用“点分十进制”表示成（a.b.c.d）的形式，其中，a、b、c、d都是0~255之间的十进制整数。例：点分十进IP地址（100.4.5.6），实际上是32位二进制数（01100100.00000100.00000101.00000110），它是一个A类地址。区分各类地址最简单的方法是看它的第一个十进制整数，图2-5列出了各类地址的起止范围。</a:t>
            </a:r>
            <a:endParaRPr lang="zh-CN" altLang="en-US"/>
          </a:p>
        </p:txBody>
      </p:sp>
      <p:graphicFrame>
        <p:nvGraphicFramePr>
          <p:cNvPr id="8" name="表格 7"/>
          <p:cNvGraphicFramePr/>
          <p:nvPr/>
        </p:nvGraphicFramePr>
        <p:xfrm>
          <a:off x="1828800" y="3048000"/>
          <a:ext cx="8533130" cy="2753995"/>
        </p:xfrm>
        <a:graphic>
          <a:graphicData uri="http://schemas.openxmlformats.org/drawingml/2006/table">
            <a:tbl>
              <a:tblPr firstRow="1" bandRow="1">
                <a:tableStyleId>{5C22544A-7EE6-4342-B048-85BDC9FD1C3A}</a:tableStyleId>
              </a:tblPr>
              <a:tblGrid>
                <a:gridCol w="4266565"/>
                <a:gridCol w="4266565"/>
              </a:tblGrid>
              <a:tr h="702945">
                <a:tc>
                  <a:txBody>
                    <a:bodyPr/>
                    <a:p>
                      <a:pPr algn="ctr">
                        <a:buNone/>
                      </a:pPr>
                      <a:r>
                        <a:rPr lang="zh-CN" altLang="en-US"/>
                        <a:t>类型 </a:t>
                      </a:r>
                      <a:endParaRPr lang="zh-CN" altLang="en-US"/>
                    </a:p>
                  </a:txBody>
                  <a:tcPr anchor="ctr" anchorCtr="0"/>
                </a:tc>
                <a:tc>
                  <a:txBody>
                    <a:bodyPr/>
                    <a:p>
                      <a:pPr algn="ctr">
                        <a:buNone/>
                      </a:pPr>
                      <a:r>
                        <a:rPr lang="zh-CN" altLang="en-US"/>
                        <a:t>范围</a:t>
                      </a:r>
                      <a:endParaRPr lang="zh-CN" altLang="en-US"/>
                    </a:p>
                  </a:txBody>
                  <a:tcPr anchor="ctr" anchorCtr="0"/>
                </a:tc>
              </a:tr>
              <a:tr h="2051050">
                <a:tc>
                  <a:txBody>
                    <a:bodyPr/>
                    <a:p>
                      <a:pPr algn="ctr">
                        <a:buNone/>
                      </a:pPr>
                      <a:r>
                        <a:rPr lang="en-US" altLang="zh-CN"/>
                        <a:t>A</a:t>
                      </a:r>
                      <a:endParaRPr lang="en-US" altLang="zh-CN"/>
                    </a:p>
                    <a:p>
                      <a:pPr algn="ctr">
                        <a:buNone/>
                      </a:pPr>
                      <a:r>
                        <a:rPr lang="en-US" altLang="zh-CN"/>
                        <a:t>B</a:t>
                      </a:r>
                      <a:endParaRPr lang="en-US" altLang="zh-CN"/>
                    </a:p>
                    <a:p>
                      <a:pPr algn="ctr">
                        <a:buNone/>
                      </a:pPr>
                      <a:r>
                        <a:rPr lang="en-US" altLang="zh-CN"/>
                        <a:t>C</a:t>
                      </a:r>
                      <a:endParaRPr lang="en-US" altLang="zh-CN"/>
                    </a:p>
                    <a:p>
                      <a:pPr algn="ctr">
                        <a:buNone/>
                      </a:pPr>
                      <a:r>
                        <a:rPr lang="en-US" altLang="zh-CN"/>
                        <a:t>D</a:t>
                      </a:r>
                      <a:endParaRPr lang="en-US" altLang="zh-CN"/>
                    </a:p>
                    <a:p>
                      <a:pPr algn="ctr">
                        <a:buNone/>
                      </a:pPr>
                      <a:r>
                        <a:rPr lang="en-US" altLang="zh-CN"/>
                        <a:t>E</a:t>
                      </a:r>
                      <a:endParaRPr lang="en-US" altLang="zh-CN"/>
                    </a:p>
                  </a:txBody>
                  <a:tcPr anchor="ctr" anchorCtr="0"/>
                </a:tc>
                <a:tc>
                  <a:txBody>
                    <a:bodyPr/>
                    <a:p>
                      <a:pPr algn="ctr">
                        <a:buNone/>
                      </a:pPr>
                      <a:r>
                        <a:rPr lang="en-US" altLang="zh-CN"/>
                        <a:t>0.0.0.0</a:t>
                      </a:r>
                      <a:r>
                        <a:rPr lang="zh-CN" altLang="en-US"/>
                        <a:t>到</a:t>
                      </a:r>
                      <a:r>
                        <a:rPr lang="en-US" altLang="zh-CN"/>
                        <a:t>127.255.255.255</a:t>
                      </a:r>
                      <a:endParaRPr lang="en-US" altLang="zh-CN"/>
                    </a:p>
                    <a:p>
                      <a:pPr algn="ctr">
                        <a:buNone/>
                      </a:pPr>
                      <a:r>
                        <a:rPr lang="en-US" altLang="zh-CN"/>
                        <a:t>128.0.0.0</a:t>
                      </a:r>
                      <a:r>
                        <a:rPr lang="zh-CN" altLang="en-US"/>
                        <a:t>到</a:t>
                      </a:r>
                      <a:r>
                        <a:rPr lang="en-US" altLang="zh-CN"/>
                        <a:t>191.255.255.255</a:t>
                      </a:r>
                      <a:endParaRPr lang="en-US" altLang="zh-CN"/>
                    </a:p>
                    <a:p>
                      <a:pPr algn="ctr">
                        <a:buNone/>
                      </a:pPr>
                      <a:r>
                        <a:rPr lang="en-US" altLang="zh-CN"/>
                        <a:t>192.0.0.0</a:t>
                      </a:r>
                      <a:r>
                        <a:rPr lang="zh-CN" altLang="en-US"/>
                        <a:t>到</a:t>
                      </a:r>
                      <a:r>
                        <a:rPr lang="en-US" altLang="zh-CN"/>
                        <a:t>233.255.255.255</a:t>
                      </a:r>
                      <a:endParaRPr lang="en-US" altLang="zh-CN"/>
                    </a:p>
                    <a:p>
                      <a:pPr algn="ctr">
                        <a:buNone/>
                      </a:pPr>
                      <a:r>
                        <a:rPr lang="en-US" altLang="zh-CN"/>
                        <a:t>224.0.0.0</a:t>
                      </a:r>
                      <a:r>
                        <a:rPr lang="zh-CN" altLang="en-US"/>
                        <a:t>到</a:t>
                      </a:r>
                      <a:r>
                        <a:rPr lang="en-US" altLang="zh-CN"/>
                        <a:t>239.255.255.255</a:t>
                      </a:r>
                      <a:endParaRPr lang="en-US" altLang="zh-CN"/>
                    </a:p>
                    <a:p>
                      <a:pPr algn="ctr">
                        <a:buNone/>
                      </a:pPr>
                      <a:r>
                        <a:rPr lang="en-US" altLang="zh-CN"/>
                        <a:t>240.0.0.0</a:t>
                      </a:r>
                      <a:r>
                        <a:rPr lang="zh-CN" altLang="en-US"/>
                        <a:t>到</a:t>
                      </a:r>
                      <a:r>
                        <a:rPr lang="en-US" altLang="zh-CN"/>
                        <a:t>247.255.255.255</a:t>
                      </a:r>
                      <a:endParaRPr lang="en-US" altLang="zh-CN"/>
                    </a:p>
                  </a:txBody>
                  <a:tcPr anchor="ctr" anchorCtr="0"/>
                </a:tc>
              </a:tr>
            </a:tbl>
          </a:graphicData>
        </a:graphic>
      </p:graphicFrame>
      <p:sp>
        <p:nvSpPr>
          <p:cNvPr id="9" name="文本框 8"/>
          <p:cNvSpPr txBox="1"/>
          <p:nvPr/>
        </p:nvSpPr>
        <p:spPr>
          <a:xfrm>
            <a:off x="4787265" y="6173470"/>
            <a:ext cx="2618105" cy="368300"/>
          </a:xfrm>
          <a:prstGeom prst="rect">
            <a:avLst/>
          </a:prstGeom>
          <a:noFill/>
        </p:spPr>
        <p:txBody>
          <a:bodyPr wrap="square" rtlCol="0">
            <a:spAutoFit/>
          </a:bodyPr>
          <a:p>
            <a:r>
              <a:rPr lang="zh-CN" altLang="en-US"/>
              <a:t>图2-5 各类IP地址范围</a:t>
            </a:r>
            <a:endParaRPr lang="zh-CN" altLang="en-US"/>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custDataLst>
              <p:tags r:id="rId1"/>
            </p:custDataLst>
          </p:nvPr>
        </p:nvGrpSpPr>
        <p:grpSpPr>
          <a:xfrm>
            <a:off x="4312379" y="3427055"/>
            <a:ext cx="3567241" cy="886914"/>
            <a:chOff x="3442061" y="3149200"/>
            <a:chExt cx="2853037" cy="627792"/>
          </a:xfrm>
        </p:grpSpPr>
        <p:sp>
          <p:nvSpPr>
            <p:cNvPr id="5" name="任意多边形 4"/>
            <p:cNvSpPr/>
            <p:nvPr>
              <p:custDataLst>
                <p:tags r:id="rId2"/>
              </p:custDataLst>
            </p:nvPr>
          </p:nvSpPr>
          <p:spPr>
            <a:xfrm rot="5400000">
              <a:off x="5627185" y="3109078"/>
              <a:ext cx="627792" cy="708035"/>
            </a:xfrm>
            <a:custGeom>
              <a:avLst/>
              <a:gdLst>
                <a:gd name="connsiteX0" fmla="*/ 333697 w 667195"/>
                <a:gd name="connsiteY0" fmla="*/ 0 h 752475"/>
                <a:gd name="connsiteX1" fmla="*/ 339850 w 667195"/>
                <a:gd name="connsiteY1" fmla="*/ 198 h 752475"/>
                <a:gd name="connsiteX2" fmla="*/ 345806 w 667195"/>
                <a:gd name="connsiteY2" fmla="*/ 793 h 752475"/>
                <a:gd name="connsiteX3" fmla="*/ 351761 w 667195"/>
                <a:gd name="connsiteY3" fmla="*/ 1388 h 752475"/>
                <a:gd name="connsiteX4" fmla="*/ 357518 w 667195"/>
                <a:gd name="connsiteY4" fmla="*/ 2577 h 752475"/>
                <a:gd name="connsiteX5" fmla="*/ 363473 w 667195"/>
                <a:gd name="connsiteY5" fmla="*/ 3965 h 752475"/>
                <a:gd name="connsiteX6" fmla="*/ 368833 w 667195"/>
                <a:gd name="connsiteY6" fmla="*/ 5551 h 752475"/>
                <a:gd name="connsiteX7" fmla="*/ 374391 w 667195"/>
                <a:gd name="connsiteY7" fmla="*/ 7335 h 752475"/>
                <a:gd name="connsiteX8" fmla="*/ 379751 w 667195"/>
                <a:gd name="connsiteY8" fmla="*/ 9317 h 752475"/>
                <a:gd name="connsiteX9" fmla="*/ 385111 w 667195"/>
                <a:gd name="connsiteY9" fmla="*/ 11894 h 752475"/>
                <a:gd name="connsiteX10" fmla="*/ 390074 w 667195"/>
                <a:gd name="connsiteY10" fmla="*/ 14471 h 752475"/>
                <a:gd name="connsiteX11" fmla="*/ 395235 w 667195"/>
                <a:gd name="connsiteY11" fmla="*/ 17246 h 752475"/>
                <a:gd name="connsiteX12" fmla="*/ 399999 w 667195"/>
                <a:gd name="connsiteY12" fmla="*/ 20418 h 752475"/>
                <a:gd name="connsiteX13" fmla="*/ 404764 w 667195"/>
                <a:gd name="connsiteY13" fmla="*/ 23589 h 752475"/>
                <a:gd name="connsiteX14" fmla="*/ 409131 w 667195"/>
                <a:gd name="connsiteY14" fmla="*/ 27157 h 752475"/>
                <a:gd name="connsiteX15" fmla="*/ 413498 w 667195"/>
                <a:gd name="connsiteY15" fmla="*/ 30924 h 752475"/>
                <a:gd name="connsiteX16" fmla="*/ 417468 w 667195"/>
                <a:gd name="connsiteY16" fmla="*/ 34690 h 752475"/>
                <a:gd name="connsiteX17" fmla="*/ 632455 w 667195"/>
                <a:gd name="connsiteY17" fmla="*/ 249570 h 752475"/>
                <a:gd name="connsiteX18" fmla="*/ 636823 w 667195"/>
                <a:gd name="connsiteY18" fmla="*/ 253931 h 752475"/>
                <a:gd name="connsiteX19" fmla="*/ 640594 w 667195"/>
                <a:gd name="connsiteY19" fmla="*/ 258490 h 752475"/>
                <a:gd name="connsiteX20" fmla="*/ 644366 w 667195"/>
                <a:gd name="connsiteY20" fmla="*/ 263247 h 752475"/>
                <a:gd name="connsiteX21" fmla="*/ 647741 w 667195"/>
                <a:gd name="connsiteY21" fmla="*/ 268005 h 752475"/>
                <a:gd name="connsiteX22" fmla="*/ 650718 w 667195"/>
                <a:gd name="connsiteY22" fmla="*/ 272961 h 752475"/>
                <a:gd name="connsiteX23" fmla="*/ 653696 w 667195"/>
                <a:gd name="connsiteY23" fmla="*/ 278115 h 752475"/>
                <a:gd name="connsiteX24" fmla="*/ 656277 w 667195"/>
                <a:gd name="connsiteY24" fmla="*/ 283269 h 752475"/>
                <a:gd name="connsiteX25" fmla="*/ 658460 w 667195"/>
                <a:gd name="connsiteY25" fmla="*/ 288621 h 752475"/>
                <a:gd name="connsiteX26" fmla="*/ 660644 w 667195"/>
                <a:gd name="connsiteY26" fmla="*/ 293973 h 752475"/>
                <a:gd name="connsiteX27" fmla="*/ 662431 w 667195"/>
                <a:gd name="connsiteY27" fmla="*/ 299523 h 752475"/>
                <a:gd name="connsiteX28" fmla="*/ 664019 w 667195"/>
                <a:gd name="connsiteY28" fmla="*/ 304875 h 752475"/>
                <a:gd name="connsiteX29" fmla="*/ 665210 w 667195"/>
                <a:gd name="connsiteY29" fmla="*/ 310624 h 752475"/>
                <a:gd name="connsiteX30" fmla="*/ 666004 w 667195"/>
                <a:gd name="connsiteY30" fmla="*/ 316174 h 752475"/>
                <a:gd name="connsiteX31" fmla="*/ 666798 w 667195"/>
                <a:gd name="connsiteY31" fmla="*/ 321923 h 752475"/>
                <a:gd name="connsiteX32" fmla="*/ 667195 w 667195"/>
                <a:gd name="connsiteY32" fmla="*/ 327473 h 752475"/>
                <a:gd name="connsiteX33" fmla="*/ 667195 w 667195"/>
                <a:gd name="connsiteY33" fmla="*/ 333222 h 752475"/>
                <a:gd name="connsiteX34" fmla="*/ 667195 w 667195"/>
                <a:gd name="connsiteY34" fmla="*/ 338971 h 752475"/>
                <a:gd name="connsiteX35" fmla="*/ 666798 w 667195"/>
                <a:gd name="connsiteY35" fmla="*/ 344719 h 752475"/>
                <a:gd name="connsiteX36" fmla="*/ 666004 w 667195"/>
                <a:gd name="connsiteY36" fmla="*/ 350071 h 752475"/>
                <a:gd name="connsiteX37" fmla="*/ 665210 w 667195"/>
                <a:gd name="connsiteY37" fmla="*/ 355820 h 752475"/>
                <a:gd name="connsiteX38" fmla="*/ 664019 w 667195"/>
                <a:gd name="connsiteY38" fmla="*/ 361371 h 752475"/>
                <a:gd name="connsiteX39" fmla="*/ 662431 w 667195"/>
                <a:gd name="connsiteY39" fmla="*/ 366921 h 752475"/>
                <a:gd name="connsiteX40" fmla="*/ 660644 w 667195"/>
                <a:gd name="connsiteY40" fmla="*/ 372471 h 752475"/>
                <a:gd name="connsiteX41" fmla="*/ 658460 w 667195"/>
                <a:gd name="connsiteY41" fmla="*/ 377625 h 752475"/>
                <a:gd name="connsiteX42" fmla="*/ 656277 w 667195"/>
                <a:gd name="connsiteY42" fmla="*/ 382977 h 752475"/>
                <a:gd name="connsiteX43" fmla="*/ 653696 w 667195"/>
                <a:gd name="connsiteY43" fmla="*/ 388131 h 752475"/>
                <a:gd name="connsiteX44" fmla="*/ 650718 w 667195"/>
                <a:gd name="connsiteY44" fmla="*/ 393484 h 752475"/>
                <a:gd name="connsiteX45" fmla="*/ 647741 w 667195"/>
                <a:gd name="connsiteY45" fmla="*/ 398241 h 752475"/>
                <a:gd name="connsiteX46" fmla="*/ 644366 w 667195"/>
                <a:gd name="connsiteY46" fmla="*/ 403197 h 752475"/>
                <a:gd name="connsiteX47" fmla="*/ 640594 w 667195"/>
                <a:gd name="connsiteY47" fmla="*/ 407756 h 752475"/>
                <a:gd name="connsiteX48" fmla="*/ 636823 w 667195"/>
                <a:gd name="connsiteY48" fmla="*/ 412513 h 752475"/>
                <a:gd name="connsiteX49" fmla="*/ 632455 w 667195"/>
                <a:gd name="connsiteY49" fmla="*/ 416874 h 752475"/>
                <a:gd name="connsiteX50" fmla="*/ 628088 w 667195"/>
                <a:gd name="connsiteY50" fmla="*/ 421037 h 752475"/>
                <a:gd name="connsiteX51" fmla="*/ 623522 w 667195"/>
                <a:gd name="connsiteY51" fmla="*/ 425200 h 752475"/>
                <a:gd name="connsiteX52" fmla="*/ 618758 w 667195"/>
                <a:gd name="connsiteY52" fmla="*/ 428768 h 752475"/>
                <a:gd name="connsiteX53" fmla="*/ 613994 w 667195"/>
                <a:gd name="connsiteY53" fmla="*/ 431940 h 752475"/>
                <a:gd name="connsiteX54" fmla="*/ 608833 w 667195"/>
                <a:gd name="connsiteY54" fmla="*/ 435111 h 752475"/>
                <a:gd name="connsiteX55" fmla="*/ 603870 w 667195"/>
                <a:gd name="connsiteY55" fmla="*/ 438085 h 752475"/>
                <a:gd name="connsiteX56" fmla="*/ 598709 w 667195"/>
                <a:gd name="connsiteY56" fmla="*/ 440662 h 752475"/>
                <a:gd name="connsiteX57" fmla="*/ 593349 w 667195"/>
                <a:gd name="connsiteY57" fmla="*/ 442842 h 752475"/>
                <a:gd name="connsiteX58" fmla="*/ 587989 w 667195"/>
                <a:gd name="connsiteY58" fmla="*/ 445023 h 752475"/>
                <a:gd name="connsiteX59" fmla="*/ 582431 w 667195"/>
                <a:gd name="connsiteY59" fmla="*/ 446807 h 752475"/>
                <a:gd name="connsiteX60" fmla="*/ 576872 w 667195"/>
                <a:gd name="connsiteY60" fmla="*/ 448195 h 752475"/>
                <a:gd name="connsiteX61" fmla="*/ 571314 w 667195"/>
                <a:gd name="connsiteY61" fmla="*/ 449582 h 752475"/>
                <a:gd name="connsiteX62" fmla="*/ 565756 w 667195"/>
                <a:gd name="connsiteY62" fmla="*/ 450375 h 752475"/>
                <a:gd name="connsiteX63" fmla="*/ 559999 w 667195"/>
                <a:gd name="connsiteY63" fmla="*/ 451168 h 752475"/>
                <a:gd name="connsiteX64" fmla="*/ 554242 w 667195"/>
                <a:gd name="connsiteY64" fmla="*/ 451366 h 752475"/>
                <a:gd name="connsiteX65" fmla="*/ 548684 w 667195"/>
                <a:gd name="connsiteY65" fmla="*/ 451564 h 752475"/>
                <a:gd name="connsiteX66" fmla="*/ 542927 w 667195"/>
                <a:gd name="connsiteY66" fmla="*/ 451366 h 752475"/>
                <a:gd name="connsiteX67" fmla="*/ 537170 w 667195"/>
                <a:gd name="connsiteY67" fmla="*/ 451168 h 752475"/>
                <a:gd name="connsiteX68" fmla="*/ 531810 w 667195"/>
                <a:gd name="connsiteY68" fmla="*/ 450375 h 752475"/>
                <a:gd name="connsiteX69" fmla="*/ 526054 w 667195"/>
                <a:gd name="connsiteY69" fmla="*/ 449582 h 752475"/>
                <a:gd name="connsiteX70" fmla="*/ 520495 w 667195"/>
                <a:gd name="connsiteY70" fmla="*/ 448195 h 752475"/>
                <a:gd name="connsiteX71" fmla="*/ 514739 w 667195"/>
                <a:gd name="connsiteY71" fmla="*/ 446807 h 752475"/>
                <a:gd name="connsiteX72" fmla="*/ 509379 w 667195"/>
                <a:gd name="connsiteY72" fmla="*/ 445023 h 752475"/>
                <a:gd name="connsiteX73" fmla="*/ 504019 w 667195"/>
                <a:gd name="connsiteY73" fmla="*/ 442842 h 752475"/>
                <a:gd name="connsiteX74" fmla="*/ 498858 w 667195"/>
                <a:gd name="connsiteY74" fmla="*/ 440662 h 752475"/>
                <a:gd name="connsiteX75" fmla="*/ 493498 w 667195"/>
                <a:gd name="connsiteY75" fmla="*/ 438085 h 752475"/>
                <a:gd name="connsiteX76" fmla="*/ 488337 w 667195"/>
                <a:gd name="connsiteY76" fmla="*/ 435111 h 752475"/>
                <a:gd name="connsiteX77" fmla="*/ 483374 w 667195"/>
                <a:gd name="connsiteY77" fmla="*/ 431940 h 752475"/>
                <a:gd name="connsiteX78" fmla="*/ 478610 w 667195"/>
                <a:gd name="connsiteY78" fmla="*/ 428768 h 752475"/>
                <a:gd name="connsiteX79" fmla="*/ 473647 w 667195"/>
                <a:gd name="connsiteY79" fmla="*/ 425200 h 752475"/>
                <a:gd name="connsiteX80" fmla="*/ 469081 w 667195"/>
                <a:gd name="connsiteY80" fmla="*/ 421037 h 752475"/>
                <a:gd name="connsiteX81" fmla="*/ 464714 w 667195"/>
                <a:gd name="connsiteY81" fmla="*/ 416874 h 752475"/>
                <a:gd name="connsiteX82" fmla="*/ 452208 w 667195"/>
                <a:gd name="connsiteY82" fmla="*/ 400223 h 752475"/>
                <a:gd name="connsiteX83" fmla="*/ 452208 w 667195"/>
                <a:gd name="connsiteY83" fmla="*/ 634133 h 752475"/>
                <a:gd name="connsiteX84" fmla="*/ 452009 w 667195"/>
                <a:gd name="connsiteY84" fmla="*/ 639881 h 752475"/>
                <a:gd name="connsiteX85" fmla="*/ 451612 w 667195"/>
                <a:gd name="connsiteY85" fmla="*/ 646225 h 752475"/>
                <a:gd name="connsiteX86" fmla="*/ 450818 w 667195"/>
                <a:gd name="connsiteY86" fmla="*/ 651973 h 752475"/>
                <a:gd name="connsiteX87" fmla="*/ 450024 w 667195"/>
                <a:gd name="connsiteY87" fmla="*/ 657722 h 752475"/>
                <a:gd name="connsiteX88" fmla="*/ 448634 w 667195"/>
                <a:gd name="connsiteY88" fmla="*/ 663471 h 752475"/>
                <a:gd name="connsiteX89" fmla="*/ 447046 w 667195"/>
                <a:gd name="connsiteY89" fmla="*/ 669219 h 752475"/>
                <a:gd name="connsiteX90" fmla="*/ 445260 w 667195"/>
                <a:gd name="connsiteY90" fmla="*/ 674571 h 752475"/>
                <a:gd name="connsiteX91" fmla="*/ 442878 w 667195"/>
                <a:gd name="connsiteY91" fmla="*/ 680122 h 752475"/>
                <a:gd name="connsiteX92" fmla="*/ 440694 w 667195"/>
                <a:gd name="connsiteY92" fmla="*/ 685276 h 752475"/>
                <a:gd name="connsiteX93" fmla="*/ 437915 w 667195"/>
                <a:gd name="connsiteY93" fmla="*/ 690430 h 752475"/>
                <a:gd name="connsiteX94" fmla="*/ 435136 w 667195"/>
                <a:gd name="connsiteY94" fmla="*/ 695385 h 752475"/>
                <a:gd name="connsiteX95" fmla="*/ 431959 w 667195"/>
                <a:gd name="connsiteY95" fmla="*/ 700143 h 752475"/>
                <a:gd name="connsiteX96" fmla="*/ 428783 w 667195"/>
                <a:gd name="connsiteY96" fmla="*/ 704702 h 752475"/>
                <a:gd name="connsiteX97" fmla="*/ 425012 w 667195"/>
                <a:gd name="connsiteY97" fmla="*/ 709261 h 752475"/>
                <a:gd name="connsiteX98" fmla="*/ 421438 w 667195"/>
                <a:gd name="connsiteY98" fmla="*/ 713622 h 752475"/>
                <a:gd name="connsiteX99" fmla="*/ 417468 w 667195"/>
                <a:gd name="connsiteY99" fmla="*/ 717785 h 752475"/>
                <a:gd name="connsiteX100" fmla="*/ 413498 w 667195"/>
                <a:gd name="connsiteY100" fmla="*/ 721551 h 752475"/>
                <a:gd name="connsiteX101" fmla="*/ 409131 w 667195"/>
                <a:gd name="connsiteY101" fmla="*/ 725318 h 752475"/>
                <a:gd name="connsiteX102" fmla="*/ 404764 w 667195"/>
                <a:gd name="connsiteY102" fmla="*/ 728886 h 752475"/>
                <a:gd name="connsiteX103" fmla="*/ 399999 w 667195"/>
                <a:gd name="connsiteY103" fmla="*/ 732058 h 752475"/>
                <a:gd name="connsiteX104" fmla="*/ 395235 w 667195"/>
                <a:gd name="connsiteY104" fmla="*/ 735229 h 752475"/>
                <a:gd name="connsiteX105" fmla="*/ 390074 w 667195"/>
                <a:gd name="connsiteY105" fmla="*/ 738004 h 752475"/>
                <a:gd name="connsiteX106" fmla="*/ 385111 w 667195"/>
                <a:gd name="connsiteY106" fmla="*/ 740780 h 752475"/>
                <a:gd name="connsiteX107" fmla="*/ 379751 w 667195"/>
                <a:gd name="connsiteY107" fmla="*/ 742960 h 752475"/>
                <a:gd name="connsiteX108" fmla="*/ 374391 w 667195"/>
                <a:gd name="connsiteY108" fmla="*/ 745141 h 752475"/>
                <a:gd name="connsiteX109" fmla="*/ 368833 w 667195"/>
                <a:gd name="connsiteY109" fmla="*/ 746925 h 752475"/>
                <a:gd name="connsiteX110" fmla="*/ 363473 w 667195"/>
                <a:gd name="connsiteY110" fmla="*/ 748511 h 752475"/>
                <a:gd name="connsiteX111" fmla="*/ 357518 w 667195"/>
                <a:gd name="connsiteY111" fmla="*/ 749898 h 752475"/>
                <a:gd name="connsiteX112" fmla="*/ 351761 w 667195"/>
                <a:gd name="connsiteY112" fmla="*/ 751088 h 752475"/>
                <a:gd name="connsiteX113" fmla="*/ 345806 w 667195"/>
                <a:gd name="connsiteY113" fmla="*/ 751682 h 752475"/>
                <a:gd name="connsiteX114" fmla="*/ 339850 w 667195"/>
                <a:gd name="connsiteY114" fmla="*/ 752079 h 752475"/>
                <a:gd name="connsiteX115" fmla="*/ 333697 w 667195"/>
                <a:gd name="connsiteY115" fmla="*/ 752475 h 752475"/>
                <a:gd name="connsiteX116" fmla="*/ 327543 w 667195"/>
                <a:gd name="connsiteY116" fmla="*/ 752079 h 752475"/>
                <a:gd name="connsiteX117" fmla="*/ 321587 w 667195"/>
                <a:gd name="connsiteY117" fmla="*/ 751682 h 752475"/>
                <a:gd name="connsiteX118" fmla="*/ 315632 w 667195"/>
                <a:gd name="connsiteY118" fmla="*/ 751088 h 752475"/>
                <a:gd name="connsiteX119" fmla="*/ 309677 w 667195"/>
                <a:gd name="connsiteY119" fmla="*/ 749898 h 752475"/>
                <a:gd name="connsiteX120" fmla="*/ 303920 w 667195"/>
                <a:gd name="connsiteY120" fmla="*/ 748511 h 752475"/>
                <a:gd name="connsiteX121" fmla="*/ 298362 w 667195"/>
                <a:gd name="connsiteY121" fmla="*/ 746925 h 752475"/>
                <a:gd name="connsiteX122" fmla="*/ 292803 w 667195"/>
                <a:gd name="connsiteY122" fmla="*/ 745141 h 752475"/>
                <a:gd name="connsiteX123" fmla="*/ 287642 w 667195"/>
                <a:gd name="connsiteY123" fmla="*/ 742960 h 752475"/>
                <a:gd name="connsiteX124" fmla="*/ 282282 w 667195"/>
                <a:gd name="connsiteY124" fmla="*/ 740780 h 752475"/>
                <a:gd name="connsiteX125" fmla="*/ 277121 w 667195"/>
                <a:gd name="connsiteY125" fmla="*/ 738004 h 752475"/>
                <a:gd name="connsiteX126" fmla="*/ 272357 w 667195"/>
                <a:gd name="connsiteY126" fmla="*/ 735229 h 752475"/>
                <a:gd name="connsiteX127" fmla="*/ 267394 w 667195"/>
                <a:gd name="connsiteY127" fmla="*/ 732058 h 752475"/>
                <a:gd name="connsiteX128" fmla="*/ 262630 w 667195"/>
                <a:gd name="connsiteY128" fmla="*/ 728886 h 752475"/>
                <a:gd name="connsiteX129" fmla="*/ 258262 w 667195"/>
                <a:gd name="connsiteY129" fmla="*/ 725318 h 752475"/>
                <a:gd name="connsiteX130" fmla="*/ 253895 w 667195"/>
                <a:gd name="connsiteY130" fmla="*/ 721551 h 752475"/>
                <a:gd name="connsiteX131" fmla="*/ 249925 w 667195"/>
                <a:gd name="connsiteY131" fmla="*/ 717785 h 752475"/>
                <a:gd name="connsiteX132" fmla="*/ 245955 w 667195"/>
                <a:gd name="connsiteY132" fmla="*/ 713622 h 752475"/>
                <a:gd name="connsiteX133" fmla="*/ 242183 w 667195"/>
                <a:gd name="connsiteY133" fmla="*/ 709261 h 752475"/>
                <a:gd name="connsiteX134" fmla="*/ 238610 w 667195"/>
                <a:gd name="connsiteY134" fmla="*/ 704702 h 752475"/>
                <a:gd name="connsiteX135" fmla="*/ 235235 w 667195"/>
                <a:gd name="connsiteY135" fmla="*/ 700143 h 752475"/>
                <a:gd name="connsiteX136" fmla="*/ 232258 w 667195"/>
                <a:gd name="connsiteY136" fmla="*/ 695385 h 752475"/>
                <a:gd name="connsiteX137" fmla="*/ 229280 w 667195"/>
                <a:gd name="connsiteY137" fmla="*/ 690430 h 752475"/>
                <a:gd name="connsiteX138" fmla="*/ 226898 w 667195"/>
                <a:gd name="connsiteY138" fmla="*/ 685276 h 752475"/>
                <a:gd name="connsiteX139" fmla="*/ 224317 w 667195"/>
                <a:gd name="connsiteY139" fmla="*/ 680122 h 752475"/>
                <a:gd name="connsiteX140" fmla="*/ 222332 w 667195"/>
                <a:gd name="connsiteY140" fmla="*/ 674571 h 752475"/>
                <a:gd name="connsiteX141" fmla="*/ 220347 w 667195"/>
                <a:gd name="connsiteY141" fmla="*/ 669219 h 752475"/>
                <a:gd name="connsiteX142" fmla="*/ 218759 w 667195"/>
                <a:gd name="connsiteY142" fmla="*/ 663471 h 752475"/>
                <a:gd name="connsiteX143" fmla="*/ 217369 w 667195"/>
                <a:gd name="connsiteY143" fmla="*/ 657722 h 752475"/>
                <a:gd name="connsiteX144" fmla="*/ 216575 w 667195"/>
                <a:gd name="connsiteY144" fmla="*/ 651973 h 752475"/>
                <a:gd name="connsiteX145" fmla="*/ 215583 w 667195"/>
                <a:gd name="connsiteY145" fmla="*/ 646225 h 752475"/>
                <a:gd name="connsiteX146" fmla="*/ 215186 w 667195"/>
                <a:gd name="connsiteY146" fmla="*/ 639881 h 752475"/>
                <a:gd name="connsiteX147" fmla="*/ 215186 w 667195"/>
                <a:gd name="connsiteY147" fmla="*/ 634133 h 752475"/>
                <a:gd name="connsiteX148" fmla="*/ 215186 w 667195"/>
                <a:gd name="connsiteY148" fmla="*/ 400223 h 752475"/>
                <a:gd name="connsiteX149" fmla="*/ 202679 w 667195"/>
                <a:gd name="connsiteY149" fmla="*/ 416874 h 752475"/>
                <a:gd name="connsiteX150" fmla="*/ 198114 w 667195"/>
                <a:gd name="connsiteY150" fmla="*/ 421037 h 752475"/>
                <a:gd name="connsiteX151" fmla="*/ 193548 w 667195"/>
                <a:gd name="connsiteY151" fmla="*/ 425200 h 752475"/>
                <a:gd name="connsiteX152" fmla="*/ 188982 w 667195"/>
                <a:gd name="connsiteY152" fmla="*/ 428768 h 752475"/>
                <a:gd name="connsiteX153" fmla="*/ 183821 w 667195"/>
                <a:gd name="connsiteY153" fmla="*/ 431940 h 752475"/>
                <a:gd name="connsiteX154" fmla="*/ 178858 w 667195"/>
                <a:gd name="connsiteY154" fmla="*/ 435111 h 752475"/>
                <a:gd name="connsiteX155" fmla="*/ 173895 w 667195"/>
                <a:gd name="connsiteY155" fmla="*/ 438085 h 752475"/>
                <a:gd name="connsiteX156" fmla="*/ 168536 w 667195"/>
                <a:gd name="connsiteY156" fmla="*/ 440662 h 752475"/>
                <a:gd name="connsiteX157" fmla="*/ 163374 w 667195"/>
                <a:gd name="connsiteY157" fmla="*/ 442842 h 752475"/>
                <a:gd name="connsiteX158" fmla="*/ 157816 w 667195"/>
                <a:gd name="connsiteY158" fmla="*/ 445023 h 752475"/>
                <a:gd name="connsiteX159" fmla="*/ 152258 w 667195"/>
                <a:gd name="connsiteY159" fmla="*/ 446807 h 752475"/>
                <a:gd name="connsiteX160" fmla="*/ 146898 w 667195"/>
                <a:gd name="connsiteY160" fmla="*/ 448195 h 752475"/>
                <a:gd name="connsiteX161" fmla="*/ 141340 w 667195"/>
                <a:gd name="connsiteY161" fmla="*/ 449582 h 752475"/>
                <a:gd name="connsiteX162" fmla="*/ 135583 w 667195"/>
                <a:gd name="connsiteY162" fmla="*/ 450375 h 752475"/>
                <a:gd name="connsiteX163" fmla="*/ 130024 w 667195"/>
                <a:gd name="connsiteY163" fmla="*/ 451168 h 752475"/>
                <a:gd name="connsiteX164" fmla="*/ 124268 w 667195"/>
                <a:gd name="connsiteY164" fmla="*/ 451366 h 752475"/>
                <a:gd name="connsiteX165" fmla="*/ 118709 w 667195"/>
                <a:gd name="connsiteY165" fmla="*/ 451564 h 752475"/>
                <a:gd name="connsiteX166" fmla="*/ 113151 w 667195"/>
                <a:gd name="connsiteY166" fmla="*/ 451366 h 752475"/>
                <a:gd name="connsiteX167" fmla="*/ 107394 w 667195"/>
                <a:gd name="connsiteY167" fmla="*/ 451168 h 752475"/>
                <a:gd name="connsiteX168" fmla="*/ 101637 w 667195"/>
                <a:gd name="connsiteY168" fmla="*/ 450375 h 752475"/>
                <a:gd name="connsiteX169" fmla="*/ 95881 w 667195"/>
                <a:gd name="connsiteY169" fmla="*/ 449582 h 752475"/>
                <a:gd name="connsiteX170" fmla="*/ 90521 w 667195"/>
                <a:gd name="connsiteY170" fmla="*/ 448195 h 752475"/>
                <a:gd name="connsiteX171" fmla="*/ 84963 w 667195"/>
                <a:gd name="connsiteY171" fmla="*/ 446807 h 752475"/>
                <a:gd name="connsiteX172" fmla="*/ 79404 w 667195"/>
                <a:gd name="connsiteY172" fmla="*/ 445023 h 752475"/>
                <a:gd name="connsiteX173" fmla="*/ 74044 w 667195"/>
                <a:gd name="connsiteY173" fmla="*/ 442842 h 752475"/>
                <a:gd name="connsiteX174" fmla="*/ 68685 w 667195"/>
                <a:gd name="connsiteY174" fmla="*/ 440662 h 752475"/>
                <a:gd name="connsiteX175" fmla="*/ 63523 w 667195"/>
                <a:gd name="connsiteY175" fmla="*/ 438085 h 752475"/>
                <a:gd name="connsiteX176" fmla="*/ 58561 w 667195"/>
                <a:gd name="connsiteY176" fmla="*/ 435111 h 752475"/>
                <a:gd name="connsiteX177" fmla="*/ 53399 w 667195"/>
                <a:gd name="connsiteY177" fmla="*/ 431940 h 752475"/>
                <a:gd name="connsiteX178" fmla="*/ 48635 w 667195"/>
                <a:gd name="connsiteY178" fmla="*/ 428768 h 752475"/>
                <a:gd name="connsiteX179" fmla="*/ 43871 w 667195"/>
                <a:gd name="connsiteY179" fmla="*/ 425200 h 752475"/>
                <a:gd name="connsiteX180" fmla="*/ 39305 w 667195"/>
                <a:gd name="connsiteY180" fmla="*/ 421037 h 752475"/>
                <a:gd name="connsiteX181" fmla="*/ 34739 w 667195"/>
                <a:gd name="connsiteY181" fmla="*/ 416874 h 752475"/>
                <a:gd name="connsiteX182" fmla="*/ 30571 w 667195"/>
                <a:gd name="connsiteY182" fmla="*/ 412513 h 752475"/>
                <a:gd name="connsiteX183" fmla="*/ 26799 w 667195"/>
                <a:gd name="connsiteY183" fmla="*/ 407756 h 752475"/>
                <a:gd name="connsiteX184" fmla="*/ 23027 w 667195"/>
                <a:gd name="connsiteY184" fmla="*/ 403197 h 752475"/>
                <a:gd name="connsiteX185" fmla="*/ 19652 w 667195"/>
                <a:gd name="connsiteY185" fmla="*/ 398241 h 752475"/>
                <a:gd name="connsiteX186" fmla="*/ 16476 w 667195"/>
                <a:gd name="connsiteY186" fmla="*/ 393484 h 752475"/>
                <a:gd name="connsiteX187" fmla="*/ 13697 w 667195"/>
                <a:gd name="connsiteY187" fmla="*/ 388131 h 752475"/>
                <a:gd name="connsiteX188" fmla="*/ 10918 w 667195"/>
                <a:gd name="connsiteY188" fmla="*/ 382977 h 752475"/>
                <a:gd name="connsiteX189" fmla="*/ 8734 w 667195"/>
                <a:gd name="connsiteY189" fmla="*/ 377625 h 752475"/>
                <a:gd name="connsiteX190" fmla="*/ 6551 w 667195"/>
                <a:gd name="connsiteY190" fmla="*/ 372471 h 752475"/>
                <a:gd name="connsiteX191" fmla="*/ 4963 w 667195"/>
                <a:gd name="connsiteY191" fmla="*/ 366921 h 752475"/>
                <a:gd name="connsiteX192" fmla="*/ 3375 w 667195"/>
                <a:gd name="connsiteY192" fmla="*/ 361371 h 752475"/>
                <a:gd name="connsiteX193" fmla="*/ 2382 w 667195"/>
                <a:gd name="connsiteY193" fmla="*/ 355820 h 752475"/>
                <a:gd name="connsiteX194" fmla="*/ 1389 w 667195"/>
                <a:gd name="connsiteY194" fmla="*/ 350071 h 752475"/>
                <a:gd name="connsiteX195" fmla="*/ 794 w 667195"/>
                <a:gd name="connsiteY195" fmla="*/ 344719 h 752475"/>
                <a:gd name="connsiteX196" fmla="*/ 198 w 667195"/>
                <a:gd name="connsiteY196" fmla="*/ 338971 h 752475"/>
                <a:gd name="connsiteX197" fmla="*/ 0 w 667195"/>
                <a:gd name="connsiteY197" fmla="*/ 333222 h 752475"/>
                <a:gd name="connsiteX198" fmla="*/ 198 w 667195"/>
                <a:gd name="connsiteY198" fmla="*/ 327473 h 752475"/>
                <a:gd name="connsiteX199" fmla="*/ 794 w 667195"/>
                <a:gd name="connsiteY199" fmla="*/ 321923 h 752475"/>
                <a:gd name="connsiteX200" fmla="*/ 1389 w 667195"/>
                <a:gd name="connsiteY200" fmla="*/ 316174 h 752475"/>
                <a:gd name="connsiteX201" fmla="*/ 2382 w 667195"/>
                <a:gd name="connsiteY201" fmla="*/ 310624 h 752475"/>
                <a:gd name="connsiteX202" fmla="*/ 3375 w 667195"/>
                <a:gd name="connsiteY202" fmla="*/ 304875 h 752475"/>
                <a:gd name="connsiteX203" fmla="*/ 4963 w 667195"/>
                <a:gd name="connsiteY203" fmla="*/ 299523 h 752475"/>
                <a:gd name="connsiteX204" fmla="*/ 6551 w 667195"/>
                <a:gd name="connsiteY204" fmla="*/ 293973 h 752475"/>
                <a:gd name="connsiteX205" fmla="*/ 8734 w 667195"/>
                <a:gd name="connsiteY205" fmla="*/ 288621 h 752475"/>
                <a:gd name="connsiteX206" fmla="*/ 10918 w 667195"/>
                <a:gd name="connsiteY206" fmla="*/ 283269 h 752475"/>
                <a:gd name="connsiteX207" fmla="*/ 13697 w 667195"/>
                <a:gd name="connsiteY207" fmla="*/ 278115 h 752475"/>
                <a:gd name="connsiteX208" fmla="*/ 16476 w 667195"/>
                <a:gd name="connsiteY208" fmla="*/ 272961 h 752475"/>
                <a:gd name="connsiteX209" fmla="*/ 19652 w 667195"/>
                <a:gd name="connsiteY209" fmla="*/ 268005 h 752475"/>
                <a:gd name="connsiteX210" fmla="*/ 23027 w 667195"/>
                <a:gd name="connsiteY210" fmla="*/ 263247 h 752475"/>
                <a:gd name="connsiteX211" fmla="*/ 26799 w 667195"/>
                <a:gd name="connsiteY211" fmla="*/ 258490 h 752475"/>
                <a:gd name="connsiteX212" fmla="*/ 30571 w 667195"/>
                <a:gd name="connsiteY212" fmla="*/ 253931 h 752475"/>
                <a:gd name="connsiteX213" fmla="*/ 34739 w 667195"/>
                <a:gd name="connsiteY213" fmla="*/ 249570 h 752475"/>
                <a:gd name="connsiteX214" fmla="*/ 249925 w 667195"/>
                <a:gd name="connsiteY214" fmla="*/ 34690 h 752475"/>
                <a:gd name="connsiteX215" fmla="*/ 253895 w 667195"/>
                <a:gd name="connsiteY215" fmla="*/ 30924 h 752475"/>
                <a:gd name="connsiteX216" fmla="*/ 258262 w 667195"/>
                <a:gd name="connsiteY216" fmla="*/ 27157 h 752475"/>
                <a:gd name="connsiteX217" fmla="*/ 262630 w 667195"/>
                <a:gd name="connsiteY217" fmla="*/ 23589 h 752475"/>
                <a:gd name="connsiteX218" fmla="*/ 267394 w 667195"/>
                <a:gd name="connsiteY218" fmla="*/ 20418 h 752475"/>
                <a:gd name="connsiteX219" fmla="*/ 272357 w 667195"/>
                <a:gd name="connsiteY219" fmla="*/ 17246 h 752475"/>
                <a:gd name="connsiteX220" fmla="*/ 277121 w 667195"/>
                <a:gd name="connsiteY220" fmla="*/ 14471 h 752475"/>
                <a:gd name="connsiteX221" fmla="*/ 282282 w 667195"/>
                <a:gd name="connsiteY221" fmla="*/ 11894 h 752475"/>
                <a:gd name="connsiteX222" fmla="*/ 287642 w 667195"/>
                <a:gd name="connsiteY222" fmla="*/ 9317 h 752475"/>
                <a:gd name="connsiteX223" fmla="*/ 292803 w 667195"/>
                <a:gd name="connsiteY223" fmla="*/ 7335 h 752475"/>
                <a:gd name="connsiteX224" fmla="*/ 298362 w 667195"/>
                <a:gd name="connsiteY224" fmla="*/ 5551 h 752475"/>
                <a:gd name="connsiteX225" fmla="*/ 303920 w 667195"/>
                <a:gd name="connsiteY225" fmla="*/ 3965 h 752475"/>
                <a:gd name="connsiteX226" fmla="*/ 309677 w 667195"/>
                <a:gd name="connsiteY226" fmla="*/ 2577 h 752475"/>
                <a:gd name="connsiteX227" fmla="*/ 315632 w 667195"/>
                <a:gd name="connsiteY227" fmla="*/ 1388 h 752475"/>
                <a:gd name="connsiteX228" fmla="*/ 321587 w 667195"/>
                <a:gd name="connsiteY228" fmla="*/ 793 h 752475"/>
                <a:gd name="connsiteX229" fmla="*/ 327543 w 667195"/>
                <a:gd name="connsiteY229" fmla="*/ 198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667195" h="752475">
                  <a:moveTo>
                    <a:pt x="333697" y="0"/>
                  </a:moveTo>
                  <a:lnTo>
                    <a:pt x="339850" y="198"/>
                  </a:lnTo>
                  <a:lnTo>
                    <a:pt x="345806" y="793"/>
                  </a:lnTo>
                  <a:lnTo>
                    <a:pt x="351761" y="1388"/>
                  </a:lnTo>
                  <a:lnTo>
                    <a:pt x="357518" y="2577"/>
                  </a:lnTo>
                  <a:lnTo>
                    <a:pt x="363473" y="3965"/>
                  </a:lnTo>
                  <a:lnTo>
                    <a:pt x="368833" y="5551"/>
                  </a:lnTo>
                  <a:lnTo>
                    <a:pt x="374391" y="7335"/>
                  </a:lnTo>
                  <a:lnTo>
                    <a:pt x="379751" y="9317"/>
                  </a:lnTo>
                  <a:lnTo>
                    <a:pt x="385111" y="11894"/>
                  </a:lnTo>
                  <a:lnTo>
                    <a:pt x="390074" y="14471"/>
                  </a:lnTo>
                  <a:lnTo>
                    <a:pt x="395235" y="17246"/>
                  </a:lnTo>
                  <a:lnTo>
                    <a:pt x="399999" y="20418"/>
                  </a:lnTo>
                  <a:lnTo>
                    <a:pt x="404764" y="23589"/>
                  </a:lnTo>
                  <a:lnTo>
                    <a:pt x="409131" y="27157"/>
                  </a:lnTo>
                  <a:lnTo>
                    <a:pt x="413498" y="30924"/>
                  </a:lnTo>
                  <a:lnTo>
                    <a:pt x="417468" y="34690"/>
                  </a:lnTo>
                  <a:lnTo>
                    <a:pt x="632455" y="249570"/>
                  </a:lnTo>
                  <a:lnTo>
                    <a:pt x="636823" y="253931"/>
                  </a:lnTo>
                  <a:lnTo>
                    <a:pt x="640594" y="258490"/>
                  </a:lnTo>
                  <a:lnTo>
                    <a:pt x="644366" y="263247"/>
                  </a:lnTo>
                  <a:lnTo>
                    <a:pt x="647741" y="268005"/>
                  </a:lnTo>
                  <a:lnTo>
                    <a:pt x="650718" y="272961"/>
                  </a:lnTo>
                  <a:lnTo>
                    <a:pt x="653696" y="278115"/>
                  </a:lnTo>
                  <a:lnTo>
                    <a:pt x="656277" y="283269"/>
                  </a:lnTo>
                  <a:lnTo>
                    <a:pt x="658460" y="288621"/>
                  </a:lnTo>
                  <a:lnTo>
                    <a:pt x="660644" y="293973"/>
                  </a:lnTo>
                  <a:lnTo>
                    <a:pt x="662431" y="299523"/>
                  </a:lnTo>
                  <a:lnTo>
                    <a:pt x="664019" y="304875"/>
                  </a:lnTo>
                  <a:lnTo>
                    <a:pt x="665210" y="310624"/>
                  </a:lnTo>
                  <a:lnTo>
                    <a:pt x="666004" y="316174"/>
                  </a:lnTo>
                  <a:lnTo>
                    <a:pt x="666798" y="321923"/>
                  </a:lnTo>
                  <a:lnTo>
                    <a:pt x="667195" y="327473"/>
                  </a:lnTo>
                  <a:lnTo>
                    <a:pt x="667195" y="333222"/>
                  </a:lnTo>
                  <a:lnTo>
                    <a:pt x="667195" y="338971"/>
                  </a:lnTo>
                  <a:lnTo>
                    <a:pt x="666798" y="344719"/>
                  </a:lnTo>
                  <a:lnTo>
                    <a:pt x="666004" y="350071"/>
                  </a:lnTo>
                  <a:lnTo>
                    <a:pt x="665210" y="355820"/>
                  </a:lnTo>
                  <a:lnTo>
                    <a:pt x="664019" y="361371"/>
                  </a:lnTo>
                  <a:lnTo>
                    <a:pt x="662431" y="366921"/>
                  </a:lnTo>
                  <a:lnTo>
                    <a:pt x="660644" y="372471"/>
                  </a:lnTo>
                  <a:lnTo>
                    <a:pt x="658460" y="377625"/>
                  </a:lnTo>
                  <a:lnTo>
                    <a:pt x="656277" y="382977"/>
                  </a:lnTo>
                  <a:lnTo>
                    <a:pt x="653696" y="388131"/>
                  </a:lnTo>
                  <a:lnTo>
                    <a:pt x="650718" y="393484"/>
                  </a:lnTo>
                  <a:lnTo>
                    <a:pt x="647741" y="398241"/>
                  </a:lnTo>
                  <a:lnTo>
                    <a:pt x="644366" y="403197"/>
                  </a:lnTo>
                  <a:lnTo>
                    <a:pt x="640594" y="407756"/>
                  </a:lnTo>
                  <a:lnTo>
                    <a:pt x="636823" y="412513"/>
                  </a:lnTo>
                  <a:lnTo>
                    <a:pt x="632455" y="416874"/>
                  </a:lnTo>
                  <a:lnTo>
                    <a:pt x="628088" y="421037"/>
                  </a:lnTo>
                  <a:lnTo>
                    <a:pt x="623522" y="425200"/>
                  </a:lnTo>
                  <a:lnTo>
                    <a:pt x="618758" y="428768"/>
                  </a:lnTo>
                  <a:lnTo>
                    <a:pt x="613994" y="431940"/>
                  </a:lnTo>
                  <a:lnTo>
                    <a:pt x="608833" y="435111"/>
                  </a:lnTo>
                  <a:lnTo>
                    <a:pt x="603870" y="438085"/>
                  </a:lnTo>
                  <a:lnTo>
                    <a:pt x="598709" y="440662"/>
                  </a:lnTo>
                  <a:lnTo>
                    <a:pt x="593349" y="442842"/>
                  </a:lnTo>
                  <a:lnTo>
                    <a:pt x="587989" y="445023"/>
                  </a:lnTo>
                  <a:lnTo>
                    <a:pt x="582431" y="446807"/>
                  </a:lnTo>
                  <a:lnTo>
                    <a:pt x="576872" y="448195"/>
                  </a:lnTo>
                  <a:lnTo>
                    <a:pt x="571314" y="449582"/>
                  </a:lnTo>
                  <a:lnTo>
                    <a:pt x="565756" y="450375"/>
                  </a:lnTo>
                  <a:lnTo>
                    <a:pt x="559999" y="451168"/>
                  </a:lnTo>
                  <a:lnTo>
                    <a:pt x="554242" y="451366"/>
                  </a:lnTo>
                  <a:lnTo>
                    <a:pt x="548684" y="451564"/>
                  </a:lnTo>
                  <a:lnTo>
                    <a:pt x="542927" y="451366"/>
                  </a:lnTo>
                  <a:lnTo>
                    <a:pt x="537170" y="451168"/>
                  </a:lnTo>
                  <a:lnTo>
                    <a:pt x="531810" y="450375"/>
                  </a:lnTo>
                  <a:lnTo>
                    <a:pt x="526054" y="449582"/>
                  </a:lnTo>
                  <a:lnTo>
                    <a:pt x="520495" y="448195"/>
                  </a:lnTo>
                  <a:lnTo>
                    <a:pt x="514739" y="446807"/>
                  </a:lnTo>
                  <a:lnTo>
                    <a:pt x="509379" y="445023"/>
                  </a:lnTo>
                  <a:lnTo>
                    <a:pt x="504019" y="442842"/>
                  </a:lnTo>
                  <a:lnTo>
                    <a:pt x="498858" y="440662"/>
                  </a:lnTo>
                  <a:lnTo>
                    <a:pt x="493498" y="438085"/>
                  </a:lnTo>
                  <a:lnTo>
                    <a:pt x="488337" y="435111"/>
                  </a:lnTo>
                  <a:lnTo>
                    <a:pt x="483374" y="431940"/>
                  </a:lnTo>
                  <a:lnTo>
                    <a:pt x="478610" y="428768"/>
                  </a:lnTo>
                  <a:lnTo>
                    <a:pt x="473647" y="425200"/>
                  </a:lnTo>
                  <a:lnTo>
                    <a:pt x="469081" y="421037"/>
                  </a:lnTo>
                  <a:lnTo>
                    <a:pt x="464714" y="416874"/>
                  </a:lnTo>
                  <a:lnTo>
                    <a:pt x="452208" y="400223"/>
                  </a:lnTo>
                  <a:lnTo>
                    <a:pt x="452208" y="634133"/>
                  </a:lnTo>
                  <a:lnTo>
                    <a:pt x="452009" y="639881"/>
                  </a:lnTo>
                  <a:lnTo>
                    <a:pt x="451612" y="646225"/>
                  </a:lnTo>
                  <a:lnTo>
                    <a:pt x="450818" y="651973"/>
                  </a:lnTo>
                  <a:lnTo>
                    <a:pt x="450024" y="657722"/>
                  </a:lnTo>
                  <a:lnTo>
                    <a:pt x="448634" y="663471"/>
                  </a:lnTo>
                  <a:lnTo>
                    <a:pt x="447046" y="669219"/>
                  </a:lnTo>
                  <a:lnTo>
                    <a:pt x="445260" y="674571"/>
                  </a:lnTo>
                  <a:lnTo>
                    <a:pt x="442878" y="680122"/>
                  </a:lnTo>
                  <a:lnTo>
                    <a:pt x="440694" y="685276"/>
                  </a:lnTo>
                  <a:lnTo>
                    <a:pt x="437915" y="690430"/>
                  </a:lnTo>
                  <a:lnTo>
                    <a:pt x="435136" y="695385"/>
                  </a:lnTo>
                  <a:lnTo>
                    <a:pt x="431959" y="700143"/>
                  </a:lnTo>
                  <a:lnTo>
                    <a:pt x="428783" y="704702"/>
                  </a:lnTo>
                  <a:lnTo>
                    <a:pt x="425012" y="709261"/>
                  </a:lnTo>
                  <a:lnTo>
                    <a:pt x="421438" y="713622"/>
                  </a:lnTo>
                  <a:lnTo>
                    <a:pt x="417468" y="717785"/>
                  </a:lnTo>
                  <a:lnTo>
                    <a:pt x="413498" y="721551"/>
                  </a:lnTo>
                  <a:lnTo>
                    <a:pt x="409131" y="725318"/>
                  </a:lnTo>
                  <a:lnTo>
                    <a:pt x="404764" y="728886"/>
                  </a:lnTo>
                  <a:lnTo>
                    <a:pt x="399999" y="732058"/>
                  </a:lnTo>
                  <a:lnTo>
                    <a:pt x="395235" y="735229"/>
                  </a:lnTo>
                  <a:lnTo>
                    <a:pt x="390074" y="738004"/>
                  </a:lnTo>
                  <a:lnTo>
                    <a:pt x="385111" y="740780"/>
                  </a:lnTo>
                  <a:lnTo>
                    <a:pt x="379751" y="742960"/>
                  </a:lnTo>
                  <a:lnTo>
                    <a:pt x="374391" y="745141"/>
                  </a:lnTo>
                  <a:lnTo>
                    <a:pt x="368833" y="746925"/>
                  </a:lnTo>
                  <a:lnTo>
                    <a:pt x="363473" y="748511"/>
                  </a:lnTo>
                  <a:lnTo>
                    <a:pt x="357518" y="749898"/>
                  </a:lnTo>
                  <a:lnTo>
                    <a:pt x="351761" y="751088"/>
                  </a:lnTo>
                  <a:lnTo>
                    <a:pt x="345806" y="751682"/>
                  </a:lnTo>
                  <a:lnTo>
                    <a:pt x="339850" y="752079"/>
                  </a:lnTo>
                  <a:lnTo>
                    <a:pt x="333697" y="752475"/>
                  </a:lnTo>
                  <a:lnTo>
                    <a:pt x="327543" y="752079"/>
                  </a:lnTo>
                  <a:lnTo>
                    <a:pt x="321587" y="751682"/>
                  </a:lnTo>
                  <a:lnTo>
                    <a:pt x="315632" y="751088"/>
                  </a:lnTo>
                  <a:lnTo>
                    <a:pt x="309677" y="749898"/>
                  </a:lnTo>
                  <a:lnTo>
                    <a:pt x="303920" y="748511"/>
                  </a:lnTo>
                  <a:lnTo>
                    <a:pt x="298362" y="746925"/>
                  </a:lnTo>
                  <a:lnTo>
                    <a:pt x="292803" y="745141"/>
                  </a:lnTo>
                  <a:lnTo>
                    <a:pt x="287642" y="742960"/>
                  </a:lnTo>
                  <a:lnTo>
                    <a:pt x="282282" y="740780"/>
                  </a:lnTo>
                  <a:lnTo>
                    <a:pt x="277121" y="738004"/>
                  </a:lnTo>
                  <a:lnTo>
                    <a:pt x="272357" y="735229"/>
                  </a:lnTo>
                  <a:lnTo>
                    <a:pt x="267394" y="732058"/>
                  </a:lnTo>
                  <a:lnTo>
                    <a:pt x="262630" y="728886"/>
                  </a:lnTo>
                  <a:lnTo>
                    <a:pt x="258262" y="725318"/>
                  </a:lnTo>
                  <a:lnTo>
                    <a:pt x="253895" y="721551"/>
                  </a:lnTo>
                  <a:lnTo>
                    <a:pt x="249925" y="717785"/>
                  </a:lnTo>
                  <a:lnTo>
                    <a:pt x="245955" y="713622"/>
                  </a:lnTo>
                  <a:lnTo>
                    <a:pt x="242183" y="709261"/>
                  </a:lnTo>
                  <a:lnTo>
                    <a:pt x="238610" y="704702"/>
                  </a:lnTo>
                  <a:lnTo>
                    <a:pt x="235235" y="700143"/>
                  </a:lnTo>
                  <a:lnTo>
                    <a:pt x="232258" y="695385"/>
                  </a:lnTo>
                  <a:lnTo>
                    <a:pt x="229280" y="690430"/>
                  </a:lnTo>
                  <a:lnTo>
                    <a:pt x="226898" y="685276"/>
                  </a:lnTo>
                  <a:lnTo>
                    <a:pt x="224317" y="680122"/>
                  </a:lnTo>
                  <a:lnTo>
                    <a:pt x="222332" y="674571"/>
                  </a:lnTo>
                  <a:lnTo>
                    <a:pt x="220347" y="669219"/>
                  </a:lnTo>
                  <a:lnTo>
                    <a:pt x="218759" y="663471"/>
                  </a:lnTo>
                  <a:lnTo>
                    <a:pt x="217369" y="657722"/>
                  </a:lnTo>
                  <a:lnTo>
                    <a:pt x="216575" y="651973"/>
                  </a:lnTo>
                  <a:lnTo>
                    <a:pt x="215583" y="646225"/>
                  </a:lnTo>
                  <a:lnTo>
                    <a:pt x="215186" y="639881"/>
                  </a:lnTo>
                  <a:lnTo>
                    <a:pt x="215186" y="634133"/>
                  </a:lnTo>
                  <a:lnTo>
                    <a:pt x="215186" y="400223"/>
                  </a:lnTo>
                  <a:lnTo>
                    <a:pt x="202679" y="416874"/>
                  </a:lnTo>
                  <a:lnTo>
                    <a:pt x="198114" y="421037"/>
                  </a:lnTo>
                  <a:lnTo>
                    <a:pt x="193548" y="425200"/>
                  </a:lnTo>
                  <a:lnTo>
                    <a:pt x="188982" y="428768"/>
                  </a:lnTo>
                  <a:lnTo>
                    <a:pt x="183821" y="431940"/>
                  </a:lnTo>
                  <a:lnTo>
                    <a:pt x="178858" y="435111"/>
                  </a:lnTo>
                  <a:lnTo>
                    <a:pt x="173895" y="438085"/>
                  </a:lnTo>
                  <a:lnTo>
                    <a:pt x="168536" y="440662"/>
                  </a:lnTo>
                  <a:lnTo>
                    <a:pt x="163374" y="442842"/>
                  </a:lnTo>
                  <a:lnTo>
                    <a:pt x="157816" y="445023"/>
                  </a:lnTo>
                  <a:lnTo>
                    <a:pt x="152258" y="446807"/>
                  </a:lnTo>
                  <a:lnTo>
                    <a:pt x="146898" y="448195"/>
                  </a:lnTo>
                  <a:lnTo>
                    <a:pt x="141340" y="449582"/>
                  </a:lnTo>
                  <a:lnTo>
                    <a:pt x="135583" y="450375"/>
                  </a:lnTo>
                  <a:lnTo>
                    <a:pt x="130024" y="451168"/>
                  </a:lnTo>
                  <a:lnTo>
                    <a:pt x="124268" y="451366"/>
                  </a:lnTo>
                  <a:lnTo>
                    <a:pt x="118709" y="451564"/>
                  </a:lnTo>
                  <a:lnTo>
                    <a:pt x="113151" y="451366"/>
                  </a:lnTo>
                  <a:lnTo>
                    <a:pt x="107394" y="451168"/>
                  </a:lnTo>
                  <a:lnTo>
                    <a:pt x="101637" y="450375"/>
                  </a:lnTo>
                  <a:lnTo>
                    <a:pt x="95881" y="449582"/>
                  </a:lnTo>
                  <a:lnTo>
                    <a:pt x="90521" y="448195"/>
                  </a:lnTo>
                  <a:lnTo>
                    <a:pt x="84963" y="446807"/>
                  </a:lnTo>
                  <a:lnTo>
                    <a:pt x="79404" y="445023"/>
                  </a:lnTo>
                  <a:lnTo>
                    <a:pt x="74044" y="442842"/>
                  </a:lnTo>
                  <a:lnTo>
                    <a:pt x="68685" y="440662"/>
                  </a:lnTo>
                  <a:lnTo>
                    <a:pt x="63523" y="438085"/>
                  </a:lnTo>
                  <a:lnTo>
                    <a:pt x="58561" y="435111"/>
                  </a:lnTo>
                  <a:lnTo>
                    <a:pt x="53399" y="431940"/>
                  </a:lnTo>
                  <a:lnTo>
                    <a:pt x="48635" y="428768"/>
                  </a:lnTo>
                  <a:lnTo>
                    <a:pt x="43871" y="425200"/>
                  </a:lnTo>
                  <a:lnTo>
                    <a:pt x="39305" y="421037"/>
                  </a:lnTo>
                  <a:lnTo>
                    <a:pt x="34739" y="416874"/>
                  </a:lnTo>
                  <a:lnTo>
                    <a:pt x="30571" y="412513"/>
                  </a:lnTo>
                  <a:lnTo>
                    <a:pt x="26799" y="407756"/>
                  </a:lnTo>
                  <a:lnTo>
                    <a:pt x="23027" y="403197"/>
                  </a:lnTo>
                  <a:lnTo>
                    <a:pt x="19652" y="398241"/>
                  </a:lnTo>
                  <a:lnTo>
                    <a:pt x="16476" y="393484"/>
                  </a:lnTo>
                  <a:lnTo>
                    <a:pt x="13697" y="388131"/>
                  </a:lnTo>
                  <a:lnTo>
                    <a:pt x="10918" y="382977"/>
                  </a:lnTo>
                  <a:lnTo>
                    <a:pt x="8734" y="377625"/>
                  </a:lnTo>
                  <a:lnTo>
                    <a:pt x="6551" y="372471"/>
                  </a:lnTo>
                  <a:lnTo>
                    <a:pt x="4963" y="366921"/>
                  </a:lnTo>
                  <a:lnTo>
                    <a:pt x="3375" y="361371"/>
                  </a:lnTo>
                  <a:lnTo>
                    <a:pt x="2382" y="355820"/>
                  </a:lnTo>
                  <a:lnTo>
                    <a:pt x="1389" y="350071"/>
                  </a:lnTo>
                  <a:lnTo>
                    <a:pt x="794" y="344719"/>
                  </a:lnTo>
                  <a:lnTo>
                    <a:pt x="198" y="338971"/>
                  </a:lnTo>
                  <a:lnTo>
                    <a:pt x="0" y="333222"/>
                  </a:lnTo>
                  <a:lnTo>
                    <a:pt x="198" y="327473"/>
                  </a:lnTo>
                  <a:lnTo>
                    <a:pt x="794" y="321923"/>
                  </a:lnTo>
                  <a:lnTo>
                    <a:pt x="1389" y="316174"/>
                  </a:lnTo>
                  <a:lnTo>
                    <a:pt x="2382" y="310624"/>
                  </a:lnTo>
                  <a:lnTo>
                    <a:pt x="3375" y="304875"/>
                  </a:lnTo>
                  <a:lnTo>
                    <a:pt x="4963" y="299523"/>
                  </a:lnTo>
                  <a:lnTo>
                    <a:pt x="6551" y="293973"/>
                  </a:lnTo>
                  <a:lnTo>
                    <a:pt x="8734" y="288621"/>
                  </a:lnTo>
                  <a:lnTo>
                    <a:pt x="10918" y="283269"/>
                  </a:lnTo>
                  <a:lnTo>
                    <a:pt x="13697" y="278115"/>
                  </a:lnTo>
                  <a:lnTo>
                    <a:pt x="16476" y="272961"/>
                  </a:lnTo>
                  <a:lnTo>
                    <a:pt x="19652" y="268005"/>
                  </a:lnTo>
                  <a:lnTo>
                    <a:pt x="23027" y="263247"/>
                  </a:lnTo>
                  <a:lnTo>
                    <a:pt x="26799" y="258490"/>
                  </a:lnTo>
                  <a:lnTo>
                    <a:pt x="30571" y="253931"/>
                  </a:lnTo>
                  <a:lnTo>
                    <a:pt x="34739" y="249570"/>
                  </a:lnTo>
                  <a:lnTo>
                    <a:pt x="249925" y="34690"/>
                  </a:lnTo>
                  <a:lnTo>
                    <a:pt x="253895" y="30924"/>
                  </a:lnTo>
                  <a:lnTo>
                    <a:pt x="258262" y="27157"/>
                  </a:lnTo>
                  <a:lnTo>
                    <a:pt x="262630" y="23589"/>
                  </a:lnTo>
                  <a:lnTo>
                    <a:pt x="267394" y="20418"/>
                  </a:lnTo>
                  <a:lnTo>
                    <a:pt x="272357" y="17246"/>
                  </a:lnTo>
                  <a:lnTo>
                    <a:pt x="277121" y="14471"/>
                  </a:lnTo>
                  <a:lnTo>
                    <a:pt x="282282" y="11894"/>
                  </a:lnTo>
                  <a:lnTo>
                    <a:pt x="287642" y="9317"/>
                  </a:lnTo>
                  <a:lnTo>
                    <a:pt x="292803" y="7335"/>
                  </a:lnTo>
                  <a:lnTo>
                    <a:pt x="298362" y="5551"/>
                  </a:lnTo>
                  <a:lnTo>
                    <a:pt x="303920" y="3965"/>
                  </a:lnTo>
                  <a:lnTo>
                    <a:pt x="309677" y="2577"/>
                  </a:lnTo>
                  <a:lnTo>
                    <a:pt x="315632" y="1388"/>
                  </a:lnTo>
                  <a:lnTo>
                    <a:pt x="321587" y="793"/>
                  </a:lnTo>
                  <a:lnTo>
                    <a:pt x="327543" y="198"/>
                  </a:lnTo>
                  <a:close/>
                </a:path>
              </a:pathLst>
            </a:custGeom>
            <a:solidFill>
              <a:srgbClr val="99CB38"/>
            </a:solidFill>
            <a:ln>
              <a:noFill/>
            </a:ln>
          </p:spPr>
          <p:style>
            <a:lnRef idx="2">
              <a:srgbClr val="99CB38">
                <a:shade val="50000"/>
              </a:srgbClr>
            </a:lnRef>
            <a:fillRef idx="1">
              <a:srgbClr val="99CB38"/>
            </a:fillRef>
            <a:effectRef idx="0">
              <a:srgbClr val="99CB38"/>
            </a:effectRef>
            <a:fontRef idx="minor">
              <a:sysClr val="window" lastClr="FFFFFF"/>
            </a:fontRef>
          </p:style>
          <p:txBody>
            <a:bodyPr rtlCol="0" anchor="ctr">
              <a:normAutofit/>
            </a:bodyPr>
            <a:p>
              <a:pPr algn="ctr"/>
              <a:endParaRPr lang="zh-CN" altLang="en-US">
                <a:solidFill>
                  <a:sysClr val="windowText" lastClr="000000">
                    <a:lumMod val="50000"/>
                  </a:sysClr>
                </a:solidFill>
              </a:endParaRPr>
            </a:p>
          </p:txBody>
        </p:sp>
        <p:sp>
          <p:nvSpPr>
            <p:cNvPr id="6" name="任意多边形 5"/>
            <p:cNvSpPr/>
            <p:nvPr>
              <p:custDataLst>
                <p:tags r:id="rId3"/>
              </p:custDataLst>
            </p:nvPr>
          </p:nvSpPr>
          <p:spPr>
            <a:xfrm rot="16200000">
              <a:off x="3482183" y="3109078"/>
              <a:ext cx="627792" cy="708035"/>
            </a:xfrm>
            <a:custGeom>
              <a:avLst/>
              <a:gdLst>
                <a:gd name="connsiteX0" fmla="*/ 333697 w 667195"/>
                <a:gd name="connsiteY0" fmla="*/ 0 h 752475"/>
                <a:gd name="connsiteX1" fmla="*/ 339850 w 667195"/>
                <a:gd name="connsiteY1" fmla="*/ 198 h 752475"/>
                <a:gd name="connsiteX2" fmla="*/ 345806 w 667195"/>
                <a:gd name="connsiteY2" fmla="*/ 793 h 752475"/>
                <a:gd name="connsiteX3" fmla="*/ 351761 w 667195"/>
                <a:gd name="connsiteY3" fmla="*/ 1388 h 752475"/>
                <a:gd name="connsiteX4" fmla="*/ 357518 w 667195"/>
                <a:gd name="connsiteY4" fmla="*/ 2577 h 752475"/>
                <a:gd name="connsiteX5" fmla="*/ 363473 w 667195"/>
                <a:gd name="connsiteY5" fmla="*/ 3965 h 752475"/>
                <a:gd name="connsiteX6" fmla="*/ 368833 w 667195"/>
                <a:gd name="connsiteY6" fmla="*/ 5551 h 752475"/>
                <a:gd name="connsiteX7" fmla="*/ 374391 w 667195"/>
                <a:gd name="connsiteY7" fmla="*/ 7335 h 752475"/>
                <a:gd name="connsiteX8" fmla="*/ 379751 w 667195"/>
                <a:gd name="connsiteY8" fmla="*/ 9317 h 752475"/>
                <a:gd name="connsiteX9" fmla="*/ 385111 w 667195"/>
                <a:gd name="connsiteY9" fmla="*/ 11894 h 752475"/>
                <a:gd name="connsiteX10" fmla="*/ 390074 w 667195"/>
                <a:gd name="connsiteY10" fmla="*/ 14471 h 752475"/>
                <a:gd name="connsiteX11" fmla="*/ 395235 w 667195"/>
                <a:gd name="connsiteY11" fmla="*/ 17246 h 752475"/>
                <a:gd name="connsiteX12" fmla="*/ 399999 w 667195"/>
                <a:gd name="connsiteY12" fmla="*/ 20418 h 752475"/>
                <a:gd name="connsiteX13" fmla="*/ 404764 w 667195"/>
                <a:gd name="connsiteY13" fmla="*/ 23589 h 752475"/>
                <a:gd name="connsiteX14" fmla="*/ 409131 w 667195"/>
                <a:gd name="connsiteY14" fmla="*/ 27157 h 752475"/>
                <a:gd name="connsiteX15" fmla="*/ 413498 w 667195"/>
                <a:gd name="connsiteY15" fmla="*/ 30924 h 752475"/>
                <a:gd name="connsiteX16" fmla="*/ 417468 w 667195"/>
                <a:gd name="connsiteY16" fmla="*/ 34690 h 752475"/>
                <a:gd name="connsiteX17" fmla="*/ 632455 w 667195"/>
                <a:gd name="connsiteY17" fmla="*/ 249570 h 752475"/>
                <a:gd name="connsiteX18" fmla="*/ 636823 w 667195"/>
                <a:gd name="connsiteY18" fmla="*/ 253931 h 752475"/>
                <a:gd name="connsiteX19" fmla="*/ 640594 w 667195"/>
                <a:gd name="connsiteY19" fmla="*/ 258490 h 752475"/>
                <a:gd name="connsiteX20" fmla="*/ 644366 w 667195"/>
                <a:gd name="connsiteY20" fmla="*/ 263247 h 752475"/>
                <a:gd name="connsiteX21" fmla="*/ 647741 w 667195"/>
                <a:gd name="connsiteY21" fmla="*/ 268005 h 752475"/>
                <a:gd name="connsiteX22" fmla="*/ 650718 w 667195"/>
                <a:gd name="connsiteY22" fmla="*/ 272961 h 752475"/>
                <a:gd name="connsiteX23" fmla="*/ 653696 w 667195"/>
                <a:gd name="connsiteY23" fmla="*/ 278115 h 752475"/>
                <a:gd name="connsiteX24" fmla="*/ 656277 w 667195"/>
                <a:gd name="connsiteY24" fmla="*/ 283269 h 752475"/>
                <a:gd name="connsiteX25" fmla="*/ 658460 w 667195"/>
                <a:gd name="connsiteY25" fmla="*/ 288621 h 752475"/>
                <a:gd name="connsiteX26" fmla="*/ 660644 w 667195"/>
                <a:gd name="connsiteY26" fmla="*/ 293973 h 752475"/>
                <a:gd name="connsiteX27" fmla="*/ 662431 w 667195"/>
                <a:gd name="connsiteY27" fmla="*/ 299523 h 752475"/>
                <a:gd name="connsiteX28" fmla="*/ 664019 w 667195"/>
                <a:gd name="connsiteY28" fmla="*/ 304875 h 752475"/>
                <a:gd name="connsiteX29" fmla="*/ 665210 w 667195"/>
                <a:gd name="connsiteY29" fmla="*/ 310624 h 752475"/>
                <a:gd name="connsiteX30" fmla="*/ 666004 w 667195"/>
                <a:gd name="connsiteY30" fmla="*/ 316174 h 752475"/>
                <a:gd name="connsiteX31" fmla="*/ 666798 w 667195"/>
                <a:gd name="connsiteY31" fmla="*/ 321923 h 752475"/>
                <a:gd name="connsiteX32" fmla="*/ 667195 w 667195"/>
                <a:gd name="connsiteY32" fmla="*/ 327473 h 752475"/>
                <a:gd name="connsiteX33" fmla="*/ 667195 w 667195"/>
                <a:gd name="connsiteY33" fmla="*/ 333222 h 752475"/>
                <a:gd name="connsiteX34" fmla="*/ 667195 w 667195"/>
                <a:gd name="connsiteY34" fmla="*/ 338971 h 752475"/>
                <a:gd name="connsiteX35" fmla="*/ 666798 w 667195"/>
                <a:gd name="connsiteY35" fmla="*/ 344719 h 752475"/>
                <a:gd name="connsiteX36" fmla="*/ 666004 w 667195"/>
                <a:gd name="connsiteY36" fmla="*/ 350071 h 752475"/>
                <a:gd name="connsiteX37" fmla="*/ 665210 w 667195"/>
                <a:gd name="connsiteY37" fmla="*/ 355820 h 752475"/>
                <a:gd name="connsiteX38" fmla="*/ 664019 w 667195"/>
                <a:gd name="connsiteY38" fmla="*/ 361371 h 752475"/>
                <a:gd name="connsiteX39" fmla="*/ 662431 w 667195"/>
                <a:gd name="connsiteY39" fmla="*/ 366921 h 752475"/>
                <a:gd name="connsiteX40" fmla="*/ 660644 w 667195"/>
                <a:gd name="connsiteY40" fmla="*/ 372471 h 752475"/>
                <a:gd name="connsiteX41" fmla="*/ 658460 w 667195"/>
                <a:gd name="connsiteY41" fmla="*/ 377625 h 752475"/>
                <a:gd name="connsiteX42" fmla="*/ 656277 w 667195"/>
                <a:gd name="connsiteY42" fmla="*/ 382977 h 752475"/>
                <a:gd name="connsiteX43" fmla="*/ 653696 w 667195"/>
                <a:gd name="connsiteY43" fmla="*/ 388131 h 752475"/>
                <a:gd name="connsiteX44" fmla="*/ 650718 w 667195"/>
                <a:gd name="connsiteY44" fmla="*/ 393484 h 752475"/>
                <a:gd name="connsiteX45" fmla="*/ 647741 w 667195"/>
                <a:gd name="connsiteY45" fmla="*/ 398241 h 752475"/>
                <a:gd name="connsiteX46" fmla="*/ 644366 w 667195"/>
                <a:gd name="connsiteY46" fmla="*/ 403197 h 752475"/>
                <a:gd name="connsiteX47" fmla="*/ 640594 w 667195"/>
                <a:gd name="connsiteY47" fmla="*/ 407756 h 752475"/>
                <a:gd name="connsiteX48" fmla="*/ 636823 w 667195"/>
                <a:gd name="connsiteY48" fmla="*/ 412513 h 752475"/>
                <a:gd name="connsiteX49" fmla="*/ 632455 w 667195"/>
                <a:gd name="connsiteY49" fmla="*/ 416874 h 752475"/>
                <a:gd name="connsiteX50" fmla="*/ 628088 w 667195"/>
                <a:gd name="connsiteY50" fmla="*/ 421037 h 752475"/>
                <a:gd name="connsiteX51" fmla="*/ 623522 w 667195"/>
                <a:gd name="connsiteY51" fmla="*/ 425200 h 752475"/>
                <a:gd name="connsiteX52" fmla="*/ 618758 w 667195"/>
                <a:gd name="connsiteY52" fmla="*/ 428768 h 752475"/>
                <a:gd name="connsiteX53" fmla="*/ 613994 w 667195"/>
                <a:gd name="connsiteY53" fmla="*/ 431940 h 752475"/>
                <a:gd name="connsiteX54" fmla="*/ 608833 w 667195"/>
                <a:gd name="connsiteY54" fmla="*/ 435111 h 752475"/>
                <a:gd name="connsiteX55" fmla="*/ 603870 w 667195"/>
                <a:gd name="connsiteY55" fmla="*/ 438085 h 752475"/>
                <a:gd name="connsiteX56" fmla="*/ 598709 w 667195"/>
                <a:gd name="connsiteY56" fmla="*/ 440662 h 752475"/>
                <a:gd name="connsiteX57" fmla="*/ 593349 w 667195"/>
                <a:gd name="connsiteY57" fmla="*/ 442842 h 752475"/>
                <a:gd name="connsiteX58" fmla="*/ 587989 w 667195"/>
                <a:gd name="connsiteY58" fmla="*/ 445023 h 752475"/>
                <a:gd name="connsiteX59" fmla="*/ 582431 w 667195"/>
                <a:gd name="connsiteY59" fmla="*/ 446807 h 752475"/>
                <a:gd name="connsiteX60" fmla="*/ 576872 w 667195"/>
                <a:gd name="connsiteY60" fmla="*/ 448195 h 752475"/>
                <a:gd name="connsiteX61" fmla="*/ 571314 w 667195"/>
                <a:gd name="connsiteY61" fmla="*/ 449582 h 752475"/>
                <a:gd name="connsiteX62" fmla="*/ 565756 w 667195"/>
                <a:gd name="connsiteY62" fmla="*/ 450375 h 752475"/>
                <a:gd name="connsiteX63" fmla="*/ 559999 w 667195"/>
                <a:gd name="connsiteY63" fmla="*/ 451168 h 752475"/>
                <a:gd name="connsiteX64" fmla="*/ 554242 w 667195"/>
                <a:gd name="connsiteY64" fmla="*/ 451366 h 752475"/>
                <a:gd name="connsiteX65" fmla="*/ 548684 w 667195"/>
                <a:gd name="connsiteY65" fmla="*/ 451564 h 752475"/>
                <a:gd name="connsiteX66" fmla="*/ 542927 w 667195"/>
                <a:gd name="connsiteY66" fmla="*/ 451366 h 752475"/>
                <a:gd name="connsiteX67" fmla="*/ 537170 w 667195"/>
                <a:gd name="connsiteY67" fmla="*/ 451168 h 752475"/>
                <a:gd name="connsiteX68" fmla="*/ 531810 w 667195"/>
                <a:gd name="connsiteY68" fmla="*/ 450375 h 752475"/>
                <a:gd name="connsiteX69" fmla="*/ 526054 w 667195"/>
                <a:gd name="connsiteY69" fmla="*/ 449582 h 752475"/>
                <a:gd name="connsiteX70" fmla="*/ 520495 w 667195"/>
                <a:gd name="connsiteY70" fmla="*/ 448195 h 752475"/>
                <a:gd name="connsiteX71" fmla="*/ 514739 w 667195"/>
                <a:gd name="connsiteY71" fmla="*/ 446807 h 752475"/>
                <a:gd name="connsiteX72" fmla="*/ 509379 w 667195"/>
                <a:gd name="connsiteY72" fmla="*/ 445023 h 752475"/>
                <a:gd name="connsiteX73" fmla="*/ 504019 w 667195"/>
                <a:gd name="connsiteY73" fmla="*/ 442842 h 752475"/>
                <a:gd name="connsiteX74" fmla="*/ 498858 w 667195"/>
                <a:gd name="connsiteY74" fmla="*/ 440662 h 752475"/>
                <a:gd name="connsiteX75" fmla="*/ 493498 w 667195"/>
                <a:gd name="connsiteY75" fmla="*/ 438085 h 752475"/>
                <a:gd name="connsiteX76" fmla="*/ 488337 w 667195"/>
                <a:gd name="connsiteY76" fmla="*/ 435111 h 752475"/>
                <a:gd name="connsiteX77" fmla="*/ 483374 w 667195"/>
                <a:gd name="connsiteY77" fmla="*/ 431940 h 752475"/>
                <a:gd name="connsiteX78" fmla="*/ 478610 w 667195"/>
                <a:gd name="connsiteY78" fmla="*/ 428768 h 752475"/>
                <a:gd name="connsiteX79" fmla="*/ 473647 w 667195"/>
                <a:gd name="connsiteY79" fmla="*/ 425200 h 752475"/>
                <a:gd name="connsiteX80" fmla="*/ 469081 w 667195"/>
                <a:gd name="connsiteY80" fmla="*/ 421037 h 752475"/>
                <a:gd name="connsiteX81" fmla="*/ 464714 w 667195"/>
                <a:gd name="connsiteY81" fmla="*/ 416874 h 752475"/>
                <a:gd name="connsiteX82" fmla="*/ 452208 w 667195"/>
                <a:gd name="connsiteY82" fmla="*/ 400223 h 752475"/>
                <a:gd name="connsiteX83" fmla="*/ 452208 w 667195"/>
                <a:gd name="connsiteY83" fmla="*/ 634133 h 752475"/>
                <a:gd name="connsiteX84" fmla="*/ 452009 w 667195"/>
                <a:gd name="connsiteY84" fmla="*/ 639881 h 752475"/>
                <a:gd name="connsiteX85" fmla="*/ 451612 w 667195"/>
                <a:gd name="connsiteY85" fmla="*/ 646225 h 752475"/>
                <a:gd name="connsiteX86" fmla="*/ 450818 w 667195"/>
                <a:gd name="connsiteY86" fmla="*/ 651973 h 752475"/>
                <a:gd name="connsiteX87" fmla="*/ 450024 w 667195"/>
                <a:gd name="connsiteY87" fmla="*/ 657722 h 752475"/>
                <a:gd name="connsiteX88" fmla="*/ 448634 w 667195"/>
                <a:gd name="connsiteY88" fmla="*/ 663471 h 752475"/>
                <a:gd name="connsiteX89" fmla="*/ 447046 w 667195"/>
                <a:gd name="connsiteY89" fmla="*/ 669219 h 752475"/>
                <a:gd name="connsiteX90" fmla="*/ 445260 w 667195"/>
                <a:gd name="connsiteY90" fmla="*/ 674571 h 752475"/>
                <a:gd name="connsiteX91" fmla="*/ 442878 w 667195"/>
                <a:gd name="connsiteY91" fmla="*/ 680122 h 752475"/>
                <a:gd name="connsiteX92" fmla="*/ 440694 w 667195"/>
                <a:gd name="connsiteY92" fmla="*/ 685276 h 752475"/>
                <a:gd name="connsiteX93" fmla="*/ 437915 w 667195"/>
                <a:gd name="connsiteY93" fmla="*/ 690430 h 752475"/>
                <a:gd name="connsiteX94" fmla="*/ 435136 w 667195"/>
                <a:gd name="connsiteY94" fmla="*/ 695385 h 752475"/>
                <a:gd name="connsiteX95" fmla="*/ 431959 w 667195"/>
                <a:gd name="connsiteY95" fmla="*/ 700143 h 752475"/>
                <a:gd name="connsiteX96" fmla="*/ 428783 w 667195"/>
                <a:gd name="connsiteY96" fmla="*/ 704702 h 752475"/>
                <a:gd name="connsiteX97" fmla="*/ 425012 w 667195"/>
                <a:gd name="connsiteY97" fmla="*/ 709261 h 752475"/>
                <a:gd name="connsiteX98" fmla="*/ 421438 w 667195"/>
                <a:gd name="connsiteY98" fmla="*/ 713622 h 752475"/>
                <a:gd name="connsiteX99" fmla="*/ 417468 w 667195"/>
                <a:gd name="connsiteY99" fmla="*/ 717785 h 752475"/>
                <a:gd name="connsiteX100" fmla="*/ 413498 w 667195"/>
                <a:gd name="connsiteY100" fmla="*/ 721551 h 752475"/>
                <a:gd name="connsiteX101" fmla="*/ 409131 w 667195"/>
                <a:gd name="connsiteY101" fmla="*/ 725318 h 752475"/>
                <a:gd name="connsiteX102" fmla="*/ 404764 w 667195"/>
                <a:gd name="connsiteY102" fmla="*/ 728886 h 752475"/>
                <a:gd name="connsiteX103" fmla="*/ 399999 w 667195"/>
                <a:gd name="connsiteY103" fmla="*/ 732058 h 752475"/>
                <a:gd name="connsiteX104" fmla="*/ 395235 w 667195"/>
                <a:gd name="connsiteY104" fmla="*/ 735229 h 752475"/>
                <a:gd name="connsiteX105" fmla="*/ 390074 w 667195"/>
                <a:gd name="connsiteY105" fmla="*/ 738004 h 752475"/>
                <a:gd name="connsiteX106" fmla="*/ 385111 w 667195"/>
                <a:gd name="connsiteY106" fmla="*/ 740780 h 752475"/>
                <a:gd name="connsiteX107" fmla="*/ 379751 w 667195"/>
                <a:gd name="connsiteY107" fmla="*/ 742960 h 752475"/>
                <a:gd name="connsiteX108" fmla="*/ 374391 w 667195"/>
                <a:gd name="connsiteY108" fmla="*/ 745141 h 752475"/>
                <a:gd name="connsiteX109" fmla="*/ 368833 w 667195"/>
                <a:gd name="connsiteY109" fmla="*/ 746925 h 752475"/>
                <a:gd name="connsiteX110" fmla="*/ 363473 w 667195"/>
                <a:gd name="connsiteY110" fmla="*/ 748511 h 752475"/>
                <a:gd name="connsiteX111" fmla="*/ 357518 w 667195"/>
                <a:gd name="connsiteY111" fmla="*/ 749898 h 752475"/>
                <a:gd name="connsiteX112" fmla="*/ 351761 w 667195"/>
                <a:gd name="connsiteY112" fmla="*/ 751088 h 752475"/>
                <a:gd name="connsiteX113" fmla="*/ 345806 w 667195"/>
                <a:gd name="connsiteY113" fmla="*/ 751682 h 752475"/>
                <a:gd name="connsiteX114" fmla="*/ 339850 w 667195"/>
                <a:gd name="connsiteY114" fmla="*/ 752079 h 752475"/>
                <a:gd name="connsiteX115" fmla="*/ 333697 w 667195"/>
                <a:gd name="connsiteY115" fmla="*/ 752475 h 752475"/>
                <a:gd name="connsiteX116" fmla="*/ 327543 w 667195"/>
                <a:gd name="connsiteY116" fmla="*/ 752079 h 752475"/>
                <a:gd name="connsiteX117" fmla="*/ 321587 w 667195"/>
                <a:gd name="connsiteY117" fmla="*/ 751682 h 752475"/>
                <a:gd name="connsiteX118" fmla="*/ 315632 w 667195"/>
                <a:gd name="connsiteY118" fmla="*/ 751088 h 752475"/>
                <a:gd name="connsiteX119" fmla="*/ 309677 w 667195"/>
                <a:gd name="connsiteY119" fmla="*/ 749898 h 752475"/>
                <a:gd name="connsiteX120" fmla="*/ 303920 w 667195"/>
                <a:gd name="connsiteY120" fmla="*/ 748511 h 752475"/>
                <a:gd name="connsiteX121" fmla="*/ 298362 w 667195"/>
                <a:gd name="connsiteY121" fmla="*/ 746925 h 752475"/>
                <a:gd name="connsiteX122" fmla="*/ 292803 w 667195"/>
                <a:gd name="connsiteY122" fmla="*/ 745141 h 752475"/>
                <a:gd name="connsiteX123" fmla="*/ 287642 w 667195"/>
                <a:gd name="connsiteY123" fmla="*/ 742960 h 752475"/>
                <a:gd name="connsiteX124" fmla="*/ 282282 w 667195"/>
                <a:gd name="connsiteY124" fmla="*/ 740780 h 752475"/>
                <a:gd name="connsiteX125" fmla="*/ 277121 w 667195"/>
                <a:gd name="connsiteY125" fmla="*/ 738004 h 752475"/>
                <a:gd name="connsiteX126" fmla="*/ 272357 w 667195"/>
                <a:gd name="connsiteY126" fmla="*/ 735229 h 752475"/>
                <a:gd name="connsiteX127" fmla="*/ 267394 w 667195"/>
                <a:gd name="connsiteY127" fmla="*/ 732058 h 752475"/>
                <a:gd name="connsiteX128" fmla="*/ 262630 w 667195"/>
                <a:gd name="connsiteY128" fmla="*/ 728886 h 752475"/>
                <a:gd name="connsiteX129" fmla="*/ 258262 w 667195"/>
                <a:gd name="connsiteY129" fmla="*/ 725318 h 752475"/>
                <a:gd name="connsiteX130" fmla="*/ 253895 w 667195"/>
                <a:gd name="connsiteY130" fmla="*/ 721551 h 752475"/>
                <a:gd name="connsiteX131" fmla="*/ 249925 w 667195"/>
                <a:gd name="connsiteY131" fmla="*/ 717785 h 752475"/>
                <a:gd name="connsiteX132" fmla="*/ 245955 w 667195"/>
                <a:gd name="connsiteY132" fmla="*/ 713622 h 752475"/>
                <a:gd name="connsiteX133" fmla="*/ 242183 w 667195"/>
                <a:gd name="connsiteY133" fmla="*/ 709261 h 752475"/>
                <a:gd name="connsiteX134" fmla="*/ 238610 w 667195"/>
                <a:gd name="connsiteY134" fmla="*/ 704702 h 752475"/>
                <a:gd name="connsiteX135" fmla="*/ 235235 w 667195"/>
                <a:gd name="connsiteY135" fmla="*/ 700143 h 752475"/>
                <a:gd name="connsiteX136" fmla="*/ 232258 w 667195"/>
                <a:gd name="connsiteY136" fmla="*/ 695385 h 752475"/>
                <a:gd name="connsiteX137" fmla="*/ 229280 w 667195"/>
                <a:gd name="connsiteY137" fmla="*/ 690430 h 752475"/>
                <a:gd name="connsiteX138" fmla="*/ 226898 w 667195"/>
                <a:gd name="connsiteY138" fmla="*/ 685276 h 752475"/>
                <a:gd name="connsiteX139" fmla="*/ 224317 w 667195"/>
                <a:gd name="connsiteY139" fmla="*/ 680122 h 752475"/>
                <a:gd name="connsiteX140" fmla="*/ 222332 w 667195"/>
                <a:gd name="connsiteY140" fmla="*/ 674571 h 752475"/>
                <a:gd name="connsiteX141" fmla="*/ 220347 w 667195"/>
                <a:gd name="connsiteY141" fmla="*/ 669219 h 752475"/>
                <a:gd name="connsiteX142" fmla="*/ 218759 w 667195"/>
                <a:gd name="connsiteY142" fmla="*/ 663471 h 752475"/>
                <a:gd name="connsiteX143" fmla="*/ 217369 w 667195"/>
                <a:gd name="connsiteY143" fmla="*/ 657722 h 752475"/>
                <a:gd name="connsiteX144" fmla="*/ 216575 w 667195"/>
                <a:gd name="connsiteY144" fmla="*/ 651973 h 752475"/>
                <a:gd name="connsiteX145" fmla="*/ 215583 w 667195"/>
                <a:gd name="connsiteY145" fmla="*/ 646225 h 752475"/>
                <a:gd name="connsiteX146" fmla="*/ 215186 w 667195"/>
                <a:gd name="connsiteY146" fmla="*/ 639881 h 752475"/>
                <a:gd name="connsiteX147" fmla="*/ 215186 w 667195"/>
                <a:gd name="connsiteY147" fmla="*/ 634133 h 752475"/>
                <a:gd name="connsiteX148" fmla="*/ 215186 w 667195"/>
                <a:gd name="connsiteY148" fmla="*/ 400223 h 752475"/>
                <a:gd name="connsiteX149" fmla="*/ 202679 w 667195"/>
                <a:gd name="connsiteY149" fmla="*/ 416874 h 752475"/>
                <a:gd name="connsiteX150" fmla="*/ 198114 w 667195"/>
                <a:gd name="connsiteY150" fmla="*/ 421037 h 752475"/>
                <a:gd name="connsiteX151" fmla="*/ 193548 w 667195"/>
                <a:gd name="connsiteY151" fmla="*/ 425200 h 752475"/>
                <a:gd name="connsiteX152" fmla="*/ 188982 w 667195"/>
                <a:gd name="connsiteY152" fmla="*/ 428768 h 752475"/>
                <a:gd name="connsiteX153" fmla="*/ 183821 w 667195"/>
                <a:gd name="connsiteY153" fmla="*/ 431940 h 752475"/>
                <a:gd name="connsiteX154" fmla="*/ 178858 w 667195"/>
                <a:gd name="connsiteY154" fmla="*/ 435111 h 752475"/>
                <a:gd name="connsiteX155" fmla="*/ 173895 w 667195"/>
                <a:gd name="connsiteY155" fmla="*/ 438085 h 752475"/>
                <a:gd name="connsiteX156" fmla="*/ 168536 w 667195"/>
                <a:gd name="connsiteY156" fmla="*/ 440662 h 752475"/>
                <a:gd name="connsiteX157" fmla="*/ 163374 w 667195"/>
                <a:gd name="connsiteY157" fmla="*/ 442842 h 752475"/>
                <a:gd name="connsiteX158" fmla="*/ 157816 w 667195"/>
                <a:gd name="connsiteY158" fmla="*/ 445023 h 752475"/>
                <a:gd name="connsiteX159" fmla="*/ 152258 w 667195"/>
                <a:gd name="connsiteY159" fmla="*/ 446807 h 752475"/>
                <a:gd name="connsiteX160" fmla="*/ 146898 w 667195"/>
                <a:gd name="connsiteY160" fmla="*/ 448195 h 752475"/>
                <a:gd name="connsiteX161" fmla="*/ 141340 w 667195"/>
                <a:gd name="connsiteY161" fmla="*/ 449582 h 752475"/>
                <a:gd name="connsiteX162" fmla="*/ 135583 w 667195"/>
                <a:gd name="connsiteY162" fmla="*/ 450375 h 752475"/>
                <a:gd name="connsiteX163" fmla="*/ 130024 w 667195"/>
                <a:gd name="connsiteY163" fmla="*/ 451168 h 752475"/>
                <a:gd name="connsiteX164" fmla="*/ 124268 w 667195"/>
                <a:gd name="connsiteY164" fmla="*/ 451366 h 752475"/>
                <a:gd name="connsiteX165" fmla="*/ 118709 w 667195"/>
                <a:gd name="connsiteY165" fmla="*/ 451564 h 752475"/>
                <a:gd name="connsiteX166" fmla="*/ 113151 w 667195"/>
                <a:gd name="connsiteY166" fmla="*/ 451366 h 752475"/>
                <a:gd name="connsiteX167" fmla="*/ 107394 w 667195"/>
                <a:gd name="connsiteY167" fmla="*/ 451168 h 752475"/>
                <a:gd name="connsiteX168" fmla="*/ 101637 w 667195"/>
                <a:gd name="connsiteY168" fmla="*/ 450375 h 752475"/>
                <a:gd name="connsiteX169" fmla="*/ 95881 w 667195"/>
                <a:gd name="connsiteY169" fmla="*/ 449582 h 752475"/>
                <a:gd name="connsiteX170" fmla="*/ 90521 w 667195"/>
                <a:gd name="connsiteY170" fmla="*/ 448195 h 752475"/>
                <a:gd name="connsiteX171" fmla="*/ 84963 w 667195"/>
                <a:gd name="connsiteY171" fmla="*/ 446807 h 752475"/>
                <a:gd name="connsiteX172" fmla="*/ 79404 w 667195"/>
                <a:gd name="connsiteY172" fmla="*/ 445023 h 752475"/>
                <a:gd name="connsiteX173" fmla="*/ 74044 w 667195"/>
                <a:gd name="connsiteY173" fmla="*/ 442842 h 752475"/>
                <a:gd name="connsiteX174" fmla="*/ 68685 w 667195"/>
                <a:gd name="connsiteY174" fmla="*/ 440662 h 752475"/>
                <a:gd name="connsiteX175" fmla="*/ 63523 w 667195"/>
                <a:gd name="connsiteY175" fmla="*/ 438085 h 752475"/>
                <a:gd name="connsiteX176" fmla="*/ 58561 w 667195"/>
                <a:gd name="connsiteY176" fmla="*/ 435111 h 752475"/>
                <a:gd name="connsiteX177" fmla="*/ 53399 w 667195"/>
                <a:gd name="connsiteY177" fmla="*/ 431940 h 752475"/>
                <a:gd name="connsiteX178" fmla="*/ 48635 w 667195"/>
                <a:gd name="connsiteY178" fmla="*/ 428768 h 752475"/>
                <a:gd name="connsiteX179" fmla="*/ 43871 w 667195"/>
                <a:gd name="connsiteY179" fmla="*/ 425200 h 752475"/>
                <a:gd name="connsiteX180" fmla="*/ 39305 w 667195"/>
                <a:gd name="connsiteY180" fmla="*/ 421037 h 752475"/>
                <a:gd name="connsiteX181" fmla="*/ 34739 w 667195"/>
                <a:gd name="connsiteY181" fmla="*/ 416874 h 752475"/>
                <a:gd name="connsiteX182" fmla="*/ 30571 w 667195"/>
                <a:gd name="connsiteY182" fmla="*/ 412513 h 752475"/>
                <a:gd name="connsiteX183" fmla="*/ 26799 w 667195"/>
                <a:gd name="connsiteY183" fmla="*/ 407756 h 752475"/>
                <a:gd name="connsiteX184" fmla="*/ 23027 w 667195"/>
                <a:gd name="connsiteY184" fmla="*/ 403197 h 752475"/>
                <a:gd name="connsiteX185" fmla="*/ 19652 w 667195"/>
                <a:gd name="connsiteY185" fmla="*/ 398241 h 752475"/>
                <a:gd name="connsiteX186" fmla="*/ 16476 w 667195"/>
                <a:gd name="connsiteY186" fmla="*/ 393484 h 752475"/>
                <a:gd name="connsiteX187" fmla="*/ 13697 w 667195"/>
                <a:gd name="connsiteY187" fmla="*/ 388131 h 752475"/>
                <a:gd name="connsiteX188" fmla="*/ 10918 w 667195"/>
                <a:gd name="connsiteY188" fmla="*/ 382977 h 752475"/>
                <a:gd name="connsiteX189" fmla="*/ 8734 w 667195"/>
                <a:gd name="connsiteY189" fmla="*/ 377625 h 752475"/>
                <a:gd name="connsiteX190" fmla="*/ 6551 w 667195"/>
                <a:gd name="connsiteY190" fmla="*/ 372471 h 752475"/>
                <a:gd name="connsiteX191" fmla="*/ 4963 w 667195"/>
                <a:gd name="connsiteY191" fmla="*/ 366921 h 752475"/>
                <a:gd name="connsiteX192" fmla="*/ 3375 w 667195"/>
                <a:gd name="connsiteY192" fmla="*/ 361371 h 752475"/>
                <a:gd name="connsiteX193" fmla="*/ 2382 w 667195"/>
                <a:gd name="connsiteY193" fmla="*/ 355820 h 752475"/>
                <a:gd name="connsiteX194" fmla="*/ 1389 w 667195"/>
                <a:gd name="connsiteY194" fmla="*/ 350071 h 752475"/>
                <a:gd name="connsiteX195" fmla="*/ 794 w 667195"/>
                <a:gd name="connsiteY195" fmla="*/ 344719 h 752475"/>
                <a:gd name="connsiteX196" fmla="*/ 198 w 667195"/>
                <a:gd name="connsiteY196" fmla="*/ 338971 h 752475"/>
                <a:gd name="connsiteX197" fmla="*/ 0 w 667195"/>
                <a:gd name="connsiteY197" fmla="*/ 333222 h 752475"/>
                <a:gd name="connsiteX198" fmla="*/ 198 w 667195"/>
                <a:gd name="connsiteY198" fmla="*/ 327473 h 752475"/>
                <a:gd name="connsiteX199" fmla="*/ 794 w 667195"/>
                <a:gd name="connsiteY199" fmla="*/ 321923 h 752475"/>
                <a:gd name="connsiteX200" fmla="*/ 1389 w 667195"/>
                <a:gd name="connsiteY200" fmla="*/ 316174 h 752475"/>
                <a:gd name="connsiteX201" fmla="*/ 2382 w 667195"/>
                <a:gd name="connsiteY201" fmla="*/ 310624 h 752475"/>
                <a:gd name="connsiteX202" fmla="*/ 3375 w 667195"/>
                <a:gd name="connsiteY202" fmla="*/ 304875 h 752475"/>
                <a:gd name="connsiteX203" fmla="*/ 4963 w 667195"/>
                <a:gd name="connsiteY203" fmla="*/ 299523 h 752475"/>
                <a:gd name="connsiteX204" fmla="*/ 6551 w 667195"/>
                <a:gd name="connsiteY204" fmla="*/ 293973 h 752475"/>
                <a:gd name="connsiteX205" fmla="*/ 8734 w 667195"/>
                <a:gd name="connsiteY205" fmla="*/ 288621 h 752475"/>
                <a:gd name="connsiteX206" fmla="*/ 10918 w 667195"/>
                <a:gd name="connsiteY206" fmla="*/ 283269 h 752475"/>
                <a:gd name="connsiteX207" fmla="*/ 13697 w 667195"/>
                <a:gd name="connsiteY207" fmla="*/ 278115 h 752475"/>
                <a:gd name="connsiteX208" fmla="*/ 16476 w 667195"/>
                <a:gd name="connsiteY208" fmla="*/ 272961 h 752475"/>
                <a:gd name="connsiteX209" fmla="*/ 19652 w 667195"/>
                <a:gd name="connsiteY209" fmla="*/ 268005 h 752475"/>
                <a:gd name="connsiteX210" fmla="*/ 23027 w 667195"/>
                <a:gd name="connsiteY210" fmla="*/ 263247 h 752475"/>
                <a:gd name="connsiteX211" fmla="*/ 26799 w 667195"/>
                <a:gd name="connsiteY211" fmla="*/ 258490 h 752475"/>
                <a:gd name="connsiteX212" fmla="*/ 30571 w 667195"/>
                <a:gd name="connsiteY212" fmla="*/ 253931 h 752475"/>
                <a:gd name="connsiteX213" fmla="*/ 34739 w 667195"/>
                <a:gd name="connsiteY213" fmla="*/ 249570 h 752475"/>
                <a:gd name="connsiteX214" fmla="*/ 249925 w 667195"/>
                <a:gd name="connsiteY214" fmla="*/ 34690 h 752475"/>
                <a:gd name="connsiteX215" fmla="*/ 253895 w 667195"/>
                <a:gd name="connsiteY215" fmla="*/ 30924 h 752475"/>
                <a:gd name="connsiteX216" fmla="*/ 258262 w 667195"/>
                <a:gd name="connsiteY216" fmla="*/ 27157 h 752475"/>
                <a:gd name="connsiteX217" fmla="*/ 262630 w 667195"/>
                <a:gd name="connsiteY217" fmla="*/ 23589 h 752475"/>
                <a:gd name="connsiteX218" fmla="*/ 267394 w 667195"/>
                <a:gd name="connsiteY218" fmla="*/ 20418 h 752475"/>
                <a:gd name="connsiteX219" fmla="*/ 272357 w 667195"/>
                <a:gd name="connsiteY219" fmla="*/ 17246 h 752475"/>
                <a:gd name="connsiteX220" fmla="*/ 277121 w 667195"/>
                <a:gd name="connsiteY220" fmla="*/ 14471 h 752475"/>
                <a:gd name="connsiteX221" fmla="*/ 282282 w 667195"/>
                <a:gd name="connsiteY221" fmla="*/ 11894 h 752475"/>
                <a:gd name="connsiteX222" fmla="*/ 287642 w 667195"/>
                <a:gd name="connsiteY222" fmla="*/ 9317 h 752475"/>
                <a:gd name="connsiteX223" fmla="*/ 292803 w 667195"/>
                <a:gd name="connsiteY223" fmla="*/ 7335 h 752475"/>
                <a:gd name="connsiteX224" fmla="*/ 298362 w 667195"/>
                <a:gd name="connsiteY224" fmla="*/ 5551 h 752475"/>
                <a:gd name="connsiteX225" fmla="*/ 303920 w 667195"/>
                <a:gd name="connsiteY225" fmla="*/ 3965 h 752475"/>
                <a:gd name="connsiteX226" fmla="*/ 309677 w 667195"/>
                <a:gd name="connsiteY226" fmla="*/ 2577 h 752475"/>
                <a:gd name="connsiteX227" fmla="*/ 315632 w 667195"/>
                <a:gd name="connsiteY227" fmla="*/ 1388 h 752475"/>
                <a:gd name="connsiteX228" fmla="*/ 321587 w 667195"/>
                <a:gd name="connsiteY228" fmla="*/ 793 h 752475"/>
                <a:gd name="connsiteX229" fmla="*/ 327543 w 667195"/>
                <a:gd name="connsiteY229" fmla="*/ 198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667195" h="752475">
                  <a:moveTo>
                    <a:pt x="333697" y="0"/>
                  </a:moveTo>
                  <a:lnTo>
                    <a:pt x="339850" y="198"/>
                  </a:lnTo>
                  <a:lnTo>
                    <a:pt x="345806" y="793"/>
                  </a:lnTo>
                  <a:lnTo>
                    <a:pt x="351761" y="1388"/>
                  </a:lnTo>
                  <a:lnTo>
                    <a:pt x="357518" y="2577"/>
                  </a:lnTo>
                  <a:lnTo>
                    <a:pt x="363473" y="3965"/>
                  </a:lnTo>
                  <a:lnTo>
                    <a:pt x="368833" y="5551"/>
                  </a:lnTo>
                  <a:lnTo>
                    <a:pt x="374391" y="7335"/>
                  </a:lnTo>
                  <a:lnTo>
                    <a:pt x="379751" y="9317"/>
                  </a:lnTo>
                  <a:lnTo>
                    <a:pt x="385111" y="11894"/>
                  </a:lnTo>
                  <a:lnTo>
                    <a:pt x="390074" y="14471"/>
                  </a:lnTo>
                  <a:lnTo>
                    <a:pt x="395235" y="17246"/>
                  </a:lnTo>
                  <a:lnTo>
                    <a:pt x="399999" y="20418"/>
                  </a:lnTo>
                  <a:lnTo>
                    <a:pt x="404764" y="23589"/>
                  </a:lnTo>
                  <a:lnTo>
                    <a:pt x="409131" y="27157"/>
                  </a:lnTo>
                  <a:lnTo>
                    <a:pt x="413498" y="30924"/>
                  </a:lnTo>
                  <a:lnTo>
                    <a:pt x="417468" y="34690"/>
                  </a:lnTo>
                  <a:lnTo>
                    <a:pt x="632455" y="249570"/>
                  </a:lnTo>
                  <a:lnTo>
                    <a:pt x="636823" y="253931"/>
                  </a:lnTo>
                  <a:lnTo>
                    <a:pt x="640594" y="258490"/>
                  </a:lnTo>
                  <a:lnTo>
                    <a:pt x="644366" y="263247"/>
                  </a:lnTo>
                  <a:lnTo>
                    <a:pt x="647741" y="268005"/>
                  </a:lnTo>
                  <a:lnTo>
                    <a:pt x="650718" y="272961"/>
                  </a:lnTo>
                  <a:lnTo>
                    <a:pt x="653696" y="278115"/>
                  </a:lnTo>
                  <a:lnTo>
                    <a:pt x="656277" y="283269"/>
                  </a:lnTo>
                  <a:lnTo>
                    <a:pt x="658460" y="288621"/>
                  </a:lnTo>
                  <a:lnTo>
                    <a:pt x="660644" y="293973"/>
                  </a:lnTo>
                  <a:lnTo>
                    <a:pt x="662431" y="299523"/>
                  </a:lnTo>
                  <a:lnTo>
                    <a:pt x="664019" y="304875"/>
                  </a:lnTo>
                  <a:lnTo>
                    <a:pt x="665210" y="310624"/>
                  </a:lnTo>
                  <a:lnTo>
                    <a:pt x="666004" y="316174"/>
                  </a:lnTo>
                  <a:lnTo>
                    <a:pt x="666798" y="321923"/>
                  </a:lnTo>
                  <a:lnTo>
                    <a:pt x="667195" y="327473"/>
                  </a:lnTo>
                  <a:lnTo>
                    <a:pt x="667195" y="333222"/>
                  </a:lnTo>
                  <a:lnTo>
                    <a:pt x="667195" y="338971"/>
                  </a:lnTo>
                  <a:lnTo>
                    <a:pt x="666798" y="344719"/>
                  </a:lnTo>
                  <a:lnTo>
                    <a:pt x="666004" y="350071"/>
                  </a:lnTo>
                  <a:lnTo>
                    <a:pt x="665210" y="355820"/>
                  </a:lnTo>
                  <a:lnTo>
                    <a:pt x="664019" y="361371"/>
                  </a:lnTo>
                  <a:lnTo>
                    <a:pt x="662431" y="366921"/>
                  </a:lnTo>
                  <a:lnTo>
                    <a:pt x="660644" y="372471"/>
                  </a:lnTo>
                  <a:lnTo>
                    <a:pt x="658460" y="377625"/>
                  </a:lnTo>
                  <a:lnTo>
                    <a:pt x="656277" y="382977"/>
                  </a:lnTo>
                  <a:lnTo>
                    <a:pt x="653696" y="388131"/>
                  </a:lnTo>
                  <a:lnTo>
                    <a:pt x="650718" y="393484"/>
                  </a:lnTo>
                  <a:lnTo>
                    <a:pt x="647741" y="398241"/>
                  </a:lnTo>
                  <a:lnTo>
                    <a:pt x="644366" y="403197"/>
                  </a:lnTo>
                  <a:lnTo>
                    <a:pt x="640594" y="407756"/>
                  </a:lnTo>
                  <a:lnTo>
                    <a:pt x="636823" y="412513"/>
                  </a:lnTo>
                  <a:lnTo>
                    <a:pt x="632455" y="416874"/>
                  </a:lnTo>
                  <a:lnTo>
                    <a:pt x="628088" y="421037"/>
                  </a:lnTo>
                  <a:lnTo>
                    <a:pt x="623522" y="425200"/>
                  </a:lnTo>
                  <a:lnTo>
                    <a:pt x="618758" y="428768"/>
                  </a:lnTo>
                  <a:lnTo>
                    <a:pt x="613994" y="431940"/>
                  </a:lnTo>
                  <a:lnTo>
                    <a:pt x="608833" y="435111"/>
                  </a:lnTo>
                  <a:lnTo>
                    <a:pt x="603870" y="438085"/>
                  </a:lnTo>
                  <a:lnTo>
                    <a:pt x="598709" y="440662"/>
                  </a:lnTo>
                  <a:lnTo>
                    <a:pt x="593349" y="442842"/>
                  </a:lnTo>
                  <a:lnTo>
                    <a:pt x="587989" y="445023"/>
                  </a:lnTo>
                  <a:lnTo>
                    <a:pt x="582431" y="446807"/>
                  </a:lnTo>
                  <a:lnTo>
                    <a:pt x="576872" y="448195"/>
                  </a:lnTo>
                  <a:lnTo>
                    <a:pt x="571314" y="449582"/>
                  </a:lnTo>
                  <a:lnTo>
                    <a:pt x="565756" y="450375"/>
                  </a:lnTo>
                  <a:lnTo>
                    <a:pt x="559999" y="451168"/>
                  </a:lnTo>
                  <a:lnTo>
                    <a:pt x="554242" y="451366"/>
                  </a:lnTo>
                  <a:lnTo>
                    <a:pt x="548684" y="451564"/>
                  </a:lnTo>
                  <a:lnTo>
                    <a:pt x="542927" y="451366"/>
                  </a:lnTo>
                  <a:lnTo>
                    <a:pt x="537170" y="451168"/>
                  </a:lnTo>
                  <a:lnTo>
                    <a:pt x="531810" y="450375"/>
                  </a:lnTo>
                  <a:lnTo>
                    <a:pt x="526054" y="449582"/>
                  </a:lnTo>
                  <a:lnTo>
                    <a:pt x="520495" y="448195"/>
                  </a:lnTo>
                  <a:lnTo>
                    <a:pt x="514739" y="446807"/>
                  </a:lnTo>
                  <a:lnTo>
                    <a:pt x="509379" y="445023"/>
                  </a:lnTo>
                  <a:lnTo>
                    <a:pt x="504019" y="442842"/>
                  </a:lnTo>
                  <a:lnTo>
                    <a:pt x="498858" y="440662"/>
                  </a:lnTo>
                  <a:lnTo>
                    <a:pt x="493498" y="438085"/>
                  </a:lnTo>
                  <a:lnTo>
                    <a:pt x="488337" y="435111"/>
                  </a:lnTo>
                  <a:lnTo>
                    <a:pt x="483374" y="431940"/>
                  </a:lnTo>
                  <a:lnTo>
                    <a:pt x="478610" y="428768"/>
                  </a:lnTo>
                  <a:lnTo>
                    <a:pt x="473647" y="425200"/>
                  </a:lnTo>
                  <a:lnTo>
                    <a:pt x="469081" y="421037"/>
                  </a:lnTo>
                  <a:lnTo>
                    <a:pt x="464714" y="416874"/>
                  </a:lnTo>
                  <a:lnTo>
                    <a:pt x="452208" y="400223"/>
                  </a:lnTo>
                  <a:lnTo>
                    <a:pt x="452208" y="634133"/>
                  </a:lnTo>
                  <a:lnTo>
                    <a:pt x="452009" y="639881"/>
                  </a:lnTo>
                  <a:lnTo>
                    <a:pt x="451612" y="646225"/>
                  </a:lnTo>
                  <a:lnTo>
                    <a:pt x="450818" y="651973"/>
                  </a:lnTo>
                  <a:lnTo>
                    <a:pt x="450024" y="657722"/>
                  </a:lnTo>
                  <a:lnTo>
                    <a:pt x="448634" y="663471"/>
                  </a:lnTo>
                  <a:lnTo>
                    <a:pt x="447046" y="669219"/>
                  </a:lnTo>
                  <a:lnTo>
                    <a:pt x="445260" y="674571"/>
                  </a:lnTo>
                  <a:lnTo>
                    <a:pt x="442878" y="680122"/>
                  </a:lnTo>
                  <a:lnTo>
                    <a:pt x="440694" y="685276"/>
                  </a:lnTo>
                  <a:lnTo>
                    <a:pt x="437915" y="690430"/>
                  </a:lnTo>
                  <a:lnTo>
                    <a:pt x="435136" y="695385"/>
                  </a:lnTo>
                  <a:lnTo>
                    <a:pt x="431959" y="700143"/>
                  </a:lnTo>
                  <a:lnTo>
                    <a:pt x="428783" y="704702"/>
                  </a:lnTo>
                  <a:lnTo>
                    <a:pt x="425012" y="709261"/>
                  </a:lnTo>
                  <a:lnTo>
                    <a:pt x="421438" y="713622"/>
                  </a:lnTo>
                  <a:lnTo>
                    <a:pt x="417468" y="717785"/>
                  </a:lnTo>
                  <a:lnTo>
                    <a:pt x="413498" y="721551"/>
                  </a:lnTo>
                  <a:lnTo>
                    <a:pt x="409131" y="725318"/>
                  </a:lnTo>
                  <a:lnTo>
                    <a:pt x="404764" y="728886"/>
                  </a:lnTo>
                  <a:lnTo>
                    <a:pt x="399999" y="732058"/>
                  </a:lnTo>
                  <a:lnTo>
                    <a:pt x="395235" y="735229"/>
                  </a:lnTo>
                  <a:lnTo>
                    <a:pt x="390074" y="738004"/>
                  </a:lnTo>
                  <a:lnTo>
                    <a:pt x="385111" y="740780"/>
                  </a:lnTo>
                  <a:lnTo>
                    <a:pt x="379751" y="742960"/>
                  </a:lnTo>
                  <a:lnTo>
                    <a:pt x="374391" y="745141"/>
                  </a:lnTo>
                  <a:lnTo>
                    <a:pt x="368833" y="746925"/>
                  </a:lnTo>
                  <a:lnTo>
                    <a:pt x="363473" y="748511"/>
                  </a:lnTo>
                  <a:lnTo>
                    <a:pt x="357518" y="749898"/>
                  </a:lnTo>
                  <a:lnTo>
                    <a:pt x="351761" y="751088"/>
                  </a:lnTo>
                  <a:lnTo>
                    <a:pt x="345806" y="751682"/>
                  </a:lnTo>
                  <a:lnTo>
                    <a:pt x="339850" y="752079"/>
                  </a:lnTo>
                  <a:lnTo>
                    <a:pt x="333697" y="752475"/>
                  </a:lnTo>
                  <a:lnTo>
                    <a:pt x="327543" y="752079"/>
                  </a:lnTo>
                  <a:lnTo>
                    <a:pt x="321587" y="751682"/>
                  </a:lnTo>
                  <a:lnTo>
                    <a:pt x="315632" y="751088"/>
                  </a:lnTo>
                  <a:lnTo>
                    <a:pt x="309677" y="749898"/>
                  </a:lnTo>
                  <a:lnTo>
                    <a:pt x="303920" y="748511"/>
                  </a:lnTo>
                  <a:lnTo>
                    <a:pt x="298362" y="746925"/>
                  </a:lnTo>
                  <a:lnTo>
                    <a:pt x="292803" y="745141"/>
                  </a:lnTo>
                  <a:lnTo>
                    <a:pt x="287642" y="742960"/>
                  </a:lnTo>
                  <a:lnTo>
                    <a:pt x="282282" y="740780"/>
                  </a:lnTo>
                  <a:lnTo>
                    <a:pt x="277121" y="738004"/>
                  </a:lnTo>
                  <a:lnTo>
                    <a:pt x="272357" y="735229"/>
                  </a:lnTo>
                  <a:lnTo>
                    <a:pt x="267394" y="732058"/>
                  </a:lnTo>
                  <a:lnTo>
                    <a:pt x="262630" y="728886"/>
                  </a:lnTo>
                  <a:lnTo>
                    <a:pt x="258262" y="725318"/>
                  </a:lnTo>
                  <a:lnTo>
                    <a:pt x="253895" y="721551"/>
                  </a:lnTo>
                  <a:lnTo>
                    <a:pt x="249925" y="717785"/>
                  </a:lnTo>
                  <a:lnTo>
                    <a:pt x="245955" y="713622"/>
                  </a:lnTo>
                  <a:lnTo>
                    <a:pt x="242183" y="709261"/>
                  </a:lnTo>
                  <a:lnTo>
                    <a:pt x="238610" y="704702"/>
                  </a:lnTo>
                  <a:lnTo>
                    <a:pt x="235235" y="700143"/>
                  </a:lnTo>
                  <a:lnTo>
                    <a:pt x="232258" y="695385"/>
                  </a:lnTo>
                  <a:lnTo>
                    <a:pt x="229280" y="690430"/>
                  </a:lnTo>
                  <a:lnTo>
                    <a:pt x="226898" y="685276"/>
                  </a:lnTo>
                  <a:lnTo>
                    <a:pt x="224317" y="680122"/>
                  </a:lnTo>
                  <a:lnTo>
                    <a:pt x="222332" y="674571"/>
                  </a:lnTo>
                  <a:lnTo>
                    <a:pt x="220347" y="669219"/>
                  </a:lnTo>
                  <a:lnTo>
                    <a:pt x="218759" y="663471"/>
                  </a:lnTo>
                  <a:lnTo>
                    <a:pt x="217369" y="657722"/>
                  </a:lnTo>
                  <a:lnTo>
                    <a:pt x="216575" y="651973"/>
                  </a:lnTo>
                  <a:lnTo>
                    <a:pt x="215583" y="646225"/>
                  </a:lnTo>
                  <a:lnTo>
                    <a:pt x="215186" y="639881"/>
                  </a:lnTo>
                  <a:lnTo>
                    <a:pt x="215186" y="634133"/>
                  </a:lnTo>
                  <a:lnTo>
                    <a:pt x="215186" y="400223"/>
                  </a:lnTo>
                  <a:lnTo>
                    <a:pt x="202679" y="416874"/>
                  </a:lnTo>
                  <a:lnTo>
                    <a:pt x="198114" y="421037"/>
                  </a:lnTo>
                  <a:lnTo>
                    <a:pt x="193548" y="425200"/>
                  </a:lnTo>
                  <a:lnTo>
                    <a:pt x="188982" y="428768"/>
                  </a:lnTo>
                  <a:lnTo>
                    <a:pt x="183821" y="431940"/>
                  </a:lnTo>
                  <a:lnTo>
                    <a:pt x="178858" y="435111"/>
                  </a:lnTo>
                  <a:lnTo>
                    <a:pt x="173895" y="438085"/>
                  </a:lnTo>
                  <a:lnTo>
                    <a:pt x="168536" y="440662"/>
                  </a:lnTo>
                  <a:lnTo>
                    <a:pt x="163374" y="442842"/>
                  </a:lnTo>
                  <a:lnTo>
                    <a:pt x="157816" y="445023"/>
                  </a:lnTo>
                  <a:lnTo>
                    <a:pt x="152258" y="446807"/>
                  </a:lnTo>
                  <a:lnTo>
                    <a:pt x="146898" y="448195"/>
                  </a:lnTo>
                  <a:lnTo>
                    <a:pt x="141340" y="449582"/>
                  </a:lnTo>
                  <a:lnTo>
                    <a:pt x="135583" y="450375"/>
                  </a:lnTo>
                  <a:lnTo>
                    <a:pt x="130024" y="451168"/>
                  </a:lnTo>
                  <a:lnTo>
                    <a:pt x="124268" y="451366"/>
                  </a:lnTo>
                  <a:lnTo>
                    <a:pt x="118709" y="451564"/>
                  </a:lnTo>
                  <a:lnTo>
                    <a:pt x="113151" y="451366"/>
                  </a:lnTo>
                  <a:lnTo>
                    <a:pt x="107394" y="451168"/>
                  </a:lnTo>
                  <a:lnTo>
                    <a:pt x="101637" y="450375"/>
                  </a:lnTo>
                  <a:lnTo>
                    <a:pt x="95881" y="449582"/>
                  </a:lnTo>
                  <a:lnTo>
                    <a:pt x="90521" y="448195"/>
                  </a:lnTo>
                  <a:lnTo>
                    <a:pt x="84963" y="446807"/>
                  </a:lnTo>
                  <a:lnTo>
                    <a:pt x="79404" y="445023"/>
                  </a:lnTo>
                  <a:lnTo>
                    <a:pt x="74044" y="442842"/>
                  </a:lnTo>
                  <a:lnTo>
                    <a:pt x="68685" y="440662"/>
                  </a:lnTo>
                  <a:lnTo>
                    <a:pt x="63523" y="438085"/>
                  </a:lnTo>
                  <a:lnTo>
                    <a:pt x="58561" y="435111"/>
                  </a:lnTo>
                  <a:lnTo>
                    <a:pt x="53399" y="431940"/>
                  </a:lnTo>
                  <a:lnTo>
                    <a:pt x="48635" y="428768"/>
                  </a:lnTo>
                  <a:lnTo>
                    <a:pt x="43871" y="425200"/>
                  </a:lnTo>
                  <a:lnTo>
                    <a:pt x="39305" y="421037"/>
                  </a:lnTo>
                  <a:lnTo>
                    <a:pt x="34739" y="416874"/>
                  </a:lnTo>
                  <a:lnTo>
                    <a:pt x="30571" y="412513"/>
                  </a:lnTo>
                  <a:lnTo>
                    <a:pt x="26799" y="407756"/>
                  </a:lnTo>
                  <a:lnTo>
                    <a:pt x="23027" y="403197"/>
                  </a:lnTo>
                  <a:lnTo>
                    <a:pt x="19652" y="398241"/>
                  </a:lnTo>
                  <a:lnTo>
                    <a:pt x="16476" y="393484"/>
                  </a:lnTo>
                  <a:lnTo>
                    <a:pt x="13697" y="388131"/>
                  </a:lnTo>
                  <a:lnTo>
                    <a:pt x="10918" y="382977"/>
                  </a:lnTo>
                  <a:lnTo>
                    <a:pt x="8734" y="377625"/>
                  </a:lnTo>
                  <a:lnTo>
                    <a:pt x="6551" y="372471"/>
                  </a:lnTo>
                  <a:lnTo>
                    <a:pt x="4963" y="366921"/>
                  </a:lnTo>
                  <a:lnTo>
                    <a:pt x="3375" y="361371"/>
                  </a:lnTo>
                  <a:lnTo>
                    <a:pt x="2382" y="355820"/>
                  </a:lnTo>
                  <a:lnTo>
                    <a:pt x="1389" y="350071"/>
                  </a:lnTo>
                  <a:lnTo>
                    <a:pt x="794" y="344719"/>
                  </a:lnTo>
                  <a:lnTo>
                    <a:pt x="198" y="338971"/>
                  </a:lnTo>
                  <a:lnTo>
                    <a:pt x="0" y="333222"/>
                  </a:lnTo>
                  <a:lnTo>
                    <a:pt x="198" y="327473"/>
                  </a:lnTo>
                  <a:lnTo>
                    <a:pt x="794" y="321923"/>
                  </a:lnTo>
                  <a:lnTo>
                    <a:pt x="1389" y="316174"/>
                  </a:lnTo>
                  <a:lnTo>
                    <a:pt x="2382" y="310624"/>
                  </a:lnTo>
                  <a:lnTo>
                    <a:pt x="3375" y="304875"/>
                  </a:lnTo>
                  <a:lnTo>
                    <a:pt x="4963" y="299523"/>
                  </a:lnTo>
                  <a:lnTo>
                    <a:pt x="6551" y="293973"/>
                  </a:lnTo>
                  <a:lnTo>
                    <a:pt x="8734" y="288621"/>
                  </a:lnTo>
                  <a:lnTo>
                    <a:pt x="10918" y="283269"/>
                  </a:lnTo>
                  <a:lnTo>
                    <a:pt x="13697" y="278115"/>
                  </a:lnTo>
                  <a:lnTo>
                    <a:pt x="16476" y="272961"/>
                  </a:lnTo>
                  <a:lnTo>
                    <a:pt x="19652" y="268005"/>
                  </a:lnTo>
                  <a:lnTo>
                    <a:pt x="23027" y="263247"/>
                  </a:lnTo>
                  <a:lnTo>
                    <a:pt x="26799" y="258490"/>
                  </a:lnTo>
                  <a:lnTo>
                    <a:pt x="30571" y="253931"/>
                  </a:lnTo>
                  <a:lnTo>
                    <a:pt x="34739" y="249570"/>
                  </a:lnTo>
                  <a:lnTo>
                    <a:pt x="249925" y="34690"/>
                  </a:lnTo>
                  <a:lnTo>
                    <a:pt x="253895" y="30924"/>
                  </a:lnTo>
                  <a:lnTo>
                    <a:pt x="258262" y="27157"/>
                  </a:lnTo>
                  <a:lnTo>
                    <a:pt x="262630" y="23589"/>
                  </a:lnTo>
                  <a:lnTo>
                    <a:pt x="267394" y="20418"/>
                  </a:lnTo>
                  <a:lnTo>
                    <a:pt x="272357" y="17246"/>
                  </a:lnTo>
                  <a:lnTo>
                    <a:pt x="277121" y="14471"/>
                  </a:lnTo>
                  <a:lnTo>
                    <a:pt x="282282" y="11894"/>
                  </a:lnTo>
                  <a:lnTo>
                    <a:pt x="287642" y="9317"/>
                  </a:lnTo>
                  <a:lnTo>
                    <a:pt x="292803" y="7335"/>
                  </a:lnTo>
                  <a:lnTo>
                    <a:pt x="298362" y="5551"/>
                  </a:lnTo>
                  <a:lnTo>
                    <a:pt x="303920" y="3965"/>
                  </a:lnTo>
                  <a:lnTo>
                    <a:pt x="309677" y="2577"/>
                  </a:lnTo>
                  <a:lnTo>
                    <a:pt x="315632" y="1388"/>
                  </a:lnTo>
                  <a:lnTo>
                    <a:pt x="321587" y="793"/>
                  </a:lnTo>
                  <a:lnTo>
                    <a:pt x="327543" y="198"/>
                  </a:lnTo>
                  <a:close/>
                </a:path>
              </a:pathLst>
            </a:custGeom>
            <a:solidFill>
              <a:srgbClr val="99CB38"/>
            </a:solidFill>
            <a:ln>
              <a:noFill/>
            </a:ln>
          </p:spPr>
          <p:style>
            <a:lnRef idx="2">
              <a:srgbClr val="99CB38">
                <a:shade val="50000"/>
              </a:srgbClr>
            </a:lnRef>
            <a:fillRef idx="1">
              <a:srgbClr val="99CB38"/>
            </a:fillRef>
            <a:effectRef idx="0">
              <a:srgbClr val="99CB38"/>
            </a:effectRef>
            <a:fontRef idx="minor">
              <a:sysClr val="window" lastClr="FFFFFF"/>
            </a:fontRef>
          </p:style>
          <p:txBody>
            <a:bodyPr rtlCol="0" anchor="ctr">
              <a:normAutofit/>
            </a:bodyPr>
            <a:p>
              <a:pPr algn="ctr"/>
              <a:endParaRPr lang="zh-CN" altLang="en-US">
                <a:solidFill>
                  <a:sysClr val="windowText" lastClr="000000">
                    <a:lumMod val="50000"/>
                  </a:sysClr>
                </a:solidFill>
              </a:endParaRPr>
            </a:p>
          </p:txBody>
        </p:sp>
      </p:grpSp>
      <p:sp>
        <p:nvSpPr>
          <p:cNvPr id="7" name="椭圆 6"/>
          <p:cNvSpPr/>
          <p:nvPr>
            <p:custDataLst>
              <p:tags r:id="rId4"/>
            </p:custDataLst>
          </p:nvPr>
        </p:nvSpPr>
        <p:spPr>
          <a:xfrm>
            <a:off x="5242550" y="2890726"/>
            <a:ext cx="1733112" cy="1959569"/>
          </a:xfrm>
          <a:prstGeom prst="ellipse">
            <a:avLst/>
          </a:prstGeom>
          <a:gradFill flip="none" rotWithShape="1">
            <a:gsLst>
              <a:gs pos="0">
                <a:srgbClr val="99CB38"/>
              </a:gs>
              <a:gs pos="100000">
                <a:srgbClr val="FFFFFF">
                  <a:alpha val="0"/>
                </a:srgbClr>
              </a:gs>
            </a:gsLst>
            <a:path path="circle">
              <a:fillToRect l="50000" t="50000" r="50000" b="50000"/>
            </a:path>
            <a:tileRect/>
          </a:gradFill>
        </p:spPr>
        <p:txBody>
          <a:bodyPr wrap="square" lIns="0" tIns="0" rIns="0" bIns="0" anchor="ctr" anchorCtr="0">
            <a:normAutofit/>
          </a:bodyPr>
          <a:p>
            <a:pPr algn="ctr"/>
            <a:r>
              <a:rPr lang="en-US" altLang="zh-CN" sz="3200" dirty="0">
                <a:solidFill>
                  <a:srgbClr val="FF0000"/>
                </a:solidFill>
                <a:latin typeface="Calibri Light" panose="020F0302020204030204" charset="0"/>
                <a:ea typeface="+mn-ea"/>
                <a:cs typeface="+mn-ea"/>
              </a:rPr>
              <a:t>IP地址</a:t>
            </a:r>
            <a:endParaRPr lang="en-US" altLang="zh-CN" sz="3200" dirty="0">
              <a:solidFill>
                <a:srgbClr val="FF0000"/>
              </a:solidFill>
              <a:latin typeface="Calibri Light" panose="020F0302020204030204" charset="0"/>
              <a:ea typeface="+mn-ea"/>
              <a:cs typeface="+mn-ea"/>
            </a:endParaRPr>
          </a:p>
        </p:txBody>
      </p:sp>
      <p:sp>
        <p:nvSpPr>
          <p:cNvPr id="10" name="文本框 9"/>
          <p:cNvSpPr txBox="1"/>
          <p:nvPr/>
        </p:nvSpPr>
        <p:spPr>
          <a:xfrm>
            <a:off x="581025" y="3010535"/>
            <a:ext cx="3645535" cy="1753235"/>
          </a:xfrm>
          <a:prstGeom prst="rect">
            <a:avLst/>
          </a:prstGeom>
          <a:noFill/>
        </p:spPr>
        <p:txBody>
          <a:bodyPr wrap="square" rtlCol="0">
            <a:spAutoFit/>
          </a:bodyPr>
          <a:p>
            <a:r>
              <a:rPr lang="en-US" altLang="zh-CN"/>
              <a:t>      </a:t>
            </a:r>
            <a:r>
              <a:rPr lang="en-US" altLang="zh-CN">
                <a:solidFill>
                  <a:schemeClr val="accent1">
                    <a:lumMod val="75000"/>
                  </a:schemeClr>
                </a:solidFill>
              </a:rPr>
              <a:t> </a:t>
            </a:r>
            <a:r>
              <a:rPr lang="zh-CN" altLang="en-US">
                <a:solidFill>
                  <a:schemeClr val="accent1">
                    <a:lumMod val="75000"/>
                  </a:schemeClr>
                </a:solidFill>
              </a:rPr>
              <a:t>公有地址</a:t>
            </a:r>
            <a:r>
              <a:rPr lang="zh-CN" altLang="en-US"/>
              <a:t>（Public address）由Inter NIC（Internet Network Information Center 因特网信息中心）负责，这些IP地址分配给注册并向Inter NIC提出申请的组织机构，通过它直接访问因特网。</a:t>
            </a:r>
            <a:endParaRPr lang="zh-CN" altLang="en-US"/>
          </a:p>
        </p:txBody>
      </p:sp>
      <p:sp>
        <p:nvSpPr>
          <p:cNvPr id="11" name="文本框 10"/>
          <p:cNvSpPr txBox="1"/>
          <p:nvPr/>
        </p:nvSpPr>
        <p:spPr>
          <a:xfrm>
            <a:off x="8188325" y="3010535"/>
            <a:ext cx="3808730" cy="2030095"/>
          </a:xfrm>
          <a:prstGeom prst="rect">
            <a:avLst/>
          </a:prstGeom>
          <a:noFill/>
        </p:spPr>
        <p:txBody>
          <a:bodyPr wrap="square" rtlCol="0">
            <a:spAutoFit/>
          </a:bodyPr>
          <a:p>
            <a:r>
              <a:rPr lang="en-US" altLang="zh-CN"/>
              <a:t>       </a:t>
            </a:r>
            <a:r>
              <a:rPr lang="zh-CN" altLang="en-US">
                <a:solidFill>
                  <a:schemeClr val="accent1">
                    <a:lumMod val="75000"/>
                  </a:schemeClr>
                </a:solidFill>
              </a:rPr>
              <a:t>私有地址</a:t>
            </a:r>
            <a:r>
              <a:rPr lang="zh-CN" altLang="en-US"/>
              <a:t>（Private address）属于非注册地址，专门为组织机构内部使用。 </a:t>
            </a:r>
            <a:endParaRPr lang="zh-CN" altLang="en-US"/>
          </a:p>
          <a:p>
            <a:r>
              <a:rPr lang="zh-CN" altLang="en-US"/>
              <a:t>以下列出留用的内部私有地址 </a:t>
            </a:r>
            <a:endParaRPr lang="zh-CN" altLang="en-US"/>
          </a:p>
          <a:p>
            <a:r>
              <a:rPr lang="zh-CN" altLang="en-US"/>
              <a:t>A类 10.0.0.0--10.255.255.255 </a:t>
            </a:r>
            <a:endParaRPr lang="zh-CN" altLang="en-US"/>
          </a:p>
          <a:p>
            <a:r>
              <a:rPr lang="zh-CN" altLang="en-US"/>
              <a:t>B类 172.16.0.0--172.31.255.255 </a:t>
            </a:r>
            <a:endParaRPr lang="zh-CN" altLang="en-US"/>
          </a:p>
          <a:p>
            <a:r>
              <a:rPr lang="zh-CN" altLang="en-US"/>
              <a:t>C类 192.168.0.0--192.168.255.255</a:t>
            </a:r>
            <a:endParaRPr lang="zh-CN" altLang="en-US"/>
          </a:p>
        </p:txBody>
      </p:sp>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5"/>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altLang="en-US" sz="3600">
                <a:solidFill>
                  <a:schemeClr val="accent1">
                    <a:lumMod val="75000"/>
                  </a:schemeClr>
                </a:solidFill>
                <a:sym typeface="+mn-ea"/>
              </a:rPr>
              <a:t>2.</a:t>
            </a:r>
            <a:r>
              <a:rPr lang="en-US" altLang="zh-CN" sz="3600">
                <a:solidFill>
                  <a:schemeClr val="accent1">
                    <a:lumMod val="75000"/>
                  </a:schemeClr>
                </a:solidFill>
                <a:sym typeface="+mn-ea"/>
              </a:rPr>
              <a:t>3 </a:t>
            </a:r>
            <a:r>
              <a:rPr lang="en-US" altLang="zh-CN" sz="3600">
                <a:solidFill>
                  <a:schemeClr val="accent1">
                    <a:lumMod val="75000"/>
                  </a:schemeClr>
                </a:solidFill>
                <a:sym typeface="+mn-ea"/>
              </a:rPr>
              <a:t>网际协议IP——  IPv4的IP地址分类</a:t>
            </a:r>
            <a:endParaRPr lang="en-US" altLang="zh-CN" sz="3600">
              <a:solidFill>
                <a:schemeClr val="accent1">
                  <a:lumMod val="75000"/>
                </a:schemeClr>
              </a:solidFill>
              <a:sym typeface="+mn-ea"/>
            </a:endParaRPr>
          </a:p>
        </p:txBody>
      </p:sp>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altLang="en-US" sz="3600">
                <a:solidFill>
                  <a:schemeClr val="accent1">
                    <a:lumMod val="75000"/>
                  </a:schemeClr>
                </a:solidFill>
                <a:sym typeface="+mn-ea"/>
              </a:rPr>
              <a:t>2.</a:t>
            </a:r>
            <a:r>
              <a:rPr lang="en-US" altLang="zh-CN" sz="3600">
                <a:solidFill>
                  <a:schemeClr val="accent1">
                    <a:lumMod val="75000"/>
                  </a:schemeClr>
                </a:solidFill>
                <a:sym typeface="+mn-ea"/>
              </a:rPr>
              <a:t>3 </a:t>
            </a:r>
            <a:r>
              <a:rPr lang="en-US" altLang="zh-CN" sz="3600">
                <a:solidFill>
                  <a:schemeClr val="accent1">
                    <a:lumMod val="75000"/>
                  </a:schemeClr>
                </a:solidFill>
                <a:sym typeface="+mn-ea"/>
              </a:rPr>
              <a:t>网际协议IP——  子网掩码</a:t>
            </a:r>
            <a:endParaRPr lang="en-US" altLang="zh-CN" sz="3600">
              <a:solidFill>
                <a:schemeClr val="accent1">
                  <a:lumMod val="75000"/>
                </a:schemeClr>
              </a:solidFill>
              <a:sym typeface="+mn-ea"/>
            </a:endParaRPr>
          </a:p>
        </p:txBody>
      </p:sp>
      <p:sp>
        <p:nvSpPr>
          <p:cNvPr id="5" name="文本框 4"/>
          <p:cNvSpPr txBox="1"/>
          <p:nvPr/>
        </p:nvSpPr>
        <p:spPr>
          <a:xfrm>
            <a:off x="1303655" y="1562735"/>
            <a:ext cx="9970770" cy="1630045"/>
          </a:xfrm>
          <a:prstGeom prst="rect">
            <a:avLst/>
          </a:prstGeom>
          <a:noFill/>
        </p:spPr>
        <p:txBody>
          <a:bodyPr wrap="square" rtlCol="0">
            <a:spAutoFit/>
          </a:bodyPr>
          <a:p>
            <a:r>
              <a:rPr lang="en-US" altLang="zh-CN"/>
              <a:t>  </a:t>
            </a:r>
            <a:r>
              <a:rPr lang="en-US" altLang="zh-CN" sz="2000"/>
              <a:t>     </a:t>
            </a:r>
            <a:r>
              <a:rPr lang="zh-CN" altLang="en-US" sz="2000"/>
              <a:t>IP标准规定：每一个使用子网的网点都选择一个32位的位模式，若位模式中的某位置1，则对应IP地址中的某位为网络地址中的一位；若位模式中的某位置0，则对应IP地址中的某位为主机地址中的一位。例如位模式11111111.11111111.11111111.00000000中，前三个字节全1，代表对应IP地址中最高的三个字节为网络地址；后一个字节为0，代表对应IP地址中最后一个字节为主机地址</a:t>
            </a:r>
            <a:r>
              <a:rPr lang="zh-CN" altLang="en-US"/>
              <a:t>。</a:t>
            </a:r>
            <a:endParaRPr lang="zh-CN" altLang="en-US"/>
          </a:p>
        </p:txBody>
      </p:sp>
      <p:sp>
        <p:nvSpPr>
          <p:cNvPr id="6" name="文本框 5"/>
          <p:cNvSpPr txBox="1"/>
          <p:nvPr/>
        </p:nvSpPr>
        <p:spPr>
          <a:xfrm>
            <a:off x="633730" y="3902075"/>
            <a:ext cx="5265420" cy="398780"/>
          </a:xfrm>
          <a:prstGeom prst="rect">
            <a:avLst/>
          </a:prstGeom>
          <a:noFill/>
        </p:spPr>
        <p:txBody>
          <a:bodyPr wrap="square" rtlCol="0">
            <a:spAutoFit/>
          </a:bodyPr>
          <a:p>
            <a:r>
              <a:rPr lang="zh-CN" altLang="en-US" sz="2000"/>
              <a:t>子网掩码通常有以下2种格式的表示方法：</a:t>
            </a:r>
            <a:endParaRPr lang="zh-CN" altLang="en-US"/>
          </a:p>
        </p:txBody>
      </p:sp>
      <p:sp>
        <p:nvSpPr>
          <p:cNvPr id="7" name="文本框 6"/>
          <p:cNvSpPr txBox="1"/>
          <p:nvPr/>
        </p:nvSpPr>
        <p:spPr>
          <a:xfrm>
            <a:off x="1303655" y="5053330"/>
            <a:ext cx="9481820" cy="1014730"/>
          </a:xfrm>
          <a:prstGeom prst="rect">
            <a:avLst/>
          </a:prstGeom>
          <a:noFill/>
        </p:spPr>
        <p:txBody>
          <a:bodyPr wrap="square" rtlCol="0">
            <a:spAutoFit/>
          </a:bodyPr>
          <a:p>
            <a:pPr marL="285750" indent="-285750">
              <a:buClr>
                <a:srgbClr val="FF0000"/>
              </a:buClr>
              <a:buFont typeface="Arial" panose="020B0604020202020204" pitchFamily="34" charset="0"/>
              <a:buChar char="•"/>
            </a:pPr>
            <a:r>
              <a:rPr lang="zh-CN" altLang="en-US" sz="2000"/>
              <a:t>通过与IP地址格式相同的点分十进制表示，例如：255.0.0.0 或 255.255.255.128。</a:t>
            </a:r>
            <a:endParaRPr lang="zh-CN" altLang="en-US" sz="2000"/>
          </a:p>
          <a:p>
            <a:pPr marL="285750" indent="-285750">
              <a:buClr>
                <a:srgbClr val="FF0000"/>
              </a:buClr>
              <a:buFont typeface="Arial" panose="020B0604020202020204" pitchFamily="34" charset="0"/>
              <a:buChar char="•"/>
            </a:pPr>
            <a:r>
              <a:rPr lang="zh-CN" altLang="en-US" sz="2000"/>
              <a:t>在IP地址后加上“/”符号以及1-32的数字，其中1-32的数字表示子网掩码中网络标识位的长度，例如：192.168.1.1/24 的子网掩码也可以表示为255.255.255.0。</a:t>
            </a:r>
            <a:endParaRPr lang="zh-CN" altLang="en-US" sz="20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000" fill="hold">
                                          <p:stCondLst>
                                            <p:cond delay="0"/>
                                          </p:stCondLst>
                                        </p:cTn>
                                        <p:tgtEl>
                                          <p:spTgt spid="7">
                                            <p:txEl>
                                              <p:pRg st="0" end="0"/>
                                            </p:txEl>
                                          </p:spTgt>
                                        </p:tgtEl>
                                        <p:attrNameLst>
                                          <p:attrName>style.visibility</p:attrName>
                                        </p:attrNameLst>
                                      </p:cBhvr>
                                      <p:to>
                                        <p:strVal val="visible"/>
                                      </p:to>
                                    </p:set>
                                    <p:animEffect transition="in" filter="wheel(1)">
                                      <p:cBhvr>
                                        <p:cTn id="12" dur="1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000" fill="hold">
                                          <p:stCondLst>
                                            <p:cond delay="0"/>
                                          </p:stCondLst>
                                        </p:cTn>
                                        <p:tgtEl>
                                          <p:spTgt spid="7">
                                            <p:txEl>
                                              <p:pRg st="1" end="1"/>
                                            </p:txEl>
                                          </p:spTgt>
                                        </p:tgtEl>
                                        <p:attrNameLst>
                                          <p:attrName>style.visibility</p:attrName>
                                        </p:attrNameLst>
                                      </p:cBhvr>
                                      <p:to>
                                        <p:strVal val="visible"/>
                                      </p:to>
                                    </p:set>
                                    <p:animEffect transition="in" filter="wheel(1)">
                                      <p:cBhvr>
                                        <p:cTn id="17" dur="1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altLang="en-US" sz="3600">
                <a:solidFill>
                  <a:schemeClr val="accent1">
                    <a:lumMod val="75000"/>
                  </a:schemeClr>
                </a:solidFill>
                <a:sym typeface="+mn-ea"/>
              </a:rPr>
              <a:t>2.</a:t>
            </a:r>
            <a:r>
              <a:rPr lang="en-US" altLang="zh-CN" sz="3600">
                <a:solidFill>
                  <a:schemeClr val="accent1">
                    <a:lumMod val="75000"/>
                  </a:schemeClr>
                </a:solidFill>
                <a:sym typeface="+mn-ea"/>
              </a:rPr>
              <a:t>3 </a:t>
            </a:r>
            <a:r>
              <a:rPr lang="en-US" altLang="zh-CN" sz="3600">
                <a:solidFill>
                  <a:schemeClr val="accent1">
                    <a:lumMod val="75000"/>
                  </a:schemeClr>
                </a:solidFill>
                <a:sym typeface="+mn-ea"/>
              </a:rPr>
              <a:t>网际协议IP——  子网掩码</a:t>
            </a:r>
            <a:endParaRPr lang="en-US" altLang="zh-CN" sz="3600">
              <a:solidFill>
                <a:schemeClr val="accent1">
                  <a:lumMod val="75000"/>
                </a:schemeClr>
              </a:solidFill>
              <a:sym typeface="+mn-ea"/>
            </a:endParaRPr>
          </a:p>
        </p:txBody>
      </p:sp>
      <p:sp>
        <p:nvSpPr>
          <p:cNvPr id="4" name="文本框 3"/>
          <p:cNvSpPr txBox="1"/>
          <p:nvPr/>
        </p:nvSpPr>
        <p:spPr>
          <a:xfrm>
            <a:off x="572770" y="2385060"/>
            <a:ext cx="11352530" cy="4092575"/>
          </a:xfrm>
          <a:prstGeom prst="rect">
            <a:avLst/>
          </a:prstGeom>
          <a:noFill/>
        </p:spPr>
        <p:txBody>
          <a:bodyPr wrap="square" rtlCol="0">
            <a:spAutoFit/>
          </a:bodyPr>
          <a:p>
            <a:endParaRPr lang="zh-CN" altLang="en-US" sz="2000"/>
          </a:p>
          <a:p>
            <a:r>
              <a:rPr lang="zh-CN" altLang="en-US" sz="2000"/>
              <a:t>       例如，有一C类IP地址为192.168.200.4，子网掩码为255.255.255.0，则它的网络号和主机号可按如下方法得到。</a:t>
            </a:r>
            <a:endParaRPr lang="zh-CN" altLang="en-US" sz="2000"/>
          </a:p>
          <a:p>
            <a:r>
              <a:rPr lang="zh-CN" altLang="en-US" sz="2000"/>
              <a:t>①将IP地址192.168.200.4转换为二进制数</a:t>
            </a:r>
            <a:endParaRPr lang="zh-CN" altLang="en-US" sz="2000"/>
          </a:p>
          <a:p>
            <a:r>
              <a:rPr lang="zh-CN" altLang="en-US" sz="2000"/>
              <a:t>11000000.10101000.11001000.00000100</a:t>
            </a:r>
            <a:endParaRPr lang="zh-CN" altLang="en-US" sz="2000"/>
          </a:p>
          <a:p>
            <a:r>
              <a:rPr lang="zh-CN" altLang="en-US" sz="2000"/>
              <a:t>②将子网掩码255.255.255.0转换为二进制数</a:t>
            </a:r>
            <a:endParaRPr lang="zh-CN" altLang="en-US" sz="2000"/>
          </a:p>
          <a:p>
            <a:r>
              <a:rPr lang="zh-CN" altLang="en-US" sz="2000"/>
              <a:t>11111111.11111111.11111111.00000000</a:t>
            </a:r>
            <a:endParaRPr lang="zh-CN" altLang="en-US" sz="2000"/>
          </a:p>
          <a:p>
            <a:r>
              <a:rPr lang="zh-CN" altLang="en-US" sz="2000"/>
              <a:t>③将IP地址与子网掩码按位“与”运算得到的结果为网络部分</a:t>
            </a:r>
            <a:endParaRPr lang="zh-CN" altLang="en-US" sz="2000"/>
          </a:p>
          <a:p>
            <a:r>
              <a:rPr lang="zh-CN" altLang="en-US" sz="2000"/>
              <a:t>11000000.10101000.11001000.00000000</a:t>
            </a:r>
            <a:endParaRPr lang="zh-CN" altLang="en-US" sz="2000"/>
          </a:p>
          <a:p>
            <a:r>
              <a:rPr lang="zh-CN" altLang="en-US" sz="2000"/>
              <a:t>运算结果转化为十进制为192.168.200.0，通过得出的运算结果，确定网络号为192.168.200.0。</a:t>
            </a:r>
            <a:endParaRPr lang="zh-CN" altLang="en-US" sz="2000"/>
          </a:p>
          <a:p>
            <a:r>
              <a:rPr lang="zh-CN" altLang="en-US" sz="2000"/>
              <a:t>④将子网掩码取反后再与IP地址按位“与”运算得到的结果为主机部分</a:t>
            </a:r>
            <a:endParaRPr lang="zh-CN" altLang="en-US" sz="2000"/>
          </a:p>
          <a:p>
            <a:r>
              <a:rPr lang="zh-CN" altLang="en-US" sz="2000"/>
              <a:t>00000000.00000000.00000000.00000100</a:t>
            </a:r>
            <a:endParaRPr lang="zh-CN" altLang="en-US" sz="2000"/>
          </a:p>
          <a:p>
            <a:r>
              <a:rPr lang="zh-CN" altLang="en-US" sz="2000"/>
              <a:t>运算结果转化为十进制为0.0.0.4，通过得出的运算结果，确定主机号为4。</a:t>
            </a:r>
            <a:endParaRPr lang="zh-CN" altLang="en-US" sz="2000"/>
          </a:p>
        </p:txBody>
      </p:sp>
      <p:sp>
        <p:nvSpPr>
          <p:cNvPr id="5" name="文本框 4"/>
          <p:cNvSpPr txBox="1"/>
          <p:nvPr/>
        </p:nvSpPr>
        <p:spPr>
          <a:xfrm>
            <a:off x="662940" y="1463040"/>
            <a:ext cx="11172825" cy="922020"/>
          </a:xfrm>
          <a:prstGeom prst="rect">
            <a:avLst/>
          </a:prstGeom>
          <a:noFill/>
        </p:spPr>
        <p:txBody>
          <a:bodyPr wrap="square" rtlCol="0">
            <a:spAutoFit/>
          </a:bodyPr>
          <a:p>
            <a:r>
              <a:rPr lang="en-US" altLang="zh-CN">
                <a:sym typeface="+mn-ea"/>
              </a:rPr>
              <a:t>       </a:t>
            </a:r>
            <a:r>
              <a:rPr lang="zh-CN" altLang="en-US">
                <a:sym typeface="+mn-ea"/>
              </a:rPr>
              <a:t>子网掩码是一个32位地址，是与IP地址结合使用的一种技术。它的主要作用有两个，一是用于屏蔽IP地址的一部分以区别网络标识和主机标识；二是用于将一个大的IP网络划分为若干小的子网络。</a:t>
            </a:r>
            <a:endParaRPr lang="zh-CN" altLang="en-US"/>
          </a:p>
          <a:p>
            <a:r>
              <a:rPr lang="zh-CN" altLang="en-US">
                <a:sym typeface="+mn-ea"/>
              </a:rPr>
              <a:t>下面以一个实例来介绍如何使用子网掩码来区分网络地址的网络号和主机号。</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000" fill="hold">
                                          <p:stCondLst>
                                            <p:cond delay="0"/>
                                          </p:stCondLst>
                                        </p:cTn>
                                        <p:tgtEl>
                                          <p:spTgt spid="4">
                                            <p:txEl>
                                              <p:pRg st="1" end="1"/>
                                            </p:txEl>
                                          </p:spTgt>
                                        </p:tgtEl>
                                        <p:attrNameLst>
                                          <p:attrName>style.visibility</p:attrName>
                                        </p:attrNameLst>
                                      </p:cBhvr>
                                      <p:to>
                                        <p:strVal val="visible"/>
                                      </p:to>
                                    </p:set>
                                    <p:animEffect transition="in" filter="wheel(1)">
                                      <p:cBhvr>
                                        <p:cTn id="7" dur="1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000" fill="hold">
                                          <p:stCondLst>
                                            <p:cond delay="0"/>
                                          </p:stCondLst>
                                        </p:cTn>
                                        <p:tgtEl>
                                          <p:spTgt spid="4">
                                            <p:txEl>
                                              <p:pRg st="2" end="2"/>
                                            </p:txEl>
                                          </p:spTgt>
                                        </p:tgtEl>
                                        <p:attrNameLst>
                                          <p:attrName>style.visibility</p:attrName>
                                        </p:attrNameLst>
                                      </p:cBhvr>
                                      <p:to>
                                        <p:strVal val="visible"/>
                                      </p:to>
                                    </p:set>
                                    <p:animEffect transition="in" filter="wheel(1)">
                                      <p:cBhvr>
                                        <p:cTn id="12" dur="1000"/>
                                        <p:tgtEl>
                                          <p:spTgt spid="4">
                                            <p:txEl>
                                              <p:pRg st="2" end="2"/>
                                            </p:txEl>
                                          </p:spTgt>
                                        </p:tgtEl>
                                      </p:cBhvr>
                                    </p:animEffect>
                                  </p:childTnLst>
                                </p:cTn>
                              </p:par>
                            </p:childTnLst>
                          </p:cTn>
                        </p:par>
                        <p:par>
                          <p:cTn id="13" fill="hold">
                            <p:stCondLst>
                              <p:cond delay="1000"/>
                            </p:stCondLst>
                            <p:childTnLst>
                              <p:par>
                                <p:cTn id="14" presetID="21" presetClass="entr" presetSubtype="1" fill="hold" nodeType="afterEffect">
                                  <p:stCondLst>
                                    <p:cond delay="0"/>
                                  </p:stCondLst>
                                  <p:childTnLst>
                                    <p:set>
                                      <p:cBhvr>
                                        <p:cTn id="15" dur="1000" fill="hold">
                                          <p:stCondLst>
                                            <p:cond delay="0"/>
                                          </p:stCondLst>
                                        </p:cTn>
                                        <p:tgtEl>
                                          <p:spTgt spid="4">
                                            <p:txEl>
                                              <p:pRg st="4" end="4"/>
                                            </p:txEl>
                                          </p:spTgt>
                                        </p:tgtEl>
                                        <p:attrNameLst>
                                          <p:attrName>style.visibility</p:attrName>
                                        </p:attrNameLst>
                                      </p:cBhvr>
                                      <p:to>
                                        <p:strVal val="visible"/>
                                      </p:to>
                                    </p:set>
                                    <p:animEffect transition="in" filter="wheel(1)">
                                      <p:cBhvr>
                                        <p:cTn id="16" dur="1000"/>
                                        <p:tgtEl>
                                          <p:spTgt spid="4">
                                            <p:txEl>
                                              <p:pRg st="4" end="4"/>
                                            </p:txEl>
                                          </p:spTgt>
                                        </p:tgtEl>
                                      </p:cBhvr>
                                    </p:animEffect>
                                  </p:childTnLst>
                                </p:cTn>
                              </p:par>
                            </p:childTnLst>
                          </p:cTn>
                        </p:par>
                        <p:par>
                          <p:cTn id="17" fill="hold">
                            <p:stCondLst>
                              <p:cond delay="2000"/>
                            </p:stCondLst>
                            <p:childTnLst>
                              <p:par>
                                <p:cTn id="18" presetID="21" presetClass="entr" presetSubtype="1" fill="hold" nodeType="afterEffect">
                                  <p:stCondLst>
                                    <p:cond delay="0"/>
                                  </p:stCondLst>
                                  <p:childTnLst>
                                    <p:set>
                                      <p:cBhvr>
                                        <p:cTn id="19" dur="1000" fill="hold">
                                          <p:stCondLst>
                                            <p:cond delay="0"/>
                                          </p:stCondLst>
                                        </p:cTn>
                                        <p:tgtEl>
                                          <p:spTgt spid="4">
                                            <p:txEl>
                                              <p:pRg st="6" end="6"/>
                                            </p:txEl>
                                          </p:spTgt>
                                        </p:tgtEl>
                                        <p:attrNameLst>
                                          <p:attrName>style.visibility</p:attrName>
                                        </p:attrNameLst>
                                      </p:cBhvr>
                                      <p:to>
                                        <p:strVal val="visible"/>
                                      </p:to>
                                    </p:set>
                                    <p:animEffect transition="in" filter="wheel(1)">
                                      <p:cBhvr>
                                        <p:cTn id="20" dur="1000"/>
                                        <p:tgtEl>
                                          <p:spTgt spid="4">
                                            <p:txEl>
                                              <p:pRg st="6" end="6"/>
                                            </p:txEl>
                                          </p:spTgt>
                                        </p:tgtEl>
                                      </p:cBhvr>
                                    </p:animEffect>
                                  </p:childTnLst>
                                </p:cTn>
                              </p:par>
                            </p:childTnLst>
                          </p:cTn>
                        </p:par>
                        <p:par>
                          <p:cTn id="21" fill="hold">
                            <p:stCondLst>
                              <p:cond delay="3000"/>
                            </p:stCondLst>
                            <p:childTnLst>
                              <p:par>
                                <p:cTn id="22" presetID="21" presetClass="entr" presetSubtype="1" fill="hold" nodeType="afterEffect">
                                  <p:stCondLst>
                                    <p:cond delay="0"/>
                                  </p:stCondLst>
                                  <p:childTnLst>
                                    <p:set>
                                      <p:cBhvr>
                                        <p:cTn id="23" dur="1000" fill="hold">
                                          <p:stCondLst>
                                            <p:cond delay="0"/>
                                          </p:stCondLst>
                                        </p:cTn>
                                        <p:tgtEl>
                                          <p:spTgt spid="4">
                                            <p:txEl>
                                              <p:pRg st="9" end="9"/>
                                            </p:txEl>
                                          </p:spTgt>
                                        </p:tgtEl>
                                        <p:attrNameLst>
                                          <p:attrName>style.visibility</p:attrName>
                                        </p:attrNameLst>
                                      </p:cBhvr>
                                      <p:to>
                                        <p:strVal val="visible"/>
                                      </p:to>
                                    </p:set>
                                    <p:animEffect transition="in" filter="wheel(1)">
                                      <p:cBhvr>
                                        <p:cTn id="24" dur="1000"/>
                                        <p:tgtEl>
                                          <p:spTgt spid="4">
                                            <p:txEl>
                                              <p:pRg st="9" end="9"/>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animEffect transition="in" filter="wheel(1)">
                                      <p:cBhvr>
                                        <p:cTn id="27" dur="2000"/>
                                        <p:tgtEl>
                                          <p:spTgt spid="4">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000" fill="hold">
                                          <p:stCondLst>
                                            <p:cond delay="0"/>
                                          </p:stCondLst>
                                        </p:cTn>
                                        <p:tgtEl>
                                          <p:spTgt spid="4">
                                            <p:txEl>
                                              <p:pRg st="3" end="3"/>
                                            </p:txEl>
                                          </p:spTgt>
                                        </p:tgtEl>
                                        <p:attrNameLst>
                                          <p:attrName>style.visibility</p:attrName>
                                        </p:attrNameLst>
                                      </p:cBhvr>
                                      <p:to>
                                        <p:strVal val="visible"/>
                                      </p:to>
                                    </p:set>
                                    <p:animEffect transition="in" filter="checkerboard(across)">
                                      <p:cBhvr>
                                        <p:cTn id="32" dur="10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000" fill="hold">
                                          <p:stCondLst>
                                            <p:cond delay="0"/>
                                          </p:stCondLst>
                                        </p:cTn>
                                        <p:tgtEl>
                                          <p:spTgt spid="4">
                                            <p:txEl>
                                              <p:pRg st="5" end="5"/>
                                            </p:txEl>
                                          </p:spTgt>
                                        </p:tgtEl>
                                        <p:attrNameLst>
                                          <p:attrName>style.visibility</p:attrName>
                                        </p:attrNameLst>
                                      </p:cBhvr>
                                      <p:to>
                                        <p:strVal val="visible"/>
                                      </p:to>
                                    </p:set>
                                    <p:animEffect transition="in" filter="checkerboard(across)">
                                      <p:cBhvr>
                                        <p:cTn id="37" dur="10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000" fill="hold">
                                          <p:stCondLst>
                                            <p:cond delay="0"/>
                                          </p:stCondLst>
                                        </p:cTn>
                                        <p:tgtEl>
                                          <p:spTgt spid="4">
                                            <p:txEl>
                                              <p:pRg st="8" end="8"/>
                                            </p:txEl>
                                          </p:spTgt>
                                        </p:tgtEl>
                                        <p:attrNameLst>
                                          <p:attrName>style.visibility</p:attrName>
                                        </p:attrNameLst>
                                      </p:cBhvr>
                                      <p:to>
                                        <p:strVal val="visible"/>
                                      </p:to>
                                    </p:set>
                                    <p:animEffect transition="in" filter="checkerboard(across)">
                                      <p:cBhvr>
                                        <p:cTn id="42" dur="10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000" fill="hold">
                                          <p:stCondLst>
                                            <p:cond delay="0"/>
                                          </p:stCondLst>
                                        </p:cTn>
                                        <p:tgtEl>
                                          <p:spTgt spid="4">
                                            <p:txEl>
                                              <p:pRg st="11" end="11"/>
                                            </p:txEl>
                                          </p:spTgt>
                                        </p:tgtEl>
                                        <p:attrNameLst>
                                          <p:attrName>style.visibility</p:attrName>
                                        </p:attrNameLst>
                                      </p:cBhvr>
                                      <p:to>
                                        <p:strVal val="visible"/>
                                      </p:to>
                                    </p:set>
                                    <p:animEffect transition="in" filter="checkerboard(across)">
                                      <p:cBhvr>
                                        <p:cTn id="47" dur="10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2.4网际控制报文协议ICMP</a:t>
            </a:r>
            <a:endParaRPr sz="3600">
              <a:solidFill>
                <a:schemeClr val="accent1">
                  <a:lumMod val="75000"/>
                </a:schemeClr>
              </a:solidFill>
              <a:sym typeface="+mn-ea"/>
            </a:endParaRPr>
          </a:p>
        </p:txBody>
      </p:sp>
      <p:sp>
        <p:nvSpPr>
          <p:cNvPr id="21" name="Line 37"/>
          <p:cNvSpPr>
            <a:spLocks noChangeShapeType="1"/>
          </p:cNvSpPr>
          <p:nvPr>
            <p:custDataLst>
              <p:tags r:id="rId2"/>
            </p:custDataLst>
          </p:nvPr>
        </p:nvSpPr>
        <p:spPr bwMode="auto">
          <a:xfrm rot="618245" flipH="1" flipV="1">
            <a:off x="4440964" y="4575590"/>
            <a:ext cx="1143452" cy="281454"/>
          </a:xfrm>
          <a:prstGeom prst="line">
            <a:avLst/>
          </a:prstGeom>
          <a:noFill/>
          <a:ln w="9525">
            <a:solidFill>
              <a:srgbClr val="018BE9">
                <a:lumMod val="40000"/>
                <a:lumOff val="60000"/>
              </a:srgbClr>
            </a:solidFill>
            <a:prstDash val="dash"/>
            <a:round/>
            <a:tailEnd type="triangle" w="med" len="med"/>
          </a:ln>
          <a:extLst>
            <a:ext uri="{909E8E84-426E-40DD-AFC4-6F175D3DCCD1}">
              <a14:hiddenFill xmlns:a14="http://schemas.microsoft.com/office/drawing/2010/main">
                <a:noFill/>
              </a14:hiddenFill>
            </a:ext>
          </a:extLst>
        </p:spPr>
        <p:txBody>
          <a:bodyPr>
            <a:normAutofit fontScale="65000" lnSpcReduction="20000"/>
          </a:bodyPr>
          <a:lstStyle/>
          <a:p>
            <a:endParaRPr lang="zh-CN" altLang="en-US">
              <a:sym typeface="Arial" panose="020B0604020202020204" pitchFamily="34" charset="0"/>
            </a:endParaRPr>
          </a:p>
        </p:txBody>
      </p:sp>
      <p:sp>
        <p:nvSpPr>
          <p:cNvPr id="4" name="Oval 5"/>
          <p:cNvSpPr>
            <a:spLocks noChangeArrowheads="1"/>
          </p:cNvSpPr>
          <p:nvPr>
            <p:custDataLst>
              <p:tags r:id="rId3"/>
            </p:custDataLst>
          </p:nvPr>
        </p:nvSpPr>
        <p:spPr bwMode="auto">
          <a:xfrm>
            <a:off x="3452421" y="3840377"/>
            <a:ext cx="822325" cy="819150"/>
          </a:xfrm>
          <a:prstGeom prst="ellipse">
            <a:avLst/>
          </a:prstGeom>
          <a:solidFill>
            <a:srgbClr val="FFC000"/>
          </a:solidFill>
          <a:ln w="9525" algn="ctr">
            <a:noFill/>
            <a:round/>
          </a:ln>
        </p:spPr>
        <p:txBody>
          <a:bodyPr wrap="none" anchor="ctr">
            <a:normAutofit/>
          </a:bodyPr>
          <a:lstStyle>
            <a:lvl1pPr>
              <a:defRPr>
                <a:solidFill>
                  <a:srgbClr val="5F5F5F"/>
                </a:solidFill>
                <a:latin typeface="Calibri" panose="020F0502020204030204" pitchFamily="34" charset="0"/>
                <a:ea typeface="微软雅黑" panose="020B0503020204020204" charset="-122"/>
              </a:defRPr>
            </a:lvl1pPr>
            <a:lvl2pPr marL="742950" indent="-285750">
              <a:defRPr>
                <a:solidFill>
                  <a:srgbClr val="5F5F5F"/>
                </a:solidFill>
                <a:latin typeface="Calibri" panose="020F0502020204030204" pitchFamily="34" charset="0"/>
                <a:ea typeface="微软雅黑" panose="020B0503020204020204" charset="-122"/>
              </a:defRPr>
            </a:lvl2pPr>
            <a:lvl3pPr marL="1143000" indent="-228600">
              <a:defRPr>
                <a:solidFill>
                  <a:srgbClr val="5F5F5F"/>
                </a:solidFill>
                <a:latin typeface="Calibri" panose="020F0502020204030204" pitchFamily="34" charset="0"/>
                <a:ea typeface="微软雅黑" panose="020B0503020204020204" charset="-122"/>
              </a:defRPr>
            </a:lvl3pPr>
            <a:lvl4pPr marL="1600200" indent="-228600">
              <a:defRPr>
                <a:solidFill>
                  <a:srgbClr val="5F5F5F"/>
                </a:solidFill>
                <a:latin typeface="Calibri" panose="020F0502020204030204" pitchFamily="34" charset="0"/>
                <a:ea typeface="微软雅黑" panose="020B0503020204020204" charset="-122"/>
              </a:defRPr>
            </a:lvl4pPr>
            <a:lvl5pPr marL="2057400" indent="-228600">
              <a:defRPr>
                <a:solidFill>
                  <a:srgbClr val="5F5F5F"/>
                </a:solidFill>
                <a:latin typeface="Calibri" panose="020F0502020204030204" pitchFamily="34" charset="0"/>
                <a:ea typeface="微软雅黑" panose="020B0503020204020204" charset="-122"/>
              </a:defRPr>
            </a:lvl5pPr>
            <a:lvl6pPr marL="25146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6pPr>
            <a:lvl7pPr marL="29718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7pPr>
            <a:lvl8pPr marL="34290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8pPr>
            <a:lvl9pPr marL="38862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9pPr>
          </a:lstStyle>
          <a:p>
            <a:pPr algn="ctr"/>
            <a:r>
              <a:rPr lang="en-US" altLang="zh-CN" sz="2000" dirty="0">
                <a:solidFill>
                  <a:srgbClr val="FFFFFF"/>
                </a:solidFill>
                <a:latin typeface="Arial" panose="020B0604020202020204" pitchFamily="34" charset="0"/>
                <a:ea typeface="微软雅黑" panose="020B0503020204020204" charset="-122"/>
                <a:sym typeface="Arial" panose="020B0604020202020204" pitchFamily="34" charset="0"/>
              </a:rPr>
              <a:t>1</a:t>
            </a:r>
            <a:endParaRPr lang="en-US" altLang="zh-CN" sz="2000"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28" name="Oval 30"/>
          <p:cNvSpPr>
            <a:spLocks noChangeArrowheads="1"/>
          </p:cNvSpPr>
          <p:nvPr>
            <p:custDataLst>
              <p:tags r:id="rId4"/>
            </p:custDataLst>
          </p:nvPr>
        </p:nvSpPr>
        <p:spPr bwMode="auto">
          <a:xfrm>
            <a:off x="7760560" y="3840377"/>
            <a:ext cx="820737" cy="819150"/>
          </a:xfrm>
          <a:prstGeom prst="ellipse">
            <a:avLst/>
          </a:prstGeom>
          <a:solidFill>
            <a:srgbClr val="00B0F0"/>
          </a:solidFill>
          <a:ln w="9525" algn="ctr">
            <a:noFill/>
            <a:round/>
          </a:ln>
        </p:spPr>
        <p:txBody>
          <a:bodyPr wrap="none" anchor="ctr">
            <a:normAutofit/>
          </a:bodyPr>
          <a:lstStyle>
            <a:lvl1pPr>
              <a:defRPr>
                <a:solidFill>
                  <a:srgbClr val="5F5F5F"/>
                </a:solidFill>
                <a:latin typeface="Calibri" panose="020F0502020204030204" pitchFamily="34" charset="0"/>
                <a:ea typeface="微软雅黑" panose="020B0503020204020204" charset="-122"/>
              </a:defRPr>
            </a:lvl1pPr>
            <a:lvl2pPr marL="742950" indent="-285750">
              <a:defRPr>
                <a:solidFill>
                  <a:srgbClr val="5F5F5F"/>
                </a:solidFill>
                <a:latin typeface="Calibri" panose="020F0502020204030204" pitchFamily="34" charset="0"/>
                <a:ea typeface="微软雅黑" panose="020B0503020204020204" charset="-122"/>
              </a:defRPr>
            </a:lvl2pPr>
            <a:lvl3pPr marL="1143000" indent="-228600">
              <a:defRPr>
                <a:solidFill>
                  <a:srgbClr val="5F5F5F"/>
                </a:solidFill>
                <a:latin typeface="Calibri" panose="020F0502020204030204" pitchFamily="34" charset="0"/>
                <a:ea typeface="微软雅黑" panose="020B0503020204020204" charset="-122"/>
              </a:defRPr>
            </a:lvl3pPr>
            <a:lvl4pPr marL="1600200" indent="-228600">
              <a:defRPr>
                <a:solidFill>
                  <a:srgbClr val="5F5F5F"/>
                </a:solidFill>
                <a:latin typeface="Calibri" panose="020F0502020204030204" pitchFamily="34" charset="0"/>
                <a:ea typeface="微软雅黑" panose="020B0503020204020204" charset="-122"/>
              </a:defRPr>
            </a:lvl4pPr>
            <a:lvl5pPr marL="2057400" indent="-228600">
              <a:defRPr>
                <a:solidFill>
                  <a:srgbClr val="5F5F5F"/>
                </a:solidFill>
                <a:latin typeface="Calibri" panose="020F0502020204030204" pitchFamily="34" charset="0"/>
                <a:ea typeface="微软雅黑" panose="020B0503020204020204" charset="-122"/>
              </a:defRPr>
            </a:lvl5pPr>
            <a:lvl6pPr marL="25146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6pPr>
            <a:lvl7pPr marL="29718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7pPr>
            <a:lvl8pPr marL="34290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8pPr>
            <a:lvl9pPr marL="38862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9pPr>
          </a:lstStyle>
          <a:p>
            <a:pPr algn="ctr"/>
            <a:r>
              <a:rPr lang="en-US" altLang="zh-CN" sz="2000" dirty="0">
                <a:solidFill>
                  <a:srgbClr val="FFFFFF"/>
                </a:solidFill>
                <a:latin typeface="Arial" panose="020B0604020202020204" pitchFamily="34" charset="0"/>
                <a:ea typeface="微软雅黑" panose="020B0503020204020204" charset="-122"/>
                <a:sym typeface="Arial" panose="020B0604020202020204" pitchFamily="34" charset="0"/>
              </a:rPr>
              <a:t>2</a:t>
            </a:r>
            <a:endParaRPr lang="en-US" altLang="zh-CN" sz="2000"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37" name="Line 39"/>
          <p:cNvSpPr>
            <a:spLocks noChangeShapeType="1"/>
          </p:cNvSpPr>
          <p:nvPr>
            <p:custDataLst>
              <p:tags r:id="rId5"/>
            </p:custDataLst>
          </p:nvPr>
        </p:nvSpPr>
        <p:spPr bwMode="auto">
          <a:xfrm rot="618245" flipV="1">
            <a:off x="6560696" y="4391326"/>
            <a:ext cx="1042574" cy="664316"/>
          </a:xfrm>
          <a:prstGeom prst="line">
            <a:avLst/>
          </a:prstGeom>
          <a:noFill/>
          <a:ln w="9525">
            <a:solidFill>
              <a:srgbClr val="018BE9">
                <a:lumMod val="40000"/>
                <a:lumOff val="60000"/>
              </a:srgbClr>
            </a:solidFill>
            <a:prstDash val="dash"/>
            <a:round/>
            <a:tailEnd type="triangle" w="med" len="med"/>
          </a:ln>
          <a:extLst>
            <a:ext uri="{909E8E84-426E-40DD-AFC4-6F175D3DCCD1}">
              <a14:hiddenFill xmlns:a14="http://schemas.microsoft.com/office/drawing/2010/main">
                <a:noFill/>
              </a14:hiddenFill>
            </a:ext>
          </a:extLst>
        </p:spPr>
        <p:txBody>
          <a:bodyPr>
            <a:normAutofit/>
          </a:bodyPr>
          <a:lstStyle/>
          <a:p>
            <a:endParaRPr lang="zh-CN" altLang="en-US" dirty="0">
              <a:sym typeface="Arial" panose="020B0604020202020204" pitchFamily="34" charset="0"/>
            </a:endParaRPr>
          </a:p>
        </p:txBody>
      </p:sp>
      <p:sp>
        <p:nvSpPr>
          <p:cNvPr id="40" name="Oval 44"/>
          <p:cNvSpPr>
            <a:spLocks noChangeArrowheads="1"/>
          </p:cNvSpPr>
          <p:nvPr>
            <p:custDataLst>
              <p:tags r:id="rId6"/>
            </p:custDataLst>
          </p:nvPr>
        </p:nvSpPr>
        <p:spPr bwMode="gray">
          <a:xfrm>
            <a:off x="5334333" y="4611587"/>
            <a:ext cx="1335198" cy="1320255"/>
          </a:xfrm>
          <a:prstGeom prst="ellipse">
            <a:avLst/>
          </a:prstGeom>
          <a:gradFill rotWithShape="1">
            <a:gsLst>
              <a:gs pos="0">
                <a:srgbClr val="018BE9"/>
              </a:gs>
              <a:gs pos="100000">
                <a:srgbClr val="018BE9">
                  <a:lumMod val="75000"/>
                </a:srgbClr>
              </a:gs>
            </a:gsLst>
            <a:lin ang="2700000" scaled="1"/>
          </a:gradFill>
          <a:ln>
            <a:noFill/>
          </a:ln>
        </p:spPr>
        <p:txBody>
          <a:bodyPr wrap="square" lIns="0" tIns="0" rIns="0" bIns="0" anchor="ctr">
            <a:normAutofit fontScale="90000"/>
          </a:bodyPr>
          <a:lstStyle>
            <a:lvl1pPr>
              <a:defRPr>
                <a:solidFill>
                  <a:srgbClr val="5F5F5F"/>
                </a:solidFill>
                <a:latin typeface="Calibri" panose="020F0502020204030204" pitchFamily="34" charset="0"/>
                <a:ea typeface="微软雅黑" panose="020B0503020204020204" charset="-122"/>
              </a:defRPr>
            </a:lvl1pPr>
            <a:lvl2pPr marL="742950" indent="-285750">
              <a:defRPr>
                <a:solidFill>
                  <a:srgbClr val="5F5F5F"/>
                </a:solidFill>
                <a:latin typeface="Calibri" panose="020F0502020204030204" pitchFamily="34" charset="0"/>
                <a:ea typeface="微软雅黑" panose="020B0503020204020204" charset="-122"/>
              </a:defRPr>
            </a:lvl2pPr>
            <a:lvl3pPr marL="1143000" indent="-228600">
              <a:defRPr>
                <a:solidFill>
                  <a:srgbClr val="5F5F5F"/>
                </a:solidFill>
                <a:latin typeface="Calibri" panose="020F0502020204030204" pitchFamily="34" charset="0"/>
                <a:ea typeface="微软雅黑" panose="020B0503020204020204" charset="-122"/>
              </a:defRPr>
            </a:lvl3pPr>
            <a:lvl4pPr marL="1600200" indent="-228600">
              <a:defRPr>
                <a:solidFill>
                  <a:srgbClr val="5F5F5F"/>
                </a:solidFill>
                <a:latin typeface="Calibri" panose="020F0502020204030204" pitchFamily="34" charset="0"/>
                <a:ea typeface="微软雅黑" panose="020B0503020204020204" charset="-122"/>
              </a:defRPr>
            </a:lvl4pPr>
            <a:lvl5pPr marL="2057400" indent="-228600">
              <a:defRPr>
                <a:solidFill>
                  <a:srgbClr val="5F5F5F"/>
                </a:solidFill>
                <a:latin typeface="Calibri" panose="020F0502020204030204" pitchFamily="34" charset="0"/>
                <a:ea typeface="微软雅黑" panose="020B0503020204020204" charset="-122"/>
              </a:defRPr>
            </a:lvl5pPr>
            <a:lvl6pPr marL="25146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6pPr>
            <a:lvl7pPr marL="29718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7pPr>
            <a:lvl8pPr marL="34290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8pPr>
            <a:lvl9pPr marL="3886200" indent="-228600" fontAlgn="base">
              <a:spcBef>
                <a:spcPct val="0"/>
              </a:spcBef>
              <a:spcAft>
                <a:spcPct val="0"/>
              </a:spcAft>
              <a:defRPr>
                <a:solidFill>
                  <a:srgbClr val="5F5F5F"/>
                </a:solidFill>
                <a:latin typeface="Calibri" panose="020F0502020204030204" pitchFamily="34" charset="0"/>
                <a:ea typeface="微软雅黑" panose="020B0503020204020204" charset="-122"/>
              </a:defRPr>
            </a:lvl9pPr>
          </a:lstStyle>
          <a:p>
            <a:pPr algn="ctr"/>
            <a:r>
              <a:rPr lang="en-US" altLang="zh-CN" sz="2000" dirty="0">
                <a:solidFill>
                  <a:srgbClr val="FFFFFF"/>
                </a:solidFill>
                <a:latin typeface="Arial" panose="020B0604020202020204" pitchFamily="34" charset="0"/>
                <a:ea typeface="微软雅黑" panose="020B0503020204020204" charset="-122"/>
                <a:cs typeface="+mn-ea"/>
                <a:sym typeface="Arial" panose="020B0604020202020204" pitchFamily="34" charset="0"/>
              </a:rPr>
              <a:t>ICMP网际控制报文协议</a:t>
            </a:r>
            <a:endParaRPr lang="en-US" altLang="zh-CN" sz="2000" dirty="0">
              <a:solidFill>
                <a:srgbClr val="FFFFFF"/>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54" name="文本框 53"/>
          <p:cNvSpPr txBox="1"/>
          <p:nvPr>
            <p:custDataLst>
              <p:tags r:id="rId7"/>
            </p:custDataLst>
          </p:nvPr>
        </p:nvSpPr>
        <p:spPr>
          <a:xfrm>
            <a:off x="2945582" y="3004698"/>
            <a:ext cx="1836000" cy="756000"/>
          </a:xfrm>
          <a:prstGeom prst="rect">
            <a:avLst/>
          </a:prstGeom>
          <a:noFill/>
        </p:spPr>
        <p:txBody>
          <a:bodyPr wrap="square" rtlCol="0">
            <a:normAutofit lnSpcReduction="10000"/>
          </a:bodyPr>
          <a:lstStyle/>
          <a:p>
            <a:pPr algn="ctr">
              <a:lnSpc>
                <a:spcPct val="130000"/>
              </a:lnSpc>
            </a:pPr>
            <a:r>
              <a:rPr lang="zh-CN" altLang="en-US" dirty="0">
                <a:solidFill>
                  <a:schemeClr val="accent1">
                    <a:lumMod val="75000"/>
                  </a:schemeClr>
                </a:solidFill>
                <a:sym typeface="Arial" panose="020B0604020202020204" pitchFamily="34" charset="0"/>
              </a:rPr>
              <a:t>ICMP报文的格式</a:t>
            </a:r>
            <a:endParaRPr lang="zh-CN" altLang="en-US" dirty="0">
              <a:solidFill>
                <a:schemeClr val="accent1">
                  <a:lumMod val="75000"/>
                </a:schemeClr>
              </a:solidFill>
              <a:sym typeface="Arial" panose="020B0604020202020204" pitchFamily="34" charset="0"/>
            </a:endParaRPr>
          </a:p>
        </p:txBody>
      </p:sp>
      <p:sp>
        <p:nvSpPr>
          <p:cNvPr id="60" name="文本框 59"/>
          <p:cNvSpPr txBox="1"/>
          <p:nvPr>
            <p:custDataLst>
              <p:tags r:id="rId8"/>
            </p:custDataLst>
          </p:nvPr>
        </p:nvSpPr>
        <p:spPr>
          <a:xfrm>
            <a:off x="7252927" y="3004698"/>
            <a:ext cx="1836000" cy="756000"/>
          </a:xfrm>
          <a:prstGeom prst="rect">
            <a:avLst/>
          </a:prstGeom>
          <a:noFill/>
        </p:spPr>
        <p:txBody>
          <a:bodyPr wrap="square" rtlCol="0">
            <a:normAutofit lnSpcReduction="10000"/>
          </a:bodyPr>
          <a:lstStyle/>
          <a:p>
            <a:pPr algn="ctr">
              <a:lnSpc>
                <a:spcPct val="130000"/>
              </a:lnSpc>
            </a:pPr>
            <a:r>
              <a:rPr lang="zh-CN" altLang="en-US" dirty="0">
                <a:solidFill>
                  <a:schemeClr val="accent1">
                    <a:lumMod val="75000"/>
                  </a:schemeClr>
                </a:solidFill>
                <a:sym typeface="Arial" panose="020B0604020202020204" pitchFamily="34" charset="0"/>
              </a:rPr>
              <a:t>ICMP的应用实例</a:t>
            </a:r>
            <a:endParaRPr lang="zh-CN" altLang="en-US" dirty="0">
              <a:solidFill>
                <a:schemeClr val="accent1">
                  <a:lumMod val="75000"/>
                </a:schemeClr>
              </a:solidFill>
              <a:sym typeface="Arial" panose="020B0604020202020204" pitchFamily="34" charset="0"/>
            </a:endParaRPr>
          </a:p>
        </p:txBody>
      </p:sp>
      <p:sp>
        <p:nvSpPr>
          <p:cNvPr id="5" name="文本框 4"/>
          <p:cNvSpPr txBox="1"/>
          <p:nvPr/>
        </p:nvSpPr>
        <p:spPr>
          <a:xfrm>
            <a:off x="1400810" y="1314450"/>
            <a:ext cx="9818370" cy="922020"/>
          </a:xfrm>
          <a:prstGeom prst="rect">
            <a:avLst/>
          </a:prstGeom>
          <a:noFill/>
        </p:spPr>
        <p:txBody>
          <a:bodyPr wrap="square" rtlCol="0">
            <a:spAutoFit/>
          </a:bodyPr>
          <a:p>
            <a:r>
              <a:rPr lang="en-US" altLang="zh-CN"/>
              <a:t>       </a:t>
            </a:r>
            <a:r>
              <a:rPr lang="zh-CN" altLang="en-US"/>
              <a:t>ICMP网际控制报文协议是TCP/IP协议族的子协议，用于在IP主机、路由器之间传递控制报文。控制报文是指网络是否连通、主机是否可达、路由是否可用等网络本身的消息。这些控制报文虽然并不传输用户数据，但是对于用户数据的传递起着非常重要的作用。</a:t>
            </a:r>
            <a:endParaRPr lang="zh-CN" altLang="en-US"/>
          </a:p>
        </p:txBody>
      </p:sp>
    </p:spTree>
    <p:custDataLst>
      <p:tags r:id="rId9"/>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2.4网际控制报文协议ICMP</a:t>
            </a:r>
            <a:r>
              <a:rPr lang="en-US" sz="3600">
                <a:solidFill>
                  <a:schemeClr val="accent1">
                    <a:lumMod val="75000"/>
                  </a:schemeClr>
                </a:solidFill>
                <a:sym typeface="+mn-ea"/>
              </a:rPr>
              <a:t>——ICMP报文的格式</a:t>
            </a:r>
            <a:endParaRPr lang="en-US" sz="3600">
              <a:solidFill>
                <a:schemeClr val="accent1">
                  <a:lumMod val="75000"/>
                </a:schemeClr>
              </a:solidFill>
              <a:sym typeface="+mn-ea"/>
            </a:endParaRPr>
          </a:p>
        </p:txBody>
      </p:sp>
      <p:sp>
        <p:nvSpPr>
          <p:cNvPr id="4" name="文本框 3"/>
          <p:cNvSpPr txBox="1"/>
          <p:nvPr/>
        </p:nvSpPr>
        <p:spPr>
          <a:xfrm>
            <a:off x="2078355" y="1243965"/>
            <a:ext cx="8463915" cy="645160"/>
          </a:xfrm>
          <a:prstGeom prst="rect">
            <a:avLst/>
          </a:prstGeom>
          <a:noFill/>
        </p:spPr>
        <p:txBody>
          <a:bodyPr wrap="square" rtlCol="0">
            <a:spAutoFit/>
          </a:bodyPr>
          <a:p>
            <a:r>
              <a:rPr lang="en-US" altLang="zh-CN"/>
              <a:t>       </a:t>
            </a:r>
            <a:r>
              <a:rPr lang="zh-CN" altLang="en-US"/>
              <a:t>ICMP报文通常被IP层或更高层协议使用，一些ICMP报文把差错报文返回给用户进程。ICMP报文是在IP数据报内部被传输的，它的格式如图2-6所示。</a:t>
            </a:r>
            <a:endParaRPr lang="zh-CN" altLang="en-US"/>
          </a:p>
        </p:txBody>
      </p:sp>
      <p:graphicFrame>
        <p:nvGraphicFramePr>
          <p:cNvPr id="5" name="表格 4"/>
          <p:cNvGraphicFramePr/>
          <p:nvPr/>
        </p:nvGraphicFramePr>
        <p:xfrm>
          <a:off x="1828800" y="2176780"/>
          <a:ext cx="8531860" cy="1672590"/>
        </p:xfrm>
        <a:graphic>
          <a:graphicData uri="http://schemas.openxmlformats.org/drawingml/2006/table">
            <a:tbl>
              <a:tblPr firstRow="1" bandRow="1">
                <a:tableStyleId>{5C22544A-7EE6-4342-B048-85BDC9FD1C3A}</a:tableStyleId>
              </a:tblPr>
              <a:tblGrid>
                <a:gridCol w="2132965"/>
                <a:gridCol w="2132965"/>
                <a:gridCol w="4265930"/>
              </a:tblGrid>
              <a:tr h="496570">
                <a:tc>
                  <a:txBody>
                    <a:bodyPr/>
                    <a:p>
                      <a:pPr algn="ctr">
                        <a:buNone/>
                      </a:pPr>
                      <a:r>
                        <a:rPr lang="zh-CN" altLang="en-US"/>
                        <a:t>类型</a:t>
                      </a:r>
                      <a:endParaRPr lang="zh-CN" altLang="en-US"/>
                    </a:p>
                  </a:txBody>
                  <a:tcPr anchor="ctr" anchorCtr="0"/>
                </a:tc>
                <a:tc>
                  <a:txBody>
                    <a:bodyPr/>
                    <a:p>
                      <a:pPr algn="ctr">
                        <a:buNone/>
                      </a:pPr>
                      <a:r>
                        <a:rPr lang="zh-CN" altLang="en-US"/>
                        <a:t>代码</a:t>
                      </a:r>
                      <a:endParaRPr lang="zh-CN" altLang="en-US"/>
                    </a:p>
                  </a:txBody>
                  <a:tcPr anchor="ctr" anchorCtr="0"/>
                </a:tc>
                <a:tc>
                  <a:txBody>
                    <a:bodyPr/>
                    <a:p>
                      <a:pPr algn="ctr">
                        <a:buNone/>
                      </a:pPr>
                      <a:r>
                        <a:rPr lang="zh-CN" altLang="en-US"/>
                        <a:t>检验和</a:t>
                      </a:r>
                      <a:endParaRPr lang="zh-CN" altLang="en-US"/>
                    </a:p>
                  </a:txBody>
                  <a:tcPr anchor="ctr" anchorCtr="0"/>
                </a:tc>
              </a:tr>
              <a:tr h="588010">
                <a:tc gridSpan="3">
                  <a:txBody>
                    <a:bodyPr/>
                    <a:p>
                      <a:pPr algn="ctr">
                        <a:buNone/>
                      </a:pPr>
                      <a:r>
                        <a:rPr lang="zh-CN" altLang="en-US"/>
                        <a:t>（这个字节取决于</a:t>
                      </a:r>
                      <a:r>
                        <a:rPr lang="en-US" altLang="zh-CN"/>
                        <a:t>ICMP</a:t>
                      </a:r>
                      <a:r>
                        <a:rPr lang="zh-CN" altLang="en-US"/>
                        <a:t>报文的类型</a:t>
                      </a:r>
                      <a:r>
                        <a:rPr lang="zh-CN" altLang="en-US"/>
                        <a:t>）</a:t>
                      </a:r>
                      <a:endParaRPr lang="zh-CN" altLang="en-US"/>
                    </a:p>
                  </a:txBody>
                  <a:tcPr anchor="ctr" anchorCtr="0"/>
                </a:tc>
                <a:tc hMerge="1">
                  <a:tcPr/>
                </a:tc>
                <a:tc hMerge="1">
                  <a:tcPr/>
                </a:tc>
              </a:tr>
              <a:tr h="588010">
                <a:tc gridSpan="3">
                  <a:txBody>
                    <a:bodyPr/>
                    <a:p>
                      <a:pPr algn="ctr">
                        <a:buNone/>
                      </a:pPr>
                      <a:r>
                        <a:rPr lang="en-US" altLang="zh-CN"/>
                        <a:t>ICMP</a:t>
                      </a:r>
                      <a:r>
                        <a:rPr lang="zh-CN" altLang="en-US"/>
                        <a:t>的数据部分（长度取决于类型</a:t>
                      </a:r>
                      <a:r>
                        <a:rPr lang="zh-CN" altLang="en-US"/>
                        <a:t>）</a:t>
                      </a:r>
                      <a:endParaRPr lang="zh-CN" altLang="en-US"/>
                    </a:p>
                  </a:txBody>
                  <a:tcPr anchor="ctr" anchorCtr="0"/>
                </a:tc>
                <a:tc hMerge="1">
                  <a:tcPr/>
                </a:tc>
                <a:tc hMerge="1">
                  <a:tcPr/>
                </a:tc>
              </a:tr>
            </a:tbl>
          </a:graphicData>
        </a:graphic>
      </p:graphicFrame>
      <p:sp>
        <p:nvSpPr>
          <p:cNvPr id="8" name="文本框 7"/>
          <p:cNvSpPr txBox="1"/>
          <p:nvPr/>
        </p:nvSpPr>
        <p:spPr>
          <a:xfrm>
            <a:off x="1288415" y="1808480"/>
            <a:ext cx="540385" cy="368300"/>
          </a:xfrm>
          <a:prstGeom prst="rect">
            <a:avLst/>
          </a:prstGeom>
          <a:noFill/>
        </p:spPr>
        <p:txBody>
          <a:bodyPr wrap="square" rtlCol="0">
            <a:spAutoFit/>
          </a:bodyPr>
          <a:p>
            <a:r>
              <a:rPr lang="zh-CN" altLang="en-US"/>
              <a:t>位</a:t>
            </a:r>
            <a:endParaRPr lang="zh-CN" altLang="en-US"/>
          </a:p>
        </p:txBody>
      </p:sp>
      <p:sp>
        <p:nvSpPr>
          <p:cNvPr id="9" name="文本框 8"/>
          <p:cNvSpPr txBox="1"/>
          <p:nvPr/>
        </p:nvSpPr>
        <p:spPr>
          <a:xfrm>
            <a:off x="1751330" y="1897380"/>
            <a:ext cx="193675" cy="368300"/>
          </a:xfrm>
          <a:prstGeom prst="rect">
            <a:avLst/>
          </a:prstGeom>
          <a:noFill/>
        </p:spPr>
        <p:txBody>
          <a:bodyPr wrap="square" rtlCol="0">
            <a:spAutoFit/>
          </a:bodyPr>
          <a:p>
            <a:r>
              <a:rPr lang="en-US" altLang="zh-CN"/>
              <a:t>0</a:t>
            </a:r>
            <a:endParaRPr lang="en-US" altLang="zh-CN"/>
          </a:p>
        </p:txBody>
      </p:sp>
      <p:sp>
        <p:nvSpPr>
          <p:cNvPr id="10" name="文本框 9"/>
          <p:cNvSpPr txBox="1"/>
          <p:nvPr/>
        </p:nvSpPr>
        <p:spPr>
          <a:xfrm>
            <a:off x="3778250" y="1887220"/>
            <a:ext cx="315595" cy="368300"/>
          </a:xfrm>
          <a:prstGeom prst="rect">
            <a:avLst/>
          </a:prstGeom>
          <a:noFill/>
        </p:spPr>
        <p:txBody>
          <a:bodyPr wrap="square" rtlCol="0">
            <a:spAutoFit/>
          </a:bodyPr>
          <a:p>
            <a:r>
              <a:rPr lang="en-US" altLang="zh-CN"/>
              <a:t>8</a:t>
            </a:r>
            <a:endParaRPr lang="en-US" altLang="zh-CN"/>
          </a:p>
        </p:txBody>
      </p:sp>
      <p:sp>
        <p:nvSpPr>
          <p:cNvPr id="11" name="文本框 10"/>
          <p:cNvSpPr txBox="1"/>
          <p:nvPr/>
        </p:nvSpPr>
        <p:spPr>
          <a:xfrm>
            <a:off x="5845810" y="1897380"/>
            <a:ext cx="478790" cy="368300"/>
          </a:xfrm>
          <a:prstGeom prst="rect">
            <a:avLst/>
          </a:prstGeom>
          <a:noFill/>
        </p:spPr>
        <p:txBody>
          <a:bodyPr wrap="square" rtlCol="0">
            <a:spAutoFit/>
          </a:bodyPr>
          <a:p>
            <a:r>
              <a:rPr lang="en-US" altLang="zh-CN"/>
              <a:t>16</a:t>
            </a:r>
            <a:endParaRPr lang="en-US" altLang="zh-CN"/>
          </a:p>
        </p:txBody>
      </p:sp>
      <p:sp>
        <p:nvSpPr>
          <p:cNvPr id="16" name="文本框 15"/>
          <p:cNvSpPr txBox="1"/>
          <p:nvPr/>
        </p:nvSpPr>
        <p:spPr>
          <a:xfrm>
            <a:off x="10103485" y="1879600"/>
            <a:ext cx="570230" cy="368300"/>
          </a:xfrm>
          <a:prstGeom prst="rect">
            <a:avLst/>
          </a:prstGeom>
          <a:noFill/>
        </p:spPr>
        <p:txBody>
          <a:bodyPr wrap="square" rtlCol="0">
            <a:spAutoFit/>
          </a:bodyPr>
          <a:p>
            <a:r>
              <a:rPr lang="en-US" altLang="zh-CN"/>
              <a:t>32</a:t>
            </a:r>
            <a:endParaRPr lang="en-US" altLang="zh-CN"/>
          </a:p>
        </p:txBody>
      </p:sp>
      <p:sp>
        <p:nvSpPr>
          <p:cNvPr id="17" name="下箭头 16"/>
          <p:cNvSpPr/>
          <p:nvPr/>
        </p:nvSpPr>
        <p:spPr>
          <a:xfrm>
            <a:off x="6457315" y="3849370"/>
            <a:ext cx="1283335" cy="5499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8" name="表格 17"/>
          <p:cNvGraphicFramePr/>
          <p:nvPr/>
        </p:nvGraphicFramePr>
        <p:xfrm>
          <a:off x="4958715" y="4399280"/>
          <a:ext cx="4007485" cy="381000"/>
        </p:xfrm>
        <a:graphic>
          <a:graphicData uri="http://schemas.openxmlformats.org/drawingml/2006/table">
            <a:tbl>
              <a:tblPr firstRow="1" bandRow="1">
                <a:tableStyleId>{5C22544A-7EE6-4342-B048-85BDC9FD1C3A}</a:tableStyleId>
              </a:tblPr>
              <a:tblGrid>
                <a:gridCol w="4007485"/>
              </a:tblGrid>
              <a:tr h="381000">
                <a:tc>
                  <a:txBody>
                    <a:bodyPr/>
                    <a:p>
                      <a:pPr algn="ctr">
                        <a:buNone/>
                      </a:pPr>
                      <a:r>
                        <a:rPr lang="en-US" altLang="zh-CN"/>
                        <a:t>ICMP</a:t>
                      </a:r>
                      <a:r>
                        <a:rPr lang="zh-CN" altLang="en-US"/>
                        <a:t>报文</a:t>
                      </a:r>
                      <a:endParaRPr lang="zh-CN" altLang="en-US"/>
                    </a:p>
                  </a:txBody>
                  <a:tcPr/>
                </a:tc>
              </a:tr>
            </a:tbl>
          </a:graphicData>
        </a:graphic>
      </p:graphicFrame>
      <p:graphicFrame>
        <p:nvGraphicFramePr>
          <p:cNvPr id="19" name="表格 18"/>
          <p:cNvGraphicFramePr/>
          <p:nvPr/>
        </p:nvGraphicFramePr>
        <p:xfrm>
          <a:off x="3394710" y="5275580"/>
          <a:ext cx="5572125" cy="381000"/>
        </p:xfrm>
        <a:graphic>
          <a:graphicData uri="http://schemas.openxmlformats.org/drawingml/2006/table">
            <a:tbl>
              <a:tblPr firstRow="1" bandRow="1">
                <a:tableStyleId>{5C22544A-7EE6-4342-B048-85BDC9FD1C3A}</a:tableStyleId>
              </a:tblPr>
              <a:tblGrid>
                <a:gridCol w="1595120"/>
                <a:gridCol w="3977005"/>
              </a:tblGrid>
              <a:tr h="381000">
                <a:tc>
                  <a:txBody>
                    <a:bodyPr/>
                    <a:p>
                      <a:pPr algn="ctr">
                        <a:buNone/>
                      </a:pPr>
                      <a:r>
                        <a:rPr lang="zh-CN" altLang="en-US"/>
                        <a:t>首部</a:t>
                      </a:r>
                      <a:endParaRPr lang="zh-CN" altLang="en-US"/>
                    </a:p>
                  </a:txBody>
                  <a:tcPr/>
                </a:tc>
                <a:tc>
                  <a:txBody>
                    <a:bodyPr/>
                    <a:p>
                      <a:pPr algn="ctr">
                        <a:buNone/>
                      </a:pPr>
                      <a:r>
                        <a:rPr lang="zh-CN" altLang="en-US"/>
                        <a:t>数据部分</a:t>
                      </a:r>
                      <a:endParaRPr lang="zh-CN" altLang="en-US"/>
                    </a:p>
                  </a:txBody>
                  <a:tcPr/>
                </a:tc>
              </a:tr>
            </a:tbl>
          </a:graphicData>
        </a:graphic>
      </p:graphicFrame>
      <p:sp>
        <p:nvSpPr>
          <p:cNvPr id="20" name="下箭头 19"/>
          <p:cNvSpPr/>
          <p:nvPr/>
        </p:nvSpPr>
        <p:spPr>
          <a:xfrm>
            <a:off x="6945630" y="4768215"/>
            <a:ext cx="397510" cy="539750"/>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21" name="直接箭头连接符 20"/>
          <p:cNvCxnSpPr/>
          <p:nvPr/>
        </p:nvCxnSpPr>
        <p:spPr>
          <a:xfrm flipH="1">
            <a:off x="3727450" y="5908675"/>
            <a:ext cx="196596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7007225" y="5898515"/>
            <a:ext cx="190436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835650" y="5714365"/>
            <a:ext cx="1283335" cy="368300"/>
          </a:xfrm>
          <a:prstGeom prst="rect">
            <a:avLst/>
          </a:prstGeom>
          <a:noFill/>
        </p:spPr>
        <p:txBody>
          <a:bodyPr wrap="square" rtlCol="0">
            <a:spAutoFit/>
          </a:bodyPr>
          <a:p>
            <a:r>
              <a:rPr lang="en-US" altLang="zh-CN"/>
              <a:t>IP</a:t>
            </a:r>
            <a:r>
              <a:rPr lang="zh-CN" altLang="en-US"/>
              <a:t>数据报</a:t>
            </a:r>
            <a:endParaRPr lang="zh-CN" altLang="en-US"/>
          </a:p>
        </p:txBody>
      </p:sp>
      <p:sp>
        <p:nvSpPr>
          <p:cNvPr id="24" name="文本框 23"/>
          <p:cNvSpPr txBox="1"/>
          <p:nvPr/>
        </p:nvSpPr>
        <p:spPr>
          <a:xfrm>
            <a:off x="4826000" y="6326505"/>
            <a:ext cx="2709545" cy="368300"/>
          </a:xfrm>
          <a:prstGeom prst="rect">
            <a:avLst/>
          </a:prstGeom>
          <a:noFill/>
        </p:spPr>
        <p:txBody>
          <a:bodyPr wrap="square" rtlCol="0">
            <a:spAutoFit/>
          </a:bodyPr>
          <a:p>
            <a:r>
              <a:rPr lang="zh-CN" altLang="en-US"/>
              <a:t>图2-6 ICMP报文的格式</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858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lang="zh-CN" altLang="en-US" sz="3600">
                <a:solidFill>
                  <a:schemeClr val="accent1">
                    <a:lumMod val="75000"/>
                  </a:schemeClr>
                </a:solidFill>
                <a:sym typeface="+mn-ea"/>
              </a:rPr>
              <a:t>第二</a:t>
            </a:r>
            <a:r>
              <a:rPr lang="zh-CN" altLang="en-US" sz="3600">
                <a:solidFill>
                  <a:schemeClr val="accent1">
                    <a:lumMod val="75000"/>
                  </a:schemeClr>
                </a:solidFill>
                <a:sym typeface="+mn-ea"/>
              </a:rPr>
              <a:t>章    网络安全基础</a:t>
            </a:r>
            <a:endParaRPr lang="zh-CN" altLang="en-US" sz="3600">
              <a:solidFill>
                <a:schemeClr val="accent1">
                  <a:lumMod val="75000"/>
                </a:schemeClr>
              </a:solidFill>
              <a:sym typeface="+mn-ea"/>
            </a:endParaRPr>
          </a:p>
        </p:txBody>
      </p:sp>
      <p:sp>
        <p:nvSpPr>
          <p:cNvPr id="9" name="文本框 8"/>
          <p:cNvSpPr txBox="1"/>
          <p:nvPr/>
        </p:nvSpPr>
        <p:spPr>
          <a:xfrm>
            <a:off x="539750" y="1827530"/>
            <a:ext cx="10135870" cy="1876425"/>
          </a:xfrm>
          <a:prstGeom prst="rect">
            <a:avLst/>
          </a:prstGeom>
          <a:noFill/>
        </p:spPr>
        <p:txBody>
          <a:bodyPr wrap="square" rtlCol="0">
            <a:spAutoFit/>
          </a:bodyPr>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本章学习目标</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了解OSI参考模型和TCP/IP体系结构各层的主要功能</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熟悉IP、ICMP、ARP、TCP和UDP协议</a:t>
            </a:r>
            <a:endParaRPr lang="zh-CN" altLang="en-US" sz="320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2.4网际控制报文协议ICMP</a:t>
            </a:r>
            <a:r>
              <a:rPr lang="en-US" sz="3600">
                <a:solidFill>
                  <a:schemeClr val="accent1">
                    <a:lumMod val="75000"/>
                  </a:schemeClr>
                </a:solidFill>
                <a:sym typeface="+mn-ea"/>
              </a:rPr>
              <a:t>——ICMP报文的格式</a:t>
            </a:r>
            <a:endParaRPr lang="en-US" sz="3600">
              <a:solidFill>
                <a:schemeClr val="accent1">
                  <a:lumMod val="75000"/>
                </a:schemeClr>
              </a:solidFill>
              <a:sym typeface="+mn-ea"/>
            </a:endParaRPr>
          </a:p>
        </p:txBody>
      </p:sp>
      <p:sp>
        <p:nvSpPr>
          <p:cNvPr id="4" name="文本框 3"/>
          <p:cNvSpPr txBox="1"/>
          <p:nvPr/>
        </p:nvSpPr>
        <p:spPr>
          <a:xfrm>
            <a:off x="1527810" y="1314450"/>
            <a:ext cx="9350375" cy="922020"/>
          </a:xfrm>
          <a:prstGeom prst="rect">
            <a:avLst/>
          </a:prstGeom>
          <a:noFill/>
        </p:spPr>
        <p:txBody>
          <a:bodyPr wrap="square" rtlCol="0">
            <a:spAutoFit/>
          </a:bodyPr>
          <a:p>
            <a:r>
              <a:rPr lang="en-US" altLang="zh-CN"/>
              <a:t>       </a:t>
            </a:r>
            <a:r>
              <a:rPr lang="zh-CN" altLang="en-US"/>
              <a:t>ICMP报文的前4个字节是统一的格式，共有三个字段：即类型、代码和检验和，接着的4个字节的内容与ICMP的类型有关，最后面是数据字段，其长度取决于ICMP的类型。表2-1给出了几种常用的ICMP报文类型。</a:t>
            </a:r>
            <a:endParaRPr lang="zh-CN" altLang="en-US"/>
          </a:p>
        </p:txBody>
      </p:sp>
      <p:graphicFrame>
        <p:nvGraphicFramePr>
          <p:cNvPr id="5" name="表格 4"/>
          <p:cNvGraphicFramePr/>
          <p:nvPr/>
        </p:nvGraphicFramePr>
        <p:xfrm>
          <a:off x="2160270" y="2499995"/>
          <a:ext cx="7871460" cy="3992880"/>
        </p:xfrm>
        <a:graphic>
          <a:graphicData uri="http://schemas.openxmlformats.org/drawingml/2006/table">
            <a:tbl>
              <a:tblPr firstRow="1" bandRow="1">
                <a:tableStyleId>{5940675A-B579-460E-94D1-54222C63F5DA}</a:tableStyleId>
              </a:tblPr>
              <a:tblGrid>
                <a:gridCol w="2559050"/>
                <a:gridCol w="1691005"/>
                <a:gridCol w="3621405"/>
              </a:tblGrid>
              <a:tr h="499110">
                <a:tc>
                  <a:txBody>
                    <a:bodyPr/>
                    <a:p>
                      <a:pPr indent="0" algn="ctr">
                        <a:buNone/>
                      </a:pPr>
                      <a:r>
                        <a:rPr lang="en-US" sz="2000" b="0">
                          <a:latin typeface="+mn-ea"/>
                          <a:cs typeface="+mn-ea"/>
                        </a:rPr>
                        <a:t>ICMP报文种类</a:t>
                      </a:r>
                      <a:endParaRPr lang="en-US" altLang="en-US" sz="2000" b="0">
                        <a:latin typeface="+mn-ea"/>
                        <a:cs typeface="+mn-ea"/>
                      </a:endParaRPr>
                    </a:p>
                  </a:txBody>
                  <a:tcPr marL="68580" marR="68580" marT="0" marB="0" vert="horz" anchor="ctr">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mn-ea"/>
                          <a:cs typeface="宋体" panose="02010600030101010101" pitchFamily="2" charset="-122"/>
                        </a:rPr>
                        <a:t>类型的值</a:t>
                      </a:r>
                      <a:endParaRPr lang="en-US" altLang="en-US" sz="20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mn-ea"/>
                          <a:cs typeface="+mn-ea"/>
                        </a:rPr>
                        <a:t>ICMP报文的类型</a:t>
                      </a:r>
                      <a:endParaRPr lang="en-US" altLang="en-US" sz="2000" b="0">
                        <a:latin typeface="+mn-ea"/>
                        <a:cs typeface="+mn-ea"/>
                      </a:endParaRPr>
                    </a:p>
                  </a:txBody>
                  <a:tcPr marL="68580" marR="68580" marT="0" marB="0" vert="horz" anchor="ctr">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9110">
                <a:tc rowSpan="5">
                  <a:txBody>
                    <a:bodyPr/>
                    <a:p>
                      <a:pPr indent="0" algn="ctr">
                        <a:buNone/>
                      </a:pPr>
                      <a:r>
                        <a:rPr lang="en-US" sz="2000" b="0">
                          <a:latin typeface="+mn-ea"/>
                          <a:cs typeface="宋体" panose="02010600030101010101" pitchFamily="2" charset="-122"/>
                        </a:rPr>
                        <a:t>差错报告报文</a:t>
                      </a:r>
                      <a:endParaRPr lang="en-US" altLang="en-US" sz="20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mn-ea"/>
                          <a:cs typeface="宋体" panose="02010600030101010101" pitchFamily="2" charset="-122"/>
                        </a:rPr>
                        <a:t>3</a:t>
                      </a:r>
                      <a:endParaRPr lang="en-US" altLang="en-US" sz="20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mn-ea"/>
                          <a:cs typeface="宋体" panose="02010600030101010101" pitchFamily="2" charset="-122"/>
                        </a:rPr>
                        <a:t>终点不可达</a:t>
                      </a:r>
                      <a:endParaRPr lang="en-US" altLang="en-US" sz="20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9110">
                <a:tc vMerge="1">
                  <a:tcPr>
                    <a:lnR w="12700" cap="flat" cmpd="sng">
                      <a:solidFill>
                        <a:srgbClr val="080000"/>
                      </a:solidFill>
                      <a:prstDash val="solid"/>
                      <a:headEnd type="none" w="med" len="med"/>
                      <a:tailEnd type="none" w="med" len="med"/>
                    </a:lnR>
                  </a:tcPr>
                </a:tc>
                <a:tc>
                  <a:txBody>
                    <a:bodyPr/>
                    <a:p>
                      <a:pPr indent="0" algn="ctr">
                        <a:buNone/>
                      </a:pPr>
                      <a:r>
                        <a:rPr lang="en-US" sz="2000" b="0">
                          <a:latin typeface="+mn-ea"/>
                          <a:cs typeface="宋体" panose="02010600030101010101" pitchFamily="2" charset="-122"/>
                        </a:rPr>
                        <a:t>4</a:t>
                      </a:r>
                      <a:endParaRPr lang="en-US" altLang="en-US" sz="20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mn-ea"/>
                          <a:cs typeface="宋体" panose="02010600030101010101" pitchFamily="2" charset="-122"/>
                        </a:rPr>
                        <a:t>源点抑制</a:t>
                      </a:r>
                      <a:endParaRPr lang="en-US" altLang="en-US" sz="20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9110">
                <a:tc vMerge="1">
                  <a:tcPr>
                    <a:lnR w="12700" cap="flat" cmpd="sng">
                      <a:solidFill>
                        <a:srgbClr val="080000"/>
                      </a:solidFill>
                      <a:prstDash val="solid"/>
                      <a:headEnd type="none" w="med" len="med"/>
                      <a:tailEnd type="none" w="med" len="med"/>
                    </a:lnR>
                  </a:tcPr>
                </a:tc>
                <a:tc>
                  <a:txBody>
                    <a:bodyPr/>
                    <a:p>
                      <a:pPr indent="0" algn="ctr">
                        <a:buNone/>
                      </a:pPr>
                      <a:r>
                        <a:rPr lang="en-US" sz="2000" b="0">
                          <a:latin typeface="+mn-ea"/>
                          <a:cs typeface="宋体" panose="02010600030101010101" pitchFamily="2" charset="-122"/>
                        </a:rPr>
                        <a:t>5</a:t>
                      </a:r>
                      <a:endParaRPr lang="en-US" altLang="en-US" sz="20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mn-ea"/>
                          <a:cs typeface="宋体" panose="02010600030101010101" pitchFamily="2" charset="-122"/>
                        </a:rPr>
                        <a:t>改变路由</a:t>
                      </a:r>
                      <a:endParaRPr lang="en-US" altLang="en-US" sz="20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9110">
                <a:tc vMerge="1">
                  <a:tcPr>
                    <a:lnR w="12700" cap="flat" cmpd="sng">
                      <a:solidFill>
                        <a:srgbClr val="080000"/>
                      </a:solidFill>
                      <a:prstDash val="solid"/>
                      <a:headEnd type="none" w="med" len="med"/>
                      <a:tailEnd type="none" w="med" len="med"/>
                    </a:lnR>
                  </a:tcPr>
                </a:tc>
                <a:tc>
                  <a:txBody>
                    <a:bodyPr/>
                    <a:p>
                      <a:pPr indent="0" algn="ctr">
                        <a:buNone/>
                      </a:pPr>
                      <a:r>
                        <a:rPr lang="en-US" sz="2000" b="0">
                          <a:latin typeface="+mn-ea"/>
                          <a:cs typeface="宋体" panose="02010600030101010101" pitchFamily="2" charset="-122"/>
                        </a:rPr>
                        <a:t>11</a:t>
                      </a:r>
                      <a:endParaRPr lang="en-US" altLang="en-US" sz="20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mn-ea"/>
                          <a:cs typeface="宋体" panose="02010600030101010101" pitchFamily="2" charset="-122"/>
                        </a:rPr>
                        <a:t>时间超过</a:t>
                      </a:r>
                      <a:endParaRPr lang="en-US" altLang="en-US" sz="20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9110">
                <a:tc v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2000" b="0">
                          <a:latin typeface="+mn-ea"/>
                          <a:cs typeface="宋体" panose="02010600030101010101" pitchFamily="2" charset="-122"/>
                        </a:rPr>
                        <a:t>12</a:t>
                      </a:r>
                      <a:endParaRPr lang="en-US" altLang="en-US" sz="20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mn-ea"/>
                          <a:cs typeface="宋体" panose="02010600030101010101" pitchFamily="2" charset="-122"/>
                        </a:rPr>
                        <a:t>参数问题</a:t>
                      </a:r>
                      <a:endParaRPr lang="en-US" altLang="en-US" sz="20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9110">
                <a:tc rowSpan="2">
                  <a:txBody>
                    <a:bodyPr/>
                    <a:p>
                      <a:pPr indent="0" algn="ctr">
                        <a:buNone/>
                      </a:pPr>
                      <a:r>
                        <a:rPr lang="en-US" sz="2000" b="0">
                          <a:latin typeface="+mn-ea"/>
                          <a:cs typeface="宋体" panose="02010600030101010101" pitchFamily="2" charset="-122"/>
                        </a:rPr>
                        <a:t>询问报文</a:t>
                      </a:r>
                      <a:endParaRPr lang="en-US" altLang="en-US" sz="2000" b="0">
                        <a:latin typeface="+mn-ea"/>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mn-ea"/>
                          <a:cs typeface="+mn-ea"/>
                        </a:rPr>
                        <a:t>8或0</a:t>
                      </a:r>
                      <a:endParaRPr lang="en-US" altLang="en-US" sz="2000" b="0">
                        <a:latin typeface="+mn-ea"/>
                        <a:cs typeface="+mn-ea"/>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mn-ea"/>
                          <a:cs typeface="宋体" panose="02010600030101010101" pitchFamily="2" charset="-122"/>
                        </a:rPr>
                        <a:t>回送请求或回答</a:t>
                      </a:r>
                      <a:endParaRPr lang="en-US" altLang="en-US" sz="20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9110">
                <a:tc v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2000" b="0">
                          <a:latin typeface="+mn-ea"/>
                          <a:cs typeface="+mn-ea"/>
                        </a:rPr>
                        <a:t>13或14</a:t>
                      </a:r>
                      <a:endParaRPr lang="en-US" altLang="en-US" sz="2000" b="0">
                        <a:latin typeface="+mn-ea"/>
                        <a:cs typeface="+mn-ea"/>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mn-ea"/>
                          <a:cs typeface="宋体" panose="02010600030101010101" pitchFamily="2" charset="-122"/>
                        </a:rPr>
                        <a:t>时间戳请求或回答</a:t>
                      </a:r>
                      <a:endParaRPr lang="en-US" altLang="en-US" sz="2000" b="0">
                        <a:latin typeface="+mn-ea"/>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2.4网际控制报文协议ICMP</a:t>
            </a:r>
            <a:r>
              <a:rPr lang="en-US" sz="3600">
                <a:solidFill>
                  <a:schemeClr val="accent1">
                    <a:lumMod val="75000"/>
                  </a:schemeClr>
                </a:solidFill>
                <a:sym typeface="+mn-ea"/>
              </a:rPr>
              <a:t>——ICMP的应用实例</a:t>
            </a:r>
            <a:endParaRPr lang="en-US" sz="3600">
              <a:solidFill>
                <a:schemeClr val="accent1">
                  <a:lumMod val="75000"/>
                </a:schemeClr>
              </a:solidFill>
              <a:sym typeface="+mn-ea"/>
            </a:endParaRPr>
          </a:p>
        </p:txBody>
      </p:sp>
      <p:sp>
        <p:nvSpPr>
          <p:cNvPr id="100" name="文本框 99"/>
          <p:cNvSpPr txBox="1"/>
          <p:nvPr/>
        </p:nvSpPr>
        <p:spPr>
          <a:xfrm>
            <a:off x="1219835" y="1083945"/>
            <a:ext cx="10009505" cy="1568450"/>
          </a:xfrm>
          <a:prstGeom prst="rect">
            <a:avLst/>
          </a:prstGeom>
          <a:noFill/>
          <a:ln w="9525">
            <a:noFill/>
          </a:ln>
        </p:spPr>
        <p:txBody>
          <a:bodyPr wrap="square">
            <a:spAutoFit/>
          </a:bodyPr>
          <a:p>
            <a:pPr indent="276225"/>
            <a:r>
              <a:rPr lang="en-US" sz="1600" b="0">
                <a:latin typeface="+mn-ea"/>
                <a:cs typeface="+mn-ea"/>
              </a:rPr>
              <a:t>   ICMP</a:t>
            </a:r>
            <a:r>
              <a:rPr lang="zh-CN" sz="1600" b="0">
                <a:latin typeface="+mn-ea"/>
                <a:cs typeface="+mn-ea"/>
              </a:rPr>
              <a:t>的一个重要应用就是分组网间探测</a:t>
            </a:r>
            <a:r>
              <a:rPr lang="en-US" sz="1600" b="0">
                <a:latin typeface="+mn-ea"/>
                <a:cs typeface="+mn-ea"/>
              </a:rPr>
              <a:t>PING</a:t>
            </a:r>
            <a:r>
              <a:rPr lang="zh-CN" sz="1600" b="0">
                <a:latin typeface="+mn-ea"/>
                <a:cs typeface="+mn-ea"/>
              </a:rPr>
              <a:t>（</a:t>
            </a:r>
            <a:r>
              <a:rPr lang="en-US" sz="1600" b="0">
                <a:latin typeface="+mn-ea"/>
                <a:cs typeface="+mn-ea"/>
              </a:rPr>
              <a:t>Packet InterNet Groper</a:t>
            </a:r>
            <a:r>
              <a:rPr lang="zh-CN" sz="1600" b="0">
                <a:latin typeface="+mn-ea"/>
                <a:cs typeface="+mn-ea"/>
              </a:rPr>
              <a:t>），用来测试两个主机之间的连通性。</a:t>
            </a:r>
            <a:r>
              <a:rPr lang="en-US" sz="1600" b="0">
                <a:latin typeface="+mn-ea"/>
                <a:cs typeface="+mn-ea"/>
              </a:rPr>
              <a:t>PING</a:t>
            </a:r>
            <a:r>
              <a:rPr lang="zh-CN" sz="1600" b="0">
                <a:latin typeface="+mn-ea"/>
                <a:cs typeface="+mn-ea"/>
              </a:rPr>
              <a:t>使用了</a:t>
            </a:r>
            <a:r>
              <a:rPr lang="en-US" sz="1600" b="0">
                <a:latin typeface="+mn-ea"/>
                <a:cs typeface="+mn-ea"/>
              </a:rPr>
              <a:t>ICMP</a:t>
            </a:r>
            <a:r>
              <a:rPr lang="zh-CN" sz="1600" b="0">
                <a:latin typeface="+mn-ea"/>
                <a:cs typeface="+mn-ea"/>
              </a:rPr>
              <a:t>回送请求与回送回答报文。</a:t>
            </a:r>
            <a:r>
              <a:rPr lang="en-US" sz="1600" b="0">
                <a:latin typeface="+mn-ea"/>
                <a:cs typeface="+mn-ea"/>
              </a:rPr>
              <a:t>PING</a:t>
            </a:r>
            <a:r>
              <a:rPr lang="zh-CN" sz="1600" b="0">
                <a:latin typeface="+mn-ea"/>
                <a:cs typeface="+mn-ea"/>
              </a:rPr>
              <a:t>是应用层直接使用网络层</a:t>
            </a:r>
            <a:r>
              <a:rPr lang="en-US" sz="1600" b="0">
                <a:latin typeface="+mn-ea"/>
                <a:cs typeface="+mn-ea"/>
              </a:rPr>
              <a:t>ICMP</a:t>
            </a:r>
            <a:r>
              <a:rPr lang="zh-CN" sz="1600" b="0">
                <a:latin typeface="+mn-ea"/>
                <a:cs typeface="+mn-ea"/>
              </a:rPr>
              <a:t>的一个例子，它没有通过传输层的</a:t>
            </a:r>
            <a:r>
              <a:rPr lang="en-US" sz="1600" b="0">
                <a:latin typeface="+mn-ea"/>
                <a:cs typeface="+mn-ea"/>
              </a:rPr>
              <a:t>TCP</a:t>
            </a:r>
            <a:r>
              <a:rPr lang="zh-CN" sz="1600" b="0">
                <a:latin typeface="+mn-ea"/>
                <a:cs typeface="+mn-ea"/>
              </a:rPr>
              <a:t>或</a:t>
            </a:r>
            <a:r>
              <a:rPr lang="en-US" sz="1600" b="0">
                <a:latin typeface="+mn-ea"/>
                <a:cs typeface="+mn-ea"/>
              </a:rPr>
              <a:t>UDP</a:t>
            </a:r>
            <a:r>
              <a:rPr lang="zh-CN" sz="1600" b="0">
                <a:latin typeface="+mn-ea"/>
                <a:cs typeface="+mn-ea"/>
              </a:rPr>
              <a:t>。       图</a:t>
            </a:r>
            <a:r>
              <a:rPr lang="en-US" sz="1600" b="0">
                <a:latin typeface="+mn-ea"/>
                <a:cs typeface="+mn-ea"/>
              </a:rPr>
              <a:t>2-7</a:t>
            </a:r>
            <a:r>
              <a:rPr lang="zh-CN" sz="1600" b="0">
                <a:latin typeface="+mn-ea"/>
                <a:cs typeface="+mn-ea"/>
              </a:rPr>
              <a:t>给出了从哈尔滨的一台主机到搜狐网的</a:t>
            </a:r>
            <a:r>
              <a:rPr lang="en-US" sz="1600" b="0">
                <a:latin typeface="+mn-ea"/>
                <a:cs typeface="+mn-ea"/>
              </a:rPr>
              <a:t>Web</a:t>
            </a:r>
            <a:r>
              <a:rPr lang="zh-CN" sz="1600" b="0">
                <a:latin typeface="+mn-ea"/>
                <a:cs typeface="+mn-ea"/>
              </a:rPr>
              <a:t>服务器的连通性的测试结果。主机一连发出了四个</a:t>
            </a:r>
            <a:r>
              <a:rPr lang="en-US" sz="1600" b="0">
                <a:latin typeface="+mn-ea"/>
                <a:cs typeface="+mn-ea"/>
              </a:rPr>
              <a:t>ICMP</a:t>
            </a:r>
            <a:r>
              <a:rPr lang="zh-CN" sz="1600" b="0">
                <a:latin typeface="+mn-ea"/>
                <a:cs typeface="+mn-ea"/>
              </a:rPr>
              <a:t>回送请求报文，如果</a:t>
            </a:r>
            <a:r>
              <a:rPr lang="en-US" sz="1600" b="0">
                <a:latin typeface="+mn-ea"/>
                <a:cs typeface="+mn-ea"/>
              </a:rPr>
              <a:t>Web</a:t>
            </a:r>
            <a:r>
              <a:rPr lang="zh-CN" sz="1600" b="0">
                <a:latin typeface="+mn-ea"/>
                <a:cs typeface="+mn-ea"/>
              </a:rPr>
              <a:t>服务器正常工作而且响应这个</a:t>
            </a:r>
            <a:r>
              <a:rPr lang="en-US" sz="1600" b="0">
                <a:latin typeface="+mn-ea"/>
                <a:cs typeface="+mn-ea"/>
              </a:rPr>
              <a:t>ICMP</a:t>
            </a:r>
            <a:r>
              <a:rPr lang="zh-CN" sz="1600" b="0">
                <a:latin typeface="+mn-ea"/>
                <a:cs typeface="+mn-ea"/>
              </a:rPr>
              <a:t>回送请求报文，那么它就发回</a:t>
            </a:r>
            <a:r>
              <a:rPr lang="en-US" sz="1600" b="0">
                <a:latin typeface="+mn-ea"/>
                <a:cs typeface="+mn-ea"/>
              </a:rPr>
              <a:t>ICMP</a:t>
            </a:r>
            <a:r>
              <a:rPr lang="zh-CN" sz="1600" b="0">
                <a:latin typeface="+mn-ea"/>
                <a:cs typeface="+mn-ea"/>
              </a:rPr>
              <a:t>回送回答报文。由于往返的</a:t>
            </a:r>
            <a:r>
              <a:rPr lang="en-US" sz="1600" b="0">
                <a:latin typeface="+mn-ea"/>
                <a:cs typeface="+mn-ea"/>
              </a:rPr>
              <a:t>ICMP</a:t>
            </a:r>
            <a:r>
              <a:rPr lang="zh-CN" sz="1600" b="0">
                <a:latin typeface="+mn-ea"/>
                <a:cs typeface="+mn-ea"/>
              </a:rPr>
              <a:t>报文上都有时间戳，因此很容易得出往返时间。</a:t>
            </a:r>
            <a:endParaRPr lang="zh-CN" altLang="en-US" sz="1600" b="0">
              <a:latin typeface="+mn-ea"/>
              <a:cs typeface="+mn-ea"/>
            </a:endParaRPr>
          </a:p>
        </p:txBody>
      </p:sp>
      <p:pic>
        <p:nvPicPr>
          <p:cNvPr id="4" name="图片 3"/>
          <p:cNvPicPr/>
          <p:nvPr/>
        </p:nvPicPr>
        <p:blipFill>
          <a:blip r:embed="rId2"/>
          <a:stretch>
            <a:fillRect/>
          </a:stretch>
        </p:blipFill>
        <p:spPr>
          <a:xfrm>
            <a:off x="1219835" y="2747645"/>
            <a:ext cx="10133965" cy="3453765"/>
          </a:xfrm>
          <a:prstGeom prst="rect">
            <a:avLst/>
          </a:prstGeom>
          <a:noFill/>
          <a:ln w="9525">
            <a:noFill/>
          </a:ln>
        </p:spPr>
      </p:pic>
      <p:sp>
        <p:nvSpPr>
          <p:cNvPr id="101" name="文本框 100"/>
          <p:cNvSpPr txBox="1"/>
          <p:nvPr/>
        </p:nvSpPr>
        <p:spPr>
          <a:xfrm>
            <a:off x="3443605" y="6009005"/>
            <a:ext cx="5080000" cy="721995"/>
          </a:xfrm>
          <a:prstGeom prst="rect">
            <a:avLst/>
          </a:prstGeom>
          <a:noFill/>
          <a:ln w="9525">
            <a:noFill/>
          </a:ln>
        </p:spPr>
        <p:txBody>
          <a:bodyPr wrap="square">
            <a:spAutoFit/>
          </a:bodyPr>
          <a:p>
            <a:pPr indent="0" algn="ctr"/>
            <a:r>
              <a:rPr lang="en-US" sz="1050" b="0">
                <a:latin typeface="宋体" panose="02010600030101010101" pitchFamily="2" charset="-122"/>
              </a:rPr>
              <a:t> </a:t>
            </a:r>
            <a:endParaRPr lang="zh-CN" sz="1050" b="0">
              <a:ea typeface="宋体" panose="02010600030101010101" pitchFamily="2" charset="-122"/>
            </a:endParaRPr>
          </a:p>
          <a:p>
            <a:pPr indent="0" algn="ctr"/>
            <a:r>
              <a:rPr lang="zh-CN" sz="2000" b="0">
                <a:latin typeface="+mn-ea"/>
                <a:cs typeface="+mn-ea"/>
              </a:rPr>
              <a:t>图</a:t>
            </a:r>
            <a:r>
              <a:rPr lang="en-US" sz="2000" b="0">
                <a:latin typeface="+mn-ea"/>
                <a:cs typeface="+mn-ea"/>
              </a:rPr>
              <a:t>2-7 </a:t>
            </a:r>
            <a:r>
              <a:rPr lang="zh-CN" sz="2000" b="0">
                <a:latin typeface="+mn-ea"/>
                <a:cs typeface="+mn-ea"/>
              </a:rPr>
              <a:t>用</a:t>
            </a:r>
            <a:r>
              <a:rPr lang="en-US" sz="2000" b="0">
                <a:latin typeface="+mn-ea"/>
                <a:cs typeface="+mn-ea"/>
              </a:rPr>
              <a:t>PING</a:t>
            </a:r>
            <a:r>
              <a:rPr lang="zh-CN" sz="2000" b="0">
                <a:latin typeface="+mn-ea"/>
                <a:cs typeface="+mn-ea"/>
              </a:rPr>
              <a:t>测试主机的连通性</a:t>
            </a:r>
            <a:endParaRPr lang="zh-CN" altLang="en-US" sz="2000" b="0">
              <a:latin typeface="+mn-ea"/>
              <a:cs typeface="+mn-ea"/>
            </a:endParaRPr>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2.5 地址解析协议ARP </a:t>
            </a:r>
            <a:endParaRPr sz="3600">
              <a:solidFill>
                <a:schemeClr val="accent1">
                  <a:lumMod val="75000"/>
                </a:schemeClr>
              </a:solidFill>
              <a:sym typeface="+mn-ea"/>
            </a:endParaRPr>
          </a:p>
        </p:txBody>
      </p:sp>
      <p:sp>
        <p:nvSpPr>
          <p:cNvPr id="9" name="任意多边形 8"/>
          <p:cNvSpPr/>
          <p:nvPr>
            <p:custDataLst>
              <p:tags r:id="rId2"/>
            </p:custDataLst>
          </p:nvPr>
        </p:nvSpPr>
        <p:spPr>
          <a:xfrm>
            <a:off x="5992978" y="2770907"/>
            <a:ext cx="776334" cy="854119"/>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rgbClr val="F27255"/>
          </a:solidFill>
          <a:ln>
            <a:noFill/>
          </a:ln>
        </p:spPr>
        <p:style>
          <a:lnRef idx="2">
            <a:srgbClr val="F6C171">
              <a:shade val="50000"/>
            </a:srgbClr>
          </a:lnRef>
          <a:fillRef idx="1">
            <a:srgbClr val="F6C171"/>
          </a:fillRef>
          <a:effectRef idx="0">
            <a:srgbClr val="F6C171"/>
          </a:effectRef>
          <a:fontRef idx="minor">
            <a:sysClr val="window" lastClr="FFFFFF"/>
          </a:fontRef>
        </p:style>
        <p:txBody>
          <a:bodyPr rtlCol="0" anchor="ctr">
            <a:normAutofit/>
          </a:bodyPr>
          <a:p>
            <a:pPr algn="ctr"/>
            <a:r>
              <a:rPr lang="en-US" altLang="zh-CN" sz="3200" dirty="0">
                <a:solidFill>
                  <a:srgbClr val="F6C171"/>
                </a:solidFill>
                <a:sym typeface="Arial" panose="020B0604020202020204" pitchFamily="34" charset="0"/>
              </a:rPr>
              <a:t>B</a:t>
            </a:r>
            <a:endParaRPr lang="en-US" altLang="zh-CN" sz="3200" dirty="0">
              <a:solidFill>
                <a:srgbClr val="F6C171"/>
              </a:solidFill>
              <a:sym typeface="Arial" panose="020B0604020202020204" pitchFamily="34" charset="0"/>
            </a:endParaRPr>
          </a:p>
        </p:txBody>
      </p:sp>
      <p:sp>
        <p:nvSpPr>
          <p:cNvPr id="10" name="任意多边形 9"/>
          <p:cNvSpPr/>
          <p:nvPr>
            <p:custDataLst>
              <p:tags r:id="rId3"/>
            </p:custDataLst>
          </p:nvPr>
        </p:nvSpPr>
        <p:spPr>
          <a:xfrm flipH="1">
            <a:off x="4023835" y="2770907"/>
            <a:ext cx="776334" cy="854119"/>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rgbClr val="F27255"/>
          </a:solidFill>
          <a:ln>
            <a:noFill/>
          </a:ln>
        </p:spPr>
        <p:style>
          <a:lnRef idx="2">
            <a:srgbClr val="F6C171">
              <a:shade val="50000"/>
            </a:srgbClr>
          </a:lnRef>
          <a:fillRef idx="1">
            <a:srgbClr val="F6C171"/>
          </a:fillRef>
          <a:effectRef idx="0">
            <a:srgbClr val="F6C171"/>
          </a:effectRef>
          <a:fontRef idx="minor">
            <a:sysClr val="window" lastClr="FFFFFF"/>
          </a:fontRef>
        </p:style>
        <p:txBody>
          <a:bodyPr rtlCol="0" anchor="ctr">
            <a:normAutofit/>
          </a:bodyPr>
          <a:p>
            <a:pPr algn="ctr"/>
            <a:r>
              <a:rPr lang="en-US" altLang="zh-CN" sz="3200" dirty="0">
                <a:solidFill>
                  <a:srgbClr val="F6C171"/>
                </a:solidFill>
                <a:sym typeface="Arial" panose="020B0604020202020204" pitchFamily="34" charset="0"/>
              </a:rPr>
              <a:t>A</a:t>
            </a:r>
            <a:endParaRPr lang="en-US" altLang="zh-CN" sz="3200" dirty="0">
              <a:solidFill>
                <a:srgbClr val="F6C171"/>
              </a:solidFill>
              <a:sym typeface="Arial" panose="020B0604020202020204" pitchFamily="34" charset="0"/>
            </a:endParaRPr>
          </a:p>
        </p:txBody>
      </p:sp>
      <p:sp>
        <p:nvSpPr>
          <p:cNvPr id="11" name="椭圆 10"/>
          <p:cNvSpPr/>
          <p:nvPr>
            <p:custDataLst>
              <p:tags r:id="rId4"/>
            </p:custDataLst>
          </p:nvPr>
        </p:nvSpPr>
        <p:spPr>
          <a:xfrm>
            <a:off x="4756054" y="3074557"/>
            <a:ext cx="1293689" cy="1293689"/>
          </a:xfrm>
          <a:prstGeom prst="ellipse">
            <a:avLst/>
          </a:prstGeom>
          <a:ln>
            <a:noFill/>
          </a:ln>
        </p:spPr>
        <p:style>
          <a:lnRef idx="2">
            <a:srgbClr val="F6C171">
              <a:shade val="50000"/>
            </a:srgbClr>
          </a:lnRef>
          <a:fillRef idx="1">
            <a:srgbClr val="F6C171"/>
          </a:fillRef>
          <a:effectRef idx="0">
            <a:srgbClr val="F6C171"/>
          </a:effectRef>
          <a:fontRef idx="minor">
            <a:sysClr val="window" lastClr="FFFFFF"/>
          </a:fontRef>
        </p:style>
        <p:txBody>
          <a:bodyPr rtlCol="0" anchor="ctr">
            <a:normAutofit fontScale="90000"/>
          </a:bodyPr>
          <a:p>
            <a:pPr algn="ctr"/>
            <a:r>
              <a:rPr lang="en-US" altLang="zh-CN" sz="2000" dirty="0">
                <a:solidFill>
                  <a:schemeClr val="tx1"/>
                </a:solidFill>
                <a:latin typeface="Calibri Light" panose="020F0302020204030204" charset="0"/>
                <a:ea typeface="+mn-ea"/>
                <a:cs typeface="+mn-ea"/>
                <a:sym typeface="Arial" panose="020B0604020202020204" pitchFamily="34" charset="0"/>
              </a:rPr>
              <a:t>地址解析协议ARP </a:t>
            </a:r>
            <a:endParaRPr lang="en-US" altLang="zh-CN" sz="2000" dirty="0">
              <a:solidFill>
                <a:schemeClr val="tx1"/>
              </a:solidFill>
              <a:latin typeface="Calibri Light" panose="020F0302020204030204" charset="0"/>
              <a:ea typeface="+mn-ea"/>
              <a:cs typeface="+mn-ea"/>
              <a:sym typeface="Arial" panose="020B0604020202020204" pitchFamily="34" charset="0"/>
            </a:endParaRPr>
          </a:p>
        </p:txBody>
      </p:sp>
      <p:sp>
        <p:nvSpPr>
          <p:cNvPr id="4" name="矩形 3"/>
          <p:cNvSpPr/>
          <p:nvPr>
            <p:custDataLst>
              <p:tags r:id="rId5"/>
            </p:custDataLst>
          </p:nvPr>
        </p:nvSpPr>
        <p:spPr>
          <a:xfrm>
            <a:off x="7068523" y="2947619"/>
            <a:ext cx="1585534" cy="500694"/>
          </a:xfrm>
          <a:prstGeom prst="rect">
            <a:avLst/>
          </a:prstGeom>
        </p:spPr>
        <p:txBody>
          <a:bodyPr wrap="none" anchor="ctr">
            <a:normAutofit lnSpcReduction="10000"/>
          </a:bodyPr>
          <a:p>
            <a:pPr algn="ctr">
              <a:lnSpc>
                <a:spcPct val="150000"/>
              </a:lnSpc>
            </a:pPr>
            <a:r>
              <a:rPr lang="en-US" altLang="zh-CN" dirty="0">
                <a:solidFill>
                  <a:schemeClr val="tx1"/>
                </a:solidFill>
                <a:sym typeface="Arial" panose="020B0604020202020204" pitchFamily="34" charset="0"/>
              </a:rPr>
              <a:t>ARP提高效率措施</a:t>
            </a:r>
            <a:endParaRPr lang="en-US" altLang="zh-CN" dirty="0">
              <a:solidFill>
                <a:schemeClr val="tx1"/>
              </a:solidFill>
              <a:sym typeface="Arial" panose="020B0604020202020204" pitchFamily="34" charset="0"/>
            </a:endParaRPr>
          </a:p>
        </p:txBody>
      </p:sp>
      <p:sp>
        <p:nvSpPr>
          <p:cNvPr id="5" name="矩形 4"/>
          <p:cNvSpPr/>
          <p:nvPr>
            <p:custDataLst>
              <p:tags r:id="rId6"/>
            </p:custDataLst>
          </p:nvPr>
        </p:nvSpPr>
        <p:spPr>
          <a:xfrm>
            <a:off x="2151739" y="2947619"/>
            <a:ext cx="1585534" cy="500694"/>
          </a:xfrm>
          <a:prstGeom prst="rect">
            <a:avLst/>
          </a:prstGeom>
        </p:spPr>
        <p:txBody>
          <a:bodyPr wrap="none" anchor="ctr">
            <a:normAutofit lnSpcReduction="10000"/>
          </a:bodyPr>
          <a:p>
            <a:pPr algn="ctr">
              <a:lnSpc>
                <a:spcPct val="150000"/>
              </a:lnSpc>
            </a:pPr>
            <a:r>
              <a:rPr lang="en-US" altLang="zh-CN" dirty="0">
                <a:solidFill>
                  <a:schemeClr val="tx1"/>
                </a:solidFill>
                <a:sym typeface="Arial" panose="020B0604020202020204" pitchFamily="34" charset="0"/>
              </a:rPr>
              <a:t>ARP协议工作原理</a:t>
            </a:r>
            <a:endParaRPr lang="en-US" altLang="zh-CN" dirty="0">
              <a:solidFill>
                <a:schemeClr val="tx1"/>
              </a:solidFill>
              <a:sym typeface="Arial" panose="020B0604020202020204" pitchFamily="34" charset="0"/>
            </a:endParaRPr>
          </a:p>
        </p:txBody>
      </p:sp>
      <p:sp>
        <p:nvSpPr>
          <p:cNvPr id="6" name="任意多边形 5"/>
          <p:cNvSpPr/>
          <p:nvPr>
            <p:custDataLst>
              <p:tags r:id="rId7"/>
            </p:custDataLst>
          </p:nvPr>
        </p:nvSpPr>
        <p:spPr>
          <a:xfrm>
            <a:off x="4975839" y="4439828"/>
            <a:ext cx="854119" cy="776335"/>
          </a:xfrm>
          <a:custGeom>
            <a:avLst/>
            <a:gdLst>
              <a:gd name="connsiteX0" fmla="*/ 508678 w 1017355"/>
              <a:gd name="connsiteY0" fmla="*/ 0 h 924705"/>
              <a:gd name="connsiteX1" fmla="*/ 1017355 w 1017355"/>
              <a:gd name="connsiteY1" fmla="*/ 508677 h 924705"/>
              <a:gd name="connsiteX2" fmla="*/ 930482 w 1017355"/>
              <a:gd name="connsiteY2" fmla="*/ 793083 h 924705"/>
              <a:gd name="connsiteX3" fmla="*/ 869730 w 1017355"/>
              <a:gd name="connsiteY3" fmla="*/ 866715 h 924705"/>
              <a:gd name="connsiteX4" fmla="*/ 870754 w 1017355"/>
              <a:gd name="connsiteY4" fmla="*/ 868234 h 924705"/>
              <a:gd name="connsiteX5" fmla="*/ 873948 w 1017355"/>
              <a:gd name="connsiteY5" fmla="*/ 884056 h 924705"/>
              <a:gd name="connsiteX6" fmla="*/ 833300 w 1017355"/>
              <a:gd name="connsiteY6" fmla="*/ 924705 h 924705"/>
              <a:gd name="connsiteX7" fmla="*/ 792651 w 1017355"/>
              <a:gd name="connsiteY7" fmla="*/ 884056 h 924705"/>
              <a:gd name="connsiteX8" fmla="*/ 833300 w 1017355"/>
              <a:gd name="connsiteY8" fmla="*/ 843407 h 924705"/>
              <a:gd name="connsiteX9" fmla="*/ 849122 w 1017355"/>
              <a:gd name="connsiteY9" fmla="*/ 846602 h 924705"/>
              <a:gd name="connsiteX10" fmla="*/ 857082 w 1017355"/>
              <a:gd name="connsiteY10" fmla="*/ 851969 h 924705"/>
              <a:gd name="connsiteX11" fmla="*/ 914537 w 1017355"/>
              <a:gd name="connsiteY11" fmla="*/ 782333 h 924705"/>
              <a:gd name="connsiteX12" fmla="*/ 998127 w 1017355"/>
              <a:gd name="connsiteY12" fmla="*/ 508677 h 924705"/>
              <a:gd name="connsiteX13" fmla="*/ 508678 w 1017355"/>
              <a:gd name="connsiteY13" fmla="*/ 19228 h 924705"/>
              <a:gd name="connsiteX14" fmla="*/ 19229 w 1017355"/>
              <a:gd name="connsiteY14" fmla="*/ 508677 h 924705"/>
              <a:gd name="connsiteX15" fmla="*/ 102819 w 1017355"/>
              <a:gd name="connsiteY15" fmla="*/ 782333 h 924705"/>
              <a:gd name="connsiteX16" fmla="*/ 161320 w 1017355"/>
              <a:gd name="connsiteY16" fmla="*/ 853237 h 924705"/>
              <a:gd name="connsiteX17" fmla="*/ 171162 w 1017355"/>
              <a:gd name="connsiteY17" fmla="*/ 846602 h 924705"/>
              <a:gd name="connsiteX18" fmla="*/ 186984 w 1017355"/>
              <a:gd name="connsiteY18" fmla="*/ 843407 h 924705"/>
              <a:gd name="connsiteX19" fmla="*/ 227633 w 1017355"/>
              <a:gd name="connsiteY19" fmla="*/ 884056 h 924705"/>
              <a:gd name="connsiteX20" fmla="*/ 186984 w 1017355"/>
              <a:gd name="connsiteY20" fmla="*/ 924705 h 924705"/>
              <a:gd name="connsiteX21" fmla="*/ 146335 w 1017355"/>
              <a:gd name="connsiteY21" fmla="*/ 884056 h 924705"/>
              <a:gd name="connsiteX22" fmla="*/ 149430 w 1017355"/>
              <a:gd name="connsiteY22" fmla="*/ 868731 h 924705"/>
              <a:gd name="connsiteX23" fmla="*/ 148988 w 1017355"/>
              <a:gd name="connsiteY23" fmla="*/ 868367 h 924705"/>
              <a:gd name="connsiteX24" fmla="*/ 0 w 1017355"/>
              <a:gd name="connsiteY24" fmla="*/ 508677 h 924705"/>
              <a:gd name="connsiteX25" fmla="*/ 508678 w 1017355"/>
              <a:gd name="connsiteY25" fmla="*/ 0 h 924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17355" h="924705">
                <a:moveTo>
                  <a:pt x="508678" y="0"/>
                </a:moveTo>
                <a:cubicBezTo>
                  <a:pt x="789613" y="0"/>
                  <a:pt x="1017355" y="227743"/>
                  <a:pt x="1017355" y="508677"/>
                </a:cubicBezTo>
                <a:cubicBezTo>
                  <a:pt x="1017355" y="614027"/>
                  <a:pt x="985329" y="711898"/>
                  <a:pt x="930482" y="793083"/>
                </a:cubicBezTo>
                <a:lnTo>
                  <a:pt x="869730" y="866715"/>
                </a:lnTo>
                <a:lnTo>
                  <a:pt x="870754" y="868234"/>
                </a:lnTo>
                <a:cubicBezTo>
                  <a:pt x="872811" y="873097"/>
                  <a:pt x="873948" y="878443"/>
                  <a:pt x="873948" y="884056"/>
                </a:cubicBezTo>
                <a:cubicBezTo>
                  <a:pt x="873948" y="906505"/>
                  <a:pt x="855749" y="924705"/>
                  <a:pt x="833300" y="924705"/>
                </a:cubicBezTo>
                <a:cubicBezTo>
                  <a:pt x="810850" y="924705"/>
                  <a:pt x="792651" y="906505"/>
                  <a:pt x="792651" y="884056"/>
                </a:cubicBezTo>
                <a:cubicBezTo>
                  <a:pt x="792651" y="861606"/>
                  <a:pt x="810850" y="843407"/>
                  <a:pt x="833300" y="843407"/>
                </a:cubicBezTo>
                <a:cubicBezTo>
                  <a:pt x="838912" y="843407"/>
                  <a:pt x="844259" y="844544"/>
                  <a:pt x="849122" y="846602"/>
                </a:cubicBezTo>
                <a:lnTo>
                  <a:pt x="857082" y="851969"/>
                </a:lnTo>
                <a:lnTo>
                  <a:pt x="914537" y="782333"/>
                </a:lnTo>
                <a:cubicBezTo>
                  <a:pt x="967311" y="704216"/>
                  <a:pt x="998127" y="610045"/>
                  <a:pt x="998127" y="508677"/>
                </a:cubicBezTo>
                <a:cubicBezTo>
                  <a:pt x="998127" y="238362"/>
                  <a:pt x="778993" y="19228"/>
                  <a:pt x="508678" y="19228"/>
                </a:cubicBezTo>
                <a:cubicBezTo>
                  <a:pt x="238362" y="19228"/>
                  <a:pt x="19229" y="238362"/>
                  <a:pt x="19229" y="508677"/>
                </a:cubicBezTo>
                <a:cubicBezTo>
                  <a:pt x="19229" y="610045"/>
                  <a:pt x="50044" y="704216"/>
                  <a:pt x="102819" y="782333"/>
                </a:cubicBezTo>
                <a:lnTo>
                  <a:pt x="161320" y="853237"/>
                </a:lnTo>
                <a:lnTo>
                  <a:pt x="171162" y="846602"/>
                </a:lnTo>
                <a:cubicBezTo>
                  <a:pt x="176025" y="844544"/>
                  <a:pt x="181372" y="843407"/>
                  <a:pt x="186984" y="843407"/>
                </a:cubicBezTo>
                <a:cubicBezTo>
                  <a:pt x="209434" y="843407"/>
                  <a:pt x="227633" y="861606"/>
                  <a:pt x="227633" y="884056"/>
                </a:cubicBezTo>
                <a:cubicBezTo>
                  <a:pt x="227633" y="906505"/>
                  <a:pt x="209434" y="924705"/>
                  <a:pt x="186984" y="924705"/>
                </a:cubicBezTo>
                <a:cubicBezTo>
                  <a:pt x="164535" y="924705"/>
                  <a:pt x="146335" y="906505"/>
                  <a:pt x="146335" y="884056"/>
                </a:cubicBezTo>
                <a:lnTo>
                  <a:pt x="149430" y="868731"/>
                </a:lnTo>
                <a:lnTo>
                  <a:pt x="148988" y="868367"/>
                </a:lnTo>
                <a:cubicBezTo>
                  <a:pt x="56936" y="776314"/>
                  <a:pt x="0" y="649145"/>
                  <a:pt x="0" y="508677"/>
                </a:cubicBezTo>
                <a:cubicBezTo>
                  <a:pt x="0" y="227743"/>
                  <a:pt x="227743" y="0"/>
                  <a:pt x="508678" y="0"/>
                </a:cubicBezTo>
                <a:close/>
              </a:path>
            </a:pathLst>
          </a:custGeom>
          <a:solidFill>
            <a:srgbClr val="F27255"/>
          </a:solidFill>
          <a:ln>
            <a:noFill/>
          </a:ln>
        </p:spPr>
        <p:style>
          <a:lnRef idx="2">
            <a:srgbClr val="F6C171">
              <a:shade val="50000"/>
            </a:srgbClr>
          </a:lnRef>
          <a:fillRef idx="1">
            <a:srgbClr val="F6C171"/>
          </a:fillRef>
          <a:effectRef idx="0">
            <a:srgbClr val="F6C171"/>
          </a:effectRef>
          <a:fontRef idx="minor">
            <a:sysClr val="window" lastClr="FFFFFF"/>
          </a:fontRef>
        </p:style>
        <p:txBody>
          <a:bodyPr rtlCol="0" anchor="ctr">
            <a:normAutofit/>
          </a:bodyPr>
          <a:p>
            <a:pPr algn="ctr"/>
            <a:r>
              <a:rPr lang="en-US" altLang="zh-CN" sz="3200" dirty="0">
                <a:solidFill>
                  <a:srgbClr val="F6C171"/>
                </a:solidFill>
                <a:sym typeface="Arial" panose="020B0604020202020204" pitchFamily="34" charset="0"/>
              </a:rPr>
              <a:t>C</a:t>
            </a:r>
            <a:endParaRPr lang="en-US" altLang="zh-CN" sz="3200" dirty="0">
              <a:solidFill>
                <a:srgbClr val="F6C171"/>
              </a:solidFill>
              <a:sym typeface="Arial" panose="020B0604020202020204" pitchFamily="34" charset="0"/>
            </a:endParaRPr>
          </a:p>
        </p:txBody>
      </p:sp>
      <p:sp>
        <p:nvSpPr>
          <p:cNvPr id="16" name="矩形 15"/>
          <p:cNvSpPr/>
          <p:nvPr>
            <p:custDataLst>
              <p:tags r:id="rId8"/>
            </p:custDataLst>
          </p:nvPr>
        </p:nvSpPr>
        <p:spPr>
          <a:xfrm>
            <a:off x="4610131" y="5378618"/>
            <a:ext cx="1585534" cy="500694"/>
          </a:xfrm>
          <a:prstGeom prst="rect">
            <a:avLst/>
          </a:prstGeom>
        </p:spPr>
        <p:txBody>
          <a:bodyPr wrap="none" anchor="ctr">
            <a:normAutofit lnSpcReduction="10000"/>
          </a:bodyPr>
          <a:p>
            <a:pPr algn="ctr">
              <a:lnSpc>
                <a:spcPct val="150000"/>
              </a:lnSpc>
            </a:pPr>
            <a:r>
              <a:rPr lang="en-US" altLang="zh-CN" dirty="0">
                <a:solidFill>
                  <a:schemeClr val="tx1"/>
                </a:solidFill>
                <a:sym typeface="Arial" panose="020B0604020202020204" pitchFamily="34" charset="0"/>
              </a:rPr>
              <a:t>ARP缓存表查看方法</a:t>
            </a:r>
            <a:endParaRPr lang="en-US" altLang="zh-CN" dirty="0">
              <a:solidFill>
                <a:schemeClr val="tx1"/>
              </a:solidFill>
              <a:sym typeface="Arial" panose="020B0604020202020204" pitchFamily="34" charset="0"/>
            </a:endParaRPr>
          </a:p>
        </p:txBody>
      </p:sp>
    </p:spTree>
    <p:custDataLst>
      <p:tags r:id="rId9"/>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824230" y="1365885"/>
            <a:ext cx="10939145" cy="2030095"/>
          </a:xfrm>
          <a:prstGeom prst="rect">
            <a:avLst/>
          </a:prstGeom>
          <a:noFill/>
        </p:spPr>
        <p:txBody>
          <a:bodyPr wrap="square" rtlCol="0">
            <a:spAutoFit/>
          </a:bodyPr>
          <a:p>
            <a:r>
              <a:rPr lang="en-US" altLang="zh-CN"/>
              <a:t>       </a:t>
            </a:r>
            <a:r>
              <a:rPr lang="zh-CN" altLang="en-US"/>
              <a:t>MAC地址是计算机最终能够识别的</a:t>
            </a:r>
            <a:r>
              <a:rPr lang="zh-CN" altLang="en-US">
                <a:solidFill>
                  <a:srgbClr val="FF0000"/>
                </a:solidFill>
              </a:rPr>
              <a:t>物理地址</a:t>
            </a:r>
            <a:r>
              <a:rPr lang="zh-CN" altLang="en-US"/>
              <a:t>，当发送方计算机发送数据时，将网络连接设备源MAC地址和目的MAC地址分别封装到帧的</a:t>
            </a:r>
            <a:r>
              <a:rPr lang="zh-CN" altLang="en-US">
                <a:solidFill>
                  <a:srgbClr val="FF0000"/>
                </a:solidFill>
              </a:rPr>
              <a:t>源MAC</a:t>
            </a:r>
            <a:r>
              <a:rPr lang="zh-CN" altLang="en-US"/>
              <a:t>和</a:t>
            </a:r>
            <a:r>
              <a:rPr lang="zh-CN" altLang="en-US">
                <a:solidFill>
                  <a:srgbClr val="FF0000"/>
                </a:solidFill>
              </a:rPr>
              <a:t>目的MAC位</a:t>
            </a:r>
            <a:r>
              <a:rPr lang="zh-CN" altLang="en-US"/>
              <a:t>，然后将其发送到网络介质上。接收方计算机通过查看帧的目的地址位填写的MAC地址，来判断是否和自己的MAC地址一致，如果一致，则将其</a:t>
            </a:r>
            <a:r>
              <a:rPr lang="zh-CN" altLang="en-US">
                <a:solidFill>
                  <a:srgbClr val="FF0000"/>
                </a:solidFill>
              </a:rPr>
              <a:t>复制</a:t>
            </a:r>
            <a:r>
              <a:rPr lang="zh-CN" altLang="en-US"/>
              <a:t>，去掉封装并传递到上层应用程序，如果不一致，网卡丢弃该数据帧。而通信时由于MAC地址随硬件随机分布，不易记忆和使用，人们一般使用更容易记忆的IP地址进行通信，但是我们指定的IP地址必须转化成计算机识别的MAC地址才能通信，ARP就是用于解决这个问题的协议。所谓</a:t>
            </a:r>
            <a:r>
              <a:rPr lang="zh-CN" altLang="en-US">
                <a:solidFill>
                  <a:srgbClr val="FF0000"/>
                </a:solidFill>
              </a:rPr>
              <a:t>地址解析</a:t>
            </a:r>
            <a:r>
              <a:rPr lang="zh-CN" altLang="en-US"/>
              <a:t>（address resolution）就是主机在发送帧前将目标IP地址转换成目标MAC地址的过程。图2-8说明了ARP协议的作用。</a:t>
            </a:r>
            <a:endParaRPr lang="zh-CN" altLang="en-US"/>
          </a:p>
        </p:txBody>
      </p:sp>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2.5 地址解析协议ARP </a:t>
            </a:r>
            <a:endParaRPr sz="3600">
              <a:solidFill>
                <a:schemeClr val="accent1">
                  <a:lumMod val="75000"/>
                </a:schemeClr>
              </a:solidFill>
              <a:sym typeface="+mn-ea"/>
            </a:endParaRPr>
          </a:p>
        </p:txBody>
      </p:sp>
      <p:sp>
        <p:nvSpPr>
          <p:cNvPr id="4" name="右箭头 3"/>
          <p:cNvSpPr/>
          <p:nvPr/>
        </p:nvSpPr>
        <p:spPr>
          <a:xfrm>
            <a:off x="3204210" y="4276090"/>
            <a:ext cx="1362075" cy="32575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4566285" y="4069715"/>
            <a:ext cx="2843530" cy="737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5739130" y="4254500"/>
            <a:ext cx="699135" cy="368300"/>
          </a:xfrm>
          <a:prstGeom prst="rect">
            <a:avLst/>
          </a:prstGeom>
          <a:noFill/>
        </p:spPr>
        <p:txBody>
          <a:bodyPr wrap="square" rtlCol="0">
            <a:spAutoFit/>
          </a:bodyPr>
          <a:p>
            <a:r>
              <a:rPr lang="en-US" altLang="zh-CN"/>
              <a:t>ARP</a:t>
            </a:r>
            <a:r>
              <a:rPr lang="zh-CN" altLang="en-US" u="heavy"/>
              <a:t> </a:t>
            </a:r>
            <a:endParaRPr lang="zh-CN" altLang="en-US"/>
          </a:p>
        </p:txBody>
      </p:sp>
      <p:sp>
        <p:nvSpPr>
          <p:cNvPr id="8" name="文本框 7"/>
          <p:cNvSpPr txBox="1"/>
          <p:nvPr/>
        </p:nvSpPr>
        <p:spPr>
          <a:xfrm>
            <a:off x="2052955" y="4254500"/>
            <a:ext cx="1067435" cy="368300"/>
          </a:xfrm>
          <a:prstGeom prst="rect">
            <a:avLst/>
          </a:prstGeom>
          <a:noFill/>
        </p:spPr>
        <p:txBody>
          <a:bodyPr wrap="square" rtlCol="0">
            <a:spAutoFit/>
          </a:bodyPr>
          <a:p>
            <a:r>
              <a:rPr lang="en-US" altLang="zh-CN"/>
              <a:t>IP</a:t>
            </a:r>
            <a:r>
              <a:rPr lang="zh-CN" altLang="en-US"/>
              <a:t>地址</a:t>
            </a:r>
            <a:endParaRPr lang="zh-CN" altLang="en-US"/>
          </a:p>
        </p:txBody>
      </p:sp>
      <p:sp>
        <p:nvSpPr>
          <p:cNvPr id="9" name="右箭头 8"/>
          <p:cNvSpPr/>
          <p:nvPr/>
        </p:nvSpPr>
        <p:spPr>
          <a:xfrm>
            <a:off x="7409815" y="4304030"/>
            <a:ext cx="1437005" cy="269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8846820" y="4233545"/>
            <a:ext cx="1257300" cy="368300"/>
          </a:xfrm>
          <a:prstGeom prst="rect">
            <a:avLst/>
          </a:prstGeom>
          <a:noFill/>
        </p:spPr>
        <p:txBody>
          <a:bodyPr wrap="square" rtlCol="0">
            <a:spAutoFit/>
          </a:bodyPr>
          <a:p>
            <a:r>
              <a:rPr lang="en-US" altLang="zh-CN"/>
              <a:t>MAC</a:t>
            </a:r>
            <a:r>
              <a:rPr lang="zh-CN" altLang="en-US"/>
              <a:t>地址</a:t>
            </a:r>
            <a:r>
              <a:rPr lang="zh-CN" altLang="en-US" u="heavy"/>
              <a:t> </a:t>
            </a:r>
            <a:endParaRPr lang="zh-CN" altLang="en-US"/>
          </a:p>
        </p:txBody>
      </p:sp>
      <p:sp>
        <p:nvSpPr>
          <p:cNvPr id="11" name="文本框 10"/>
          <p:cNvSpPr txBox="1"/>
          <p:nvPr/>
        </p:nvSpPr>
        <p:spPr>
          <a:xfrm>
            <a:off x="4730750" y="5996940"/>
            <a:ext cx="2515235" cy="368300"/>
          </a:xfrm>
          <a:prstGeom prst="rect">
            <a:avLst/>
          </a:prstGeom>
          <a:noFill/>
        </p:spPr>
        <p:txBody>
          <a:bodyPr wrap="square" rtlCol="0">
            <a:spAutoFit/>
          </a:bodyPr>
          <a:p>
            <a:r>
              <a:rPr lang="zh-CN" altLang="en-US"/>
              <a:t>图2-8 ARP协议的作用</a:t>
            </a:r>
            <a:endParaRPr lang="zh-CN" altLang="en-US"/>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2.5 地址解析协议ARP</a:t>
            </a:r>
            <a:r>
              <a:rPr lang="en-US" sz="3600">
                <a:solidFill>
                  <a:schemeClr val="accent1">
                    <a:lumMod val="75000"/>
                  </a:schemeClr>
                </a:solidFill>
                <a:sym typeface="+mn-ea"/>
              </a:rPr>
              <a:t>——ARP协议工作原理</a:t>
            </a:r>
            <a:r>
              <a:rPr sz="3600">
                <a:solidFill>
                  <a:schemeClr val="accent1">
                    <a:lumMod val="75000"/>
                  </a:schemeClr>
                </a:solidFill>
                <a:sym typeface="+mn-ea"/>
              </a:rPr>
              <a:t> </a:t>
            </a:r>
            <a:endParaRPr sz="3600">
              <a:solidFill>
                <a:schemeClr val="accent1">
                  <a:lumMod val="75000"/>
                </a:schemeClr>
              </a:solidFill>
              <a:sym typeface="+mn-ea"/>
            </a:endParaRPr>
          </a:p>
        </p:txBody>
      </p:sp>
      <p:sp>
        <p:nvSpPr>
          <p:cNvPr id="4" name="文本框 3"/>
          <p:cNvSpPr txBox="1"/>
          <p:nvPr/>
        </p:nvSpPr>
        <p:spPr>
          <a:xfrm>
            <a:off x="947420" y="1288415"/>
            <a:ext cx="3352165" cy="368300"/>
          </a:xfrm>
          <a:prstGeom prst="rect">
            <a:avLst/>
          </a:prstGeom>
          <a:noFill/>
        </p:spPr>
        <p:txBody>
          <a:bodyPr wrap="square" rtlCol="0">
            <a:spAutoFit/>
          </a:bodyPr>
          <a:p>
            <a:r>
              <a:rPr lang="zh-CN" altLang="en-US"/>
              <a:t>ARP协议解析地址过程如下：</a:t>
            </a:r>
            <a:endParaRPr lang="zh-CN" altLang="en-US"/>
          </a:p>
        </p:txBody>
      </p:sp>
      <p:sp>
        <p:nvSpPr>
          <p:cNvPr id="5" name="文本框 4"/>
          <p:cNvSpPr txBox="1"/>
          <p:nvPr/>
        </p:nvSpPr>
        <p:spPr>
          <a:xfrm>
            <a:off x="1375410" y="1746885"/>
            <a:ext cx="9288780" cy="2984500"/>
          </a:xfrm>
          <a:prstGeom prst="rect">
            <a:avLst/>
          </a:prstGeom>
          <a:noFill/>
        </p:spPr>
        <p:txBody>
          <a:bodyPr wrap="square" rtlCol="0">
            <a:spAutoFit/>
          </a:bodyPr>
          <a:p>
            <a:pPr marL="400050" indent="-400050" fontAlgn="auto">
              <a:lnSpc>
                <a:spcPct val="120000"/>
              </a:lnSpc>
              <a:spcBef>
                <a:spcPts val="600"/>
              </a:spcBef>
              <a:spcAft>
                <a:spcPts val="600"/>
              </a:spcAft>
              <a:buFont typeface="+mj-lt"/>
              <a:buAutoNum type="romanUcPeriod"/>
            </a:pPr>
            <a:r>
              <a:rPr lang="en-US" altLang="zh-CN" sz="2000"/>
              <a:t>       </a:t>
            </a:r>
            <a:r>
              <a:rPr lang="zh-CN" altLang="en-US" sz="2000"/>
              <a:t>发送方计算机首先检查自己的ARP缓存是否有对应的IP和MAC地址映射的条目：如果有，则找到MAC地址，发送数据；如果没有，则需要进一步解析。</a:t>
            </a:r>
            <a:endParaRPr lang="zh-CN" altLang="en-US" sz="2000"/>
          </a:p>
          <a:p>
            <a:pPr marL="400050" indent="-400050" fontAlgn="auto">
              <a:lnSpc>
                <a:spcPct val="120000"/>
              </a:lnSpc>
              <a:spcBef>
                <a:spcPts val="600"/>
              </a:spcBef>
              <a:spcAft>
                <a:spcPts val="600"/>
              </a:spcAft>
              <a:buFont typeface="+mj-lt"/>
              <a:buAutoNum type="romanUcPeriod"/>
            </a:pPr>
            <a:r>
              <a:rPr lang="zh-CN" altLang="en-US" sz="2000"/>
              <a:t>       发送方发送广播，向所有设备询问该IP地址对应的MAC地址。对应IP地址的计算机回应广播，向发送方发送对应自己IP地址和MAC地址的映射记录，并且接收方同时将发送方的IP地址对应MAC地址的映射保留在自己的ARP缓存中。</a:t>
            </a:r>
            <a:endParaRPr lang="zh-CN" altLang="en-US" sz="2000"/>
          </a:p>
          <a:p>
            <a:pPr marL="400050" indent="-400050" fontAlgn="auto">
              <a:lnSpc>
                <a:spcPct val="120000"/>
              </a:lnSpc>
              <a:spcBef>
                <a:spcPts val="600"/>
              </a:spcBef>
              <a:spcAft>
                <a:spcPts val="600"/>
              </a:spcAft>
              <a:buFont typeface="+mj-lt"/>
              <a:buAutoNum type="romanUcPeriod"/>
            </a:pPr>
            <a:r>
              <a:rPr lang="zh-CN" altLang="en-US" sz="2000"/>
              <a:t>       发送方收到ARP的回应后，将其保留在自己的ARP缓存中，以便下次使用。同时将得到的MAC地址封装到帧的目的地址位置，将其发送到网络介质中。</a:t>
            </a:r>
            <a:endParaRPr lang="zh-CN" altLang="en-US" sz="2000"/>
          </a:p>
        </p:txBody>
      </p:sp>
      <p:sp>
        <p:nvSpPr>
          <p:cNvPr id="6" name="文本框 5"/>
          <p:cNvSpPr txBox="1"/>
          <p:nvPr/>
        </p:nvSpPr>
        <p:spPr>
          <a:xfrm>
            <a:off x="947420" y="4899660"/>
            <a:ext cx="10306050" cy="1198880"/>
          </a:xfrm>
          <a:prstGeom prst="rect">
            <a:avLst/>
          </a:prstGeom>
          <a:noFill/>
        </p:spPr>
        <p:txBody>
          <a:bodyPr wrap="square" rtlCol="0">
            <a:spAutoFit/>
          </a:bodyPr>
          <a:p>
            <a:r>
              <a:rPr lang="en-US" altLang="zh-CN"/>
              <a:t>       </a:t>
            </a:r>
            <a:r>
              <a:rPr lang="zh-CN" altLang="en-US"/>
              <a:t>下面举一个实例来解释ARP协议工作过程。例如，主机A要向本局域网内的主机B发送IP数据报时，就首先在其ARP高速缓存中查看有无主机B的IP地址，如果有，就在ARP高速缓存中查出其对应的MAC地址，再把这个MAC地址写入MAC帧，然后通过局域网把该MAC帧发往此硬件地址。如果找不到主机B的IP地址的项目，主机A就会自动运行ARP，然后按以下步骤找出主机B的硬件地址。</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000" fill="hold">
                                          <p:stCondLst>
                                            <p:cond delay="0"/>
                                          </p:stCondLst>
                                        </p:cTn>
                                        <p:tgtEl>
                                          <p:spTgt spid="5">
                                            <p:txEl>
                                              <p:pRg st="0" end="0"/>
                                            </p:txEl>
                                          </p:spTgt>
                                        </p:tgtEl>
                                        <p:attrNameLst>
                                          <p:attrName>style.visibility</p:attrName>
                                        </p:attrNameLst>
                                      </p:cBhvr>
                                      <p:to>
                                        <p:strVal val="visible"/>
                                      </p:to>
                                    </p:set>
                                    <p:anim calcmode="lin" valueType="num">
                                      <p:cBhvr additive="base">
                                        <p:cTn id="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000" fill="hold">
                                          <p:stCondLst>
                                            <p:cond delay="0"/>
                                          </p:stCondLst>
                                        </p:cTn>
                                        <p:tgtEl>
                                          <p:spTgt spid="5">
                                            <p:txEl>
                                              <p:pRg st="1" end="1"/>
                                            </p:txEl>
                                          </p:spTgt>
                                        </p:tgtEl>
                                        <p:attrNameLst>
                                          <p:attrName>style.visibility</p:attrName>
                                        </p:attrNameLst>
                                      </p:cBhvr>
                                      <p:to>
                                        <p:strVal val="visible"/>
                                      </p:to>
                                    </p:set>
                                    <p:anim calcmode="lin" valueType="num">
                                      <p:cBhvr additive="base">
                                        <p:cTn id="1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000" fill="hold">
                                          <p:stCondLst>
                                            <p:cond delay="0"/>
                                          </p:stCondLst>
                                        </p:cTn>
                                        <p:tgtEl>
                                          <p:spTgt spid="5">
                                            <p:txEl>
                                              <p:pRg st="2" end="2"/>
                                            </p:txEl>
                                          </p:spTgt>
                                        </p:tgtEl>
                                        <p:attrNameLst>
                                          <p:attrName>style.visibility</p:attrName>
                                        </p:attrNameLst>
                                      </p:cBhvr>
                                      <p:to>
                                        <p:strVal val="visible"/>
                                      </p:to>
                                    </p:set>
                                    <p:anim calcmode="lin" valueType="num">
                                      <p:cBhvr additive="base">
                                        <p:cTn id="1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2.5 地址解析协议ARP</a:t>
            </a:r>
            <a:r>
              <a:rPr lang="en-US" sz="3600">
                <a:solidFill>
                  <a:schemeClr val="accent1">
                    <a:lumMod val="75000"/>
                  </a:schemeClr>
                </a:solidFill>
                <a:sym typeface="+mn-ea"/>
              </a:rPr>
              <a:t>——ARP协议工作原理</a:t>
            </a:r>
            <a:r>
              <a:rPr sz="3600">
                <a:solidFill>
                  <a:schemeClr val="accent1">
                    <a:lumMod val="75000"/>
                  </a:schemeClr>
                </a:solidFill>
                <a:sym typeface="+mn-ea"/>
              </a:rPr>
              <a:t> </a:t>
            </a:r>
            <a:endParaRPr sz="3600">
              <a:solidFill>
                <a:schemeClr val="accent1">
                  <a:lumMod val="75000"/>
                </a:schemeClr>
              </a:solidFill>
              <a:sym typeface="+mn-ea"/>
            </a:endParaRPr>
          </a:p>
        </p:txBody>
      </p:sp>
      <p:graphicFrame>
        <p:nvGraphicFramePr>
          <p:cNvPr id="2" name="对象 -2147482616"/>
          <p:cNvGraphicFramePr>
            <a:graphicFrameLocks noChangeAspect="1"/>
          </p:cNvGraphicFramePr>
          <p:nvPr/>
        </p:nvGraphicFramePr>
        <p:xfrm>
          <a:off x="1449070" y="1155700"/>
          <a:ext cx="8796655" cy="2853690"/>
        </p:xfrm>
        <a:graphic>
          <a:graphicData uri="http://schemas.openxmlformats.org/presentationml/2006/ole">
            <mc:AlternateContent xmlns:mc="http://schemas.openxmlformats.org/markup-compatibility/2006">
              <mc:Choice xmlns:v="urn:schemas-microsoft-com:vml" Requires="v">
                <p:oleObj spid="_x0000_s3076" name="" r:id="rId2" imgW="6553200" imgH="2870200" progId="Visio.Drawing.11">
                  <p:embed/>
                </p:oleObj>
              </mc:Choice>
              <mc:Fallback>
                <p:oleObj name="" r:id="rId2" imgW="6553200" imgH="2870200" progId="Visio.Drawing.11">
                  <p:embed/>
                  <p:pic>
                    <p:nvPicPr>
                      <p:cNvPr id="0" name="图片 3075"/>
                      <p:cNvPicPr/>
                      <p:nvPr/>
                    </p:nvPicPr>
                    <p:blipFill>
                      <a:blip r:embed="rId3"/>
                      <a:stretch>
                        <a:fillRect/>
                      </a:stretch>
                    </p:blipFill>
                    <p:spPr>
                      <a:xfrm>
                        <a:off x="1449070" y="1155700"/>
                        <a:ext cx="8796655" cy="2853690"/>
                      </a:xfrm>
                      <a:prstGeom prst="rect">
                        <a:avLst/>
                      </a:prstGeom>
                      <a:noFill/>
                      <a:ln w="38100">
                        <a:noFill/>
                        <a:miter/>
                      </a:ln>
                    </p:spPr>
                  </p:pic>
                </p:oleObj>
              </mc:Fallback>
            </mc:AlternateContent>
          </a:graphicData>
        </a:graphic>
      </p:graphicFrame>
      <p:graphicFrame>
        <p:nvGraphicFramePr>
          <p:cNvPr id="3" name="对象 -2147482615"/>
          <p:cNvGraphicFramePr>
            <a:graphicFrameLocks noChangeAspect="1"/>
          </p:cNvGraphicFramePr>
          <p:nvPr/>
        </p:nvGraphicFramePr>
        <p:xfrm>
          <a:off x="1449705" y="3940175"/>
          <a:ext cx="8796020" cy="2560955"/>
        </p:xfrm>
        <a:graphic>
          <a:graphicData uri="http://schemas.openxmlformats.org/presentationml/2006/ole">
            <mc:AlternateContent xmlns:mc="http://schemas.openxmlformats.org/markup-compatibility/2006">
              <mc:Choice xmlns:v="urn:schemas-microsoft-com:vml" Requires="v">
                <p:oleObj spid="_x0000_s4" name="" r:id="rId4" imgW="6553200" imgH="2628900" progId="Visio.Drawing.11">
                  <p:embed/>
                </p:oleObj>
              </mc:Choice>
              <mc:Fallback>
                <p:oleObj name="" r:id="rId4" imgW="6553200" imgH="2628900" progId="Visio.Drawing.11">
                  <p:embed/>
                  <p:pic>
                    <p:nvPicPr>
                      <p:cNvPr id="0" name="图片 3"/>
                      <p:cNvPicPr/>
                      <p:nvPr/>
                    </p:nvPicPr>
                    <p:blipFill>
                      <a:blip r:embed="rId5"/>
                      <a:stretch>
                        <a:fillRect/>
                      </a:stretch>
                    </p:blipFill>
                    <p:spPr>
                      <a:xfrm>
                        <a:off x="1449705" y="3940175"/>
                        <a:ext cx="8796020" cy="2560955"/>
                      </a:xfrm>
                      <a:prstGeom prst="rect">
                        <a:avLst/>
                      </a:prstGeom>
                      <a:noFill/>
                      <a:ln w="38100">
                        <a:noFill/>
                        <a:miter/>
                      </a:ln>
                    </p:spPr>
                  </p:pic>
                </p:oleObj>
              </mc:Fallback>
            </mc:AlternateContent>
          </a:graphicData>
        </a:graphic>
      </p:graphicFrame>
      <p:sp>
        <p:nvSpPr>
          <p:cNvPr id="5" name="文本框 4"/>
          <p:cNvSpPr txBox="1"/>
          <p:nvPr/>
        </p:nvSpPr>
        <p:spPr>
          <a:xfrm>
            <a:off x="10345420" y="2395855"/>
            <a:ext cx="558800" cy="368300"/>
          </a:xfrm>
          <a:prstGeom prst="rect">
            <a:avLst/>
          </a:prstGeom>
          <a:noFill/>
        </p:spPr>
        <p:txBody>
          <a:bodyPr wrap="square" rtlCol="0">
            <a:spAutoFit/>
          </a:bodyPr>
          <a:p>
            <a:r>
              <a:rPr lang="en-US" altLang="zh-CN"/>
              <a:t>(a)</a:t>
            </a:r>
            <a:endParaRPr lang="en-US" altLang="zh-CN"/>
          </a:p>
        </p:txBody>
      </p:sp>
      <p:sp>
        <p:nvSpPr>
          <p:cNvPr id="6" name="文本框 5"/>
          <p:cNvSpPr txBox="1"/>
          <p:nvPr/>
        </p:nvSpPr>
        <p:spPr>
          <a:xfrm>
            <a:off x="10462260" y="5246370"/>
            <a:ext cx="558800" cy="368300"/>
          </a:xfrm>
          <a:prstGeom prst="rect">
            <a:avLst/>
          </a:prstGeom>
          <a:noFill/>
        </p:spPr>
        <p:txBody>
          <a:bodyPr wrap="square" rtlCol="0">
            <a:spAutoFit/>
          </a:bodyPr>
          <a:p>
            <a:r>
              <a:rPr lang="en-US" altLang="zh-CN"/>
              <a:t>(b)</a:t>
            </a:r>
            <a:endParaRPr lang="en-US" altLang="zh-CN"/>
          </a:p>
        </p:txBody>
      </p:sp>
      <p:sp>
        <p:nvSpPr>
          <p:cNvPr id="7" name="文本框 6"/>
          <p:cNvSpPr txBox="1"/>
          <p:nvPr/>
        </p:nvSpPr>
        <p:spPr>
          <a:xfrm>
            <a:off x="3872230" y="6406515"/>
            <a:ext cx="3951605" cy="368300"/>
          </a:xfrm>
          <a:prstGeom prst="rect">
            <a:avLst/>
          </a:prstGeom>
          <a:noFill/>
        </p:spPr>
        <p:txBody>
          <a:bodyPr wrap="square" rtlCol="0">
            <a:spAutoFit/>
          </a:bodyPr>
          <a:p>
            <a:r>
              <a:rPr lang="zh-CN" altLang="en-US"/>
              <a:t>图2-9 地址解析协议ARP的工作原理</a:t>
            </a:r>
            <a:endParaRPr lang="zh-CN" altLang="en-US"/>
          </a:p>
        </p:txBody>
      </p:sp>
      <p:sp>
        <p:nvSpPr>
          <p:cNvPr id="8" name="矩形 7"/>
          <p:cNvSpPr/>
          <p:nvPr/>
        </p:nvSpPr>
        <p:spPr>
          <a:xfrm>
            <a:off x="298450" y="1367790"/>
            <a:ext cx="5028565" cy="5337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299085" y="1420495"/>
            <a:ext cx="5027930" cy="4799965"/>
          </a:xfrm>
          <a:prstGeom prst="rect">
            <a:avLst/>
          </a:prstGeom>
          <a:noFill/>
        </p:spPr>
        <p:txBody>
          <a:bodyPr wrap="square" rtlCol="0">
            <a:spAutoFit/>
          </a:bodyPr>
          <a:p>
            <a:r>
              <a:rPr lang="zh-CN" altLang="en-US"/>
              <a:t>（1）ARP进程在本局域网上广播发送一个ARP请求分组，目标MAC地址是“FF.FF.FF.FF.FF.FF”（全1），意思是向同一网段内的所有主机发出询问：“我是192.168.8.1，硬件地址是 20-D0-C0-27-AB-13，我想知道主机 192.168.8.2 的硬件地址”。图2-9(a)是主机A广播发送ARP请求分组的示意图。</a:t>
            </a:r>
            <a:endParaRPr lang="zh-CN" altLang="en-US"/>
          </a:p>
          <a:p>
            <a:r>
              <a:rPr lang="zh-CN" altLang="en-US"/>
              <a:t>（2）本局域网上的所有主机运行的ARP进程都收到此ARP请求分组。</a:t>
            </a:r>
            <a:endParaRPr lang="zh-CN" altLang="en-US"/>
          </a:p>
          <a:p>
            <a:r>
              <a:rPr lang="zh-CN" altLang="en-US"/>
              <a:t>（3）网络上其他主机不响应ARP询问，只有主机B接收这个帧，回应“我是 192.168.8.2，硬件地址是 05-00-7B-11-DE-3A”，同时更新自己的ARP缓存。见图2-9(b)。</a:t>
            </a:r>
            <a:endParaRPr lang="zh-CN" altLang="en-US"/>
          </a:p>
          <a:p>
            <a:r>
              <a:rPr lang="zh-CN" altLang="en-US"/>
              <a:t>（4）主机A知道了主机B的MAC地址，它就可以向主机B发送信息了。同时，它更新自己的ARP缓存，下次再发送信息给B时，直接从ARP缓存表里查找就可以了。</a:t>
            </a:r>
            <a:endParaRPr lang="zh-CN" altLang="en-US"/>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000" fill="hold">
                                          <p:stCondLst>
                                            <p:cond delay="0"/>
                                          </p:stCondLst>
                                        </p:cTn>
                                        <p:tgtEl>
                                          <p:spTgt spid="9"/>
                                        </p:tgtEl>
                                        <p:attrNameLst>
                                          <p:attrName>style.visibility</p:attrName>
                                        </p:attrNameLst>
                                      </p:cBhvr>
                                      <p:to>
                                        <p:strVal val="visible"/>
                                      </p:to>
                                    </p:set>
                                    <p:animEffect transition="in" filter="barn(inVertical)">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2.5 地址解析协议ARP</a:t>
            </a:r>
            <a:r>
              <a:rPr lang="en-US" sz="3600">
                <a:solidFill>
                  <a:schemeClr val="accent1">
                    <a:lumMod val="75000"/>
                  </a:schemeClr>
                </a:solidFill>
                <a:sym typeface="+mn-ea"/>
              </a:rPr>
              <a:t>——ARP提高效率措施</a:t>
            </a:r>
            <a:r>
              <a:rPr sz="3600">
                <a:solidFill>
                  <a:schemeClr val="accent1">
                    <a:lumMod val="75000"/>
                  </a:schemeClr>
                </a:solidFill>
                <a:sym typeface="+mn-ea"/>
              </a:rPr>
              <a:t> </a:t>
            </a:r>
            <a:endParaRPr sz="3600">
              <a:solidFill>
                <a:schemeClr val="accent1">
                  <a:lumMod val="75000"/>
                </a:schemeClr>
              </a:solidFill>
              <a:sym typeface="+mn-ea"/>
            </a:endParaRPr>
          </a:p>
        </p:txBody>
      </p:sp>
      <p:sp>
        <p:nvSpPr>
          <p:cNvPr id="9" name="文本框 8"/>
          <p:cNvSpPr txBox="1"/>
          <p:nvPr/>
        </p:nvSpPr>
        <p:spPr>
          <a:xfrm>
            <a:off x="871220" y="4859655"/>
            <a:ext cx="10236200" cy="645160"/>
          </a:xfrm>
          <a:prstGeom prst="rect">
            <a:avLst/>
          </a:prstGeom>
          <a:noFill/>
        </p:spPr>
        <p:txBody>
          <a:bodyPr wrap="square" rtlCol="0">
            <a:spAutoFit/>
          </a:bodyPr>
          <a:p>
            <a:pPr fontAlgn="auto">
              <a:spcBef>
                <a:spcPts val="800"/>
              </a:spcBef>
              <a:spcAft>
                <a:spcPts val="800"/>
              </a:spcAft>
            </a:pPr>
            <a:r>
              <a:rPr lang="zh-CN" altLang="en-US"/>
              <a:t>（3）每台主机启动时广播自己的IP地址和MAC地址的映射关系，以尽量避免其他主机对他进行ARP请求。</a:t>
            </a:r>
            <a:endParaRPr lang="zh-CN" altLang="en-US"/>
          </a:p>
        </p:txBody>
      </p:sp>
      <p:sp>
        <p:nvSpPr>
          <p:cNvPr id="10" name="文本框 9"/>
          <p:cNvSpPr txBox="1"/>
          <p:nvPr/>
        </p:nvSpPr>
        <p:spPr>
          <a:xfrm>
            <a:off x="978535" y="1637030"/>
            <a:ext cx="10235565" cy="922020"/>
          </a:xfrm>
          <a:prstGeom prst="rect">
            <a:avLst/>
          </a:prstGeom>
          <a:noFill/>
        </p:spPr>
        <p:txBody>
          <a:bodyPr wrap="square" rtlCol="0">
            <a:spAutoFit/>
          </a:bodyPr>
          <a:p>
            <a:r>
              <a:rPr lang="zh-CN" altLang="en-US">
                <a:sym typeface="+mn-ea"/>
              </a:rPr>
              <a:t>（1）高速缓存技术：主机保存已知的ARP表项，当收到目的主机的ARP应答时将其中的信息加入ARP表中。主机发送信息时，先查询ARP表，若未找到目的主机的MAC地址则用ARP协议解析地址。每个表项设置一个计时器，超时即自动删除，以保证表项的有效性。</a:t>
            </a:r>
            <a:endParaRPr lang="zh-CN" altLang="en-US"/>
          </a:p>
        </p:txBody>
      </p:sp>
      <p:sp>
        <p:nvSpPr>
          <p:cNvPr id="11" name="文本框 10"/>
          <p:cNvSpPr txBox="1"/>
          <p:nvPr/>
        </p:nvSpPr>
        <p:spPr>
          <a:xfrm>
            <a:off x="871220" y="3213100"/>
            <a:ext cx="10343515" cy="922020"/>
          </a:xfrm>
          <a:prstGeom prst="rect">
            <a:avLst/>
          </a:prstGeom>
          <a:noFill/>
        </p:spPr>
        <p:txBody>
          <a:bodyPr wrap="square" rtlCol="0">
            <a:spAutoFit/>
          </a:bodyPr>
          <a:p>
            <a:r>
              <a:rPr lang="zh-CN" altLang="en-US">
                <a:sym typeface="+mn-ea"/>
              </a:rPr>
              <a:t>（2）主机A发送ARP请求时，包含了自己的IP地址和物理地址的映射，而且ARP请求是以广播形式发送出去的，所以包括目的主机在内的网络中的所有主机都会收到此信息，可将此信息保存下来，以作下次使用。</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000" fill="hold">
                                          <p:stCondLst>
                                            <p:cond delay="0"/>
                                          </p:stCondLst>
                                        </p:cTn>
                                        <p:tgtEl>
                                          <p:spTgt spid="10"/>
                                        </p:tgtEl>
                                        <p:attrNameLst>
                                          <p:attrName>style.visibility</p:attrName>
                                        </p:attrNameLst>
                                      </p:cBhvr>
                                      <p:to>
                                        <p:strVal val="visible"/>
                                      </p:to>
                                    </p:set>
                                    <p:animEffect transition="in" filter="randombar(horizontal)">
                                      <p:cBhvr>
                                        <p:cTn id="7" dur="1000"/>
                                        <p:tgtEl>
                                          <p:spTgt spid="10"/>
                                        </p:tgtEl>
                                      </p:cBhvr>
                                    </p:animEffect>
                                  </p:childTnLst>
                                </p:cTn>
                              </p:par>
                            </p:childTnLst>
                          </p:cTn>
                        </p:par>
                        <p:par>
                          <p:cTn id="8" fill="hold">
                            <p:stCondLst>
                              <p:cond delay="1000"/>
                            </p:stCondLst>
                            <p:childTnLst>
                              <p:par>
                                <p:cTn id="9" presetID="14" presetClass="entr" presetSubtype="10" fill="hold" grpId="0" nodeType="afterEffect">
                                  <p:stCondLst>
                                    <p:cond delay="0"/>
                                  </p:stCondLst>
                                  <p:childTnLst>
                                    <p:set>
                                      <p:cBhvr>
                                        <p:cTn id="10" dur="1000" fill="hold">
                                          <p:stCondLst>
                                            <p:cond delay="0"/>
                                          </p:stCondLst>
                                        </p:cTn>
                                        <p:tgtEl>
                                          <p:spTgt spid="11"/>
                                        </p:tgtEl>
                                        <p:attrNameLst>
                                          <p:attrName>style.visibility</p:attrName>
                                        </p:attrNameLst>
                                      </p:cBhvr>
                                      <p:to>
                                        <p:strVal val="visible"/>
                                      </p:to>
                                    </p:set>
                                    <p:animEffect transition="in" filter="randombar(horizontal)">
                                      <p:cBhvr>
                                        <p:cTn id="11" dur="1000"/>
                                        <p:tgtEl>
                                          <p:spTgt spid="11"/>
                                        </p:tgtEl>
                                      </p:cBhvr>
                                    </p:animEffect>
                                  </p:childTnLst>
                                </p:cTn>
                              </p:par>
                            </p:childTnLst>
                          </p:cTn>
                        </p:par>
                        <p:par>
                          <p:cTn id="12" fill="hold">
                            <p:stCondLst>
                              <p:cond delay="2000"/>
                            </p:stCondLst>
                            <p:childTnLst>
                              <p:par>
                                <p:cTn id="13" presetID="14" presetClass="entr" presetSubtype="10" fill="hold" nodeType="afterEffect">
                                  <p:stCondLst>
                                    <p:cond delay="0"/>
                                  </p:stCondLst>
                                  <p:childTnLst>
                                    <p:set>
                                      <p:cBhvr>
                                        <p:cTn id="14" dur="1000" fill="hold">
                                          <p:stCondLst>
                                            <p:cond delay="0"/>
                                          </p:stCondLst>
                                        </p:cTn>
                                        <p:tgtEl>
                                          <p:spTgt spid="9">
                                            <p:txEl>
                                              <p:pRg st="0" end="0"/>
                                            </p:txEl>
                                          </p:spTgt>
                                        </p:tgtEl>
                                        <p:attrNameLst>
                                          <p:attrName>style.visibility</p:attrName>
                                        </p:attrNameLst>
                                      </p:cBhvr>
                                      <p:to>
                                        <p:strVal val="visible"/>
                                      </p:to>
                                    </p:set>
                                    <p:animEffect transition="in" filter="randombar(horizontal)">
                                      <p:cBhvr>
                                        <p:cTn id="15"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2.5 地址解析协议ARP</a:t>
            </a:r>
            <a:r>
              <a:rPr lang="en-US" sz="3600">
                <a:solidFill>
                  <a:schemeClr val="accent1">
                    <a:lumMod val="75000"/>
                  </a:schemeClr>
                </a:solidFill>
                <a:sym typeface="+mn-ea"/>
              </a:rPr>
              <a:t>——</a:t>
            </a:r>
            <a:r>
              <a:rPr sz="3600">
                <a:solidFill>
                  <a:schemeClr val="accent1">
                    <a:lumMod val="75000"/>
                  </a:schemeClr>
                </a:solidFill>
                <a:sym typeface="+mn-ea"/>
              </a:rPr>
              <a:t>ARP缓存表查看方法</a:t>
            </a:r>
            <a:endParaRPr sz="3600">
              <a:solidFill>
                <a:schemeClr val="accent1">
                  <a:lumMod val="75000"/>
                </a:schemeClr>
              </a:solidFill>
              <a:sym typeface="+mn-ea"/>
            </a:endParaRPr>
          </a:p>
        </p:txBody>
      </p:sp>
      <p:sp>
        <p:nvSpPr>
          <p:cNvPr id="101" name="文本框 100"/>
          <p:cNvSpPr txBox="1"/>
          <p:nvPr/>
        </p:nvSpPr>
        <p:spPr>
          <a:xfrm>
            <a:off x="838835" y="1170305"/>
            <a:ext cx="10888980" cy="706755"/>
          </a:xfrm>
          <a:prstGeom prst="rect">
            <a:avLst/>
          </a:prstGeom>
          <a:noFill/>
          <a:ln w="9525">
            <a:noFill/>
          </a:ln>
        </p:spPr>
        <p:txBody>
          <a:bodyPr wrap="square">
            <a:spAutoFit/>
          </a:bodyPr>
          <a:p>
            <a:pPr indent="276225"/>
            <a:r>
              <a:rPr lang="en-US" sz="2000" b="0">
                <a:latin typeface="+mn-ea"/>
                <a:cs typeface="+mn-ea"/>
              </a:rPr>
              <a:t>ARP</a:t>
            </a:r>
            <a:r>
              <a:rPr lang="zh-CN" sz="2000" b="0">
                <a:solidFill>
                  <a:srgbClr val="0000FF"/>
                </a:solidFill>
                <a:latin typeface="+mn-ea"/>
                <a:cs typeface="+mn-ea"/>
                <a:hlinkClick r:id="rId2"/>
              </a:rPr>
              <a:t>缓存</a:t>
            </a:r>
            <a:r>
              <a:rPr lang="zh-CN" sz="2000" b="0">
                <a:latin typeface="+mn-ea"/>
                <a:cs typeface="+mn-ea"/>
              </a:rPr>
              <a:t>表是可以查看的，也可以添加和修改。在</a:t>
            </a:r>
            <a:r>
              <a:rPr lang="en-US" sz="2000" b="0">
                <a:latin typeface="+mn-ea"/>
                <a:cs typeface="+mn-ea"/>
              </a:rPr>
              <a:t>Windows</a:t>
            </a:r>
            <a:r>
              <a:rPr lang="zh-CN" sz="2000" b="0">
                <a:latin typeface="+mn-ea"/>
                <a:cs typeface="+mn-ea"/>
              </a:rPr>
              <a:t>系统下，可使用“</a:t>
            </a:r>
            <a:r>
              <a:rPr lang="en-US" sz="2000" b="0">
                <a:latin typeface="+mn-ea"/>
                <a:cs typeface="+mn-ea"/>
              </a:rPr>
              <a:t>arp –a</a:t>
            </a:r>
            <a:r>
              <a:rPr lang="zh-CN" sz="2000" b="0">
                <a:latin typeface="+mn-ea"/>
                <a:cs typeface="+mn-ea"/>
              </a:rPr>
              <a:t>”命令观察主机的</a:t>
            </a:r>
            <a:r>
              <a:rPr lang="en-US" sz="2000" b="0">
                <a:latin typeface="+mn-ea"/>
                <a:cs typeface="+mn-ea"/>
              </a:rPr>
              <a:t>ARP</a:t>
            </a:r>
            <a:r>
              <a:rPr lang="zh-CN" sz="2000" b="0">
                <a:latin typeface="+mn-ea"/>
                <a:cs typeface="+mn-ea"/>
              </a:rPr>
              <a:t>缓存表。图</a:t>
            </a:r>
            <a:r>
              <a:rPr lang="en-US" sz="2000" b="0">
                <a:latin typeface="+mn-ea"/>
                <a:cs typeface="+mn-ea"/>
              </a:rPr>
              <a:t>2-10</a:t>
            </a:r>
            <a:r>
              <a:rPr lang="zh-CN" sz="2000" b="0">
                <a:latin typeface="+mn-ea"/>
                <a:cs typeface="+mn-ea"/>
              </a:rPr>
              <a:t>中演示查看</a:t>
            </a:r>
            <a:r>
              <a:rPr lang="en-US" sz="2000" b="0">
                <a:latin typeface="+mn-ea"/>
                <a:cs typeface="+mn-ea"/>
              </a:rPr>
              <a:t>ARP</a:t>
            </a:r>
            <a:r>
              <a:rPr lang="zh-CN" sz="2000" b="0">
                <a:latin typeface="+mn-ea"/>
                <a:cs typeface="+mn-ea"/>
              </a:rPr>
              <a:t>缓存表。</a:t>
            </a:r>
            <a:endParaRPr lang="zh-CN" altLang="en-US" sz="2000" b="0">
              <a:latin typeface="+mn-ea"/>
              <a:cs typeface="+mn-ea"/>
            </a:endParaRPr>
          </a:p>
        </p:txBody>
      </p:sp>
      <p:pic>
        <p:nvPicPr>
          <p:cNvPr id="5" name="图片 4"/>
          <p:cNvPicPr/>
          <p:nvPr/>
        </p:nvPicPr>
        <p:blipFill>
          <a:blip r:embed="rId3"/>
          <a:stretch>
            <a:fillRect/>
          </a:stretch>
        </p:blipFill>
        <p:spPr>
          <a:xfrm>
            <a:off x="1171575" y="1877060"/>
            <a:ext cx="9987915" cy="3528060"/>
          </a:xfrm>
          <a:prstGeom prst="rect">
            <a:avLst/>
          </a:prstGeom>
          <a:noFill/>
          <a:ln w="9525">
            <a:noFill/>
          </a:ln>
        </p:spPr>
      </p:pic>
      <p:sp>
        <p:nvSpPr>
          <p:cNvPr id="6" name="文本框 5"/>
          <p:cNvSpPr txBox="1"/>
          <p:nvPr/>
        </p:nvSpPr>
        <p:spPr>
          <a:xfrm>
            <a:off x="4559935" y="5506720"/>
            <a:ext cx="3072765" cy="368300"/>
          </a:xfrm>
          <a:prstGeom prst="rect">
            <a:avLst/>
          </a:prstGeom>
          <a:noFill/>
        </p:spPr>
        <p:txBody>
          <a:bodyPr wrap="square" rtlCol="0">
            <a:spAutoFit/>
          </a:bodyPr>
          <a:p>
            <a:r>
              <a:rPr lang="zh-CN">
                <a:latin typeface="+mn-ea"/>
                <a:cs typeface="+mn-ea"/>
                <a:sym typeface="+mn-ea"/>
              </a:rPr>
              <a:t>图</a:t>
            </a:r>
            <a:r>
              <a:rPr lang="en-US">
                <a:latin typeface="+mn-ea"/>
                <a:cs typeface="+mn-ea"/>
                <a:sym typeface="+mn-ea"/>
              </a:rPr>
              <a:t>2-10 </a:t>
            </a:r>
            <a:r>
              <a:rPr lang="zh-CN">
                <a:latin typeface="+mn-ea"/>
                <a:cs typeface="+mn-ea"/>
                <a:sym typeface="+mn-ea"/>
              </a:rPr>
              <a:t>查看</a:t>
            </a:r>
            <a:r>
              <a:rPr lang="en-US">
                <a:latin typeface="+mn-ea"/>
                <a:cs typeface="+mn-ea"/>
                <a:sym typeface="+mn-ea"/>
              </a:rPr>
              <a:t>ARP</a:t>
            </a:r>
            <a:r>
              <a:rPr lang="zh-CN">
                <a:latin typeface="+mn-ea"/>
                <a:cs typeface="+mn-ea"/>
                <a:sym typeface="+mn-ea"/>
              </a:rPr>
              <a:t>缓存表</a:t>
            </a:r>
            <a:endParaRPr lang="zh-CN" altLang="en-US">
              <a:latin typeface="+mn-ea"/>
              <a:cs typeface="+mn-ea"/>
            </a:endParaRPr>
          </a:p>
        </p:txBody>
      </p:sp>
      <p:sp>
        <p:nvSpPr>
          <p:cNvPr id="7" name="文本框 6"/>
          <p:cNvSpPr txBox="1"/>
          <p:nvPr/>
        </p:nvSpPr>
        <p:spPr>
          <a:xfrm>
            <a:off x="-23495" y="5875020"/>
            <a:ext cx="12230735" cy="922020"/>
          </a:xfrm>
          <a:prstGeom prst="rect">
            <a:avLst/>
          </a:prstGeom>
          <a:noFill/>
        </p:spPr>
        <p:txBody>
          <a:bodyPr wrap="square" rtlCol="0">
            <a:spAutoFit/>
          </a:bodyPr>
          <a:p>
            <a:r>
              <a:rPr lang="en-US" altLang="zh-CN">
                <a:latin typeface="+mn-ea"/>
                <a:cs typeface="+mn-ea"/>
                <a:sym typeface="+mn-ea"/>
              </a:rPr>
              <a:t>      </a:t>
            </a:r>
            <a:r>
              <a:rPr lang="zh-CN">
                <a:latin typeface="+mn-ea"/>
                <a:cs typeface="+mn-ea"/>
                <a:sym typeface="+mn-ea"/>
              </a:rPr>
              <a:t>用</a:t>
            </a:r>
            <a:r>
              <a:rPr lang="en-US">
                <a:latin typeface="+mn-ea"/>
                <a:cs typeface="+mn-ea"/>
                <a:sym typeface="+mn-ea"/>
              </a:rPr>
              <a:t>“</a:t>
            </a:r>
            <a:r>
              <a:rPr lang="en-US">
                <a:solidFill>
                  <a:srgbClr val="FF0000"/>
                </a:solidFill>
                <a:latin typeface="+mn-ea"/>
                <a:cs typeface="+mn-ea"/>
                <a:sym typeface="+mn-ea"/>
              </a:rPr>
              <a:t>arp –d</a:t>
            </a:r>
            <a:r>
              <a:rPr lang="en-US">
                <a:latin typeface="+mn-ea"/>
                <a:cs typeface="+mn-ea"/>
                <a:sym typeface="+mn-ea"/>
              </a:rPr>
              <a:t>”</a:t>
            </a:r>
            <a:r>
              <a:rPr lang="zh-CN">
                <a:latin typeface="+mn-ea"/>
                <a:cs typeface="+mn-ea"/>
                <a:sym typeface="+mn-ea"/>
              </a:rPr>
              <a:t>命令可以删除</a:t>
            </a:r>
            <a:r>
              <a:rPr lang="en-US">
                <a:latin typeface="+mn-ea"/>
                <a:cs typeface="+mn-ea"/>
                <a:sym typeface="+mn-ea"/>
              </a:rPr>
              <a:t>ARP</a:t>
            </a:r>
            <a:r>
              <a:rPr lang="zh-CN">
                <a:latin typeface="+mn-ea"/>
                <a:cs typeface="+mn-ea"/>
                <a:sym typeface="+mn-ea"/>
              </a:rPr>
              <a:t>表中所有的内容； 用</a:t>
            </a:r>
            <a:r>
              <a:rPr lang="en-US">
                <a:latin typeface="+mn-ea"/>
                <a:cs typeface="+mn-ea"/>
                <a:sym typeface="+mn-ea"/>
              </a:rPr>
              <a:t>“</a:t>
            </a:r>
            <a:r>
              <a:rPr lang="en-US">
                <a:solidFill>
                  <a:srgbClr val="FF0000"/>
                </a:solidFill>
                <a:latin typeface="+mn-ea"/>
                <a:cs typeface="+mn-ea"/>
                <a:sym typeface="+mn-ea"/>
              </a:rPr>
              <a:t>arp -d +</a:t>
            </a:r>
            <a:r>
              <a:rPr lang="zh-CN">
                <a:solidFill>
                  <a:srgbClr val="FF0000"/>
                </a:solidFill>
                <a:latin typeface="+mn-ea"/>
                <a:cs typeface="+mn-ea"/>
                <a:sym typeface="+mn-ea"/>
              </a:rPr>
              <a:t>空格</a:t>
            </a:r>
            <a:r>
              <a:rPr lang="en-US">
                <a:solidFill>
                  <a:srgbClr val="FF0000"/>
                </a:solidFill>
                <a:latin typeface="+mn-ea"/>
                <a:cs typeface="+mn-ea"/>
                <a:sym typeface="+mn-ea"/>
              </a:rPr>
              <a:t>+ &lt;</a:t>
            </a:r>
            <a:r>
              <a:rPr lang="zh-CN">
                <a:solidFill>
                  <a:srgbClr val="FF0000"/>
                </a:solidFill>
                <a:latin typeface="+mn-ea"/>
                <a:cs typeface="+mn-ea"/>
                <a:sym typeface="+mn-ea"/>
              </a:rPr>
              <a:t>指定</a:t>
            </a:r>
            <a:r>
              <a:rPr lang="en-US">
                <a:solidFill>
                  <a:srgbClr val="FF0000"/>
                </a:solidFill>
                <a:latin typeface="+mn-ea"/>
                <a:cs typeface="+mn-ea"/>
                <a:sym typeface="+mn-ea"/>
              </a:rPr>
              <a:t>ip</a:t>
            </a:r>
            <a:r>
              <a:rPr lang="zh-CN">
                <a:solidFill>
                  <a:srgbClr val="FF0000"/>
                </a:solidFill>
                <a:latin typeface="+mn-ea"/>
                <a:cs typeface="+mn-ea"/>
                <a:sym typeface="+mn-ea"/>
              </a:rPr>
              <a:t>地址</a:t>
            </a:r>
            <a:r>
              <a:rPr lang="en-US">
                <a:solidFill>
                  <a:srgbClr val="FF0000"/>
                </a:solidFill>
                <a:latin typeface="+mn-ea"/>
                <a:cs typeface="+mn-ea"/>
                <a:sym typeface="+mn-ea"/>
              </a:rPr>
              <a:t>&gt;</a:t>
            </a:r>
            <a:r>
              <a:rPr lang="en-US">
                <a:latin typeface="+mn-ea"/>
                <a:cs typeface="+mn-ea"/>
                <a:sym typeface="+mn-ea"/>
              </a:rPr>
              <a:t>” </a:t>
            </a:r>
            <a:r>
              <a:rPr lang="zh-CN">
                <a:latin typeface="+mn-ea"/>
                <a:cs typeface="+mn-ea"/>
                <a:sym typeface="+mn-ea"/>
              </a:rPr>
              <a:t>可以删除指定</a:t>
            </a:r>
            <a:r>
              <a:rPr lang="en-US">
                <a:latin typeface="+mn-ea"/>
                <a:cs typeface="+mn-ea"/>
                <a:sym typeface="+mn-ea"/>
              </a:rPr>
              <a:t>ip</a:t>
            </a:r>
            <a:r>
              <a:rPr lang="zh-CN">
                <a:latin typeface="+mn-ea"/>
                <a:cs typeface="+mn-ea"/>
                <a:sym typeface="+mn-ea"/>
              </a:rPr>
              <a:t>所在行的内容；用</a:t>
            </a:r>
            <a:r>
              <a:rPr lang="en-US">
                <a:latin typeface="+mn-ea"/>
                <a:cs typeface="+mn-ea"/>
                <a:sym typeface="+mn-ea"/>
              </a:rPr>
              <a:t>“</a:t>
            </a:r>
            <a:r>
              <a:rPr lang="en-US">
                <a:solidFill>
                  <a:srgbClr val="FF0000"/>
                </a:solidFill>
                <a:latin typeface="+mn-ea"/>
                <a:cs typeface="+mn-ea"/>
                <a:sym typeface="+mn-ea"/>
              </a:rPr>
              <a:t>arp –s</a:t>
            </a:r>
            <a:r>
              <a:rPr lang="en-US">
                <a:latin typeface="+mn-ea"/>
                <a:cs typeface="+mn-ea"/>
                <a:sym typeface="+mn-ea"/>
              </a:rPr>
              <a:t>”</a:t>
            </a:r>
            <a:r>
              <a:rPr lang="zh-CN">
                <a:latin typeface="+mn-ea"/>
                <a:cs typeface="+mn-ea"/>
                <a:sym typeface="+mn-ea"/>
              </a:rPr>
              <a:t>可以手动在</a:t>
            </a:r>
            <a:r>
              <a:rPr lang="en-US">
                <a:latin typeface="+mn-ea"/>
                <a:cs typeface="+mn-ea"/>
                <a:sym typeface="+mn-ea"/>
              </a:rPr>
              <a:t>ARP</a:t>
            </a:r>
            <a:r>
              <a:rPr lang="zh-CN">
                <a:latin typeface="+mn-ea"/>
                <a:cs typeface="+mn-ea"/>
                <a:sym typeface="+mn-ea"/>
              </a:rPr>
              <a:t>表中指定</a:t>
            </a:r>
            <a:r>
              <a:rPr lang="en-US">
                <a:latin typeface="+mn-ea"/>
                <a:cs typeface="+mn-ea"/>
                <a:sym typeface="+mn-ea"/>
              </a:rPr>
              <a:t>IP</a:t>
            </a:r>
            <a:r>
              <a:rPr lang="zh-CN">
                <a:latin typeface="+mn-ea"/>
                <a:cs typeface="+mn-ea"/>
                <a:sym typeface="+mn-ea"/>
              </a:rPr>
              <a:t>地址与</a:t>
            </a:r>
            <a:r>
              <a:rPr lang="en-US">
                <a:latin typeface="+mn-ea"/>
                <a:cs typeface="+mn-ea"/>
                <a:sym typeface="+mn-ea"/>
              </a:rPr>
              <a:t>MAC</a:t>
            </a:r>
            <a:r>
              <a:rPr lang="zh-CN">
                <a:latin typeface="+mn-ea"/>
                <a:cs typeface="+mn-ea"/>
                <a:sym typeface="+mn-ea"/>
              </a:rPr>
              <a:t>地址的对应，类型为</a:t>
            </a:r>
            <a:r>
              <a:rPr lang="en-US">
                <a:latin typeface="+mn-ea"/>
                <a:cs typeface="+mn-ea"/>
                <a:sym typeface="+mn-ea"/>
              </a:rPr>
              <a:t>static</a:t>
            </a:r>
            <a:r>
              <a:rPr lang="zh-CN">
                <a:latin typeface="+mn-ea"/>
                <a:cs typeface="+mn-ea"/>
                <a:sym typeface="+mn-ea"/>
              </a:rPr>
              <a:t>（静态），此项存在硬盘中，而不是缓存表，计算机重新启动后仍然存在，且遵循静态优于动态的原则，所以这个设置不对，可能导致无法上网。</a:t>
            </a:r>
            <a:endParaRPr lang="zh-CN" altLang="en-US">
              <a:latin typeface="+mn-ea"/>
              <a:cs typeface="+mn-ea"/>
              <a:sym typeface="+mn-ea"/>
            </a:endParaRPr>
          </a:p>
        </p:txBody>
      </p:sp>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2.6 传输控制协议TCP </a:t>
            </a:r>
            <a:endParaRPr sz="3600">
              <a:solidFill>
                <a:schemeClr val="accent1">
                  <a:lumMod val="75000"/>
                </a:schemeClr>
              </a:solidFill>
              <a:sym typeface="+mn-ea"/>
            </a:endParaRPr>
          </a:p>
        </p:txBody>
      </p:sp>
      <p:sp>
        <p:nvSpPr>
          <p:cNvPr id="4" name="文本框 3"/>
          <p:cNvSpPr txBox="1"/>
          <p:nvPr/>
        </p:nvSpPr>
        <p:spPr>
          <a:xfrm>
            <a:off x="1057910" y="1218565"/>
            <a:ext cx="10076815" cy="2030095"/>
          </a:xfrm>
          <a:prstGeom prst="rect">
            <a:avLst/>
          </a:prstGeom>
          <a:noFill/>
        </p:spPr>
        <p:txBody>
          <a:bodyPr wrap="square" rtlCol="0">
            <a:spAutoFit/>
          </a:bodyPr>
          <a:p>
            <a:r>
              <a:rPr lang="zh-CN" altLang="en-US"/>
              <a:t>TCP可以提供面向连接的，可靠的，点到点的全双工传输。</a:t>
            </a:r>
            <a:endParaRPr lang="zh-CN" altLang="en-US"/>
          </a:p>
          <a:p>
            <a:r>
              <a:rPr lang="zh-CN" altLang="en-US"/>
              <a:t>（1）TCP是面向连接的传输层协议。应用程序在使用TCP协议之前，必须先建立连接，在传送数据完毕后，必须释放已建立的TCP连接。</a:t>
            </a:r>
            <a:endParaRPr lang="zh-CN" altLang="en-US"/>
          </a:p>
          <a:p>
            <a:r>
              <a:rPr lang="zh-CN" altLang="en-US"/>
              <a:t>（2）TCP提供可靠交付的服务。也就是说，通过TCP连接传送的数据，无差错、不丢失、不重复、并且按序到达。</a:t>
            </a:r>
            <a:endParaRPr lang="zh-CN" altLang="en-US"/>
          </a:p>
          <a:p>
            <a:r>
              <a:rPr lang="zh-CN" altLang="en-US"/>
              <a:t>（3）每一条TCP连接只能有两个端点，每一条TCP连接只能是点对点的。</a:t>
            </a:r>
            <a:endParaRPr lang="zh-CN" altLang="en-US"/>
          </a:p>
          <a:p>
            <a:r>
              <a:rPr lang="zh-CN" altLang="en-US"/>
              <a:t>（4）TCP提供全双工通信，也就是说，TCP允许通信双方的应用进程在任何时候都能发送数据。</a:t>
            </a:r>
            <a:endParaRPr lang="zh-CN" altLang="en-US"/>
          </a:p>
        </p:txBody>
      </p:sp>
      <p:grpSp>
        <p:nvGrpSpPr>
          <p:cNvPr id="5" name="组合 4"/>
          <p:cNvGrpSpPr/>
          <p:nvPr>
            <p:custDataLst>
              <p:tags r:id="rId2"/>
            </p:custDataLst>
          </p:nvPr>
        </p:nvGrpSpPr>
        <p:grpSpPr>
          <a:xfrm>
            <a:off x="4045679" y="4046180"/>
            <a:ext cx="3567241" cy="886914"/>
            <a:chOff x="3442061" y="3149200"/>
            <a:chExt cx="2853037" cy="627792"/>
          </a:xfrm>
        </p:grpSpPr>
        <p:sp>
          <p:nvSpPr>
            <p:cNvPr id="6" name="任意多边形 5"/>
            <p:cNvSpPr/>
            <p:nvPr>
              <p:custDataLst>
                <p:tags r:id="rId3"/>
              </p:custDataLst>
            </p:nvPr>
          </p:nvSpPr>
          <p:spPr>
            <a:xfrm rot="5400000">
              <a:off x="5627185" y="3109078"/>
              <a:ext cx="627792" cy="708035"/>
            </a:xfrm>
            <a:custGeom>
              <a:avLst/>
              <a:gdLst>
                <a:gd name="connsiteX0" fmla="*/ 333697 w 667195"/>
                <a:gd name="connsiteY0" fmla="*/ 0 h 752475"/>
                <a:gd name="connsiteX1" fmla="*/ 339850 w 667195"/>
                <a:gd name="connsiteY1" fmla="*/ 198 h 752475"/>
                <a:gd name="connsiteX2" fmla="*/ 345806 w 667195"/>
                <a:gd name="connsiteY2" fmla="*/ 793 h 752475"/>
                <a:gd name="connsiteX3" fmla="*/ 351761 w 667195"/>
                <a:gd name="connsiteY3" fmla="*/ 1388 h 752475"/>
                <a:gd name="connsiteX4" fmla="*/ 357518 w 667195"/>
                <a:gd name="connsiteY4" fmla="*/ 2577 h 752475"/>
                <a:gd name="connsiteX5" fmla="*/ 363473 w 667195"/>
                <a:gd name="connsiteY5" fmla="*/ 3965 h 752475"/>
                <a:gd name="connsiteX6" fmla="*/ 368833 w 667195"/>
                <a:gd name="connsiteY6" fmla="*/ 5551 h 752475"/>
                <a:gd name="connsiteX7" fmla="*/ 374391 w 667195"/>
                <a:gd name="connsiteY7" fmla="*/ 7335 h 752475"/>
                <a:gd name="connsiteX8" fmla="*/ 379751 w 667195"/>
                <a:gd name="connsiteY8" fmla="*/ 9317 h 752475"/>
                <a:gd name="connsiteX9" fmla="*/ 385111 w 667195"/>
                <a:gd name="connsiteY9" fmla="*/ 11894 h 752475"/>
                <a:gd name="connsiteX10" fmla="*/ 390074 w 667195"/>
                <a:gd name="connsiteY10" fmla="*/ 14471 h 752475"/>
                <a:gd name="connsiteX11" fmla="*/ 395235 w 667195"/>
                <a:gd name="connsiteY11" fmla="*/ 17246 h 752475"/>
                <a:gd name="connsiteX12" fmla="*/ 399999 w 667195"/>
                <a:gd name="connsiteY12" fmla="*/ 20418 h 752475"/>
                <a:gd name="connsiteX13" fmla="*/ 404764 w 667195"/>
                <a:gd name="connsiteY13" fmla="*/ 23589 h 752475"/>
                <a:gd name="connsiteX14" fmla="*/ 409131 w 667195"/>
                <a:gd name="connsiteY14" fmla="*/ 27157 h 752475"/>
                <a:gd name="connsiteX15" fmla="*/ 413498 w 667195"/>
                <a:gd name="connsiteY15" fmla="*/ 30924 h 752475"/>
                <a:gd name="connsiteX16" fmla="*/ 417468 w 667195"/>
                <a:gd name="connsiteY16" fmla="*/ 34690 h 752475"/>
                <a:gd name="connsiteX17" fmla="*/ 632455 w 667195"/>
                <a:gd name="connsiteY17" fmla="*/ 249570 h 752475"/>
                <a:gd name="connsiteX18" fmla="*/ 636823 w 667195"/>
                <a:gd name="connsiteY18" fmla="*/ 253931 h 752475"/>
                <a:gd name="connsiteX19" fmla="*/ 640594 w 667195"/>
                <a:gd name="connsiteY19" fmla="*/ 258490 h 752475"/>
                <a:gd name="connsiteX20" fmla="*/ 644366 w 667195"/>
                <a:gd name="connsiteY20" fmla="*/ 263247 h 752475"/>
                <a:gd name="connsiteX21" fmla="*/ 647741 w 667195"/>
                <a:gd name="connsiteY21" fmla="*/ 268005 h 752475"/>
                <a:gd name="connsiteX22" fmla="*/ 650718 w 667195"/>
                <a:gd name="connsiteY22" fmla="*/ 272961 h 752475"/>
                <a:gd name="connsiteX23" fmla="*/ 653696 w 667195"/>
                <a:gd name="connsiteY23" fmla="*/ 278115 h 752475"/>
                <a:gd name="connsiteX24" fmla="*/ 656277 w 667195"/>
                <a:gd name="connsiteY24" fmla="*/ 283269 h 752475"/>
                <a:gd name="connsiteX25" fmla="*/ 658460 w 667195"/>
                <a:gd name="connsiteY25" fmla="*/ 288621 h 752475"/>
                <a:gd name="connsiteX26" fmla="*/ 660644 w 667195"/>
                <a:gd name="connsiteY26" fmla="*/ 293973 h 752475"/>
                <a:gd name="connsiteX27" fmla="*/ 662431 w 667195"/>
                <a:gd name="connsiteY27" fmla="*/ 299523 h 752475"/>
                <a:gd name="connsiteX28" fmla="*/ 664019 w 667195"/>
                <a:gd name="connsiteY28" fmla="*/ 304875 h 752475"/>
                <a:gd name="connsiteX29" fmla="*/ 665210 w 667195"/>
                <a:gd name="connsiteY29" fmla="*/ 310624 h 752475"/>
                <a:gd name="connsiteX30" fmla="*/ 666004 w 667195"/>
                <a:gd name="connsiteY30" fmla="*/ 316174 h 752475"/>
                <a:gd name="connsiteX31" fmla="*/ 666798 w 667195"/>
                <a:gd name="connsiteY31" fmla="*/ 321923 h 752475"/>
                <a:gd name="connsiteX32" fmla="*/ 667195 w 667195"/>
                <a:gd name="connsiteY32" fmla="*/ 327473 h 752475"/>
                <a:gd name="connsiteX33" fmla="*/ 667195 w 667195"/>
                <a:gd name="connsiteY33" fmla="*/ 333222 h 752475"/>
                <a:gd name="connsiteX34" fmla="*/ 667195 w 667195"/>
                <a:gd name="connsiteY34" fmla="*/ 338971 h 752475"/>
                <a:gd name="connsiteX35" fmla="*/ 666798 w 667195"/>
                <a:gd name="connsiteY35" fmla="*/ 344719 h 752475"/>
                <a:gd name="connsiteX36" fmla="*/ 666004 w 667195"/>
                <a:gd name="connsiteY36" fmla="*/ 350071 h 752475"/>
                <a:gd name="connsiteX37" fmla="*/ 665210 w 667195"/>
                <a:gd name="connsiteY37" fmla="*/ 355820 h 752475"/>
                <a:gd name="connsiteX38" fmla="*/ 664019 w 667195"/>
                <a:gd name="connsiteY38" fmla="*/ 361371 h 752475"/>
                <a:gd name="connsiteX39" fmla="*/ 662431 w 667195"/>
                <a:gd name="connsiteY39" fmla="*/ 366921 h 752475"/>
                <a:gd name="connsiteX40" fmla="*/ 660644 w 667195"/>
                <a:gd name="connsiteY40" fmla="*/ 372471 h 752475"/>
                <a:gd name="connsiteX41" fmla="*/ 658460 w 667195"/>
                <a:gd name="connsiteY41" fmla="*/ 377625 h 752475"/>
                <a:gd name="connsiteX42" fmla="*/ 656277 w 667195"/>
                <a:gd name="connsiteY42" fmla="*/ 382977 h 752475"/>
                <a:gd name="connsiteX43" fmla="*/ 653696 w 667195"/>
                <a:gd name="connsiteY43" fmla="*/ 388131 h 752475"/>
                <a:gd name="connsiteX44" fmla="*/ 650718 w 667195"/>
                <a:gd name="connsiteY44" fmla="*/ 393484 h 752475"/>
                <a:gd name="connsiteX45" fmla="*/ 647741 w 667195"/>
                <a:gd name="connsiteY45" fmla="*/ 398241 h 752475"/>
                <a:gd name="connsiteX46" fmla="*/ 644366 w 667195"/>
                <a:gd name="connsiteY46" fmla="*/ 403197 h 752475"/>
                <a:gd name="connsiteX47" fmla="*/ 640594 w 667195"/>
                <a:gd name="connsiteY47" fmla="*/ 407756 h 752475"/>
                <a:gd name="connsiteX48" fmla="*/ 636823 w 667195"/>
                <a:gd name="connsiteY48" fmla="*/ 412513 h 752475"/>
                <a:gd name="connsiteX49" fmla="*/ 632455 w 667195"/>
                <a:gd name="connsiteY49" fmla="*/ 416874 h 752475"/>
                <a:gd name="connsiteX50" fmla="*/ 628088 w 667195"/>
                <a:gd name="connsiteY50" fmla="*/ 421037 h 752475"/>
                <a:gd name="connsiteX51" fmla="*/ 623522 w 667195"/>
                <a:gd name="connsiteY51" fmla="*/ 425200 h 752475"/>
                <a:gd name="connsiteX52" fmla="*/ 618758 w 667195"/>
                <a:gd name="connsiteY52" fmla="*/ 428768 h 752475"/>
                <a:gd name="connsiteX53" fmla="*/ 613994 w 667195"/>
                <a:gd name="connsiteY53" fmla="*/ 431940 h 752475"/>
                <a:gd name="connsiteX54" fmla="*/ 608833 w 667195"/>
                <a:gd name="connsiteY54" fmla="*/ 435111 h 752475"/>
                <a:gd name="connsiteX55" fmla="*/ 603870 w 667195"/>
                <a:gd name="connsiteY55" fmla="*/ 438085 h 752475"/>
                <a:gd name="connsiteX56" fmla="*/ 598709 w 667195"/>
                <a:gd name="connsiteY56" fmla="*/ 440662 h 752475"/>
                <a:gd name="connsiteX57" fmla="*/ 593349 w 667195"/>
                <a:gd name="connsiteY57" fmla="*/ 442842 h 752475"/>
                <a:gd name="connsiteX58" fmla="*/ 587989 w 667195"/>
                <a:gd name="connsiteY58" fmla="*/ 445023 h 752475"/>
                <a:gd name="connsiteX59" fmla="*/ 582431 w 667195"/>
                <a:gd name="connsiteY59" fmla="*/ 446807 h 752475"/>
                <a:gd name="connsiteX60" fmla="*/ 576872 w 667195"/>
                <a:gd name="connsiteY60" fmla="*/ 448195 h 752475"/>
                <a:gd name="connsiteX61" fmla="*/ 571314 w 667195"/>
                <a:gd name="connsiteY61" fmla="*/ 449582 h 752475"/>
                <a:gd name="connsiteX62" fmla="*/ 565756 w 667195"/>
                <a:gd name="connsiteY62" fmla="*/ 450375 h 752475"/>
                <a:gd name="connsiteX63" fmla="*/ 559999 w 667195"/>
                <a:gd name="connsiteY63" fmla="*/ 451168 h 752475"/>
                <a:gd name="connsiteX64" fmla="*/ 554242 w 667195"/>
                <a:gd name="connsiteY64" fmla="*/ 451366 h 752475"/>
                <a:gd name="connsiteX65" fmla="*/ 548684 w 667195"/>
                <a:gd name="connsiteY65" fmla="*/ 451564 h 752475"/>
                <a:gd name="connsiteX66" fmla="*/ 542927 w 667195"/>
                <a:gd name="connsiteY66" fmla="*/ 451366 h 752475"/>
                <a:gd name="connsiteX67" fmla="*/ 537170 w 667195"/>
                <a:gd name="connsiteY67" fmla="*/ 451168 h 752475"/>
                <a:gd name="connsiteX68" fmla="*/ 531810 w 667195"/>
                <a:gd name="connsiteY68" fmla="*/ 450375 h 752475"/>
                <a:gd name="connsiteX69" fmla="*/ 526054 w 667195"/>
                <a:gd name="connsiteY69" fmla="*/ 449582 h 752475"/>
                <a:gd name="connsiteX70" fmla="*/ 520495 w 667195"/>
                <a:gd name="connsiteY70" fmla="*/ 448195 h 752475"/>
                <a:gd name="connsiteX71" fmla="*/ 514739 w 667195"/>
                <a:gd name="connsiteY71" fmla="*/ 446807 h 752475"/>
                <a:gd name="connsiteX72" fmla="*/ 509379 w 667195"/>
                <a:gd name="connsiteY72" fmla="*/ 445023 h 752475"/>
                <a:gd name="connsiteX73" fmla="*/ 504019 w 667195"/>
                <a:gd name="connsiteY73" fmla="*/ 442842 h 752475"/>
                <a:gd name="connsiteX74" fmla="*/ 498858 w 667195"/>
                <a:gd name="connsiteY74" fmla="*/ 440662 h 752475"/>
                <a:gd name="connsiteX75" fmla="*/ 493498 w 667195"/>
                <a:gd name="connsiteY75" fmla="*/ 438085 h 752475"/>
                <a:gd name="connsiteX76" fmla="*/ 488337 w 667195"/>
                <a:gd name="connsiteY76" fmla="*/ 435111 h 752475"/>
                <a:gd name="connsiteX77" fmla="*/ 483374 w 667195"/>
                <a:gd name="connsiteY77" fmla="*/ 431940 h 752475"/>
                <a:gd name="connsiteX78" fmla="*/ 478610 w 667195"/>
                <a:gd name="connsiteY78" fmla="*/ 428768 h 752475"/>
                <a:gd name="connsiteX79" fmla="*/ 473647 w 667195"/>
                <a:gd name="connsiteY79" fmla="*/ 425200 h 752475"/>
                <a:gd name="connsiteX80" fmla="*/ 469081 w 667195"/>
                <a:gd name="connsiteY80" fmla="*/ 421037 h 752475"/>
                <a:gd name="connsiteX81" fmla="*/ 464714 w 667195"/>
                <a:gd name="connsiteY81" fmla="*/ 416874 h 752475"/>
                <a:gd name="connsiteX82" fmla="*/ 452208 w 667195"/>
                <a:gd name="connsiteY82" fmla="*/ 400223 h 752475"/>
                <a:gd name="connsiteX83" fmla="*/ 452208 w 667195"/>
                <a:gd name="connsiteY83" fmla="*/ 634133 h 752475"/>
                <a:gd name="connsiteX84" fmla="*/ 452009 w 667195"/>
                <a:gd name="connsiteY84" fmla="*/ 639881 h 752475"/>
                <a:gd name="connsiteX85" fmla="*/ 451612 w 667195"/>
                <a:gd name="connsiteY85" fmla="*/ 646225 h 752475"/>
                <a:gd name="connsiteX86" fmla="*/ 450818 w 667195"/>
                <a:gd name="connsiteY86" fmla="*/ 651973 h 752475"/>
                <a:gd name="connsiteX87" fmla="*/ 450024 w 667195"/>
                <a:gd name="connsiteY87" fmla="*/ 657722 h 752475"/>
                <a:gd name="connsiteX88" fmla="*/ 448634 w 667195"/>
                <a:gd name="connsiteY88" fmla="*/ 663471 h 752475"/>
                <a:gd name="connsiteX89" fmla="*/ 447046 w 667195"/>
                <a:gd name="connsiteY89" fmla="*/ 669219 h 752475"/>
                <a:gd name="connsiteX90" fmla="*/ 445260 w 667195"/>
                <a:gd name="connsiteY90" fmla="*/ 674571 h 752475"/>
                <a:gd name="connsiteX91" fmla="*/ 442878 w 667195"/>
                <a:gd name="connsiteY91" fmla="*/ 680122 h 752475"/>
                <a:gd name="connsiteX92" fmla="*/ 440694 w 667195"/>
                <a:gd name="connsiteY92" fmla="*/ 685276 h 752475"/>
                <a:gd name="connsiteX93" fmla="*/ 437915 w 667195"/>
                <a:gd name="connsiteY93" fmla="*/ 690430 h 752475"/>
                <a:gd name="connsiteX94" fmla="*/ 435136 w 667195"/>
                <a:gd name="connsiteY94" fmla="*/ 695385 h 752475"/>
                <a:gd name="connsiteX95" fmla="*/ 431959 w 667195"/>
                <a:gd name="connsiteY95" fmla="*/ 700143 h 752475"/>
                <a:gd name="connsiteX96" fmla="*/ 428783 w 667195"/>
                <a:gd name="connsiteY96" fmla="*/ 704702 h 752475"/>
                <a:gd name="connsiteX97" fmla="*/ 425012 w 667195"/>
                <a:gd name="connsiteY97" fmla="*/ 709261 h 752475"/>
                <a:gd name="connsiteX98" fmla="*/ 421438 w 667195"/>
                <a:gd name="connsiteY98" fmla="*/ 713622 h 752475"/>
                <a:gd name="connsiteX99" fmla="*/ 417468 w 667195"/>
                <a:gd name="connsiteY99" fmla="*/ 717785 h 752475"/>
                <a:gd name="connsiteX100" fmla="*/ 413498 w 667195"/>
                <a:gd name="connsiteY100" fmla="*/ 721551 h 752475"/>
                <a:gd name="connsiteX101" fmla="*/ 409131 w 667195"/>
                <a:gd name="connsiteY101" fmla="*/ 725318 h 752475"/>
                <a:gd name="connsiteX102" fmla="*/ 404764 w 667195"/>
                <a:gd name="connsiteY102" fmla="*/ 728886 h 752475"/>
                <a:gd name="connsiteX103" fmla="*/ 399999 w 667195"/>
                <a:gd name="connsiteY103" fmla="*/ 732058 h 752475"/>
                <a:gd name="connsiteX104" fmla="*/ 395235 w 667195"/>
                <a:gd name="connsiteY104" fmla="*/ 735229 h 752475"/>
                <a:gd name="connsiteX105" fmla="*/ 390074 w 667195"/>
                <a:gd name="connsiteY105" fmla="*/ 738004 h 752475"/>
                <a:gd name="connsiteX106" fmla="*/ 385111 w 667195"/>
                <a:gd name="connsiteY106" fmla="*/ 740780 h 752475"/>
                <a:gd name="connsiteX107" fmla="*/ 379751 w 667195"/>
                <a:gd name="connsiteY107" fmla="*/ 742960 h 752475"/>
                <a:gd name="connsiteX108" fmla="*/ 374391 w 667195"/>
                <a:gd name="connsiteY108" fmla="*/ 745141 h 752475"/>
                <a:gd name="connsiteX109" fmla="*/ 368833 w 667195"/>
                <a:gd name="connsiteY109" fmla="*/ 746925 h 752475"/>
                <a:gd name="connsiteX110" fmla="*/ 363473 w 667195"/>
                <a:gd name="connsiteY110" fmla="*/ 748511 h 752475"/>
                <a:gd name="connsiteX111" fmla="*/ 357518 w 667195"/>
                <a:gd name="connsiteY111" fmla="*/ 749898 h 752475"/>
                <a:gd name="connsiteX112" fmla="*/ 351761 w 667195"/>
                <a:gd name="connsiteY112" fmla="*/ 751088 h 752475"/>
                <a:gd name="connsiteX113" fmla="*/ 345806 w 667195"/>
                <a:gd name="connsiteY113" fmla="*/ 751682 h 752475"/>
                <a:gd name="connsiteX114" fmla="*/ 339850 w 667195"/>
                <a:gd name="connsiteY114" fmla="*/ 752079 h 752475"/>
                <a:gd name="connsiteX115" fmla="*/ 333697 w 667195"/>
                <a:gd name="connsiteY115" fmla="*/ 752475 h 752475"/>
                <a:gd name="connsiteX116" fmla="*/ 327543 w 667195"/>
                <a:gd name="connsiteY116" fmla="*/ 752079 h 752475"/>
                <a:gd name="connsiteX117" fmla="*/ 321587 w 667195"/>
                <a:gd name="connsiteY117" fmla="*/ 751682 h 752475"/>
                <a:gd name="connsiteX118" fmla="*/ 315632 w 667195"/>
                <a:gd name="connsiteY118" fmla="*/ 751088 h 752475"/>
                <a:gd name="connsiteX119" fmla="*/ 309677 w 667195"/>
                <a:gd name="connsiteY119" fmla="*/ 749898 h 752475"/>
                <a:gd name="connsiteX120" fmla="*/ 303920 w 667195"/>
                <a:gd name="connsiteY120" fmla="*/ 748511 h 752475"/>
                <a:gd name="connsiteX121" fmla="*/ 298362 w 667195"/>
                <a:gd name="connsiteY121" fmla="*/ 746925 h 752475"/>
                <a:gd name="connsiteX122" fmla="*/ 292803 w 667195"/>
                <a:gd name="connsiteY122" fmla="*/ 745141 h 752475"/>
                <a:gd name="connsiteX123" fmla="*/ 287642 w 667195"/>
                <a:gd name="connsiteY123" fmla="*/ 742960 h 752475"/>
                <a:gd name="connsiteX124" fmla="*/ 282282 w 667195"/>
                <a:gd name="connsiteY124" fmla="*/ 740780 h 752475"/>
                <a:gd name="connsiteX125" fmla="*/ 277121 w 667195"/>
                <a:gd name="connsiteY125" fmla="*/ 738004 h 752475"/>
                <a:gd name="connsiteX126" fmla="*/ 272357 w 667195"/>
                <a:gd name="connsiteY126" fmla="*/ 735229 h 752475"/>
                <a:gd name="connsiteX127" fmla="*/ 267394 w 667195"/>
                <a:gd name="connsiteY127" fmla="*/ 732058 h 752475"/>
                <a:gd name="connsiteX128" fmla="*/ 262630 w 667195"/>
                <a:gd name="connsiteY128" fmla="*/ 728886 h 752475"/>
                <a:gd name="connsiteX129" fmla="*/ 258262 w 667195"/>
                <a:gd name="connsiteY129" fmla="*/ 725318 h 752475"/>
                <a:gd name="connsiteX130" fmla="*/ 253895 w 667195"/>
                <a:gd name="connsiteY130" fmla="*/ 721551 h 752475"/>
                <a:gd name="connsiteX131" fmla="*/ 249925 w 667195"/>
                <a:gd name="connsiteY131" fmla="*/ 717785 h 752475"/>
                <a:gd name="connsiteX132" fmla="*/ 245955 w 667195"/>
                <a:gd name="connsiteY132" fmla="*/ 713622 h 752475"/>
                <a:gd name="connsiteX133" fmla="*/ 242183 w 667195"/>
                <a:gd name="connsiteY133" fmla="*/ 709261 h 752475"/>
                <a:gd name="connsiteX134" fmla="*/ 238610 w 667195"/>
                <a:gd name="connsiteY134" fmla="*/ 704702 h 752475"/>
                <a:gd name="connsiteX135" fmla="*/ 235235 w 667195"/>
                <a:gd name="connsiteY135" fmla="*/ 700143 h 752475"/>
                <a:gd name="connsiteX136" fmla="*/ 232258 w 667195"/>
                <a:gd name="connsiteY136" fmla="*/ 695385 h 752475"/>
                <a:gd name="connsiteX137" fmla="*/ 229280 w 667195"/>
                <a:gd name="connsiteY137" fmla="*/ 690430 h 752475"/>
                <a:gd name="connsiteX138" fmla="*/ 226898 w 667195"/>
                <a:gd name="connsiteY138" fmla="*/ 685276 h 752475"/>
                <a:gd name="connsiteX139" fmla="*/ 224317 w 667195"/>
                <a:gd name="connsiteY139" fmla="*/ 680122 h 752475"/>
                <a:gd name="connsiteX140" fmla="*/ 222332 w 667195"/>
                <a:gd name="connsiteY140" fmla="*/ 674571 h 752475"/>
                <a:gd name="connsiteX141" fmla="*/ 220347 w 667195"/>
                <a:gd name="connsiteY141" fmla="*/ 669219 h 752475"/>
                <a:gd name="connsiteX142" fmla="*/ 218759 w 667195"/>
                <a:gd name="connsiteY142" fmla="*/ 663471 h 752475"/>
                <a:gd name="connsiteX143" fmla="*/ 217369 w 667195"/>
                <a:gd name="connsiteY143" fmla="*/ 657722 h 752475"/>
                <a:gd name="connsiteX144" fmla="*/ 216575 w 667195"/>
                <a:gd name="connsiteY144" fmla="*/ 651973 h 752475"/>
                <a:gd name="connsiteX145" fmla="*/ 215583 w 667195"/>
                <a:gd name="connsiteY145" fmla="*/ 646225 h 752475"/>
                <a:gd name="connsiteX146" fmla="*/ 215186 w 667195"/>
                <a:gd name="connsiteY146" fmla="*/ 639881 h 752475"/>
                <a:gd name="connsiteX147" fmla="*/ 215186 w 667195"/>
                <a:gd name="connsiteY147" fmla="*/ 634133 h 752475"/>
                <a:gd name="connsiteX148" fmla="*/ 215186 w 667195"/>
                <a:gd name="connsiteY148" fmla="*/ 400223 h 752475"/>
                <a:gd name="connsiteX149" fmla="*/ 202679 w 667195"/>
                <a:gd name="connsiteY149" fmla="*/ 416874 h 752475"/>
                <a:gd name="connsiteX150" fmla="*/ 198114 w 667195"/>
                <a:gd name="connsiteY150" fmla="*/ 421037 h 752475"/>
                <a:gd name="connsiteX151" fmla="*/ 193548 w 667195"/>
                <a:gd name="connsiteY151" fmla="*/ 425200 h 752475"/>
                <a:gd name="connsiteX152" fmla="*/ 188982 w 667195"/>
                <a:gd name="connsiteY152" fmla="*/ 428768 h 752475"/>
                <a:gd name="connsiteX153" fmla="*/ 183821 w 667195"/>
                <a:gd name="connsiteY153" fmla="*/ 431940 h 752475"/>
                <a:gd name="connsiteX154" fmla="*/ 178858 w 667195"/>
                <a:gd name="connsiteY154" fmla="*/ 435111 h 752475"/>
                <a:gd name="connsiteX155" fmla="*/ 173895 w 667195"/>
                <a:gd name="connsiteY155" fmla="*/ 438085 h 752475"/>
                <a:gd name="connsiteX156" fmla="*/ 168536 w 667195"/>
                <a:gd name="connsiteY156" fmla="*/ 440662 h 752475"/>
                <a:gd name="connsiteX157" fmla="*/ 163374 w 667195"/>
                <a:gd name="connsiteY157" fmla="*/ 442842 h 752475"/>
                <a:gd name="connsiteX158" fmla="*/ 157816 w 667195"/>
                <a:gd name="connsiteY158" fmla="*/ 445023 h 752475"/>
                <a:gd name="connsiteX159" fmla="*/ 152258 w 667195"/>
                <a:gd name="connsiteY159" fmla="*/ 446807 h 752475"/>
                <a:gd name="connsiteX160" fmla="*/ 146898 w 667195"/>
                <a:gd name="connsiteY160" fmla="*/ 448195 h 752475"/>
                <a:gd name="connsiteX161" fmla="*/ 141340 w 667195"/>
                <a:gd name="connsiteY161" fmla="*/ 449582 h 752475"/>
                <a:gd name="connsiteX162" fmla="*/ 135583 w 667195"/>
                <a:gd name="connsiteY162" fmla="*/ 450375 h 752475"/>
                <a:gd name="connsiteX163" fmla="*/ 130024 w 667195"/>
                <a:gd name="connsiteY163" fmla="*/ 451168 h 752475"/>
                <a:gd name="connsiteX164" fmla="*/ 124268 w 667195"/>
                <a:gd name="connsiteY164" fmla="*/ 451366 h 752475"/>
                <a:gd name="connsiteX165" fmla="*/ 118709 w 667195"/>
                <a:gd name="connsiteY165" fmla="*/ 451564 h 752475"/>
                <a:gd name="connsiteX166" fmla="*/ 113151 w 667195"/>
                <a:gd name="connsiteY166" fmla="*/ 451366 h 752475"/>
                <a:gd name="connsiteX167" fmla="*/ 107394 w 667195"/>
                <a:gd name="connsiteY167" fmla="*/ 451168 h 752475"/>
                <a:gd name="connsiteX168" fmla="*/ 101637 w 667195"/>
                <a:gd name="connsiteY168" fmla="*/ 450375 h 752475"/>
                <a:gd name="connsiteX169" fmla="*/ 95881 w 667195"/>
                <a:gd name="connsiteY169" fmla="*/ 449582 h 752475"/>
                <a:gd name="connsiteX170" fmla="*/ 90521 w 667195"/>
                <a:gd name="connsiteY170" fmla="*/ 448195 h 752475"/>
                <a:gd name="connsiteX171" fmla="*/ 84963 w 667195"/>
                <a:gd name="connsiteY171" fmla="*/ 446807 h 752475"/>
                <a:gd name="connsiteX172" fmla="*/ 79404 w 667195"/>
                <a:gd name="connsiteY172" fmla="*/ 445023 h 752475"/>
                <a:gd name="connsiteX173" fmla="*/ 74044 w 667195"/>
                <a:gd name="connsiteY173" fmla="*/ 442842 h 752475"/>
                <a:gd name="connsiteX174" fmla="*/ 68685 w 667195"/>
                <a:gd name="connsiteY174" fmla="*/ 440662 h 752475"/>
                <a:gd name="connsiteX175" fmla="*/ 63523 w 667195"/>
                <a:gd name="connsiteY175" fmla="*/ 438085 h 752475"/>
                <a:gd name="connsiteX176" fmla="*/ 58561 w 667195"/>
                <a:gd name="connsiteY176" fmla="*/ 435111 h 752475"/>
                <a:gd name="connsiteX177" fmla="*/ 53399 w 667195"/>
                <a:gd name="connsiteY177" fmla="*/ 431940 h 752475"/>
                <a:gd name="connsiteX178" fmla="*/ 48635 w 667195"/>
                <a:gd name="connsiteY178" fmla="*/ 428768 h 752475"/>
                <a:gd name="connsiteX179" fmla="*/ 43871 w 667195"/>
                <a:gd name="connsiteY179" fmla="*/ 425200 h 752475"/>
                <a:gd name="connsiteX180" fmla="*/ 39305 w 667195"/>
                <a:gd name="connsiteY180" fmla="*/ 421037 h 752475"/>
                <a:gd name="connsiteX181" fmla="*/ 34739 w 667195"/>
                <a:gd name="connsiteY181" fmla="*/ 416874 h 752475"/>
                <a:gd name="connsiteX182" fmla="*/ 30571 w 667195"/>
                <a:gd name="connsiteY182" fmla="*/ 412513 h 752475"/>
                <a:gd name="connsiteX183" fmla="*/ 26799 w 667195"/>
                <a:gd name="connsiteY183" fmla="*/ 407756 h 752475"/>
                <a:gd name="connsiteX184" fmla="*/ 23027 w 667195"/>
                <a:gd name="connsiteY184" fmla="*/ 403197 h 752475"/>
                <a:gd name="connsiteX185" fmla="*/ 19652 w 667195"/>
                <a:gd name="connsiteY185" fmla="*/ 398241 h 752475"/>
                <a:gd name="connsiteX186" fmla="*/ 16476 w 667195"/>
                <a:gd name="connsiteY186" fmla="*/ 393484 h 752475"/>
                <a:gd name="connsiteX187" fmla="*/ 13697 w 667195"/>
                <a:gd name="connsiteY187" fmla="*/ 388131 h 752475"/>
                <a:gd name="connsiteX188" fmla="*/ 10918 w 667195"/>
                <a:gd name="connsiteY188" fmla="*/ 382977 h 752475"/>
                <a:gd name="connsiteX189" fmla="*/ 8734 w 667195"/>
                <a:gd name="connsiteY189" fmla="*/ 377625 h 752475"/>
                <a:gd name="connsiteX190" fmla="*/ 6551 w 667195"/>
                <a:gd name="connsiteY190" fmla="*/ 372471 h 752475"/>
                <a:gd name="connsiteX191" fmla="*/ 4963 w 667195"/>
                <a:gd name="connsiteY191" fmla="*/ 366921 h 752475"/>
                <a:gd name="connsiteX192" fmla="*/ 3375 w 667195"/>
                <a:gd name="connsiteY192" fmla="*/ 361371 h 752475"/>
                <a:gd name="connsiteX193" fmla="*/ 2382 w 667195"/>
                <a:gd name="connsiteY193" fmla="*/ 355820 h 752475"/>
                <a:gd name="connsiteX194" fmla="*/ 1389 w 667195"/>
                <a:gd name="connsiteY194" fmla="*/ 350071 h 752475"/>
                <a:gd name="connsiteX195" fmla="*/ 794 w 667195"/>
                <a:gd name="connsiteY195" fmla="*/ 344719 h 752475"/>
                <a:gd name="connsiteX196" fmla="*/ 198 w 667195"/>
                <a:gd name="connsiteY196" fmla="*/ 338971 h 752475"/>
                <a:gd name="connsiteX197" fmla="*/ 0 w 667195"/>
                <a:gd name="connsiteY197" fmla="*/ 333222 h 752475"/>
                <a:gd name="connsiteX198" fmla="*/ 198 w 667195"/>
                <a:gd name="connsiteY198" fmla="*/ 327473 h 752475"/>
                <a:gd name="connsiteX199" fmla="*/ 794 w 667195"/>
                <a:gd name="connsiteY199" fmla="*/ 321923 h 752475"/>
                <a:gd name="connsiteX200" fmla="*/ 1389 w 667195"/>
                <a:gd name="connsiteY200" fmla="*/ 316174 h 752475"/>
                <a:gd name="connsiteX201" fmla="*/ 2382 w 667195"/>
                <a:gd name="connsiteY201" fmla="*/ 310624 h 752475"/>
                <a:gd name="connsiteX202" fmla="*/ 3375 w 667195"/>
                <a:gd name="connsiteY202" fmla="*/ 304875 h 752475"/>
                <a:gd name="connsiteX203" fmla="*/ 4963 w 667195"/>
                <a:gd name="connsiteY203" fmla="*/ 299523 h 752475"/>
                <a:gd name="connsiteX204" fmla="*/ 6551 w 667195"/>
                <a:gd name="connsiteY204" fmla="*/ 293973 h 752475"/>
                <a:gd name="connsiteX205" fmla="*/ 8734 w 667195"/>
                <a:gd name="connsiteY205" fmla="*/ 288621 h 752475"/>
                <a:gd name="connsiteX206" fmla="*/ 10918 w 667195"/>
                <a:gd name="connsiteY206" fmla="*/ 283269 h 752475"/>
                <a:gd name="connsiteX207" fmla="*/ 13697 w 667195"/>
                <a:gd name="connsiteY207" fmla="*/ 278115 h 752475"/>
                <a:gd name="connsiteX208" fmla="*/ 16476 w 667195"/>
                <a:gd name="connsiteY208" fmla="*/ 272961 h 752475"/>
                <a:gd name="connsiteX209" fmla="*/ 19652 w 667195"/>
                <a:gd name="connsiteY209" fmla="*/ 268005 h 752475"/>
                <a:gd name="connsiteX210" fmla="*/ 23027 w 667195"/>
                <a:gd name="connsiteY210" fmla="*/ 263247 h 752475"/>
                <a:gd name="connsiteX211" fmla="*/ 26799 w 667195"/>
                <a:gd name="connsiteY211" fmla="*/ 258490 h 752475"/>
                <a:gd name="connsiteX212" fmla="*/ 30571 w 667195"/>
                <a:gd name="connsiteY212" fmla="*/ 253931 h 752475"/>
                <a:gd name="connsiteX213" fmla="*/ 34739 w 667195"/>
                <a:gd name="connsiteY213" fmla="*/ 249570 h 752475"/>
                <a:gd name="connsiteX214" fmla="*/ 249925 w 667195"/>
                <a:gd name="connsiteY214" fmla="*/ 34690 h 752475"/>
                <a:gd name="connsiteX215" fmla="*/ 253895 w 667195"/>
                <a:gd name="connsiteY215" fmla="*/ 30924 h 752475"/>
                <a:gd name="connsiteX216" fmla="*/ 258262 w 667195"/>
                <a:gd name="connsiteY216" fmla="*/ 27157 h 752475"/>
                <a:gd name="connsiteX217" fmla="*/ 262630 w 667195"/>
                <a:gd name="connsiteY217" fmla="*/ 23589 h 752475"/>
                <a:gd name="connsiteX218" fmla="*/ 267394 w 667195"/>
                <a:gd name="connsiteY218" fmla="*/ 20418 h 752475"/>
                <a:gd name="connsiteX219" fmla="*/ 272357 w 667195"/>
                <a:gd name="connsiteY219" fmla="*/ 17246 h 752475"/>
                <a:gd name="connsiteX220" fmla="*/ 277121 w 667195"/>
                <a:gd name="connsiteY220" fmla="*/ 14471 h 752475"/>
                <a:gd name="connsiteX221" fmla="*/ 282282 w 667195"/>
                <a:gd name="connsiteY221" fmla="*/ 11894 h 752475"/>
                <a:gd name="connsiteX222" fmla="*/ 287642 w 667195"/>
                <a:gd name="connsiteY222" fmla="*/ 9317 h 752475"/>
                <a:gd name="connsiteX223" fmla="*/ 292803 w 667195"/>
                <a:gd name="connsiteY223" fmla="*/ 7335 h 752475"/>
                <a:gd name="connsiteX224" fmla="*/ 298362 w 667195"/>
                <a:gd name="connsiteY224" fmla="*/ 5551 h 752475"/>
                <a:gd name="connsiteX225" fmla="*/ 303920 w 667195"/>
                <a:gd name="connsiteY225" fmla="*/ 3965 h 752475"/>
                <a:gd name="connsiteX226" fmla="*/ 309677 w 667195"/>
                <a:gd name="connsiteY226" fmla="*/ 2577 h 752475"/>
                <a:gd name="connsiteX227" fmla="*/ 315632 w 667195"/>
                <a:gd name="connsiteY227" fmla="*/ 1388 h 752475"/>
                <a:gd name="connsiteX228" fmla="*/ 321587 w 667195"/>
                <a:gd name="connsiteY228" fmla="*/ 793 h 752475"/>
                <a:gd name="connsiteX229" fmla="*/ 327543 w 667195"/>
                <a:gd name="connsiteY229" fmla="*/ 198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667195" h="752475">
                  <a:moveTo>
                    <a:pt x="333697" y="0"/>
                  </a:moveTo>
                  <a:lnTo>
                    <a:pt x="339850" y="198"/>
                  </a:lnTo>
                  <a:lnTo>
                    <a:pt x="345806" y="793"/>
                  </a:lnTo>
                  <a:lnTo>
                    <a:pt x="351761" y="1388"/>
                  </a:lnTo>
                  <a:lnTo>
                    <a:pt x="357518" y="2577"/>
                  </a:lnTo>
                  <a:lnTo>
                    <a:pt x="363473" y="3965"/>
                  </a:lnTo>
                  <a:lnTo>
                    <a:pt x="368833" y="5551"/>
                  </a:lnTo>
                  <a:lnTo>
                    <a:pt x="374391" y="7335"/>
                  </a:lnTo>
                  <a:lnTo>
                    <a:pt x="379751" y="9317"/>
                  </a:lnTo>
                  <a:lnTo>
                    <a:pt x="385111" y="11894"/>
                  </a:lnTo>
                  <a:lnTo>
                    <a:pt x="390074" y="14471"/>
                  </a:lnTo>
                  <a:lnTo>
                    <a:pt x="395235" y="17246"/>
                  </a:lnTo>
                  <a:lnTo>
                    <a:pt x="399999" y="20418"/>
                  </a:lnTo>
                  <a:lnTo>
                    <a:pt x="404764" y="23589"/>
                  </a:lnTo>
                  <a:lnTo>
                    <a:pt x="409131" y="27157"/>
                  </a:lnTo>
                  <a:lnTo>
                    <a:pt x="413498" y="30924"/>
                  </a:lnTo>
                  <a:lnTo>
                    <a:pt x="417468" y="34690"/>
                  </a:lnTo>
                  <a:lnTo>
                    <a:pt x="632455" y="249570"/>
                  </a:lnTo>
                  <a:lnTo>
                    <a:pt x="636823" y="253931"/>
                  </a:lnTo>
                  <a:lnTo>
                    <a:pt x="640594" y="258490"/>
                  </a:lnTo>
                  <a:lnTo>
                    <a:pt x="644366" y="263247"/>
                  </a:lnTo>
                  <a:lnTo>
                    <a:pt x="647741" y="268005"/>
                  </a:lnTo>
                  <a:lnTo>
                    <a:pt x="650718" y="272961"/>
                  </a:lnTo>
                  <a:lnTo>
                    <a:pt x="653696" y="278115"/>
                  </a:lnTo>
                  <a:lnTo>
                    <a:pt x="656277" y="283269"/>
                  </a:lnTo>
                  <a:lnTo>
                    <a:pt x="658460" y="288621"/>
                  </a:lnTo>
                  <a:lnTo>
                    <a:pt x="660644" y="293973"/>
                  </a:lnTo>
                  <a:lnTo>
                    <a:pt x="662431" y="299523"/>
                  </a:lnTo>
                  <a:lnTo>
                    <a:pt x="664019" y="304875"/>
                  </a:lnTo>
                  <a:lnTo>
                    <a:pt x="665210" y="310624"/>
                  </a:lnTo>
                  <a:lnTo>
                    <a:pt x="666004" y="316174"/>
                  </a:lnTo>
                  <a:lnTo>
                    <a:pt x="666798" y="321923"/>
                  </a:lnTo>
                  <a:lnTo>
                    <a:pt x="667195" y="327473"/>
                  </a:lnTo>
                  <a:lnTo>
                    <a:pt x="667195" y="333222"/>
                  </a:lnTo>
                  <a:lnTo>
                    <a:pt x="667195" y="338971"/>
                  </a:lnTo>
                  <a:lnTo>
                    <a:pt x="666798" y="344719"/>
                  </a:lnTo>
                  <a:lnTo>
                    <a:pt x="666004" y="350071"/>
                  </a:lnTo>
                  <a:lnTo>
                    <a:pt x="665210" y="355820"/>
                  </a:lnTo>
                  <a:lnTo>
                    <a:pt x="664019" y="361371"/>
                  </a:lnTo>
                  <a:lnTo>
                    <a:pt x="662431" y="366921"/>
                  </a:lnTo>
                  <a:lnTo>
                    <a:pt x="660644" y="372471"/>
                  </a:lnTo>
                  <a:lnTo>
                    <a:pt x="658460" y="377625"/>
                  </a:lnTo>
                  <a:lnTo>
                    <a:pt x="656277" y="382977"/>
                  </a:lnTo>
                  <a:lnTo>
                    <a:pt x="653696" y="388131"/>
                  </a:lnTo>
                  <a:lnTo>
                    <a:pt x="650718" y="393484"/>
                  </a:lnTo>
                  <a:lnTo>
                    <a:pt x="647741" y="398241"/>
                  </a:lnTo>
                  <a:lnTo>
                    <a:pt x="644366" y="403197"/>
                  </a:lnTo>
                  <a:lnTo>
                    <a:pt x="640594" y="407756"/>
                  </a:lnTo>
                  <a:lnTo>
                    <a:pt x="636823" y="412513"/>
                  </a:lnTo>
                  <a:lnTo>
                    <a:pt x="632455" y="416874"/>
                  </a:lnTo>
                  <a:lnTo>
                    <a:pt x="628088" y="421037"/>
                  </a:lnTo>
                  <a:lnTo>
                    <a:pt x="623522" y="425200"/>
                  </a:lnTo>
                  <a:lnTo>
                    <a:pt x="618758" y="428768"/>
                  </a:lnTo>
                  <a:lnTo>
                    <a:pt x="613994" y="431940"/>
                  </a:lnTo>
                  <a:lnTo>
                    <a:pt x="608833" y="435111"/>
                  </a:lnTo>
                  <a:lnTo>
                    <a:pt x="603870" y="438085"/>
                  </a:lnTo>
                  <a:lnTo>
                    <a:pt x="598709" y="440662"/>
                  </a:lnTo>
                  <a:lnTo>
                    <a:pt x="593349" y="442842"/>
                  </a:lnTo>
                  <a:lnTo>
                    <a:pt x="587989" y="445023"/>
                  </a:lnTo>
                  <a:lnTo>
                    <a:pt x="582431" y="446807"/>
                  </a:lnTo>
                  <a:lnTo>
                    <a:pt x="576872" y="448195"/>
                  </a:lnTo>
                  <a:lnTo>
                    <a:pt x="571314" y="449582"/>
                  </a:lnTo>
                  <a:lnTo>
                    <a:pt x="565756" y="450375"/>
                  </a:lnTo>
                  <a:lnTo>
                    <a:pt x="559999" y="451168"/>
                  </a:lnTo>
                  <a:lnTo>
                    <a:pt x="554242" y="451366"/>
                  </a:lnTo>
                  <a:lnTo>
                    <a:pt x="548684" y="451564"/>
                  </a:lnTo>
                  <a:lnTo>
                    <a:pt x="542927" y="451366"/>
                  </a:lnTo>
                  <a:lnTo>
                    <a:pt x="537170" y="451168"/>
                  </a:lnTo>
                  <a:lnTo>
                    <a:pt x="531810" y="450375"/>
                  </a:lnTo>
                  <a:lnTo>
                    <a:pt x="526054" y="449582"/>
                  </a:lnTo>
                  <a:lnTo>
                    <a:pt x="520495" y="448195"/>
                  </a:lnTo>
                  <a:lnTo>
                    <a:pt x="514739" y="446807"/>
                  </a:lnTo>
                  <a:lnTo>
                    <a:pt x="509379" y="445023"/>
                  </a:lnTo>
                  <a:lnTo>
                    <a:pt x="504019" y="442842"/>
                  </a:lnTo>
                  <a:lnTo>
                    <a:pt x="498858" y="440662"/>
                  </a:lnTo>
                  <a:lnTo>
                    <a:pt x="493498" y="438085"/>
                  </a:lnTo>
                  <a:lnTo>
                    <a:pt x="488337" y="435111"/>
                  </a:lnTo>
                  <a:lnTo>
                    <a:pt x="483374" y="431940"/>
                  </a:lnTo>
                  <a:lnTo>
                    <a:pt x="478610" y="428768"/>
                  </a:lnTo>
                  <a:lnTo>
                    <a:pt x="473647" y="425200"/>
                  </a:lnTo>
                  <a:lnTo>
                    <a:pt x="469081" y="421037"/>
                  </a:lnTo>
                  <a:lnTo>
                    <a:pt x="464714" y="416874"/>
                  </a:lnTo>
                  <a:lnTo>
                    <a:pt x="452208" y="400223"/>
                  </a:lnTo>
                  <a:lnTo>
                    <a:pt x="452208" y="634133"/>
                  </a:lnTo>
                  <a:lnTo>
                    <a:pt x="452009" y="639881"/>
                  </a:lnTo>
                  <a:lnTo>
                    <a:pt x="451612" y="646225"/>
                  </a:lnTo>
                  <a:lnTo>
                    <a:pt x="450818" y="651973"/>
                  </a:lnTo>
                  <a:lnTo>
                    <a:pt x="450024" y="657722"/>
                  </a:lnTo>
                  <a:lnTo>
                    <a:pt x="448634" y="663471"/>
                  </a:lnTo>
                  <a:lnTo>
                    <a:pt x="447046" y="669219"/>
                  </a:lnTo>
                  <a:lnTo>
                    <a:pt x="445260" y="674571"/>
                  </a:lnTo>
                  <a:lnTo>
                    <a:pt x="442878" y="680122"/>
                  </a:lnTo>
                  <a:lnTo>
                    <a:pt x="440694" y="685276"/>
                  </a:lnTo>
                  <a:lnTo>
                    <a:pt x="437915" y="690430"/>
                  </a:lnTo>
                  <a:lnTo>
                    <a:pt x="435136" y="695385"/>
                  </a:lnTo>
                  <a:lnTo>
                    <a:pt x="431959" y="700143"/>
                  </a:lnTo>
                  <a:lnTo>
                    <a:pt x="428783" y="704702"/>
                  </a:lnTo>
                  <a:lnTo>
                    <a:pt x="425012" y="709261"/>
                  </a:lnTo>
                  <a:lnTo>
                    <a:pt x="421438" y="713622"/>
                  </a:lnTo>
                  <a:lnTo>
                    <a:pt x="417468" y="717785"/>
                  </a:lnTo>
                  <a:lnTo>
                    <a:pt x="413498" y="721551"/>
                  </a:lnTo>
                  <a:lnTo>
                    <a:pt x="409131" y="725318"/>
                  </a:lnTo>
                  <a:lnTo>
                    <a:pt x="404764" y="728886"/>
                  </a:lnTo>
                  <a:lnTo>
                    <a:pt x="399999" y="732058"/>
                  </a:lnTo>
                  <a:lnTo>
                    <a:pt x="395235" y="735229"/>
                  </a:lnTo>
                  <a:lnTo>
                    <a:pt x="390074" y="738004"/>
                  </a:lnTo>
                  <a:lnTo>
                    <a:pt x="385111" y="740780"/>
                  </a:lnTo>
                  <a:lnTo>
                    <a:pt x="379751" y="742960"/>
                  </a:lnTo>
                  <a:lnTo>
                    <a:pt x="374391" y="745141"/>
                  </a:lnTo>
                  <a:lnTo>
                    <a:pt x="368833" y="746925"/>
                  </a:lnTo>
                  <a:lnTo>
                    <a:pt x="363473" y="748511"/>
                  </a:lnTo>
                  <a:lnTo>
                    <a:pt x="357518" y="749898"/>
                  </a:lnTo>
                  <a:lnTo>
                    <a:pt x="351761" y="751088"/>
                  </a:lnTo>
                  <a:lnTo>
                    <a:pt x="345806" y="751682"/>
                  </a:lnTo>
                  <a:lnTo>
                    <a:pt x="339850" y="752079"/>
                  </a:lnTo>
                  <a:lnTo>
                    <a:pt x="333697" y="752475"/>
                  </a:lnTo>
                  <a:lnTo>
                    <a:pt x="327543" y="752079"/>
                  </a:lnTo>
                  <a:lnTo>
                    <a:pt x="321587" y="751682"/>
                  </a:lnTo>
                  <a:lnTo>
                    <a:pt x="315632" y="751088"/>
                  </a:lnTo>
                  <a:lnTo>
                    <a:pt x="309677" y="749898"/>
                  </a:lnTo>
                  <a:lnTo>
                    <a:pt x="303920" y="748511"/>
                  </a:lnTo>
                  <a:lnTo>
                    <a:pt x="298362" y="746925"/>
                  </a:lnTo>
                  <a:lnTo>
                    <a:pt x="292803" y="745141"/>
                  </a:lnTo>
                  <a:lnTo>
                    <a:pt x="287642" y="742960"/>
                  </a:lnTo>
                  <a:lnTo>
                    <a:pt x="282282" y="740780"/>
                  </a:lnTo>
                  <a:lnTo>
                    <a:pt x="277121" y="738004"/>
                  </a:lnTo>
                  <a:lnTo>
                    <a:pt x="272357" y="735229"/>
                  </a:lnTo>
                  <a:lnTo>
                    <a:pt x="267394" y="732058"/>
                  </a:lnTo>
                  <a:lnTo>
                    <a:pt x="262630" y="728886"/>
                  </a:lnTo>
                  <a:lnTo>
                    <a:pt x="258262" y="725318"/>
                  </a:lnTo>
                  <a:lnTo>
                    <a:pt x="253895" y="721551"/>
                  </a:lnTo>
                  <a:lnTo>
                    <a:pt x="249925" y="717785"/>
                  </a:lnTo>
                  <a:lnTo>
                    <a:pt x="245955" y="713622"/>
                  </a:lnTo>
                  <a:lnTo>
                    <a:pt x="242183" y="709261"/>
                  </a:lnTo>
                  <a:lnTo>
                    <a:pt x="238610" y="704702"/>
                  </a:lnTo>
                  <a:lnTo>
                    <a:pt x="235235" y="700143"/>
                  </a:lnTo>
                  <a:lnTo>
                    <a:pt x="232258" y="695385"/>
                  </a:lnTo>
                  <a:lnTo>
                    <a:pt x="229280" y="690430"/>
                  </a:lnTo>
                  <a:lnTo>
                    <a:pt x="226898" y="685276"/>
                  </a:lnTo>
                  <a:lnTo>
                    <a:pt x="224317" y="680122"/>
                  </a:lnTo>
                  <a:lnTo>
                    <a:pt x="222332" y="674571"/>
                  </a:lnTo>
                  <a:lnTo>
                    <a:pt x="220347" y="669219"/>
                  </a:lnTo>
                  <a:lnTo>
                    <a:pt x="218759" y="663471"/>
                  </a:lnTo>
                  <a:lnTo>
                    <a:pt x="217369" y="657722"/>
                  </a:lnTo>
                  <a:lnTo>
                    <a:pt x="216575" y="651973"/>
                  </a:lnTo>
                  <a:lnTo>
                    <a:pt x="215583" y="646225"/>
                  </a:lnTo>
                  <a:lnTo>
                    <a:pt x="215186" y="639881"/>
                  </a:lnTo>
                  <a:lnTo>
                    <a:pt x="215186" y="634133"/>
                  </a:lnTo>
                  <a:lnTo>
                    <a:pt x="215186" y="400223"/>
                  </a:lnTo>
                  <a:lnTo>
                    <a:pt x="202679" y="416874"/>
                  </a:lnTo>
                  <a:lnTo>
                    <a:pt x="198114" y="421037"/>
                  </a:lnTo>
                  <a:lnTo>
                    <a:pt x="193548" y="425200"/>
                  </a:lnTo>
                  <a:lnTo>
                    <a:pt x="188982" y="428768"/>
                  </a:lnTo>
                  <a:lnTo>
                    <a:pt x="183821" y="431940"/>
                  </a:lnTo>
                  <a:lnTo>
                    <a:pt x="178858" y="435111"/>
                  </a:lnTo>
                  <a:lnTo>
                    <a:pt x="173895" y="438085"/>
                  </a:lnTo>
                  <a:lnTo>
                    <a:pt x="168536" y="440662"/>
                  </a:lnTo>
                  <a:lnTo>
                    <a:pt x="163374" y="442842"/>
                  </a:lnTo>
                  <a:lnTo>
                    <a:pt x="157816" y="445023"/>
                  </a:lnTo>
                  <a:lnTo>
                    <a:pt x="152258" y="446807"/>
                  </a:lnTo>
                  <a:lnTo>
                    <a:pt x="146898" y="448195"/>
                  </a:lnTo>
                  <a:lnTo>
                    <a:pt x="141340" y="449582"/>
                  </a:lnTo>
                  <a:lnTo>
                    <a:pt x="135583" y="450375"/>
                  </a:lnTo>
                  <a:lnTo>
                    <a:pt x="130024" y="451168"/>
                  </a:lnTo>
                  <a:lnTo>
                    <a:pt x="124268" y="451366"/>
                  </a:lnTo>
                  <a:lnTo>
                    <a:pt x="118709" y="451564"/>
                  </a:lnTo>
                  <a:lnTo>
                    <a:pt x="113151" y="451366"/>
                  </a:lnTo>
                  <a:lnTo>
                    <a:pt x="107394" y="451168"/>
                  </a:lnTo>
                  <a:lnTo>
                    <a:pt x="101637" y="450375"/>
                  </a:lnTo>
                  <a:lnTo>
                    <a:pt x="95881" y="449582"/>
                  </a:lnTo>
                  <a:lnTo>
                    <a:pt x="90521" y="448195"/>
                  </a:lnTo>
                  <a:lnTo>
                    <a:pt x="84963" y="446807"/>
                  </a:lnTo>
                  <a:lnTo>
                    <a:pt x="79404" y="445023"/>
                  </a:lnTo>
                  <a:lnTo>
                    <a:pt x="74044" y="442842"/>
                  </a:lnTo>
                  <a:lnTo>
                    <a:pt x="68685" y="440662"/>
                  </a:lnTo>
                  <a:lnTo>
                    <a:pt x="63523" y="438085"/>
                  </a:lnTo>
                  <a:lnTo>
                    <a:pt x="58561" y="435111"/>
                  </a:lnTo>
                  <a:lnTo>
                    <a:pt x="53399" y="431940"/>
                  </a:lnTo>
                  <a:lnTo>
                    <a:pt x="48635" y="428768"/>
                  </a:lnTo>
                  <a:lnTo>
                    <a:pt x="43871" y="425200"/>
                  </a:lnTo>
                  <a:lnTo>
                    <a:pt x="39305" y="421037"/>
                  </a:lnTo>
                  <a:lnTo>
                    <a:pt x="34739" y="416874"/>
                  </a:lnTo>
                  <a:lnTo>
                    <a:pt x="30571" y="412513"/>
                  </a:lnTo>
                  <a:lnTo>
                    <a:pt x="26799" y="407756"/>
                  </a:lnTo>
                  <a:lnTo>
                    <a:pt x="23027" y="403197"/>
                  </a:lnTo>
                  <a:lnTo>
                    <a:pt x="19652" y="398241"/>
                  </a:lnTo>
                  <a:lnTo>
                    <a:pt x="16476" y="393484"/>
                  </a:lnTo>
                  <a:lnTo>
                    <a:pt x="13697" y="388131"/>
                  </a:lnTo>
                  <a:lnTo>
                    <a:pt x="10918" y="382977"/>
                  </a:lnTo>
                  <a:lnTo>
                    <a:pt x="8734" y="377625"/>
                  </a:lnTo>
                  <a:lnTo>
                    <a:pt x="6551" y="372471"/>
                  </a:lnTo>
                  <a:lnTo>
                    <a:pt x="4963" y="366921"/>
                  </a:lnTo>
                  <a:lnTo>
                    <a:pt x="3375" y="361371"/>
                  </a:lnTo>
                  <a:lnTo>
                    <a:pt x="2382" y="355820"/>
                  </a:lnTo>
                  <a:lnTo>
                    <a:pt x="1389" y="350071"/>
                  </a:lnTo>
                  <a:lnTo>
                    <a:pt x="794" y="344719"/>
                  </a:lnTo>
                  <a:lnTo>
                    <a:pt x="198" y="338971"/>
                  </a:lnTo>
                  <a:lnTo>
                    <a:pt x="0" y="333222"/>
                  </a:lnTo>
                  <a:lnTo>
                    <a:pt x="198" y="327473"/>
                  </a:lnTo>
                  <a:lnTo>
                    <a:pt x="794" y="321923"/>
                  </a:lnTo>
                  <a:lnTo>
                    <a:pt x="1389" y="316174"/>
                  </a:lnTo>
                  <a:lnTo>
                    <a:pt x="2382" y="310624"/>
                  </a:lnTo>
                  <a:lnTo>
                    <a:pt x="3375" y="304875"/>
                  </a:lnTo>
                  <a:lnTo>
                    <a:pt x="4963" y="299523"/>
                  </a:lnTo>
                  <a:lnTo>
                    <a:pt x="6551" y="293973"/>
                  </a:lnTo>
                  <a:lnTo>
                    <a:pt x="8734" y="288621"/>
                  </a:lnTo>
                  <a:lnTo>
                    <a:pt x="10918" y="283269"/>
                  </a:lnTo>
                  <a:lnTo>
                    <a:pt x="13697" y="278115"/>
                  </a:lnTo>
                  <a:lnTo>
                    <a:pt x="16476" y="272961"/>
                  </a:lnTo>
                  <a:lnTo>
                    <a:pt x="19652" y="268005"/>
                  </a:lnTo>
                  <a:lnTo>
                    <a:pt x="23027" y="263247"/>
                  </a:lnTo>
                  <a:lnTo>
                    <a:pt x="26799" y="258490"/>
                  </a:lnTo>
                  <a:lnTo>
                    <a:pt x="30571" y="253931"/>
                  </a:lnTo>
                  <a:lnTo>
                    <a:pt x="34739" y="249570"/>
                  </a:lnTo>
                  <a:lnTo>
                    <a:pt x="249925" y="34690"/>
                  </a:lnTo>
                  <a:lnTo>
                    <a:pt x="253895" y="30924"/>
                  </a:lnTo>
                  <a:lnTo>
                    <a:pt x="258262" y="27157"/>
                  </a:lnTo>
                  <a:lnTo>
                    <a:pt x="262630" y="23589"/>
                  </a:lnTo>
                  <a:lnTo>
                    <a:pt x="267394" y="20418"/>
                  </a:lnTo>
                  <a:lnTo>
                    <a:pt x="272357" y="17246"/>
                  </a:lnTo>
                  <a:lnTo>
                    <a:pt x="277121" y="14471"/>
                  </a:lnTo>
                  <a:lnTo>
                    <a:pt x="282282" y="11894"/>
                  </a:lnTo>
                  <a:lnTo>
                    <a:pt x="287642" y="9317"/>
                  </a:lnTo>
                  <a:lnTo>
                    <a:pt x="292803" y="7335"/>
                  </a:lnTo>
                  <a:lnTo>
                    <a:pt x="298362" y="5551"/>
                  </a:lnTo>
                  <a:lnTo>
                    <a:pt x="303920" y="3965"/>
                  </a:lnTo>
                  <a:lnTo>
                    <a:pt x="309677" y="2577"/>
                  </a:lnTo>
                  <a:lnTo>
                    <a:pt x="315632" y="1388"/>
                  </a:lnTo>
                  <a:lnTo>
                    <a:pt x="321587" y="793"/>
                  </a:lnTo>
                  <a:lnTo>
                    <a:pt x="327543" y="198"/>
                  </a:lnTo>
                  <a:close/>
                </a:path>
              </a:pathLst>
            </a:custGeom>
            <a:solidFill>
              <a:srgbClr val="99CB38"/>
            </a:solidFill>
            <a:ln>
              <a:noFill/>
            </a:ln>
          </p:spPr>
          <p:style>
            <a:lnRef idx="2">
              <a:srgbClr val="99CB38">
                <a:shade val="50000"/>
              </a:srgbClr>
            </a:lnRef>
            <a:fillRef idx="1">
              <a:srgbClr val="99CB38"/>
            </a:fillRef>
            <a:effectRef idx="0">
              <a:srgbClr val="99CB38"/>
            </a:effectRef>
            <a:fontRef idx="minor">
              <a:sysClr val="window" lastClr="FFFFFF"/>
            </a:fontRef>
          </p:style>
          <p:txBody>
            <a:bodyPr rtlCol="0" anchor="ctr">
              <a:normAutofit/>
            </a:bodyPr>
            <a:p>
              <a:pPr algn="ctr"/>
              <a:endParaRPr lang="zh-CN" altLang="en-US">
                <a:solidFill>
                  <a:sysClr val="windowText" lastClr="000000">
                    <a:lumMod val="50000"/>
                  </a:sysClr>
                </a:solidFill>
              </a:endParaRPr>
            </a:p>
          </p:txBody>
        </p:sp>
        <p:sp>
          <p:nvSpPr>
            <p:cNvPr id="7" name="任意多边形 6"/>
            <p:cNvSpPr/>
            <p:nvPr>
              <p:custDataLst>
                <p:tags r:id="rId4"/>
              </p:custDataLst>
            </p:nvPr>
          </p:nvSpPr>
          <p:spPr>
            <a:xfrm rot="16200000">
              <a:off x="3482183" y="3109078"/>
              <a:ext cx="627792" cy="708035"/>
            </a:xfrm>
            <a:custGeom>
              <a:avLst/>
              <a:gdLst>
                <a:gd name="connsiteX0" fmla="*/ 333697 w 667195"/>
                <a:gd name="connsiteY0" fmla="*/ 0 h 752475"/>
                <a:gd name="connsiteX1" fmla="*/ 339850 w 667195"/>
                <a:gd name="connsiteY1" fmla="*/ 198 h 752475"/>
                <a:gd name="connsiteX2" fmla="*/ 345806 w 667195"/>
                <a:gd name="connsiteY2" fmla="*/ 793 h 752475"/>
                <a:gd name="connsiteX3" fmla="*/ 351761 w 667195"/>
                <a:gd name="connsiteY3" fmla="*/ 1388 h 752475"/>
                <a:gd name="connsiteX4" fmla="*/ 357518 w 667195"/>
                <a:gd name="connsiteY4" fmla="*/ 2577 h 752475"/>
                <a:gd name="connsiteX5" fmla="*/ 363473 w 667195"/>
                <a:gd name="connsiteY5" fmla="*/ 3965 h 752475"/>
                <a:gd name="connsiteX6" fmla="*/ 368833 w 667195"/>
                <a:gd name="connsiteY6" fmla="*/ 5551 h 752475"/>
                <a:gd name="connsiteX7" fmla="*/ 374391 w 667195"/>
                <a:gd name="connsiteY7" fmla="*/ 7335 h 752475"/>
                <a:gd name="connsiteX8" fmla="*/ 379751 w 667195"/>
                <a:gd name="connsiteY8" fmla="*/ 9317 h 752475"/>
                <a:gd name="connsiteX9" fmla="*/ 385111 w 667195"/>
                <a:gd name="connsiteY9" fmla="*/ 11894 h 752475"/>
                <a:gd name="connsiteX10" fmla="*/ 390074 w 667195"/>
                <a:gd name="connsiteY10" fmla="*/ 14471 h 752475"/>
                <a:gd name="connsiteX11" fmla="*/ 395235 w 667195"/>
                <a:gd name="connsiteY11" fmla="*/ 17246 h 752475"/>
                <a:gd name="connsiteX12" fmla="*/ 399999 w 667195"/>
                <a:gd name="connsiteY12" fmla="*/ 20418 h 752475"/>
                <a:gd name="connsiteX13" fmla="*/ 404764 w 667195"/>
                <a:gd name="connsiteY13" fmla="*/ 23589 h 752475"/>
                <a:gd name="connsiteX14" fmla="*/ 409131 w 667195"/>
                <a:gd name="connsiteY14" fmla="*/ 27157 h 752475"/>
                <a:gd name="connsiteX15" fmla="*/ 413498 w 667195"/>
                <a:gd name="connsiteY15" fmla="*/ 30924 h 752475"/>
                <a:gd name="connsiteX16" fmla="*/ 417468 w 667195"/>
                <a:gd name="connsiteY16" fmla="*/ 34690 h 752475"/>
                <a:gd name="connsiteX17" fmla="*/ 632455 w 667195"/>
                <a:gd name="connsiteY17" fmla="*/ 249570 h 752475"/>
                <a:gd name="connsiteX18" fmla="*/ 636823 w 667195"/>
                <a:gd name="connsiteY18" fmla="*/ 253931 h 752475"/>
                <a:gd name="connsiteX19" fmla="*/ 640594 w 667195"/>
                <a:gd name="connsiteY19" fmla="*/ 258490 h 752475"/>
                <a:gd name="connsiteX20" fmla="*/ 644366 w 667195"/>
                <a:gd name="connsiteY20" fmla="*/ 263247 h 752475"/>
                <a:gd name="connsiteX21" fmla="*/ 647741 w 667195"/>
                <a:gd name="connsiteY21" fmla="*/ 268005 h 752475"/>
                <a:gd name="connsiteX22" fmla="*/ 650718 w 667195"/>
                <a:gd name="connsiteY22" fmla="*/ 272961 h 752475"/>
                <a:gd name="connsiteX23" fmla="*/ 653696 w 667195"/>
                <a:gd name="connsiteY23" fmla="*/ 278115 h 752475"/>
                <a:gd name="connsiteX24" fmla="*/ 656277 w 667195"/>
                <a:gd name="connsiteY24" fmla="*/ 283269 h 752475"/>
                <a:gd name="connsiteX25" fmla="*/ 658460 w 667195"/>
                <a:gd name="connsiteY25" fmla="*/ 288621 h 752475"/>
                <a:gd name="connsiteX26" fmla="*/ 660644 w 667195"/>
                <a:gd name="connsiteY26" fmla="*/ 293973 h 752475"/>
                <a:gd name="connsiteX27" fmla="*/ 662431 w 667195"/>
                <a:gd name="connsiteY27" fmla="*/ 299523 h 752475"/>
                <a:gd name="connsiteX28" fmla="*/ 664019 w 667195"/>
                <a:gd name="connsiteY28" fmla="*/ 304875 h 752475"/>
                <a:gd name="connsiteX29" fmla="*/ 665210 w 667195"/>
                <a:gd name="connsiteY29" fmla="*/ 310624 h 752475"/>
                <a:gd name="connsiteX30" fmla="*/ 666004 w 667195"/>
                <a:gd name="connsiteY30" fmla="*/ 316174 h 752475"/>
                <a:gd name="connsiteX31" fmla="*/ 666798 w 667195"/>
                <a:gd name="connsiteY31" fmla="*/ 321923 h 752475"/>
                <a:gd name="connsiteX32" fmla="*/ 667195 w 667195"/>
                <a:gd name="connsiteY32" fmla="*/ 327473 h 752475"/>
                <a:gd name="connsiteX33" fmla="*/ 667195 w 667195"/>
                <a:gd name="connsiteY33" fmla="*/ 333222 h 752475"/>
                <a:gd name="connsiteX34" fmla="*/ 667195 w 667195"/>
                <a:gd name="connsiteY34" fmla="*/ 338971 h 752475"/>
                <a:gd name="connsiteX35" fmla="*/ 666798 w 667195"/>
                <a:gd name="connsiteY35" fmla="*/ 344719 h 752475"/>
                <a:gd name="connsiteX36" fmla="*/ 666004 w 667195"/>
                <a:gd name="connsiteY36" fmla="*/ 350071 h 752475"/>
                <a:gd name="connsiteX37" fmla="*/ 665210 w 667195"/>
                <a:gd name="connsiteY37" fmla="*/ 355820 h 752475"/>
                <a:gd name="connsiteX38" fmla="*/ 664019 w 667195"/>
                <a:gd name="connsiteY38" fmla="*/ 361371 h 752475"/>
                <a:gd name="connsiteX39" fmla="*/ 662431 w 667195"/>
                <a:gd name="connsiteY39" fmla="*/ 366921 h 752475"/>
                <a:gd name="connsiteX40" fmla="*/ 660644 w 667195"/>
                <a:gd name="connsiteY40" fmla="*/ 372471 h 752475"/>
                <a:gd name="connsiteX41" fmla="*/ 658460 w 667195"/>
                <a:gd name="connsiteY41" fmla="*/ 377625 h 752475"/>
                <a:gd name="connsiteX42" fmla="*/ 656277 w 667195"/>
                <a:gd name="connsiteY42" fmla="*/ 382977 h 752475"/>
                <a:gd name="connsiteX43" fmla="*/ 653696 w 667195"/>
                <a:gd name="connsiteY43" fmla="*/ 388131 h 752475"/>
                <a:gd name="connsiteX44" fmla="*/ 650718 w 667195"/>
                <a:gd name="connsiteY44" fmla="*/ 393484 h 752475"/>
                <a:gd name="connsiteX45" fmla="*/ 647741 w 667195"/>
                <a:gd name="connsiteY45" fmla="*/ 398241 h 752475"/>
                <a:gd name="connsiteX46" fmla="*/ 644366 w 667195"/>
                <a:gd name="connsiteY46" fmla="*/ 403197 h 752475"/>
                <a:gd name="connsiteX47" fmla="*/ 640594 w 667195"/>
                <a:gd name="connsiteY47" fmla="*/ 407756 h 752475"/>
                <a:gd name="connsiteX48" fmla="*/ 636823 w 667195"/>
                <a:gd name="connsiteY48" fmla="*/ 412513 h 752475"/>
                <a:gd name="connsiteX49" fmla="*/ 632455 w 667195"/>
                <a:gd name="connsiteY49" fmla="*/ 416874 h 752475"/>
                <a:gd name="connsiteX50" fmla="*/ 628088 w 667195"/>
                <a:gd name="connsiteY50" fmla="*/ 421037 h 752475"/>
                <a:gd name="connsiteX51" fmla="*/ 623522 w 667195"/>
                <a:gd name="connsiteY51" fmla="*/ 425200 h 752475"/>
                <a:gd name="connsiteX52" fmla="*/ 618758 w 667195"/>
                <a:gd name="connsiteY52" fmla="*/ 428768 h 752475"/>
                <a:gd name="connsiteX53" fmla="*/ 613994 w 667195"/>
                <a:gd name="connsiteY53" fmla="*/ 431940 h 752475"/>
                <a:gd name="connsiteX54" fmla="*/ 608833 w 667195"/>
                <a:gd name="connsiteY54" fmla="*/ 435111 h 752475"/>
                <a:gd name="connsiteX55" fmla="*/ 603870 w 667195"/>
                <a:gd name="connsiteY55" fmla="*/ 438085 h 752475"/>
                <a:gd name="connsiteX56" fmla="*/ 598709 w 667195"/>
                <a:gd name="connsiteY56" fmla="*/ 440662 h 752475"/>
                <a:gd name="connsiteX57" fmla="*/ 593349 w 667195"/>
                <a:gd name="connsiteY57" fmla="*/ 442842 h 752475"/>
                <a:gd name="connsiteX58" fmla="*/ 587989 w 667195"/>
                <a:gd name="connsiteY58" fmla="*/ 445023 h 752475"/>
                <a:gd name="connsiteX59" fmla="*/ 582431 w 667195"/>
                <a:gd name="connsiteY59" fmla="*/ 446807 h 752475"/>
                <a:gd name="connsiteX60" fmla="*/ 576872 w 667195"/>
                <a:gd name="connsiteY60" fmla="*/ 448195 h 752475"/>
                <a:gd name="connsiteX61" fmla="*/ 571314 w 667195"/>
                <a:gd name="connsiteY61" fmla="*/ 449582 h 752475"/>
                <a:gd name="connsiteX62" fmla="*/ 565756 w 667195"/>
                <a:gd name="connsiteY62" fmla="*/ 450375 h 752475"/>
                <a:gd name="connsiteX63" fmla="*/ 559999 w 667195"/>
                <a:gd name="connsiteY63" fmla="*/ 451168 h 752475"/>
                <a:gd name="connsiteX64" fmla="*/ 554242 w 667195"/>
                <a:gd name="connsiteY64" fmla="*/ 451366 h 752475"/>
                <a:gd name="connsiteX65" fmla="*/ 548684 w 667195"/>
                <a:gd name="connsiteY65" fmla="*/ 451564 h 752475"/>
                <a:gd name="connsiteX66" fmla="*/ 542927 w 667195"/>
                <a:gd name="connsiteY66" fmla="*/ 451366 h 752475"/>
                <a:gd name="connsiteX67" fmla="*/ 537170 w 667195"/>
                <a:gd name="connsiteY67" fmla="*/ 451168 h 752475"/>
                <a:gd name="connsiteX68" fmla="*/ 531810 w 667195"/>
                <a:gd name="connsiteY68" fmla="*/ 450375 h 752475"/>
                <a:gd name="connsiteX69" fmla="*/ 526054 w 667195"/>
                <a:gd name="connsiteY69" fmla="*/ 449582 h 752475"/>
                <a:gd name="connsiteX70" fmla="*/ 520495 w 667195"/>
                <a:gd name="connsiteY70" fmla="*/ 448195 h 752475"/>
                <a:gd name="connsiteX71" fmla="*/ 514739 w 667195"/>
                <a:gd name="connsiteY71" fmla="*/ 446807 h 752475"/>
                <a:gd name="connsiteX72" fmla="*/ 509379 w 667195"/>
                <a:gd name="connsiteY72" fmla="*/ 445023 h 752475"/>
                <a:gd name="connsiteX73" fmla="*/ 504019 w 667195"/>
                <a:gd name="connsiteY73" fmla="*/ 442842 h 752475"/>
                <a:gd name="connsiteX74" fmla="*/ 498858 w 667195"/>
                <a:gd name="connsiteY74" fmla="*/ 440662 h 752475"/>
                <a:gd name="connsiteX75" fmla="*/ 493498 w 667195"/>
                <a:gd name="connsiteY75" fmla="*/ 438085 h 752475"/>
                <a:gd name="connsiteX76" fmla="*/ 488337 w 667195"/>
                <a:gd name="connsiteY76" fmla="*/ 435111 h 752475"/>
                <a:gd name="connsiteX77" fmla="*/ 483374 w 667195"/>
                <a:gd name="connsiteY77" fmla="*/ 431940 h 752475"/>
                <a:gd name="connsiteX78" fmla="*/ 478610 w 667195"/>
                <a:gd name="connsiteY78" fmla="*/ 428768 h 752475"/>
                <a:gd name="connsiteX79" fmla="*/ 473647 w 667195"/>
                <a:gd name="connsiteY79" fmla="*/ 425200 h 752475"/>
                <a:gd name="connsiteX80" fmla="*/ 469081 w 667195"/>
                <a:gd name="connsiteY80" fmla="*/ 421037 h 752475"/>
                <a:gd name="connsiteX81" fmla="*/ 464714 w 667195"/>
                <a:gd name="connsiteY81" fmla="*/ 416874 h 752475"/>
                <a:gd name="connsiteX82" fmla="*/ 452208 w 667195"/>
                <a:gd name="connsiteY82" fmla="*/ 400223 h 752475"/>
                <a:gd name="connsiteX83" fmla="*/ 452208 w 667195"/>
                <a:gd name="connsiteY83" fmla="*/ 634133 h 752475"/>
                <a:gd name="connsiteX84" fmla="*/ 452009 w 667195"/>
                <a:gd name="connsiteY84" fmla="*/ 639881 h 752475"/>
                <a:gd name="connsiteX85" fmla="*/ 451612 w 667195"/>
                <a:gd name="connsiteY85" fmla="*/ 646225 h 752475"/>
                <a:gd name="connsiteX86" fmla="*/ 450818 w 667195"/>
                <a:gd name="connsiteY86" fmla="*/ 651973 h 752475"/>
                <a:gd name="connsiteX87" fmla="*/ 450024 w 667195"/>
                <a:gd name="connsiteY87" fmla="*/ 657722 h 752475"/>
                <a:gd name="connsiteX88" fmla="*/ 448634 w 667195"/>
                <a:gd name="connsiteY88" fmla="*/ 663471 h 752475"/>
                <a:gd name="connsiteX89" fmla="*/ 447046 w 667195"/>
                <a:gd name="connsiteY89" fmla="*/ 669219 h 752475"/>
                <a:gd name="connsiteX90" fmla="*/ 445260 w 667195"/>
                <a:gd name="connsiteY90" fmla="*/ 674571 h 752475"/>
                <a:gd name="connsiteX91" fmla="*/ 442878 w 667195"/>
                <a:gd name="connsiteY91" fmla="*/ 680122 h 752475"/>
                <a:gd name="connsiteX92" fmla="*/ 440694 w 667195"/>
                <a:gd name="connsiteY92" fmla="*/ 685276 h 752475"/>
                <a:gd name="connsiteX93" fmla="*/ 437915 w 667195"/>
                <a:gd name="connsiteY93" fmla="*/ 690430 h 752475"/>
                <a:gd name="connsiteX94" fmla="*/ 435136 w 667195"/>
                <a:gd name="connsiteY94" fmla="*/ 695385 h 752475"/>
                <a:gd name="connsiteX95" fmla="*/ 431959 w 667195"/>
                <a:gd name="connsiteY95" fmla="*/ 700143 h 752475"/>
                <a:gd name="connsiteX96" fmla="*/ 428783 w 667195"/>
                <a:gd name="connsiteY96" fmla="*/ 704702 h 752475"/>
                <a:gd name="connsiteX97" fmla="*/ 425012 w 667195"/>
                <a:gd name="connsiteY97" fmla="*/ 709261 h 752475"/>
                <a:gd name="connsiteX98" fmla="*/ 421438 w 667195"/>
                <a:gd name="connsiteY98" fmla="*/ 713622 h 752475"/>
                <a:gd name="connsiteX99" fmla="*/ 417468 w 667195"/>
                <a:gd name="connsiteY99" fmla="*/ 717785 h 752475"/>
                <a:gd name="connsiteX100" fmla="*/ 413498 w 667195"/>
                <a:gd name="connsiteY100" fmla="*/ 721551 h 752475"/>
                <a:gd name="connsiteX101" fmla="*/ 409131 w 667195"/>
                <a:gd name="connsiteY101" fmla="*/ 725318 h 752475"/>
                <a:gd name="connsiteX102" fmla="*/ 404764 w 667195"/>
                <a:gd name="connsiteY102" fmla="*/ 728886 h 752475"/>
                <a:gd name="connsiteX103" fmla="*/ 399999 w 667195"/>
                <a:gd name="connsiteY103" fmla="*/ 732058 h 752475"/>
                <a:gd name="connsiteX104" fmla="*/ 395235 w 667195"/>
                <a:gd name="connsiteY104" fmla="*/ 735229 h 752475"/>
                <a:gd name="connsiteX105" fmla="*/ 390074 w 667195"/>
                <a:gd name="connsiteY105" fmla="*/ 738004 h 752475"/>
                <a:gd name="connsiteX106" fmla="*/ 385111 w 667195"/>
                <a:gd name="connsiteY106" fmla="*/ 740780 h 752475"/>
                <a:gd name="connsiteX107" fmla="*/ 379751 w 667195"/>
                <a:gd name="connsiteY107" fmla="*/ 742960 h 752475"/>
                <a:gd name="connsiteX108" fmla="*/ 374391 w 667195"/>
                <a:gd name="connsiteY108" fmla="*/ 745141 h 752475"/>
                <a:gd name="connsiteX109" fmla="*/ 368833 w 667195"/>
                <a:gd name="connsiteY109" fmla="*/ 746925 h 752475"/>
                <a:gd name="connsiteX110" fmla="*/ 363473 w 667195"/>
                <a:gd name="connsiteY110" fmla="*/ 748511 h 752475"/>
                <a:gd name="connsiteX111" fmla="*/ 357518 w 667195"/>
                <a:gd name="connsiteY111" fmla="*/ 749898 h 752475"/>
                <a:gd name="connsiteX112" fmla="*/ 351761 w 667195"/>
                <a:gd name="connsiteY112" fmla="*/ 751088 h 752475"/>
                <a:gd name="connsiteX113" fmla="*/ 345806 w 667195"/>
                <a:gd name="connsiteY113" fmla="*/ 751682 h 752475"/>
                <a:gd name="connsiteX114" fmla="*/ 339850 w 667195"/>
                <a:gd name="connsiteY114" fmla="*/ 752079 h 752475"/>
                <a:gd name="connsiteX115" fmla="*/ 333697 w 667195"/>
                <a:gd name="connsiteY115" fmla="*/ 752475 h 752475"/>
                <a:gd name="connsiteX116" fmla="*/ 327543 w 667195"/>
                <a:gd name="connsiteY116" fmla="*/ 752079 h 752475"/>
                <a:gd name="connsiteX117" fmla="*/ 321587 w 667195"/>
                <a:gd name="connsiteY117" fmla="*/ 751682 h 752475"/>
                <a:gd name="connsiteX118" fmla="*/ 315632 w 667195"/>
                <a:gd name="connsiteY118" fmla="*/ 751088 h 752475"/>
                <a:gd name="connsiteX119" fmla="*/ 309677 w 667195"/>
                <a:gd name="connsiteY119" fmla="*/ 749898 h 752475"/>
                <a:gd name="connsiteX120" fmla="*/ 303920 w 667195"/>
                <a:gd name="connsiteY120" fmla="*/ 748511 h 752475"/>
                <a:gd name="connsiteX121" fmla="*/ 298362 w 667195"/>
                <a:gd name="connsiteY121" fmla="*/ 746925 h 752475"/>
                <a:gd name="connsiteX122" fmla="*/ 292803 w 667195"/>
                <a:gd name="connsiteY122" fmla="*/ 745141 h 752475"/>
                <a:gd name="connsiteX123" fmla="*/ 287642 w 667195"/>
                <a:gd name="connsiteY123" fmla="*/ 742960 h 752475"/>
                <a:gd name="connsiteX124" fmla="*/ 282282 w 667195"/>
                <a:gd name="connsiteY124" fmla="*/ 740780 h 752475"/>
                <a:gd name="connsiteX125" fmla="*/ 277121 w 667195"/>
                <a:gd name="connsiteY125" fmla="*/ 738004 h 752475"/>
                <a:gd name="connsiteX126" fmla="*/ 272357 w 667195"/>
                <a:gd name="connsiteY126" fmla="*/ 735229 h 752475"/>
                <a:gd name="connsiteX127" fmla="*/ 267394 w 667195"/>
                <a:gd name="connsiteY127" fmla="*/ 732058 h 752475"/>
                <a:gd name="connsiteX128" fmla="*/ 262630 w 667195"/>
                <a:gd name="connsiteY128" fmla="*/ 728886 h 752475"/>
                <a:gd name="connsiteX129" fmla="*/ 258262 w 667195"/>
                <a:gd name="connsiteY129" fmla="*/ 725318 h 752475"/>
                <a:gd name="connsiteX130" fmla="*/ 253895 w 667195"/>
                <a:gd name="connsiteY130" fmla="*/ 721551 h 752475"/>
                <a:gd name="connsiteX131" fmla="*/ 249925 w 667195"/>
                <a:gd name="connsiteY131" fmla="*/ 717785 h 752475"/>
                <a:gd name="connsiteX132" fmla="*/ 245955 w 667195"/>
                <a:gd name="connsiteY132" fmla="*/ 713622 h 752475"/>
                <a:gd name="connsiteX133" fmla="*/ 242183 w 667195"/>
                <a:gd name="connsiteY133" fmla="*/ 709261 h 752475"/>
                <a:gd name="connsiteX134" fmla="*/ 238610 w 667195"/>
                <a:gd name="connsiteY134" fmla="*/ 704702 h 752475"/>
                <a:gd name="connsiteX135" fmla="*/ 235235 w 667195"/>
                <a:gd name="connsiteY135" fmla="*/ 700143 h 752475"/>
                <a:gd name="connsiteX136" fmla="*/ 232258 w 667195"/>
                <a:gd name="connsiteY136" fmla="*/ 695385 h 752475"/>
                <a:gd name="connsiteX137" fmla="*/ 229280 w 667195"/>
                <a:gd name="connsiteY137" fmla="*/ 690430 h 752475"/>
                <a:gd name="connsiteX138" fmla="*/ 226898 w 667195"/>
                <a:gd name="connsiteY138" fmla="*/ 685276 h 752475"/>
                <a:gd name="connsiteX139" fmla="*/ 224317 w 667195"/>
                <a:gd name="connsiteY139" fmla="*/ 680122 h 752475"/>
                <a:gd name="connsiteX140" fmla="*/ 222332 w 667195"/>
                <a:gd name="connsiteY140" fmla="*/ 674571 h 752475"/>
                <a:gd name="connsiteX141" fmla="*/ 220347 w 667195"/>
                <a:gd name="connsiteY141" fmla="*/ 669219 h 752475"/>
                <a:gd name="connsiteX142" fmla="*/ 218759 w 667195"/>
                <a:gd name="connsiteY142" fmla="*/ 663471 h 752475"/>
                <a:gd name="connsiteX143" fmla="*/ 217369 w 667195"/>
                <a:gd name="connsiteY143" fmla="*/ 657722 h 752475"/>
                <a:gd name="connsiteX144" fmla="*/ 216575 w 667195"/>
                <a:gd name="connsiteY144" fmla="*/ 651973 h 752475"/>
                <a:gd name="connsiteX145" fmla="*/ 215583 w 667195"/>
                <a:gd name="connsiteY145" fmla="*/ 646225 h 752475"/>
                <a:gd name="connsiteX146" fmla="*/ 215186 w 667195"/>
                <a:gd name="connsiteY146" fmla="*/ 639881 h 752475"/>
                <a:gd name="connsiteX147" fmla="*/ 215186 w 667195"/>
                <a:gd name="connsiteY147" fmla="*/ 634133 h 752475"/>
                <a:gd name="connsiteX148" fmla="*/ 215186 w 667195"/>
                <a:gd name="connsiteY148" fmla="*/ 400223 h 752475"/>
                <a:gd name="connsiteX149" fmla="*/ 202679 w 667195"/>
                <a:gd name="connsiteY149" fmla="*/ 416874 h 752475"/>
                <a:gd name="connsiteX150" fmla="*/ 198114 w 667195"/>
                <a:gd name="connsiteY150" fmla="*/ 421037 h 752475"/>
                <a:gd name="connsiteX151" fmla="*/ 193548 w 667195"/>
                <a:gd name="connsiteY151" fmla="*/ 425200 h 752475"/>
                <a:gd name="connsiteX152" fmla="*/ 188982 w 667195"/>
                <a:gd name="connsiteY152" fmla="*/ 428768 h 752475"/>
                <a:gd name="connsiteX153" fmla="*/ 183821 w 667195"/>
                <a:gd name="connsiteY153" fmla="*/ 431940 h 752475"/>
                <a:gd name="connsiteX154" fmla="*/ 178858 w 667195"/>
                <a:gd name="connsiteY154" fmla="*/ 435111 h 752475"/>
                <a:gd name="connsiteX155" fmla="*/ 173895 w 667195"/>
                <a:gd name="connsiteY155" fmla="*/ 438085 h 752475"/>
                <a:gd name="connsiteX156" fmla="*/ 168536 w 667195"/>
                <a:gd name="connsiteY156" fmla="*/ 440662 h 752475"/>
                <a:gd name="connsiteX157" fmla="*/ 163374 w 667195"/>
                <a:gd name="connsiteY157" fmla="*/ 442842 h 752475"/>
                <a:gd name="connsiteX158" fmla="*/ 157816 w 667195"/>
                <a:gd name="connsiteY158" fmla="*/ 445023 h 752475"/>
                <a:gd name="connsiteX159" fmla="*/ 152258 w 667195"/>
                <a:gd name="connsiteY159" fmla="*/ 446807 h 752475"/>
                <a:gd name="connsiteX160" fmla="*/ 146898 w 667195"/>
                <a:gd name="connsiteY160" fmla="*/ 448195 h 752475"/>
                <a:gd name="connsiteX161" fmla="*/ 141340 w 667195"/>
                <a:gd name="connsiteY161" fmla="*/ 449582 h 752475"/>
                <a:gd name="connsiteX162" fmla="*/ 135583 w 667195"/>
                <a:gd name="connsiteY162" fmla="*/ 450375 h 752475"/>
                <a:gd name="connsiteX163" fmla="*/ 130024 w 667195"/>
                <a:gd name="connsiteY163" fmla="*/ 451168 h 752475"/>
                <a:gd name="connsiteX164" fmla="*/ 124268 w 667195"/>
                <a:gd name="connsiteY164" fmla="*/ 451366 h 752475"/>
                <a:gd name="connsiteX165" fmla="*/ 118709 w 667195"/>
                <a:gd name="connsiteY165" fmla="*/ 451564 h 752475"/>
                <a:gd name="connsiteX166" fmla="*/ 113151 w 667195"/>
                <a:gd name="connsiteY166" fmla="*/ 451366 h 752475"/>
                <a:gd name="connsiteX167" fmla="*/ 107394 w 667195"/>
                <a:gd name="connsiteY167" fmla="*/ 451168 h 752475"/>
                <a:gd name="connsiteX168" fmla="*/ 101637 w 667195"/>
                <a:gd name="connsiteY168" fmla="*/ 450375 h 752475"/>
                <a:gd name="connsiteX169" fmla="*/ 95881 w 667195"/>
                <a:gd name="connsiteY169" fmla="*/ 449582 h 752475"/>
                <a:gd name="connsiteX170" fmla="*/ 90521 w 667195"/>
                <a:gd name="connsiteY170" fmla="*/ 448195 h 752475"/>
                <a:gd name="connsiteX171" fmla="*/ 84963 w 667195"/>
                <a:gd name="connsiteY171" fmla="*/ 446807 h 752475"/>
                <a:gd name="connsiteX172" fmla="*/ 79404 w 667195"/>
                <a:gd name="connsiteY172" fmla="*/ 445023 h 752475"/>
                <a:gd name="connsiteX173" fmla="*/ 74044 w 667195"/>
                <a:gd name="connsiteY173" fmla="*/ 442842 h 752475"/>
                <a:gd name="connsiteX174" fmla="*/ 68685 w 667195"/>
                <a:gd name="connsiteY174" fmla="*/ 440662 h 752475"/>
                <a:gd name="connsiteX175" fmla="*/ 63523 w 667195"/>
                <a:gd name="connsiteY175" fmla="*/ 438085 h 752475"/>
                <a:gd name="connsiteX176" fmla="*/ 58561 w 667195"/>
                <a:gd name="connsiteY176" fmla="*/ 435111 h 752475"/>
                <a:gd name="connsiteX177" fmla="*/ 53399 w 667195"/>
                <a:gd name="connsiteY177" fmla="*/ 431940 h 752475"/>
                <a:gd name="connsiteX178" fmla="*/ 48635 w 667195"/>
                <a:gd name="connsiteY178" fmla="*/ 428768 h 752475"/>
                <a:gd name="connsiteX179" fmla="*/ 43871 w 667195"/>
                <a:gd name="connsiteY179" fmla="*/ 425200 h 752475"/>
                <a:gd name="connsiteX180" fmla="*/ 39305 w 667195"/>
                <a:gd name="connsiteY180" fmla="*/ 421037 h 752475"/>
                <a:gd name="connsiteX181" fmla="*/ 34739 w 667195"/>
                <a:gd name="connsiteY181" fmla="*/ 416874 h 752475"/>
                <a:gd name="connsiteX182" fmla="*/ 30571 w 667195"/>
                <a:gd name="connsiteY182" fmla="*/ 412513 h 752475"/>
                <a:gd name="connsiteX183" fmla="*/ 26799 w 667195"/>
                <a:gd name="connsiteY183" fmla="*/ 407756 h 752475"/>
                <a:gd name="connsiteX184" fmla="*/ 23027 w 667195"/>
                <a:gd name="connsiteY184" fmla="*/ 403197 h 752475"/>
                <a:gd name="connsiteX185" fmla="*/ 19652 w 667195"/>
                <a:gd name="connsiteY185" fmla="*/ 398241 h 752475"/>
                <a:gd name="connsiteX186" fmla="*/ 16476 w 667195"/>
                <a:gd name="connsiteY186" fmla="*/ 393484 h 752475"/>
                <a:gd name="connsiteX187" fmla="*/ 13697 w 667195"/>
                <a:gd name="connsiteY187" fmla="*/ 388131 h 752475"/>
                <a:gd name="connsiteX188" fmla="*/ 10918 w 667195"/>
                <a:gd name="connsiteY188" fmla="*/ 382977 h 752475"/>
                <a:gd name="connsiteX189" fmla="*/ 8734 w 667195"/>
                <a:gd name="connsiteY189" fmla="*/ 377625 h 752475"/>
                <a:gd name="connsiteX190" fmla="*/ 6551 w 667195"/>
                <a:gd name="connsiteY190" fmla="*/ 372471 h 752475"/>
                <a:gd name="connsiteX191" fmla="*/ 4963 w 667195"/>
                <a:gd name="connsiteY191" fmla="*/ 366921 h 752475"/>
                <a:gd name="connsiteX192" fmla="*/ 3375 w 667195"/>
                <a:gd name="connsiteY192" fmla="*/ 361371 h 752475"/>
                <a:gd name="connsiteX193" fmla="*/ 2382 w 667195"/>
                <a:gd name="connsiteY193" fmla="*/ 355820 h 752475"/>
                <a:gd name="connsiteX194" fmla="*/ 1389 w 667195"/>
                <a:gd name="connsiteY194" fmla="*/ 350071 h 752475"/>
                <a:gd name="connsiteX195" fmla="*/ 794 w 667195"/>
                <a:gd name="connsiteY195" fmla="*/ 344719 h 752475"/>
                <a:gd name="connsiteX196" fmla="*/ 198 w 667195"/>
                <a:gd name="connsiteY196" fmla="*/ 338971 h 752475"/>
                <a:gd name="connsiteX197" fmla="*/ 0 w 667195"/>
                <a:gd name="connsiteY197" fmla="*/ 333222 h 752475"/>
                <a:gd name="connsiteX198" fmla="*/ 198 w 667195"/>
                <a:gd name="connsiteY198" fmla="*/ 327473 h 752475"/>
                <a:gd name="connsiteX199" fmla="*/ 794 w 667195"/>
                <a:gd name="connsiteY199" fmla="*/ 321923 h 752475"/>
                <a:gd name="connsiteX200" fmla="*/ 1389 w 667195"/>
                <a:gd name="connsiteY200" fmla="*/ 316174 h 752475"/>
                <a:gd name="connsiteX201" fmla="*/ 2382 w 667195"/>
                <a:gd name="connsiteY201" fmla="*/ 310624 h 752475"/>
                <a:gd name="connsiteX202" fmla="*/ 3375 w 667195"/>
                <a:gd name="connsiteY202" fmla="*/ 304875 h 752475"/>
                <a:gd name="connsiteX203" fmla="*/ 4963 w 667195"/>
                <a:gd name="connsiteY203" fmla="*/ 299523 h 752475"/>
                <a:gd name="connsiteX204" fmla="*/ 6551 w 667195"/>
                <a:gd name="connsiteY204" fmla="*/ 293973 h 752475"/>
                <a:gd name="connsiteX205" fmla="*/ 8734 w 667195"/>
                <a:gd name="connsiteY205" fmla="*/ 288621 h 752475"/>
                <a:gd name="connsiteX206" fmla="*/ 10918 w 667195"/>
                <a:gd name="connsiteY206" fmla="*/ 283269 h 752475"/>
                <a:gd name="connsiteX207" fmla="*/ 13697 w 667195"/>
                <a:gd name="connsiteY207" fmla="*/ 278115 h 752475"/>
                <a:gd name="connsiteX208" fmla="*/ 16476 w 667195"/>
                <a:gd name="connsiteY208" fmla="*/ 272961 h 752475"/>
                <a:gd name="connsiteX209" fmla="*/ 19652 w 667195"/>
                <a:gd name="connsiteY209" fmla="*/ 268005 h 752475"/>
                <a:gd name="connsiteX210" fmla="*/ 23027 w 667195"/>
                <a:gd name="connsiteY210" fmla="*/ 263247 h 752475"/>
                <a:gd name="connsiteX211" fmla="*/ 26799 w 667195"/>
                <a:gd name="connsiteY211" fmla="*/ 258490 h 752475"/>
                <a:gd name="connsiteX212" fmla="*/ 30571 w 667195"/>
                <a:gd name="connsiteY212" fmla="*/ 253931 h 752475"/>
                <a:gd name="connsiteX213" fmla="*/ 34739 w 667195"/>
                <a:gd name="connsiteY213" fmla="*/ 249570 h 752475"/>
                <a:gd name="connsiteX214" fmla="*/ 249925 w 667195"/>
                <a:gd name="connsiteY214" fmla="*/ 34690 h 752475"/>
                <a:gd name="connsiteX215" fmla="*/ 253895 w 667195"/>
                <a:gd name="connsiteY215" fmla="*/ 30924 h 752475"/>
                <a:gd name="connsiteX216" fmla="*/ 258262 w 667195"/>
                <a:gd name="connsiteY216" fmla="*/ 27157 h 752475"/>
                <a:gd name="connsiteX217" fmla="*/ 262630 w 667195"/>
                <a:gd name="connsiteY217" fmla="*/ 23589 h 752475"/>
                <a:gd name="connsiteX218" fmla="*/ 267394 w 667195"/>
                <a:gd name="connsiteY218" fmla="*/ 20418 h 752475"/>
                <a:gd name="connsiteX219" fmla="*/ 272357 w 667195"/>
                <a:gd name="connsiteY219" fmla="*/ 17246 h 752475"/>
                <a:gd name="connsiteX220" fmla="*/ 277121 w 667195"/>
                <a:gd name="connsiteY220" fmla="*/ 14471 h 752475"/>
                <a:gd name="connsiteX221" fmla="*/ 282282 w 667195"/>
                <a:gd name="connsiteY221" fmla="*/ 11894 h 752475"/>
                <a:gd name="connsiteX222" fmla="*/ 287642 w 667195"/>
                <a:gd name="connsiteY222" fmla="*/ 9317 h 752475"/>
                <a:gd name="connsiteX223" fmla="*/ 292803 w 667195"/>
                <a:gd name="connsiteY223" fmla="*/ 7335 h 752475"/>
                <a:gd name="connsiteX224" fmla="*/ 298362 w 667195"/>
                <a:gd name="connsiteY224" fmla="*/ 5551 h 752475"/>
                <a:gd name="connsiteX225" fmla="*/ 303920 w 667195"/>
                <a:gd name="connsiteY225" fmla="*/ 3965 h 752475"/>
                <a:gd name="connsiteX226" fmla="*/ 309677 w 667195"/>
                <a:gd name="connsiteY226" fmla="*/ 2577 h 752475"/>
                <a:gd name="connsiteX227" fmla="*/ 315632 w 667195"/>
                <a:gd name="connsiteY227" fmla="*/ 1388 h 752475"/>
                <a:gd name="connsiteX228" fmla="*/ 321587 w 667195"/>
                <a:gd name="connsiteY228" fmla="*/ 793 h 752475"/>
                <a:gd name="connsiteX229" fmla="*/ 327543 w 667195"/>
                <a:gd name="connsiteY229" fmla="*/ 198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667195" h="752475">
                  <a:moveTo>
                    <a:pt x="333697" y="0"/>
                  </a:moveTo>
                  <a:lnTo>
                    <a:pt x="339850" y="198"/>
                  </a:lnTo>
                  <a:lnTo>
                    <a:pt x="345806" y="793"/>
                  </a:lnTo>
                  <a:lnTo>
                    <a:pt x="351761" y="1388"/>
                  </a:lnTo>
                  <a:lnTo>
                    <a:pt x="357518" y="2577"/>
                  </a:lnTo>
                  <a:lnTo>
                    <a:pt x="363473" y="3965"/>
                  </a:lnTo>
                  <a:lnTo>
                    <a:pt x="368833" y="5551"/>
                  </a:lnTo>
                  <a:lnTo>
                    <a:pt x="374391" y="7335"/>
                  </a:lnTo>
                  <a:lnTo>
                    <a:pt x="379751" y="9317"/>
                  </a:lnTo>
                  <a:lnTo>
                    <a:pt x="385111" y="11894"/>
                  </a:lnTo>
                  <a:lnTo>
                    <a:pt x="390074" y="14471"/>
                  </a:lnTo>
                  <a:lnTo>
                    <a:pt x="395235" y="17246"/>
                  </a:lnTo>
                  <a:lnTo>
                    <a:pt x="399999" y="20418"/>
                  </a:lnTo>
                  <a:lnTo>
                    <a:pt x="404764" y="23589"/>
                  </a:lnTo>
                  <a:lnTo>
                    <a:pt x="409131" y="27157"/>
                  </a:lnTo>
                  <a:lnTo>
                    <a:pt x="413498" y="30924"/>
                  </a:lnTo>
                  <a:lnTo>
                    <a:pt x="417468" y="34690"/>
                  </a:lnTo>
                  <a:lnTo>
                    <a:pt x="632455" y="249570"/>
                  </a:lnTo>
                  <a:lnTo>
                    <a:pt x="636823" y="253931"/>
                  </a:lnTo>
                  <a:lnTo>
                    <a:pt x="640594" y="258490"/>
                  </a:lnTo>
                  <a:lnTo>
                    <a:pt x="644366" y="263247"/>
                  </a:lnTo>
                  <a:lnTo>
                    <a:pt x="647741" y="268005"/>
                  </a:lnTo>
                  <a:lnTo>
                    <a:pt x="650718" y="272961"/>
                  </a:lnTo>
                  <a:lnTo>
                    <a:pt x="653696" y="278115"/>
                  </a:lnTo>
                  <a:lnTo>
                    <a:pt x="656277" y="283269"/>
                  </a:lnTo>
                  <a:lnTo>
                    <a:pt x="658460" y="288621"/>
                  </a:lnTo>
                  <a:lnTo>
                    <a:pt x="660644" y="293973"/>
                  </a:lnTo>
                  <a:lnTo>
                    <a:pt x="662431" y="299523"/>
                  </a:lnTo>
                  <a:lnTo>
                    <a:pt x="664019" y="304875"/>
                  </a:lnTo>
                  <a:lnTo>
                    <a:pt x="665210" y="310624"/>
                  </a:lnTo>
                  <a:lnTo>
                    <a:pt x="666004" y="316174"/>
                  </a:lnTo>
                  <a:lnTo>
                    <a:pt x="666798" y="321923"/>
                  </a:lnTo>
                  <a:lnTo>
                    <a:pt x="667195" y="327473"/>
                  </a:lnTo>
                  <a:lnTo>
                    <a:pt x="667195" y="333222"/>
                  </a:lnTo>
                  <a:lnTo>
                    <a:pt x="667195" y="338971"/>
                  </a:lnTo>
                  <a:lnTo>
                    <a:pt x="666798" y="344719"/>
                  </a:lnTo>
                  <a:lnTo>
                    <a:pt x="666004" y="350071"/>
                  </a:lnTo>
                  <a:lnTo>
                    <a:pt x="665210" y="355820"/>
                  </a:lnTo>
                  <a:lnTo>
                    <a:pt x="664019" y="361371"/>
                  </a:lnTo>
                  <a:lnTo>
                    <a:pt x="662431" y="366921"/>
                  </a:lnTo>
                  <a:lnTo>
                    <a:pt x="660644" y="372471"/>
                  </a:lnTo>
                  <a:lnTo>
                    <a:pt x="658460" y="377625"/>
                  </a:lnTo>
                  <a:lnTo>
                    <a:pt x="656277" y="382977"/>
                  </a:lnTo>
                  <a:lnTo>
                    <a:pt x="653696" y="388131"/>
                  </a:lnTo>
                  <a:lnTo>
                    <a:pt x="650718" y="393484"/>
                  </a:lnTo>
                  <a:lnTo>
                    <a:pt x="647741" y="398241"/>
                  </a:lnTo>
                  <a:lnTo>
                    <a:pt x="644366" y="403197"/>
                  </a:lnTo>
                  <a:lnTo>
                    <a:pt x="640594" y="407756"/>
                  </a:lnTo>
                  <a:lnTo>
                    <a:pt x="636823" y="412513"/>
                  </a:lnTo>
                  <a:lnTo>
                    <a:pt x="632455" y="416874"/>
                  </a:lnTo>
                  <a:lnTo>
                    <a:pt x="628088" y="421037"/>
                  </a:lnTo>
                  <a:lnTo>
                    <a:pt x="623522" y="425200"/>
                  </a:lnTo>
                  <a:lnTo>
                    <a:pt x="618758" y="428768"/>
                  </a:lnTo>
                  <a:lnTo>
                    <a:pt x="613994" y="431940"/>
                  </a:lnTo>
                  <a:lnTo>
                    <a:pt x="608833" y="435111"/>
                  </a:lnTo>
                  <a:lnTo>
                    <a:pt x="603870" y="438085"/>
                  </a:lnTo>
                  <a:lnTo>
                    <a:pt x="598709" y="440662"/>
                  </a:lnTo>
                  <a:lnTo>
                    <a:pt x="593349" y="442842"/>
                  </a:lnTo>
                  <a:lnTo>
                    <a:pt x="587989" y="445023"/>
                  </a:lnTo>
                  <a:lnTo>
                    <a:pt x="582431" y="446807"/>
                  </a:lnTo>
                  <a:lnTo>
                    <a:pt x="576872" y="448195"/>
                  </a:lnTo>
                  <a:lnTo>
                    <a:pt x="571314" y="449582"/>
                  </a:lnTo>
                  <a:lnTo>
                    <a:pt x="565756" y="450375"/>
                  </a:lnTo>
                  <a:lnTo>
                    <a:pt x="559999" y="451168"/>
                  </a:lnTo>
                  <a:lnTo>
                    <a:pt x="554242" y="451366"/>
                  </a:lnTo>
                  <a:lnTo>
                    <a:pt x="548684" y="451564"/>
                  </a:lnTo>
                  <a:lnTo>
                    <a:pt x="542927" y="451366"/>
                  </a:lnTo>
                  <a:lnTo>
                    <a:pt x="537170" y="451168"/>
                  </a:lnTo>
                  <a:lnTo>
                    <a:pt x="531810" y="450375"/>
                  </a:lnTo>
                  <a:lnTo>
                    <a:pt x="526054" y="449582"/>
                  </a:lnTo>
                  <a:lnTo>
                    <a:pt x="520495" y="448195"/>
                  </a:lnTo>
                  <a:lnTo>
                    <a:pt x="514739" y="446807"/>
                  </a:lnTo>
                  <a:lnTo>
                    <a:pt x="509379" y="445023"/>
                  </a:lnTo>
                  <a:lnTo>
                    <a:pt x="504019" y="442842"/>
                  </a:lnTo>
                  <a:lnTo>
                    <a:pt x="498858" y="440662"/>
                  </a:lnTo>
                  <a:lnTo>
                    <a:pt x="493498" y="438085"/>
                  </a:lnTo>
                  <a:lnTo>
                    <a:pt x="488337" y="435111"/>
                  </a:lnTo>
                  <a:lnTo>
                    <a:pt x="483374" y="431940"/>
                  </a:lnTo>
                  <a:lnTo>
                    <a:pt x="478610" y="428768"/>
                  </a:lnTo>
                  <a:lnTo>
                    <a:pt x="473647" y="425200"/>
                  </a:lnTo>
                  <a:lnTo>
                    <a:pt x="469081" y="421037"/>
                  </a:lnTo>
                  <a:lnTo>
                    <a:pt x="464714" y="416874"/>
                  </a:lnTo>
                  <a:lnTo>
                    <a:pt x="452208" y="400223"/>
                  </a:lnTo>
                  <a:lnTo>
                    <a:pt x="452208" y="634133"/>
                  </a:lnTo>
                  <a:lnTo>
                    <a:pt x="452009" y="639881"/>
                  </a:lnTo>
                  <a:lnTo>
                    <a:pt x="451612" y="646225"/>
                  </a:lnTo>
                  <a:lnTo>
                    <a:pt x="450818" y="651973"/>
                  </a:lnTo>
                  <a:lnTo>
                    <a:pt x="450024" y="657722"/>
                  </a:lnTo>
                  <a:lnTo>
                    <a:pt x="448634" y="663471"/>
                  </a:lnTo>
                  <a:lnTo>
                    <a:pt x="447046" y="669219"/>
                  </a:lnTo>
                  <a:lnTo>
                    <a:pt x="445260" y="674571"/>
                  </a:lnTo>
                  <a:lnTo>
                    <a:pt x="442878" y="680122"/>
                  </a:lnTo>
                  <a:lnTo>
                    <a:pt x="440694" y="685276"/>
                  </a:lnTo>
                  <a:lnTo>
                    <a:pt x="437915" y="690430"/>
                  </a:lnTo>
                  <a:lnTo>
                    <a:pt x="435136" y="695385"/>
                  </a:lnTo>
                  <a:lnTo>
                    <a:pt x="431959" y="700143"/>
                  </a:lnTo>
                  <a:lnTo>
                    <a:pt x="428783" y="704702"/>
                  </a:lnTo>
                  <a:lnTo>
                    <a:pt x="425012" y="709261"/>
                  </a:lnTo>
                  <a:lnTo>
                    <a:pt x="421438" y="713622"/>
                  </a:lnTo>
                  <a:lnTo>
                    <a:pt x="417468" y="717785"/>
                  </a:lnTo>
                  <a:lnTo>
                    <a:pt x="413498" y="721551"/>
                  </a:lnTo>
                  <a:lnTo>
                    <a:pt x="409131" y="725318"/>
                  </a:lnTo>
                  <a:lnTo>
                    <a:pt x="404764" y="728886"/>
                  </a:lnTo>
                  <a:lnTo>
                    <a:pt x="399999" y="732058"/>
                  </a:lnTo>
                  <a:lnTo>
                    <a:pt x="395235" y="735229"/>
                  </a:lnTo>
                  <a:lnTo>
                    <a:pt x="390074" y="738004"/>
                  </a:lnTo>
                  <a:lnTo>
                    <a:pt x="385111" y="740780"/>
                  </a:lnTo>
                  <a:lnTo>
                    <a:pt x="379751" y="742960"/>
                  </a:lnTo>
                  <a:lnTo>
                    <a:pt x="374391" y="745141"/>
                  </a:lnTo>
                  <a:lnTo>
                    <a:pt x="368833" y="746925"/>
                  </a:lnTo>
                  <a:lnTo>
                    <a:pt x="363473" y="748511"/>
                  </a:lnTo>
                  <a:lnTo>
                    <a:pt x="357518" y="749898"/>
                  </a:lnTo>
                  <a:lnTo>
                    <a:pt x="351761" y="751088"/>
                  </a:lnTo>
                  <a:lnTo>
                    <a:pt x="345806" y="751682"/>
                  </a:lnTo>
                  <a:lnTo>
                    <a:pt x="339850" y="752079"/>
                  </a:lnTo>
                  <a:lnTo>
                    <a:pt x="333697" y="752475"/>
                  </a:lnTo>
                  <a:lnTo>
                    <a:pt x="327543" y="752079"/>
                  </a:lnTo>
                  <a:lnTo>
                    <a:pt x="321587" y="751682"/>
                  </a:lnTo>
                  <a:lnTo>
                    <a:pt x="315632" y="751088"/>
                  </a:lnTo>
                  <a:lnTo>
                    <a:pt x="309677" y="749898"/>
                  </a:lnTo>
                  <a:lnTo>
                    <a:pt x="303920" y="748511"/>
                  </a:lnTo>
                  <a:lnTo>
                    <a:pt x="298362" y="746925"/>
                  </a:lnTo>
                  <a:lnTo>
                    <a:pt x="292803" y="745141"/>
                  </a:lnTo>
                  <a:lnTo>
                    <a:pt x="287642" y="742960"/>
                  </a:lnTo>
                  <a:lnTo>
                    <a:pt x="282282" y="740780"/>
                  </a:lnTo>
                  <a:lnTo>
                    <a:pt x="277121" y="738004"/>
                  </a:lnTo>
                  <a:lnTo>
                    <a:pt x="272357" y="735229"/>
                  </a:lnTo>
                  <a:lnTo>
                    <a:pt x="267394" y="732058"/>
                  </a:lnTo>
                  <a:lnTo>
                    <a:pt x="262630" y="728886"/>
                  </a:lnTo>
                  <a:lnTo>
                    <a:pt x="258262" y="725318"/>
                  </a:lnTo>
                  <a:lnTo>
                    <a:pt x="253895" y="721551"/>
                  </a:lnTo>
                  <a:lnTo>
                    <a:pt x="249925" y="717785"/>
                  </a:lnTo>
                  <a:lnTo>
                    <a:pt x="245955" y="713622"/>
                  </a:lnTo>
                  <a:lnTo>
                    <a:pt x="242183" y="709261"/>
                  </a:lnTo>
                  <a:lnTo>
                    <a:pt x="238610" y="704702"/>
                  </a:lnTo>
                  <a:lnTo>
                    <a:pt x="235235" y="700143"/>
                  </a:lnTo>
                  <a:lnTo>
                    <a:pt x="232258" y="695385"/>
                  </a:lnTo>
                  <a:lnTo>
                    <a:pt x="229280" y="690430"/>
                  </a:lnTo>
                  <a:lnTo>
                    <a:pt x="226898" y="685276"/>
                  </a:lnTo>
                  <a:lnTo>
                    <a:pt x="224317" y="680122"/>
                  </a:lnTo>
                  <a:lnTo>
                    <a:pt x="222332" y="674571"/>
                  </a:lnTo>
                  <a:lnTo>
                    <a:pt x="220347" y="669219"/>
                  </a:lnTo>
                  <a:lnTo>
                    <a:pt x="218759" y="663471"/>
                  </a:lnTo>
                  <a:lnTo>
                    <a:pt x="217369" y="657722"/>
                  </a:lnTo>
                  <a:lnTo>
                    <a:pt x="216575" y="651973"/>
                  </a:lnTo>
                  <a:lnTo>
                    <a:pt x="215583" y="646225"/>
                  </a:lnTo>
                  <a:lnTo>
                    <a:pt x="215186" y="639881"/>
                  </a:lnTo>
                  <a:lnTo>
                    <a:pt x="215186" y="634133"/>
                  </a:lnTo>
                  <a:lnTo>
                    <a:pt x="215186" y="400223"/>
                  </a:lnTo>
                  <a:lnTo>
                    <a:pt x="202679" y="416874"/>
                  </a:lnTo>
                  <a:lnTo>
                    <a:pt x="198114" y="421037"/>
                  </a:lnTo>
                  <a:lnTo>
                    <a:pt x="193548" y="425200"/>
                  </a:lnTo>
                  <a:lnTo>
                    <a:pt x="188982" y="428768"/>
                  </a:lnTo>
                  <a:lnTo>
                    <a:pt x="183821" y="431940"/>
                  </a:lnTo>
                  <a:lnTo>
                    <a:pt x="178858" y="435111"/>
                  </a:lnTo>
                  <a:lnTo>
                    <a:pt x="173895" y="438085"/>
                  </a:lnTo>
                  <a:lnTo>
                    <a:pt x="168536" y="440662"/>
                  </a:lnTo>
                  <a:lnTo>
                    <a:pt x="163374" y="442842"/>
                  </a:lnTo>
                  <a:lnTo>
                    <a:pt x="157816" y="445023"/>
                  </a:lnTo>
                  <a:lnTo>
                    <a:pt x="152258" y="446807"/>
                  </a:lnTo>
                  <a:lnTo>
                    <a:pt x="146898" y="448195"/>
                  </a:lnTo>
                  <a:lnTo>
                    <a:pt x="141340" y="449582"/>
                  </a:lnTo>
                  <a:lnTo>
                    <a:pt x="135583" y="450375"/>
                  </a:lnTo>
                  <a:lnTo>
                    <a:pt x="130024" y="451168"/>
                  </a:lnTo>
                  <a:lnTo>
                    <a:pt x="124268" y="451366"/>
                  </a:lnTo>
                  <a:lnTo>
                    <a:pt x="118709" y="451564"/>
                  </a:lnTo>
                  <a:lnTo>
                    <a:pt x="113151" y="451366"/>
                  </a:lnTo>
                  <a:lnTo>
                    <a:pt x="107394" y="451168"/>
                  </a:lnTo>
                  <a:lnTo>
                    <a:pt x="101637" y="450375"/>
                  </a:lnTo>
                  <a:lnTo>
                    <a:pt x="95881" y="449582"/>
                  </a:lnTo>
                  <a:lnTo>
                    <a:pt x="90521" y="448195"/>
                  </a:lnTo>
                  <a:lnTo>
                    <a:pt x="84963" y="446807"/>
                  </a:lnTo>
                  <a:lnTo>
                    <a:pt x="79404" y="445023"/>
                  </a:lnTo>
                  <a:lnTo>
                    <a:pt x="74044" y="442842"/>
                  </a:lnTo>
                  <a:lnTo>
                    <a:pt x="68685" y="440662"/>
                  </a:lnTo>
                  <a:lnTo>
                    <a:pt x="63523" y="438085"/>
                  </a:lnTo>
                  <a:lnTo>
                    <a:pt x="58561" y="435111"/>
                  </a:lnTo>
                  <a:lnTo>
                    <a:pt x="53399" y="431940"/>
                  </a:lnTo>
                  <a:lnTo>
                    <a:pt x="48635" y="428768"/>
                  </a:lnTo>
                  <a:lnTo>
                    <a:pt x="43871" y="425200"/>
                  </a:lnTo>
                  <a:lnTo>
                    <a:pt x="39305" y="421037"/>
                  </a:lnTo>
                  <a:lnTo>
                    <a:pt x="34739" y="416874"/>
                  </a:lnTo>
                  <a:lnTo>
                    <a:pt x="30571" y="412513"/>
                  </a:lnTo>
                  <a:lnTo>
                    <a:pt x="26799" y="407756"/>
                  </a:lnTo>
                  <a:lnTo>
                    <a:pt x="23027" y="403197"/>
                  </a:lnTo>
                  <a:lnTo>
                    <a:pt x="19652" y="398241"/>
                  </a:lnTo>
                  <a:lnTo>
                    <a:pt x="16476" y="393484"/>
                  </a:lnTo>
                  <a:lnTo>
                    <a:pt x="13697" y="388131"/>
                  </a:lnTo>
                  <a:lnTo>
                    <a:pt x="10918" y="382977"/>
                  </a:lnTo>
                  <a:lnTo>
                    <a:pt x="8734" y="377625"/>
                  </a:lnTo>
                  <a:lnTo>
                    <a:pt x="6551" y="372471"/>
                  </a:lnTo>
                  <a:lnTo>
                    <a:pt x="4963" y="366921"/>
                  </a:lnTo>
                  <a:lnTo>
                    <a:pt x="3375" y="361371"/>
                  </a:lnTo>
                  <a:lnTo>
                    <a:pt x="2382" y="355820"/>
                  </a:lnTo>
                  <a:lnTo>
                    <a:pt x="1389" y="350071"/>
                  </a:lnTo>
                  <a:lnTo>
                    <a:pt x="794" y="344719"/>
                  </a:lnTo>
                  <a:lnTo>
                    <a:pt x="198" y="338971"/>
                  </a:lnTo>
                  <a:lnTo>
                    <a:pt x="0" y="333222"/>
                  </a:lnTo>
                  <a:lnTo>
                    <a:pt x="198" y="327473"/>
                  </a:lnTo>
                  <a:lnTo>
                    <a:pt x="794" y="321923"/>
                  </a:lnTo>
                  <a:lnTo>
                    <a:pt x="1389" y="316174"/>
                  </a:lnTo>
                  <a:lnTo>
                    <a:pt x="2382" y="310624"/>
                  </a:lnTo>
                  <a:lnTo>
                    <a:pt x="3375" y="304875"/>
                  </a:lnTo>
                  <a:lnTo>
                    <a:pt x="4963" y="299523"/>
                  </a:lnTo>
                  <a:lnTo>
                    <a:pt x="6551" y="293973"/>
                  </a:lnTo>
                  <a:lnTo>
                    <a:pt x="8734" y="288621"/>
                  </a:lnTo>
                  <a:lnTo>
                    <a:pt x="10918" y="283269"/>
                  </a:lnTo>
                  <a:lnTo>
                    <a:pt x="13697" y="278115"/>
                  </a:lnTo>
                  <a:lnTo>
                    <a:pt x="16476" y="272961"/>
                  </a:lnTo>
                  <a:lnTo>
                    <a:pt x="19652" y="268005"/>
                  </a:lnTo>
                  <a:lnTo>
                    <a:pt x="23027" y="263247"/>
                  </a:lnTo>
                  <a:lnTo>
                    <a:pt x="26799" y="258490"/>
                  </a:lnTo>
                  <a:lnTo>
                    <a:pt x="30571" y="253931"/>
                  </a:lnTo>
                  <a:lnTo>
                    <a:pt x="34739" y="249570"/>
                  </a:lnTo>
                  <a:lnTo>
                    <a:pt x="249925" y="34690"/>
                  </a:lnTo>
                  <a:lnTo>
                    <a:pt x="253895" y="30924"/>
                  </a:lnTo>
                  <a:lnTo>
                    <a:pt x="258262" y="27157"/>
                  </a:lnTo>
                  <a:lnTo>
                    <a:pt x="262630" y="23589"/>
                  </a:lnTo>
                  <a:lnTo>
                    <a:pt x="267394" y="20418"/>
                  </a:lnTo>
                  <a:lnTo>
                    <a:pt x="272357" y="17246"/>
                  </a:lnTo>
                  <a:lnTo>
                    <a:pt x="277121" y="14471"/>
                  </a:lnTo>
                  <a:lnTo>
                    <a:pt x="282282" y="11894"/>
                  </a:lnTo>
                  <a:lnTo>
                    <a:pt x="287642" y="9317"/>
                  </a:lnTo>
                  <a:lnTo>
                    <a:pt x="292803" y="7335"/>
                  </a:lnTo>
                  <a:lnTo>
                    <a:pt x="298362" y="5551"/>
                  </a:lnTo>
                  <a:lnTo>
                    <a:pt x="303920" y="3965"/>
                  </a:lnTo>
                  <a:lnTo>
                    <a:pt x="309677" y="2577"/>
                  </a:lnTo>
                  <a:lnTo>
                    <a:pt x="315632" y="1388"/>
                  </a:lnTo>
                  <a:lnTo>
                    <a:pt x="321587" y="793"/>
                  </a:lnTo>
                  <a:lnTo>
                    <a:pt x="327543" y="198"/>
                  </a:lnTo>
                  <a:close/>
                </a:path>
              </a:pathLst>
            </a:custGeom>
            <a:solidFill>
              <a:srgbClr val="99CB38"/>
            </a:solidFill>
            <a:ln>
              <a:noFill/>
            </a:ln>
          </p:spPr>
          <p:style>
            <a:lnRef idx="2">
              <a:srgbClr val="99CB38">
                <a:shade val="50000"/>
              </a:srgbClr>
            </a:lnRef>
            <a:fillRef idx="1">
              <a:srgbClr val="99CB38"/>
            </a:fillRef>
            <a:effectRef idx="0">
              <a:srgbClr val="99CB38"/>
            </a:effectRef>
            <a:fontRef idx="minor">
              <a:sysClr val="window" lastClr="FFFFFF"/>
            </a:fontRef>
          </p:style>
          <p:txBody>
            <a:bodyPr rtlCol="0" anchor="ctr">
              <a:normAutofit/>
            </a:bodyPr>
            <a:p>
              <a:pPr algn="ctr"/>
              <a:endParaRPr lang="zh-CN" altLang="en-US">
                <a:solidFill>
                  <a:sysClr val="windowText" lastClr="000000">
                    <a:lumMod val="50000"/>
                  </a:sysClr>
                </a:solidFill>
              </a:endParaRPr>
            </a:p>
          </p:txBody>
        </p:sp>
      </p:grpSp>
      <p:sp>
        <p:nvSpPr>
          <p:cNvPr id="8" name="椭圆 7"/>
          <p:cNvSpPr/>
          <p:nvPr>
            <p:custDataLst>
              <p:tags r:id="rId5"/>
            </p:custDataLst>
          </p:nvPr>
        </p:nvSpPr>
        <p:spPr>
          <a:xfrm>
            <a:off x="4975850" y="3509851"/>
            <a:ext cx="1733112" cy="1959569"/>
          </a:xfrm>
          <a:prstGeom prst="ellipse">
            <a:avLst/>
          </a:prstGeom>
          <a:gradFill flip="none" rotWithShape="1">
            <a:gsLst>
              <a:gs pos="0">
                <a:srgbClr val="99CB38"/>
              </a:gs>
              <a:gs pos="100000">
                <a:srgbClr val="FFFFFF">
                  <a:alpha val="0"/>
                </a:srgbClr>
              </a:gs>
            </a:gsLst>
            <a:path path="circle">
              <a:fillToRect l="50000" t="50000" r="50000" b="50000"/>
            </a:path>
            <a:tileRect/>
          </a:gradFill>
        </p:spPr>
        <p:txBody>
          <a:bodyPr wrap="square" lIns="0" tIns="0" rIns="0" bIns="0" anchor="ctr" anchorCtr="0">
            <a:normAutofit lnSpcReduction="20000"/>
          </a:bodyPr>
          <a:p>
            <a:pPr algn="ctr"/>
            <a:r>
              <a:rPr lang="en-US" altLang="zh-CN" sz="3200" dirty="0">
                <a:solidFill>
                  <a:srgbClr val="FF0000"/>
                </a:solidFill>
                <a:latin typeface="Calibri Light" panose="020F0302020204030204" charset="0"/>
                <a:ea typeface="+mn-ea"/>
                <a:cs typeface="+mn-ea"/>
              </a:rPr>
              <a:t>传输控制协议TCP</a:t>
            </a:r>
            <a:endParaRPr lang="en-US" altLang="zh-CN" sz="3200" dirty="0">
              <a:solidFill>
                <a:srgbClr val="FF0000"/>
              </a:solidFill>
              <a:latin typeface="Calibri Light" panose="020F0302020204030204" charset="0"/>
              <a:ea typeface="+mn-ea"/>
              <a:cs typeface="+mn-ea"/>
            </a:endParaRPr>
          </a:p>
        </p:txBody>
      </p:sp>
      <p:sp>
        <p:nvSpPr>
          <p:cNvPr id="18" name="文本框 17"/>
          <p:cNvSpPr txBox="1"/>
          <p:nvPr/>
        </p:nvSpPr>
        <p:spPr>
          <a:xfrm>
            <a:off x="3416935" y="3522980"/>
            <a:ext cx="613410" cy="2583180"/>
          </a:xfrm>
          <a:prstGeom prst="rect">
            <a:avLst/>
          </a:prstGeom>
          <a:noFill/>
        </p:spPr>
        <p:txBody>
          <a:bodyPr vert="eaVert" wrap="square" rtlCol="0">
            <a:spAutoFit/>
          </a:bodyPr>
          <a:p>
            <a:r>
              <a:rPr lang="zh-CN" altLang="en-US" sz="2800">
                <a:solidFill>
                  <a:srgbClr val="FF0000"/>
                </a:solidFill>
              </a:rPr>
              <a:t>TCP首部格式</a:t>
            </a:r>
            <a:endParaRPr lang="zh-CN" altLang="en-US" sz="2800">
              <a:solidFill>
                <a:srgbClr val="FF0000"/>
              </a:solidFill>
            </a:endParaRPr>
          </a:p>
        </p:txBody>
      </p:sp>
      <p:sp>
        <p:nvSpPr>
          <p:cNvPr id="19" name="文本框 18"/>
          <p:cNvSpPr txBox="1"/>
          <p:nvPr/>
        </p:nvSpPr>
        <p:spPr>
          <a:xfrm>
            <a:off x="7838440" y="3433445"/>
            <a:ext cx="551815" cy="2672715"/>
          </a:xfrm>
          <a:prstGeom prst="rect">
            <a:avLst/>
          </a:prstGeom>
          <a:noFill/>
        </p:spPr>
        <p:txBody>
          <a:bodyPr vert="eaVert" wrap="square" rtlCol="0">
            <a:spAutoFit/>
          </a:bodyPr>
          <a:p>
            <a:r>
              <a:rPr lang="zh-CN" altLang="en-US" sz="2400">
                <a:solidFill>
                  <a:srgbClr val="FF0000"/>
                </a:solidFill>
              </a:rPr>
              <a:t>TCP协议工作原理</a:t>
            </a:r>
            <a:endParaRPr lang="zh-CN" altLang="en-US" sz="2400">
              <a:solidFill>
                <a:srgbClr val="FF0000"/>
              </a:solidFill>
            </a:endParaRPr>
          </a:p>
        </p:txBody>
      </p:sp>
    </p:spTree>
    <p:custDataLst>
      <p:tags r:id="rId6"/>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2.6 传输控制协议TCP</a:t>
            </a:r>
            <a:r>
              <a:rPr lang="en-US" sz="3600">
                <a:solidFill>
                  <a:schemeClr val="accent1">
                    <a:lumMod val="75000"/>
                  </a:schemeClr>
                </a:solidFill>
                <a:sym typeface="+mn-ea"/>
              </a:rPr>
              <a:t>—— TCP首部格式</a:t>
            </a:r>
            <a:r>
              <a:rPr sz="3600">
                <a:solidFill>
                  <a:schemeClr val="accent1">
                    <a:lumMod val="75000"/>
                  </a:schemeClr>
                </a:solidFill>
                <a:sym typeface="+mn-ea"/>
              </a:rPr>
              <a:t> </a:t>
            </a:r>
            <a:endParaRPr sz="3600">
              <a:solidFill>
                <a:schemeClr val="accent1">
                  <a:lumMod val="75000"/>
                </a:schemeClr>
              </a:solidFill>
              <a:sym typeface="+mn-ea"/>
            </a:endParaRPr>
          </a:p>
        </p:txBody>
      </p:sp>
      <p:sp>
        <p:nvSpPr>
          <p:cNvPr id="4" name="文本框 3"/>
          <p:cNvSpPr txBox="1"/>
          <p:nvPr/>
        </p:nvSpPr>
        <p:spPr>
          <a:xfrm>
            <a:off x="1259205" y="1188085"/>
            <a:ext cx="10094595" cy="645160"/>
          </a:xfrm>
          <a:prstGeom prst="rect">
            <a:avLst/>
          </a:prstGeom>
          <a:noFill/>
        </p:spPr>
        <p:txBody>
          <a:bodyPr wrap="square" rtlCol="0">
            <a:spAutoFit/>
          </a:bodyPr>
          <a:p>
            <a:r>
              <a:rPr lang="zh-CN" altLang="en-US"/>
              <a:t>        TCP报文段首部的前20个字节是固定的，后面有4N字节是根据需要而增加的选项（N是整数），因此，TCP首部的最小长度是20字节。如图2-11所示。</a:t>
            </a:r>
            <a:endParaRPr lang="zh-CN" altLang="en-US"/>
          </a:p>
        </p:txBody>
      </p:sp>
      <p:graphicFrame>
        <p:nvGraphicFramePr>
          <p:cNvPr id="6" name="表格 5"/>
          <p:cNvGraphicFramePr/>
          <p:nvPr/>
        </p:nvGraphicFramePr>
        <p:xfrm>
          <a:off x="1828800" y="2286000"/>
          <a:ext cx="8533765" cy="2286000"/>
        </p:xfrm>
        <a:graphic>
          <a:graphicData uri="http://schemas.openxmlformats.org/drawingml/2006/table">
            <a:tbl>
              <a:tblPr firstRow="1" bandRow="1">
                <a:tableStyleId>{5C22544A-7EE6-4342-B048-85BDC9FD1C3A}</a:tableStyleId>
              </a:tblPr>
              <a:tblGrid>
                <a:gridCol w="1456055"/>
                <a:gridCol w="1397000"/>
                <a:gridCol w="234950"/>
                <a:gridCol w="262256"/>
                <a:gridCol w="208280"/>
                <a:gridCol w="235162"/>
                <a:gridCol w="235162"/>
                <a:gridCol w="235162"/>
                <a:gridCol w="1705611"/>
                <a:gridCol w="2558415"/>
              </a:tblGrid>
              <a:tr h="381000">
                <a:tc gridSpan="8">
                  <a:txBody>
                    <a:bodyPr/>
                    <a:p>
                      <a:pPr algn="ctr">
                        <a:buNone/>
                      </a:pPr>
                      <a:r>
                        <a:rPr lang="zh-CN" altLang="en-US"/>
                        <a:t>源端口</a:t>
                      </a:r>
                      <a:endParaRPr lang="zh-CN" altLang="en-US"/>
                    </a:p>
                  </a:txBody>
                  <a:tcPr anchor="ctr" anchorCtr="0"/>
                </a:tc>
                <a:tc hMerge="1">
                  <a:tcPr/>
                </a:tc>
                <a:tc hMerge="1">
                  <a:tcPr/>
                </a:tc>
                <a:tc hMerge="1">
                  <a:tcPr/>
                </a:tc>
                <a:tc hMerge="1">
                  <a:tcPr/>
                </a:tc>
                <a:tc hMerge="1">
                  <a:tcPr/>
                </a:tc>
                <a:tc hMerge="1">
                  <a:tcPr/>
                </a:tc>
                <a:tc hMerge="1">
                  <a:tcPr/>
                </a:tc>
                <a:tc gridSpan="2">
                  <a:txBody>
                    <a:bodyPr/>
                    <a:p>
                      <a:pPr algn="ctr">
                        <a:buNone/>
                      </a:pPr>
                      <a:r>
                        <a:rPr lang="zh-CN" altLang="en-US"/>
                        <a:t>目的端口</a:t>
                      </a:r>
                      <a:endParaRPr lang="zh-CN" altLang="en-US"/>
                    </a:p>
                  </a:txBody>
                  <a:tcPr anchor="ctr" anchorCtr="0"/>
                </a:tc>
                <a:tc hMerge="1">
                  <a:tcPr/>
                </a:tc>
              </a:tr>
              <a:tr h="381000">
                <a:tc gridSpan="10">
                  <a:txBody>
                    <a:bodyPr/>
                    <a:p>
                      <a:pPr algn="ctr">
                        <a:buNone/>
                      </a:pPr>
                      <a:r>
                        <a:rPr lang="zh-CN" altLang="en-US"/>
                        <a:t>序号</a:t>
                      </a:r>
                      <a:endParaRPr lang="zh-CN" altLang="en-US"/>
                    </a:p>
                  </a:txBody>
                  <a:tcPr anchor="ctr" anchorCtr="0"/>
                </a:tc>
                <a:tc hMerge="1">
                  <a:tcPr/>
                </a:tc>
                <a:tc hMerge="1">
                  <a:tcPr/>
                </a:tc>
                <a:tc hMerge="1">
                  <a:tcPr/>
                </a:tc>
                <a:tc hMerge="1">
                  <a:tcPr/>
                </a:tc>
                <a:tc hMerge="1">
                  <a:tcPr/>
                </a:tc>
                <a:tc hMerge="1">
                  <a:tcPr/>
                </a:tc>
                <a:tc hMerge="1">
                  <a:tcPr/>
                </a:tc>
                <a:tc hMerge="1">
                  <a:tcPr/>
                </a:tc>
                <a:tc hMerge="1">
                  <a:tcPr/>
                </a:tc>
              </a:tr>
              <a:tr h="381000">
                <a:tc gridSpan="10">
                  <a:txBody>
                    <a:bodyPr/>
                    <a:p>
                      <a:pPr algn="ctr">
                        <a:buNone/>
                      </a:pPr>
                      <a:r>
                        <a:rPr lang="zh-CN" altLang="en-US"/>
                        <a:t>确认号</a:t>
                      </a:r>
                      <a:endParaRPr lang="zh-CN" altLang="en-US"/>
                    </a:p>
                  </a:txBody>
                  <a:tcPr anchor="ctr" anchorCtr="0"/>
                </a:tc>
                <a:tc hMerge="1">
                  <a:tcPr/>
                </a:tc>
                <a:tc hMerge="1">
                  <a:tcPr/>
                </a:tc>
                <a:tc hMerge="1">
                  <a:tcPr/>
                </a:tc>
                <a:tc hMerge="1">
                  <a:tcPr/>
                </a:tc>
                <a:tc hMerge="1">
                  <a:tcPr/>
                </a:tc>
                <a:tc hMerge="1">
                  <a:tcPr/>
                </a:tc>
                <a:tc hMerge="1">
                  <a:tcPr/>
                </a:tc>
                <a:tc hMerge="1">
                  <a:tcPr/>
                </a:tc>
                <a:tc hMerge="1">
                  <a:tcPr/>
                </a:tc>
              </a:tr>
              <a:tr h="381000">
                <a:tc>
                  <a:txBody>
                    <a:bodyPr/>
                    <a:p>
                      <a:pPr algn="ctr">
                        <a:buNone/>
                      </a:pPr>
                      <a:r>
                        <a:rPr lang="zh-CN" altLang="en-US"/>
                        <a:t>数据偏移</a:t>
                      </a:r>
                      <a:endParaRPr lang="zh-CN" altLang="en-US"/>
                    </a:p>
                  </a:txBody>
                  <a:tcPr anchor="ctr" anchorCtr="0"/>
                </a:tc>
                <a:tc>
                  <a:txBody>
                    <a:bodyPr/>
                    <a:p>
                      <a:pPr algn="ctr">
                        <a:buNone/>
                      </a:pPr>
                      <a:r>
                        <a:rPr lang="zh-CN" altLang="en-US"/>
                        <a:t>保留</a:t>
                      </a:r>
                      <a:endParaRPr lang="zh-CN" altLang="en-US"/>
                    </a:p>
                  </a:txBody>
                  <a:tcPr anchor="ctr" anchorCtr="0"/>
                </a:tc>
                <a:tc>
                  <a:txBody>
                    <a:bodyPr/>
                    <a:p>
                      <a:pPr algn="ctr">
                        <a:buNone/>
                      </a:pPr>
                      <a:r>
                        <a:rPr lang="en-US" altLang="zh-CN" sz="1400"/>
                        <a:t>URG</a:t>
                      </a:r>
                      <a:endParaRPr lang="en-US" altLang="zh-CN" sz="1400"/>
                    </a:p>
                  </a:txBody>
                  <a:tcPr anchor="ctr" anchorCtr="0"/>
                </a:tc>
                <a:tc>
                  <a:txBody>
                    <a:bodyPr/>
                    <a:p>
                      <a:pPr algn="ctr">
                        <a:buNone/>
                      </a:pPr>
                      <a:r>
                        <a:rPr lang="en-US" altLang="zh-CN" sz="1400"/>
                        <a:t>ACK</a:t>
                      </a:r>
                      <a:endParaRPr lang="en-US" altLang="zh-CN" sz="1400"/>
                    </a:p>
                  </a:txBody>
                  <a:tcPr anchor="ctr" anchorCtr="0"/>
                </a:tc>
                <a:tc>
                  <a:txBody>
                    <a:bodyPr/>
                    <a:p>
                      <a:pPr algn="ctr">
                        <a:buNone/>
                      </a:pPr>
                      <a:r>
                        <a:rPr lang="en-US" altLang="zh-CN" sz="1400"/>
                        <a:t>PSH</a:t>
                      </a:r>
                      <a:endParaRPr lang="en-US" altLang="zh-CN" sz="1400"/>
                    </a:p>
                  </a:txBody>
                  <a:tcPr anchor="ctr" anchorCtr="0"/>
                </a:tc>
                <a:tc>
                  <a:txBody>
                    <a:bodyPr/>
                    <a:p>
                      <a:pPr algn="ctr">
                        <a:buNone/>
                      </a:pPr>
                      <a:r>
                        <a:rPr lang="en-US" altLang="zh-CN" sz="1400"/>
                        <a:t>RST</a:t>
                      </a:r>
                      <a:endParaRPr lang="en-US" altLang="zh-CN" sz="1400"/>
                    </a:p>
                  </a:txBody>
                  <a:tcPr anchor="ctr" anchorCtr="0"/>
                </a:tc>
                <a:tc>
                  <a:txBody>
                    <a:bodyPr/>
                    <a:p>
                      <a:pPr algn="ctr">
                        <a:buNone/>
                      </a:pPr>
                      <a:r>
                        <a:rPr lang="en-US" altLang="zh-CN" sz="1400"/>
                        <a:t>SYN</a:t>
                      </a:r>
                      <a:endParaRPr lang="en-US" altLang="zh-CN" sz="1400"/>
                    </a:p>
                  </a:txBody>
                  <a:tcPr anchor="ctr" anchorCtr="0"/>
                </a:tc>
                <a:tc>
                  <a:txBody>
                    <a:bodyPr/>
                    <a:p>
                      <a:pPr algn="ctr">
                        <a:buNone/>
                      </a:pPr>
                      <a:r>
                        <a:rPr lang="en-US" altLang="zh-CN" sz="1400"/>
                        <a:t>FIN</a:t>
                      </a:r>
                      <a:endParaRPr lang="en-US" altLang="zh-CN" sz="1400"/>
                    </a:p>
                  </a:txBody>
                  <a:tcPr anchor="ctr" anchorCtr="0"/>
                </a:tc>
                <a:tc gridSpan="2">
                  <a:txBody>
                    <a:bodyPr/>
                    <a:p>
                      <a:pPr algn="ctr">
                        <a:buNone/>
                      </a:pPr>
                      <a:r>
                        <a:rPr lang="zh-CN" altLang="en-US"/>
                        <a:t>窗口</a:t>
                      </a:r>
                      <a:endParaRPr lang="zh-CN" altLang="en-US"/>
                    </a:p>
                  </a:txBody>
                  <a:tcPr anchor="ctr" anchorCtr="0"/>
                </a:tc>
                <a:tc hMerge="1">
                  <a:tcPr/>
                </a:tc>
              </a:tr>
              <a:tr h="381000">
                <a:tc gridSpan="8">
                  <a:txBody>
                    <a:bodyPr/>
                    <a:p>
                      <a:pPr algn="ctr">
                        <a:buNone/>
                      </a:pPr>
                      <a:r>
                        <a:rPr lang="zh-CN" altLang="en-US"/>
                        <a:t>检验和</a:t>
                      </a:r>
                      <a:endParaRPr lang="zh-CN" altLang="en-US"/>
                    </a:p>
                  </a:txBody>
                  <a:tcPr anchor="ctr" anchorCtr="0"/>
                </a:tc>
                <a:tc hMerge="1">
                  <a:tcPr/>
                </a:tc>
                <a:tc hMerge="1">
                  <a:tcPr/>
                </a:tc>
                <a:tc hMerge="1">
                  <a:tcPr/>
                </a:tc>
                <a:tc hMerge="1">
                  <a:tcPr/>
                </a:tc>
                <a:tc hMerge="1">
                  <a:tcPr/>
                </a:tc>
                <a:tc hMerge="1">
                  <a:tcPr/>
                </a:tc>
                <a:tc hMerge="1">
                  <a:tcPr/>
                </a:tc>
                <a:tc gridSpan="2">
                  <a:txBody>
                    <a:bodyPr/>
                    <a:p>
                      <a:pPr algn="ctr">
                        <a:buNone/>
                      </a:pPr>
                      <a:r>
                        <a:rPr lang="zh-CN" altLang="en-US"/>
                        <a:t>紧急指针</a:t>
                      </a:r>
                      <a:endParaRPr lang="zh-CN" altLang="en-US"/>
                    </a:p>
                  </a:txBody>
                  <a:tcPr anchor="ctr" anchorCtr="0"/>
                </a:tc>
                <a:tc hMerge="1">
                  <a:tcPr/>
                </a:tc>
              </a:tr>
              <a:tr h="381000">
                <a:tc gridSpan="9">
                  <a:txBody>
                    <a:bodyPr/>
                    <a:p>
                      <a:pPr algn="ctr">
                        <a:buNone/>
                      </a:pPr>
                      <a:r>
                        <a:rPr lang="zh-CN" altLang="en-US"/>
                        <a:t>选项（长度可见</a:t>
                      </a:r>
                      <a:r>
                        <a:rPr lang="zh-CN" altLang="en-US"/>
                        <a:t>）</a:t>
                      </a:r>
                      <a:endParaRPr lang="zh-CN" altLang="en-US"/>
                    </a:p>
                  </a:txBody>
                  <a:tcPr anchor="ctr" anchorCtr="0"/>
                </a:tc>
                <a:tc hMerge="1">
                  <a:tcPr/>
                </a:tc>
                <a:tc hMerge="1">
                  <a:tcPr/>
                </a:tc>
                <a:tc hMerge="1">
                  <a:tcPr/>
                </a:tc>
                <a:tc hMerge="1">
                  <a:tcPr/>
                </a:tc>
                <a:tc hMerge="1">
                  <a:tcPr/>
                </a:tc>
                <a:tc hMerge="1">
                  <a:tcPr/>
                </a:tc>
                <a:tc hMerge="1">
                  <a:tcPr/>
                </a:tc>
                <a:tc hMerge="1">
                  <a:tcPr/>
                </a:tc>
                <a:tc>
                  <a:txBody>
                    <a:bodyPr/>
                    <a:p>
                      <a:pPr algn="ctr">
                        <a:buNone/>
                      </a:pPr>
                      <a:r>
                        <a:rPr lang="zh-CN" altLang="en-US"/>
                        <a:t>填充</a:t>
                      </a:r>
                      <a:endParaRPr lang="zh-CN" altLang="en-US"/>
                    </a:p>
                  </a:txBody>
                  <a:tcPr anchor="ctr" anchorCtr="0"/>
                </a:tc>
              </a:tr>
            </a:tbl>
          </a:graphicData>
        </a:graphic>
      </p:graphicFrame>
      <p:graphicFrame>
        <p:nvGraphicFramePr>
          <p:cNvPr id="7" name="表格 6"/>
          <p:cNvGraphicFramePr/>
          <p:nvPr/>
        </p:nvGraphicFramePr>
        <p:xfrm>
          <a:off x="5474970" y="5672455"/>
          <a:ext cx="5102225" cy="471170"/>
        </p:xfrm>
        <a:graphic>
          <a:graphicData uri="http://schemas.openxmlformats.org/drawingml/2006/table">
            <a:tbl>
              <a:tblPr firstRow="1" bandRow="1">
                <a:tableStyleId>{5C22544A-7EE6-4342-B048-85BDC9FD1C3A}</a:tableStyleId>
              </a:tblPr>
              <a:tblGrid>
                <a:gridCol w="1951990"/>
                <a:gridCol w="3150235"/>
              </a:tblGrid>
              <a:tr h="471170">
                <a:tc>
                  <a:txBody>
                    <a:bodyPr/>
                    <a:p>
                      <a:pPr algn="ctr">
                        <a:buNone/>
                      </a:pPr>
                      <a:r>
                        <a:rPr lang="en-US" altLang="zh-CN"/>
                        <a:t>TCP</a:t>
                      </a:r>
                      <a:r>
                        <a:rPr lang="zh-CN" altLang="en-US"/>
                        <a:t>首部</a:t>
                      </a:r>
                      <a:endParaRPr lang="zh-CN" altLang="en-US"/>
                    </a:p>
                  </a:txBody>
                  <a:tcPr anchor="ctr" anchorCtr="0"/>
                </a:tc>
                <a:tc>
                  <a:txBody>
                    <a:bodyPr/>
                    <a:p>
                      <a:pPr algn="ctr">
                        <a:buNone/>
                      </a:pPr>
                      <a:r>
                        <a:rPr lang="en-US" altLang="zh-CN"/>
                        <a:t>TCP</a:t>
                      </a:r>
                      <a:r>
                        <a:rPr lang="zh-CN" altLang="en-US"/>
                        <a:t>报文段的数据部分</a:t>
                      </a:r>
                      <a:endParaRPr lang="zh-CN" altLang="en-US"/>
                    </a:p>
                  </a:txBody>
                  <a:tcPr anchor="ctr" anchorCtr="0"/>
                </a:tc>
              </a:tr>
            </a:tbl>
          </a:graphicData>
        </a:graphic>
      </p:graphicFrame>
      <p:cxnSp>
        <p:nvCxnSpPr>
          <p:cNvPr id="8" name="直接连接符 7"/>
          <p:cNvCxnSpPr/>
          <p:nvPr/>
        </p:nvCxnSpPr>
        <p:spPr>
          <a:xfrm flipH="1" flipV="1">
            <a:off x="1828800" y="4922520"/>
            <a:ext cx="3667760" cy="755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422515" y="4939665"/>
            <a:ext cx="2933065" cy="75819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835525" y="6346825"/>
            <a:ext cx="2514600" cy="368300"/>
          </a:xfrm>
          <a:prstGeom prst="rect">
            <a:avLst/>
          </a:prstGeom>
          <a:noFill/>
        </p:spPr>
        <p:txBody>
          <a:bodyPr wrap="square" rtlCol="0">
            <a:spAutoFit/>
          </a:bodyPr>
          <a:p>
            <a:r>
              <a:rPr lang="zh-CN" altLang="en-US"/>
              <a:t>图2-11 TCP首部格式</a:t>
            </a:r>
            <a:endParaRPr lang="zh-CN" altLang="en-US"/>
          </a:p>
        </p:txBody>
      </p:sp>
      <p:sp>
        <p:nvSpPr>
          <p:cNvPr id="11" name="文本框 10"/>
          <p:cNvSpPr txBox="1"/>
          <p:nvPr/>
        </p:nvSpPr>
        <p:spPr>
          <a:xfrm>
            <a:off x="1695450" y="1976755"/>
            <a:ext cx="259080" cy="368300"/>
          </a:xfrm>
          <a:prstGeom prst="rect">
            <a:avLst/>
          </a:prstGeom>
          <a:noFill/>
        </p:spPr>
        <p:txBody>
          <a:bodyPr wrap="square" rtlCol="0">
            <a:spAutoFit/>
          </a:bodyPr>
          <a:p>
            <a:r>
              <a:rPr lang="en-US" altLang="zh-CN"/>
              <a:t>0</a:t>
            </a:r>
            <a:endParaRPr lang="en-US" altLang="zh-CN"/>
          </a:p>
        </p:txBody>
      </p:sp>
      <p:sp>
        <p:nvSpPr>
          <p:cNvPr id="16" name="文本框 15"/>
          <p:cNvSpPr txBox="1"/>
          <p:nvPr/>
        </p:nvSpPr>
        <p:spPr>
          <a:xfrm>
            <a:off x="3780790" y="1956435"/>
            <a:ext cx="328930" cy="368300"/>
          </a:xfrm>
          <a:prstGeom prst="rect">
            <a:avLst/>
          </a:prstGeom>
          <a:noFill/>
        </p:spPr>
        <p:txBody>
          <a:bodyPr wrap="square" rtlCol="0">
            <a:spAutoFit/>
          </a:bodyPr>
          <a:p>
            <a:r>
              <a:rPr lang="en-US" altLang="zh-CN"/>
              <a:t>8</a:t>
            </a:r>
            <a:endParaRPr lang="en-US" altLang="zh-CN"/>
          </a:p>
        </p:txBody>
      </p:sp>
      <p:sp>
        <p:nvSpPr>
          <p:cNvPr id="17" name="文本框 16"/>
          <p:cNvSpPr txBox="1"/>
          <p:nvPr/>
        </p:nvSpPr>
        <p:spPr>
          <a:xfrm>
            <a:off x="5895340" y="1917700"/>
            <a:ext cx="527685" cy="368300"/>
          </a:xfrm>
          <a:prstGeom prst="rect">
            <a:avLst/>
          </a:prstGeom>
          <a:noFill/>
        </p:spPr>
        <p:txBody>
          <a:bodyPr wrap="square" rtlCol="0">
            <a:spAutoFit/>
          </a:bodyPr>
          <a:p>
            <a:r>
              <a:rPr lang="en-US" altLang="zh-CN"/>
              <a:t>16</a:t>
            </a:r>
            <a:endParaRPr lang="en-US" altLang="zh-CN"/>
          </a:p>
        </p:txBody>
      </p:sp>
      <p:sp>
        <p:nvSpPr>
          <p:cNvPr id="18" name="文本框 17"/>
          <p:cNvSpPr txBox="1"/>
          <p:nvPr/>
        </p:nvSpPr>
        <p:spPr>
          <a:xfrm>
            <a:off x="8060690" y="1916430"/>
            <a:ext cx="459740" cy="368300"/>
          </a:xfrm>
          <a:prstGeom prst="rect">
            <a:avLst/>
          </a:prstGeom>
          <a:noFill/>
        </p:spPr>
        <p:txBody>
          <a:bodyPr wrap="square" rtlCol="0">
            <a:spAutoFit/>
          </a:bodyPr>
          <a:p>
            <a:r>
              <a:rPr lang="en-US" altLang="zh-CN"/>
              <a:t>24</a:t>
            </a:r>
            <a:endParaRPr lang="en-US" altLang="zh-CN"/>
          </a:p>
        </p:txBody>
      </p:sp>
      <p:sp>
        <p:nvSpPr>
          <p:cNvPr id="19" name="文本框 18"/>
          <p:cNvSpPr txBox="1"/>
          <p:nvPr/>
        </p:nvSpPr>
        <p:spPr>
          <a:xfrm>
            <a:off x="10088245" y="1976755"/>
            <a:ext cx="488950" cy="368300"/>
          </a:xfrm>
          <a:prstGeom prst="rect">
            <a:avLst/>
          </a:prstGeom>
          <a:noFill/>
        </p:spPr>
        <p:txBody>
          <a:bodyPr wrap="square" rtlCol="0">
            <a:spAutoFit/>
          </a:bodyPr>
          <a:p>
            <a:r>
              <a:rPr lang="en-US" altLang="zh-CN"/>
              <a:t>32</a:t>
            </a:r>
            <a:endParaRPr lang="en-US" altLang="zh-CN"/>
          </a:p>
        </p:txBody>
      </p:sp>
      <p:sp>
        <p:nvSpPr>
          <p:cNvPr id="20" name="左大括号 19"/>
          <p:cNvSpPr/>
          <p:nvPr/>
        </p:nvSpPr>
        <p:spPr>
          <a:xfrm>
            <a:off x="598170" y="2325370"/>
            <a:ext cx="1097280" cy="2245360"/>
          </a:xfrm>
          <a:prstGeom prst="lef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21" name="文本框 20"/>
          <p:cNvSpPr txBox="1"/>
          <p:nvPr/>
        </p:nvSpPr>
        <p:spPr>
          <a:xfrm>
            <a:off x="173990" y="2765425"/>
            <a:ext cx="459740" cy="1526540"/>
          </a:xfrm>
          <a:prstGeom prst="rect">
            <a:avLst/>
          </a:prstGeom>
          <a:noFill/>
        </p:spPr>
        <p:txBody>
          <a:bodyPr vert="eaVert" wrap="square" rtlCol="0">
            <a:spAutoFit/>
          </a:bodyPr>
          <a:p>
            <a:r>
              <a:rPr lang="en-US" altLang="zh-CN"/>
              <a:t>20    </a:t>
            </a:r>
            <a:r>
              <a:rPr lang="zh-CN" altLang="en-US"/>
              <a:t>字    节</a:t>
            </a:r>
            <a:endParaRPr lang="zh-CN" altLang="en-US"/>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6858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lang="zh-CN" altLang="en-US" sz="3600">
                <a:solidFill>
                  <a:schemeClr val="accent1">
                    <a:lumMod val="75000"/>
                  </a:schemeClr>
                </a:solidFill>
                <a:sym typeface="+mn-ea"/>
              </a:rPr>
              <a:t>第二</a:t>
            </a:r>
            <a:r>
              <a:rPr lang="zh-CN" altLang="en-US" sz="3600">
                <a:solidFill>
                  <a:schemeClr val="accent1">
                    <a:lumMod val="75000"/>
                  </a:schemeClr>
                </a:solidFill>
                <a:sym typeface="+mn-ea"/>
              </a:rPr>
              <a:t>章    网络安全基础</a:t>
            </a:r>
            <a:endParaRPr lang="zh-CN" altLang="en-US" sz="3600">
              <a:solidFill>
                <a:schemeClr val="accent1">
                  <a:lumMod val="75000"/>
                </a:schemeClr>
              </a:solidFill>
              <a:sym typeface="+mn-ea"/>
            </a:endParaRPr>
          </a:p>
        </p:txBody>
      </p:sp>
      <p:sp>
        <p:nvSpPr>
          <p:cNvPr id="38" name="任意多边形 37"/>
          <p:cNvSpPr/>
          <p:nvPr>
            <p:custDataLst>
              <p:tags r:id="rId2"/>
            </p:custDataLst>
          </p:nvPr>
        </p:nvSpPr>
        <p:spPr>
          <a:xfrm>
            <a:off x="1544919" y="2921814"/>
            <a:ext cx="1609604" cy="276085"/>
          </a:xfrm>
          <a:custGeom>
            <a:avLst/>
            <a:gdLst>
              <a:gd name="connsiteX0" fmla="*/ 873664 w 1747328"/>
              <a:gd name="connsiteY0" fmla="*/ 0 h 668233"/>
              <a:gd name="connsiteX1" fmla="*/ 1712493 w 1747328"/>
              <a:gd name="connsiteY1" fmla="*/ 556013 h 668233"/>
              <a:gd name="connsiteX2" fmla="*/ 1747328 w 1747328"/>
              <a:gd name="connsiteY2" fmla="*/ 668233 h 668233"/>
              <a:gd name="connsiteX3" fmla="*/ 1620818 w 1747328"/>
              <a:gd name="connsiteY3" fmla="*/ 668233 h 668233"/>
              <a:gd name="connsiteX4" fmla="*/ 1600649 w 1747328"/>
              <a:gd name="connsiteY4" fmla="*/ 603261 h 668233"/>
              <a:gd name="connsiteX5" fmla="*/ 873664 w 1747328"/>
              <a:gd name="connsiteY5" fmla="*/ 121383 h 668233"/>
              <a:gd name="connsiteX6" fmla="*/ 146680 w 1747328"/>
              <a:gd name="connsiteY6" fmla="*/ 603261 h 668233"/>
              <a:gd name="connsiteX7" fmla="*/ 126511 w 1747328"/>
              <a:gd name="connsiteY7" fmla="*/ 668233 h 668233"/>
              <a:gd name="connsiteX8" fmla="*/ 0 w 1747328"/>
              <a:gd name="connsiteY8" fmla="*/ 668233 h 668233"/>
              <a:gd name="connsiteX9" fmla="*/ 34836 w 1747328"/>
              <a:gd name="connsiteY9" fmla="*/ 556013 h 668233"/>
              <a:gd name="connsiteX10" fmla="*/ 873664 w 1747328"/>
              <a:gd name="connsiteY10" fmla="*/ 0 h 668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7328" h="668233">
                <a:moveTo>
                  <a:pt x="873664" y="0"/>
                </a:moveTo>
                <a:cubicBezTo>
                  <a:pt x="1250752" y="0"/>
                  <a:pt x="1574291" y="229267"/>
                  <a:pt x="1712493" y="556013"/>
                </a:cubicBezTo>
                <a:lnTo>
                  <a:pt x="1747328" y="668233"/>
                </a:lnTo>
                <a:lnTo>
                  <a:pt x="1620818" y="668233"/>
                </a:lnTo>
                <a:lnTo>
                  <a:pt x="1600649" y="603261"/>
                </a:lnTo>
                <a:cubicBezTo>
                  <a:pt x="1480874" y="320081"/>
                  <a:pt x="1200473" y="121383"/>
                  <a:pt x="873664" y="121383"/>
                </a:cubicBezTo>
                <a:cubicBezTo>
                  <a:pt x="546855" y="121383"/>
                  <a:pt x="266454" y="320081"/>
                  <a:pt x="146680" y="603261"/>
                </a:cubicBezTo>
                <a:lnTo>
                  <a:pt x="126511" y="668233"/>
                </a:lnTo>
                <a:lnTo>
                  <a:pt x="0" y="668233"/>
                </a:lnTo>
                <a:lnTo>
                  <a:pt x="34836" y="556013"/>
                </a:lnTo>
                <a:cubicBezTo>
                  <a:pt x="173037" y="229267"/>
                  <a:pt x="496576" y="0"/>
                  <a:pt x="873664" y="0"/>
                </a:cubicBezTo>
                <a:close/>
              </a:path>
            </a:pathLst>
          </a:custGeom>
          <a:gradFill flip="none" rotWithShape="1">
            <a:gsLst>
              <a:gs pos="0">
                <a:srgbClr val="E779A3">
                  <a:lumMod val="20000"/>
                  <a:lumOff val="80000"/>
                </a:srgbClr>
              </a:gs>
              <a:gs pos="100000">
                <a:srgbClr val="E779A3"/>
              </a:gs>
            </a:gsLst>
            <a:lin ang="10800000" scaled="1"/>
            <a:tileRect/>
          </a:gradFill>
        </p:spPr>
        <p:txBody>
          <a:bodyPr rot="0" spcFirstLastPara="0" vertOverflow="overflow" horzOverflow="overflow" vert="horz" wrap="square" lIns="91440" tIns="45720" rIns="91440" bIns="45720" numCol="1" spcCol="0" rtlCol="0" fromWordArt="0" anchor="ctr" anchorCtr="0" forceAA="0" compatLnSpc="1">
            <a:normAutofit fontScale="62500" lnSpcReduction="20000"/>
          </a:bodyPr>
          <a:p>
            <a:pPr algn="just">
              <a:lnSpc>
                <a:spcPct val="130000"/>
              </a:lnSpc>
            </a:pPr>
            <a:endParaRPr lang="zh-CN" altLang="en-US" dirty="0" err="1">
              <a:solidFill>
                <a:srgbClr val="FFFFFF"/>
              </a:solidFill>
              <a:sym typeface="Arial" panose="020B0604020202020204" pitchFamily="34" charset="0"/>
            </a:endParaRPr>
          </a:p>
        </p:txBody>
      </p:sp>
      <p:sp>
        <p:nvSpPr>
          <p:cNvPr id="39" name="任意多边形 38"/>
          <p:cNvSpPr/>
          <p:nvPr>
            <p:custDataLst>
              <p:tags r:id="rId3"/>
            </p:custDataLst>
          </p:nvPr>
        </p:nvSpPr>
        <p:spPr>
          <a:xfrm>
            <a:off x="1497579" y="2671060"/>
            <a:ext cx="2756487" cy="526837"/>
          </a:xfrm>
          <a:custGeom>
            <a:avLst/>
            <a:gdLst>
              <a:gd name="connsiteX0" fmla="*/ 1496172 w 2992343"/>
              <a:gd name="connsiteY0" fmla="*/ 0 h 1275146"/>
              <a:gd name="connsiteX1" fmla="*/ 2982629 w 2992343"/>
              <a:gd name="connsiteY1" fmla="*/ 1211498 h 1275146"/>
              <a:gd name="connsiteX2" fmla="*/ 2992343 w 2992343"/>
              <a:gd name="connsiteY2" fmla="*/ 1275146 h 1275146"/>
              <a:gd name="connsiteX3" fmla="*/ 2869693 w 2992343"/>
              <a:gd name="connsiteY3" fmla="*/ 1275146 h 1275146"/>
              <a:gd name="connsiteX4" fmla="*/ 2863713 w 2992343"/>
              <a:gd name="connsiteY4" fmla="*/ 1235961 h 1275146"/>
              <a:gd name="connsiteX5" fmla="*/ 1496172 w 2992343"/>
              <a:gd name="connsiteY5" fmla="*/ 121383 h 1275146"/>
              <a:gd name="connsiteX6" fmla="*/ 128631 w 2992343"/>
              <a:gd name="connsiteY6" fmla="*/ 1235961 h 1275146"/>
              <a:gd name="connsiteX7" fmla="*/ 122650 w 2992343"/>
              <a:gd name="connsiteY7" fmla="*/ 1275146 h 1275146"/>
              <a:gd name="connsiteX8" fmla="*/ 0 w 2992343"/>
              <a:gd name="connsiteY8" fmla="*/ 1275146 h 1275146"/>
              <a:gd name="connsiteX9" fmla="*/ 9714 w 2992343"/>
              <a:gd name="connsiteY9" fmla="*/ 1211498 h 1275146"/>
              <a:gd name="connsiteX10" fmla="*/ 1496172 w 2992343"/>
              <a:gd name="connsiteY10" fmla="*/ 0 h 127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92343" h="1275146">
                <a:moveTo>
                  <a:pt x="1496172" y="0"/>
                </a:moveTo>
                <a:cubicBezTo>
                  <a:pt x="2229397" y="0"/>
                  <a:pt x="2841148" y="520098"/>
                  <a:pt x="2982629" y="1211498"/>
                </a:cubicBezTo>
                <a:lnTo>
                  <a:pt x="2992343" y="1275146"/>
                </a:lnTo>
                <a:lnTo>
                  <a:pt x="2869693" y="1275146"/>
                </a:lnTo>
                <a:lnTo>
                  <a:pt x="2863713" y="1235961"/>
                </a:lnTo>
                <a:cubicBezTo>
                  <a:pt x="2733550" y="599872"/>
                  <a:pt x="2170740" y="121383"/>
                  <a:pt x="1496172" y="121383"/>
                </a:cubicBezTo>
                <a:cubicBezTo>
                  <a:pt x="821603" y="121383"/>
                  <a:pt x="258793" y="599872"/>
                  <a:pt x="128631" y="1235961"/>
                </a:cubicBezTo>
                <a:lnTo>
                  <a:pt x="122650" y="1275146"/>
                </a:lnTo>
                <a:lnTo>
                  <a:pt x="0" y="1275146"/>
                </a:lnTo>
                <a:lnTo>
                  <a:pt x="9714" y="1211498"/>
                </a:lnTo>
                <a:cubicBezTo>
                  <a:pt x="151195" y="520098"/>
                  <a:pt x="762946" y="0"/>
                  <a:pt x="1496172" y="0"/>
                </a:cubicBezTo>
                <a:close/>
              </a:path>
            </a:pathLst>
          </a:custGeom>
          <a:gradFill flip="none" rotWithShape="1">
            <a:gsLst>
              <a:gs pos="0">
                <a:srgbClr val="E779A3">
                  <a:lumMod val="20000"/>
                  <a:lumOff val="80000"/>
                </a:srgbClr>
              </a:gs>
              <a:gs pos="100000">
                <a:srgbClr val="E779A3"/>
              </a:gs>
            </a:gsLst>
            <a:lin ang="10800000" scaled="1"/>
            <a:tileRect/>
          </a:gra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rgbClr val="FFFFFF"/>
              </a:solidFill>
              <a:sym typeface="Arial" panose="020B0604020202020204" pitchFamily="34" charset="0"/>
            </a:endParaRPr>
          </a:p>
        </p:txBody>
      </p:sp>
      <p:sp>
        <p:nvSpPr>
          <p:cNvPr id="40" name="任意多边形 39"/>
          <p:cNvSpPr/>
          <p:nvPr>
            <p:custDataLst>
              <p:tags r:id="rId4"/>
            </p:custDataLst>
          </p:nvPr>
        </p:nvSpPr>
        <p:spPr>
          <a:xfrm>
            <a:off x="1449514" y="2420309"/>
            <a:ext cx="3886316" cy="777589"/>
          </a:xfrm>
          <a:custGeom>
            <a:avLst/>
            <a:gdLst>
              <a:gd name="connsiteX0" fmla="*/ 2109422 w 4218844"/>
              <a:gd name="connsiteY0" fmla="*/ 0 h 1882060"/>
              <a:gd name="connsiteX1" fmla="*/ 4190463 w 4218844"/>
              <a:gd name="connsiteY1" fmla="*/ 1696097 h 1882060"/>
              <a:gd name="connsiteX2" fmla="*/ 4218844 w 4218844"/>
              <a:gd name="connsiteY2" fmla="*/ 1882060 h 1882060"/>
              <a:gd name="connsiteX3" fmla="*/ 4096194 w 4218844"/>
              <a:gd name="connsiteY3" fmla="*/ 1882060 h 1882060"/>
              <a:gd name="connsiteX4" fmla="*/ 4071546 w 4218844"/>
              <a:gd name="connsiteY4" fmla="*/ 1720560 h 1882060"/>
              <a:gd name="connsiteX5" fmla="*/ 2109422 w 4218844"/>
              <a:gd name="connsiteY5" fmla="*/ 121383 h 1882060"/>
              <a:gd name="connsiteX6" fmla="*/ 147298 w 4218844"/>
              <a:gd name="connsiteY6" fmla="*/ 1720560 h 1882060"/>
              <a:gd name="connsiteX7" fmla="*/ 122650 w 4218844"/>
              <a:gd name="connsiteY7" fmla="*/ 1882060 h 1882060"/>
              <a:gd name="connsiteX8" fmla="*/ 0 w 4218844"/>
              <a:gd name="connsiteY8" fmla="*/ 1882060 h 1882060"/>
              <a:gd name="connsiteX9" fmla="*/ 28381 w 4218844"/>
              <a:gd name="connsiteY9" fmla="*/ 1696097 h 1882060"/>
              <a:gd name="connsiteX10" fmla="*/ 2109422 w 4218844"/>
              <a:gd name="connsiteY10" fmla="*/ 0 h 1882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18844" h="1882060">
                <a:moveTo>
                  <a:pt x="2109422" y="0"/>
                </a:moveTo>
                <a:cubicBezTo>
                  <a:pt x="3135939" y="0"/>
                  <a:pt x="3992390" y="728136"/>
                  <a:pt x="4190463" y="1696097"/>
                </a:cubicBezTo>
                <a:lnTo>
                  <a:pt x="4218844" y="1882060"/>
                </a:lnTo>
                <a:lnTo>
                  <a:pt x="4096194" y="1882060"/>
                </a:lnTo>
                <a:lnTo>
                  <a:pt x="4071546" y="1720560"/>
                </a:lnTo>
                <a:cubicBezTo>
                  <a:pt x="3884791" y="807912"/>
                  <a:pt x="3077280" y="121383"/>
                  <a:pt x="2109422" y="121383"/>
                </a:cubicBezTo>
                <a:cubicBezTo>
                  <a:pt x="1141564" y="121383"/>
                  <a:pt x="334053" y="807912"/>
                  <a:pt x="147298" y="1720560"/>
                </a:cubicBezTo>
                <a:lnTo>
                  <a:pt x="122650" y="1882060"/>
                </a:lnTo>
                <a:lnTo>
                  <a:pt x="0" y="1882060"/>
                </a:lnTo>
                <a:lnTo>
                  <a:pt x="28381" y="1696097"/>
                </a:lnTo>
                <a:cubicBezTo>
                  <a:pt x="226455" y="728136"/>
                  <a:pt x="1082906" y="0"/>
                  <a:pt x="2109422" y="0"/>
                </a:cubicBezTo>
                <a:close/>
              </a:path>
            </a:pathLst>
          </a:custGeom>
          <a:gradFill flip="none" rotWithShape="1">
            <a:gsLst>
              <a:gs pos="0">
                <a:srgbClr val="E779A3">
                  <a:lumMod val="20000"/>
                  <a:lumOff val="80000"/>
                </a:srgbClr>
              </a:gs>
              <a:gs pos="100000">
                <a:srgbClr val="E779A3"/>
              </a:gs>
            </a:gsLst>
            <a:lin ang="10800000" scaled="1"/>
            <a:tileRect/>
          </a:gra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rgbClr val="FFFFFF"/>
              </a:solidFill>
              <a:sym typeface="Arial" panose="020B0604020202020204" pitchFamily="34" charset="0"/>
            </a:endParaRPr>
          </a:p>
        </p:txBody>
      </p:sp>
      <p:sp>
        <p:nvSpPr>
          <p:cNvPr id="41" name="任意多边形 40"/>
          <p:cNvSpPr/>
          <p:nvPr>
            <p:custDataLst>
              <p:tags r:id="rId5"/>
            </p:custDataLst>
          </p:nvPr>
        </p:nvSpPr>
        <p:spPr>
          <a:xfrm>
            <a:off x="1398892" y="2169557"/>
            <a:ext cx="5009163" cy="1028340"/>
          </a:xfrm>
          <a:custGeom>
            <a:avLst/>
            <a:gdLst>
              <a:gd name="connsiteX0" fmla="*/ 2718884 w 5437767"/>
              <a:gd name="connsiteY0" fmla="*/ 0 h 2488973"/>
              <a:gd name="connsiteX1" fmla="*/ 5435894 w 5437767"/>
              <a:gd name="connsiteY1" fmla="*/ 2451871 h 2488973"/>
              <a:gd name="connsiteX2" fmla="*/ 5437767 w 5437767"/>
              <a:gd name="connsiteY2" fmla="*/ 2488973 h 2488973"/>
              <a:gd name="connsiteX3" fmla="*/ 5316385 w 5437767"/>
              <a:gd name="connsiteY3" fmla="*/ 2488973 h 2488973"/>
              <a:gd name="connsiteX4" fmla="*/ 5315138 w 5437767"/>
              <a:gd name="connsiteY4" fmla="*/ 2464281 h 2488973"/>
              <a:gd name="connsiteX5" fmla="*/ 2718884 w 5437767"/>
              <a:gd name="connsiteY5" fmla="*/ 121383 h 2488973"/>
              <a:gd name="connsiteX6" fmla="*/ 122630 w 5437767"/>
              <a:gd name="connsiteY6" fmla="*/ 2464281 h 2488973"/>
              <a:gd name="connsiteX7" fmla="*/ 121383 w 5437767"/>
              <a:gd name="connsiteY7" fmla="*/ 2488973 h 2488973"/>
              <a:gd name="connsiteX8" fmla="*/ 0 w 5437767"/>
              <a:gd name="connsiteY8" fmla="*/ 2488973 h 2488973"/>
              <a:gd name="connsiteX9" fmla="*/ 1874 w 5437767"/>
              <a:gd name="connsiteY9" fmla="*/ 2451871 h 2488973"/>
              <a:gd name="connsiteX10" fmla="*/ 2718884 w 5437767"/>
              <a:gd name="connsiteY10" fmla="*/ 0 h 248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7767" h="2488973">
                <a:moveTo>
                  <a:pt x="2718884" y="0"/>
                </a:moveTo>
                <a:cubicBezTo>
                  <a:pt x="4132962" y="0"/>
                  <a:pt x="5296034" y="1074692"/>
                  <a:pt x="5435894" y="2451871"/>
                </a:cubicBezTo>
                <a:lnTo>
                  <a:pt x="5437767" y="2488973"/>
                </a:lnTo>
                <a:lnTo>
                  <a:pt x="5316385" y="2488973"/>
                </a:lnTo>
                <a:lnTo>
                  <a:pt x="5315138" y="2464281"/>
                </a:lnTo>
                <a:cubicBezTo>
                  <a:pt x="5181494" y="1148310"/>
                  <a:pt x="4070115" y="121383"/>
                  <a:pt x="2718884" y="121383"/>
                </a:cubicBezTo>
                <a:cubicBezTo>
                  <a:pt x="1367653" y="121383"/>
                  <a:pt x="256274" y="1148310"/>
                  <a:pt x="122630" y="2464281"/>
                </a:cubicBezTo>
                <a:lnTo>
                  <a:pt x="121383" y="2488973"/>
                </a:lnTo>
                <a:lnTo>
                  <a:pt x="0" y="2488973"/>
                </a:lnTo>
                <a:lnTo>
                  <a:pt x="1874" y="2451871"/>
                </a:lnTo>
                <a:cubicBezTo>
                  <a:pt x="141734" y="1074692"/>
                  <a:pt x="1304806" y="0"/>
                  <a:pt x="2718884" y="0"/>
                </a:cubicBezTo>
                <a:close/>
              </a:path>
            </a:pathLst>
          </a:custGeom>
          <a:gradFill flip="none" rotWithShape="1">
            <a:gsLst>
              <a:gs pos="0">
                <a:srgbClr val="E779A3">
                  <a:lumMod val="20000"/>
                  <a:lumOff val="80000"/>
                </a:srgbClr>
              </a:gs>
              <a:gs pos="100000">
                <a:srgbClr val="E779A3"/>
              </a:gs>
            </a:gsLst>
            <a:lin ang="10800000" scaled="1"/>
            <a:tileRect/>
          </a:gra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rgbClr val="FFFFFF"/>
              </a:solidFill>
              <a:sym typeface="Arial" panose="020B0604020202020204" pitchFamily="34" charset="0"/>
            </a:endParaRPr>
          </a:p>
        </p:txBody>
      </p:sp>
      <p:sp>
        <p:nvSpPr>
          <p:cNvPr id="42" name="任意多边形 41"/>
          <p:cNvSpPr/>
          <p:nvPr>
            <p:custDataLst>
              <p:tags r:id="rId6"/>
            </p:custDataLst>
          </p:nvPr>
        </p:nvSpPr>
        <p:spPr>
          <a:xfrm>
            <a:off x="1344465" y="1918807"/>
            <a:ext cx="6127318" cy="1279092"/>
          </a:xfrm>
          <a:custGeom>
            <a:avLst/>
            <a:gdLst>
              <a:gd name="connsiteX0" fmla="*/ 3325797 w 6651594"/>
              <a:gd name="connsiteY0" fmla="*/ 0 h 3095887"/>
              <a:gd name="connsiteX1" fmla="*/ 6646587 w 6651594"/>
              <a:gd name="connsiteY1" fmla="*/ 2996731 h 3095887"/>
              <a:gd name="connsiteX2" fmla="*/ 6651594 w 6651594"/>
              <a:gd name="connsiteY2" fmla="*/ 3095887 h 3095887"/>
              <a:gd name="connsiteX3" fmla="*/ 6530212 w 6651594"/>
              <a:gd name="connsiteY3" fmla="*/ 3095887 h 3095887"/>
              <a:gd name="connsiteX4" fmla="*/ 6525831 w 6651594"/>
              <a:gd name="connsiteY4" fmla="*/ 3009141 h 3095887"/>
              <a:gd name="connsiteX5" fmla="*/ 3325797 w 6651594"/>
              <a:gd name="connsiteY5" fmla="*/ 121383 h 3095887"/>
              <a:gd name="connsiteX6" fmla="*/ 125763 w 6651594"/>
              <a:gd name="connsiteY6" fmla="*/ 3009141 h 3095887"/>
              <a:gd name="connsiteX7" fmla="*/ 121383 w 6651594"/>
              <a:gd name="connsiteY7" fmla="*/ 3095887 h 3095887"/>
              <a:gd name="connsiteX8" fmla="*/ 0 w 6651594"/>
              <a:gd name="connsiteY8" fmla="*/ 3095887 h 3095887"/>
              <a:gd name="connsiteX9" fmla="*/ 5007 w 6651594"/>
              <a:gd name="connsiteY9" fmla="*/ 2996731 h 3095887"/>
              <a:gd name="connsiteX10" fmla="*/ 3325797 w 6651594"/>
              <a:gd name="connsiteY10" fmla="*/ 0 h 3095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51594" h="3095887">
                <a:moveTo>
                  <a:pt x="3325797" y="0"/>
                </a:moveTo>
                <a:cubicBezTo>
                  <a:pt x="5054116" y="0"/>
                  <a:pt x="6475647" y="1313511"/>
                  <a:pt x="6646587" y="2996731"/>
                </a:cubicBezTo>
                <a:lnTo>
                  <a:pt x="6651594" y="3095887"/>
                </a:lnTo>
                <a:lnTo>
                  <a:pt x="6530212" y="3095887"/>
                </a:lnTo>
                <a:lnTo>
                  <a:pt x="6525831" y="3009141"/>
                </a:lnTo>
                <a:cubicBezTo>
                  <a:pt x="6361107" y="1387131"/>
                  <a:pt x="4991267" y="121383"/>
                  <a:pt x="3325797" y="121383"/>
                </a:cubicBezTo>
                <a:cubicBezTo>
                  <a:pt x="1660327" y="121383"/>
                  <a:pt x="290487" y="1387131"/>
                  <a:pt x="125763" y="3009141"/>
                </a:cubicBezTo>
                <a:lnTo>
                  <a:pt x="121383" y="3095887"/>
                </a:lnTo>
                <a:lnTo>
                  <a:pt x="0" y="3095887"/>
                </a:lnTo>
                <a:lnTo>
                  <a:pt x="5007" y="2996731"/>
                </a:lnTo>
                <a:cubicBezTo>
                  <a:pt x="175947" y="1313511"/>
                  <a:pt x="1597479" y="0"/>
                  <a:pt x="3325797" y="0"/>
                </a:cubicBezTo>
                <a:close/>
              </a:path>
            </a:pathLst>
          </a:custGeom>
          <a:gradFill flip="none" rotWithShape="1">
            <a:gsLst>
              <a:gs pos="0">
                <a:srgbClr val="E779A3">
                  <a:lumMod val="20000"/>
                  <a:lumOff val="80000"/>
                </a:srgbClr>
              </a:gs>
              <a:gs pos="100000">
                <a:srgbClr val="E779A3"/>
              </a:gs>
            </a:gsLst>
            <a:lin ang="10800000" scaled="1"/>
            <a:tileRect/>
          </a:gra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rgbClr val="FFFFFF"/>
              </a:solidFill>
              <a:sym typeface="Arial" panose="020B0604020202020204" pitchFamily="34" charset="0"/>
            </a:endParaRPr>
          </a:p>
        </p:txBody>
      </p:sp>
      <p:sp>
        <p:nvSpPr>
          <p:cNvPr id="43" name="任意多边形 42"/>
          <p:cNvSpPr/>
          <p:nvPr>
            <p:custDataLst>
              <p:tags r:id="rId7"/>
            </p:custDataLst>
          </p:nvPr>
        </p:nvSpPr>
        <p:spPr>
          <a:xfrm>
            <a:off x="1294086" y="1668054"/>
            <a:ext cx="7253058" cy="1529843"/>
          </a:xfrm>
          <a:custGeom>
            <a:avLst/>
            <a:gdLst>
              <a:gd name="connsiteX0" fmla="*/ 3936829 w 7873657"/>
              <a:gd name="connsiteY0" fmla="*/ 0 h 3702800"/>
              <a:gd name="connsiteX1" fmla="*/ 7861399 w 7873657"/>
              <a:gd name="connsiteY1" fmla="*/ 3541591 h 3702800"/>
              <a:gd name="connsiteX2" fmla="*/ 7873657 w 7873657"/>
              <a:gd name="connsiteY2" fmla="*/ 3702800 h 3702800"/>
              <a:gd name="connsiteX3" fmla="*/ 7748156 w 7873657"/>
              <a:gd name="connsiteY3" fmla="*/ 3702800 h 3702800"/>
              <a:gd name="connsiteX4" fmla="*/ 7740642 w 7873657"/>
              <a:gd name="connsiteY4" fmla="*/ 3554001 h 3702800"/>
              <a:gd name="connsiteX5" fmla="*/ 3936829 w 7873657"/>
              <a:gd name="connsiteY5" fmla="*/ 121383 h 3702800"/>
              <a:gd name="connsiteX6" fmla="*/ 133014 w 7873657"/>
              <a:gd name="connsiteY6" fmla="*/ 3554001 h 3702800"/>
              <a:gd name="connsiteX7" fmla="*/ 125501 w 7873657"/>
              <a:gd name="connsiteY7" fmla="*/ 3702800 h 3702800"/>
              <a:gd name="connsiteX8" fmla="*/ 0 w 7873657"/>
              <a:gd name="connsiteY8" fmla="*/ 3702800 h 3702800"/>
              <a:gd name="connsiteX9" fmla="*/ 12258 w 7873657"/>
              <a:gd name="connsiteY9" fmla="*/ 3541591 h 3702800"/>
              <a:gd name="connsiteX10" fmla="*/ 3936829 w 7873657"/>
              <a:gd name="connsiteY10" fmla="*/ 0 h 370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73657" h="3702800">
                <a:moveTo>
                  <a:pt x="3936829" y="0"/>
                </a:moveTo>
                <a:cubicBezTo>
                  <a:pt x="5979387" y="0"/>
                  <a:pt x="7659379" y="1552333"/>
                  <a:pt x="7861399" y="3541591"/>
                </a:cubicBezTo>
                <a:lnTo>
                  <a:pt x="7873657" y="3702800"/>
                </a:lnTo>
                <a:lnTo>
                  <a:pt x="7748156" y="3702800"/>
                </a:lnTo>
                <a:lnTo>
                  <a:pt x="7740642" y="3554001"/>
                </a:lnTo>
                <a:cubicBezTo>
                  <a:pt x="7544838" y="1625950"/>
                  <a:pt x="5916540" y="121383"/>
                  <a:pt x="3936829" y="121383"/>
                </a:cubicBezTo>
                <a:cubicBezTo>
                  <a:pt x="1957118" y="121383"/>
                  <a:pt x="328819" y="1625950"/>
                  <a:pt x="133014" y="3554001"/>
                </a:cubicBezTo>
                <a:lnTo>
                  <a:pt x="125501" y="3702800"/>
                </a:lnTo>
                <a:lnTo>
                  <a:pt x="0" y="3702800"/>
                </a:lnTo>
                <a:lnTo>
                  <a:pt x="12258" y="3541591"/>
                </a:lnTo>
                <a:cubicBezTo>
                  <a:pt x="214279" y="1552333"/>
                  <a:pt x="1894271" y="0"/>
                  <a:pt x="3936829" y="0"/>
                </a:cubicBezTo>
                <a:close/>
              </a:path>
            </a:pathLst>
          </a:custGeom>
          <a:gradFill flip="none" rotWithShape="1">
            <a:gsLst>
              <a:gs pos="0">
                <a:srgbClr val="E779A3">
                  <a:lumMod val="20000"/>
                  <a:lumOff val="80000"/>
                </a:srgbClr>
              </a:gs>
              <a:gs pos="100000">
                <a:srgbClr val="E779A3"/>
              </a:gs>
            </a:gsLst>
            <a:lin ang="10800000" scaled="1"/>
            <a:tileRect/>
          </a:gra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rgbClr val="FFFFFF"/>
              </a:solidFill>
              <a:sym typeface="Arial" panose="020B0604020202020204" pitchFamily="34" charset="0"/>
            </a:endParaRPr>
          </a:p>
        </p:txBody>
      </p:sp>
      <p:sp>
        <p:nvSpPr>
          <p:cNvPr id="4" name="文本框 3"/>
          <p:cNvSpPr txBox="1"/>
          <p:nvPr>
            <p:custDataLst>
              <p:tags r:id="rId8"/>
            </p:custDataLst>
          </p:nvPr>
        </p:nvSpPr>
        <p:spPr>
          <a:xfrm>
            <a:off x="5875563" y="3331754"/>
            <a:ext cx="738664" cy="2438400"/>
          </a:xfrm>
          <a:prstGeom prst="rect">
            <a:avLst/>
          </a:prstGeom>
          <a:noFill/>
        </p:spPr>
        <p:txBody>
          <a:bodyPr vert="eaVert" wrap="square" rtlCol="0" anchor="ctr">
            <a:normAutofit lnSpcReduction="10000"/>
          </a:bodyPr>
          <a:p>
            <a:r>
              <a:rPr lang="en-US" altLang="pt-BR" dirty="0">
                <a:sym typeface="Arial" panose="020B0604020202020204" pitchFamily="34" charset="0"/>
              </a:rPr>
              <a:t>   网际控制报文协议ICMP</a:t>
            </a:r>
            <a:endParaRPr lang="en-US" altLang="pt-BR" dirty="0">
              <a:sym typeface="Arial" panose="020B0604020202020204" pitchFamily="34" charset="0"/>
            </a:endParaRPr>
          </a:p>
        </p:txBody>
      </p:sp>
      <p:sp>
        <p:nvSpPr>
          <p:cNvPr id="5" name="文本框 4"/>
          <p:cNvSpPr txBox="1"/>
          <p:nvPr>
            <p:custDataLst>
              <p:tags r:id="rId9"/>
            </p:custDataLst>
          </p:nvPr>
        </p:nvSpPr>
        <p:spPr>
          <a:xfrm>
            <a:off x="2652714" y="3331754"/>
            <a:ext cx="738664" cy="2438400"/>
          </a:xfrm>
          <a:prstGeom prst="rect">
            <a:avLst/>
          </a:prstGeom>
          <a:noFill/>
        </p:spPr>
        <p:txBody>
          <a:bodyPr vert="eaVert" wrap="square" rtlCol="0" anchor="ctr">
            <a:normAutofit/>
          </a:bodyPr>
          <a:p>
            <a:r>
              <a:rPr lang="en-US" altLang="pt-BR" dirty="0">
                <a:sym typeface="Arial" panose="020B0604020202020204" pitchFamily="34" charset="0"/>
              </a:rPr>
              <a:t>   </a:t>
            </a:r>
            <a:r>
              <a:rPr lang="pt-BR" altLang="zh-CN" dirty="0">
                <a:sym typeface="Arial" panose="020B0604020202020204" pitchFamily="34" charset="0"/>
              </a:rPr>
              <a:t>OSI参考模型</a:t>
            </a:r>
            <a:endParaRPr lang="pt-BR" altLang="zh-CN" dirty="0">
              <a:sym typeface="Arial" panose="020B0604020202020204" pitchFamily="34" charset="0"/>
            </a:endParaRPr>
          </a:p>
        </p:txBody>
      </p:sp>
      <p:sp>
        <p:nvSpPr>
          <p:cNvPr id="11" name="文本框 10"/>
          <p:cNvSpPr txBox="1"/>
          <p:nvPr>
            <p:custDataLst>
              <p:tags r:id="rId10"/>
            </p:custDataLst>
          </p:nvPr>
        </p:nvSpPr>
        <p:spPr>
          <a:xfrm>
            <a:off x="3742731" y="3331754"/>
            <a:ext cx="738664" cy="2438400"/>
          </a:xfrm>
          <a:prstGeom prst="rect">
            <a:avLst/>
          </a:prstGeom>
          <a:noFill/>
        </p:spPr>
        <p:txBody>
          <a:bodyPr vert="eaVert" wrap="square" rtlCol="0" anchor="ctr">
            <a:normAutofit/>
          </a:bodyPr>
          <a:p>
            <a:r>
              <a:rPr lang="pt-BR" altLang="zh-CN" dirty="0">
                <a:sym typeface="Arial" panose="020B0604020202020204" pitchFamily="34" charset="0"/>
              </a:rPr>
              <a:t>    TCP/IP协议族</a:t>
            </a:r>
            <a:endParaRPr lang="pt-BR" altLang="zh-CN" dirty="0">
              <a:sym typeface="Arial" panose="020B0604020202020204" pitchFamily="34" charset="0"/>
            </a:endParaRPr>
          </a:p>
        </p:txBody>
      </p:sp>
      <p:sp>
        <p:nvSpPr>
          <p:cNvPr id="12" name="文本框 11"/>
          <p:cNvSpPr txBox="1"/>
          <p:nvPr>
            <p:custDataLst>
              <p:tags r:id="rId11"/>
            </p:custDataLst>
          </p:nvPr>
        </p:nvSpPr>
        <p:spPr>
          <a:xfrm>
            <a:off x="4843747" y="3331754"/>
            <a:ext cx="738664" cy="2438400"/>
          </a:xfrm>
          <a:prstGeom prst="rect">
            <a:avLst/>
          </a:prstGeom>
          <a:noFill/>
        </p:spPr>
        <p:txBody>
          <a:bodyPr vert="eaVert" wrap="square" rtlCol="0" anchor="ctr">
            <a:normAutofit/>
          </a:bodyPr>
          <a:p>
            <a:r>
              <a:rPr lang="en-US" altLang="pt-BR" dirty="0">
                <a:sym typeface="Arial" panose="020B0604020202020204" pitchFamily="34" charset="0"/>
              </a:rPr>
              <a:t>   网际协议IP</a:t>
            </a:r>
            <a:endParaRPr lang="en-US" altLang="pt-BR" dirty="0">
              <a:sym typeface="Arial" panose="020B0604020202020204" pitchFamily="34" charset="0"/>
            </a:endParaRPr>
          </a:p>
        </p:txBody>
      </p:sp>
      <p:sp>
        <p:nvSpPr>
          <p:cNvPr id="13" name="文本框 12"/>
          <p:cNvSpPr txBox="1"/>
          <p:nvPr>
            <p:custDataLst>
              <p:tags r:id="rId12"/>
            </p:custDataLst>
          </p:nvPr>
        </p:nvSpPr>
        <p:spPr>
          <a:xfrm>
            <a:off x="6989659" y="3331754"/>
            <a:ext cx="738664" cy="2438400"/>
          </a:xfrm>
          <a:prstGeom prst="rect">
            <a:avLst/>
          </a:prstGeom>
          <a:noFill/>
        </p:spPr>
        <p:txBody>
          <a:bodyPr vert="eaVert" wrap="square" rtlCol="0" anchor="ctr">
            <a:normAutofit/>
          </a:bodyPr>
          <a:p>
            <a:r>
              <a:rPr lang="en-US" altLang="pt-BR" dirty="0">
                <a:sym typeface="Arial" panose="020B0604020202020204" pitchFamily="34" charset="0"/>
              </a:rPr>
              <a:t>   地址解析协议ARP</a:t>
            </a:r>
            <a:endParaRPr lang="en-US" altLang="pt-BR" dirty="0">
              <a:sym typeface="Arial" panose="020B0604020202020204" pitchFamily="34" charset="0"/>
            </a:endParaRPr>
          </a:p>
        </p:txBody>
      </p:sp>
      <p:sp>
        <p:nvSpPr>
          <p:cNvPr id="14" name="文本框 13"/>
          <p:cNvSpPr txBox="1"/>
          <p:nvPr>
            <p:custDataLst>
              <p:tags r:id="rId13"/>
            </p:custDataLst>
          </p:nvPr>
        </p:nvSpPr>
        <p:spPr>
          <a:xfrm>
            <a:off x="8015490" y="3331754"/>
            <a:ext cx="738664" cy="2438400"/>
          </a:xfrm>
          <a:prstGeom prst="rect">
            <a:avLst/>
          </a:prstGeom>
          <a:noFill/>
        </p:spPr>
        <p:txBody>
          <a:bodyPr vert="eaVert" wrap="square" rtlCol="0" anchor="ctr">
            <a:normAutofit/>
          </a:bodyPr>
          <a:p>
            <a:r>
              <a:rPr lang="en-US" altLang="pt-BR" dirty="0">
                <a:sym typeface="Arial" panose="020B0604020202020204" pitchFamily="34" charset="0"/>
              </a:rPr>
              <a:t>   </a:t>
            </a:r>
            <a:r>
              <a:rPr lang="pt-BR" altLang="zh-CN" dirty="0">
                <a:sym typeface="Arial" panose="020B0604020202020204" pitchFamily="34" charset="0"/>
              </a:rPr>
              <a:t>传输控制协议TCP</a:t>
            </a:r>
            <a:endParaRPr lang="pt-BR" altLang="zh-CN" dirty="0">
              <a:sym typeface="Arial" panose="020B0604020202020204" pitchFamily="34" charset="0"/>
            </a:endParaRPr>
          </a:p>
        </p:txBody>
      </p:sp>
      <p:sp>
        <p:nvSpPr>
          <p:cNvPr id="9" name="矩形 8"/>
          <p:cNvSpPr/>
          <p:nvPr>
            <p:custDataLst>
              <p:tags r:id="rId14"/>
            </p:custDataLst>
          </p:nvPr>
        </p:nvSpPr>
        <p:spPr>
          <a:xfrm>
            <a:off x="664845" y="3331845"/>
            <a:ext cx="1496695" cy="400050"/>
          </a:xfrm>
          <a:prstGeom prst="rect">
            <a:avLst/>
          </a:prstGeom>
        </p:spPr>
        <p:txBody>
          <a:bodyPr wrap="none">
            <a:normAutofit fontScale="90000"/>
          </a:bodyPr>
          <a:p>
            <a:pPr algn="l"/>
            <a:r>
              <a:rPr lang="en-US" altLang="zh-CN" sz="2000" b="1" kern="0" dirty="0">
                <a:solidFill>
                  <a:srgbClr val="E779A3"/>
                </a:solidFill>
                <a:sym typeface="Arial" panose="020B0604020202020204" pitchFamily="34" charset="0"/>
              </a:rPr>
              <a:t>网络安全基础</a:t>
            </a:r>
            <a:endParaRPr lang="en-US" altLang="zh-CN" sz="2000" b="1" kern="0" dirty="0">
              <a:solidFill>
                <a:srgbClr val="E779A3"/>
              </a:solidFill>
              <a:sym typeface="Arial" panose="020B0604020202020204" pitchFamily="34" charset="0"/>
            </a:endParaRPr>
          </a:p>
        </p:txBody>
      </p:sp>
      <p:sp>
        <p:nvSpPr>
          <p:cNvPr id="15" name="任意多边形 14"/>
          <p:cNvSpPr/>
          <p:nvPr>
            <p:custDataLst>
              <p:tags r:id="rId15"/>
            </p:custDataLst>
          </p:nvPr>
        </p:nvSpPr>
        <p:spPr>
          <a:xfrm>
            <a:off x="1294130" y="1668145"/>
            <a:ext cx="8368665" cy="1529715"/>
          </a:xfrm>
          <a:custGeom>
            <a:avLst/>
            <a:gdLst>
              <a:gd name="connsiteX0" fmla="*/ 3936829 w 7873657"/>
              <a:gd name="connsiteY0" fmla="*/ 0 h 3702800"/>
              <a:gd name="connsiteX1" fmla="*/ 7861399 w 7873657"/>
              <a:gd name="connsiteY1" fmla="*/ 3541591 h 3702800"/>
              <a:gd name="connsiteX2" fmla="*/ 7873657 w 7873657"/>
              <a:gd name="connsiteY2" fmla="*/ 3702800 h 3702800"/>
              <a:gd name="connsiteX3" fmla="*/ 7748156 w 7873657"/>
              <a:gd name="connsiteY3" fmla="*/ 3702800 h 3702800"/>
              <a:gd name="connsiteX4" fmla="*/ 7740642 w 7873657"/>
              <a:gd name="connsiteY4" fmla="*/ 3554001 h 3702800"/>
              <a:gd name="connsiteX5" fmla="*/ 3936829 w 7873657"/>
              <a:gd name="connsiteY5" fmla="*/ 121383 h 3702800"/>
              <a:gd name="connsiteX6" fmla="*/ 133014 w 7873657"/>
              <a:gd name="connsiteY6" fmla="*/ 3554001 h 3702800"/>
              <a:gd name="connsiteX7" fmla="*/ 125501 w 7873657"/>
              <a:gd name="connsiteY7" fmla="*/ 3702800 h 3702800"/>
              <a:gd name="connsiteX8" fmla="*/ 0 w 7873657"/>
              <a:gd name="connsiteY8" fmla="*/ 3702800 h 3702800"/>
              <a:gd name="connsiteX9" fmla="*/ 12258 w 7873657"/>
              <a:gd name="connsiteY9" fmla="*/ 3541591 h 3702800"/>
              <a:gd name="connsiteX10" fmla="*/ 3936829 w 7873657"/>
              <a:gd name="connsiteY10" fmla="*/ 0 h 370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73657" h="3702800">
                <a:moveTo>
                  <a:pt x="3936829" y="0"/>
                </a:moveTo>
                <a:cubicBezTo>
                  <a:pt x="5979387" y="0"/>
                  <a:pt x="7659379" y="1552333"/>
                  <a:pt x="7861399" y="3541591"/>
                </a:cubicBezTo>
                <a:lnTo>
                  <a:pt x="7873657" y="3702800"/>
                </a:lnTo>
                <a:lnTo>
                  <a:pt x="7748156" y="3702800"/>
                </a:lnTo>
                <a:lnTo>
                  <a:pt x="7740642" y="3554001"/>
                </a:lnTo>
                <a:cubicBezTo>
                  <a:pt x="7544838" y="1625950"/>
                  <a:pt x="5916540" y="121383"/>
                  <a:pt x="3936829" y="121383"/>
                </a:cubicBezTo>
                <a:cubicBezTo>
                  <a:pt x="1957118" y="121383"/>
                  <a:pt x="328819" y="1625950"/>
                  <a:pt x="133014" y="3554001"/>
                </a:cubicBezTo>
                <a:lnTo>
                  <a:pt x="125501" y="3702800"/>
                </a:lnTo>
                <a:lnTo>
                  <a:pt x="0" y="3702800"/>
                </a:lnTo>
                <a:lnTo>
                  <a:pt x="12258" y="3541591"/>
                </a:lnTo>
                <a:cubicBezTo>
                  <a:pt x="214279" y="1552333"/>
                  <a:pt x="1894271" y="0"/>
                  <a:pt x="3936829" y="0"/>
                </a:cubicBezTo>
                <a:close/>
              </a:path>
            </a:pathLst>
          </a:custGeom>
          <a:gradFill flip="none" rotWithShape="1">
            <a:gsLst>
              <a:gs pos="0">
                <a:srgbClr val="E779A3">
                  <a:lumMod val="20000"/>
                  <a:lumOff val="80000"/>
                </a:srgbClr>
              </a:gs>
              <a:gs pos="100000">
                <a:srgbClr val="E779A3"/>
              </a:gs>
            </a:gsLst>
            <a:lin ang="10800000" scaled="1"/>
            <a:tileRect/>
          </a:gra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rgbClr val="FFFFFF"/>
              </a:solidFill>
              <a:sym typeface="Arial" panose="020B0604020202020204" pitchFamily="34" charset="0"/>
            </a:endParaRPr>
          </a:p>
        </p:txBody>
      </p:sp>
      <p:sp>
        <p:nvSpPr>
          <p:cNvPr id="16" name="任意多边形 15"/>
          <p:cNvSpPr/>
          <p:nvPr>
            <p:custDataLst>
              <p:tags r:id="rId16"/>
            </p:custDataLst>
          </p:nvPr>
        </p:nvSpPr>
        <p:spPr>
          <a:xfrm>
            <a:off x="1344295" y="1668780"/>
            <a:ext cx="9337040" cy="1529715"/>
          </a:xfrm>
          <a:custGeom>
            <a:avLst/>
            <a:gdLst>
              <a:gd name="connsiteX0" fmla="*/ 3936829 w 7873657"/>
              <a:gd name="connsiteY0" fmla="*/ 0 h 3702800"/>
              <a:gd name="connsiteX1" fmla="*/ 7861399 w 7873657"/>
              <a:gd name="connsiteY1" fmla="*/ 3541591 h 3702800"/>
              <a:gd name="connsiteX2" fmla="*/ 7873657 w 7873657"/>
              <a:gd name="connsiteY2" fmla="*/ 3702800 h 3702800"/>
              <a:gd name="connsiteX3" fmla="*/ 7748156 w 7873657"/>
              <a:gd name="connsiteY3" fmla="*/ 3702800 h 3702800"/>
              <a:gd name="connsiteX4" fmla="*/ 7740642 w 7873657"/>
              <a:gd name="connsiteY4" fmla="*/ 3554001 h 3702800"/>
              <a:gd name="connsiteX5" fmla="*/ 3936829 w 7873657"/>
              <a:gd name="connsiteY5" fmla="*/ 121383 h 3702800"/>
              <a:gd name="connsiteX6" fmla="*/ 133014 w 7873657"/>
              <a:gd name="connsiteY6" fmla="*/ 3554001 h 3702800"/>
              <a:gd name="connsiteX7" fmla="*/ 125501 w 7873657"/>
              <a:gd name="connsiteY7" fmla="*/ 3702800 h 3702800"/>
              <a:gd name="connsiteX8" fmla="*/ 0 w 7873657"/>
              <a:gd name="connsiteY8" fmla="*/ 3702800 h 3702800"/>
              <a:gd name="connsiteX9" fmla="*/ 12258 w 7873657"/>
              <a:gd name="connsiteY9" fmla="*/ 3541591 h 3702800"/>
              <a:gd name="connsiteX10" fmla="*/ 3936829 w 7873657"/>
              <a:gd name="connsiteY10" fmla="*/ 0 h 370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73657" h="3702800">
                <a:moveTo>
                  <a:pt x="3936829" y="0"/>
                </a:moveTo>
                <a:cubicBezTo>
                  <a:pt x="5979387" y="0"/>
                  <a:pt x="7659379" y="1552333"/>
                  <a:pt x="7861399" y="3541591"/>
                </a:cubicBezTo>
                <a:lnTo>
                  <a:pt x="7873657" y="3702800"/>
                </a:lnTo>
                <a:lnTo>
                  <a:pt x="7748156" y="3702800"/>
                </a:lnTo>
                <a:lnTo>
                  <a:pt x="7740642" y="3554001"/>
                </a:lnTo>
                <a:cubicBezTo>
                  <a:pt x="7544838" y="1625950"/>
                  <a:pt x="5916540" y="121383"/>
                  <a:pt x="3936829" y="121383"/>
                </a:cubicBezTo>
                <a:cubicBezTo>
                  <a:pt x="1957118" y="121383"/>
                  <a:pt x="328819" y="1625950"/>
                  <a:pt x="133014" y="3554001"/>
                </a:cubicBezTo>
                <a:lnTo>
                  <a:pt x="125501" y="3702800"/>
                </a:lnTo>
                <a:lnTo>
                  <a:pt x="0" y="3702800"/>
                </a:lnTo>
                <a:lnTo>
                  <a:pt x="12258" y="3541591"/>
                </a:lnTo>
                <a:cubicBezTo>
                  <a:pt x="214279" y="1552333"/>
                  <a:pt x="1894271" y="0"/>
                  <a:pt x="3936829" y="0"/>
                </a:cubicBezTo>
                <a:close/>
              </a:path>
            </a:pathLst>
          </a:custGeom>
          <a:gradFill flip="none" rotWithShape="1">
            <a:gsLst>
              <a:gs pos="0">
                <a:srgbClr val="E779A3">
                  <a:lumMod val="20000"/>
                  <a:lumOff val="80000"/>
                </a:srgbClr>
              </a:gs>
              <a:gs pos="100000">
                <a:srgbClr val="E779A3"/>
              </a:gs>
            </a:gsLst>
            <a:lin ang="10800000" scaled="1"/>
            <a:tileRect/>
          </a:gra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rgbClr val="FFFFFF"/>
              </a:solidFill>
              <a:sym typeface="Arial" panose="020B0604020202020204" pitchFamily="34" charset="0"/>
            </a:endParaRPr>
          </a:p>
        </p:txBody>
      </p:sp>
      <p:sp>
        <p:nvSpPr>
          <p:cNvPr id="19" name="文本框 18"/>
          <p:cNvSpPr txBox="1"/>
          <p:nvPr>
            <p:custDataLst>
              <p:tags r:id="rId17"/>
            </p:custDataLst>
          </p:nvPr>
        </p:nvSpPr>
        <p:spPr>
          <a:xfrm>
            <a:off x="9239770" y="3331754"/>
            <a:ext cx="738664" cy="2438400"/>
          </a:xfrm>
          <a:prstGeom prst="rect">
            <a:avLst/>
          </a:prstGeom>
          <a:noFill/>
        </p:spPr>
        <p:txBody>
          <a:bodyPr vert="eaVert" wrap="square" rtlCol="0" anchor="ctr">
            <a:normAutofit/>
          </a:bodyPr>
          <a:p>
            <a:r>
              <a:rPr lang="en-US" altLang="pt-BR" dirty="0">
                <a:sym typeface="Arial" panose="020B0604020202020204" pitchFamily="34" charset="0"/>
              </a:rPr>
              <a:t>   </a:t>
            </a:r>
            <a:r>
              <a:rPr lang="pt-BR" altLang="zh-CN" dirty="0">
                <a:sym typeface="Arial" panose="020B0604020202020204" pitchFamily="34" charset="0"/>
              </a:rPr>
              <a:t>用户数据报协议UDP</a:t>
            </a:r>
            <a:endParaRPr lang="pt-BR" altLang="zh-CN" dirty="0">
              <a:sym typeface="Arial" panose="020B0604020202020204" pitchFamily="34" charset="0"/>
            </a:endParaRPr>
          </a:p>
        </p:txBody>
      </p:sp>
      <p:sp>
        <p:nvSpPr>
          <p:cNvPr id="20" name="文本框 19"/>
          <p:cNvSpPr txBox="1"/>
          <p:nvPr>
            <p:custDataLst>
              <p:tags r:id="rId18"/>
            </p:custDataLst>
          </p:nvPr>
        </p:nvSpPr>
        <p:spPr>
          <a:xfrm>
            <a:off x="10434205" y="3331754"/>
            <a:ext cx="738664" cy="2438400"/>
          </a:xfrm>
          <a:prstGeom prst="rect">
            <a:avLst/>
          </a:prstGeom>
          <a:noFill/>
        </p:spPr>
        <p:txBody>
          <a:bodyPr vert="eaVert" wrap="square" rtlCol="0" anchor="ctr">
            <a:normAutofit/>
          </a:bodyPr>
          <a:p>
            <a:r>
              <a:rPr lang="en-US" altLang="pt-BR" dirty="0">
                <a:sym typeface="Arial" panose="020B0604020202020204" pitchFamily="34" charset="0"/>
              </a:rPr>
              <a:t>   </a:t>
            </a:r>
            <a:r>
              <a:rPr lang="pt-BR" altLang="zh-CN" dirty="0">
                <a:sym typeface="Arial" panose="020B0604020202020204" pitchFamily="34" charset="0"/>
              </a:rPr>
              <a:t>本章小节</a:t>
            </a:r>
            <a:endParaRPr lang="pt-BR" altLang="zh-CN" dirty="0">
              <a:sym typeface="Arial" panose="020B0604020202020204" pitchFamily="34" charset="0"/>
            </a:endParaRPr>
          </a:p>
        </p:txBody>
      </p:sp>
    </p:spTree>
    <p:custDataLst>
      <p:tags r:id="rId19"/>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2.6 传输控制协议TCP</a:t>
            </a:r>
            <a:r>
              <a:rPr lang="en-US" sz="3600">
                <a:solidFill>
                  <a:schemeClr val="accent1">
                    <a:lumMod val="75000"/>
                  </a:schemeClr>
                </a:solidFill>
                <a:sym typeface="+mn-ea"/>
              </a:rPr>
              <a:t>—— TCP首部格式</a:t>
            </a:r>
            <a:r>
              <a:rPr sz="3600">
                <a:solidFill>
                  <a:schemeClr val="accent1">
                    <a:lumMod val="75000"/>
                  </a:schemeClr>
                </a:solidFill>
                <a:sym typeface="+mn-ea"/>
              </a:rPr>
              <a:t> </a:t>
            </a:r>
            <a:endParaRPr sz="3600">
              <a:solidFill>
                <a:schemeClr val="accent1">
                  <a:lumMod val="75000"/>
                </a:schemeClr>
              </a:solidFill>
              <a:sym typeface="+mn-ea"/>
            </a:endParaRPr>
          </a:p>
        </p:txBody>
      </p:sp>
      <p:sp>
        <p:nvSpPr>
          <p:cNvPr id="4" name="文本框 3"/>
          <p:cNvSpPr txBox="1"/>
          <p:nvPr/>
        </p:nvSpPr>
        <p:spPr>
          <a:xfrm>
            <a:off x="986790" y="1318260"/>
            <a:ext cx="10855325" cy="5354320"/>
          </a:xfrm>
          <a:prstGeom prst="rect">
            <a:avLst/>
          </a:prstGeom>
          <a:noFill/>
        </p:spPr>
        <p:txBody>
          <a:bodyPr wrap="square" rtlCol="0">
            <a:spAutoFit/>
          </a:bodyPr>
          <a:p>
            <a:pPr marL="285750" indent="-285750">
              <a:buClr>
                <a:srgbClr val="FF3300"/>
              </a:buClr>
              <a:buFont typeface="Wingdings" panose="05000000000000000000" charset="0"/>
              <a:buChar char="Ø"/>
            </a:pPr>
            <a:r>
              <a:rPr lang="zh-CN" altLang="en-US"/>
              <a:t>源端口和目的端口：各占2个字节，分别写入源端口号和目的端口号。</a:t>
            </a:r>
            <a:endParaRPr lang="zh-CN" altLang="en-US"/>
          </a:p>
          <a:p>
            <a:pPr marL="285750" indent="-285750">
              <a:buClr>
                <a:srgbClr val="FF3300"/>
              </a:buClr>
              <a:buFont typeface="Wingdings" panose="05000000000000000000" charset="0"/>
              <a:buChar char="Ø"/>
            </a:pPr>
            <a:r>
              <a:rPr lang="zh-CN" altLang="en-US"/>
              <a:t>序号：占4字节，序号范围是[0，232-1]，共232（即4284967296）个序号，当序号增加到232-1后，下一个序号就又回到0。</a:t>
            </a:r>
            <a:endParaRPr lang="zh-CN" altLang="en-US"/>
          </a:p>
          <a:p>
            <a:pPr marL="285750" indent="-285750">
              <a:buClr>
                <a:srgbClr val="FF3300"/>
              </a:buClr>
              <a:buFont typeface="Wingdings" panose="05000000000000000000" charset="0"/>
              <a:buChar char="Ø"/>
            </a:pPr>
            <a:r>
              <a:rPr lang="zh-CN" altLang="en-US"/>
              <a:t>确认号：占4字节，是期望收到对方下一个报文段的第一数据字节的序号。</a:t>
            </a:r>
            <a:endParaRPr lang="zh-CN" altLang="en-US"/>
          </a:p>
          <a:p>
            <a:pPr marL="285750" indent="-285750">
              <a:buClr>
                <a:srgbClr val="FF3300"/>
              </a:buClr>
              <a:buFont typeface="Wingdings" panose="05000000000000000000" charset="0"/>
              <a:buChar char="Ø"/>
            </a:pPr>
            <a:r>
              <a:rPr lang="zh-CN" altLang="en-US"/>
              <a:t>数据偏移：占4位，它指出TCP报文段的数据起始处距离TCP报文段的起始处有多远。</a:t>
            </a:r>
            <a:endParaRPr lang="zh-CN" altLang="en-US"/>
          </a:p>
          <a:p>
            <a:pPr marL="285750" indent="-285750">
              <a:buClr>
                <a:srgbClr val="FF3300"/>
              </a:buClr>
              <a:buFont typeface="Wingdings" panose="05000000000000000000" charset="0"/>
              <a:buChar char="Ø"/>
            </a:pPr>
            <a:r>
              <a:rPr lang="zh-CN" altLang="en-US"/>
              <a:t>保留：占6位，保留为今后使用，但目前应置为0。</a:t>
            </a:r>
            <a:endParaRPr lang="zh-CN" altLang="en-US"/>
          </a:p>
          <a:p>
            <a:pPr marL="285750" indent="-285750">
              <a:buClr>
                <a:srgbClr val="FF3300"/>
              </a:buClr>
              <a:buFont typeface="Wingdings" panose="05000000000000000000" charset="0"/>
              <a:buChar char="Ø"/>
            </a:pPr>
            <a:r>
              <a:rPr lang="zh-CN" altLang="en-US"/>
              <a:t>紧急URG：当URG=1时，表明紧急指针字段有效，这时要与首部中紧急指针字段配合使用。</a:t>
            </a:r>
            <a:endParaRPr lang="zh-CN" altLang="en-US"/>
          </a:p>
          <a:p>
            <a:pPr marL="285750" indent="-285750">
              <a:buClr>
                <a:srgbClr val="FF3300"/>
              </a:buClr>
              <a:buFont typeface="Wingdings" panose="05000000000000000000" charset="0"/>
              <a:buChar char="Ø"/>
            </a:pPr>
            <a:r>
              <a:rPr lang="zh-CN" altLang="en-US"/>
              <a:t>确认ACK：当ACK=1时，确认号字段才有效，TCP规定，在连接建立后所有传送的报文段都必须把ACK置1。</a:t>
            </a:r>
            <a:endParaRPr lang="zh-CN" altLang="en-US"/>
          </a:p>
          <a:p>
            <a:pPr marL="285750" indent="-285750">
              <a:buClr>
                <a:srgbClr val="FF3300"/>
              </a:buClr>
              <a:buFont typeface="Wingdings" panose="05000000000000000000" charset="0"/>
              <a:buChar char="Ø"/>
            </a:pPr>
            <a:r>
              <a:rPr lang="zh-CN" altLang="en-US"/>
              <a:t>推送PSH：当PSH=1时，表示以最快的速度传输数据。</a:t>
            </a:r>
            <a:endParaRPr lang="zh-CN" altLang="en-US"/>
          </a:p>
          <a:p>
            <a:pPr marL="285750" indent="-285750">
              <a:buClr>
                <a:srgbClr val="FF3300"/>
              </a:buClr>
              <a:buFont typeface="Wingdings" panose="05000000000000000000" charset="0"/>
              <a:buChar char="Ø"/>
            </a:pPr>
            <a:r>
              <a:rPr lang="zh-CN" altLang="en-US"/>
              <a:t>复位RST：当RST=1时，表明TCP连接中出现严重差错，必须释放连接，然后再重新建立传输连接。</a:t>
            </a:r>
            <a:endParaRPr lang="zh-CN" altLang="en-US"/>
          </a:p>
          <a:p>
            <a:pPr marL="285750" indent="-285750">
              <a:buClr>
                <a:srgbClr val="FF3300"/>
              </a:buClr>
              <a:buFont typeface="Wingdings" panose="05000000000000000000" charset="0"/>
              <a:buChar char="Ø"/>
            </a:pPr>
            <a:r>
              <a:rPr lang="zh-CN" altLang="en-US"/>
              <a:t>同步SYN：在连接建立时用来同步序号，当SYN=1表示这是一个连接请求或连接接受报文。</a:t>
            </a:r>
            <a:endParaRPr lang="zh-CN" altLang="en-US"/>
          </a:p>
          <a:p>
            <a:pPr marL="285750" indent="-285750">
              <a:buClr>
                <a:srgbClr val="FF3300"/>
              </a:buClr>
              <a:buFont typeface="Wingdings" panose="05000000000000000000" charset="0"/>
              <a:buChar char="Ø"/>
            </a:pPr>
            <a:r>
              <a:rPr lang="zh-CN" altLang="en-US"/>
              <a:t>终止FIN：用来释放一个连接，当FIN=1时，表明此报文段的发送方的数据已发送完毕，并要求释放传输连接。</a:t>
            </a:r>
            <a:endParaRPr lang="zh-CN" altLang="en-US"/>
          </a:p>
          <a:p>
            <a:pPr marL="285750" indent="-285750">
              <a:buClr>
                <a:srgbClr val="FF3300"/>
              </a:buClr>
              <a:buFont typeface="Wingdings" panose="05000000000000000000" charset="0"/>
              <a:buChar char="Ø"/>
            </a:pPr>
            <a:r>
              <a:rPr lang="zh-CN" altLang="en-US"/>
              <a:t>窗口：占2字节，窗口值是[0，216-1]之间的整数，窗口指的是发送本报文段的一方的接收窗口。窗口值告诉对方：从本报文段首部中的确认号算起，接收方目前允许对方发送的数据量。</a:t>
            </a:r>
            <a:endParaRPr lang="zh-CN" altLang="en-US"/>
          </a:p>
          <a:p>
            <a:pPr marL="285750" indent="-285750">
              <a:buClr>
                <a:srgbClr val="FF3300"/>
              </a:buClr>
              <a:buFont typeface="Wingdings" panose="05000000000000000000" charset="0"/>
              <a:buChar char="Ø"/>
            </a:pPr>
            <a:r>
              <a:rPr lang="zh-CN" altLang="en-US"/>
              <a:t>检验和：占2字节，这个检验和与IP的检验和有所不同，它不仅对头数据进行校验还对内容进行较验。</a:t>
            </a:r>
            <a:endParaRPr lang="zh-CN" altLang="en-US"/>
          </a:p>
          <a:p>
            <a:pPr marL="285750" indent="-285750">
              <a:buClr>
                <a:srgbClr val="FF3300"/>
              </a:buClr>
              <a:buFont typeface="Wingdings" panose="05000000000000000000" charset="0"/>
              <a:buChar char="Ø"/>
            </a:pPr>
            <a:r>
              <a:rPr lang="zh-CN" altLang="en-US"/>
              <a:t>紧急指针：占2字节，它指出本报文段中的紧急数据的字节数。</a:t>
            </a:r>
            <a:endParaRPr lang="zh-CN" altLang="en-US"/>
          </a:p>
          <a:p>
            <a:pPr marL="285750" indent="-285750">
              <a:buClr>
                <a:srgbClr val="FF3300"/>
              </a:buClr>
              <a:buFont typeface="Wingdings" panose="05000000000000000000" charset="0"/>
              <a:buChar char="Ø"/>
            </a:pPr>
            <a:r>
              <a:rPr lang="zh-CN" altLang="en-US"/>
              <a:t>选项：长度可变，最长可达40字节。当没有使用选项时，TCP的首部长度是20字节。</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500"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500" fill="hold">
                                          <p:stCondLst>
                                            <p:cond delay="0"/>
                                          </p:stCondLst>
                                        </p:cTn>
                                        <p:tgtEl>
                                          <p:spTgt spid="4">
                                            <p:txEl>
                                              <p:pRg st="1" end="1"/>
                                            </p:txEl>
                                          </p:spTgt>
                                        </p:tgtEl>
                                        <p:attrNameLst>
                                          <p:attrName>style.visibility</p:attrName>
                                        </p:attrNameLst>
                                      </p:cBhvr>
                                      <p:to>
                                        <p:strVal val="visible"/>
                                      </p:to>
                                    </p:set>
                                    <p:animEffect transition="in" filter="randombar(horizontal)">
                                      <p:cBhvr>
                                        <p:cTn id="11" dur="500"/>
                                        <p:tgtEl>
                                          <p:spTgt spid="4">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500"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500" fill="hold">
                                          <p:stCondLst>
                                            <p:cond delay="0"/>
                                          </p:stCondLst>
                                        </p:cTn>
                                        <p:tgtEl>
                                          <p:spTgt spid="4">
                                            <p:txEl>
                                              <p:pRg st="3" end="3"/>
                                            </p:txEl>
                                          </p:spTgt>
                                        </p:tgtEl>
                                        <p:attrNameLst>
                                          <p:attrName>style.visibility</p:attrName>
                                        </p:attrNameLst>
                                      </p:cBhvr>
                                      <p:to>
                                        <p:strVal val="visible"/>
                                      </p:to>
                                    </p:set>
                                    <p:animEffect transition="in" filter="randombar(horizontal)">
                                      <p:cBhvr>
                                        <p:cTn id="19" dur="500"/>
                                        <p:tgtEl>
                                          <p:spTgt spid="4">
                                            <p:txEl>
                                              <p:pRg st="3" end="3"/>
                                            </p:txEl>
                                          </p:spTgt>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500" fill="hold">
                                          <p:stCondLst>
                                            <p:cond delay="0"/>
                                          </p:stCondLst>
                                        </p:cTn>
                                        <p:tgtEl>
                                          <p:spTgt spid="4">
                                            <p:txEl>
                                              <p:pRg st="4" end="4"/>
                                            </p:txEl>
                                          </p:spTgt>
                                        </p:tgtEl>
                                        <p:attrNameLst>
                                          <p:attrName>style.visibility</p:attrName>
                                        </p:attrNameLst>
                                      </p:cBhvr>
                                      <p:to>
                                        <p:strVal val="visible"/>
                                      </p:to>
                                    </p:set>
                                    <p:animEffect transition="in" filter="randombar(horizontal)">
                                      <p:cBhvr>
                                        <p:cTn id="23" dur="500"/>
                                        <p:tgtEl>
                                          <p:spTgt spid="4">
                                            <p:txEl>
                                              <p:pRg st="4" end="4"/>
                                            </p:txEl>
                                          </p:spTgt>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500" fill="hold">
                                          <p:stCondLst>
                                            <p:cond delay="0"/>
                                          </p:stCondLst>
                                        </p:cTn>
                                        <p:tgtEl>
                                          <p:spTgt spid="4">
                                            <p:txEl>
                                              <p:pRg st="5" end="5"/>
                                            </p:txEl>
                                          </p:spTgt>
                                        </p:tgtEl>
                                        <p:attrNameLst>
                                          <p:attrName>style.visibility</p:attrName>
                                        </p:attrNameLst>
                                      </p:cBhvr>
                                      <p:to>
                                        <p:strVal val="visible"/>
                                      </p:to>
                                    </p:set>
                                    <p:animEffect transition="in" filter="randombar(horizontal)">
                                      <p:cBhvr>
                                        <p:cTn id="27" dur="500"/>
                                        <p:tgtEl>
                                          <p:spTgt spid="4">
                                            <p:txEl>
                                              <p:pRg st="5" end="5"/>
                                            </p:txEl>
                                          </p:spTgt>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500" fill="hold">
                                          <p:stCondLst>
                                            <p:cond delay="0"/>
                                          </p:stCondLst>
                                        </p:cTn>
                                        <p:tgtEl>
                                          <p:spTgt spid="4">
                                            <p:txEl>
                                              <p:pRg st="6" end="6"/>
                                            </p:txEl>
                                          </p:spTgt>
                                        </p:tgtEl>
                                        <p:attrNameLst>
                                          <p:attrName>style.visibility</p:attrName>
                                        </p:attrNameLst>
                                      </p:cBhvr>
                                      <p:to>
                                        <p:strVal val="visible"/>
                                      </p:to>
                                    </p:set>
                                    <p:animEffect transition="in" filter="randombar(horizontal)">
                                      <p:cBhvr>
                                        <p:cTn id="31" dur="500"/>
                                        <p:tgtEl>
                                          <p:spTgt spid="4">
                                            <p:txEl>
                                              <p:pRg st="6" end="6"/>
                                            </p:txEl>
                                          </p:spTgt>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500" fill="hold">
                                          <p:stCondLst>
                                            <p:cond delay="0"/>
                                          </p:stCondLst>
                                        </p:cTn>
                                        <p:tgtEl>
                                          <p:spTgt spid="4">
                                            <p:txEl>
                                              <p:pRg st="7" end="7"/>
                                            </p:txEl>
                                          </p:spTgt>
                                        </p:tgtEl>
                                        <p:attrNameLst>
                                          <p:attrName>style.visibility</p:attrName>
                                        </p:attrNameLst>
                                      </p:cBhvr>
                                      <p:to>
                                        <p:strVal val="visible"/>
                                      </p:to>
                                    </p:set>
                                    <p:animEffect transition="in" filter="randombar(horizontal)">
                                      <p:cBhvr>
                                        <p:cTn id="35" dur="500"/>
                                        <p:tgtEl>
                                          <p:spTgt spid="4">
                                            <p:txEl>
                                              <p:pRg st="7" end="7"/>
                                            </p:txEl>
                                          </p:spTgt>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9" dur="500"/>
                                        <p:tgtEl>
                                          <p:spTgt spid="4">
                                            <p:txEl>
                                              <p:pRg st="9" end="9"/>
                                            </p:txEl>
                                          </p:spTgt>
                                        </p:tgtEl>
                                      </p:cBhvr>
                                    </p:animEffect>
                                  </p:childTnLst>
                                </p:cTn>
                              </p:par>
                            </p:childTnLst>
                          </p:cTn>
                        </p:par>
                        <p:par>
                          <p:cTn id="40" fill="hold">
                            <p:stCondLst>
                              <p:cond delay="4500"/>
                            </p:stCondLst>
                            <p:childTnLst>
                              <p:par>
                                <p:cTn id="41" presetID="14" presetClass="entr" presetSubtype="10" fill="hold" nodeType="after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3" dur="500"/>
                                        <p:tgtEl>
                                          <p:spTgt spid="4">
                                            <p:txEl>
                                              <p:pRg st="10" end="10"/>
                                            </p:txEl>
                                          </p:spTgt>
                                        </p:tgtEl>
                                      </p:cBhvr>
                                    </p:animEffect>
                                  </p:childTnLst>
                                </p:cTn>
                              </p:par>
                            </p:childTnLst>
                          </p:cTn>
                        </p:par>
                        <p:par>
                          <p:cTn id="44" fill="hold">
                            <p:stCondLst>
                              <p:cond delay="5000"/>
                            </p:stCondLst>
                            <p:childTnLst>
                              <p:par>
                                <p:cTn id="45" presetID="14" presetClass="entr" presetSubtype="10" fill="hold" nodeType="after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47" dur="500"/>
                                        <p:tgtEl>
                                          <p:spTgt spid="4">
                                            <p:txEl>
                                              <p:pRg st="11" end="11"/>
                                            </p:txEl>
                                          </p:spTgt>
                                        </p:tgtEl>
                                      </p:cBhvr>
                                    </p:animEffect>
                                  </p:childTnLst>
                                </p:cTn>
                              </p:par>
                            </p:childTnLst>
                          </p:cTn>
                        </p:par>
                        <p:par>
                          <p:cTn id="48" fill="hold">
                            <p:stCondLst>
                              <p:cond delay="5500"/>
                            </p:stCondLst>
                            <p:childTnLst>
                              <p:par>
                                <p:cTn id="49" presetID="14" presetClass="entr" presetSubtype="10" fill="hold" nodeType="after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51" dur="500"/>
                                        <p:tgtEl>
                                          <p:spTgt spid="4">
                                            <p:txEl>
                                              <p:pRg st="12" end="12"/>
                                            </p:txEl>
                                          </p:spTgt>
                                        </p:tgtEl>
                                      </p:cBhvr>
                                    </p:animEffect>
                                  </p:childTnLst>
                                </p:cTn>
                              </p:par>
                            </p:childTnLst>
                          </p:cTn>
                        </p:par>
                        <p:par>
                          <p:cTn id="52" fill="hold">
                            <p:stCondLst>
                              <p:cond delay="6000"/>
                            </p:stCondLst>
                            <p:childTnLst>
                              <p:par>
                                <p:cTn id="53" presetID="14" presetClass="entr" presetSubtype="10" fill="hold" nodeType="after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55" dur="500"/>
                                        <p:tgtEl>
                                          <p:spTgt spid="4">
                                            <p:txEl>
                                              <p:pRg st="13" end="13"/>
                                            </p:txEl>
                                          </p:spTgt>
                                        </p:tgtEl>
                                      </p:cBhvr>
                                    </p:animEffect>
                                  </p:childTnLst>
                                </p:cTn>
                              </p:par>
                            </p:childTnLst>
                          </p:cTn>
                        </p:par>
                        <p:par>
                          <p:cTn id="56" fill="hold">
                            <p:stCondLst>
                              <p:cond delay="6500"/>
                            </p:stCondLst>
                            <p:childTnLst>
                              <p:par>
                                <p:cTn id="57" presetID="14" presetClass="entr" presetSubtype="10" fill="hold" nodeType="after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59"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2.6 传输控制协议TCP</a:t>
            </a:r>
            <a:r>
              <a:rPr lang="en-US" sz="3600">
                <a:solidFill>
                  <a:schemeClr val="accent1">
                    <a:lumMod val="75000"/>
                  </a:schemeClr>
                </a:solidFill>
                <a:sym typeface="+mn-ea"/>
              </a:rPr>
              <a:t>—— </a:t>
            </a:r>
            <a:r>
              <a:rPr sz="3600">
                <a:solidFill>
                  <a:schemeClr val="accent1">
                    <a:lumMod val="75000"/>
                  </a:schemeClr>
                </a:solidFill>
                <a:sym typeface="+mn-ea"/>
              </a:rPr>
              <a:t> TCP协议工作原理</a:t>
            </a:r>
            <a:endParaRPr sz="3600">
              <a:solidFill>
                <a:schemeClr val="accent1">
                  <a:lumMod val="75000"/>
                </a:schemeClr>
              </a:solidFill>
              <a:sym typeface="+mn-ea"/>
            </a:endParaRPr>
          </a:p>
        </p:txBody>
      </p:sp>
      <p:sp>
        <p:nvSpPr>
          <p:cNvPr id="4" name="文本框 3"/>
          <p:cNvSpPr txBox="1"/>
          <p:nvPr/>
        </p:nvSpPr>
        <p:spPr>
          <a:xfrm>
            <a:off x="1219200" y="1181735"/>
            <a:ext cx="9895205" cy="922020"/>
          </a:xfrm>
          <a:prstGeom prst="rect">
            <a:avLst/>
          </a:prstGeom>
          <a:noFill/>
        </p:spPr>
        <p:txBody>
          <a:bodyPr wrap="square" rtlCol="0">
            <a:spAutoFit/>
          </a:bodyPr>
          <a:p>
            <a:r>
              <a:rPr lang="en-US" altLang="zh-CN"/>
              <a:t>       </a:t>
            </a:r>
            <a:r>
              <a:rPr lang="zh-CN" altLang="en-US"/>
              <a:t>TCP是面向连接的协议，传输连接是用来传送TCP报文的，TCP传输连接的建立和释放是每一次面向连接的通信中必不可少的过程。TCP在建立连接时需要3次确认，俗称“三次握手”，在断开连接时需要4次确认，俗称“四次握手”。</a:t>
            </a:r>
            <a:endParaRPr lang="zh-CN" altLang="en-US"/>
          </a:p>
        </p:txBody>
      </p:sp>
      <p:sp>
        <p:nvSpPr>
          <p:cNvPr id="5" name="Shape 1312"/>
          <p:cNvSpPr/>
          <p:nvPr>
            <p:custDataLst>
              <p:tags r:id="rId2"/>
            </p:custDataLst>
          </p:nvPr>
        </p:nvSpPr>
        <p:spPr bwMode="auto">
          <a:xfrm>
            <a:off x="7496289" y="3885556"/>
            <a:ext cx="952500" cy="9509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498DB"/>
          </a:solidFill>
          <a:ln>
            <a:noFill/>
          </a:ln>
        </p:spPr>
        <p:txBody>
          <a:bodyPr lIns="0" tIns="0" rIns="0" bIns="0" anchor="ctr"/>
          <a:lstStyle/>
          <a:p>
            <a:pPr algn="ctr" defTabSz="584200"/>
            <a:r>
              <a:rPr lang="en-US" altLang="zh-CN" sz="2400" b="1" dirty="0">
                <a:solidFill>
                  <a:sysClr val="window" lastClr="FFFFFF"/>
                </a:solidFill>
                <a:latin typeface="微软雅黑" panose="020B0503020204020204" charset="-122"/>
                <a:ea typeface="微软雅黑" panose="020B0503020204020204" charset="-122"/>
                <a:cs typeface="Lato Light"/>
                <a:sym typeface="Century Gothic" panose="020B0502020202020204" pitchFamily="34" charset="0"/>
              </a:rPr>
              <a:t>02</a:t>
            </a:r>
            <a:endParaRPr lang="en-US" altLang="zh-CN" sz="2400" b="1" dirty="0">
              <a:solidFill>
                <a:sysClr val="window" lastClr="FFFFFF"/>
              </a:solidFill>
              <a:latin typeface="微软雅黑" panose="020B0503020204020204" charset="-122"/>
              <a:ea typeface="微软雅黑" panose="020B0503020204020204" charset="-122"/>
              <a:cs typeface="Lato Light"/>
              <a:sym typeface="Century Gothic" panose="020B0502020202020204" pitchFamily="34" charset="0"/>
            </a:endParaRPr>
          </a:p>
        </p:txBody>
      </p:sp>
      <p:sp>
        <p:nvSpPr>
          <p:cNvPr id="6" name="Shape 1315"/>
          <p:cNvSpPr/>
          <p:nvPr>
            <p:custDataLst>
              <p:tags r:id="rId3"/>
            </p:custDataLst>
          </p:nvPr>
        </p:nvSpPr>
        <p:spPr bwMode="auto">
          <a:xfrm>
            <a:off x="3681525" y="3885556"/>
            <a:ext cx="950912" cy="9509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1F74AD"/>
          </a:solidFill>
          <a:ln>
            <a:noFill/>
          </a:ln>
        </p:spPr>
        <p:txBody>
          <a:bodyPr lIns="0" tIns="0" rIns="0" bIns="0" anchor="ctr"/>
          <a:lstStyle/>
          <a:p>
            <a:pPr algn="ctr" defTabSz="584200"/>
            <a:r>
              <a:rPr lang="en-US" altLang="zh-CN" sz="2400" b="1" dirty="0">
                <a:solidFill>
                  <a:sysClr val="window" lastClr="FFFFFF"/>
                </a:solidFill>
                <a:latin typeface="微软雅黑" panose="020B0503020204020204" charset="-122"/>
                <a:ea typeface="微软雅黑" panose="020B0503020204020204" charset="-122"/>
                <a:cs typeface="Lato Light"/>
                <a:sym typeface="Century Gothic" panose="020B0502020202020204" pitchFamily="34" charset="0"/>
              </a:rPr>
              <a:t>01</a:t>
            </a:r>
            <a:endParaRPr lang="en-US" altLang="zh-CN" sz="2400" b="1" dirty="0">
              <a:solidFill>
                <a:sysClr val="window" lastClr="FFFFFF"/>
              </a:solidFill>
              <a:latin typeface="微软雅黑" panose="020B0503020204020204" charset="-122"/>
              <a:ea typeface="微软雅黑" panose="020B0503020204020204" charset="-122"/>
              <a:cs typeface="Lato Light"/>
              <a:sym typeface="Century Gothic" panose="020B0502020202020204" pitchFamily="34" charset="0"/>
            </a:endParaRPr>
          </a:p>
        </p:txBody>
      </p:sp>
      <p:sp>
        <p:nvSpPr>
          <p:cNvPr id="81" name="文本框 80"/>
          <p:cNvSpPr txBox="1"/>
          <p:nvPr>
            <p:custDataLst>
              <p:tags r:id="rId4"/>
            </p:custDataLst>
          </p:nvPr>
        </p:nvSpPr>
        <p:spPr>
          <a:xfrm>
            <a:off x="8593799" y="3946587"/>
            <a:ext cx="2760001" cy="829946"/>
          </a:xfrm>
          <a:prstGeom prst="rect">
            <a:avLst/>
          </a:prstGeom>
          <a:noFill/>
        </p:spPr>
        <p:txBody>
          <a:bodyPr wrap="square" lIns="90000" tIns="0" rIns="90000" bIns="46800">
            <a:normAutofit/>
          </a:bodyPr>
          <a:lstStyle>
            <a:defPPr>
              <a:defRPr lang="zh-CN"/>
            </a:defPPr>
            <a:lvl1pPr marL="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nSpc>
                <a:spcPct val="120000"/>
              </a:lnSpc>
            </a:pPr>
            <a:r>
              <a:rPr lang="zh-CN" altLang="en-US" sz="2800" spc="150" dirty="0">
                <a:latin typeface="微软雅黑" panose="020B0503020204020204" charset="-122"/>
                <a:ea typeface="微软雅黑" panose="020B0503020204020204" charset="-122"/>
              </a:rPr>
              <a:t>TCP的连接释放</a:t>
            </a:r>
            <a:endParaRPr lang="zh-CN" altLang="en-US" sz="2800" spc="150" dirty="0">
              <a:latin typeface="微软雅黑" panose="020B0503020204020204" charset="-122"/>
              <a:ea typeface="微软雅黑" panose="020B0503020204020204" charset="-122"/>
            </a:endParaRPr>
          </a:p>
        </p:txBody>
      </p:sp>
      <p:sp>
        <p:nvSpPr>
          <p:cNvPr id="83" name="文本框 82"/>
          <p:cNvSpPr txBox="1"/>
          <p:nvPr>
            <p:custDataLst>
              <p:tags r:id="rId5"/>
            </p:custDataLst>
          </p:nvPr>
        </p:nvSpPr>
        <p:spPr>
          <a:xfrm>
            <a:off x="673100" y="3946587"/>
            <a:ext cx="2760001" cy="829946"/>
          </a:xfrm>
          <a:prstGeom prst="rect">
            <a:avLst/>
          </a:prstGeom>
          <a:noFill/>
        </p:spPr>
        <p:txBody>
          <a:bodyPr wrap="square" lIns="90000" tIns="0" rIns="90000" bIns="46800">
            <a:normAutofit/>
          </a:bodyPr>
          <a:lstStyle>
            <a:defPPr>
              <a:defRPr lang="zh-CN"/>
            </a:defPPr>
            <a:lvl1pPr marL="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lnSpc>
                <a:spcPct val="120000"/>
              </a:lnSpc>
            </a:pPr>
            <a:r>
              <a:rPr lang="zh-CN" altLang="en-US" sz="2800" spc="150" dirty="0">
                <a:latin typeface="微软雅黑" panose="020B0503020204020204" charset="-122"/>
                <a:ea typeface="微软雅黑" panose="020B0503020204020204" charset="-122"/>
              </a:rPr>
              <a:t>TCP的连接建立</a:t>
            </a:r>
            <a:endParaRPr lang="zh-CN" altLang="en-US" sz="2800" spc="150" dirty="0">
              <a:latin typeface="微软雅黑" panose="020B0503020204020204" charset="-122"/>
              <a:ea typeface="微软雅黑" panose="020B0503020204020204" charset="-122"/>
            </a:endParaRPr>
          </a:p>
        </p:txBody>
      </p:sp>
      <p:sp>
        <p:nvSpPr>
          <p:cNvPr id="7" name="弧形 6"/>
          <p:cNvSpPr/>
          <p:nvPr>
            <p:custDataLst>
              <p:tags r:id="rId6"/>
            </p:custDataLst>
          </p:nvPr>
        </p:nvSpPr>
        <p:spPr>
          <a:xfrm rot="2696306" flipH="1">
            <a:off x="4144361" y="2529271"/>
            <a:ext cx="3435788" cy="3435788"/>
          </a:xfrm>
          <a:prstGeom prst="arc">
            <a:avLst>
              <a:gd name="adj1" fmla="val 15084107"/>
              <a:gd name="adj2" fmla="val 1029230"/>
            </a:avLst>
          </a:prstGeom>
          <a:ln w="38100">
            <a:solidFill>
              <a:srgbClr val="000000">
                <a:lumMod val="65000"/>
                <a:lumOff val="35000"/>
              </a:srgbClr>
            </a:solidFill>
            <a:headEnd type="triangle"/>
          </a:ln>
        </p:spPr>
        <p:style>
          <a:lnRef idx="1">
            <a:srgbClr val="1F74AD"/>
          </a:lnRef>
          <a:fillRef idx="0">
            <a:srgbClr val="1F74AD"/>
          </a:fillRef>
          <a:effectRef idx="0">
            <a:srgbClr val="1F74AD"/>
          </a:effectRef>
          <a:fontRef idx="minor">
            <a:srgbClr val="000000"/>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9" name="弧形 18"/>
          <p:cNvSpPr/>
          <p:nvPr>
            <p:custDataLst>
              <p:tags r:id="rId7"/>
            </p:custDataLst>
          </p:nvPr>
        </p:nvSpPr>
        <p:spPr>
          <a:xfrm rot="2696306" flipV="1">
            <a:off x="4204686" y="2639761"/>
            <a:ext cx="3435788" cy="3435788"/>
          </a:xfrm>
          <a:prstGeom prst="arc">
            <a:avLst>
              <a:gd name="adj1" fmla="val 15084107"/>
              <a:gd name="adj2" fmla="val 1029230"/>
            </a:avLst>
          </a:prstGeom>
          <a:ln w="38100">
            <a:solidFill>
              <a:srgbClr val="000000">
                <a:lumMod val="65000"/>
                <a:lumOff val="35000"/>
              </a:srgbClr>
            </a:solidFill>
            <a:headEnd type="triangle"/>
          </a:ln>
        </p:spPr>
        <p:style>
          <a:lnRef idx="1">
            <a:srgbClr val="1F74AD"/>
          </a:lnRef>
          <a:fillRef idx="0">
            <a:srgbClr val="1F74AD"/>
          </a:fillRef>
          <a:effectRef idx="0">
            <a:srgbClr val="1F74AD"/>
          </a:effectRef>
          <a:fontRef idx="minor">
            <a:srgbClr val="000000"/>
          </a:fontRef>
        </p:style>
        <p:txBody>
          <a:bodyPr rtlCol="0" anchor="ctr"/>
          <a:lstStyle/>
          <a:p>
            <a:pPr algn="ctr"/>
            <a:endParaRPr lang="zh-CN" altLang="en-US">
              <a:latin typeface="微软雅黑" panose="020B0503020204020204" charset="-122"/>
              <a:ea typeface="微软雅黑" panose="020B0503020204020204" charset="-122"/>
            </a:endParaRPr>
          </a:p>
        </p:txBody>
      </p:sp>
    </p:spTree>
    <p:custDataLst>
      <p:tags r:id="rId8"/>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2.6 传输控制协议TCP</a:t>
            </a:r>
            <a:r>
              <a:rPr lang="en-US" sz="3600">
                <a:solidFill>
                  <a:schemeClr val="accent1">
                    <a:lumMod val="75000"/>
                  </a:schemeClr>
                </a:solidFill>
                <a:sym typeface="+mn-ea"/>
              </a:rPr>
              <a:t>—— </a:t>
            </a:r>
            <a:r>
              <a:rPr sz="3600">
                <a:solidFill>
                  <a:schemeClr val="accent1">
                    <a:lumMod val="75000"/>
                  </a:schemeClr>
                </a:solidFill>
                <a:sym typeface="+mn-ea"/>
              </a:rPr>
              <a:t> TCP协议工作原理</a:t>
            </a:r>
            <a:endParaRPr sz="3600">
              <a:solidFill>
                <a:schemeClr val="accent1">
                  <a:lumMod val="75000"/>
                </a:schemeClr>
              </a:solidFill>
              <a:sym typeface="+mn-ea"/>
            </a:endParaRPr>
          </a:p>
        </p:txBody>
      </p:sp>
      <p:sp>
        <p:nvSpPr>
          <p:cNvPr id="4" name="矩形 3"/>
          <p:cNvSpPr/>
          <p:nvPr/>
        </p:nvSpPr>
        <p:spPr>
          <a:xfrm>
            <a:off x="633413" y="598170"/>
            <a:ext cx="691515" cy="1198880"/>
          </a:xfrm>
          <a:prstGeom prst="rect">
            <a:avLst/>
          </a:prstGeom>
          <a:noFill/>
          <a:ln>
            <a:noFill/>
          </a:ln>
        </p:spPr>
        <p:txBody>
          <a:bodyPr wrap="none" rtlCol="0" anchor="t">
            <a:spAutoFit/>
          </a:bodyPr>
          <a:p>
            <a:pPr algn="ctr"/>
            <a:r>
              <a:rPr lang="en-US" altLang="zh-CN" sz="7200" b="1">
                <a:ln w="25400">
                  <a:gradFill>
                    <a:gsLst>
                      <a:gs pos="31000">
                        <a:srgbClr val="6D6E85"/>
                      </a:gs>
                      <a:gs pos="66000">
                        <a:srgbClr val="A2C6FF"/>
                      </a:gs>
                      <a:gs pos="45000">
                        <a:srgbClr val="97B8F2"/>
                      </a:gs>
                      <a:gs pos="11000">
                        <a:srgbClr val="ED7D31">
                          <a:lumMod val="20000"/>
                          <a:lumOff val="80000"/>
                        </a:srgbClr>
                      </a:gs>
                      <a:gs pos="100000">
                        <a:srgbClr val="7E6760"/>
                      </a:gs>
                      <a:gs pos="91000">
                        <a:schemeClr val="bg1">
                          <a:lumMod val="50000"/>
                        </a:schemeClr>
                      </a:gs>
                      <a:gs pos="56000">
                        <a:srgbClr val="455C85"/>
                      </a:gs>
                      <a:gs pos="81000">
                        <a:srgbClr val="F8D8CF"/>
                      </a:gs>
                    </a:gsLst>
                  </a:gradFill>
                </a:ln>
                <a:blipFill>
                  <a:blip r:embed="rId2"/>
                  <a:tile sx="100000" sy="100000"/>
                </a:blipFill>
                <a:effectLst>
                  <a:outerShdw blurRad="38100" dist="25400" dir="5400000" algn="ctr" rotWithShape="0">
                    <a:srgbClr val="6E747A">
                      <a:alpha val="43000"/>
                    </a:srgbClr>
                  </a:outerShdw>
                </a:effectLst>
              </a:rPr>
              <a:t>1</a:t>
            </a:r>
            <a:endParaRPr lang="en-US" altLang="zh-CN" sz="7200" b="1">
              <a:ln w="25400">
                <a:gradFill>
                  <a:gsLst>
                    <a:gs pos="31000">
                      <a:srgbClr val="6D6E85"/>
                    </a:gs>
                    <a:gs pos="66000">
                      <a:srgbClr val="A2C6FF"/>
                    </a:gs>
                    <a:gs pos="45000">
                      <a:srgbClr val="97B8F2"/>
                    </a:gs>
                    <a:gs pos="11000">
                      <a:srgbClr val="ED7D31">
                        <a:lumMod val="20000"/>
                        <a:lumOff val="80000"/>
                      </a:srgbClr>
                    </a:gs>
                    <a:gs pos="100000">
                      <a:srgbClr val="7E6760"/>
                    </a:gs>
                    <a:gs pos="91000">
                      <a:schemeClr val="bg1">
                        <a:lumMod val="50000"/>
                      </a:schemeClr>
                    </a:gs>
                    <a:gs pos="56000">
                      <a:srgbClr val="455C85"/>
                    </a:gs>
                    <a:gs pos="81000">
                      <a:srgbClr val="F8D8CF"/>
                    </a:gs>
                  </a:gsLst>
                </a:gradFill>
              </a:ln>
              <a:blipFill>
                <a:blip r:embed="rId2"/>
                <a:tile sx="100000" sy="100000"/>
              </a:blipFill>
              <a:effectLst>
                <a:outerShdw blurRad="38100" dist="25400" dir="5400000" algn="ctr" rotWithShape="0">
                  <a:srgbClr val="6E747A">
                    <a:alpha val="43000"/>
                  </a:srgbClr>
                </a:outerShdw>
              </a:effectLst>
            </a:endParaRPr>
          </a:p>
        </p:txBody>
      </p:sp>
      <p:sp>
        <p:nvSpPr>
          <p:cNvPr id="5" name="文本框 4"/>
          <p:cNvSpPr txBox="1"/>
          <p:nvPr/>
        </p:nvSpPr>
        <p:spPr>
          <a:xfrm>
            <a:off x="1209040" y="1314450"/>
            <a:ext cx="2771775" cy="398780"/>
          </a:xfrm>
          <a:prstGeom prst="rect">
            <a:avLst/>
          </a:prstGeom>
          <a:noFill/>
        </p:spPr>
        <p:txBody>
          <a:bodyPr wrap="square" rtlCol="0">
            <a:spAutoFit/>
          </a:bodyPr>
          <a:p>
            <a:r>
              <a:rPr lang="zh-CN" altLang="en-US" sz="2000"/>
              <a:t>TCP的连接建立</a:t>
            </a:r>
            <a:endParaRPr lang="zh-CN" altLang="en-US" sz="2000"/>
          </a:p>
        </p:txBody>
      </p:sp>
      <p:sp>
        <p:nvSpPr>
          <p:cNvPr id="100" name="文本框 99"/>
          <p:cNvSpPr txBox="1"/>
          <p:nvPr/>
        </p:nvSpPr>
        <p:spPr>
          <a:xfrm>
            <a:off x="1209040" y="1713230"/>
            <a:ext cx="9883775" cy="706755"/>
          </a:xfrm>
          <a:prstGeom prst="rect">
            <a:avLst/>
          </a:prstGeom>
          <a:noFill/>
          <a:ln w="9525">
            <a:noFill/>
          </a:ln>
        </p:spPr>
        <p:txBody>
          <a:bodyPr wrap="square">
            <a:spAutoFit/>
          </a:bodyPr>
          <a:p>
            <a:pPr indent="276225"/>
            <a:r>
              <a:rPr lang="en-US" altLang="zh-CN" sz="2000" b="0">
                <a:ea typeface="宋体" panose="02010600030101010101" pitchFamily="2" charset="-122"/>
              </a:rPr>
              <a:t>    </a:t>
            </a:r>
            <a:r>
              <a:rPr lang="zh-CN" sz="2000" b="0">
                <a:ea typeface="宋体" panose="02010600030101010101" pitchFamily="2" charset="-122"/>
              </a:rPr>
              <a:t>图</a:t>
            </a:r>
            <a:r>
              <a:rPr lang="en-US" sz="2000" b="0">
                <a:latin typeface="宋体" panose="02010600030101010101" pitchFamily="2" charset="-122"/>
              </a:rPr>
              <a:t>2-12</a:t>
            </a:r>
            <a:r>
              <a:rPr lang="zh-CN" sz="2000" b="0">
                <a:ea typeface="宋体" panose="02010600030101010101" pitchFamily="2" charset="-122"/>
              </a:rPr>
              <a:t>给出了</a:t>
            </a:r>
            <a:r>
              <a:rPr lang="en-US" sz="2000" b="0">
                <a:latin typeface="Times New Roman" panose="02020603050405020304" charset="0"/>
              </a:rPr>
              <a:t>TCP</a:t>
            </a:r>
            <a:r>
              <a:rPr lang="zh-CN" sz="2000" b="0">
                <a:ea typeface="宋体" panose="02010600030101010101" pitchFamily="2" charset="-122"/>
              </a:rPr>
              <a:t>的建立连接的过程。假定主机</a:t>
            </a:r>
            <a:r>
              <a:rPr lang="en-US" sz="2000" b="0">
                <a:latin typeface="Times New Roman" panose="02020603050405020304" charset="0"/>
              </a:rPr>
              <a:t>A</a:t>
            </a:r>
            <a:r>
              <a:rPr lang="zh-CN" sz="2000" b="0">
                <a:ea typeface="宋体" panose="02010600030101010101" pitchFamily="2" charset="-122"/>
              </a:rPr>
              <a:t>运行的是</a:t>
            </a:r>
            <a:r>
              <a:rPr lang="en-US" sz="2000" b="0">
                <a:latin typeface="Times New Roman" panose="02020603050405020304" charset="0"/>
              </a:rPr>
              <a:t>TCP</a:t>
            </a:r>
            <a:r>
              <a:rPr lang="zh-CN" sz="2000" b="0">
                <a:ea typeface="宋体" panose="02010600030101010101" pitchFamily="2" charset="-122"/>
              </a:rPr>
              <a:t>客户程序，而</a:t>
            </a:r>
            <a:r>
              <a:rPr lang="en-US" sz="2000" b="0">
                <a:latin typeface="Times New Roman" panose="02020603050405020304" charset="0"/>
              </a:rPr>
              <a:t>B</a:t>
            </a:r>
            <a:r>
              <a:rPr lang="zh-CN" sz="2000" b="0">
                <a:ea typeface="宋体" panose="02010600030101010101" pitchFamily="2" charset="-122"/>
              </a:rPr>
              <a:t>运行</a:t>
            </a:r>
            <a:r>
              <a:rPr lang="en-US" sz="2000" b="0">
                <a:latin typeface="Times New Roman" panose="02020603050405020304" charset="0"/>
              </a:rPr>
              <a:t>TCP</a:t>
            </a:r>
            <a:r>
              <a:rPr lang="zh-CN" sz="2000" b="0">
                <a:ea typeface="宋体" panose="02010600030101010101" pitchFamily="2" charset="-122"/>
              </a:rPr>
              <a:t>服务器程序。</a:t>
            </a:r>
            <a:endParaRPr lang="zh-CN" altLang="en-US" sz="2000" b="0">
              <a:ea typeface="宋体" panose="02010600030101010101" pitchFamily="2" charset="-122"/>
            </a:endParaRPr>
          </a:p>
        </p:txBody>
      </p:sp>
      <p:pic>
        <p:nvPicPr>
          <p:cNvPr id="7" name="图片 6"/>
          <p:cNvPicPr/>
          <p:nvPr/>
        </p:nvPicPr>
        <p:blipFill>
          <a:blip r:embed="rId3"/>
          <a:stretch>
            <a:fillRect/>
          </a:stretch>
        </p:blipFill>
        <p:spPr>
          <a:xfrm>
            <a:off x="2050415" y="2419985"/>
            <a:ext cx="8520430" cy="3901440"/>
          </a:xfrm>
          <a:prstGeom prst="rect">
            <a:avLst/>
          </a:prstGeom>
          <a:noFill/>
          <a:ln w="9525">
            <a:noFill/>
          </a:ln>
        </p:spPr>
      </p:pic>
      <p:sp>
        <p:nvSpPr>
          <p:cNvPr id="8" name="文本框 7"/>
          <p:cNvSpPr txBox="1"/>
          <p:nvPr/>
        </p:nvSpPr>
        <p:spPr>
          <a:xfrm>
            <a:off x="5079365" y="6320790"/>
            <a:ext cx="2463165" cy="368300"/>
          </a:xfrm>
          <a:prstGeom prst="rect">
            <a:avLst/>
          </a:prstGeom>
          <a:noFill/>
        </p:spPr>
        <p:txBody>
          <a:bodyPr wrap="square" rtlCol="0">
            <a:spAutoFit/>
          </a:bodyPr>
          <a:p>
            <a:r>
              <a:rPr lang="zh-CN" altLang="en-US"/>
              <a:t>图2-12 TCP三次握手</a:t>
            </a:r>
            <a:endParaRPr lang="zh-CN" altLang="en-US"/>
          </a:p>
        </p:txBody>
      </p:sp>
    </p:spTree>
    <p:custDataLst>
      <p:tags r:id="rId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53795" y="2257425"/>
            <a:ext cx="9982835" cy="2553335"/>
          </a:xfrm>
          <a:prstGeom prst="rect">
            <a:avLst/>
          </a:prstGeom>
          <a:noFill/>
        </p:spPr>
        <p:txBody>
          <a:bodyPr wrap="square" rtlCol="0">
            <a:spAutoFit/>
          </a:bodyPr>
          <a:p>
            <a:r>
              <a:rPr lang="en-US" altLang="zh-CN"/>
              <a:t>      </a:t>
            </a:r>
            <a:r>
              <a:rPr lang="en-US" altLang="zh-CN" sz="2000"/>
              <a:t> </a:t>
            </a:r>
            <a:r>
              <a:rPr lang="zh-CN" altLang="en-US" sz="2000"/>
              <a:t>三次握手首先要求对本次连接的所有报文进行编号，取一个随机值作为初始序号。由于序号域足够长，可以保证序号循环一周时使用同一序号的旧报文早已传输完毕，网络上也就不会出现关于同一连接，同一序号的两个不同报文。在三次握手的一次握手中，A首先向B发出连接请求报文段，这时首部中的同步位SYN=1，同时选择一个初始序号seq=x。第二次握手，B接收到请求连接报文段后，如果同意建立连接，则向A发送确认。在确认报文段中SYN位和ACK位都置1，确认号是ack=x+1，同时也为自己选择一个初始序号seq=y。第三次握手，当A收到B的确认后，还要向B发出确认，确认号是ack=y+1，而自己的序号是seq=x+1，这时，TCP连接已经建立，A和B就可以进行数据传送了。</a:t>
            </a:r>
            <a:endParaRPr lang="zh-CN" altLang="en-US" sz="2000"/>
          </a:p>
        </p:txBody>
      </p:sp>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2.6 传输控制协议TCP</a:t>
            </a:r>
            <a:r>
              <a:rPr lang="en-US" sz="3600">
                <a:solidFill>
                  <a:schemeClr val="accent1">
                    <a:lumMod val="75000"/>
                  </a:schemeClr>
                </a:solidFill>
                <a:sym typeface="+mn-ea"/>
              </a:rPr>
              <a:t>—— </a:t>
            </a:r>
            <a:r>
              <a:rPr sz="3600">
                <a:solidFill>
                  <a:schemeClr val="accent1">
                    <a:lumMod val="75000"/>
                  </a:schemeClr>
                </a:solidFill>
                <a:sym typeface="+mn-ea"/>
              </a:rPr>
              <a:t> TCP协议工作原理</a:t>
            </a:r>
            <a:endParaRPr sz="3600">
              <a:solidFill>
                <a:schemeClr val="accent1">
                  <a:lumMod val="75000"/>
                </a:schemeClr>
              </a:solidFill>
              <a:sym typeface="+mn-ea"/>
            </a:endParaRPr>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2.6 传输控制协议TCP</a:t>
            </a:r>
            <a:r>
              <a:rPr lang="en-US" sz="3600">
                <a:solidFill>
                  <a:schemeClr val="accent1">
                    <a:lumMod val="75000"/>
                  </a:schemeClr>
                </a:solidFill>
                <a:sym typeface="+mn-ea"/>
              </a:rPr>
              <a:t>—— </a:t>
            </a:r>
            <a:r>
              <a:rPr sz="3600">
                <a:solidFill>
                  <a:schemeClr val="accent1">
                    <a:lumMod val="75000"/>
                  </a:schemeClr>
                </a:solidFill>
                <a:sym typeface="+mn-ea"/>
              </a:rPr>
              <a:t> TCP协议工作原理</a:t>
            </a:r>
            <a:endParaRPr sz="3600">
              <a:solidFill>
                <a:schemeClr val="accent1">
                  <a:lumMod val="75000"/>
                </a:schemeClr>
              </a:solidFill>
              <a:sym typeface="+mn-ea"/>
            </a:endParaRPr>
          </a:p>
        </p:txBody>
      </p:sp>
      <p:sp>
        <p:nvSpPr>
          <p:cNvPr id="8" name="矩形 7"/>
          <p:cNvSpPr/>
          <p:nvPr/>
        </p:nvSpPr>
        <p:spPr>
          <a:xfrm>
            <a:off x="633413" y="598170"/>
            <a:ext cx="691515" cy="1198880"/>
          </a:xfrm>
          <a:prstGeom prst="rect">
            <a:avLst/>
          </a:prstGeom>
          <a:noFill/>
          <a:ln>
            <a:noFill/>
          </a:ln>
        </p:spPr>
        <p:txBody>
          <a:bodyPr wrap="none" rtlCol="0" anchor="t">
            <a:spAutoFit/>
          </a:bodyPr>
          <a:p>
            <a:pPr algn="ctr"/>
            <a:r>
              <a:rPr lang="en-US" altLang="zh-CN" sz="7200" b="1">
                <a:ln w="25400">
                  <a:gradFill>
                    <a:gsLst>
                      <a:gs pos="31000">
                        <a:srgbClr val="6D6E85"/>
                      </a:gs>
                      <a:gs pos="66000">
                        <a:srgbClr val="A2C6FF"/>
                      </a:gs>
                      <a:gs pos="45000">
                        <a:srgbClr val="97B8F2"/>
                      </a:gs>
                      <a:gs pos="11000">
                        <a:srgbClr val="ED7D31">
                          <a:lumMod val="20000"/>
                          <a:lumOff val="80000"/>
                        </a:srgbClr>
                      </a:gs>
                      <a:gs pos="100000">
                        <a:srgbClr val="7E6760"/>
                      </a:gs>
                      <a:gs pos="91000">
                        <a:schemeClr val="bg1">
                          <a:lumMod val="50000"/>
                        </a:schemeClr>
                      </a:gs>
                      <a:gs pos="56000">
                        <a:srgbClr val="455C85"/>
                      </a:gs>
                      <a:gs pos="81000">
                        <a:srgbClr val="F8D8CF"/>
                      </a:gs>
                    </a:gsLst>
                  </a:gradFill>
                </a:ln>
                <a:blipFill>
                  <a:blip r:embed="rId2"/>
                  <a:tile sx="100000" sy="100000"/>
                </a:blipFill>
                <a:effectLst>
                  <a:outerShdw blurRad="38100" dist="25400" dir="5400000" algn="ctr" rotWithShape="0">
                    <a:srgbClr val="6E747A">
                      <a:alpha val="43000"/>
                    </a:srgbClr>
                  </a:outerShdw>
                </a:effectLst>
              </a:rPr>
              <a:t>2</a:t>
            </a:r>
            <a:endParaRPr lang="en-US" altLang="zh-CN" sz="7200" b="1">
              <a:ln w="25400">
                <a:gradFill>
                  <a:gsLst>
                    <a:gs pos="31000">
                      <a:srgbClr val="6D6E85"/>
                    </a:gs>
                    <a:gs pos="66000">
                      <a:srgbClr val="A2C6FF"/>
                    </a:gs>
                    <a:gs pos="45000">
                      <a:srgbClr val="97B8F2"/>
                    </a:gs>
                    <a:gs pos="11000">
                      <a:srgbClr val="ED7D31">
                        <a:lumMod val="20000"/>
                        <a:lumOff val="80000"/>
                      </a:srgbClr>
                    </a:gs>
                    <a:gs pos="100000">
                      <a:srgbClr val="7E6760"/>
                    </a:gs>
                    <a:gs pos="91000">
                      <a:schemeClr val="bg1">
                        <a:lumMod val="50000"/>
                      </a:schemeClr>
                    </a:gs>
                    <a:gs pos="56000">
                      <a:srgbClr val="455C85"/>
                    </a:gs>
                    <a:gs pos="81000">
                      <a:srgbClr val="F8D8CF"/>
                    </a:gs>
                  </a:gsLst>
                </a:gradFill>
              </a:ln>
              <a:blipFill>
                <a:blip r:embed="rId2"/>
                <a:tile sx="100000" sy="100000"/>
              </a:blipFill>
              <a:effectLst>
                <a:outerShdw blurRad="38100" dist="25400" dir="5400000" algn="ctr" rotWithShape="0">
                  <a:srgbClr val="6E747A">
                    <a:alpha val="43000"/>
                  </a:srgbClr>
                </a:outerShdw>
              </a:effectLst>
            </a:endParaRPr>
          </a:p>
        </p:txBody>
      </p:sp>
      <p:sp>
        <p:nvSpPr>
          <p:cNvPr id="9" name="文本框 8"/>
          <p:cNvSpPr txBox="1"/>
          <p:nvPr/>
        </p:nvSpPr>
        <p:spPr>
          <a:xfrm>
            <a:off x="1325245" y="1083945"/>
            <a:ext cx="1942465" cy="368300"/>
          </a:xfrm>
          <a:prstGeom prst="rect">
            <a:avLst/>
          </a:prstGeom>
          <a:noFill/>
        </p:spPr>
        <p:txBody>
          <a:bodyPr wrap="square" rtlCol="0">
            <a:spAutoFit/>
          </a:bodyPr>
          <a:p>
            <a:r>
              <a:rPr lang="zh-CN" altLang="en-US"/>
              <a:t>TCP的连接释放</a:t>
            </a:r>
            <a:endParaRPr lang="zh-CN" altLang="en-US"/>
          </a:p>
        </p:txBody>
      </p:sp>
      <p:sp>
        <p:nvSpPr>
          <p:cNvPr id="10" name="文本框 9"/>
          <p:cNvSpPr txBox="1"/>
          <p:nvPr/>
        </p:nvSpPr>
        <p:spPr>
          <a:xfrm>
            <a:off x="1325880" y="1428750"/>
            <a:ext cx="4869815" cy="368300"/>
          </a:xfrm>
          <a:prstGeom prst="rect">
            <a:avLst/>
          </a:prstGeom>
          <a:noFill/>
        </p:spPr>
        <p:txBody>
          <a:bodyPr wrap="square" rtlCol="0">
            <a:spAutoFit/>
          </a:bodyPr>
          <a:p>
            <a:r>
              <a:rPr lang="zh-CN" altLang="en-US"/>
              <a:t>TCP连接释放过程比较复杂，如图2-13所示。</a:t>
            </a:r>
            <a:endParaRPr lang="zh-CN" altLang="en-US"/>
          </a:p>
        </p:txBody>
      </p:sp>
      <p:graphicFrame>
        <p:nvGraphicFramePr>
          <p:cNvPr id="2" name="对象 -2147482611"/>
          <p:cNvGraphicFramePr>
            <a:graphicFrameLocks noChangeAspect="1"/>
          </p:cNvGraphicFramePr>
          <p:nvPr/>
        </p:nvGraphicFramePr>
        <p:xfrm>
          <a:off x="7023100" y="1083945"/>
          <a:ext cx="4879340" cy="4790440"/>
        </p:xfrm>
        <a:graphic>
          <a:graphicData uri="http://schemas.openxmlformats.org/presentationml/2006/ole">
            <mc:AlternateContent xmlns:mc="http://schemas.openxmlformats.org/markup-compatibility/2006">
              <mc:Choice xmlns:v="urn:schemas-microsoft-com:vml" Requires="v">
                <p:oleObj spid="_x0000_s3076" name="" r:id="rId3" imgW="4152900" imgH="5829300" progId="Visio.Drawing.11">
                  <p:embed/>
                </p:oleObj>
              </mc:Choice>
              <mc:Fallback>
                <p:oleObj name="" r:id="rId3" imgW="4152900" imgH="5829300" progId="Visio.Drawing.11">
                  <p:embed/>
                  <p:pic>
                    <p:nvPicPr>
                      <p:cNvPr id="0" name="图片 3075"/>
                      <p:cNvPicPr/>
                      <p:nvPr/>
                    </p:nvPicPr>
                    <p:blipFill>
                      <a:blip r:embed="rId4"/>
                      <a:stretch>
                        <a:fillRect/>
                      </a:stretch>
                    </p:blipFill>
                    <p:spPr>
                      <a:xfrm>
                        <a:off x="7023100" y="1083945"/>
                        <a:ext cx="4879340" cy="4790440"/>
                      </a:xfrm>
                      <a:prstGeom prst="rect">
                        <a:avLst/>
                      </a:prstGeom>
                      <a:noFill/>
                      <a:ln w="38100">
                        <a:noFill/>
                        <a:miter/>
                      </a:ln>
                    </p:spPr>
                  </p:pic>
                </p:oleObj>
              </mc:Fallback>
            </mc:AlternateContent>
          </a:graphicData>
        </a:graphic>
      </p:graphicFrame>
      <p:sp>
        <p:nvSpPr>
          <p:cNvPr id="11" name="文本框 10"/>
          <p:cNvSpPr txBox="1"/>
          <p:nvPr/>
        </p:nvSpPr>
        <p:spPr>
          <a:xfrm>
            <a:off x="8221980" y="6127750"/>
            <a:ext cx="2482215" cy="368300"/>
          </a:xfrm>
          <a:prstGeom prst="rect">
            <a:avLst/>
          </a:prstGeom>
          <a:noFill/>
        </p:spPr>
        <p:txBody>
          <a:bodyPr wrap="square" rtlCol="0">
            <a:spAutoFit/>
          </a:bodyPr>
          <a:p>
            <a:r>
              <a:rPr lang="zh-CN" altLang="en-US"/>
              <a:t>图2-13 TCP四次握手</a:t>
            </a:r>
            <a:endParaRPr lang="zh-CN" altLang="en-US"/>
          </a:p>
        </p:txBody>
      </p:sp>
      <p:sp>
        <p:nvSpPr>
          <p:cNvPr id="16" name="文本框 15"/>
          <p:cNvSpPr txBox="1"/>
          <p:nvPr/>
        </p:nvSpPr>
        <p:spPr>
          <a:xfrm>
            <a:off x="513080" y="2073910"/>
            <a:ext cx="6235700" cy="4523105"/>
          </a:xfrm>
          <a:prstGeom prst="rect">
            <a:avLst/>
          </a:prstGeom>
          <a:noFill/>
        </p:spPr>
        <p:txBody>
          <a:bodyPr wrap="square" rtlCol="0">
            <a:spAutoFit/>
          </a:bodyPr>
          <a:p>
            <a:r>
              <a:rPr lang="en-US" altLang="zh-CN"/>
              <a:t>       </a:t>
            </a:r>
            <a:r>
              <a:rPr lang="zh-CN" altLang="en-US"/>
              <a:t>第一次握手，A的应用进程先向TCP发出连接释放报文段，并停止再发送数据，主动关闭TCP连接。A的释放报文段首部的FIN置1，其序号是seq=u，它等于前面已传送过的数据的最后一个字节的序号加1，这时A等待B的确认。第二次握手，B收到连接释放报文段后即发出确认，确认号是ack=u+1，而这个报文段自己的序号是v，等于B前面已传送过的数据的最后一个字节的序号加1，这时的TCP连接处于半关闭状态，即A已经没有数据要发送了，但B若发送数据，A仍要接收，也就是说，从B到A的这个方向的连接并未关闭，A收到来自B的确认后，等待B发出的连接释放报文段。第三次握手，B发出连接释放报文段，报文段首部的FIN和ACK都置1，序号seq=w（在半关闭状态B可能又发送了一些数据），B还必须重复上次已发送过的确认号ack=u+1，这时B等待A的确认。第四次握手，A在收到B的连接释放报文段后，必须对此发出确认，在确认报文段中把ACK置1，确认号ack=w+1，而自己的序号是seq=u+1。</a:t>
            </a:r>
            <a:endParaRPr lang="zh-CN" altLang="en-US"/>
          </a:p>
        </p:txBody>
      </p:sp>
    </p:spTree>
    <p:custDataLst>
      <p:tags r:id="rId5"/>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2.7 用户数据报协议UDP</a:t>
            </a:r>
            <a:endParaRPr sz="3600">
              <a:solidFill>
                <a:schemeClr val="accent1">
                  <a:lumMod val="75000"/>
                </a:schemeClr>
              </a:solidFill>
              <a:sym typeface="+mn-ea"/>
            </a:endParaRPr>
          </a:p>
        </p:txBody>
      </p:sp>
      <p:sp>
        <p:nvSpPr>
          <p:cNvPr id="4" name="文本框 3"/>
          <p:cNvSpPr txBox="1"/>
          <p:nvPr/>
        </p:nvSpPr>
        <p:spPr>
          <a:xfrm>
            <a:off x="1069340" y="1205865"/>
            <a:ext cx="10481945" cy="2861310"/>
          </a:xfrm>
          <a:prstGeom prst="rect">
            <a:avLst/>
          </a:prstGeom>
          <a:noFill/>
        </p:spPr>
        <p:txBody>
          <a:bodyPr wrap="square" rtlCol="0">
            <a:spAutoFit/>
          </a:bodyPr>
          <a:p>
            <a:r>
              <a:rPr lang="zh-CN" altLang="en-US"/>
              <a:t>UDP可以提供面向无连接的，不可靠的，支持点对点、点对多点的快速传输。</a:t>
            </a:r>
            <a:endParaRPr lang="zh-CN" altLang="en-US"/>
          </a:p>
          <a:p>
            <a:r>
              <a:rPr lang="zh-CN" altLang="en-US"/>
              <a:t>（1）UDP是无连接的，即发送数据之前不需要建立连接，因此减少了开销和发送数据之前的时延。</a:t>
            </a:r>
            <a:endParaRPr lang="zh-CN" altLang="en-US"/>
          </a:p>
          <a:p>
            <a:r>
              <a:rPr lang="zh-CN" altLang="en-US"/>
              <a:t>（2）UDP不保证可靠交付，使用尽最大努力交付。</a:t>
            </a:r>
            <a:endParaRPr lang="zh-CN" altLang="en-US"/>
          </a:p>
          <a:p>
            <a:r>
              <a:rPr lang="zh-CN" altLang="en-US"/>
              <a:t>（3）UDP支持一对一、一对多、多对一和多对多的交互通信。</a:t>
            </a:r>
            <a:endParaRPr lang="zh-CN" altLang="en-US"/>
          </a:p>
          <a:p>
            <a:r>
              <a:rPr lang="zh-CN" altLang="en-US"/>
              <a:t>UDP有两个字段，数据字段和首部字段。首部字段很简单，只有8个字节，如图2-14所示，由四个字段组成，每个字段的长度都是2个字节。各字段的意义如下。</a:t>
            </a:r>
            <a:endParaRPr lang="zh-CN" altLang="en-US"/>
          </a:p>
          <a:p>
            <a:r>
              <a:rPr lang="zh-CN" altLang="en-US"/>
              <a:t>（1）源端口：写入源端口号，在需要对方回信时选用，不需要时可用全0。</a:t>
            </a:r>
            <a:endParaRPr lang="zh-CN" altLang="en-US"/>
          </a:p>
          <a:p>
            <a:r>
              <a:rPr lang="zh-CN" altLang="en-US"/>
              <a:t>（2）目的端口：写入目的端口号。</a:t>
            </a:r>
            <a:endParaRPr lang="zh-CN" altLang="en-US"/>
          </a:p>
          <a:p>
            <a:r>
              <a:rPr lang="zh-CN" altLang="en-US"/>
              <a:t>（3）长度： UDP用户数据报的长度，其最小值是8（仅有首部）。</a:t>
            </a:r>
            <a:endParaRPr lang="zh-CN" altLang="en-US"/>
          </a:p>
          <a:p>
            <a:r>
              <a:rPr lang="zh-CN" altLang="en-US"/>
              <a:t>（4）检验和：检测UDP用户数据报在传输中是否有错。</a:t>
            </a:r>
            <a:endParaRPr lang="zh-CN" altLang="en-US"/>
          </a:p>
        </p:txBody>
      </p:sp>
      <p:graphicFrame>
        <p:nvGraphicFramePr>
          <p:cNvPr id="5" name="表格 4"/>
          <p:cNvGraphicFramePr/>
          <p:nvPr/>
        </p:nvGraphicFramePr>
        <p:xfrm>
          <a:off x="2044065" y="4435475"/>
          <a:ext cx="8531860" cy="381000"/>
        </p:xfrm>
        <a:graphic>
          <a:graphicData uri="http://schemas.openxmlformats.org/drawingml/2006/table">
            <a:tbl>
              <a:tblPr firstRow="1" bandRow="1">
                <a:tableStyleId>{5C22544A-7EE6-4342-B048-85BDC9FD1C3A}</a:tableStyleId>
              </a:tblPr>
              <a:tblGrid>
                <a:gridCol w="2132965"/>
                <a:gridCol w="2132965"/>
                <a:gridCol w="2132965"/>
                <a:gridCol w="2132965"/>
              </a:tblGrid>
              <a:tr h="381000">
                <a:tc>
                  <a:txBody>
                    <a:bodyPr/>
                    <a:p>
                      <a:pPr algn="ctr">
                        <a:buNone/>
                      </a:pPr>
                      <a:r>
                        <a:rPr lang="zh-CN" altLang="en-US"/>
                        <a:t>源端口</a:t>
                      </a:r>
                      <a:endParaRPr lang="zh-CN" altLang="en-US"/>
                    </a:p>
                  </a:txBody>
                  <a:tcPr anchor="ctr" anchorCtr="0"/>
                </a:tc>
                <a:tc>
                  <a:txBody>
                    <a:bodyPr/>
                    <a:p>
                      <a:pPr algn="ctr">
                        <a:buNone/>
                      </a:pPr>
                      <a:r>
                        <a:rPr lang="zh-CN" altLang="en-US"/>
                        <a:t>目的端口</a:t>
                      </a:r>
                      <a:endParaRPr lang="zh-CN" altLang="en-US"/>
                    </a:p>
                  </a:txBody>
                  <a:tcPr anchor="ctr" anchorCtr="0"/>
                </a:tc>
                <a:tc>
                  <a:txBody>
                    <a:bodyPr/>
                    <a:p>
                      <a:pPr algn="ctr">
                        <a:buNone/>
                      </a:pPr>
                      <a:r>
                        <a:rPr lang="zh-CN" altLang="en-US"/>
                        <a:t>长度</a:t>
                      </a:r>
                      <a:endParaRPr lang="zh-CN" altLang="en-US"/>
                    </a:p>
                  </a:txBody>
                  <a:tcPr anchor="ctr" anchorCtr="0"/>
                </a:tc>
                <a:tc>
                  <a:txBody>
                    <a:bodyPr/>
                    <a:p>
                      <a:pPr algn="ctr">
                        <a:buNone/>
                      </a:pPr>
                      <a:r>
                        <a:rPr lang="zh-CN" altLang="en-US"/>
                        <a:t>检验和</a:t>
                      </a:r>
                      <a:endParaRPr lang="zh-CN" altLang="en-US"/>
                    </a:p>
                  </a:txBody>
                  <a:tcPr anchor="ctr" anchorCtr="0"/>
                </a:tc>
              </a:tr>
            </a:tbl>
          </a:graphicData>
        </a:graphic>
      </p:graphicFrame>
      <p:sp>
        <p:nvSpPr>
          <p:cNvPr id="6" name="文本框 5"/>
          <p:cNvSpPr txBox="1"/>
          <p:nvPr/>
        </p:nvSpPr>
        <p:spPr>
          <a:xfrm>
            <a:off x="1549400" y="4004310"/>
            <a:ext cx="772795" cy="368300"/>
          </a:xfrm>
          <a:prstGeom prst="rect">
            <a:avLst/>
          </a:prstGeom>
          <a:noFill/>
        </p:spPr>
        <p:txBody>
          <a:bodyPr wrap="square" rtlCol="0">
            <a:spAutoFit/>
          </a:bodyPr>
          <a:p>
            <a:r>
              <a:rPr lang="zh-CN" altLang="en-US"/>
              <a:t>字节</a:t>
            </a:r>
            <a:endParaRPr lang="zh-CN" altLang="en-US"/>
          </a:p>
        </p:txBody>
      </p:sp>
      <p:sp>
        <p:nvSpPr>
          <p:cNvPr id="7" name="文本框 6"/>
          <p:cNvSpPr txBox="1"/>
          <p:nvPr/>
        </p:nvSpPr>
        <p:spPr>
          <a:xfrm>
            <a:off x="2854325" y="4067175"/>
            <a:ext cx="403860" cy="368300"/>
          </a:xfrm>
          <a:prstGeom prst="rect">
            <a:avLst/>
          </a:prstGeom>
          <a:noFill/>
        </p:spPr>
        <p:txBody>
          <a:bodyPr wrap="square" rtlCol="0">
            <a:spAutoFit/>
          </a:bodyPr>
          <a:p>
            <a:r>
              <a:rPr lang="en-US" altLang="zh-CN"/>
              <a:t>2</a:t>
            </a:r>
            <a:endParaRPr lang="en-US" altLang="zh-CN"/>
          </a:p>
        </p:txBody>
      </p:sp>
      <p:sp>
        <p:nvSpPr>
          <p:cNvPr id="8" name="文本框 7"/>
          <p:cNvSpPr txBox="1"/>
          <p:nvPr/>
        </p:nvSpPr>
        <p:spPr>
          <a:xfrm>
            <a:off x="9295130" y="4067175"/>
            <a:ext cx="403860" cy="368300"/>
          </a:xfrm>
          <a:prstGeom prst="rect">
            <a:avLst/>
          </a:prstGeom>
          <a:noFill/>
        </p:spPr>
        <p:txBody>
          <a:bodyPr wrap="square" rtlCol="0">
            <a:spAutoFit/>
          </a:bodyPr>
          <a:p>
            <a:r>
              <a:rPr lang="en-US" altLang="zh-CN"/>
              <a:t>2</a:t>
            </a:r>
            <a:endParaRPr lang="en-US" altLang="zh-CN"/>
          </a:p>
        </p:txBody>
      </p:sp>
      <p:sp>
        <p:nvSpPr>
          <p:cNvPr id="9" name="文本框 8"/>
          <p:cNvSpPr txBox="1"/>
          <p:nvPr/>
        </p:nvSpPr>
        <p:spPr>
          <a:xfrm>
            <a:off x="7092315" y="4067175"/>
            <a:ext cx="403860" cy="368300"/>
          </a:xfrm>
          <a:prstGeom prst="rect">
            <a:avLst/>
          </a:prstGeom>
          <a:noFill/>
        </p:spPr>
        <p:txBody>
          <a:bodyPr wrap="square" rtlCol="0">
            <a:spAutoFit/>
          </a:bodyPr>
          <a:p>
            <a:r>
              <a:rPr lang="en-US" altLang="zh-CN"/>
              <a:t>2</a:t>
            </a:r>
            <a:endParaRPr lang="en-US" altLang="zh-CN"/>
          </a:p>
        </p:txBody>
      </p:sp>
      <p:sp>
        <p:nvSpPr>
          <p:cNvPr id="10" name="文本框 9"/>
          <p:cNvSpPr txBox="1"/>
          <p:nvPr/>
        </p:nvSpPr>
        <p:spPr>
          <a:xfrm>
            <a:off x="5031105" y="4067175"/>
            <a:ext cx="403860" cy="368300"/>
          </a:xfrm>
          <a:prstGeom prst="rect">
            <a:avLst/>
          </a:prstGeom>
          <a:noFill/>
        </p:spPr>
        <p:txBody>
          <a:bodyPr wrap="square" rtlCol="0">
            <a:spAutoFit/>
          </a:bodyPr>
          <a:p>
            <a:r>
              <a:rPr lang="en-US" altLang="zh-CN"/>
              <a:t>2</a:t>
            </a:r>
            <a:endParaRPr lang="en-US" altLang="zh-CN"/>
          </a:p>
        </p:txBody>
      </p:sp>
      <p:graphicFrame>
        <p:nvGraphicFramePr>
          <p:cNvPr id="11" name="表格 10"/>
          <p:cNvGraphicFramePr/>
          <p:nvPr/>
        </p:nvGraphicFramePr>
        <p:xfrm>
          <a:off x="5533390" y="5459095"/>
          <a:ext cx="4615180" cy="381000"/>
        </p:xfrm>
        <a:graphic>
          <a:graphicData uri="http://schemas.openxmlformats.org/drawingml/2006/table">
            <a:tbl>
              <a:tblPr firstRow="1" bandRow="1">
                <a:tableStyleId>{5C22544A-7EE6-4342-B048-85BDC9FD1C3A}</a:tableStyleId>
              </a:tblPr>
              <a:tblGrid>
                <a:gridCol w="1883410"/>
                <a:gridCol w="2731770"/>
              </a:tblGrid>
              <a:tr h="381000">
                <a:tc>
                  <a:txBody>
                    <a:bodyPr/>
                    <a:p>
                      <a:pPr algn="ctr">
                        <a:buNone/>
                      </a:pPr>
                      <a:r>
                        <a:rPr lang="en-US" altLang="zh-CN"/>
                        <a:t>UDP</a:t>
                      </a:r>
                      <a:r>
                        <a:rPr lang="zh-CN" altLang="en-US"/>
                        <a:t>首部</a:t>
                      </a:r>
                      <a:endParaRPr lang="zh-CN" altLang="en-US"/>
                    </a:p>
                  </a:txBody>
                  <a:tcPr/>
                </a:tc>
                <a:tc>
                  <a:txBody>
                    <a:bodyPr/>
                    <a:p>
                      <a:pPr algn="ctr">
                        <a:buNone/>
                      </a:pPr>
                      <a:r>
                        <a:rPr lang="en-US" altLang="zh-CN"/>
                        <a:t>UDP</a:t>
                      </a:r>
                      <a:r>
                        <a:rPr lang="zh-CN" altLang="en-US"/>
                        <a:t>的数据部分</a:t>
                      </a:r>
                      <a:endParaRPr lang="zh-CN" altLang="en-US"/>
                    </a:p>
                  </a:txBody>
                  <a:tcPr/>
                </a:tc>
              </a:tr>
            </a:tbl>
          </a:graphicData>
        </a:graphic>
      </p:graphicFrame>
      <p:cxnSp>
        <p:nvCxnSpPr>
          <p:cNvPr id="16" name="直接连接符 15"/>
          <p:cNvCxnSpPr/>
          <p:nvPr/>
        </p:nvCxnSpPr>
        <p:spPr>
          <a:xfrm>
            <a:off x="2049780" y="4789170"/>
            <a:ext cx="3494405"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37775" y="4810760"/>
            <a:ext cx="424815" cy="652780"/>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762500" y="6203950"/>
            <a:ext cx="2667000" cy="368300"/>
          </a:xfrm>
          <a:prstGeom prst="rect">
            <a:avLst/>
          </a:prstGeom>
          <a:noFill/>
        </p:spPr>
        <p:txBody>
          <a:bodyPr wrap="square" rtlCol="0">
            <a:spAutoFit/>
          </a:bodyPr>
          <a:p>
            <a:r>
              <a:rPr lang="zh-CN" altLang="en-US"/>
              <a:t>图2-14 UDP的首部格式</a:t>
            </a:r>
            <a:endParaRPr lang="zh-CN" altLang="en-US"/>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sz="3600">
                <a:solidFill>
                  <a:schemeClr val="accent1">
                    <a:lumMod val="75000"/>
                  </a:schemeClr>
                </a:solidFill>
                <a:sym typeface="+mn-ea"/>
              </a:rPr>
              <a:t>2.8 本章小节</a:t>
            </a:r>
            <a:endParaRPr sz="3600">
              <a:solidFill>
                <a:schemeClr val="accent1">
                  <a:lumMod val="75000"/>
                </a:schemeClr>
              </a:solidFill>
              <a:sym typeface="+mn-ea"/>
            </a:endParaRPr>
          </a:p>
        </p:txBody>
      </p:sp>
      <p:pic>
        <p:nvPicPr>
          <p:cNvPr id="2" name="图片 -2147482609" descr="第2章"/>
          <p:cNvPicPr>
            <a:picLocks noChangeAspect="1"/>
          </p:cNvPicPr>
          <p:nvPr/>
        </p:nvPicPr>
        <p:blipFill>
          <a:blip r:embed="rId2"/>
          <a:stretch>
            <a:fillRect/>
          </a:stretch>
        </p:blipFill>
        <p:spPr>
          <a:xfrm>
            <a:off x="3810" y="1314450"/>
            <a:ext cx="12234545" cy="5509895"/>
          </a:xfrm>
          <a:prstGeom prst="rect">
            <a:avLst/>
          </a:prstGeom>
          <a:noFill/>
          <a:ln w="9525">
            <a:noFill/>
          </a:ln>
        </p:spPr>
      </p:pic>
    </p:spTree>
    <p:custDataLst>
      <p:tags r:id="rId3"/>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44220" y="1240790"/>
            <a:ext cx="7783830" cy="2030095"/>
          </a:xfrm>
          <a:prstGeom prst="rect">
            <a:avLst/>
          </a:prstGeom>
          <a:noFill/>
        </p:spPr>
        <p:txBody>
          <a:bodyPr wrap="square" rtlCol="0">
            <a:spAutoFit/>
          </a:bodyPr>
          <a:p>
            <a:r>
              <a:rPr lang="zh-CN" altLang="en-US"/>
              <a:t>填空题</a:t>
            </a:r>
            <a:endParaRPr lang="zh-CN" altLang="en-US"/>
          </a:p>
          <a:p>
            <a:r>
              <a:rPr lang="zh-CN" altLang="en-US"/>
              <a:t>1、OSI参考模型包括物理层、（           ）、网络层、传输层、会话层、表示层和应用层。</a:t>
            </a:r>
            <a:endParaRPr lang="zh-CN" altLang="en-US"/>
          </a:p>
          <a:p>
            <a:r>
              <a:rPr lang="zh-CN" altLang="en-US"/>
              <a:t>2、（           ）是OSI参考模型的第一层。</a:t>
            </a:r>
            <a:endParaRPr lang="zh-CN" altLang="en-US"/>
          </a:p>
          <a:p>
            <a:r>
              <a:rPr lang="zh-CN" altLang="en-US"/>
              <a:t>3、在OSI参考模型中控制网络层与物理层之间的通信的是（           ）。</a:t>
            </a:r>
            <a:endParaRPr lang="zh-CN" altLang="en-US"/>
          </a:p>
          <a:p>
            <a:r>
              <a:rPr lang="zh-CN" altLang="en-US"/>
              <a:t>4、TCP/IP由4个层次组成，分别是（           ）、网络层、传输层和应用层。</a:t>
            </a:r>
            <a:endParaRPr lang="zh-CN" altLang="en-US"/>
          </a:p>
          <a:p>
            <a:r>
              <a:rPr lang="zh-CN" altLang="en-US"/>
              <a:t>5、（           ）又称为网际协议，是支持网间互联的数据报协议。</a:t>
            </a:r>
            <a:endParaRPr lang="zh-CN" altLang="en-US"/>
          </a:p>
        </p:txBody>
      </p:sp>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sz="3600">
                <a:solidFill>
                  <a:schemeClr val="accent1">
                    <a:lumMod val="75000"/>
                  </a:schemeClr>
                </a:solidFill>
                <a:sym typeface="+mn-ea"/>
              </a:rPr>
              <a:t>习题</a:t>
            </a:r>
            <a:endParaRPr lang="zh-CN" sz="3600">
              <a:solidFill>
                <a:schemeClr val="accent1">
                  <a:lumMod val="75000"/>
                </a:schemeClr>
              </a:solidFill>
              <a:sym typeface="+mn-ea"/>
            </a:endParaRPr>
          </a:p>
        </p:txBody>
      </p:sp>
      <p:sp>
        <p:nvSpPr>
          <p:cNvPr id="5" name="文本框 4"/>
          <p:cNvSpPr txBox="1"/>
          <p:nvPr/>
        </p:nvSpPr>
        <p:spPr>
          <a:xfrm>
            <a:off x="633730" y="3743960"/>
            <a:ext cx="11165205" cy="2584450"/>
          </a:xfrm>
          <a:prstGeom prst="rect">
            <a:avLst/>
          </a:prstGeom>
          <a:noFill/>
        </p:spPr>
        <p:txBody>
          <a:bodyPr wrap="square" rtlCol="0">
            <a:spAutoFit/>
          </a:bodyPr>
          <a:p>
            <a:r>
              <a:rPr lang="zh-CN" altLang="en-US"/>
              <a:t>选择题</a:t>
            </a:r>
            <a:endParaRPr lang="zh-CN" altLang="en-US"/>
          </a:p>
          <a:p>
            <a:r>
              <a:rPr lang="zh-CN" altLang="en-US"/>
              <a:t>1、（     ）指令可以发现到达目标网络经过哪些路由器。</a:t>
            </a:r>
            <a:endParaRPr lang="zh-CN" altLang="en-US"/>
          </a:p>
          <a:p>
            <a:r>
              <a:rPr lang="zh-CN" altLang="en-US"/>
              <a:t>A.ping               B.nslookup             C.tracert            D.ipconfig </a:t>
            </a:r>
            <a:endParaRPr lang="zh-CN" altLang="en-US"/>
          </a:p>
          <a:p>
            <a:r>
              <a:rPr lang="zh-CN" altLang="en-US"/>
              <a:t>2、为了检测Windows系统是否有木马入侵，可以先通过（     ）命令来查看当前的活动连接端口。</a:t>
            </a:r>
            <a:endParaRPr lang="zh-CN" altLang="en-US"/>
          </a:p>
          <a:p>
            <a:r>
              <a:rPr lang="zh-CN" altLang="en-US"/>
              <a:t>A.ipconfig            B.netstat -an             C.tracert           D. ping</a:t>
            </a:r>
            <a:endParaRPr lang="zh-CN" altLang="en-US"/>
          </a:p>
          <a:p>
            <a:r>
              <a:rPr lang="zh-CN" altLang="en-US"/>
              <a:t>3、ARP欺骗的实质是（     ）。</a:t>
            </a:r>
            <a:endParaRPr lang="zh-CN" altLang="en-US"/>
          </a:p>
          <a:p>
            <a:r>
              <a:rPr lang="zh-CN" altLang="en-US"/>
              <a:t>A.提供虚假的MAC和IP地址的组合           B.让其他计算机知道自己的存在         </a:t>
            </a:r>
            <a:endParaRPr lang="zh-CN" altLang="en-US"/>
          </a:p>
          <a:p>
            <a:r>
              <a:rPr lang="zh-CN" altLang="en-US"/>
              <a:t>C.窃取用户在网络中传输的数据               D.扰乱网络的正常运行</a:t>
            </a:r>
            <a:endParaRPr lang="zh-CN" altLang="en-US"/>
          </a:p>
          <a:p>
            <a:endParaRPr lang="zh-CN" altLang="en-US"/>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843280" y="1261745"/>
            <a:ext cx="9513570" cy="5631180"/>
          </a:xfrm>
          <a:prstGeom prst="rect">
            <a:avLst/>
          </a:prstGeom>
          <a:noFill/>
        </p:spPr>
        <p:txBody>
          <a:bodyPr wrap="square" rtlCol="0">
            <a:spAutoFit/>
          </a:bodyPr>
          <a:p>
            <a:r>
              <a:rPr lang="zh-CN" altLang="en-US">
                <a:sym typeface="+mn-ea"/>
              </a:rPr>
              <a:t>4、在Windows操作系统中，对网关IP和MAC地址进行绑定的操作为（     ）。</a:t>
            </a:r>
            <a:endParaRPr lang="zh-CN" altLang="en-US"/>
          </a:p>
          <a:p>
            <a:r>
              <a:rPr lang="zh-CN" altLang="en-US">
                <a:sym typeface="+mn-ea"/>
              </a:rPr>
              <a:t>A.ARP -a 192.168.1.1 00-0a-03-aa-5d-ff</a:t>
            </a:r>
            <a:endParaRPr lang="zh-CN" altLang="en-US"/>
          </a:p>
          <a:p>
            <a:r>
              <a:rPr lang="zh-CN" altLang="en-US">
                <a:sym typeface="+mn-ea"/>
              </a:rPr>
              <a:t>B.ARP -d 192.168.1.1 00-0a-03-aa-5d-ff</a:t>
            </a:r>
            <a:endParaRPr lang="zh-CN" altLang="en-US"/>
          </a:p>
          <a:p>
            <a:r>
              <a:rPr lang="zh-CN" altLang="en-US">
                <a:sym typeface="+mn-ea"/>
              </a:rPr>
              <a:t>C.ARP -s 192.168.1.1 00-0a-03-aa-5d-ff</a:t>
            </a:r>
            <a:endParaRPr lang="zh-CN" altLang="en-US"/>
          </a:p>
          <a:p>
            <a:r>
              <a:rPr lang="zh-CN" altLang="en-US">
                <a:sym typeface="+mn-ea"/>
              </a:rPr>
              <a:t>D.ARP -g 192.168.1.1 00-0a-03-aa-5d-ff</a:t>
            </a:r>
            <a:endParaRPr lang="zh-CN" altLang="en-US"/>
          </a:p>
          <a:p>
            <a:r>
              <a:rPr lang="zh-CN" altLang="en-US">
                <a:sym typeface="+mn-ea"/>
              </a:rPr>
              <a:t>5、当用户通过域名访问某一合法网站时，打开的却是一个不健康的网站，发生该现象的原因可能是（     ）。</a:t>
            </a:r>
            <a:endParaRPr lang="zh-CN" altLang="en-US"/>
          </a:p>
          <a:p>
            <a:r>
              <a:rPr lang="zh-CN" altLang="en-US">
                <a:sym typeface="+mn-ea"/>
              </a:rPr>
              <a:t>A.ARP欺骗          B.DHCP欺骗           C.TCP SYN攻击        D.DNS缓存中毒</a:t>
            </a:r>
            <a:endParaRPr lang="zh-CN" altLang="en-US"/>
          </a:p>
          <a:p>
            <a:r>
              <a:rPr lang="zh-CN" altLang="en-US">
                <a:sym typeface="+mn-ea"/>
              </a:rPr>
              <a:t>6、一个IP数据报由首部和数据两部分组成，首部的前一部分是固定长度，共（     ）字节，是所有IP数据报必须具有的。</a:t>
            </a:r>
            <a:endParaRPr lang="zh-CN" altLang="en-US"/>
          </a:p>
          <a:p>
            <a:r>
              <a:rPr lang="zh-CN" altLang="en-US">
                <a:sym typeface="+mn-ea"/>
              </a:rPr>
              <a:t>A.8                  B.16                  C.20                  D.32</a:t>
            </a:r>
            <a:endParaRPr lang="zh-CN" altLang="en-US"/>
          </a:p>
          <a:p>
            <a:r>
              <a:rPr lang="zh-CN" altLang="en-US">
                <a:sym typeface="+mn-ea"/>
              </a:rPr>
              <a:t>7、（     ）协议是TCP/IP协议簇的子协议，用于在IP主机、路由器之间传递控制报文。</a:t>
            </a:r>
            <a:endParaRPr lang="zh-CN" altLang="en-US"/>
          </a:p>
          <a:p>
            <a:r>
              <a:rPr lang="zh-CN" altLang="en-US">
                <a:sym typeface="+mn-ea"/>
              </a:rPr>
              <a:t>A.ICMP协议          B. ARP协议          C.IP协议              D.TCP协议</a:t>
            </a:r>
            <a:endParaRPr lang="zh-CN" altLang="en-US"/>
          </a:p>
          <a:p>
            <a:r>
              <a:rPr lang="zh-CN" altLang="en-US">
                <a:sym typeface="+mn-ea"/>
              </a:rPr>
              <a:t>8、（     ）命令可以删除ARP表中的所有内容。</a:t>
            </a:r>
            <a:endParaRPr lang="zh-CN" altLang="en-US"/>
          </a:p>
          <a:p>
            <a:r>
              <a:rPr lang="zh-CN" altLang="en-US">
                <a:sym typeface="+mn-ea"/>
              </a:rPr>
              <a:t>A.arp -a               B.arp -b              C.arp -c                D.arp –d</a:t>
            </a:r>
            <a:endParaRPr lang="zh-CN" altLang="en-US"/>
          </a:p>
          <a:p>
            <a:r>
              <a:rPr lang="zh-CN" altLang="en-US">
                <a:sym typeface="+mn-ea"/>
              </a:rPr>
              <a:t>9、（     ）命令可以观察主机的ARP缓存表。</a:t>
            </a:r>
            <a:endParaRPr lang="zh-CN" altLang="en-US"/>
          </a:p>
          <a:p>
            <a:r>
              <a:rPr lang="zh-CN" altLang="en-US">
                <a:sym typeface="+mn-ea"/>
              </a:rPr>
              <a:t>A.arp -a               B.arp -b              C.arp -c                D.arp –d</a:t>
            </a:r>
            <a:endParaRPr lang="zh-CN" altLang="en-US"/>
          </a:p>
          <a:p>
            <a:r>
              <a:rPr lang="zh-CN" altLang="en-US">
                <a:sym typeface="+mn-ea"/>
              </a:rPr>
              <a:t>10、（     ）可以提供面向无连接的，不可靠 ，支持点对点、点对多点的快速传输。</a:t>
            </a:r>
            <a:endParaRPr lang="zh-CN" altLang="en-US"/>
          </a:p>
          <a:p>
            <a:r>
              <a:rPr lang="zh-CN" altLang="en-US">
                <a:sym typeface="+mn-ea"/>
              </a:rPr>
              <a:t>A.TCP协议           B.UDP协议          C.IP协议              D.ICMP协议</a:t>
            </a:r>
            <a:endParaRPr lang="zh-CN" altLang="en-US"/>
          </a:p>
          <a:p>
            <a:endParaRPr lang="zh-CN" altLang="en-US"/>
          </a:p>
        </p:txBody>
      </p:sp>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sz="3600">
                <a:solidFill>
                  <a:schemeClr val="accent1">
                    <a:lumMod val="75000"/>
                  </a:schemeClr>
                </a:solidFill>
                <a:sym typeface="+mn-ea"/>
              </a:rPr>
              <a:t>习题</a:t>
            </a:r>
            <a:endParaRPr lang="zh-CN" sz="3600">
              <a:solidFill>
                <a:schemeClr val="accent1">
                  <a:lumMod val="75000"/>
                </a:schemeClr>
              </a:solidFill>
              <a:sym typeface="+mn-ea"/>
            </a:endParaRPr>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68580" y="52070"/>
            <a:ext cx="11917680" cy="1262380"/>
            <a:chOff x="161" y="96"/>
            <a:chExt cx="19224" cy="1988"/>
          </a:xfrm>
        </p:grpSpPr>
        <p:pic>
          <p:nvPicPr>
            <p:cNvPr id="13" name="图片 12" descr="灯"/>
            <p:cNvPicPr>
              <a:picLocks noChangeAspect="1"/>
            </p:cNvPicPr>
            <p:nvPr/>
          </p:nvPicPr>
          <p:blipFill>
            <a:blip r:embed="rId1"/>
            <a:stretch>
              <a:fillRect/>
            </a:stretch>
          </p:blipFill>
          <p:spPr>
            <a:xfrm>
              <a:off x="161" y="96"/>
              <a:ext cx="1295" cy="1988"/>
            </a:xfrm>
            <a:prstGeom prst="rect">
              <a:avLst/>
            </a:prstGeom>
          </p:spPr>
        </p:pic>
        <p:sp>
          <p:nvSpPr>
            <p:cNvPr id="14" name="圆角矩形 13"/>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sz="3600">
                <a:solidFill>
                  <a:schemeClr val="accent1">
                    <a:lumMod val="75000"/>
                  </a:schemeClr>
                </a:solidFill>
                <a:sym typeface="+mn-ea"/>
              </a:rPr>
              <a:t>习题</a:t>
            </a:r>
            <a:endParaRPr lang="zh-CN" sz="3600">
              <a:solidFill>
                <a:schemeClr val="accent1">
                  <a:lumMod val="75000"/>
                </a:schemeClr>
              </a:solidFill>
              <a:sym typeface="+mn-ea"/>
            </a:endParaRPr>
          </a:p>
        </p:txBody>
      </p:sp>
      <p:sp>
        <p:nvSpPr>
          <p:cNvPr id="4" name="文本框 3"/>
          <p:cNvSpPr txBox="1"/>
          <p:nvPr/>
        </p:nvSpPr>
        <p:spPr>
          <a:xfrm>
            <a:off x="1102360" y="1314450"/>
            <a:ext cx="10252075" cy="1753235"/>
          </a:xfrm>
          <a:prstGeom prst="rect">
            <a:avLst/>
          </a:prstGeom>
          <a:noFill/>
        </p:spPr>
        <p:txBody>
          <a:bodyPr wrap="square" rtlCol="0">
            <a:spAutoFit/>
          </a:bodyPr>
          <a:p>
            <a:r>
              <a:rPr lang="zh-CN" altLang="en-US"/>
              <a:t>判断题</a:t>
            </a:r>
            <a:endParaRPr lang="zh-CN" altLang="en-US"/>
          </a:p>
          <a:p>
            <a:r>
              <a:rPr lang="zh-CN" altLang="en-US"/>
              <a:t>1、TCP/IP体系有7个层次，ISO/OSI体系有4个层次。</a:t>
            </a:r>
            <a:endParaRPr lang="zh-CN" altLang="en-US"/>
          </a:p>
          <a:p>
            <a:r>
              <a:rPr lang="zh-CN" altLang="en-US"/>
              <a:t>2、ARP协议的作用是将物理地址转化为IP地址。</a:t>
            </a:r>
            <a:endParaRPr lang="zh-CN" altLang="en-US"/>
          </a:p>
          <a:p>
            <a:r>
              <a:rPr lang="zh-CN" altLang="en-US"/>
              <a:t>3、ARP欺骗只会影响计算机，而不会影响交换机和路由器等设备。</a:t>
            </a:r>
            <a:endParaRPr lang="zh-CN" altLang="en-US"/>
          </a:p>
          <a:p>
            <a:r>
              <a:rPr lang="zh-CN" altLang="en-US"/>
              <a:t>4、ICMP报文是在IP数据报内部被传输的。</a:t>
            </a:r>
            <a:endParaRPr lang="zh-CN" altLang="en-US"/>
          </a:p>
          <a:p>
            <a:r>
              <a:rPr lang="zh-CN" altLang="en-US"/>
              <a:t>5、ICMP的一个重要应用就是分组间探测PING，用来测试两个主机之间的连通性。</a:t>
            </a:r>
            <a:endParaRPr lang="zh-CN" altLang="en-US"/>
          </a:p>
        </p:txBody>
      </p:sp>
      <p:sp>
        <p:nvSpPr>
          <p:cNvPr id="5" name="文本框 4"/>
          <p:cNvSpPr txBox="1"/>
          <p:nvPr/>
        </p:nvSpPr>
        <p:spPr>
          <a:xfrm>
            <a:off x="1102360" y="3907155"/>
            <a:ext cx="8806815" cy="922020"/>
          </a:xfrm>
          <a:prstGeom prst="rect">
            <a:avLst/>
          </a:prstGeom>
          <a:noFill/>
        </p:spPr>
        <p:txBody>
          <a:bodyPr wrap="square" rtlCol="0">
            <a:spAutoFit/>
          </a:bodyPr>
          <a:p>
            <a:r>
              <a:rPr lang="zh-CN" altLang="en-US"/>
              <a:t>简答题</a:t>
            </a:r>
            <a:endParaRPr lang="zh-CN" altLang="en-US"/>
          </a:p>
          <a:p>
            <a:r>
              <a:rPr lang="zh-CN" altLang="en-US"/>
              <a:t>1、OSI参考模型？TCP/IP模型？（由低到高）</a:t>
            </a:r>
            <a:endParaRPr lang="zh-CN" altLang="en-US"/>
          </a:p>
          <a:p>
            <a:r>
              <a:rPr lang="zh-CN" altLang="en-US"/>
              <a:t>2、TCP协议与UDP协议的区别？</a:t>
            </a:r>
            <a:endParaRPr lang="zh-CN" altLang="en-U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6858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altLang="en-US" sz="3600">
                <a:solidFill>
                  <a:schemeClr val="accent1">
                    <a:lumMod val="75000"/>
                  </a:schemeClr>
                </a:solidFill>
                <a:sym typeface="+mn-ea"/>
              </a:rPr>
              <a:t>2.1 OSI参考模型</a:t>
            </a:r>
            <a:endParaRPr lang="zh-CN" altLang="en-US" sz="3600">
              <a:solidFill>
                <a:schemeClr val="accent1">
                  <a:lumMod val="75000"/>
                </a:schemeClr>
              </a:solidFill>
              <a:sym typeface="+mn-ea"/>
            </a:endParaRPr>
          </a:p>
        </p:txBody>
      </p:sp>
      <p:sp>
        <p:nvSpPr>
          <p:cNvPr id="4" name="文本框 3"/>
          <p:cNvSpPr txBox="1"/>
          <p:nvPr/>
        </p:nvSpPr>
        <p:spPr>
          <a:xfrm>
            <a:off x="1195070" y="1314450"/>
            <a:ext cx="9937115" cy="1476375"/>
          </a:xfrm>
          <a:prstGeom prst="rect">
            <a:avLst/>
          </a:prstGeom>
          <a:noFill/>
        </p:spPr>
        <p:txBody>
          <a:bodyPr wrap="square" rtlCol="0">
            <a:spAutoFit/>
          </a:bodyPr>
          <a:p>
            <a:r>
              <a:rPr lang="en-US" altLang="zh-CN"/>
              <a:t>       </a:t>
            </a:r>
            <a:r>
              <a:rPr lang="zh-CN" altLang="en-US"/>
              <a:t>OSI（Open System Interconnection）参考模型是由国际标准化组织ISO制定的标准化开放式系统互联参考模型，是一个逻辑上的定义，也是一个规范，它把网络从逻辑上分为了7层，每一层都有相关和相对应的物理设备。它的最大优点是将服务、接口和协议这三个概念明确地区分开来，通过七个层次化的结构模型使不同的系统不同的网络之间实现可靠的通讯。图2-1是OSI参考模型的7层结构。</a:t>
            </a:r>
            <a:endParaRPr lang="zh-CN" altLang="en-US"/>
          </a:p>
        </p:txBody>
      </p:sp>
      <p:graphicFrame>
        <p:nvGraphicFramePr>
          <p:cNvPr id="5" name="表格 4"/>
          <p:cNvGraphicFramePr/>
          <p:nvPr/>
        </p:nvGraphicFramePr>
        <p:xfrm>
          <a:off x="3665855" y="2914650"/>
          <a:ext cx="3949700" cy="2707005"/>
        </p:xfrm>
        <a:graphic>
          <a:graphicData uri="http://schemas.openxmlformats.org/drawingml/2006/table">
            <a:tbl>
              <a:tblPr firstRow="1" bandRow="1">
                <a:tableStyleId>{5C22544A-7EE6-4342-B048-85BDC9FD1C3A}</a:tableStyleId>
              </a:tblPr>
              <a:tblGrid>
                <a:gridCol w="3949700"/>
              </a:tblGrid>
              <a:tr h="386715">
                <a:tc>
                  <a:txBody>
                    <a:bodyPr/>
                    <a:p>
                      <a:pPr algn="ctr">
                        <a:buNone/>
                      </a:pPr>
                      <a:r>
                        <a:rPr lang="zh-CN" altLang="en-US"/>
                        <a:t>应用层</a:t>
                      </a:r>
                      <a:endParaRPr lang="zh-CN" altLang="en-US"/>
                    </a:p>
                  </a:txBody>
                  <a:tcPr/>
                </a:tc>
              </a:tr>
              <a:tr h="386715">
                <a:tc>
                  <a:txBody>
                    <a:bodyPr/>
                    <a:p>
                      <a:pPr algn="ctr">
                        <a:buNone/>
                      </a:pPr>
                      <a:r>
                        <a:rPr lang="zh-CN" altLang="en-US"/>
                        <a:t>表示层</a:t>
                      </a:r>
                      <a:endParaRPr lang="zh-CN" altLang="en-US"/>
                    </a:p>
                  </a:txBody>
                  <a:tcPr/>
                </a:tc>
              </a:tr>
              <a:tr h="386715">
                <a:tc>
                  <a:txBody>
                    <a:bodyPr/>
                    <a:p>
                      <a:pPr algn="ctr">
                        <a:buNone/>
                      </a:pPr>
                      <a:r>
                        <a:rPr lang="zh-CN" altLang="en-US"/>
                        <a:t>会话</a:t>
                      </a:r>
                      <a:r>
                        <a:rPr lang="zh-CN" altLang="en-US"/>
                        <a:t>层</a:t>
                      </a:r>
                      <a:endParaRPr lang="zh-CN" altLang="en-US"/>
                    </a:p>
                  </a:txBody>
                  <a:tcPr/>
                </a:tc>
              </a:tr>
              <a:tr h="386715">
                <a:tc>
                  <a:txBody>
                    <a:bodyPr/>
                    <a:p>
                      <a:pPr algn="ctr">
                        <a:buNone/>
                      </a:pPr>
                      <a:r>
                        <a:rPr lang="zh-CN" altLang="en-US"/>
                        <a:t>传输</a:t>
                      </a:r>
                      <a:r>
                        <a:rPr lang="zh-CN" altLang="en-US"/>
                        <a:t>层</a:t>
                      </a:r>
                      <a:endParaRPr lang="zh-CN" altLang="en-US"/>
                    </a:p>
                  </a:txBody>
                  <a:tcPr/>
                </a:tc>
              </a:tr>
              <a:tr h="386715">
                <a:tc>
                  <a:txBody>
                    <a:bodyPr/>
                    <a:p>
                      <a:pPr algn="ctr">
                        <a:buNone/>
                      </a:pPr>
                      <a:r>
                        <a:rPr lang="zh-CN" altLang="en-US"/>
                        <a:t>网络层</a:t>
                      </a:r>
                      <a:endParaRPr lang="zh-CN" altLang="en-US"/>
                    </a:p>
                  </a:txBody>
                  <a:tcPr/>
                </a:tc>
              </a:tr>
              <a:tr h="386715">
                <a:tc>
                  <a:txBody>
                    <a:bodyPr/>
                    <a:p>
                      <a:pPr algn="ctr">
                        <a:buNone/>
                      </a:pPr>
                      <a:r>
                        <a:rPr lang="zh-CN" altLang="en-US"/>
                        <a:t>数据链路层</a:t>
                      </a:r>
                      <a:endParaRPr lang="zh-CN" altLang="en-US"/>
                    </a:p>
                  </a:txBody>
                  <a:tcPr/>
                </a:tc>
              </a:tr>
              <a:tr h="386715">
                <a:tc>
                  <a:txBody>
                    <a:bodyPr/>
                    <a:p>
                      <a:pPr algn="ctr">
                        <a:buNone/>
                      </a:pPr>
                      <a:r>
                        <a:rPr lang="zh-CN" altLang="en-US"/>
                        <a:t>物理层</a:t>
                      </a:r>
                      <a:endParaRPr lang="zh-CN" altLang="en-US"/>
                    </a:p>
                  </a:txBody>
                  <a:tcPr/>
                </a:tc>
              </a:tr>
            </a:tbl>
          </a:graphicData>
        </a:graphic>
      </p:graphicFrame>
      <p:cxnSp>
        <p:nvCxnSpPr>
          <p:cNvPr id="9" name="直接箭头连接符 8"/>
          <p:cNvCxnSpPr/>
          <p:nvPr/>
        </p:nvCxnSpPr>
        <p:spPr>
          <a:xfrm flipV="1">
            <a:off x="7834630" y="2954020"/>
            <a:ext cx="0" cy="26377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8001000" y="5253355"/>
            <a:ext cx="1412875" cy="368300"/>
          </a:xfrm>
          <a:prstGeom prst="rect">
            <a:avLst/>
          </a:prstGeom>
          <a:noFill/>
        </p:spPr>
        <p:txBody>
          <a:bodyPr wrap="square" rtlCol="0">
            <a:spAutoFit/>
          </a:bodyPr>
          <a:p>
            <a:r>
              <a:rPr lang="zh-CN" altLang="en-US"/>
              <a:t>第一层</a:t>
            </a:r>
            <a:endParaRPr lang="zh-CN" altLang="en-US"/>
          </a:p>
        </p:txBody>
      </p:sp>
      <p:sp>
        <p:nvSpPr>
          <p:cNvPr id="12" name="文本框 11"/>
          <p:cNvSpPr txBox="1"/>
          <p:nvPr/>
        </p:nvSpPr>
        <p:spPr>
          <a:xfrm>
            <a:off x="8001000" y="2914650"/>
            <a:ext cx="1412875" cy="368300"/>
          </a:xfrm>
          <a:prstGeom prst="rect">
            <a:avLst/>
          </a:prstGeom>
          <a:noFill/>
        </p:spPr>
        <p:txBody>
          <a:bodyPr wrap="square" rtlCol="0">
            <a:spAutoFit/>
          </a:bodyPr>
          <a:p>
            <a:r>
              <a:rPr lang="zh-CN" altLang="en-US"/>
              <a:t>第七</a:t>
            </a:r>
            <a:r>
              <a:rPr lang="zh-CN" altLang="en-US"/>
              <a:t>层</a:t>
            </a:r>
            <a:endParaRPr lang="zh-CN" altLang="en-US"/>
          </a:p>
        </p:txBody>
      </p:sp>
      <p:sp>
        <p:nvSpPr>
          <p:cNvPr id="13" name="文本框 12"/>
          <p:cNvSpPr txBox="1"/>
          <p:nvPr/>
        </p:nvSpPr>
        <p:spPr>
          <a:xfrm>
            <a:off x="4578985" y="6066155"/>
            <a:ext cx="2183130" cy="368300"/>
          </a:xfrm>
          <a:prstGeom prst="rect">
            <a:avLst/>
          </a:prstGeom>
          <a:noFill/>
        </p:spPr>
        <p:txBody>
          <a:bodyPr wrap="square" rtlCol="0">
            <a:spAutoFit/>
          </a:bodyPr>
          <a:p>
            <a:r>
              <a:rPr lang="zh-CN" altLang="en-US"/>
              <a:t>图2-1 OSI参考模型</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grpId="1"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par>
                                <p:cTn id="22" presetID="2" presetClass="entr" presetSubtype="4" fill="hold" grpId="1"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1"/>
      <p:bldP spid="12" grpId="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6858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altLang="en-US" sz="3600">
                <a:solidFill>
                  <a:schemeClr val="accent1">
                    <a:lumMod val="75000"/>
                  </a:schemeClr>
                </a:solidFill>
                <a:sym typeface="+mn-ea"/>
              </a:rPr>
              <a:t>2.1 OSI参考模型</a:t>
            </a:r>
            <a:endParaRPr lang="zh-CN" altLang="en-US" sz="3600">
              <a:solidFill>
                <a:schemeClr val="accent1">
                  <a:lumMod val="75000"/>
                </a:schemeClr>
              </a:solidFill>
              <a:sym typeface="+mn-ea"/>
            </a:endParaRPr>
          </a:p>
        </p:txBody>
      </p:sp>
      <p:grpSp>
        <p:nvGrpSpPr>
          <p:cNvPr id="26" name="组合 25"/>
          <p:cNvGrpSpPr/>
          <p:nvPr/>
        </p:nvGrpSpPr>
        <p:grpSpPr>
          <a:xfrm>
            <a:off x="566420" y="1230630"/>
            <a:ext cx="2284095" cy="458470"/>
            <a:chOff x="1617" y="2791"/>
            <a:chExt cx="3597" cy="722"/>
          </a:xfrm>
        </p:grpSpPr>
        <p:sp>
          <p:nvSpPr>
            <p:cNvPr id="24" name="圆角矩形 23"/>
            <p:cNvSpPr/>
            <p:nvPr/>
          </p:nvSpPr>
          <p:spPr>
            <a:xfrm>
              <a:off x="1617" y="2791"/>
              <a:ext cx="2357" cy="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右箭头 24"/>
            <p:cNvSpPr/>
            <p:nvPr/>
          </p:nvSpPr>
          <p:spPr>
            <a:xfrm>
              <a:off x="3974" y="3051"/>
              <a:ext cx="1241" cy="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7" name="文本框 26"/>
          <p:cNvSpPr txBox="1"/>
          <p:nvPr/>
        </p:nvSpPr>
        <p:spPr>
          <a:xfrm>
            <a:off x="838200" y="1276350"/>
            <a:ext cx="1047750" cy="368300"/>
          </a:xfrm>
          <a:prstGeom prst="rect">
            <a:avLst/>
          </a:prstGeom>
          <a:noFill/>
        </p:spPr>
        <p:txBody>
          <a:bodyPr wrap="square" rtlCol="0">
            <a:spAutoFit/>
          </a:bodyPr>
          <a:p>
            <a:pPr marL="0" indent="18415"/>
            <a:r>
              <a:rPr lang="zh-CN" altLang="en-US"/>
              <a:t>物理层</a:t>
            </a:r>
            <a:endParaRPr lang="zh-CN" altLang="en-US"/>
          </a:p>
        </p:txBody>
      </p:sp>
      <p:sp>
        <p:nvSpPr>
          <p:cNvPr id="28" name="文本框 27"/>
          <p:cNvSpPr txBox="1"/>
          <p:nvPr/>
        </p:nvSpPr>
        <p:spPr>
          <a:xfrm>
            <a:off x="2931795" y="1137920"/>
            <a:ext cx="9243695" cy="645160"/>
          </a:xfrm>
          <a:prstGeom prst="rect">
            <a:avLst/>
          </a:prstGeom>
          <a:noFill/>
        </p:spPr>
        <p:txBody>
          <a:bodyPr wrap="square" rtlCol="0">
            <a:spAutoFit/>
          </a:bodyPr>
          <a:p>
            <a:r>
              <a:rPr lang="en-US" altLang="zh-CN"/>
              <a:t>      </a:t>
            </a:r>
            <a:r>
              <a:rPr lang="zh-CN" altLang="en-US"/>
              <a:t>物理层的协议产生并检测电压以便发送和接收携带数据的信号，就是在通信信道上传输原始的数据位，即相当于“信息实际如何传送”。</a:t>
            </a:r>
            <a:endParaRPr lang="zh-CN" altLang="en-US"/>
          </a:p>
        </p:txBody>
      </p:sp>
      <p:grpSp>
        <p:nvGrpSpPr>
          <p:cNvPr id="29" name="组合 28"/>
          <p:cNvGrpSpPr/>
          <p:nvPr/>
        </p:nvGrpSpPr>
        <p:grpSpPr>
          <a:xfrm>
            <a:off x="566420" y="1941195"/>
            <a:ext cx="2284095" cy="458470"/>
            <a:chOff x="1617" y="2791"/>
            <a:chExt cx="3597" cy="722"/>
          </a:xfrm>
        </p:grpSpPr>
        <p:sp>
          <p:nvSpPr>
            <p:cNvPr id="30" name="圆角矩形 29"/>
            <p:cNvSpPr/>
            <p:nvPr/>
          </p:nvSpPr>
          <p:spPr>
            <a:xfrm>
              <a:off x="1617" y="2791"/>
              <a:ext cx="2357" cy="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右箭头 30"/>
            <p:cNvSpPr/>
            <p:nvPr/>
          </p:nvSpPr>
          <p:spPr>
            <a:xfrm>
              <a:off x="3974" y="3051"/>
              <a:ext cx="1241" cy="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2" name="文本框 31"/>
          <p:cNvSpPr txBox="1"/>
          <p:nvPr/>
        </p:nvSpPr>
        <p:spPr>
          <a:xfrm>
            <a:off x="633730" y="1986280"/>
            <a:ext cx="1567815" cy="368300"/>
          </a:xfrm>
          <a:prstGeom prst="rect">
            <a:avLst/>
          </a:prstGeom>
          <a:noFill/>
        </p:spPr>
        <p:txBody>
          <a:bodyPr wrap="square" rtlCol="0">
            <a:spAutoFit/>
          </a:bodyPr>
          <a:p>
            <a:r>
              <a:rPr lang="zh-CN" altLang="en-US"/>
              <a:t>数据链路层</a:t>
            </a:r>
            <a:endParaRPr lang="zh-CN" altLang="en-US"/>
          </a:p>
        </p:txBody>
      </p:sp>
      <p:sp>
        <p:nvSpPr>
          <p:cNvPr id="33" name="文本框 32"/>
          <p:cNvSpPr txBox="1"/>
          <p:nvPr/>
        </p:nvSpPr>
        <p:spPr>
          <a:xfrm>
            <a:off x="2933700" y="1848485"/>
            <a:ext cx="9241790" cy="645160"/>
          </a:xfrm>
          <a:prstGeom prst="rect">
            <a:avLst/>
          </a:prstGeom>
          <a:noFill/>
        </p:spPr>
        <p:txBody>
          <a:bodyPr wrap="square" rtlCol="0">
            <a:spAutoFit/>
          </a:bodyPr>
          <a:p>
            <a:r>
              <a:rPr lang="en-US" altLang="zh-CN"/>
              <a:t>       </a:t>
            </a:r>
            <a:r>
              <a:rPr lang="zh-CN" altLang="en-US"/>
              <a:t>它控制网络层与物理层之间的通信。它的主要功能是如何在不可靠的物理线路上进行数据的可靠传递，就是在物理链路上无差错地传送数据帧，即相当于“每一步该怎么走”。</a:t>
            </a:r>
            <a:endParaRPr lang="zh-CN" altLang="en-US"/>
          </a:p>
        </p:txBody>
      </p:sp>
      <p:grpSp>
        <p:nvGrpSpPr>
          <p:cNvPr id="34" name="组合 33"/>
          <p:cNvGrpSpPr/>
          <p:nvPr/>
        </p:nvGrpSpPr>
        <p:grpSpPr>
          <a:xfrm>
            <a:off x="566420" y="2803525"/>
            <a:ext cx="2284095" cy="458470"/>
            <a:chOff x="1617" y="2791"/>
            <a:chExt cx="3597" cy="722"/>
          </a:xfrm>
        </p:grpSpPr>
        <p:sp>
          <p:nvSpPr>
            <p:cNvPr id="35" name="圆角矩形 34"/>
            <p:cNvSpPr/>
            <p:nvPr/>
          </p:nvSpPr>
          <p:spPr>
            <a:xfrm>
              <a:off x="1617" y="2791"/>
              <a:ext cx="2357" cy="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右箭头 35"/>
            <p:cNvSpPr/>
            <p:nvPr/>
          </p:nvSpPr>
          <p:spPr>
            <a:xfrm>
              <a:off x="3974" y="3051"/>
              <a:ext cx="1241" cy="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7" name="组合 36"/>
          <p:cNvGrpSpPr/>
          <p:nvPr/>
        </p:nvGrpSpPr>
        <p:grpSpPr>
          <a:xfrm>
            <a:off x="566420" y="3726180"/>
            <a:ext cx="2284095" cy="458470"/>
            <a:chOff x="1617" y="2791"/>
            <a:chExt cx="3597" cy="722"/>
          </a:xfrm>
        </p:grpSpPr>
        <p:sp>
          <p:nvSpPr>
            <p:cNvPr id="38" name="圆角矩形 37"/>
            <p:cNvSpPr/>
            <p:nvPr/>
          </p:nvSpPr>
          <p:spPr>
            <a:xfrm>
              <a:off x="1617" y="2791"/>
              <a:ext cx="2357" cy="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右箭头 38"/>
            <p:cNvSpPr/>
            <p:nvPr/>
          </p:nvSpPr>
          <p:spPr>
            <a:xfrm>
              <a:off x="3974" y="3051"/>
              <a:ext cx="1241" cy="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40" name="组合 39"/>
          <p:cNvGrpSpPr/>
          <p:nvPr/>
        </p:nvGrpSpPr>
        <p:grpSpPr>
          <a:xfrm>
            <a:off x="566420" y="4647565"/>
            <a:ext cx="2284095" cy="458470"/>
            <a:chOff x="1617" y="2791"/>
            <a:chExt cx="3597" cy="722"/>
          </a:xfrm>
        </p:grpSpPr>
        <p:sp>
          <p:nvSpPr>
            <p:cNvPr id="41" name="圆角矩形 40"/>
            <p:cNvSpPr/>
            <p:nvPr/>
          </p:nvSpPr>
          <p:spPr>
            <a:xfrm>
              <a:off x="1617" y="2791"/>
              <a:ext cx="2357" cy="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右箭头 41"/>
            <p:cNvSpPr/>
            <p:nvPr/>
          </p:nvSpPr>
          <p:spPr>
            <a:xfrm>
              <a:off x="3974" y="3051"/>
              <a:ext cx="1241" cy="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43" name="组合 42"/>
          <p:cNvGrpSpPr/>
          <p:nvPr/>
        </p:nvGrpSpPr>
        <p:grpSpPr>
          <a:xfrm>
            <a:off x="566420" y="5431790"/>
            <a:ext cx="2284095" cy="458470"/>
            <a:chOff x="1617" y="2791"/>
            <a:chExt cx="3597" cy="722"/>
          </a:xfrm>
        </p:grpSpPr>
        <p:sp>
          <p:nvSpPr>
            <p:cNvPr id="44" name="圆角矩形 43"/>
            <p:cNvSpPr/>
            <p:nvPr/>
          </p:nvSpPr>
          <p:spPr>
            <a:xfrm>
              <a:off x="1617" y="2791"/>
              <a:ext cx="2357" cy="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右箭头 44"/>
            <p:cNvSpPr/>
            <p:nvPr/>
          </p:nvSpPr>
          <p:spPr>
            <a:xfrm>
              <a:off x="3974" y="3051"/>
              <a:ext cx="1241" cy="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46" name="组合 45"/>
          <p:cNvGrpSpPr/>
          <p:nvPr/>
        </p:nvGrpSpPr>
        <p:grpSpPr>
          <a:xfrm>
            <a:off x="566420" y="6238875"/>
            <a:ext cx="2284095" cy="458470"/>
            <a:chOff x="1617" y="2791"/>
            <a:chExt cx="3597" cy="722"/>
          </a:xfrm>
        </p:grpSpPr>
        <p:sp>
          <p:nvSpPr>
            <p:cNvPr id="47" name="圆角矩形 46"/>
            <p:cNvSpPr/>
            <p:nvPr/>
          </p:nvSpPr>
          <p:spPr>
            <a:xfrm>
              <a:off x="1617" y="2791"/>
              <a:ext cx="2357" cy="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右箭头 47"/>
            <p:cNvSpPr/>
            <p:nvPr/>
          </p:nvSpPr>
          <p:spPr>
            <a:xfrm>
              <a:off x="3974" y="3051"/>
              <a:ext cx="1241" cy="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9" name="文本框 48"/>
          <p:cNvSpPr txBox="1"/>
          <p:nvPr/>
        </p:nvSpPr>
        <p:spPr>
          <a:xfrm>
            <a:off x="868045" y="2848610"/>
            <a:ext cx="957580" cy="368300"/>
          </a:xfrm>
          <a:prstGeom prst="rect">
            <a:avLst/>
          </a:prstGeom>
          <a:noFill/>
        </p:spPr>
        <p:txBody>
          <a:bodyPr wrap="square" rtlCol="0">
            <a:spAutoFit/>
          </a:bodyPr>
          <a:p>
            <a:r>
              <a:rPr lang="zh-CN" altLang="en-US"/>
              <a:t>网络层</a:t>
            </a:r>
            <a:endParaRPr lang="zh-CN" altLang="en-US"/>
          </a:p>
        </p:txBody>
      </p:sp>
      <p:sp>
        <p:nvSpPr>
          <p:cNvPr id="50" name="文本框 49"/>
          <p:cNvSpPr txBox="1"/>
          <p:nvPr/>
        </p:nvSpPr>
        <p:spPr>
          <a:xfrm>
            <a:off x="3009900" y="2572385"/>
            <a:ext cx="9166225" cy="922020"/>
          </a:xfrm>
          <a:prstGeom prst="rect">
            <a:avLst/>
          </a:prstGeom>
          <a:noFill/>
        </p:spPr>
        <p:txBody>
          <a:bodyPr wrap="square" rtlCol="0">
            <a:spAutoFit/>
          </a:bodyPr>
          <a:p>
            <a:r>
              <a:rPr lang="en-US" altLang="zh-CN"/>
              <a:t>       </a:t>
            </a:r>
            <a:r>
              <a:rPr lang="zh-CN" altLang="en-US"/>
              <a:t>它的主要功能是将网络地址翻译成对应的物理地址，并决定如何将数据从发送方路由到接收方，就是完成分组传送、路由选择和网络管理等工作，即相当于“数据如何到达对方”。</a:t>
            </a:r>
            <a:endParaRPr lang="zh-CN" altLang="en-US"/>
          </a:p>
        </p:txBody>
      </p:sp>
      <p:sp>
        <p:nvSpPr>
          <p:cNvPr id="51" name="文本框 50"/>
          <p:cNvSpPr txBox="1"/>
          <p:nvPr/>
        </p:nvSpPr>
        <p:spPr>
          <a:xfrm>
            <a:off x="838200" y="3771265"/>
            <a:ext cx="1057275" cy="368300"/>
          </a:xfrm>
          <a:prstGeom prst="rect">
            <a:avLst/>
          </a:prstGeom>
          <a:noFill/>
        </p:spPr>
        <p:txBody>
          <a:bodyPr wrap="square" rtlCol="0">
            <a:spAutoFit/>
          </a:bodyPr>
          <a:p>
            <a:r>
              <a:rPr lang="zh-CN" altLang="en-US"/>
              <a:t>传输层</a:t>
            </a:r>
            <a:endParaRPr lang="zh-CN" altLang="en-US"/>
          </a:p>
        </p:txBody>
      </p:sp>
      <p:sp>
        <p:nvSpPr>
          <p:cNvPr id="52" name="文本框 51"/>
          <p:cNvSpPr txBox="1"/>
          <p:nvPr/>
        </p:nvSpPr>
        <p:spPr>
          <a:xfrm>
            <a:off x="2931160" y="3494405"/>
            <a:ext cx="9241790" cy="922020"/>
          </a:xfrm>
          <a:prstGeom prst="rect">
            <a:avLst/>
          </a:prstGeom>
          <a:noFill/>
        </p:spPr>
        <p:txBody>
          <a:bodyPr wrap="square" rtlCol="0">
            <a:spAutoFit/>
          </a:bodyPr>
          <a:p>
            <a:r>
              <a:rPr lang="en-US" altLang="zh-CN"/>
              <a:t>       </a:t>
            </a:r>
            <a:r>
              <a:rPr lang="zh-CN" altLang="en-US"/>
              <a:t>传输协议同时进行流量控制或是基于接收方可接收数据的快慢程度规定适当的发送速率，除此之外，传输层按照网络能处理的最大尺寸将较长的数据包进行强制分割。传输层的主要工作就是从端到端经网络透明地传送报文，即相当于“对方在何处”。</a:t>
            </a:r>
            <a:endParaRPr lang="zh-CN" altLang="en-US"/>
          </a:p>
        </p:txBody>
      </p:sp>
      <p:sp>
        <p:nvSpPr>
          <p:cNvPr id="53" name="文本框 52"/>
          <p:cNvSpPr txBox="1"/>
          <p:nvPr/>
        </p:nvSpPr>
        <p:spPr>
          <a:xfrm>
            <a:off x="818515" y="4692650"/>
            <a:ext cx="1017905" cy="368300"/>
          </a:xfrm>
          <a:prstGeom prst="rect">
            <a:avLst/>
          </a:prstGeom>
          <a:noFill/>
        </p:spPr>
        <p:txBody>
          <a:bodyPr wrap="square" rtlCol="0">
            <a:spAutoFit/>
          </a:bodyPr>
          <a:p>
            <a:r>
              <a:rPr lang="zh-CN" altLang="en-US"/>
              <a:t>会话层</a:t>
            </a:r>
            <a:endParaRPr lang="zh-CN" altLang="en-US"/>
          </a:p>
        </p:txBody>
      </p:sp>
      <p:sp>
        <p:nvSpPr>
          <p:cNvPr id="54" name="文本框 53"/>
          <p:cNvSpPr txBox="1"/>
          <p:nvPr/>
        </p:nvSpPr>
        <p:spPr>
          <a:xfrm>
            <a:off x="2969260" y="4416425"/>
            <a:ext cx="9241155" cy="922020"/>
          </a:xfrm>
          <a:prstGeom prst="rect">
            <a:avLst/>
          </a:prstGeom>
          <a:noFill/>
        </p:spPr>
        <p:txBody>
          <a:bodyPr wrap="square" rtlCol="0">
            <a:spAutoFit/>
          </a:bodyPr>
          <a:p>
            <a:r>
              <a:rPr lang="en-US" altLang="zh-CN"/>
              <a:t>       </a:t>
            </a:r>
            <a:r>
              <a:rPr lang="zh-CN" altLang="en-US"/>
              <a:t>会话层的功能包括：建立通信链接，保持会话过程通信链接的畅通，同步两个节点之间的对话，决定通信是否被中断以及通信中断时决定从何处重新发送，简单说，会话层就是完成会话的管理与数据传输的同步工作，即相当于“如何检查”。</a:t>
            </a:r>
            <a:endParaRPr lang="zh-CN" altLang="en-US"/>
          </a:p>
        </p:txBody>
      </p:sp>
      <p:sp>
        <p:nvSpPr>
          <p:cNvPr id="55" name="文本框 54"/>
          <p:cNvSpPr txBox="1"/>
          <p:nvPr/>
        </p:nvSpPr>
        <p:spPr>
          <a:xfrm>
            <a:off x="807720" y="5477510"/>
            <a:ext cx="1028700" cy="368300"/>
          </a:xfrm>
          <a:prstGeom prst="rect">
            <a:avLst/>
          </a:prstGeom>
          <a:noFill/>
        </p:spPr>
        <p:txBody>
          <a:bodyPr wrap="square" rtlCol="0">
            <a:spAutoFit/>
          </a:bodyPr>
          <a:p>
            <a:r>
              <a:rPr lang="zh-CN" altLang="en-US"/>
              <a:t>表示层</a:t>
            </a:r>
            <a:endParaRPr lang="zh-CN" altLang="en-US"/>
          </a:p>
        </p:txBody>
      </p:sp>
      <p:sp>
        <p:nvSpPr>
          <p:cNvPr id="56" name="文本框 55"/>
          <p:cNvSpPr txBox="1"/>
          <p:nvPr/>
        </p:nvSpPr>
        <p:spPr>
          <a:xfrm>
            <a:off x="3006725" y="5316855"/>
            <a:ext cx="9166225" cy="922020"/>
          </a:xfrm>
          <a:prstGeom prst="rect">
            <a:avLst/>
          </a:prstGeom>
          <a:noFill/>
        </p:spPr>
        <p:txBody>
          <a:bodyPr wrap="square" rtlCol="0">
            <a:spAutoFit/>
          </a:bodyPr>
          <a:p>
            <a:r>
              <a:rPr lang="en-US" altLang="zh-CN"/>
              <a:t>       </a:t>
            </a:r>
            <a:r>
              <a:rPr lang="zh-CN" altLang="en-US"/>
              <a:t>应用程序和网络之间的翻译官，在表示层，数据将按照网络能理解的方案进行格式化，这种格式化也因所使用网络的类型不同而不同。表示层的主要工作就是关心传递数据的语法与语义，即相当于“像什么”。</a:t>
            </a:r>
            <a:endParaRPr lang="zh-CN" altLang="en-US"/>
          </a:p>
        </p:txBody>
      </p:sp>
      <p:sp>
        <p:nvSpPr>
          <p:cNvPr id="57" name="文本框 56"/>
          <p:cNvSpPr txBox="1"/>
          <p:nvPr/>
        </p:nvSpPr>
        <p:spPr>
          <a:xfrm>
            <a:off x="878205" y="6283960"/>
            <a:ext cx="887730" cy="368300"/>
          </a:xfrm>
          <a:prstGeom prst="rect">
            <a:avLst/>
          </a:prstGeom>
          <a:noFill/>
        </p:spPr>
        <p:txBody>
          <a:bodyPr wrap="square" rtlCol="0">
            <a:spAutoFit/>
          </a:bodyPr>
          <a:p>
            <a:r>
              <a:rPr lang="zh-CN" altLang="en-US"/>
              <a:t>应用层</a:t>
            </a:r>
            <a:endParaRPr lang="zh-CN" altLang="en-US"/>
          </a:p>
        </p:txBody>
      </p:sp>
      <p:sp>
        <p:nvSpPr>
          <p:cNvPr id="58" name="文本框 57"/>
          <p:cNvSpPr txBox="1"/>
          <p:nvPr/>
        </p:nvSpPr>
        <p:spPr>
          <a:xfrm>
            <a:off x="3009900" y="6238875"/>
            <a:ext cx="9165590" cy="645160"/>
          </a:xfrm>
          <a:prstGeom prst="rect">
            <a:avLst/>
          </a:prstGeom>
          <a:noFill/>
        </p:spPr>
        <p:txBody>
          <a:bodyPr wrap="square" rtlCol="0">
            <a:spAutoFit/>
          </a:bodyPr>
          <a:p>
            <a:r>
              <a:rPr lang="en-US" altLang="zh-CN"/>
              <a:t>       </a:t>
            </a:r>
            <a:r>
              <a:rPr lang="zh-CN" altLang="en-US"/>
              <a:t>负责对软件提供接口以使程序能使用网络服务，就是包含直接针对用户需要的协议，即相当于“做什么”。</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strips(downLeft)">
                                      <p:cBhvr>
                                        <p:cTn id="7" dur="500"/>
                                        <p:tgtEl>
                                          <p:spTgt spid="26"/>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strips(downLeft)">
                                      <p:cBhvr>
                                        <p:cTn id="10" dur="500"/>
                                        <p:tgtEl>
                                          <p:spTgt spid="28"/>
                                        </p:tgtEl>
                                      </p:cBhvr>
                                    </p:animEffect>
                                  </p:childTnLst>
                                </p:cTn>
                              </p:par>
                            </p:childTnLst>
                          </p:cTn>
                        </p:par>
                        <p:par>
                          <p:cTn id="11" fill="hold">
                            <p:stCondLst>
                              <p:cond delay="500"/>
                            </p:stCondLst>
                            <p:childTnLst>
                              <p:par>
                                <p:cTn id="12" presetID="18" presetClass="entr" presetSubtype="12" fill="hold" grpId="0"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strips(downLeft)">
                                      <p:cBhvr>
                                        <p:cTn id="14" dur="500"/>
                                        <p:tgtEl>
                                          <p:spTgt spid="32"/>
                                        </p:tgtEl>
                                      </p:cBhvr>
                                    </p:animEffect>
                                  </p:childTnLst>
                                </p:cTn>
                              </p:par>
                              <p:par>
                                <p:cTn id="15" presetID="18" presetClass="entr" presetSubtype="12"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strips(downLeft)">
                                      <p:cBhvr>
                                        <p:cTn id="17" dur="500"/>
                                        <p:tgtEl>
                                          <p:spTgt spid="33"/>
                                        </p:tgtEl>
                                      </p:cBhvr>
                                    </p:animEffect>
                                  </p:childTnLst>
                                </p:cTn>
                              </p:par>
                            </p:childTnLst>
                          </p:cTn>
                        </p:par>
                        <p:par>
                          <p:cTn id="18" fill="hold">
                            <p:stCondLst>
                              <p:cond delay="1000"/>
                            </p:stCondLst>
                            <p:childTnLst>
                              <p:par>
                                <p:cTn id="19" presetID="18" presetClass="entr" presetSubtype="12"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strips(downLeft)">
                                      <p:cBhvr>
                                        <p:cTn id="21" dur="500"/>
                                        <p:tgtEl>
                                          <p:spTgt spid="50"/>
                                        </p:tgtEl>
                                      </p:cBhvr>
                                    </p:animEffect>
                                  </p:childTnLst>
                                </p:cTn>
                              </p:par>
                              <p:par>
                                <p:cTn id="22" presetID="18" presetClass="entr" presetSubtype="12" fill="hold"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strips(downLeft)">
                                      <p:cBhvr>
                                        <p:cTn id="24" dur="500"/>
                                        <p:tgtEl>
                                          <p:spTgt spid="34"/>
                                        </p:tgtEl>
                                      </p:cBhvr>
                                    </p:animEffect>
                                  </p:childTnLst>
                                </p:cTn>
                              </p:par>
                            </p:childTnLst>
                          </p:cTn>
                        </p:par>
                        <p:par>
                          <p:cTn id="25" fill="hold">
                            <p:stCondLst>
                              <p:cond delay="1500"/>
                            </p:stCondLst>
                            <p:childTnLst>
                              <p:par>
                                <p:cTn id="26" presetID="18" presetClass="entr" presetSubtype="12" fill="hold"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strips(downLeft)">
                                      <p:cBhvr>
                                        <p:cTn id="28" dur="500"/>
                                        <p:tgtEl>
                                          <p:spTgt spid="37"/>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strips(downLeft)">
                                      <p:cBhvr>
                                        <p:cTn id="31" dur="500"/>
                                        <p:tgtEl>
                                          <p:spTgt spid="52"/>
                                        </p:tgtEl>
                                      </p:cBhvr>
                                    </p:animEffect>
                                  </p:childTnLst>
                                </p:cTn>
                              </p:par>
                            </p:childTnLst>
                          </p:cTn>
                        </p:par>
                        <p:par>
                          <p:cTn id="32" fill="hold">
                            <p:stCondLst>
                              <p:cond delay="2000"/>
                            </p:stCondLst>
                            <p:childTnLst>
                              <p:par>
                                <p:cTn id="33" presetID="18" presetClass="entr" presetSubtype="12" fill="hold" grpId="0" nodeType="after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strips(downLeft)">
                                      <p:cBhvr>
                                        <p:cTn id="35" dur="500"/>
                                        <p:tgtEl>
                                          <p:spTgt spid="54"/>
                                        </p:tgtEl>
                                      </p:cBhvr>
                                    </p:animEffect>
                                  </p:childTnLst>
                                </p:cTn>
                              </p:par>
                              <p:par>
                                <p:cTn id="36" presetID="18" presetClass="entr" presetSubtype="12" fill="hold"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strips(downLeft)">
                                      <p:cBhvr>
                                        <p:cTn id="38" dur="500"/>
                                        <p:tgtEl>
                                          <p:spTgt spid="40"/>
                                        </p:tgtEl>
                                      </p:cBhvr>
                                    </p:animEffect>
                                  </p:childTnLst>
                                </p:cTn>
                              </p:par>
                            </p:childTnLst>
                          </p:cTn>
                        </p:par>
                        <p:par>
                          <p:cTn id="39" fill="hold">
                            <p:stCondLst>
                              <p:cond delay="2500"/>
                            </p:stCondLst>
                            <p:childTnLst>
                              <p:par>
                                <p:cTn id="40" presetID="18" presetClass="entr" presetSubtype="12" fill="hold" grpId="0" nodeType="after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strips(downLeft)">
                                      <p:cBhvr>
                                        <p:cTn id="42" dur="500"/>
                                        <p:tgtEl>
                                          <p:spTgt spid="56"/>
                                        </p:tgtEl>
                                      </p:cBhvr>
                                    </p:animEffect>
                                  </p:childTnLst>
                                </p:cTn>
                              </p:par>
                              <p:par>
                                <p:cTn id="43" presetID="18" presetClass="entr" presetSubtype="12"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strips(downLeft)">
                                      <p:cBhvr>
                                        <p:cTn id="45" dur="500"/>
                                        <p:tgtEl>
                                          <p:spTgt spid="43"/>
                                        </p:tgtEl>
                                      </p:cBhvr>
                                    </p:animEffect>
                                  </p:childTnLst>
                                </p:cTn>
                              </p:par>
                            </p:childTnLst>
                          </p:cTn>
                        </p:par>
                        <p:par>
                          <p:cTn id="46" fill="hold">
                            <p:stCondLst>
                              <p:cond delay="3000"/>
                            </p:stCondLst>
                            <p:childTnLst>
                              <p:par>
                                <p:cTn id="47" presetID="18" presetClass="entr" presetSubtype="12" fill="hold" grpId="0" nodeType="after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strips(downLeft)">
                                      <p:cBhvr>
                                        <p:cTn id="49" dur="500"/>
                                        <p:tgtEl>
                                          <p:spTgt spid="58"/>
                                        </p:tgtEl>
                                      </p:cBhvr>
                                    </p:animEffect>
                                  </p:childTnLst>
                                </p:cTn>
                              </p:par>
                              <p:par>
                                <p:cTn id="50" presetID="18" presetClass="entr" presetSubtype="12"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strips(downLeft)">
                                      <p:cBhvr>
                                        <p:cTn id="5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33" grpId="0"/>
      <p:bldP spid="50" grpId="0"/>
      <p:bldP spid="52" grpId="0"/>
      <p:bldP spid="54" grpId="0"/>
      <p:bldP spid="56" grpId="0"/>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6858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altLang="en-US" sz="3600">
                <a:solidFill>
                  <a:schemeClr val="accent1">
                    <a:lumMod val="75000"/>
                  </a:schemeClr>
                </a:solidFill>
                <a:sym typeface="+mn-ea"/>
              </a:rPr>
              <a:t>2.2 TCP/IP协议族</a:t>
            </a:r>
            <a:endParaRPr lang="zh-CN" altLang="en-US" sz="3600">
              <a:solidFill>
                <a:schemeClr val="accent1">
                  <a:lumMod val="75000"/>
                </a:schemeClr>
              </a:solidFill>
              <a:sym typeface="+mn-ea"/>
            </a:endParaRPr>
          </a:p>
        </p:txBody>
      </p:sp>
      <p:sp>
        <p:nvSpPr>
          <p:cNvPr id="4" name="文本框 3"/>
          <p:cNvSpPr txBox="1"/>
          <p:nvPr/>
        </p:nvSpPr>
        <p:spPr>
          <a:xfrm>
            <a:off x="1066800" y="1314450"/>
            <a:ext cx="10415270" cy="1198880"/>
          </a:xfrm>
          <a:prstGeom prst="rect">
            <a:avLst/>
          </a:prstGeom>
          <a:noFill/>
        </p:spPr>
        <p:txBody>
          <a:bodyPr wrap="square" rtlCol="0">
            <a:spAutoFit/>
          </a:bodyPr>
          <a:p>
            <a:r>
              <a:rPr lang="en-US" altLang="zh-CN"/>
              <a:t>       </a:t>
            </a:r>
            <a:r>
              <a:rPr lang="zh-CN" altLang="en-US"/>
              <a:t>TCP/IP是用于计算机通信的一组协议，通常称它为TCP/IP协议族。采用TCP/IP协议通过互联网传送信息可减少网络中的传输阻塞，方便大批量的数据在网络上传输，从而提高网络的传输效率。TCP/IP协议族中包括上百个互为关联的协议，例如，ICMP，ARP/RARP，UDP，FTP，HTTP，SMTP等协议。</a:t>
            </a:r>
            <a:endParaRPr lang="zh-CN" altLang="en-US"/>
          </a:p>
        </p:txBody>
      </p:sp>
      <p:sp>
        <p:nvSpPr>
          <p:cNvPr id="60" name="矩形 1"/>
          <p:cNvSpPr>
            <a:spLocks noChangeArrowheads="1"/>
          </p:cNvSpPr>
          <p:nvPr>
            <p:custDataLst>
              <p:tags r:id="rId2"/>
            </p:custDataLst>
          </p:nvPr>
        </p:nvSpPr>
        <p:spPr bwMode="auto">
          <a:xfrm>
            <a:off x="7849393" y="3671949"/>
            <a:ext cx="1852055" cy="1525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normAutofit/>
          </a:bodyPr>
          <a:p>
            <a:pPr algn="ctr">
              <a:lnSpc>
                <a:spcPct val="150000"/>
              </a:lnSpc>
            </a:pPr>
            <a:r>
              <a:rPr lang="zh-CN" altLang="zh-CN" sz="2000" dirty="0">
                <a:solidFill>
                  <a:srgbClr val="5F5F5F">
                    <a:lumMod val="75000"/>
                  </a:srgbClr>
                </a:solidFill>
                <a:latin typeface="Arial" panose="020B0604020202020204" pitchFamily="34" charset="0"/>
                <a:ea typeface="微软雅黑" panose="020B0503020204020204" charset="-122"/>
                <a:cs typeface="+mn-ea"/>
              </a:rPr>
              <a:t> TCP/IP协议族</a:t>
            </a:r>
            <a:endParaRPr lang="zh-CN" altLang="zh-CN" sz="2000" dirty="0">
              <a:solidFill>
                <a:srgbClr val="5F5F5F">
                  <a:lumMod val="75000"/>
                </a:srgbClr>
              </a:solidFill>
              <a:latin typeface="Arial" panose="020B0604020202020204" pitchFamily="34" charset="0"/>
              <a:ea typeface="微软雅黑" panose="020B0503020204020204" charset="-122"/>
              <a:cs typeface="+mn-ea"/>
            </a:endParaRPr>
          </a:p>
        </p:txBody>
      </p:sp>
      <p:sp>
        <p:nvSpPr>
          <p:cNvPr id="11" name="Freeform 39"/>
          <p:cNvSpPr/>
          <p:nvPr>
            <p:custDataLst>
              <p:tags r:id="rId3"/>
            </p:custDataLst>
          </p:nvPr>
        </p:nvSpPr>
        <p:spPr bwMode="auto">
          <a:xfrm>
            <a:off x="5810857" y="3142337"/>
            <a:ext cx="2007061" cy="1320467"/>
          </a:xfrm>
          <a:custGeom>
            <a:avLst/>
            <a:gdLst>
              <a:gd name="T0" fmla="*/ 0 w 518"/>
              <a:gd name="T1" fmla="*/ 0 h 351"/>
              <a:gd name="T2" fmla="*/ 518 w 518"/>
              <a:gd name="T3" fmla="*/ 340 h 351"/>
            </a:gdLst>
            <a:ahLst/>
            <a:cxnLst>
              <a:cxn ang="0">
                <a:pos x="T0" y="T1"/>
              </a:cxn>
              <a:cxn ang="0">
                <a:pos x="T2" y="T3"/>
              </a:cxn>
            </a:cxnLst>
            <a:rect l="0" t="0" r="r" b="b"/>
            <a:pathLst>
              <a:path w="518" h="351">
                <a:moveTo>
                  <a:pt x="0" y="0"/>
                </a:moveTo>
                <a:cubicBezTo>
                  <a:pt x="411" y="0"/>
                  <a:pt x="260" y="351"/>
                  <a:pt x="518" y="340"/>
                </a:cubicBezTo>
              </a:path>
            </a:pathLst>
          </a:custGeom>
          <a:noFill/>
          <a:ln w="14" cap="flat">
            <a:solidFill>
              <a:srgbClr val="018BE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p>
            <a:endParaRPr lang="zh-CN" altLang="en-US">
              <a:sym typeface="Arial" panose="020B0604020202020204" pitchFamily="34" charset="0"/>
            </a:endParaRPr>
          </a:p>
        </p:txBody>
      </p:sp>
      <p:sp>
        <p:nvSpPr>
          <p:cNvPr id="62" name="矩形 61"/>
          <p:cNvSpPr/>
          <p:nvPr>
            <p:custDataLst>
              <p:tags r:id="rId4"/>
            </p:custDataLst>
          </p:nvPr>
        </p:nvSpPr>
        <p:spPr>
          <a:xfrm>
            <a:off x="2886763" y="2902408"/>
            <a:ext cx="2924096" cy="653714"/>
          </a:xfrm>
          <a:prstGeom prst="rect">
            <a:avLst/>
          </a:prstGeom>
          <a:ln>
            <a:noFill/>
          </a:ln>
        </p:spPr>
        <p:style>
          <a:lnRef idx="2">
            <a:srgbClr val="018BE9">
              <a:shade val="50000"/>
            </a:srgbClr>
          </a:lnRef>
          <a:fillRef idx="1">
            <a:srgbClr val="018BE9"/>
          </a:fillRef>
          <a:effectRef idx="0">
            <a:srgbClr val="018BE9"/>
          </a:effectRef>
          <a:fontRef idx="minor">
            <a:srgbClr val="FFFFFF"/>
          </a:fontRef>
        </p:style>
        <p:txBody>
          <a:bodyPr lIns="0" tIns="0" rIns="0" bIns="0" rtlCol="0" anchor="ctr">
            <a:normAutofit/>
          </a:bodyPr>
          <a:p>
            <a:pPr algn="ctr"/>
            <a:r>
              <a:rPr lang="zh-CN" altLang="en-US" dirty="0">
                <a:solidFill>
                  <a:srgbClr val="FFFFFF"/>
                </a:solidFill>
                <a:sym typeface="Arial" panose="020B0604020202020204" pitchFamily="34" charset="0"/>
              </a:rPr>
              <a:t>TCP/IP的层次结构</a:t>
            </a:r>
            <a:endParaRPr lang="zh-CN" altLang="en-US" dirty="0">
              <a:solidFill>
                <a:srgbClr val="FFFFFF"/>
              </a:solidFill>
              <a:sym typeface="Arial" panose="020B0604020202020204" pitchFamily="34" charset="0"/>
            </a:endParaRPr>
          </a:p>
        </p:txBody>
      </p:sp>
      <p:sp>
        <p:nvSpPr>
          <p:cNvPr id="14" name="Freeform 42"/>
          <p:cNvSpPr/>
          <p:nvPr>
            <p:custDataLst>
              <p:tags r:id="rId5"/>
            </p:custDataLst>
          </p:nvPr>
        </p:nvSpPr>
        <p:spPr bwMode="auto">
          <a:xfrm>
            <a:off x="5810857" y="4400495"/>
            <a:ext cx="2007061" cy="1415894"/>
          </a:xfrm>
          <a:custGeom>
            <a:avLst/>
            <a:gdLst>
              <a:gd name="T0" fmla="*/ 0 w 518"/>
              <a:gd name="T1" fmla="*/ 327 h 327"/>
              <a:gd name="T2" fmla="*/ 518 w 518"/>
              <a:gd name="T3" fmla="*/ 10 h 327"/>
            </a:gdLst>
            <a:ahLst/>
            <a:cxnLst>
              <a:cxn ang="0">
                <a:pos x="T0" y="T1"/>
              </a:cxn>
              <a:cxn ang="0">
                <a:pos x="T2" y="T3"/>
              </a:cxn>
            </a:cxnLst>
            <a:rect l="0" t="0" r="r" b="b"/>
            <a:pathLst>
              <a:path w="518" h="327">
                <a:moveTo>
                  <a:pt x="0" y="327"/>
                </a:moveTo>
                <a:cubicBezTo>
                  <a:pt x="411" y="327"/>
                  <a:pt x="260" y="0"/>
                  <a:pt x="518" y="10"/>
                </a:cubicBezTo>
              </a:path>
            </a:pathLst>
          </a:custGeom>
          <a:noFill/>
          <a:ln w="14" cap="flat">
            <a:solidFill>
              <a:srgbClr val="018BE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p>
            <a:endParaRPr lang="zh-CN" altLang="en-US">
              <a:sym typeface="Arial" panose="020B0604020202020204" pitchFamily="34" charset="0"/>
            </a:endParaRPr>
          </a:p>
        </p:txBody>
      </p:sp>
      <p:sp>
        <p:nvSpPr>
          <p:cNvPr id="67" name="矩形 66"/>
          <p:cNvSpPr/>
          <p:nvPr>
            <p:custDataLst>
              <p:tags r:id="rId6"/>
            </p:custDataLst>
          </p:nvPr>
        </p:nvSpPr>
        <p:spPr>
          <a:xfrm>
            <a:off x="2886763" y="5419814"/>
            <a:ext cx="2924096" cy="654456"/>
          </a:xfrm>
          <a:prstGeom prst="rect">
            <a:avLst/>
          </a:prstGeom>
          <a:ln>
            <a:noFill/>
          </a:ln>
        </p:spPr>
        <p:style>
          <a:lnRef idx="2">
            <a:srgbClr val="018BE9">
              <a:shade val="50000"/>
            </a:srgbClr>
          </a:lnRef>
          <a:fillRef idx="1">
            <a:srgbClr val="018BE9"/>
          </a:fillRef>
          <a:effectRef idx="0">
            <a:srgbClr val="018BE9"/>
          </a:effectRef>
          <a:fontRef idx="minor">
            <a:srgbClr val="FFFFFF"/>
          </a:fontRef>
        </p:style>
        <p:txBody>
          <a:bodyPr lIns="0" tIns="0" rIns="0" bIns="0" rtlCol="0" anchor="ctr">
            <a:normAutofit/>
          </a:bodyPr>
          <a:p>
            <a:pPr algn="ctr"/>
            <a:r>
              <a:rPr lang="zh-CN" altLang="en-US" dirty="0">
                <a:solidFill>
                  <a:srgbClr val="FFFFFF"/>
                </a:solidFill>
                <a:sym typeface="Arial" panose="020B0604020202020204" pitchFamily="34" charset="0"/>
              </a:rPr>
              <a:t>TCP/IP工作原理</a:t>
            </a:r>
            <a:endParaRPr lang="zh-CN" altLang="en-US" dirty="0">
              <a:solidFill>
                <a:srgbClr val="FFFFFF"/>
              </a:solidFill>
              <a:sym typeface="Arial" panose="020B0604020202020204" pitchFamily="34" charset="0"/>
            </a:endParaRPr>
          </a:p>
        </p:txBody>
      </p:sp>
      <p:sp>
        <p:nvSpPr>
          <p:cNvPr id="22" name="矩形 21"/>
          <p:cNvSpPr/>
          <p:nvPr>
            <p:custDataLst>
              <p:tags r:id="rId7"/>
            </p:custDataLst>
          </p:nvPr>
        </p:nvSpPr>
        <p:spPr>
          <a:xfrm>
            <a:off x="2886763" y="4111634"/>
            <a:ext cx="2924096" cy="654456"/>
          </a:xfrm>
          <a:prstGeom prst="rect">
            <a:avLst/>
          </a:prstGeom>
          <a:solidFill>
            <a:srgbClr val="FFC000"/>
          </a:solidFill>
          <a:ln>
            <a:noFill/>
          </a:ln>
        </p:spPr>
        <p:style>
          <a:lnRef idx="2">
            <a:srgbClr val="018BE9">
              <a:shade val="50000"/>
            </a:srgbClr>
          </a:lnRef>
          <a:fillRef idx="1">
            <a:srgbClr val="018BE9"/>
          </a:fillRef>
          <a:effectRef idx="0">
            <a:srgbClr val="018BE9"/>
          </a:effectRef>
          <a:fontRef idx="minor">
            <a:srgbClr val="FFFFFF"/>
          </a:fontRef>
        </p:style>
        <p:txBody>
          <a:bodyPr lIns="0" tIns="0" rIns="0" bIns="0" rtlCol="0" anchor="ctr">
            <a:normAutofit/>
          </a:bodyPr>
          <a:p>
            <a:pPr algn="ctr"/>
            <a:r>
              <a:rPr lang="zh-CN" altLang="en-US" dirty="0">
                <a:solidFill>
                  <a:srgbClr val="FFFFFF"/>
                </a:solidFill>
                <a:sym typeface="Arial" panose="020B0604020202020204" pitchFamily="34" charset="0"/>
              </a:rPr>
              <a:t>OSI参考模型和TCP/IP模型比较</a:t>
            </a:r>
            <a:endParaRPr lang="zh-CN" altLang="en-US" dirty="0">
              <a:solidFill>
                <a:srgbClr val="FFFFFF"/>
              </a:solidFill>
              <a:sym typeface="Arial" panose="020B0604020202020204" pitchFamily="34" charset="0"/>
            </a:endParaRPr>
          </a:p>
        </p:txBody>
      </p:sp>
      <p:sp>
        <p:nvSpPr>
          <p:cNvPr id="23" name="Line 43"/>
          <p:cNvSpPr>
            <a:spLocks noChangeShapeType="1"/>
          </p:cNvSpPr>
          <p:nvPr>
            <p:custDataLst>
              <p:tags r:id="rId8"/>
            </p:custDataLst>
          </p:nvPr>
        </p:nvSpPr>
        <p:spPr bwMode="auto">
          <a:xfrm>
            <a:off x="5810857" y="4434928"/>
            <a:ext cx="1896436" cy="0"/>
          </a:xfrm>
          <a:prstGeom prst="line">
            <a:avLst/>
          </a:prstGeom>
          <a:noFill/>
          <a:ln w="14" cap="flat">
            <a:solidFill>
              <a:srgbClr val="FFC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normAutofit fontScale="25000" lnSpcReduction="20000"/>
          </a:bodyPr>
          <a:p>
            <a:endParaRPr lang="zh-CN" altLang="en-US">
              <a:sym typeface="Arial" panose="020B0604020202020204" pitchFamily="34" charset="0"/>
            </a:endParaRPr>
          </a:p>
        </p:txBody>
      </p:sp>
      <p:sp>
        <p:nvSpPr>
          <p:cNvPr id="21" name="Freeform 227"/>
          <p:cNvSpPr/>
          <p:nvPr>
            <p:custDataLst>
              <p:tags r:id="rId9"/>
            </p:custDataLst>
          </p:nvPr>
        </p:nvSpPr>
        <p:spPr bwMode="auto">
          <a:xfrm>
            <a:off x="7693297" y="4338183"/>
            <a:ext cx="252522" cy="193491"/>
          </a:xfrm>
          <a:custGeom>
            <a:avLst/>
            <a:gdLst>
              <a:gd name="T0" fmla="*/ 0 w 154"/>
              <a:gd name="T1" fmla="*/ 0 h 118"/>
              <a:gd name="T2" fmla="*/ 154 w 154"/>
              <a:gd name="T3" fmla="*/ 59 h 118"/>
              <a:gd name="T4" fmla="*/ 0 w 154"/>
              <a:gd name="T5" fmla="*/ 118 h 118"/>
              <a:gd name="T6" fmla="*/ 0 w 154"/>
              <a:gd name="T7" fmla="*/ 0 h 118"/>
            </a:gdLst>
            <a:ahLst/>
            <a:cxnLst>
              <a:cxn ang="0">
                <a:pos x="T0" y="T1"/>
              </a:cxn>
              <a:cxn ang="0">
                <a:pos x="T2" y="T3"/>
              </a:cxn>
              <a:cxn ang="0">
                <a:pos x="T4" y="T5"/>
              </a:cxn>
              <a:cxn ang="0">
                <a:pos x="T6" y="T7"/>
              </a:cxn>
            </a:cxnLst>
            <a:rect l="0" t="0" r="r" b="b"/>
            <a:pathLst>
              <a:path w="154" h="118">
                <a:moveTo>
                  <a:pt x="0" y="0"/>
                </a:moveTo>
                <a:lnTo>
                  <a:pt x="154" y="59"/>
                </a:lnTo>
                <a:lnTo>
                  <a:pt x="0" y="118"/>
                </a:lnTo>
                <a:lnTo>
                  <a:pt x="0" y="0"/>
                </a:lnTo>
                <a:close/>
              </a:path>
            </a:pathLst>
          </a:custGeom>
          <a:solidFill>
            <a:srgbClr val="018BE9">
              <a:lumMod val="50000"/>
            </a:srgbClr>
          </a:solidFill>
          <a:ln>
            <a:noFill/>
          </a:ln>
        </p:spPr>
        <p:txBody>
          <a:bodyPr vert="horz" wrap="square" lIns="91440" tIns="45720" rIns="91440" bIns="45720" numCol="1" anchor="t" anchorCtr="0" compatLnSpc="1">
            <a:normAutofit fontScale="40000" lnSpcReduction="20000"/>
          </a:bodyPr>
          <a:p>
            <a:endParaRPr lang="zh-CN" altLang="en-US">
              <a:sym typeface="Arial" panose="020B0604020202020204" pitchFamily="34" charset="0"/>
            </a:endParaRPr>
          </a:p>
        </p:txBody>
      </p:sp>
    </p:spTree>
    <p:custDataLst>
      <p:tags r:id="rId10"/>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6858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altLang="en-US" sz="3600">
                <a:solidFill>
                  <a:schemeClr val="accent1">
                    <a:lumMod val="75000"/>
                  </a:schemeClr>
                </a:solidFill>
                <a:sym typeface="+mn-ea"/>
              </a:rPr>
              <a:t>2.2 TCP/IP协议族</a:t>
            </a:r>
            <a:r>
              <a:rPr lang="en-US" altLang="zh-CN" sz="3600">
                <a:solidFill>
                  <a:schemeClr val="accent1">
                    <a:lumMod val="75000"/>
                  </a:schemeClr>
                </a:solidFill>
                <a:sym typeface="+mn-ea"/>
              </a:rPr>
              <a:t>——TCP/IP的层次结构</a:t>
            </a:r>
            <a:endParaRPr lang="en-US" altLang="zh-CN" sz="3600">
              <a:solidFill>
                <a:schemeClr val="accent1">
                  <a:lumMod val="75000"/>
                </a:schemeClr>
              </a:solidFill>
              <a:sym typeface="+mn-ea"/>
            </a:endParaRPr>
          </a:p>
        </p:txBody>
      </p:sp>
      <p:sp>
        <p:nvSpPr>
          <p:cNvPr id="23" name="圆角矩形 22"/>
          <p:cNvSpPr/>
          <p:nvPr/>
        </p:nvSpPr>
        <p:spPr>
          <a:xfrm>
            <a:off x="984250" y="2030095"/>
            <a:ext cx="973455" cy="3636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1226185" y="2734310"/>
            <a:ext cx="490220" cy="2228850"/>
          </a:xfrm>
          <a:prstGeom prst="rect">
            <a:avLst/>
          </a:prstGeom>
          <a:noFill/>
        </p:spPr>
        <p:txBody>
          <a:bodyPr vert="eaVert" wrap="square" rtlCol="0">
            <a:spAutoFit/>
          </a:bodyPr>
          <a:p>
            <a:r>
              <a:rPr lang="zh-CN" altLang="en-US" sz="2000"/>
              <a:t>TCP/IP的层次结构</a:t>
            </a:r>
            <a:endParaRPr lang="zh-CN" altLang="en-US" sz="2000"/>
          </a:p>
        </p:txBody>
      </p:sp>
      <p:sp>
        <p:nvSpPr>
          <p:cNvPr id="26" name="圆角矩形 25"/>
          <p:cNvSpPr/>
          <p:nvPr/>
        </p:nvSpPr>
        <p:spPr>
          <a:xfrm>
            <a:off x="2429510" y="1713230"/>
            <a:ext cx="1984375" cy="642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26"/>
          <p:cNvSpPr/>
          <p:nvPr/>
        </p:nvSpPr>
        <p:spPr>
          <a:xfrm>
            <a:off x="2411095" y="2924810"/>
            <a:ext cx="1984375" cy="642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27"/>
          <p:cNvSpPr/>
          <p:nvPr/>
        </p:nvSpPr>
        <p:spPr>
          <a:xfrm>
            <a:off x="2411095" y="4102735"/>
            <a:ext cx="1984375" cy="642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28"/>
          <p:cNvSpPr/>
          <p:nvPr/>
        </p:nvSpPr>
        <p:spPr>
          <a:xfrm>
            <a:off x="2411095" y="5321300"/>
            <a:ext cx="1984375" cy="642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2694305" y="1850390"/>
            <a:ext cx="1454785" cy="368300"/>
          </a:xfrm>
          <a:prstGeom prst="rect">
            <a:avLst/>
          </a:prstGeom>
          <a:noFill/>
        </p:spPr>
        <p:txBody>
          <a:bodyPr wrap="square" rtlCol="0">
            <a:spAutoFit/>
          </a:bodyPr>
          <a:p>
            <a:r>
              <a:rPr lang="zh-CN" altLang="en-US"/>
              <a:t>网络接口层</a:t>
            </a:r>
            <a:endParaRPr lang="zh-CN" altLang="en-US"/>
          </a:p>
        </p:txBody>
      </p:sp>
      <p:sp>
        <p:nvSpPr>
          <p:cNvPr id="31" name="文本框 30"/>
          <p:cNvSpPr txBox="1"/>
          <p:nvPr/>
        </p:nvSpPr>
        <p:spPr>
          <a:xfrm>
            <a:off x="2901950" y="3033395"/>
            <a:ext cx="1039495" cy="368300"/>
          </a:xfrm>
          <a:prstGeom prst="rect">
            <a:avLst/>
          </a:prstGeom>
          <a:noFill/>
        </p:spPr>
        <p:txBody>
          <a:bodyPr wrap="square" rtlCol="0">
            <a:spAutoFit/>
          </a:bodyPr>
          <a:p>
            <a:r>
              <a:rPr lang="zh-CN" altLang="en-US"/>
              <a:t>网络层</a:t>
            </a:r>
            <a:endParaRPr lang="zh-CN" altLang="en-US"/>
          </a:p>
        </p:txBody>
      </p:sp>
      <p:sp>
        <p:nvSpPr>
          <p:cNvPr id="32" name="文本框 31"/>
          <p:cNvSpPr txBox="1"/>
          <p:nvPr/>
        </p:nvSpPr>
        <p:spPr>
          <a:xfrm>
            <a:off x="2945130" y="4239895"/>
            <a:ext cx="954405" cy="368300"/>
          </a:xfrm>
          <a:prstGeom prst="rect">
            <a:avLst/>
          </a:prstGeom>
          <a:noFill/>
        </p:spPr>
        <p:txBody>
          <a:bodyPr wrap="square" rtlCol="0">
            <a:spAutoFit/>
          </a:bodyPr>
          <a:p>
            <a:r>
              <a:rPr lang="zh-CN" altLang="en-US"/>
              <a:t>传输层</a:t>
            </a:r>
            <a:endParaRPr lang="zh-CN" altLang="en-US"/>
          </a:p>
        </p:txBody>
      </p:sp>
      <p:sp>
        <p:nvSpPr>
          <p:cNvPr id="33" name="文本框 32"/>
          <p:cNvSpPr txBox="1"/>
          <p:nvPr/>
        </p:nvSpPr>
        <p:spPr>
          <a:xfrm>
            <a:off x="2945130" y="5458460"/>
            <a:ext cx="916305" cy="368300"/>
          </a:xfrm>
          <a:prstGeom prst="rect">
            <a:avLst/>
          </a:prstGeom>
          <a:noFill/>
        </p:spPr>
        <p:txBody>
          <a:bodyPr wrap="square" rtlCol="0">
            <a:spAutoFit/>
          </a:bodyPr>
          <a:p>
            <a:r>
              <a:rPr lang="zh-CN" altLang="en-US"/>
              <a:t>应用层</a:t>
            </a:r>
            <a:endParaRPr lang="zh-CN" altLang="en-US"/>
          </a:p>
        </p:txBody>
      </p:sp>
      <p:sp>
        <p:nvSpPr>
          <p:cNvPr id="34" name="文本框 33"/>
          <p:cNvSpPr txBox="1"/>
          <p:nvPr/>
        </p:nvSpPr>
        <p:spPr>
          <a:xfrm>
            <a:off x="4395470" y="1340485"/>
            <a:ext cx="7745730" cy="922020"/>
          </a:xfrm>
          <a:prstGeom prst="rect">
            <a:avLst/>
          </a:prstGeom>
          <a:noFill/>
        </p:spPr>
        <p:txBody>
          <a:bodyPr wrap="square" rtlCol="0">
            <a:spAutoFit/>
          </a:bodyPr>
          <a:p>
            <a:r>
              <a:rPr lang="en-US" altLang="zh-CN"/>
              <a:t>       </a:t>
            </a:r>
            <a:r>
              <a:rPr lang="zh-CN" altLang="en-US"/>
              <a:t>网络接口层把数据链路层和物理层放在一起，对应TCP/IP概念模型的网络接口。对应的网络协议主要是PPP（Point-to-Point Protocol，点对点协议）、HDLC（High Level Data Link Control，高级链路控制协议）等。</a:t>
            </a:r>
            <a:endParaRPr lang="zh-CN" altLang="en-US"/>
          </a:p>
        </p:txBody>
      </p:sp>
      <p:sp>
        <p:nvSpPr>
          <p:cNvPr id="35" name="文本框 34"/>
          <p:cNvSpPr txBox="1"/>
          <p:nvPr/>
        </p:nvSpPr>
        <p:spPr>
          <a:xfrm>
            <a:off x="4395470" y="2479040"/>
            <a:ext cx="7745095" cy="1476375"/>
          </a:xfrm>
          <a:prstGeom prst="rect">
            <a:avLst/>
          </a:prstGeom>
          <a:noFill/>
        </p:spPr>
        <p:txBody>
          <a:bodyPr wrap="square" rtlCol="0">
            <a:spAutoFit/>
          </a:bodyPr>
          <a:p>
            <a:r>
              <a:rPr lang="en-US" altLang="zh-CN"/>
              <a:t>       </a:t>
            </a:r>
            <a:r>
              <a:rPr lang="zh-CN" altLang="en-US"/>
              <a:t>网络层对应OSI参考模型的网络层。重要的网络层协议包括IP协议（Internet Protocol，网际协议）、ICMP（Internet Control Message Protocol，网际控制报文协议）、ARP（Address Resolution Protocol，地址解析协议）和RARP（Reverse Address Resolution Protocol，反向地址解析协议）等。</a:t>
            </a:r>
            <a:endParaRPr lang="zh-CN" altLang="en-US"/>
          </a:p>
        </p:txBody>
      </p:sp>
      <p:sp>
        <p:nvSpPr>
          <p:cNvPr id="36" name="文本框 35"/>
          <p:cNvSpPr txBox="1"/>
          <p:nvPr/>
        </p:nvSpPr>
        <p:spPr>
          <a:xfrm>
            <a:off x="4395470" y="3955415"/>
            <a:ext cx="7745095" cy="922020"/>
          </a:xfrm>
          <a:prstGeom prst="rect">
            <a:avLst/>
          </a:prstGeom>
          <a:noFill/>
        </p:spPr>
        <p:txBody>
          <a:bodyPr wrap="square" rtlCol="0">
            <a:spAutoFit/>
          </a:bodyPr>
          <a:p>
            <a:r>
              <a:rPr lang="en-US" altLang="zh-CN"/>
              <a:t>       </a:t>
            </a:r>
            <a:r>
              <a:rPr lang="zh-CN" altLang="en-US"/>
              <a:t>传输层对应OSI参考模型的传输层。传输层包括TCP（Transmission Control Protocol，传输控制协议）和UDP（User Datagram Protocol，用户数据报协议），它们是传输层中最主要的协议。</a:t>
            </a:r>
            <a:endParaRPr lang="zh-CN" altLang="en-US"/>
          </a:p>
        </p:txBody>
      </p:sp>
      <p:sp>
        <p:nvSpPr>
          <p:cNvPr id="37" name="文本框 36"/>
          <p:cNvSpPr txBox="1"/>
          <p:nvPr/>
        </p:nvSpPr>
        <p:spPr>
          <a:xfrm>
            <a:off x="4395470" y="5043170"/>
            <a:ext cx="7745095" cy="922020"/>
          </a:xfrm>
          <a:prstGeom prst="rect">
            <a:avLst/>
          </a:prstGeom>
          <a:noFill/>
        </p:spPr>
        <p:txBody>
          <a:bodyPr wrap="square" rtlCol="0">
            <a:spAutoFit/>
          </a:bodyPr>
          <a:p>
            <a:r>
              <a:rPr lang="en-US" altLang="zh-CN"/>
              <a:t>       </a:t>
            </a:r>
            <a:r>
              <a:rPr lang="zh-CN" altLang="en-US"/>
              <a:t>传输层对应OSI参考模型的传输层。传输层包括TCP（Transmission Control Protocol，传输控制协议）和UDP（User Datagram Protocol，用户数据报协议），它们是传输层中最主要的协议。</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000"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ppt_x"/>
                                          </p:val>
                                        </p:tav>
                                        <p:tav tm="100000">
                                          <p:val>
                                            <p:strVal val="#ppt_x"/>
                                          </p:val>
                                        </p:tav>
                                      </p:tavLst>
                                    </p:anim>
                                    <p:anim calcmode="lin" valueType="num">
                                      <p:cBhvr additive="base">
                                        <p:cTn id="8" dur="10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000" fill="hold">
                                          <p:stCondLst>
                                            <p:cond delay="0"/>
                                          </p:stCondLst>
                                        </p:cTn>
                                        <p:tgtEl>
                                          <p:spTgt spid="35"/>
                                        </p:tgtEl>
                                        <p:attrNameLst>
                                          <p:attrName>style.visibility</p:attrName>
                                        </p:attrNameLst>
                                      </p:cBhvr>
                                      <p:to>
                                        <p:strVal val="visible"/>
                                      </p:to>
                                    </p:set>
                                    <p:anim calcmode="lin" valueType="num">
                                      <p:cBhvr additive="base">
                                        <p:cTn id="13" dur="1000" fill="hold"/>
                                        <p:tgtEl>
                                          <p:spTgt spid="35"/>
                                        </p:tgtEl>
                                        <p:attrNameLst>
                                          <p:attrName>ppt_x</p:attrName>
                                        </p:attrNameLst>
                                      </p:cBhvr>
                                      <p:tavLst>
                                        <p:tav tm="0">
                                          <p:val>
                                            <p:strVal val="#ppt_x"/>
                                          </p:val>
                                        </p:tav>
                                        <p:tav tm="100000">
                                          <p:val>
                                            <p:strVal val="#ppt_x"/>
                                          </p:val>
                                        </p:tav>
                                      </p:tavLst>
                                    </p:anim>
                                    <p:anim calcmode="lin" valueType="num">
                                      <p:cBhvr additive="base">
                                        <p:cTn id="14" dur="10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000" fill="hold">
                                          <p:stCondLst>
                                            <p:cond delay="0"/>
                                          </p:stCondLst>
                                        </p:cTn>
                                        <p:tgtEl>
                                          <p:spTgt spid="36"/>
                                        </p:tgtEl>
                                        <p:attrNameLst>
                                          <p:attrName>style.visibility</p:attrName>
                                        </p:attrNameLst>
                                      </p:cBhvr>
                                      <p:to>
                                        <p:strVal val="visible"/>
                                      </p:to>
                                    </p:set>
                                    <p:anim calcmode="lin" valueType="num">
                                      <p:cBhvr additive="base">
                                        <p:cTn id="19" dur="1000" fill="hold"/>
                                        <p:tgtEl>
                                          <p:spTgt spid="36"/>
                                        </p:tgtEl>
                                        <p:attrNameLst>
                                          <p:attrName>ppt_x</p:attrName>
                                        </p:attrNameLst>
                                      </p:cBhvr>
                                      <p:tavLst>
                                        <p:tav tm="0">
                                          <p:val>
                                            <p:strVal val="#ppt_x"/>
                                          </p:val>
                                        </p:tav>
                                        <p:tav tm="100000">
                                          <p:val>
                                            <p:strVal val="#ppt_x"/>
                                          </p:val>
                                        </p:tav>
                                      </p:tavLst>
                                    </p:anim>
                                    <p:anim calcmode="lin" valueType="num">
                                      <p:cBhvr additive="base">
                                        <p:cTn id="20" dur="10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000" fill="hold">
                                          <p:stCondLst>
                                            <p:cond delay="0"/>
                                          </p:stCondLst>
                                        </p:cTn>
                                        <p:tgtEl>
                                          <p:spTgt spid="37"/>
                                        </p:tgtEl>
                                        <p:attrNameLst>
                                          <p:attrName>style.visibility</p:attrName>
                                        </p:attrNameLst>
                                      </p:cBhvr>
                                      <p:to>
                                        <p:strVal val="visible"/>
                                      </p:to>
                                    </p:set>
                                    <p:anim calcmode="lin" valueType="num">
                                      <p:cBhvr additive="base">
                                        <p:cTn id="25" dur="1000" fill="hold"/>
                                        <p:tgtEl>
                                          <p:spTgt spid="37"/>
                                        </p:tgtEl>
                                        <p:attrNameLst>
                                          <p:attrName>ppt_x</p:attrName>
                                        </p:attrNameLst>
                                      </p:cBhvr>
                                      <p:tavLst>
                                        <p:tav tm="0">
                                          <p:val>
                                            <p:strVal val="#ppt_x"/>
                                          </p:val>
                                        </p:tav>
                                        <p:tav tm="100000">
                                          <p:val>
                                            <p:strVal val="#ppt_x"/>
                                          </p:val>
                                        </p:tav>
                                      </p:tavLst>
                                    </p:anim>
                                    <p:anim calcmode="lin" valueType="num">
                                      <p:cBhvr additive="base">
                                        <p:cTn id="26"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6858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 name="标题 7"/>
          <p:cNvSpPr>
            <a:spLocks noGrp="1"/>
          </p:cNvSpPr>
          <p:nvPr/>
        </p:nvSpPr>
        <p:spPr>
          <a:xfrm>
            <a:off x="838200" y="60960"/>
            <a:ext cx="10515600" cy="792480"/>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altLang="en-US" sz="3600">
                <a:solidFill>
                  <a:schemeClr val="accent1">
                    <a:lumMod val="75000"/>
                  </a:schemeClr>
                </a:solidFill>
                <a:sym typeface="+mn-ea"/>
              </a:rPr>
              <a:t>2.2 TCP/IP协议族</a:t>
            </a:r>
            <a:r>
              <a:rPr lang="en-US" altLang="zh-CN" sz="3600">
                <a:solidFill>
                  <a:schemeClr val="accent1">
                    <a:lumMod val="75000"/>
                  </a:schemeClr>
                </a:solidFill>
                <a:sym typeface="+mn-ea"/>
              </a:rPr>
              <a:t>——OSI参考模型和TCP/IP模型比较</a:t>
            </a:r>
            <a:endParaRPr lang="en-US" altLang="zh-CN" sz="3600">
              <a:solidFill>
                <a:schemeClr val="accent1">
                  <a:lumMod val="75000"/>
                </a:schemeClr>
              </a:solidFill>
              <a:sym typeface="+mn-ea"/>
            </a:endParaRPr>
          </a:p>
        </p:txBody>
      </p:sp>
      <p:sp>
        <p:nvSpPr>
          <p:cNvPr id="4" name="文本框 3"/>
          <p:cNvSpPr txBox="1"/>
          <p:nvPr/>
        </p:nvSpPr>
        <p:spPr>
          <a:xfrm>
            <a:off x="1018540" y="1314450"/>
            <a:ext cx="9716770" cy="398780"/>
          </a:xfrm>
          <a:prstGeom prst="rect">
            <a:avLst/>
          </a:prstGeom>
          <a:noFill/>
        </p:spPr>
        <p:txBody>
          <a:bodyPr wrap="square" rtlCol="0">
            <a:spAutoFit/>
          </a:bodyPr>
          <a:p>
            <a:r>
              <a:rPr lang="zh-CN" altLang="en-US" sz="2000"/>
              <a:t>图2-2是OSI参考模型和TCP/IP模型的比较，同时将各种网络协议归类。</a:t>
            </a:r>
            <a:endParaRPr lang="zh-CN" altLang="en-US" sz="2000"/>
          </a:p>
        </p:txBody>
      </p:sp>
      <p:graphicFrame>
        <p:nvGraphicFramePr>
          <p:cNvPr id="8" name="表格 7"/>
          <p:cNvGraphicFramePr/>
          <p:nvPr/>
        </p:nvGraphicFramePr>
        <p:xfrm>
          <a:off x="1829435" y="2124075"/>
          <a:ext cx="8532495" cy="3658235"/>
        </p:xfrm>
        <a:graphic>
          <a:graphicData uri="http://schemas.openxmlformats.org/drawingml/2006/table">
            <a:tbl>
              <a:tblPr firstRow="1" bandRow="1">
                <a:tableStyleId>{5C22544A-7EE6-4342-B048-85BDC9FD1C3A}</a:tableStyleId>
              </a:tblPr>
              <a:tblGrid>
                <a:gridCol w="1958340"/>
                <a:gridCol w="3729990"/>
                <a:gridCol w="2844165"/>
              </a:tblGrid>
              <a:tr h="522605">
                <a:tc>
                  <a:txBody>
                    <a:bodyPr/>
                    <a:p>
                      <a:pPr>
                        <a:buNone/>
                      </a:pPr>
                      <a:r>
                        <a:rPr lang="zh-CN" altLang="en-US"/>
                        <a:t>应用层</a:t>
                      </a:r>
                      <a:endParaRPr lang="zh-CN" altLang="en-US"/>
                    </a:p>
                  </a:txBody>
                  <a:tcPr/>
                </a:tc>
                <a:tc rowSpan="3">
                  <a:txBody>
                    <a:bodyPr/>
                    <a:p>
                      <a:pPr algn="ctr">
                        <a:buNone/>
                      </a:pPr>
                      <a:r>
                        <a:rPr lang="zh-CN" altLang="en-US"/>
                        <a:t>应用层</a:t>
                      </a:r>
                      <a:endParaRPr lang="zh-CN" altLang="en-US"/>
                    </a:p>
                  </a:txBody>
                  <a:tcPr anchor="ctr" anchorCtr="0"/>
                </a:tc>
                <a:tc rowSpan="3">
                  <a:txBody>
                    <a:bodyPr/>
                    <a:p>
                      <a:pPr algn="ctr">
                        <a:buNone/>
                      </a:pPr>
                      <a:r>
                        <a:rPr lang="en-US" altLang="zh-CN"/>
                        <a:t>FTP/HTTP/DNS/SMTP</a:t>
                      </a:r>
                      <a:r>
                        <a:rPr lang="zh-CN" altLang="en-US"/>
                        <a:t>等</a:t>
                      </a:r>
                      <a:endParaRPr lang="zh-CN" altLang="en-US"/>
                    </a:p>
                  </a:txBody>
                  <a:tcPr anchor="ctr" anchorCtr="0"/>
                </a:tc>
              </a:tr>
              <a:tr h="522605">
                <a:tc>
                  <a:txBody>
                    <a:bodyPr/>
                    <a:p>
                      <a:pPr algn="ctr">
                        <a:buNone/>
                      </a:pPr>
                      <a:r>
                        <a:rPr lang="zh-CN" altLang="en-US"/>
                        <a:t>表示层</a:t>
                      </a:r>
                      <a:endParaRPr lang="zh-CN" altLang="en-US"/>
                    </a:p>
                  </a:txBody>
                  <a:tcPr/>
                </a:tc>
                <a:tc vMerge="1">
                  <a:tcPr/>
                </a:tc>
                <a:tc vMerge="1">
                  <a:tcPr/>
                </a:tc>
              </a:tr>
              <a:tr h="522605">
                <a:tc>
                  <a:txBody>
                    <a:bodyPr/>
                    <a:p>
                      <a:pPr algn="ctr">
                        <a:buNone/>
                      </a:pPr>
                      <a:r>
                        <a:rPr lang="zh-CN" altLang="en-US"/>
                        <a:t>会话层</a:t>
                      </a:r>
                      <a:endParaRPr lang="zh-CN" altLang="en-US"/>
                    </a:p>
                  </a:txBody>
                  <a:tcPr/>
                </a:tc>
                <a:tc vMerge="1">
                  <a:tcPr/>
                </a:tc>
                <a:tc vMerge="1">
                  <a:tcPr/>
                </a:tc>
              </a:tr>
              <a:tr h="522605">
                <a:tc>
                  <a:txBody>
                    <a:bodyPr/>
                    <a:p>
                      <a:pPr algn="ctr">
                        <a:buNone/>
                      </a:pPr>
                      <a:r>
                        <a:rPr lang="zh-CN" altLang="en-US"/>
                        <a:t>传输层</a:t>
                      </a:r>
                      <a:endParaRPr lang="zh-CN" altLang="en-US"/>
                    </a:p>
                  </a:txBody>
                  <a:tcPr/>
                </a:tc>
                <a:tc>
                  <a:txBody>
                    <a:bodyPr/>
                    <a:p>
                      <a:pPr algn="ctr">
                        <a:buNone/>
                      </a:pPr>
                      <a:r>
                        <a:rPr lang="zh-CN" altLang="en-US"/>
                        <a:t>传输层</a:t>
                      </a:r>
                      <a:endParaRPr lang="zh-CN" altLang="en-US"/>
                    </a:p>
                  </a:txBody>
                  <a:tcPr anchor="ctr" anchorCtr="0"/>
                </a:tc>
                <a:tc>
                  <a:txBody>
                    <a:bodyPr/>
                    <a:p>
                      <a:pPr algn="ctr">
                        <a:buNone/>
                      </a:pPr>
                      <a:r>
                        <a:rPr lang="en-US" altLang="zh-CN"/>
                        <a:t>TCP/UDP</a:t>
                      </a:r>
                      <a:endParaRPr lang="en-US" altLang="zh-CN"/>
                    </a:p>
                  </a:txBody>
                  <a:tcPr anchor="ctr" anchorCtr="0"/>
                </a:tc>
              </a:tr>
              <a:tr h="522605">
                <a:tc>
                  <a:txBody>
                    <a:bodyPr/>
                    <a:p>
                      <a:pPr algn="ctr">
                        <a:buNone/>
                      </a:pPr>
                      <a:r>
                        <a:rPr lang="zh-CN" altLang="en-US"/>
                        <a:t>网络层</a:t>
                      </a:r>
                      <a:endParaRPr lang="zh-CN" altLang="en-US"/>
                    </a:p>
                  </a:txBody>
                  <a:tcPr/>
                </a:tc>
                <a:tc>
                  <a:txBody>
                    <a:bodyPr/>
                    <a:p>
                      <a:pPr algn="ctr">
                        <a:buNone/>
                      </a:pPr>
                      <a:r>
                        <a:rPr lang="zh-CN" altLang="en-US"/>
                        <a:t>网络层</a:t>
                      </a:r>
                      <a:endParaRPr lang="zh-CN" altLang="en-US"/>
                    </a:p>
                  </a:txBody>
                  <a:tcPr anchor="ctr" anchorCtr="0"/>
                </a:tc>
                <a:tc>
                  <a:txBody>
                    <a:bodyPr/>
                    <a:p>
                      <a:pPr algn="ctr">
                        <a:buNone/>
                      </a:pPr>
                      <a:r>
                        <a:rPr lang="en-US" altLang="zh-CN"/>
                        <a:t>IP/ICMP/ARP/RARP</a:t>
                      </a:r>
                      <a:r>
                        <a:rPr lang="zh-CN" altLang="en-US"/>
                        <a:t>等</a:t>
                      </a:r>
                      <a:endParaRPr lang="zh-CN" altLang="en-US"/>
                    </a:p>
                  </a:txBody>
                  <a:tcPr anchor="ctr" anchorCtr="0"/>
                </a:tc>
              </a:tr>
              <a:tr h="522605">
                <a:tc>
                  <a:txBody>
                    <a:bodyPr/>
                    <a:p>
                      <a:pPr algn="ctr">
                        <a:buNone/>
                      </a:pPr>
                      <a:r>
                        <a:rPr lang="zh-CN" altLang="en-US"/>
                        <a:t>数据链路层</a:t>
                      </a:r>
                      <a:endParaRPr lang="zh-CN" altLang="en-US"/>
                    </a:p>
                  </a:txBody>
                  <a:tcPr/>
                </a:tc>
                <a:tc rowSpan="2">
                  <a:txBody>
                    <a:bodyPr/>
                    <a:p>
                      <a:pPr algn="ctr">
                        <a:buNone/>
                      </a:pPr>
                      <a:r>
                        <a:rPr lang="zh-CN" altLang="en-US"/>
                        <a:t>网络接口层</a:t>
                      </a:r>
                      <a:endParaRPr lang="zh-CN" altLang="en-US"/>
                    </a:p>
                  </a:txBody>
                  <a:tcPr anchor="ctr" anchorCtr="0"/>
                </a:tc>
                <a:tc rowSpan="2">
                  <a:txBody>
                    <a:bodyPr/>
                    <a:p>
                      <a:pPr algn="ctr">
                        <a:buNone/>
                      </a:pPr>
                      <a:r>
                        <a:rPr lang="en-US" altLang="zh-CN"/>
                        <a:t>PPP/HDLC</a:t>
                      </a:r>
                      <a:r>
                        <a:rPr lang="zh-CN" altLang="en-US"/>
                        <a:t>等</a:t>
                      </a:r>
                      <a:endParaRPr lang="zh-CN" altLang="en-US"/>
                    </a:p>
                  </a:txBody>
                  <a:tcPr anchor="ctr" anchorCtr="0"/>
                </a:tc>
              </a:tr>
              <a:tr h="522605">
                <a:tc>
                  <a:txBody>
                    <a:bodyPr/>
                    <a:p>
                      <a:pPr algn="ctr">
                        <a:buNone/>
                      </a:pPr>
                      <a:r>
                        <a:rPr lang="zh-CN" altLang="en-US"/>
                        <a:t>物理层</a:t>
                      </a:r>
                      <a:endParaRPr lang="zh-CN" altLang="en-US"/>
                    </a:p>
                  </a:txBody>
                  <a:tcPr/>
                </a:tc>
                <a:tc vMerge="1">
                  <a:tcPr/>
                </a:tc>
                <a:tc vMerge="1">
                  <a:tcPr/>
                </a:tc>
              </a:tr>
            </a:tbl>
          </a:graphicData>
        </a:graphic>
      </p:graphicFrame>
      <p:sp>
        <p:nvSpPr>
          <p:cNvPr id="9" name="文本框 8"/>
          <p:cNvSpPr txBox="1"/>
          <p:nvPr/>
        </p:nvSpPr>
        <p:spPr>
          <a:xfrm>
            <a:off x="4063365" y="6082030"/>
            <a:ext cx="4064000" cy="368300"/>
          </a:xfrm>
          <a:prstGeom prst="rect">
            <a:avLst/>
          </a:prstGeom>
          <a:noFill/>
        </p:spPr>
        <p:txBody>
          <a:bodyPr wrap="square" rtlCol="0">
            <a:spAutoFit/>
          </a:bodyPr>
          <a:p>
            <a:r>
              <a:rPr lang="zh-CN" altLang="en-US"/>
              <a:t>图2-2 OSI参考模型和TCP/IP模型比较</a:t>
            </a:r>
            <a:endParaRPr lang="zh-CN" altLang="en-US"/>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6858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 name="标题 7"/>
          <p:cNvSpPr>
            <a:spLocks noGrp="1"/>
          </p:cNvSpPr>
          <p:nvPr/>
        </p:nvSpPr>
        <p:spPr>
          <a:xfrm>
            <a:off x="838200" y="60960"/>
            <a:ext cx="10515600" cy="7924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zh-CN" altLang="en-US" sz="3600">
                <a:solidFill>
                  <a:schemeClr val="accent1">
                    <a:lumMod val="75000"/>
                  </a:schemeClr>
                </a:solidFill>
                <a:sym typeface="+mn-ea"/>
              </a:rPr>
              <a:t>2.2 TCP/IP协议族</a:t>
            </a:r>
            <a:r>
              <a:rPr lang="en-US" altLang="zh-CN" sz="3600">
                <a:solidFill>
                  <a:schemeClr val="accent1">
                    <a:lumMod val="75000"/>
                  </a:schemeClr>
                </a:solidFill>
                <a:sym typeface="+mn-ea"/>
              </a:rPr>
              <a:t>——TCP/IP工作原理</a:t>
            </a:r>
            <a:endParaRPr lang="en-US" altLang="zh-CN" sz="3600">
              <a:solidFill>
                <a:schemeClr val="accent1">
                  <a:lumMod val="75000"/>
                </a:schemeClr>
              </a:solidFill>
              <a:sym typeface="+mn-ea"/>
            </a:endParaRPr>
          </a:p>
        </p:txBody>
      </p:sp>
      <p:sp>
        <p:nvSpPr>
          <p:cNvPr id="4" name="文本框 3"/>
          <p:cNvSpPr txBox="1"/>
          <p:nvPr/>
        </p:nvSpPr>
        <p:spPr>
          <a:xfrm>
            <a:off x="871220" y="1314450"/>
            <a:ext cx="5612765" cy="368300"/>
          </a:xfrm>
          <a:prstGeom prst="rect">
            <a:avLst/>
          </a:prstGeom>
          <a:noFill/>
        </p:spPr>
        <p:txBody>
          <a:bodyPr wrap="square" rtlCol="0">
            <a:spAutoFit/>
          </a:bodyPr>
          <a:p>
            <a:r>
              <a:rPr lang="zh-CN" altLang="en-US"/>
              <a:t>下面以使用TCP传送文件为例说明TCP/IP的工作原理。</a:t>
            </a:r>
            <a:endParaRPr lang="zh-CN" altLang="en-US"/>
          </a:p>
        </p:txBody>
      </p:sp>
      <p:sp>
        <p:nvSpPr>
          <p:cNvPr id="8" name="文本框 7"/>
          <p:cNvSpPr txBox="1"/>
          <p:nvPr/>
        </p:nvSpPr>
        <p:spPr>
          <a:xfrm>
            <a:off x="1372235" y="1865630"/>
            <a:ext cx="9981565" cy="4492625"/>
          </a:xfrm>
          <a:prstGeom prst="rect">
            <a:avLst/>
          </a:prstGeom>
          <a:noFill/>
        </p:spPr>
        <p:txBody>
          <a:bodyPr wrap="square" rtlCol="0">
            <a:spAutoFit/>
          </a:bodyPr>
          <a:p>
            <a:pPr marL="285750" indent="-285750" fontAlgn="auto">
              <a:spcBef>
                <a:spcPts val="600"/>
              </a:spcBef>
              <a:spcAft>
                <a:spcPts val="600"/>
              </a:spcAft>
              <a:buClr>
                <a:srgbClr val="103889"/>
              </a:buClr>
              <a:buFont typeface="Wingdings" panose="05000000000000000000" charset="0"/>
              <a:buChar char="ü"/>
            </a:pPr>
            <a:r>
              <a:rPr lang="zh-CN" altLang="en-US"/>
              <a:t>在源主机上应用层将一串字节流传送给传输层。</a:t>
            </a:r>
            <a:endParaRPr lang="zh-CN" altLang="en-US"/>
          </a:p>
          <a:p>
            <a:pPr marL="285750" indent="-285750" fontAlgn="auto">
              <a:spcBef>
                <a:spcPts val="600"/>
              </a:spcBef>
              <a:spcAft>
                <a:spcPts val="600"/>
              </a:spcAft>
              <a:buClr>
                <a:srgbClr val="103889"/>
              </a:buClr>
              <a:buFont typeface="Wingdings" panose="05000000000000000000" charset="0"/>
              <a:buChar char="ü"/>
            </a:pPr>
            <a:r>
              <a:rPr lang="zh-CN" altLang="en-US"/>
              <a:t>传输层将应用层的数据流截成分组，并加上TCP报头形成TCP段，送交网络层。</a:t>
            </a:r>
            <a:endParaRPr lang="zh-CN" altLang="en-US"/>
          </a:p>
          <a:p>
            <a:pPr marL="285750" indent="-285750" fontAlgn="auto">
              <a:spcBef>
                <a:spcPts val="600"/>
              </a:spcBef>
              <a:spcAft>
                <a:spcPts val="600"/>
              </a:spcAft>
              <a:buClr>
                <a:srgbClr val="103889"/>
              </a:buClr>
              <a:buFont typeface="Wingdings" panose="05000000000000000000" charset="0"/>
              <a:buChar char="ü"/>
            </a:pPr>
            <a:r>
              <a:rPr lang="zh-CN" altLang="en-US"/>
              <a:t>在网络层给TCP段加上包括源、目的主机IP地址的IP报头，生成一个IP数据包，并将IP数据包送交数据链路层。</a:t>
            </a:r>
            <a:endParaRPr lang="zh-CN" altLang="en-US"/>
          </a:p>
          <a:p>
            <a:pPr marL="285750" indent="-285750" fontAlgn="auto">
              <a:spcBef>
                <a:spcPts val="600"/>
              </a:spcBef>
              <a:spcAft>
                <a:spcPts val="600"/>
              </a:spcAft>
              <a:buClr>
                <a:srgbClr val="103889"/>
              </a:buClr>
              <a:buFont typeface="Wingdings" panose="05000000000000000000" charset="0"/>
              <a:buChar char="ü"/>
            </a:pPr>
            <a:r>
              <a:rPr lang="zh-CN" altLang="en-US"/>
              <a:t>链路层在其帧的数据部分装上IP数据报，再加上源、目的主机的MAC地址和帧头，并根据其目的MAC地址，将帧发往目的主机或IP路由器。</a:t>
            </a:r>
            <a:endParaRPr lang="zh-CN" altLang="en-US"/>
          </a:p>
          <a:p>
            <a:pPr marL="285750" indent="-285750" fontAlgn="auto">
              <a:spcBef>
                <a:spcPts val="600"/>
              </a:spcBef>
              <a:spcAft>
                <a:spcPts val="600"/>
              </a:spcAft>
              <a:buClr>
                <a:srgbClr val="103889"/>
              </a:buClr>
              <a:buFont typeface="Wingdings" panose="05000000000000000000" charset="0"/>
              <a:buChar char="ü"/>
            </a:pPr>
            <a:r>
              <a:rPr lang="zh-CN" altLang="en-US"/>
              <a:t>在目的主机，数据链路层将帧的帧头去掉，并将IP数据包送交网络层。</a:t>
            </a:r>
            <a:endParaRPr lang="zh-CN" altLang="en-US"/>
          </a:p>
          <a:p>
            <a:pPr marL="285750" indent="-285750" fontAlgn="auto">
              <a:spcBef>
                <a:spcPts val="600"/>
              </a:spcBef>
              <a:spcAft>
                <a:spcPts val="600"/>
              </a:spcAft>
              <a:buClr>
                <a:srgbClr val="103889"/>
              </a:buClr>
              <a:buFont typeface="Wingdings" panose="05000000000000000000" charset="0"/>
              <a:buChar char="ü"/>
            </a:pPr>
            <a:r>
              <a:rPr lang="zh-CN" altLang="en-US"/>
              <a:t>网络层检查IP报头，如果报头中校验和与计算结果不一致，则丢弃该IP数据包；若校验和与计算结果一致，则去掉IP报头，将TCP段送交传输层。</a:t>
            </a:r>
            <a:endParaRPr lang="zh-CN" altLang="en-US"/>
          </a:p>
          <a:p>
            <a:pPr marL="285750" indent="-285750" fontAlgn="auto">
              <a:spcBef>
                <a:spcPts val="600"/>
              </a:spcBef>
              <a:spcAft>
                <a:spcPts val="600"/>
              </a:spcAft>
              <a:buClr>
                <a:srgbClr val="103889"/>
              </a:buClr>
              <a:buFont typeface="Wingdings" panose="05000000000000000000" charset="0"/>
              <a:buChar char="ü"/>
            </a:pPr>
            <a:r>
              <a:rPr lang="zh-CN" altLang="en-US"/>
              <a:t>传输层检查顺序号，判断是否是正确的TCP分组，然后检查TCP报头数据。若正确，则向源主机发确认信息；若不正确或丢包，则向源主机要求重发信息。</a:t>
            </a:r>
            <a:endParaRPr lang="zh-CN" altLang="en-US"/>
          </a:p>
          <a:p>
            <a:pPr marL="285750" indent="-285750" fontAlgn="auto">
              <a:spcBef>
                <a:spcPts val="600"/>
              </a:spcBef>
              <a:spcAft>
                <a:spcPts val="600"/>
              </a:spcAft>
              <a:buClr>
                <a:srgbClr val="103889"/>
              </a:buClr>
              <a:buFont typeface="Wingdings" panose="05000000000000000000" charset="0"/>
              <a:buChar char="ü"/>
            </a:pPr>
            <a:r>
              <a:rPr lang="zh-CN" altLang="en-US"/>
              <a:t>在目的主机，传输层去掉TCP报头，将排好顺序的分组组成应用数据流送给应用程序。</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000" fill="hold">
                                          <p:stCondLst>
                                            <p:cond delay="0"/>
                                          </p:stCondLst>
                                        </p:cTn>
                                        <p:tgtEl>
                                          <p:spTgt spid="8">
                                            <p:txEl>
                                              <p:pRg st="0" end="0"/>
                                            </p:txEl>
                                          </p:spTgt>
                                        </p:tgtEl>
                                        <p:attrNameLst>
                                          <p:attrName>style.visibility</p:attrName>
                                        </p:attrNameLst>
                                      </p:cBhvr>
                                      <p:to>
                                        <p:strVal val="visible"/>
                                      </p:to>
                                    </p:set>
                                    <p:animEffect transition="in" filter="diamond(in)">
                                      <p:cBhvr>
                                        <p:cTn id="7" dur="1000"/>
                                        <p:tgtEl>
                                          <p:spTgt spid="8">
                                            <p:txEl>
                                              <p:pRg st="0" end="0"/>
                                            </p:txEl>
                                          </p:spTgt>
                                        </p:tgtEl>
                                      </p:cBhvr>
                                    </p:animEffect>
                                  </p:childTnLst>
                                </p:cTn>
                              </p:par>
                            </p:childTnLst>
                          </p:cTn>
                        </p:par>
                        <p:par>
                          <p:cTn id="8" fill="hold">
                            <p:stCondLst>
                              <p:cond delay="1000"/>
                            </p:stCondLst>
                            <p:childTnLst>
                              <p:par>
                                <p:cTn id="9" presetID="8" presetClass="entr" presetSubtype="16" fill="hold" nodeType="afterEffect">
                                  <p:stCondLst>
                                    <p:cond delay="0"/>
                                  </p:stCondLst>
                                  <p:childTnLst>
                                    <p:set>
                                      <p:cBhvr>
                                        <p:cTn id="10" dur="1000" fill="hold">
                                          <p:stCondLst>
                                            <p:cond delay="0"/>
                                          </p:stCondLst>
                                        </p:cTn>
                                        <p:tgtEl>
                                          <p:spTgt spid="8">
                                            <p:txEl>
                                              <p:pRg st="1" end="1"/>
                                            </p:txEl>
                                          </p:spTgt>
                                        </p:tgtEl>
                                        <p:attrNameLst>
                                          <p:attrName>style.visibility</p:attrName>
                                        </p:attrNameLst>
                                      </p:cBhvr>
                                      <p:to>
                                        <p:strVal val="visible"/>
                                      </p:to>
                                    </p:set>
                                    <p:animEffect transition="in" filter="diamond(in)">
                                      <p:cBhvr>
                                        <p:cTn id="11" dur="1000"/>
                                        <p:tgtEl>
                                          <p:spTgt spid="8">
                                            <p:txEl>
                                              <p:pRg st="1" end="1"/>
                                            </p:txEl>
                                          </p:spTgt>
                                        </p:tgtEl>
                                      </p:cBhvr>
                                    </p:animEffect>
                                  </p:childTnLst>
                                </p:cTn>
                              </p:par>
                            </p:childTnLst>
                          </p:cTn>
                        </p:par>
                        <p:par>
                          <p:cTn id="12" fill="hold">
                            <p:stCondLst>
                              <p:cond delay="2000"/>
                            </p:stCondLst>
                            <p:childTnLst>
                              <p:par>
                                <p:cTn id="13" presetID="8" presetClass="entr" presetSubtype="16" fill="hold" nodeType="afterEffect">
                                  <p:stCondLst>
                                    <p:cond delay="0"/>
                                  </p:stCondLst>
                                  <p:childTnLst>
                                    <p:set>
                                      <p:cBhvr>
                                        <p:cTn id="14" dur="1000" fill="hold">
                                          <p:stCondLst>
                                            <p:cond delay="0"/>
                                          </p:stCondLst>
                                        </p:cTn>
                                        <p:tgtEl>
                                          <p:spTgt spid="8">
                                            <p:txEl>
                                              <p:pRg st="2" end="2"/>
                                            </p:txEl>
                                          </p:spTgt>
                                        </p:tgtEl>
                                        <p:attrNameLst>
                                          <p:attrName>style.visibility</p:attrName>
                                        </p:attrNameLst>
                                      </p:cBhvr>
                                      <p:to>
                                        <p:strVal val="visible"/>
                                      </p:to>
                                    </p:set>
                                    <p:animEffect transition="in" filter="diamond(in)">
                                      <p:cBhvr>
                                        <p:cTn id="15" dur="1000"/>
                                        <p:tgtEl>
                                          <p:spTgt spid="8">
                                            <p:txEl>
                                              <p:pRg st="2" end="2"/>
                                            </p:txEl>
                                          </p:spTgt>
                                        </p:tgtEl>
                                      </p:cBhvr>
                                    </p:animEffect>
                                  </p:childTnLst>
                                </p:cTn>
                              </p:par>
                            </p:childTnLst>
                          </p:cTn>
                        </p:par>
                        <p:par>
                          <p:cTn id="16" fill="hold">
                            <p:stCondLst>
                              <p:cond delay="3000"/>
                            </p:stCondLst>
                            <p:childTnLst>
                              <p:par>
                                <p:cTn id="17" presetID="8" presetClass="entr" presetSubtype="16" fill="hold" nodeType="afterEffect">
                                  <p:stCondLst>
                                    <p:cond delay="0"/>
                                  </p:stCondLst>
                                  <p:childTnLst>
                                    <p:set>
                                      <p:cBhvr>
                                        <p:cTn id="18" dur="1000" fill="hold">
                                          <p:stCondLst>
                                            <p:cond delay="0"/>
                                          </p:stCondLst>
                                        </p:cTn>
                                        <p:tgtEl>
                                          <p:spTgt spid="8">
                                            <p:txEl>
                                              <p:pRg st="3" end="3"/>
                                            </p:txEl>
                                          </p:spTgt>
                                        </p:tgtEl>
                                        <p:attrNameLst>
                                          <p:attrName>style.visibility</p:attrName>
                                        </p:attrNameLst>
                                      </p:cBhvr>
                                      <p:to>
                                        <p:strVal val="visible"/>
                                      </p:to>
                                    </p:set>
                                    <p:animEffect transition="in" filter="diamond(in)">
                                      <p:cBhvr>
                                        <p:cTn id="19" dur="1000"/>
                                        <p:tgtEl>
                                          <p:spTgt spid="8">
                                            <p:txEl>
                                              <p:pRg st="3" end="3"/>
                                            </p:txEl>
                                          </p:spTgt>
                                        </p:tgtEl>
                                      </p:cBhvr>
                                    </p:animEffect>
                                  </p:childTnLst>
                                </p:cTn>
                              </p:par>
                            </p:childTnLst>
                          </p:cTn>
                        </p:par>
                        <p:par>
                          <p:cTn id="20" fill="hold">
                            <p:stCondLst>
                              <p:cond delay="4000"/>
                            </p:stCondLst>
                            <p:childTnLst>
                              <p:par>
                                <p:cTn id="21" presetID="8" presetClass="entr" presetSubtype="16" fill="hold" nodeType="afterEffect">
                                  <p:stCondLst>
                                    <p:cond delay="0"/>
                                  </p:stCondLst>
                                  <p:childTnLst>
                                    <p:set>
                                      <p:cBhvr>
                                        <p:cTn id="22" dur="1000" fill="hold">
                                          <p:stCondLst>
                                            <p:cond delay="0"/>
                                          </p:stCondLst>
                                        </p:cTn>
                                        <p:tgtEl>
                                          <p:spTgt spid="8">
                                            <p:txEl>
                                              <p:pRg st="4" end="4"/>
                                            </p:txEl>
                                          </p:spTgt>
                                        </p:tgtEl>
                                        <p:attrNameLst>
                                          <p:attrName>style.visibility</p:attrName>
                                        </p:attrNameLst>
                                      </p:cBhvr>
                                      <p:to>
                                        <p:strVal val="visible"/>
                                      </p:to>
                                    </p:set>
                                    <p:animEffect transition="in" filter="diamond(in)">
                                      <p:cBhvr>
                                        <p:cTn id="23" dur="1000"/>
                                        <p:tgtEl>
                                          <p:spTgt spid="8">
                                            <p:txEl>
                                              <p:pRg st="4" end="4"/>
                                            </p:txEl>
                                          </p:spTgt>
                                        </p:tgtEl>
                                      </p:cBhvr>
                                    </p:animEffect>
                                  </p:childTnLst>
                                </p:cTn>
                              </p:par>
                            </p:childTnLst>
                          </p:cTn>
                        </p:par>
                        <p:par>
                          <p:cTn id="24" fill="hold">
                            <p:stCondLst>
                              <p:cond delay="5000"/>
                            </p:stCondLst>
                            <p:childTnLst>
                              <p:par>
                                <p:cTn id="25" presetID="8" presetClass="entr" presetSubtype="16" fill="hold" nodeType="afterEffect">
                                  <p:stCondLst>
                                    <p:cond delay="0"/>
                                  </p:stCondLst>
                                  <p:childTnLst>
                                    <p:set>
                                      <p:cBhvr>
                                        <p:cTn id="26" dur="1000" fill="hold">
                                          <p:stCondLst>
                                            <p:cond delay="0"/>
                                          </p:stCondLst>
                                        </p:cTn>
                                        <p:tgtEl>
                                          <p:spTgt spid="8">
                                            <p:txEl>
                                              <p:pRg st="5" end="5"/>
                                            </p:txEl>
                                          </p:spTgt>
                                        </p:tgtEl>
                                        <p:attrNameLst>
                                          <p:attrName>style.visibility</p:attrName>
                                        </p:attrNameLst>
                                      </p:cBhvr>
                                      <p:to>
                                        <p:strVal val="visible"/>
                                      </p:to>
                                    </p:set>
                                    <p:animEffect transition="in" filter="diamond(in)">
                                      <p:cBhvr>
                                        <p:cTn id="27" dur="1000"/>
                                        <p:tgtEl>
                                          <p:spTgt spid="8">
                                            <p:txEl>
                                              <p:pRg st="5" end="5"/>
                                            </p:txEl>
                                          </p:spTgt>
                                        </p:tgtEl>
                                      </p:cBhvr>
                                    </p:animEffect>
                                  </p:childTnLst>
                                </p:cTn>
                              </p:par>
                            </p:childTnLst>
                          </p:cTn>
                        </p:par>
                        <p:par>
                          <p:cTn id="28" fill="hold">
                            <p:stCondLst>
                              <p:cond delay="6000"/>
                            </p:stCondLst>
                            <p:childTnLst>
                              <p:par>
                                <p:cTn id="29" presetID="8" presetClass="entr" presetSubtype="16" fill="hold" nodeType="afterEffect">
                                  <p:stCondLst>
                                    <p:cond delay="0"/>
                                  </p:stCondLst>
                                  <p:childTnLst>
                                    <p:set>
                                      <p:cBhvr>
                                        <p:cTn id="30" dur="1000" fill="hold">
                                          <p:stCondLst>
                                            <p:cond delay="0"/>
                                          </p:stCondLst>
                                        </p:cTn>
                                        <p:tgtEl>
                                          <p:spTgt spid="8">
                                            <p:txEl>
                                              <p:pRg st="6" end="6"/>
                                            </p:txEl>
                                          </p:spTgt>
                                        </p:tgtEl>
                                        <p:attrNameLst>
                                          <p:attrName>style.visibility</p:attrName>
                                        </p:attrNameLst>
                                      </p:cBhvr>
                                      <p:to>
                                        <p:strVal val="visible"/>
                                      </p:to>
                                    </p:set>
                                    <p:animEffect transition="in" filter="diamond(in)">
                                      <p:cBhvr>
                                        <p:cTn id="31" dur="1000"/>
                                        <p:tgtEl>
                                          <p:spTgt spid="8">
                                            <p:txEl>
                                              <p:pRg st="6" end="6"/>
                                            </p:txEl>
                                          </p:spTgt>
                                        </p:tgtEl>
                                      </p:cBhvr>
                                    </p:animEffect>
                                  </p:childTnLst>
                                </p:cTn>
                              </p:par>
                            </p:childTnLst>
                          </p:cTn>
                        </p:par>
                        <p:par>
                          <p:cTn id="32" fill="hold">
                            <p:stCondLst>
                              <p:cond delay="7000"/>
                            </p:stCondLst>
                            <p:childTnLst>
                              <p:par>
                                <p:cTn id="33" presetID="8" presetClass="entr" presetSubtype="16" fill="hold" nodeType="afterEffect">
                                  <p:stCondLst>
                                    <p:cond delay="0"/>
                                  </p:stCondLst>
                                  <p:childTnLst>
                                    <p:set>
                                      <p:cBhvr>
                                        <p:cTn id="34" dur="1000" fill="hold">
                                          <p:stCondLst>
                                            <p:cond delay="0"/>
                                          </p:stCondLst>
                                        </p:cTn>
                                        <p:tgtEl>
                                          <p:spTgt spid="8">
                                            <p:txEl>
                                              <p:pRg st="7" end="7"/>
                                            </p:txEl>
                                          </p:spTgt>
                                        </p:tgtEl>
                                        <p:attrNameLst>
                                          <p:attrName>style.visibility</p:attrName>
                                        </p:attrNameLst>
                                      </p:cBhvr>
                                      <p:to>
                                        <p:strVal val="visible"/>
                                      </p:to>
                                    </p:set>
                                    <p:animEffect transition="in" filter="diamond(in)">
                                      <p:cBhvr>
                                        <p:cTn id="35" dur="10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TEMPLATE_CATEGORY" val="diagram"/>
  <p:tag name="KSO_WM_TEMPLATE_INDEX" val="160558"/>
  <p:tag name="KSO_WM_UNIT_TYPE" val="n_i"/>
  <p:tag name="KSO_WM_UNIT_INDEX" val="1_5"/>
  <p:tag name="KSO_WM_UNIT_ID" val="261*n_i*1_5"/>
  <p:tag name="KSO_WM_UNIT_CLEAR" val="1"/>
  <p:tag name="KSO_WM_UNIT_LAYERLEVEL" val="1_1"/>
  <p:tag name="KSO_WM_BEAUTIFY_FLAG" val="#wm#"/>
  <p:tag name="KSO_WM_DIAGRAM_GROUP_CODE" val="n1-1"/>
  <p:tag name="KSO_WM_TAG_VERSION" val="1.0"/>
  <p:tag name="KSO_WM_UNIT_FILL_FORE_SCHEMECOLOR_INDEX" val="5"/>
  <p:tag name="KSO_WM_UNIT_FILL_TYPE" val="1"/>
</p:tagLst>
</file>

<file path=ppt/tags/tag100.xml><?xml version="1.0" encoding="utf-8"?>
<p:tagLst xmlns:p="http://schemas.openxmlformats.org/presentationml/2006/main">
  <p:tag name="KSO_WM_BEAUTIFY_FLAG" val="#wm#"/>
  <p:tag name="KSO_WM_TEMPLATE_CATEGORY" val="custom"/>
  <p:tag name="KSO_WM_TEMPLATE_INDEX" val="20187308"/>
</p:tagLst>
</file>

<file path=ppt/tags/tag101.xml><?xml version="1.0" encoding="utf-8"?>
<p:tagLst xmlns:p="http://schemas.openxmlformats.org/presentationml/2006/main">
  <p:tag name="KSO_WM_BEAUTIFY_FLAG" val="#wm#"/>
  <p:tag name="KSO_WM_TEMPLATE_CATEGORY" val="custom"/>
  <p:tag name="KSO_WM_TEMPLATE_INDEX" val="20187308"/>
</p:tagLst>
</file>

<file path=ppt/tags/tag102.xml><?xml version="1.0" encoding="utf-8"?>
<p:tagLst xmlns:p="http://schemas.openxmlformats.org/presentationml/2006/main">
  <p:tag name="KSO_WM_BEAUTIFY_FLAG" val="#wm#"/>
  <p:tag name="KSO_WM_TEMPLATE_CATEGORY" val="custom"/>
  <p:tag name="KSO_WM_TEMPLATE_INDEX" val="20187308"/>
</p:tagLst>
</file>

<file path=ppt/tags/tag103.xml><?xml version="1.0" encoding="utf-8"?>
<p:tagLst xmlns:p="http://schemas.openxmlformats.org/presentationml/2006/main">
  <p:tag name="KSO_WM_BEAUTIFY_FLAG" val="#wm#"/>
  <p:tag name="KSO_WM_TEMPLATE_CATEGORY" val="custom"/>
  <p:tag name="KSO_WM_TEMPLATE_INDEX" val="20187308"/>
</p:tagLst>
</file>

<file path=ppt/tags/tag11.xml><?xml version="1.0" encoding="utf-8"?>
<p:tagLst xmlns:p="http://schemas.openxmlformats.org/presentationml/2006/main">
  <p:tag name="KSO_WM_TEMPLATE_CATEGORY" val="diagram"/>
  <p:tag name="KSO_WM_TEMPLATE_INDEX" val="160558"/>
  <p:tag name="KSO_WM_UNIT_TYPE" val="n_i"/>
  <p:tag name="KSO_WM_UNIT_INDEX" val="1_6"/>
  <p:tag name="KSO_WM_UNIT_ID" val="261*n_i*1_6"/>
  <p:tag name="KSO_WM_UNIT_CLEAR" val="1"/>
  <p:tag name="KSO_WM_UNIT_LAYERLEVEL" val="1_1"/>
  <p:tag name="KSO_WM_BEAUTIFY_FLAG" val="#wm#"/>
  <p:tag name="KSO_WM_DIAGRAM_GROUP_CODE" val="n1-1"/>
  <p:tag name="KSO_WM_TAG_VERSION" val="1.0"/>
  <p:tag name="KSO_WM_UNIT_FILL_FORE_SCHEMECOLOR_INDEX" val="5"/>
  <p:tag name="KSO_WM_UNIT_FILL_TYPE" val="1"/>
</p:tagLst>
</file>

<file path=ppt/tags/tag12.xml><?xml version="1.0" encoding="utf-8"?>
<p:tagLst xmlns:p="http://schemas.openxmlformats.org/presentationml/2006/main">
  <p:tag name="KSO_WM_TEMPLATE_CATEGORY" val="diagram"/>
  <p:tag name="KSO_WM_TEMPLATE_INDEX" val="160558"/>
  <p:tag name="KSO_WM_UNIT_TYPE" val="n_h_f"/>
  <p:tag name="KSO_WM_UNIT_INDEX" val="1_2_4"/>
  <p:tag name="KSO_WM_UNIT_ID" val="261*n_h_f*1_2_4"/>
  <p:tag name="KSO_WM_UNIT_CLEAR" val="1"/>
  <p:tag name="KSO_WM_UNIT_LAYERLEVEL" val="1_1_1"/>
  <p:tag name="KSO_WM_UNIT_VALUE" val="16"/>
  <p:tag name="KSO_WM_UNIT_HIGHLIGHT" val="0"/>
  <p:tag name="KSO_WM_UNIT_COMPATIBLE" val="0"/>
  <p:tag name="KSO_WM_UNIT_PRESET_TEXT" val="SED DO EIUSMOD TEMPOR INCIDIDUNT"/>
  <p:tag name="KSO_WM_BEAUTIFY_FLAG" val="#wm#"/>
  <p:tag name="KSO_WM_DIAGRAM_GROUP_CODE" val="n1-1"/>
  <p:tag name="KSO_WM_TAG_VERSION" val="1.0"/>
  <p:tag name="KSO_WM_UNIT_TEXT_FILL_FORE_SCHEMECOLOR_INDEX" val="13"/>
  <p:tag name="KSO_WM_UNIT_TEXT_FILL_TYPE" val="1"/>
</p:tagLst>
</file>

<file path=ppt/tags/tag13.xml><?xml version="1.0" encoding="utf-8"?>
<p:tagLst xmlns:p="http://schemas.openxmlformats.org/presentationml/2006/main">
  <p:tag name="KSO_WM_TEMPLATE_CATEGORY" val="diagram"/>
  <p:tag name="KSO_WM_TEMPLATE_INDEX" val="160558"/>
  <p:tag name="KSO_WM_UNIT_TYPE" val="n_h_f"/>
  <p:tag name="KSO_WM_UNIT_INDEX" val="1_2_1"/>
  <p:tag name="KSO_WM_UNIT_ID" val="261*n_h_f*1_2_1"/>
  <p:tag name="KSO_WM_UNIT_CLEAR" val="1"/>
  <p:tag name="KSO_WM_UNIT_LAYERLEVEL" val="1_1_1"/>
  <p:tag name="KSO_WM_UNIT_VALUE" val="16"/>
  <p:tag name="KSO_WM_UNIT_HIGHLIGHT" val="0"/>
  <p:tag name="KSO_WM_UNIT_COMPATIBLE" val="0"/>
  <p:tag name="KSO_WM_UNIT_PRESET_TEXT" val="SED DO EIUSMOD TEMPOR INCIDIDUNT"/>
  <p:tag name="KSO_WM_BEAUTIFY_FLAG" val="#wm#"/>
  <p:tag name="KSO_WM_DIAGRAM_GROUP_CODE" val="n1-1"/>
  <p:tag name="KSO_WM_TAG_VERSION" val="1.0"/>
  <p:tag name="KSO_WM_UNIT_TEXT_FILL_FORE_SCHEMECOLOR_INDEX" val="13"/>
  <p:tag name="KSO_WM_UNIT_TEXT_FILL_TYPE" val="1"/>
</p:tagLst>
</file>

<file path=ppt/tags/tag14.xml><?xml version="1.0" encoding="utf-8"?>
<p:tagLst xmlns:p="http://schemas.openxmlformats.org/presentationml/2006/main">
  <p:tag name="KSO_WM_TEMPLATE_CATEGORY" val="diagram"/>
  <p:tag name="KSO_WM_TEMPLATE_INDEX" val="160558"/>
  <p:tag name="KSO_WM_UNIT_TYPE" val="n_h_f"/>
  <p:tag name="KSO_WM_UNIT_INDEX" val="1_2_2"/>
  <p:tag name="KSO_WM_UNIT_ID" val="261*n_h_f*1_2_2"/>
  <p:tag name="KSO_WM_UNIT_CLEAR" val="1"/>
  <p:tag name="KSO_WM_UNIT_LAYERLEVEL" val="1_1_1"/>
  <p:tag name="KSO_WM_UNIT_VALUE" val="16"/>
  <p:tag name="KSO_WM_UNIT_HIGHLIGHT" val="0"/>
  <p:tag name="KSO_WM_UNIT_COMPATIBLE" val="0"/>
  <p:tag name="KSO_WM_UNIT_PRESET_TEXT" val="SED DO EIUSMOD TEMPOR INCIDIDUNT"/>
  <p:tag name="KSO_WM_BEAUTIFY_FLAG" val="#wm#"/>
  <p:tag name="KSO_WM_DIAGRAM_GROUP_CODE" val="n1-1"/>
  <p:tag name="KSO_WM_TAG_VERSION" val="1.0"/>
  <p:tag name="KSO_WM_UNIT_TEXT_FILL_FORE_SCHEMECOLOR_INDEX" val="13"/>
  <p:tag name="KSO_WM_UNIT_TEXT_FILL_TYPE" val="1"/>
</p:tagLst>
</file>

<file path=ppt/tags/tag15.xml><?xml version="1.0" encoding="utf-8"?>
<p:tagLst xmlns:p="http://schemas.openxmlformats.org/presentationml/2006/main">
  <p:tag name="KSO_WM_TEMPLATE_CATEGORY" val="diagram"/>
  <p:tag name="KSO_WM_TEMPLATE_INDEX" val="160558"/>
  <p:tag name="KSO_WM_UNIT_TYPE" val="n_h_f"/>
  <p:tag name="KSO_WM_UNIT_INDEX" val="1_2_3"/>
  <p:tag name="KSO_WM_UNIT_ID" val="261*n_h_f*1_2_3"/>
  <p:tag name="KSO_WM_UNIT_CLEAR" val="1"/>
  <p:tag name="KSO_WM_UNIT_LAYERLEVEL" val="1_1_1"/>
  <p:tag name="KSO_WM_UNIT_VALUE" val="16"/>
  <p:tag name="KSO_WM_UNIT_HIGHLIGHT" val="0"/>
  <p:tag name="KSO_WM_UNIT_COMPATIBLE" val="0"/>
  <p:tag name="KSO_WM_UNIT_PRESET_TEXT" val="SED DO EIUSMOD TEMPOR INCIDIDUNT"/>
  <p:tag name="KSO_WM_BEAUTIFY_FLAG" val="#wm#"/>
  <p:tag name="KSO_WM_DIAGRAM_GROUP_CODE" val="n1-1"/>
  <p:tag name="KSO_WM_TAG_VERSION" val="1.0"/>
  <p:tag name="KSO_WM_UNIT_TEXT_FILL_FORE_SCHEMECOLOR_INDEX" val="13"/>
  <p:tag name="KSO_WM_UNIT_TEXT_FILL_TYPE" val="1"/>
</p:tagLst>
</file>

<file path=ppt/tags/tag16.xml><?xml version="1.0" encoding="utf-8"?>
<p:tagLst xmlns:p="http://schemas.openxmlformats.org/presentationml/2006/main">
  <p:tag name="KSO_WM_TEMPLATE_CATEGORY" val="diagram"/>
  <p:tag name="KSO_WM_TEMPLATE_INDEX" val="160558"/>
  <p:tag name="KSO_WM_UNIT_TYPE" val="n_h_f"/>
  <p:tag name="KSO_WM_UNIT_INDEX" val="1_2_5"/>
  <p:tag name="KSO_WM_UNIT_ID" val="261*n_h_f*1_2_5"/>
  <p:tag name="KSO_WM_UNIT_CLEAR" val="1"/>
  <p:tag name="KSO_WM_UNIT_LAYERLEVEL" val="1_1_1"/>
  <p:tag name="KSO_WM_UNIT_VALUE" val="16"/>
  <p:tag name="KSO_WM_UNIT_HIGHLIGHT" val="0"/>
  <p:tag name="KSO_WM_UNIT_COMPATIBLE" val="0"/>
  <p:tag name="KSO_WM_UNIT_PRESET_TEXT" val="SED DO EIUSMOD TEMPOR INCIDIDUNT"/>
  <p:tag name="KSO_WM_BEAUTIFY_FLAG" val="#wm#"/>
  <p:tag name="KSO_WM_DIAGRAM_GROUP_CODE" val="n1-1"/>
  <p:tag name="KSO_WM_TAG_VERSION" val="1.0"/>
  <p:tag name="KSO_WM_UNIT_TEXT_FILL_FORE_SCHEMECOLOR_INDEX" val="13"/>
  <p:tag name="KSO_WM_UNIT_TEXT_FILL_TYPE" val="1"/>
</p:tagLst>
</file>

<file path=ppt/tags/tag17.xml><?xml version="1.0" encoding="utf-8"?>
<p:tagLst xmlns:p="http://schemas.openxmlformats.org/presentationml/2006/main">
  <p:tag name="KSO_WM_TEMPLATE_CATEGORY" val="diagram"/>
  <p:tag name="KSO_WM_TEMPLATE_INDEX" val="160558"/>
  <p:tag name="KSO_WM_UNIT_TYPE" val="n_h_f"/>
  <p:tag name="KSO_WM_UNIT_INDEX" val="1_2_6"/>
  <p:tag name="KSO_WM_UNIT_ID" val="261*n_h_f*1_2_6"/>
  <p:tag name="KSO_WM_UNIT_CLEAR" val="1"/>
  <p:tag name="KSO_WM_UNIT_LAYERLEVEL" val="1_1_1"/>
  <p:tag name="KSO_WM_UNIT_VALUE" val="16"/>
  <p:tag name="KSO_WM_UNIT_HIGHLIGHT" val="0"/>
  <p:tag name="KSO_WM_UNIT_COMPATIBLE" val="0"/>
  <p:tag name="KSO_WM_UNIT_PRESET_TEXT" val="SED DO EIUSMOD TEMPOR INCIDIDUNT"/>
  <p:tag name="KSO_WM_BEAUTIFY_FLAG" val="#wm#"/>
  <p:tag name="KSO_WM_DIAGRAM_GROUP_CODE" val="n1-1"/>
  <p:tag name="KSO_WM_TAG_VERSION" val="1.0"/>
  <p:tag name="KSO_WM_UNIT_TEXT_FILL_FORE_SCHEMECOLOR_INDEX" val="13"/>
  <p:tag name="KSO_WM_UNIT_TEXT_FILL_TYPE" val="1"/>
</p:tagLst>
</file>

<file path=ppt/tags/tag18.xml><?xml version="1.0" encoding="utf-8"?>
<p:tagLst xmlns:p="http://schemas.openxmlformats.org/presentationml/2006/main">
  <p:tag name="KSO_WM_TEMPLATE_CATEGORY" val="diagram"/>
  <p:tag name="KSO_WM_TEMPLATE_INDEX" val="160558"/>
  <p:tag name="KSO_WM_UNIT_TYPE" val="n_h_f"/>
  <p:tag name="KSO_WM_UNIT_INDEX" val="1_1_1"/>
  <p:tag name="KSO_WM_UNIT_ID" val="261*n_h_f*1_1_1"/>
  <p:tag name="KSO_WM_UNIT_CLEAR" val="1"/>
  <p:tag name="KSO_WM_UNIT_LAYERLEVEL" val="1_1_1"/>
  <p:tag name="KSO_WM_UNIT_VALUE" val="3"/>
  <p:tag name="KSO_WM_UNIT_HIGHLIGHT" val="0"/>
  <p:tag name="KSO_WM_UNIT_COMPATIBLE" val="0"/>
  <p:tag name="KSO_WM_UNIT_PRESET_TEXT" val="LOREM"/>
  <p:tag name="KSO_WM_BEAUTIFY_FLAG" val="#wm#"/>
  <p:tag name="KSO_WM_DIAGRAM_GROUP_CODE" val="n1-1"/>
  <p:tag name="KSO_WM_TAG_VERSION" val="1.0"/>
  <p:tag name="KSO_WM_UNIT_TEXT_FILL_FORE_SCHEMECOLOR_INDEX" val="5"/>
  <p:tag name="KSO_WM_UNIT_TEXT_FILL_TYPE" val="1"/>
</p:tagLst>
</file>

<file path=ppt/tags/tag19.xml><?xml version="1.0" encoding="utf-8"?>
<p:tagLst xmlns:p="http://schemas.openxmlformats.org/presentationml/2006/main">
  <p:tag name="KSO_WM_TEMPLATE_CATEGORY" val="diagram"/>
  <p:tag name="KSO_WM_TEMPLATE_INDEX" val="160558"/>
  <p:tag name="KSO_WM_UNIT_TYPE" val="n_i"/>
  <p:tag name="KSO_WM_UNIT_INDEX" val="1_6"/>
  <p:tag name="KSO_WM_UNIT_ID" val="261*n_i*1_6"/>
  <p:tag name="KSO_WM_UNIT_CLEAR" val="1"/>
  <p:tag name="KSO_WM_UNIT_LAYERLEVEL" val="1_1"/>
  <p:tag name="KSO_WM_BEAUTIFY_FLAG" val="#wm#"/>
  <p:tag name="KSO_WM_DIAGRAM_GROUP_CODE" val="n1-1"/>
  <p:tag name="KSO_WM_TAG_VERSION" val="1.0"/>
  <p:tag name="KSO_WM_UNIT_FILL_FORE_SCHEMECOLOR_INDEX" val="5"/>
  <p:tag name="KSO_WM_UNIT_FILL_TYPE" val="1"/>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TEMPLATE_CATEGORY" val="diagram"/>
  <p:tag name="KSO_WM_TEMPLATE_INDEX" val="160558"/>
  <p:tag name="KSO_WM_UNIT_TYPE" val="n_i"/>
  <p:tag name="KSO_WM_UNIT_INDEX" val="1_6"/>
  <p:tag name="KSO_WM_UNIT_ID" val="261*n_i*1_6"/>
  <p:tag name="KSO_WM_UNIT_CLEAR" val="1"/>
  <p:tag name="KSO_WM_UNIT_LAYERLEVEL" val="1_1"/>
  <p:tag name="KSO_WM_BEAUTIFY_FLAG" val="#wm#"/>
  <p:tag name="KSO_WM_DIAGRAM_GROUP_CODE" val="n1-1"/>
  <p:tag name="KSO_WM_TAG_VERSION" val="1.0"/>
  <p:tag name="KSO_WM_UNIT_FILL_FORE_SCHEMECOLOR_INDEX" val="5"/>
  <p:tag name="KSO_WM_UNIT_FILL_TYPE" val="1"/>
</p:tagLst>
</file>

<file path=ppt/tags/tag21.xml><?xml version="1.0" encoding="utf-8"?>
<p:tagLst xmlns:p="http://schemas.openxmlformats.org/presentationml/2006/main">
  <p:tag name="KSO_WM_TEMPLATE_CATEGORY" val="diagram"/>
  <p:tag name="KSO_WM_TEMPLATE_INDEX" val="160558"/>
  <p:tag name="KSO_WM_UNIT_TYPE" val="n_h_f"/>
  <p:tag name="KSO_WM_UNIT_INDEX" val="1_2_6"/>
  <p:tag name="KSO_WM_UNIT_ID" val="261*n_h_f*1_2_6"/>
  <p:tag name="KSO_WM_UNIT_CLEAR" val="1"/>
  <p:tag name="KSO_WM_UNIT_LAYERLEVEL" val="1_1_1"/>
  <p:tag name="KSO_WM_UNIT_VALUE" val="16"/>
  <p:tag name="KSO_WM_UNIT_HIGHLIGHT" val="0"/>
  <p:tag name="KSO_WM_UNIT_COMPATIBLE" val="0"/>
  <p:tag name="KSO_WM_UNIT_PRESET_TEXT" val="SED DO EIUSMOD TEMPOR INCIDIDUNT"/>
  <p:tag name="KSO_WM_BEAUTIFY_FLAG" val="#wm#"/>
  <p:tag name="KSO_WM_DIAGRAM_GROUP_CODE" val="n1-1"/>
  <p:tag name="KSO_WM_TAG_VERSION" val="1.0"/>
  <p:tag name="KSO_WM_UNIT_TEXT_FILL_FORE_SCHEMECOLOR_INDEX" val="13"/>
  <p:tag name="KSO_WM_UNIT_TEXT_FILL_TYPE" val="1"/>
</p:tagLst>
</file>

<file path=ppt/tags/tag22.xml><?xml version="1.0" encoding="utf-8"?>
<p:tagLst xmlns:p="http://schemas.openxmlformats.org/presentationml/2006/main">
  <p:tag name="KSO_WM_TEMPLATE_CATEGORY" val="diagram"/>
  <p:tag name="KSO_WM_TEMPLATE_INDEX" val="160558"/>
  <p:tag name="KSO_WM_UNIT_TYPE" val="n_h_f"/>
  <p:tag name="KSO_WM_UNIT_INDEX" val="1_2_6"/>
  <p:tag name="KSO_WM_UNIT_ID" val="261*n_h_f*1_2_6"/>
  <p:tag name="KSO_WM_UNIT_CLEAR" val="1"/>
  <p:tag name="KSO_WM_UNIT_LAYERLEVEL" val="1_1_1"/>
  <p:tag name="KSO_WM_UNIT_VALUE" val="16"/>
  <p:tag name="KSO_WM_UNIT_HIGHLIGHT" val="0"/>
  <p:tag name="KSO_WM_UNIT_COMPATIBLE" val="0"/>
  <p:tag name="KSO_WM_UNIT_PRESET_TEXT" val="SED DO EIUSMOD TEMPOR INCIDIDUNT"/>
  <p:tag name="KSO_WM_BEAUTIFY_FLAG" val="#wm#"/>
  <p:tag name="KSO_WM_DIAGRAM_GROUP_CODE" val="n1-1"/>
  <p:tag name="KSO_WM_TAG_VERSION" val="1.0"/>
  <p:tag name="KSO_WM_UNIT_TEXT_FILL_FORE_SCHEMECOLOR_INDEX" val="13"/>
  <p:tag name="KSO_WM_UNIT_TEXT_FILL_TYPE" val="1"/>
</p:tagLst>
</file>

<file path=ppt/tags/tag23.xml><?xml version="1.0" encoding="utf-8"?>
<p:tagLst xmlns:p="http://schemas.openxmlformats.org/presentationml/2006/main">
  <p:tag name="KSO_WM_BEAUTIFY_FLAG" val="#wm#"/>
  <p:tag name="KSO_WM_TEMPLATE_CATEGORY" val="custom"/>
  <p:tag name="KSO_WM_TEMPLATE_INDEX" val="20187308"/>
</p:tagLst>
</file>

<file path=ppt/tags/tag24.xml><?xml version="1.0" encoding="utf-8"?>
<p:tagLst xmlns:p="http://schemas.openxmlformats.org/presentationml/2006/main">
  <p:tag name="KSO_WM_BEAUTIFY_FLAG" val="#wm#"/>
  <p:tag name="KSO_WM_TEMPLATE_CATEGORY" val="custom"/>
  <p:tag name="KSO_WM_TEMPLATE_INDEX" val="20187308"/>
</p:tagLst>
</file>

<file path=ppt/tags/tag25.xml><?xml version="1.0" encoding="utf-8"?>
<p:tagLst xmlns:p="http://schemas.openxmlformats.org/presentationml/2006/main">
  <p:tag name="KSO_WM_BEAUTIFY_FLAG" val="#wm#"/>
  <p:tag name="KSO_WM_TEMPLATE_CATEGORY" val="custom"/>
  <p:tag name="KSO_WM_TEMPLATE_INDEX" val="20187308"/>
</p:tagLst>
</file>

<file path=ppt/tags/tag26.xml><?xml version="1.0" encoding="utf-8"?>
<p:tagLst xmlns:p="http://schemas.openxmlformats.org/presentationml/2006/main">
  <p:tag name="KSO_WM_TEMPLATE_CATEGORY" val="diagram"/>
  <p:tag name="KSO_WM_TEMPLATE_INDEX" val="160075"/>
  <p:tag name="KSO_WM_UNIT_TYPE" val="n_h_a"/>
  <p:tag name="KSO_WM_UNIT_INDEX" val="1_2_1"/>
  <p:tag name="KSO_WM_UNIT_ID" val="diagram160075_4*n_h_a*1_2_1"/>
  <p:tag name="KSO_WM_UNIT_LAYERLEVEL" val="1_1_1"/>
  <p:tag name="KSO_WM_UNIT_VALUE" val="36"/>
  <p:tag name="KSO_WM_UNIT_HIGHLIGHT" val="0"/>
  <p:tag name="KSO_WM_UNIT_COMPATIBLE" val="0"/>
  <p:tag name="KSO_WM_UNIT_CLEAR" val="0"/>
  <p:tag name="KSO_WM_UNIT_PRESET_TEXT_INDEX" val="3"/>
  <p:tag name="KSO_WM_UNIT_PRESET_TEXT_LEN" val="17"/>
  <p:tag name="KSO_WM_BEAUTIFY_FLAG" val="#wm#"/>
  <p:tag name="KSO_WM_TAG_VERSION" val="1.0"/>
  <p:tag name="KSO_WM_DIAGRAM_GROUP_CODE" val="n1-1"/>
  <p:tag name="KSO_WM_UNIT_TEXT_FILL_FORE_SCHEMECOLOR_INDEX" val="15"/>
  <p:tag name="KSO_WM_UNIT_TEXT_FILL_TYPE" val="1"/>
</p:tagLst>
</file>

<file path=ppt/tags/tag27.xml><?xml version="1.0" encoding="utf-8"?>
<p:tagLst xmlns:p="http://schemas.openxmlformats.org/presentationml/2006/main">
  <p:tag name="KSO_WM_TEMPLATE_CATEGORY" val="diagram"/>
  <p:tag name="KSO_WM_TEMPLATE_INDEX" val="160075"/>
  <p:tag name="KSO_WM_UNIT_TYPE" val="n_h_h_i"/>
  <p:tag name="KSO_WM_UNIT_INDEX" val="1_1_1_1"/>
  <p:tag name="KSO_WM_UNIT_ID" val="diagram160075_4*n_h_h_i*1_1_1_1"/>
  <p:tag name="KSO_WM_UNIT_LAYERLEVEL" val="1_1_1_1"/>
  <p:tag name="KSO_WM_BEAUTIFY_FLAG" val="#wm#"/>
  <p:tag name="KSO_WM_TAG_VERSION" val="1.0"/>
  <p:tag name="KSO_WM_DIAGRAM_GROUP_CODE" val="n1-1"/>
  <p:tag name="KSO_WM_UNIT_LINE_FORE_SCHEMECOLOR_INDEX" val="5"/>
  <p:tag name="KSO_WM_UNIT_LINE_FILL_TYPE" val="2"/>
  <p:tag name="KSO_WM_UNIT_TEXT_FILL_FORE_SCHEMECOLOR_INDEX" val="13"/>
  <p:tag name="KSO_WM_UNIT_TEXT_FILL_TYPE" val="1"/>
</p:tagLst>
</file>

<file path=ppt/tags/tag28.xml><?xml version="1.0" encoding="utf-8"?>
<p:tagLst xmlns:p="http://schemas.openxmlformats.org/presentationml/2006/main">
  <p:tag name="KSO_WM_TEMPLATE_CATEGORY" val="diagram"/>
  <p:tag name="KSO_WM_TEMPLATE_INDEX" val="160075"/>
  <p:tag name="KSO_WM_UNIT_TYPE" val="n_h_h_f"/>
  <p:tag name="KSO_WM_UNIT_INDEX" val="1_1_1_1"/>
  <p:tag name="KSO_WM_UNIT_ID" val="diagram160075_4*n_h_h_f*1_1_1_1"/>
  <p:tag name="KSO_WM_UNIT_LAYERLEVEL" val="1_1_1_1"/>
  <p:tag name="KSO_WM_UNIT_VALUE" val="24"/>
  <p:tag name="KSO_WM_UNIT_HIGHLIGHT" val="0"/>
  <p:tag name="KSO_WM_UNIT_COMPATIBLE" val="0"/>
  <p:tag name="KSO_WM_UNIT_CLEAR" val="0"/>
  <p:tag name="KSO_WM_UNIT_PRESET_TEXT_INDEX" val="4"/>
  <p:tag name="KSO_WM_UNIT_PRESET_TEXT_LEN" val="22"/>
  <p:tag name="KSO_WM_BEAUTIFY_FLAG" val="#wm#"/>
  <p:tag name="KSO_WM_TAG_VERSION" val="1.0"/>
  <p:tag name="KSO_WM_DIAGRAM_GROUP_CODE" val="n1-1"/>
  <p:tag name="KSO_WM_UNIT_FILL_FORE_SCHEMECOLOR_INDEX" val="5"/>
  <p:tag name="KSO_WM_UNIT_FILL_TYPE" val="1"/>
  <p:tag name="KSO_WM_UNIT_TEXT_FILL_FORE_SCHEMECOLOR_INDEX" val="14"/>
  <p:tag name="KSO_WM_UNIT_TEXT_FILL_TYPE" val="1"/>
</p:tagLst>
</file>

<file path=ppt/tags/tag29.xml><?xml version="1.0" encoding="utf-8"?>
<p:tagLst xmlns:p="http://schemas.openxmlformats.org/presentationml/2006/main">
  <p:tag name="KSO_WM_TEMPLATE_CATEGORY" val="diagram"/>
  <p:tag name="KSO_WM_TEMPLATE_INDEX" val="160075"/>
  <p:tag name="KSO_WM_UNIT_TYPE" val="n_h_h_i"/>
  <p:tag name="KSO_WM_UNIT_INDEX" val="1_1_3_1"/>
  <p:tag name="KSO_WM_UNIT_ID" val="diagram160075_4*n_h_h_i*1_1_3_1"/>
  <p:tag name="KSO_WM_UNIT_LAYERLEVEL" val="1_1_1_1"/>
  <p:tag name="KSO_WM_BEAUTIFY_FLAG" val="#wm#"/>
  <p:tag name="KSO_WM_TAG_VERSION" val="1.0"/>
  <p:tag name="KSO_WM_DIAGRAM_GROUP_CODE" val="n1-1"/>
  <p:tag name="KSO_WM_UNIT_LINE_FORE_SCHEMECOLOR_INDEX" val="5"/>
  <p:tag name="KSO_WM_UNIT_LINE_FILL_TYPE" val="2"/>
  <p:tag name="KSO_WM_UNIT_TEXT_FILL_FORE_SCHEMECOLOR_INDEX" val="13"/>
  <p:tag name="KSO_WM_UNIT_TEXT_FILL_TYPE" val="1"/>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p="http://schemas.openxmlformats.org/presentationml/2006/main">
  <p:tag name="KSO_WM_TEMPLATE_CATEGORY" val="diagram"/>
  <p:tag name="KSO_WM_TEMPLATE_INDEX" val="160075"/>
  <p:tag name="KSO_WM_UNIT_TYPE" val="n_h_h_f"/>
  <p:tag name="KSO_WM_UNIT_INDEX" val="1_1_3_1"/>
  <p:tag name="KSO_WM_UNIT_ID" val="diagram160075_4*n_h_h_f*1_1_3_1"/>
  <p:tag name="KSO_WM_UNIT_LAYERLEVEL" val="1_1_1_1"/>
  <p:tag name="KSO_WM_UNIT_VALUE" val="24"/>
  <p:tag name="KSO_WM_UNIT_HIGHLIGHT" val="0"/>
  <p:tag name="KSO_WM_UNIT_COMPATIBLE" val="0"/>
  <p:tag name="KSO_WM_UNIT_CLEAR" val="0"/>
  <p:tag name="KSO_WM_UNIT_PRESET_TEXT_INDEX" val="4"/>
  <p:tag name="KSO_WM_UNIT_PRESET_TEXT_LEN" val="22"/>
  <p:tag name="KSO_WM_BEAUTIFY_FLAG" val="#wm#"/>
  <p:tag name="KSO_WM_TAG_VERSION" val="1.0"/>
  <p:tag name="KSO_WM_DIAGRAM_GROUP_CODE" val="n1-1"/>
  <p:tag name="KSO_WM_UNIT_FILL_FORE_SCHEMECOLOR_INDEX" val="5"/>
  <p:tag name="KSO_WM_UNIT_FILL_TYPE" val="1"/>
  <p:tag name="KSO_WM_UNIT_TEXT_FILL_FORE_SCHEMECOLOR_INDEX" val="14"/>
  <p:tag name="KSO_WM_UNIT_TEXT_FILL_TYPE" val="1"/>
</p:tagLst>
</file>

<file path=ppt/tags/tag31.xml><?xml version="1.0" encoding="utf-8"?>
<p:tagLst xmlns:p="http://schemas.openxmlformats.org/presentationml/2006/main">
  <p:tag name="KSO_WM_TEMPLATE_CATEGORY" val="diagram"/>
  <p:tag name="KSO_WM_TEMPLATE_INDEX" val="160075"/>
  <p:tag name="KSO_WM_UNIT_TYPE" val="n_h_h_f"/>
  <p:tag name="KSO_WM_UNIT_INDEX" val="1_1_2_1"/>
  <p:tag name="KSO_WM_UNIT_ID" val="diagram160075_4*n_h_h_f*1_1_2_1"/>
  <p:tag name="KSO_WM_UNIT_LAYERLEVEL" val="1_1_1_1"/>
  <p:tag name="KSO_WM_UNIT_VALUE" val="24"/>
  <p:tag name="KSO_WM_UNIT_HIGHLIGHT" val="0"/>
  <p:tag name="KSO_WM_UNIT_COMPATIBLE" val="0"/>
  <p:tag name="KSO_WM_UNIT_CLEAR" val="0"/>
  <p:tag name="KSO_WM_UNIT_PRESET_TEXT_INDEX" val="4"/>
  <p:tag name="KSO_WM_UNIT_PRESET_TEXT_LEN" val="22"/>
  <p:tag name="KSO_WM_BEAUTIFY_FLAG" val="#wm#"/>
  <p:tag name="KSO_WM_TAG_VERSION" val="1.0"/>
  <p:tag name="KSO_WM_DIAGRAM_GROUP_CODE" val="n1-1"/>
  <p:tag name="KSO_WM_UNIT_FILL_FORE_SCHEMECOLOR_INDEX" val="6"/>
  <p:tag name="KSO_WM_UNIT_FILL_TYPE" val="1"/>
  <p:tag name="KSO_WM_UNIT_TEXT_FILL_FORE_SCHEMECOLOR_INDEX" val="14"/>
  <p:tag name="KSO_WM_UNIT_TEXT_FILL_TYPE" val="1"/>
</p:tagLst>
</file>

<file path=ppt/tags/tag32.xml><?xml version="1.0" encoding="utf-8"?>
<p:tagLst xmlns:p="http://schemas.openxmlformats.org/presentationml/2006/main">
  <p:tag name="KSO_WM_TEMPLATE_CATEGORY" val="diagram"/>
  <p:tag name="KSO_WM_TEMPLATE_INDEX" val="160075"/>
  <p:tag name="KSO_WM_UNIT_TYPE" val="n_h_h_i"/>
  <p:tag name="KSO_WM_UNIT_INDEX" val="1_1_2_1"/>
  <p:tag name="KSO_WM_UNIT_ID" val="diagram160075_4*n_h_h_i*1_1_2_1"/>
  <p:tag name="KSO_WM_UNIT_LAYERLEVEL" val="1_1_1_1"/>
  <p:tag name="KSO_WM_BEAUTIFY_FLAG" val="#wm#"/>
  <p:tag name="KSO_WM_TAG_VERSION" val="1.0"/>
  <p:tag name="KSO_WM_DIAGRAM_GROUP_CODE" val="n1-1"/>
  <p:tag name="KSO_WM_UNIT_LINE_FORE_SCHEMECOLOR_INDEX" val="6"/>
  <p:tag name="KSO_WM_UNIT_LINE_FILL_TYPE" val="2"/>
  <p:tag name="KSO_WM_UNIT_TEXT_FILL_FORE_SCHEMECOLOR_INDEX" val="13"/>
  <p:tag name="KSO_WM_UNIT_TEXT_FILL_TYPE" val="1"/>
</p:tagLst>
</file>

<file path=ppt/tags/tag33.xml><?xml version="1.0" encoding="utf-8"?>
<p:tagLst xmlns:p="http://schemas.openxmlformats.org/presentationml/2006/main">
  <p:tag name="KSO_WM_TEMPLATE_CATEGORY" val="diagram"/>
  <p:tag name="KSO_WM_TEMPLATE_INDEX" val="160075"/>
  <p:tag name="KSO_WM_UNIT_TYPE" val="n_h_i"/>
  <p:tag name="KSO_WM_UNIT_INDEX" val="1_2_1"/>
  <p:tag name="KSO_WM_UNIT_ID" val="diagram160075_4*n_h_i*1_2_1"/>
  <p:tag name="KSO_WM_UNIT_LAYERLEVEL" val="1_1_1"/>
  <p:tag name="KSO_WM_BEAUTIFY_FLAG" val="#wm#"/>
  <p:tag name="KSO_WM_TAG_VERSION" val="1.0"/>
  <p:tag name="KSO_WM_DIAGRAM_GROUP_CODE" val="n1-1"/>
  <p:tag name="KSO_WM_UNIT_FILL_FORE_SCHEMECOLOR_INDEX" val="5"/>
  <p:tag name="KSO_WM_UNIT_FILL_TYPE" val="1"/>
  <p:tag name="KSO_WM_UNIT_TEXT_FILL_FORE_SCHEMECOLOR_INDEX" val="13"/>
  <p:tag name="KSO_WM_UNIT_TEXT_FILL_TYPE" val="1"/>
</p:tagLst>
</file>

<file path=ppt/tags/tag34.xml><?xml version="1.0" encoding="utf-8"?>
<p:tagLst xmlns:p="http://schemas.openxmlformats.org/presentationml/2006/main">
  <p:tag name="KSO_WM_BEAUTIFY_FLAG" val="#wm#"/>
  <p:tag name="KSO_WM_TEMPLATE_CATEGORY" val="custom"/>
  <p:tag name="KSO_WM_TEMPLATE_INDEX" val="20187308"/>
</p:tagLst>
</file>

<file path=ppt/tags/tag35.xml><?xml version="1.0" encoding="utf-8"?>
<p:tagLst xmlns:p="http://schemas.openxmlformats.org/presentationml/2006/main">
  <p:tag name="KSO_WM_BEAUTIFY_FLAG" val="#wm#"/>
  <p:tag name="KSO_WM_TEMPLATE_CATEGORY" val="custom"/>
  <p:tag name="KSO_WM_TEMPLATE_INDEX" val="20187308"/>
</p:tagLst>
</file>

<file path=ppt/tags/tag36.xml><?xml version="1.0" encoding="utf-8"?>
<p:tagLst xmlns:p="http://schemas.openxmlformats.org/presentationml/2006/main">
  <p:tag name="KSO_WM_BEAUTIFY_FLAG" val="#wm#"/>
  <p:tag name="KSO_WM_TEMPLATE_CATEGORY" val="custom"/>
  <p:tag name="KSO_WM_TEMPLATE_INDEX" val="20187308"/>
</p:tagLst>
</file>

<file path=ppt/tags/tag37.xml><?xml version="1.0" encoding="utf-8"?>
<p:tagLst xmlns:p="http://schemas.openxmlformats.org/presentationml/2006/main">
  <p:tag name="KSO_WM_BEAUTIFY_FLAG" val="#wm#"/>
  <p:tag name="KSO_WM_TEMPLATE_CATEGORY" val="custom"/>
  <p:tag name="KSO_WM_TEMPLATE_INDEX" val="20187308"/>
</p:tagLst>
</file>

<file path=ppt/tags/tag38.xml><?xml version="1.0" encoding="utf-8"?>
<p:tagLst xmlns:p="http://schemas.openxmlformats.org/presentationml/2006/main">
  <p:tag name="KSO_WM_TEMPLATE_CATEGORY" val="diagram"/>
  <p:tag name="KSO_WM_TEMPLATE_INDEX" val="160075"/>
  <p:tag name="KSO_WM_UNIT_TYPE" val="n_h_a"/>
  <p:tag name="KSO_WM_UNIT_INDEX" val="1_2_1"/>
  <p:tag name="KSO_WM_UNIT_ID" val="diagram160075_4*n_h_a*1_2_1"/>
  <p:tag name="KSO_WM_UNIT_LAYERLEVEL" val="1_1_1"/>
  <p:tag name="KSO_WM_UNIT_VALUE" val="36"/>
  <p:tag name="KSO_WM_UNIT_HIGHLIGHT" val="0"/>
  <p:tag name="KSO_WM_UNIT_COMPATIBLE" val="0"/>
  <p:tag name="KSO_WM_UNIT_CLEAR" val="0"/>
  <p:tag name="KSO_WM_UNIT_PRESET_TEXT_INDEX" val="3"/>
  <p:tag name="KSO_WM_UNIT_PRESET_TEXT_LEN" val="17"/>
  <p:tag name="KSO_WM_BEAUTIFY_FLAG" val="#wm#"/>
  <p:tag name="KSO_WM_TAG_VERSION" val="1.0"/>
  <p:tag name="KSO_WM_DIAGRAM_GROUP_CODE" val="n1-1"/>
  <p:tag name="KSO_WM_UNIT_TEXT_FILL_FORE_SCHEMECOLOR_INDEX" val="15"/>
  <p:tag name="KSO_WM_UNIT_TEXT_FILL_TYPE" val="1"/>
</p:tagLst>
</file>

<file path=ppt/tags/tag39.xml><?xml version="1.0" encoding="utf-8"?>
<p:tagLst xmlns:p="http://schemas.openxmlformats.org/presentationml/2006/main">
  <p:tag name="KSO_WM_TEMPLATE_CATEGORY" val="diagram"/>
  <p:tag name="KSO_WM_TEMPLATE_INDEX" val="160075"/>
  <p:tag name="KSO_WM_UNIT_TYPE" val="n_h_h_i"/>
  <p:tag name="KSO_WM_UNIT_INDEX" val="1_1_1_1"/>
  <p:tag name="KSO_WM_UNIT_ID" val="diagram160075_4*n_h_h_i*1_1_1_1"/>
  <p:tag name="KSO_WM_UNIT_LAYERLEVEL" val="1_1_1_1"/>
  <p:tag name="KSO_WM_BEAUTIFY_FLAG" val="#wm#"/>
  <p:tag name="KSO_WM_TAG_VERSION" val="1.0"/>
  <p:tag name="KSO_WM_DIAGRAM_GROUP_CODE" val="n1-1"/>
  <p:tag name="KSO_WM_UNIT_LINE_FORE_SCHEMECOLOR_INDEX" val="5"/>
  <p:tag name="KSO_WM_UNIT_LINE_FILL_TYPE" val="2"/>
  <p:tag name="KSO_WM_UNIT_TEXT_FILL_FORE_SCHEMECOLOR_INDEX" val="13"/>
  <p:tag name="KSO_WM_UNIT_TEXT_FILL_TYPE" val="1"/>
</p:tagLst>
</file>

<file path=ppt/tags/tag4.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 name="KSO_WM_SLIDE_MODEL_TYPE" val="cover"/>
</p:tagLst>
</file>

<file path=ppt/tags/tag40.xml><?xml version="1.0" encoding="utf-8"?>
<p:tagLst xmlns:p="http://schemas.openxmlformats.org/presentationml/2006/main">
  <p:tag name="KSO_WM_TEMPLATE_CATEGORY" val="diagram"/>
  <p:tag name="KSO_WM_TEMPLATE_INDEX" val="160075"/>
  <p:tag name="KSO_WM_UNIT_TYPE" val="n_h_h_f"/>
  <p:tag name="KSO_WM_UNIT_INDEX" val="1_1_1_1"/>
  <p:tag name="KSO_WM_UNIT_ID" val="diagram160075_4*n_h_h_f*1_1_1_1"/>
  <p:tag name="KSO_WM_UNIT_LAYERLEVEL" val="1_1_1_1"/>
  <p:tag name="KSO_WM_UNIT_VALUE" val="24"/>
  <p:tag name="KSO_WM_UNIT_HIGHLIGHT" val="0"/>
  <p:tag name="KSO_WM_UNIT_COMPATIBLE" val="0"/>
  <p:tag name="KSO_WM_UNIT_CLEAR" val="0"/>
  <p:tag name="KSO_WM_UNIT_PRESET_TEXT_INDEX" val="4"/>
  <p:tag name="KSO_WM_UNIT_PRESET_TEXT_LEN" val="22"/>
  <p:tag name="KSO_WM_BEAUTIFY_FLAG" val="#wm#"/>
  <p:tag name="KSO_WM_TAG_VERSION" val="1.0"/>
  <p:tag name="KSO_WM_DIAGRAM_GROUP_CODE" val="n1-1"/>
  <p:tag name="KSO_WM_UNIT_FILL_FORE_SCHEMECOLOR_INDEX" val="5"/>
  <p:tag name="KSO_WM_UNIT_FILL_TYPE" val="1"/>
  <p:tag name="KSO_WM_UNIT_TEXT_FILL_FORE_SCHEMECOLOR_INDEX" val="14"/>
  <p:tag name="KSO_WM_UNIT_TEXT_FILL_TYPE" val="1"/>
</p:tagLst>
</file>

<file path=ppt/tags/tag41.xml><?xml version="1.0" encoding="utf-8"?>
<p:tagLst xmlns:p="http://schemas.openxmlformats.org/presentationml/2006/main">
  <p:tag name="KSO_WM_TEMPLATE_CATEGORY" val="diagram"/>
  <p:tag name="KSO_WM_TEMPLATE_INDEX" val="160075"/>
  <p:tag name="KSO_WM_UNIT_TYPE" val="n_h_h_i"/>
  <p:tag name="KSO_WM_UNIT_INDEX" val="1_1_3_1"/>
  <p:tag name="KSO_WM_UNIT_ID" val="diagram160075_4*n_h_h_i*1_1_3_1"/>
  <p:tag name="KSO_WM_UNIT_LAYERLEVEL" val="1_1_1_1"/>
  <p:tag name="KSO_WM_BEAUTIFY_FLAG" val="#wm#"/>
  <p:tag name="KSO_WM_TAG_VERSION" val="1.0"/>
  <p:tag name="KSO_WM_DIAGRAM_GROUP_CODE" val="n1-1"/>
  <p:tag name="KSO_WM_UNIT_LINE_FORE_SCHEMECOLOR_INDEX" val="5"/>
  <p:tag name="KSO_WM_UNIT_LINE_FILL_TYPE" val="2"/>
  <p:tag name="KSO_WM_UNIT_TEXT_FILL_FORE_SCHEMECOLOR_INDEX" val="13"/>
  <p:tag name="KSO_WM_UNIT_TEXT_FILL_TYPE" val="1"/>
</p:tagLst>
</file>

<file path=ppt/tags/tag42.xml><?xml version="1.0" encoding="utf-8"?>
<p:tagLst xmlns:p="http://schemas.openxmlformats.org/presentationml/2006/main">
  <p:tag name="KSO_WM_TEMPLATE_CATEGORY" val="diagram"/>
  <p:tag name="KSO_WM_TEMPLATE_INDEX" val="160075"/>
  <p:tag name="KSO_WM_UNIT_TYPE" val="n_h_h_f"/>
  <p:tag name="KSO_WM_UNIT_INDEX" val="1_1_3_1"/>
  <p:tag name="KSO_WM_UNIT_ID" val="diagram160075_4*n_h_h_f*1_1_3_1"/>
  <p:tag name="KSO_WM_UNIT_LAYERLEVEL" val="1_1_1_1"/>
  <p:tag name="KSO_WM_UNIT_VALUE" val="24"/>
  <p:tag name="KSO_WM_UNIT_HIGHLIGHT" val="0"/>
  <p:tag name="KSO_WM_UNIT_COMPATIBLE" val="0"/>
  <p:tag name="KSO_WM_UNIT_CLEAR" val="0"/>
  <p:tag name="KSO_WM_UNIT_PRESET_TEXT_INDEX" val="4"/>
  <p:tag name="KSO_WM_UNIT_PRESET_TEXT_LEN" val="22"/>
  <p:tag name="KSO_WM_BEAUTIFY_FLAG" val="#wm#"/>
  <p:tag name="KSO_WM_TAG_VERSION" val="1.0"/>
  <p:tag name="KSO_WM_DIAGRAM_GROUP_CODE" val="n1-1"/>
  <p:tag name="KSO_WM_UNIT_FILL_FORE_SCHEMECOLOR_INDEX" val="5"/>
  <p:tag name="KSO_WM_UNIT_FILL_TYPE" val="1"/>
  <p:tag name="KSO_WM_UNIT_TEXT_FILL_FORE_SCHEMECOLOR_INDEX" val="14"/>
  <p:tag name="KSO_WM_UNIT_TEXT_FILL_TYPE" val="1"/>
</p:tagLst>
</file>

<file path=ppt/tags/tag43.xml><?xml version="1.0" encoding="utf-8"?>
<p:tagLst xmlns:p="http://schemas.openxmlformats.org/presentationml/2006/main">
  <p:tag name="KSO_WM_TEMPLATE_CATEGORY" val="diagram"/>
  <p:tag name="KSO_WM_TEMPLATE_INDEX" val="160075"/>
  <p:tag name="KSO_WM_UNIT_TYPE" val="n_h_h_f"/>
  <p:tag name="KSO_WM_UNIT_INDEX" val="1_1_2_1"/>
  <p:tag name="KSO_WM_UNIT_ID" val="diagram160075_4*n_h_h_f*1_1_2_1"/>
  <p:tag name="KSO_WM_UNIT_LAYERLEVEL" val="1_1_1_1"/>
  <p:tag name="KSO_WM_UNIT_VALUE" val="24"/>
  <p:tag name="KSO_WM_UNIT_HIGHLIGHT" val="0"/>
  <p:tag name="KSO_WM_UNIT_COMPATIBLE" val="0"/>
  <p:tag name="KSO_WM_UNIT_CLEAR" val="0"/>
  <p:tag name="KSO_WM_UNIT_PRESET_TEXT_INDEX" val="4"/>
  <p:tag name="KSO_WM_UNIT_PRESET_TEXT_LEN" val="22"/>
  <p:tag name="KSO_WM_BEAUTIFY_FLAG" val="#wm#"/>
  <p:tag name="KSO_WM_TAG_VERSION" val="1.0"/>
  <p:tag name="KSO_WM_DIAGRAM_GROUP_CODE" val="n1-1"/>
  <p:tag name="KSO_WM_UNIT_FILL_FORE_SCHEMECOLOR_INDEX" val="6"/>
  <p:tag name="KSO_WM_UNIT_FILL_TYPE" val="1"/>
  <p:tag name="KSO_WM_UNIT_TEXT_FILL_FORE_SCHEMECOLOR_INDEX" val="14"/>
  <p:tag name="KSO_WM_UNIT_TEXT_FILL_TYPE" val="1"/>
</p:tagLst>
</file>

<file path=ppt/tags/tag44.xml><?xml version="1.0" encoding="utf-8"?>
<p:tagLst xmlns:p="http://schemas.openxmlformats.org/presentationml/2006/main">
  <p:tag name="KSO_WM_TEMPLATE_CATEGORY" val="diagram"/>
  <p:tag name="KSO_WM_TEMPLATE_INDEX" val="160075"/>
  <p:tag name="KSO_WM_UNIT_TYPE" val="n_h_h_i"/>
  <p:tag name="KSO_WM_UNIT_INDEX" val="1_1_2_1"/>
  <p:tag name="KSO_WM_UNIT_ID" val="diagram160075_4*n_h_h_i*1_1_2_1"/>
  <p:tag name="KSO_WM_UNIT_LAYERLEVEL" val="1_1_1_1"/>
  <p:tag name="KSO_WM_BEAUTIFY_FLAG" val="#wm#"/>
  <p:tag name="KSO_WM_TAG_VERSION" val="1.0"/>
  <p:tag name="KSO_WM_DIAGRAM_GROUP_CODE" val="n1-1"/>
  <p:tag name="KSO_WM_UNIT_LINE_FORE_SCHEMECOLOR_INDEX" val="6"/>
  <p:tag name="KSO_WM_UNIT_LINE_FILL_TYPE" val="2"/>
  <p:tag name="KSO_WM_UNIT_TEXT_FILL_FORE_SCHEMECOLOR_INDEX" val="13"/>
  <p:tag name="KSO_WM_UNIT_TEXT_FILL_TYPE" val="1"/>
</p:tagLst>
</file>

<file path=ppt/tags/tag45.xml><?xml version="1.0" encoding="utf-8"?>
<p:tagLst xmlns:p="http://schemas.openxmlformats.org/presentationml/2006/main">
  <p:tag name="KSO_WM_TEMPLATE_CATEGORY" val="diagram"/>
  <p:tag name="KSO_WM_TEMPLATE_INDEX" val="160075"/>
  <p:tag name="KSO_WM_UNIT_TYPE" val="n_h_i"/>
  <p:tag name="KSO_WM_UNIT_INDEX" val="1_2_1"/>
  <p:tag name="KSO_WM_UNIT_ID" val="diagram160075_4*n_h_i*1_2_1"/>
  <p:tag name="KSO_WM_UNIT_LAYERLEVEL" val="1_1_1"/>
  <p:tag name="KSO_WM_BEAUTIFY_FLAG" val="#wm#"/>
  <p:tag name="KSO_WM_TAG_VERSION" val="1.0"/>
  <p:tag name="KSO_WM_DIAGRAM_GROUP_CODE" val="n1-1"/>
  <p:tag name="KSO_WM_UNIT_FILL_FORE_SCHEMECOLOR_INDEX" val="5"/>
  <p:tag name="KSO_WM_UNIT_FILL_TYPE" val="1"/>
  <p:tag name="KSO_WM_UNIT_TEXT_FILL_FORE_SCHEMECOLOR_INDEX" val="13"/>
  <p:tag name="KSO_WM_UNIT_TEXT_FILL_TYPE" val="1"/>
</p:tagLst>
</file>

<file path=ppt/tags/tag46.xml><?xml version="1.0" encoding="utf-8"?>
<p:tagLst xmlns:p="http://schemas.openxmlformats.org/presentationml/2006/main">
  <p:tag name="KSO_WM_BEAUTIFY_FLAG" val="#wm#"/>
  <p:tag name="KSO_WM_TEMPLATE_CATEGORY" val="custom"/>
  <p:tag name="KSO_WM_TEMPLATE_INDEX" val="20187308"/>
</p:tagLst>
</file>

<file path=ppt/tags/tag47.xml><?xml version="1.0" encoding="utf-8"?>
<p:tagLst xmlns:p="http://schemas.openxmlformats.org/presentationml/2006/main">
  <p:tag name="KSO_WM_BEAUTIFY_FLAG" val="#wm#"/>
  <p:tag name="KSO_WM_TEMPLATE_CATEGORY" val="custom"/>
  <p:tag name="KSO_WM_TEMPLATE_INDEX" val="20187308"/>
</p:tagLst>
</file>

<file path=ppt/tags/tag48.xml><?xml version="1.0" encoding="utf-8"?>
<p:tagLst xmlns:p="http://schemas.openxmlformats.org/presentationml/2006/main">
  <p:tag name="KSO_WM_BEAUTIFY_FLAG" val="#wm#"/>
  <p:tag name="KSO_WM_TEMPLATE_CATEGORY" val="custom"/>
  <p:tag name="KSO_WM_TEMPLATE_INDEX" val="20187308"/>
</p:tagLst>
</file>

<file path=ppt/tags/tag49.xml><?xml version="1.0" encoding="utf-8"?>
<p:tagLst xmlns:p="http://schemas.openxmlformats.org/presentationml/2006/main">
  <p:tag name="KSO_WM_BEAUTIFY_FLAG" val="#wm#"/>
  <p:tag name="KSO_WM_TEMPLATE_CATEGORY" val="custom"/>
  <p:tag name="KSO_WM_TEMPLATE_INDEX" val="20187308"/>
</p:tagLst>
</file>

<file path=ppt/tags/tag5.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50.xml><?xml version="1.0" encoding="utf-8"?>
<p:tagLst xmlns:p="http://schemas.openxmlformats.org/presentationml/2006/main">
  <p:tag name="KSO_WM_BEAUTIFY_FLAG" val="#wm#"/>
  <p:tag name="KSO_WM_TEMPLATE_CATEGORY" val="custom"/>
  <p:tag name="KSO_WM_TEMPLATE_INDEX" val="20187308"/>
</p:tagLst>
</file>

<file path=ppt/tags/tag51.xml><?xml version="1.0" encoding="utf-8"?>
<p:tagLst xmlns:p="http://schemas.openxmlformats.org/presentationml/2006/main">
  <p:tag name="KSO_WM_TAG_VERSION" val="1.0"/>
  <p:tag name="KSO_WM_BEAUTIFY_FLAG" val="#wm#"/>
  <p:tag name="KSO_WM_UNIT_TYPE" val="i"/>
  <p:tag name="KSO_WM_UNIT_ID" val="diagram160252_1*i*1"/>
  <p:tag name="KSO_WM_TEMPLATE_CATEGORY" val="diagram"/>
  <p:tag name="KSO_WM_TEMPLATE_INDEX" val="160252"/>
  <p:tag name="KSO_WM_UNIT_INDEX" val="1"/>
</p:tagLst>
</file>

<file path=ppt/tags/tag52.xml><?xml version="1.0" encoding="utf-8"?>
<p:tagLst xmlns:p="http://schemas.openxmlformats.org/presentationml/2006/main">
  <p:tag name="KSO_WM_TEMPLATE_CATEGORY" val="diagram"/>
  <p:tag name="KSO_WM_TEMPLATE_INDEX" val="160252"/>
  <p:tag name="KSO_WM_UNIT_TYPE" val="n_h_h_i"/>
  <p:tag name="KSO_WM_UNIT_INDEX" val="1_2_2_1"/>
  <p:tag name="KSO_WM_UNIT_ID" val="diagram160252_1*n_h_h_i*1_2_2_1"/>
  <p:tag name="KSO_WM_UNIT_LAYERLEVEL" val="1_1_1_1"/>
  <p:tag name="KSO_WM_BEAUTIFY_FLAG" val="#wm#"/>
  <p:tag name="KSO_WM_TAG_VERSION" val="1.0"/>
  <p:tag name="KSO_WM_DIAGRAM_GROUP_CODE" val="n1-1"/>
  <p:tag name="KSO_WM_UNIT_FILL_FORE_SCHEMECOLOR_INDEX" val="5"/>
  <p:tag name="KSO_WM_UNIT_FILL_TYPE" val="1"/>
  <p:tag name="KSO_WM_UNIT_TEXT_FILL_FORE_SCHEMECOLOR_INDEX" val="13"/>
  <p:tag name="KSO_WM_UNIT_TEXT_FILL_TYPE" val="1"/>
</p:tagLst>
</file>

<file path=ppt/tags/tag53.xml><?xml version="1.0" encoding="utf-8"?>
<p:tagLst xmlns:p="http://schemas.openxmlformats.org/presentationml/2006/main">
  <p:tag name="KSO_WM_TEMPLATE_CATEGORY" val="diagram"/>
  <p:tag name="KSO_WM_TEMPLATE_INDEX" val="160252"/>
  <p:tag name="KSO_WM_UNIT_TYPE" val="n_h_h_i"/>
  <p:tag name="KSO_WM_UNIT_INDEX" val="1_2_1_1"/>
  <p:tag name="KSO_WM_UNIT_ID" val="diagram160252_1*n_h_h_i*1_2_1_1"/>
  <p:tag name="KSO_WM_UNIT_LAYERLEVEL" val="1_1_1_1"/>
  <p:tag name="KSO_WM_BEAUTIFY_FLAG" val="#wm#"/>
  <p:tag name="KSO_WM_TAG_VERSION" val="1.0"/>
  <p:tag name="KSO_WM_DIAGRAM_GROUP_CODE" val="n1-1"/>
  <p:tag name="KSO_WM_UNIT_FILL_FORE_SCHEMECOLOR_INDEX" val="5"/>
  <p:tag name="KSO_WM_UNIT_FILL_TYPE" val="1"/>
  <p:tag name="KSO_WM_UNIT_TEXT_FILL_FORE_SCHEMECOLOR_INDEX" val="13"/>
  <p:tag name="KSO_WM_UNIT_TEXT_FILL_TYPE" val="1"/>
</p:tagLst>
</file>

<file path=ppt/tags/tag54.xml><?xml version="1.0" encoding="utf-8"?>
<p:tagLst xmlns:p="http://schemas.openxmlformats.org/presentationml/2006/main">
  <p:tag name="KSO_WM_TEMPLATE_CATEGORY" val="diagram"/>
  <p:tag name="KSO_WM_TEMPLATE_INDEX" val="160252"/>
  <p:tag name="KSO_WM_UNIT_TYPE" val="n_h_a"/>
  <p:tag name="KSO_WM_UNIT_INDEX" val="1_1_1"/>
  <p:tag name="KSO_WM_UNIT_ID" val="diagram160252_1*n_h_a*1_1_1"/>
  <p:tag name="KSO_WM_UNIT_LAYERLEVEL" val="1_1_1"/>
  <p:tag name="KSO_WM_UNIT_VALUE" val="49"/>
  <p:tag name="KSO_WM_UNIT_HIGHLIGHT" val="0"/>
  <p:tag name="KSO_WM_UNIT_COMPATIBLE" val="0"/>
  <p:tag name="KSO_WM_UNIT_CLEAR" val="0"/>
  <p:tag name="KSO_WM_UNIT_PRESET_TEXT_INDEX" val="3"/>
  <p:tag name="KSO_WM_UNIT_PRESET_TEXT_LEN" val="5"/>
  <p:tag name="KSO_WM_BEAUTIFY_FLAG" val="#wm#"/>
  <p:tag name="KSO_WM_TAG_VERSION" val="1.0"/>
  <p:tag name="KSO_WM_DIAGRAM_GROUP_CODE" val="n1-1"/>
  <p:tag name="KSO_WM_UNIT_FILL_FORE_SCHEMECOLOR_INDEX" val="5"/>
  <p:tag name="KSO_WM_UNIT_FILL_TYPE" val="1"/>
  <p:tag name="KSO_WM_UNIT_TEXT_FILL_FORE_SCHEMECOLOR_INDEX" val="14"/>
  <p:tag name="KSO_WM_UNIT_TEXT_FILL_TYPE" val="1"/>
</p:tagLst>
</file>

<file path=ppt/tags/tag55.xml><?xml version="1.0" encoding="utf-8"?>
<p:tagLst xmlns:p="http://schemas.openxmlformats.org/presentationml/2006/main">
  <p:tag name="KSO_WM_BEAUTIFY_FLAG" val="#wm#"/>
  <p:tag name="KSO_WM_TEMPLATE_CATEGORY" val="custom"/>
  <p:tag name="KSO_WM_TEMPLATE_INDEX" val="20187308"/>
</p:tagLst>
</file>

<file path=ppt/tags/tag56.xml><?xml version="1.0" encoding="utf-8"?>
<p:tagLst xmlns:p="http://schemas.openxmlformats.org/presentationml/2006/main">
  <p:tag name="KSO_WM_BEAUTIFY_FLAG" val="#wm#"/>
  <p:tag name="KSO_WM_TEMPLATE_CATEGORY" val="custom"/>
  <p:tag name="KSO_WM_TEMPLATE_INDEX" val="20187308"/>
</p:tagLst>
</file>

<file path=ppt/tags/tag57.xml><?xml version="1.0" encoding="utf-8"?>
<p:tagLst xmlns:p="http://schemas.openxmlformats.org/presentationml/2006/main">
  <p:tag name="KSO_WM_BEAUTIFY_FLAG" val="#wm#"/>
  <p:tag name="KSO_WM_TEMPLATE_CATEGORY" val="custom"/>
  <p:tag name="KSO_WM_TEMPLATE_INDEX" val="20187308"/>
</p:tagLst>
</file>

<file path=ppt/tags/tag58.xml><?xml version="1.0" encoding="utf-8"?>
<p:tagLst xmlns:p="http://schemas.openxmlformats.org/presentationml/2006/main">
  <p:tag name="KSO_WM_TEMPLATE_CATEGORY" val="diagram"/>
  <p:tag name="KSO_WM_TEMPLATE_INDEX" val="160006"/>
  <p:tag name="KSO_WM_UNIT_TYPE" val="n_h_h_i"/>
  <p:tag name="KSO_WM_UNIT_INDEX" val="1_2_1_1"/>
  <p:tag name="KSO_WM_UNIT_ID" val="diagram160006_1*n_h_h_i*1_2_1_1"/>
  <p:tag name="KSO_WM_UNIT_LAYERLEVEL" val="1_1_1_1"/>
  <p:tag name="KSO_WM_BEAUTIFY_FLAG" val="#wm#"/>
  <p:tag name="KSO_WM_TAG_VERSION" val="1.0"/>
  <p:tag name="KSO_WM_DIAGRAM_GROUP_CODE" val="n1-1"/>
  <p:tag name="KSO_WM_UNIT_LINE_FORE_SCHEMECOLOR_INDEX" val="5"/>
  <p:tag name="KSO_WM_UNIT_LINE_FILL_TYPE" val="2"/>
  <p:tag name="KSO_WM_UNIT_TEXT_FILL_FORE_SCHEMECOLOR_INDEX" val="13"/>
  <p:tag name="KSO_WM_UNIT_TEXT_FILL_TYPE" val="1"/>
</p:tagLst>
</file>

<file path=ppt/tags/tag59.xml><?xml version="1.0" encoding="utf-8"?>
<p:tagLst xmlns:p="http://schemas.openxmlformats.org/presentationml/2006/main">
  <p:tag name="KSO_WM_TEMPLATE_CATEGORY" val="diagram"/>
  <p:tag name="KSO_WM_TEMPLATE_INDEX" val="160006"/>
  <p:tag name="KSO_WM_UNIT_TYPE" val="n_h_h_i"/>
  <p:tag name="KSO_WM_UNIT_INDEX" val="1_2_1_2"/>
  <p:tag name="KSO_WM_UNIT_ID" val="diagram160006_1*n_h_h_i*1_2_1_2"/>
  <p:tag name="KSO_WM_UNIT_LAYERLEVEL" val="1_1_1_1"/>
  <p:tag name="KSO_WM_BEAUTIFY_FLAG" val="#wm#"/>
  <p:tag name="KSO_WM_TAG_VERSION" val="1.0"/>
  <p:tag name="KSO_WM_DIAGRAM_GROUP_CODE" val="n1-1"/>
  <p:tag name="KSO_WM_UNIT_FILL_FORE_SCHEMECOLOR_INDEX" val="6"/>
  <p:tag name="KSO_WM_UNIT_FILL_TYPE" val="1"/>
  <p:tag name="KSO_WM_UNIT_TEXT_FILL_FORE_SCHEMECOLOR_INDEX" val="14"/>
  <p:tag name="KSO_WM_UNIT_TEXT_FILL_TYPE" val="1"/>
</p:tagLst>
</file>

<file path=ppt/tags/tag6.xml><?xml version="1.0" encoding="utf-8"?>
<p:tagLst xmlns:p="http://schemas.openxmlformats.org/presentationml/2006/main">
  <p:tag name="KSO_WM_TEMPLATE_CATEGORY" val="diagram"/>
  <p:tag name="KSO_WM_TEMPLATE_INDEX" val="160558"/>
  <p:tag name="KSO_WM_UNIT_TYPE" val="n_i"/>
  <p:tag name="KSO_WM_UNIT_INDEX" val="1_1"/>
  <p:tag name="KSO_WM_UNIT_ID" val="261*n_i*1_1"/>
  <p:tag name="KSO_WM_UNIT_CLEAR" val="1"/>
  <p:tag name="KSO_WM_UNIT_LAYERLEVEL" val="1_1"/>
  <p:tag name="KSO_WM_BEAUTIFY_FLAG" val="#wm#"/>
  <p:tag name="KSO_WM_DIAGRAM_GROUP_CODE" val="n1-1"/>
  <p:tag name="KSO_WM_TAG_VERSION" val="1.0"/>
  <p:tag name="KSO_WM_UNIT_FILL_FORE_SCHEMECOLOR_INDEX" val="5"/>
  <p:tag name="KSO_WM_UNIT_FILL_TYPE" val="1"/>
</p:tagLst>
</file>

<file path=ppt/tags/tag60.xml><?xml version="1.0" encoding="utf-8"?>
<p:tagLst xmlns:p="http://schemas.openxmlformats.org/presentationml/2006/main">
  <p:tag name="KSO_WM_TEMPLATE_CATEGORY" val="diagram"/>
  <p:tag name="KSO_WM_TEMPLATE_INDEX" val="160006"/>
  <p:tag name="KSO_WM_UNIT_TYPE" val="n_h_h_i"/>
  <p:tag name="KSO_WM_UNIT_INDEX" val="1_2_2_1"/>
  <p:tag name="KSO_WM_UNIT_ID" val="diagram160006_1*n_h_h_i*1_2_2_1"/>
  <p:tag name="KSO_WM_UNIT_LAYERLEVEL" val="1_1_1_1"/>
  <p:tag name="KSO_WM_BEAUTIFY_FLAG" val="#wm#"/>
  <p:tag name="KSO_WM_TAG_VERSION" val="1.0"/>
  <p:tag name="KSO_WM_DIAGRAM_GROUP_CODE" val="n1-1"/>
  <p:tag name="KSO_WM_UNIT_FILL_FORE_SCHEMECOLOR_INDEX" val="7"/>
  <p:tag name="KSO_WM_UNIT_FILL_TYPE" val="1"/>
  <p:tag name="KSO_WM_UNIT_TEXT_FILL_FORE_SCHEMECOLOR_INDEX" val="14"/>
  <p:tag name="KSO_WM_UNIT_TEXT_FILL_TYPE" val="1"/>
</p:tagLst>
</file>

<file path=ppt/tags/tag61.xml><?xml version="1.0" encoding="utf-8"?>
<p:tagLst xmlns:p="http://schemas.openxmlformats.org/presentationml/2006/main">
  <p:tag name="KSO_WM_TEMPLATE_CATEGORY" val="diagram"/>
  <p:tag name="KSO_WM_TEMPLATE_INDEX" val="160006"/>
  <p:tag name="KSO_WM_UNIT_TYPE" val="n_h_h_i"/>
  <p:tag name="KSO_WM_UNIT_INDEX" val="1_2_2_2"/>
  <p:tag name="KSO_WM_UNIT_ID" val="diagram160006_1*n_h_h_i*1_2_2_2"/>
  <p:tag name="KSO_WM_UNIT_LAYERLEVEL" val="1_1_1_1"/>
  <p:tag name="KSO_WM_BEAUTIFY_FLAG" val="#wm#"/>
  <p:tag name="KSO_WM_TAG_VERSION" val="1.0"/>
  <p:tag name="KSO_WM_DIAGRAM_GROUP_CODE" val="n1-1"/>
  <p:tag name="KSO_WM_UNIT_LINE_FORE_SCHEMECOLOR_INDEX" val="5"/>
  <p:tag name="KSO_WM_UNIT_LINE_FILL_TYPE" val="2"/>
  <p:tag name="KSO_WM_UNIT_TEXT_FILL_FORE_SCHEMECOLOR_INDEX" val="13"/>
  <p:tag name="KSO_WM_UNIT_TEXT_FILL_TYPE" val="1"/>
</p:tagLst>
</file>

<file path=ppt/tags/tag62.xml><?xml version="1.0" encoding="utf-8"?>
<p:tagLst xmlns:p="http://schemas.openxmlformats.org/presentationml/2006/main">
  <p:tag name="KSO_WM_TEMPLATE_CATEGORY" val="diagram"/>
  <p:tag name="KSO_WM_TEMPLATE_INDEX" val="160006"/>
  <p:tag name="KSO_WM_UNIT_TYPE" val="n_h_a"/>
  <p:tag name="KSO_WM_UNIT_INDEX" val="1_1_1"/>
  <p:tag name="KSO_WM_UNIT_ID" val="diagram160006_1*n_h_a*1_1_1"/>
  <p:tag name="KSO_WM_UNIT_LAYERLEVEL" val="1_1_1"/>
  <p:tag name="KSO_WM_UNIT_VALUE" val="20"/>
  <p:tag name="KSO_WM_UNIT_HIGHLIGHT" val="0"/>
  <p:tag name="KSO_WM_UNIT_COMPATIBLE" val="0"/>
  <p:tag name="KSO_WM_UNIT_CLEAR" val="0"/>
  <p:tag name="KSO_WM_UNIT_PRESET_TEXT_INDEX" val="3"/>
  <p:tag name="KSO_WM_UNIT_PRESET_TEXT_LEN" val="12"/>
  <p:tag name="KSO_WM_BEAUTIFY_FLAG" val="#wm#"/>
  <p:tag name="KSO_WM_TAG_VERSION" val="1.0"/>
  <p:tag name="KSO_WM_DIAGRAM_GROUP_CODE" val="n1-1"/>
  <p:tag name="KSO_WM_UNIT_FILL_FORE_SCHEMECOLOR_INDEX" val="5"/>
  <p:tag name="KSO_WM_UNIT_FILL_TYPE" val="1"/>
  <p:tag name="KSO_WM_UNIT_TEXT_FILL_FORE_SCHEMECOLOR_INDEX" val="14"/>
  <p:tag name="KSO_WM_UNIT_TEXT_FILL_TYPE" val="1"/>
</p:tagLst>
</file>

<file path=ppt/tags/tag63.xml><?xml version="1.0" encoding="utf-8"?>
<p:tagLst xmlns:p="http://schemas.openxmlformats.org/presentationml/2006/main">
  <p:tag name="KSO_WM_TEMPLATE_CATEGORY" val="diagram"/>
  <p:tag name="KSO_WM_TEMPLATE_INDEX" val="160006"/>
  <p:tag name="KSO_WM_UNIT_TYPE" val="n_h_h_f"/>
  <p:tag name="KSO_WM_UNIT_INDEX" val="1_2_1_1"/>
  <p:tag name="KSO_WM_UNIT_ID" val="diagram160006_1*n_h_h_f*1_2_1_1"/>
  <p:tag name="KSO_WM_UNIT_LAYERLEVEL" val="1_1_1_1"/>
  <p:tag name="KSO_WM_UNIT_VALUE" val="14"/>
  <p:tag name="KSO_WM_UNIT_HIGHLIGHT" val="0"/>
  <p:tag name="KSO_WM_UNIT_COMPATIBLE" val="0"/>
  <p:tag name="KSO_WM_UNIT_CLEAR" val="0"/>
  <p:tag name="KSO_WM_UNIT_PRESET_TEXT_INDEX" val="4"/>
  <p:tag name="KSO_WM_UNIT_PRESET_TEXT_LEN" val="22"/>
  <p:tag name="KSO_WM_BEAUTIFY_FLAG" val="#wm#"/>
  <p:tag name="KSO_WM_TAG_VERSION" val="1.0"/>
  <p:tag name="KSO_WM_DIAGRAM_GROUP_CODE" val="n1-1"/>
  <p:tag name="KSO_WM_UNIT_TEXT_FILL_FORE_SCHEMECOLOR_INDEX" val="13"/>
  <p:tag name="KSO_WM_UNIT_TEXT_FILL_TYPE" val="1"/>
</p:tagLst>
</file>

<file path=ppt/tags/tag64.xml><?xml version="1.0" encoding="utf-8"?>
<p:tagLst xmlns:p="http://schemas.openxmlformats.org/presentationml/2006/main">
  <p:tag name="KSO_WM_TEMPLATE_CATEGORY" val="diagram"/>
  <p:tag name="KSO_WM_TEMPLATE_INDEX" val="160006"/>
  <p:tag name="KSO_WM_UNIT_TYPE" val="n_h_h_f"/>
  <p:tag name="KSO_WM_UNIT_INDEX" val="1_2_2_1"/>
  <p:tag name="KSO_WM_UNIT_ID" val="diagram160006_1*n_h_h_f*1_2_2_1"/>
  <p:tag name="KSO_WM_UNIT_LAYERLEVEL" val="1_1_1_1"/>
  <p:tag name="KSO_WM_UNIT_VALUE" val="14"/>
  <p:tag name="KSO_WM_UNIT_HIGHLIGHT" val="0"/>
  <p:tag name="KSO_WM_UNIT_COMPATIBLE" val="0"/>
  <p:tag name="KSO_WM_UNIT_CLEAR" val="0"/>
  <p:tag name="KSO_WM_UNIT_PRESET_TEXT_INDEX" val="4"/>
  <p:tag name="KSO_WM_UNIT_PRESET_TEXT_LEN" val="22"/>
  <p:tag name="KSO_WM_BEAUTIFY_FLAG" val="#wm#"/>
  <p:tag name="KSO_WM_TAG_VERSION" val="1.0"/>
  <p:tag name="KSO_WM_DIAGRAM_GROUP_CODE" val="n1-1"/>
  <p:tag name="KSO_WM_UNIT_TEXT_FILL_FORE_SCHEMECOLOR_INDEX" val="13"/>
  <p:tag name="KSO_WM_UNIT_TEXT_FILL_TYPE" val="1"/>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TEMPLATE_CATEGORY" val="diagram"/>
  <p:tag name="KSO_WM_TEMPLATE_INDEX" val="160165"/>
  <p:tag name="KSO_WM_UNIT_TYPE" val="n_i"/>
  <p:tag name="KSO_WM_UNIT_INDEX" val="1_1"/>
  <p:tag name="KSO_WM_UNIT_ID" val="258*n_i*1_1"/>
  <p:tag name="KSO_WM_UNIT_CLEAR" val="1"/>
  <p:tag name="KSO_WM_UNIT_LAYERLEVEL" val="1_1"/>
  <p:tag name="KSO_WM_BEAUTIFY_FLAG" val="#wm#"/>
  <p:tag name="KSO_WM_DIAGRAM_GROUP_CODE" val="n1-1"/>
  <p:tag name="KSO_WM_TAG_VERSION" val="1.0"/>
  <p:tag name="KSO_WM_UNIT_FILL_FORE_SCHEMECOLOR_INDEX" val="6"/>
  <p:tag name="KSO_WM_UNIT_FILL_TYPE" val="1"/>
  <p:tag name="KSO_WM_UNIT_TEXT_FILL_FORE_SCHEMECOLOR_INDEX" val="5"/>
  <p:tag name="KSO_WM_UNIT_TEXT_FILL_TYPE" val="1"/>
</p:tagLst>
</file>

<file path=ppt/tags/tag7.xml><?xml version="1.0" encoding="utf-8"?>
<p:tagLst xmlns:p="http://schemas.openxmlformats.org/presentationml/2006/main">
  <p:tag name="KSO_WM_TEMPLATE_CATEGORY" val="diagram"/>
  <p:tag name="KSO_WM_TEMPLATE_INDEX" val="160558"/>
  <p:tag name="KSO_WM_UNIT_TYPE" val="n_i"/>
  <p:tag name="KSO_WM_UNIT_INDEX" val="1_2"/>
  <p:tag name="KSO_WM_UNIT_ID" val="261*n_i*1_2"/>
  <p:tag name="KSO_WM_UNIT_CLEAR" val="1"/>
  <p:tag name="KSO_WM_UNIT_LAYERLEVEL" val="1_1"/>
  <p:tag name="KSO_WM_BEAUTIFY_FLAG" val="#wm#"/>
  <p:tag name="KSO_WM_DIAGRAM_GROUP_CODE" val="n1-1"/>
  <p:tag name="KSO_WM_TAG_VERSION" val="1.0"/>
  <p:tag name="KSO_WM_UNIT_FILL_FORE_SCHEMECOLOR_INDEX" val="5"/>
  <p:tag name="KSO_WM_UNIT_FILL_TYPE" val="1"/>
</p:tagLst>
</file>

<file path=ppt/tags/tag70.xml><?xml version="1.0" encoding="utf-8"?>
<p:tagLst xmlns:p="http://schemas.openxmlformats.org/presentationml/2006/main">
  <p:tag name="KSO_WM_TEMPLATE_CATEGORY" val="diagram"/>
  <p:tag name="KSO_WM_TEMPLATE_INDEX" val="160165"/>
  <p:tag name="KSO_WM_UNIT_TYPE" val="n_i"/>
  <p:tag name="KSO_WM_UNIT_INDEX" val="1_2"/>
  <p:tag name="KSO_WM_UNIT_ID" val="258*n_i*1_2"/>
  <p:tag name="KSO_WM_UNIT_CLEAR" val="1"/>
  <p:tag name="KSO_WM_UNIT_LAYERLEVEL" val="1_1"/>
  <p:tag name="KSO_WM_BEAUTIFY_FLAG" val="#wm#"/>
  <p:tag name="KSO_WM_DIAGRAM_GROUP_CODE" val="n1-1"/>
  <p:tag name="KSO_WM_TAG_VERSION" val="1.0"/>
  <p:tag name="KSO_WM_UNIT_FILL_FORE_SCHEMECOLOR_INDEX" val="6"/>
  <p:tag name="KSO_WM_UNIT_FILL_TYPE" val="1"/>
  <p:tag name="KSO_WM_UNIT_TEXT_FILL_FORE_SCHEMECOLOR_INDEX" val="5"/>
  <p:tag name="KSO_WM_UNIT_TEXT_FILL_TYPE" val="1"/>
</p:tagLst>
</file>

<file path=ppt/tags/tag71.xml><?xml version="1.0" encoding="utf-8"?>
<p:tagLst xmlns:p="http://schemas.openxmlformats.org/presentationml/2006/main">
  <p:tag name="KSO_WM_DIAGRAM_GROUP_CODE" val="n1-1"/>
  <p:tag name="KSO_WM_TAG_VERSION" val="1.0"/>
  <p:tag name="KSO_WM_TEMPLATE_CATEGORY" val="diagram"/>
  <p:tag name="KSO_WM_TEMPLATE_INDEX" val="160165"/>
  <p:tag name="KSO_WM_UNIT_TYPE" val="n_h_a"/>
  <p:tag name="KSO_WM_UNIT_INDEX" val="1_1_1"/>
  <p:tag name="KSO_WM_UNIT_ID" val="258*n_h_a*1_1_1"/>
  <p:tag name="KSO_WM_UNIT_CLEAR" val="1"/>
  <p:tag name="KSO_WM_UNIT_LAYERLEVEL" val="1_1_1"/>
  <p:tag name="KSO_WM_UNIT_VALUE" val="25"/>
  <p:tag name="KSO_WM_UNIT_HIGHLIGHT" val="0"/>
  <p:tag name="KSO_WM_UNIT_COMPATIBLE" val="0"/>
  <p:tag name="KSO_WM_UNIT_PRESET_TEXT_INDEX" val="3"/>
  <p:tag name="KSO_WM_UNIT_PRESET_TEXT_LEN" val="5"/>
  <p:tag name="KSO_WM_BEAUTIFY_FLAG" val="#wm#"/>
  <p:tag name="KSO_WM_UNIT_FILL_FORE_SCHEMECOLOR_INDEX" val="5"/>
  <p:tag name="KSO_WM_UNIT_FILL_TYPE" val="1"/>
  <p:tag name="KSO_WM_UNIT_TEXT_FILL_FORE_SCHEMECOLOR_INDEX" val="14"/>
  <p:tag name="KSO_WM_UNIT_TEXT_FILL_TYPE" val="1"/>
</p:tagLst>
</file>

<file path=ppt/tags/tag72.xml><?xml version="1.0" encoding="utf-8"?>
<p:tagLst xmlns:p="http://schemas.openxmlformats.org/presentationml/2006/main">
  <p:tag name="KSO_WM_TEMPLATE_CATEGORY" val="diagram"/>
  <p:tag name="KSO_WM_TEMPLATE_INDEX" val="160165"/>
  <p:tag name="KSO_WM_UNIT_TYPE" val="n_h_f"/>
  <p:tag name="KSO_WM_UNIT_INDEX" val="1_2_2"/>
  <p:tag name="KSO_WM_UNIT_ID" val="258*n_h_f*1_2_2"/>
  <p:tag name="KSO_WM_UNIT_CLEAR" val="1"/>
  <p:tag name="KSO_WM_UNIT_LAYERLEVEL" val="1_1_1"/>
  <p:tag name="KSO_WM_UNIT_VALUE" val="7"/>
  <p:tag name="KSO_WM_UNIT_HIGHLIGHT" val="0"/>
  <p:tag name="KSO_WM_UNIT_COMPATIBLE" val="0"/>
  <p:tag name="KSO_WM_BEAUTIFY_FLAG" val="#wm#"/>
  <p:tag name="KSO_WM_DIAGRAM_GROUP_CODE" val="n1-1"/>
  <p:tag name="KSO_WM_TAG_VERSION" val="1.0"/>
  <p:tag name="KSO_WM_UNIT_PRESET_TEXT" val="LOREM IPSU"/>
  <p:tag name="KSO_WM_UNIT_TEXT_FILL_FORE_SCHEMECOLOR_INDEX" val="5"/>
  <p:tag name="KSO_WM_UNIT_TEXT_FILL_TYPE" val="1"/>
</p:tagLst>
</file>

<file path=ppt/tags/tag73.xml><?xml version="1.0" encoding="utf-8"?>
<p:tagLst xmlns:p="http://schemas.openxmlformats.org/presentationml/2006/main">
  <p:tag name="KSO_WM_TEMPLATE_CATEGORY" val="diagram"/>
  <p:tag name="KSO_WM_TEMPLATE_INDEX" val="160165"/>
  <p:tag name="KSO_WM_UNIT_TYPE" val="n_h_f"/>
  <p:tag name="KSO_WM_UNIT_INDEX" val="1_2_1"/>
  <p:tag name="KSO_WM_UNIT_ID" val="258*n_h_f*1_2_1"/>
  <p:tag name="KSO_WM_UNIT_CLEAR" val="1"/>
  <p:tag name="KSO_WM_UNIT_LAYERLEVEL" val="1_1_1"/>
  <p:tag name="KSO_WM_UNIT_VALUE" val="7"/>
  <p:tag name="KSO_WM_UNIT_HIGHLIGHT" val="0"/>
  <p:tag name="KSO_WM_UNIT_COMPATIBLE" val="0"/>
  <p:tag name="KSO_WM_BEAUTIFY_FLAG" val="#wm#"/>
  <p:tag name="KSO_WM_DIAGRAM_GROUP_CODE" val="n1-1"/>
  <p:tag name="KSO_WM_TAG_VERSION" val="1.0"/>
  <p:tag name="KSO_WM_UNIT_PRESET_TEXT" val="LOREM IPSU"/>
  <p:tag name="KSO_WM_UNIT_TEXT_FILL_FORE_SCHEMECOLOR_INDEX" val="5"/>
  <p:tag name="KSO_WM_UNIT_TEXT_FILL_TYPE" val="1"/>
</p:tagLst>
</file>

<file path=ppt/tags/tag74.xml><?xml version="1.0" encoding="utf-8"?>
<p:tagLst xmlns:p="http://schemas.openxmlformats.org/presentationml/2006/main">
  <p:tag name="KSO_WM_TEMPLATE_CATEGORY" val="diagram"/>
  <p:tag name="KSO_WM_TEMPLATE_INDEX" val="160165"/>
  <p:tag name="KSO_WM_UNIT_TYPE" val="n_i"/>
  <p:tag name="KSO_WM_UNIT_INDEX" val="1_3"/>
  <p:tag name="KSO_WM_UNIT_ID" val="258*n_i*1_3"/>
  <p:tag name="KSO_WM_UNIT_CLEAR" val="1"/>
  <p:tag name="KSO_WM_UNIT_LAYERLEVEL" val="1_1"/>
  <p:tag name="KSO_WM_BEAUTIFY_FLAG" val="#wm#"/>
  <p:tag name="KSO_WM_DIAGRAM_GROUP_CODE" val="n1-1"/>
  <p:tag name="KSO_WM_TAG_VERSION" val="1.0"/>
  <p:tag name="KSO_WM_UNIT_FILL_FORE_SCHEMECOLOR_INDEX" val="6"/>
  <p:tag name="KSO_WM_UNIT_FILL_TYPE" val="1"/>
  <p:tag name="KSO_WM_UNIT_TEXT_FILL_FORE_SCHEMECOLOR_INDEX" val="5"/>
  <p:tag name="KSO_WM_UNIT_TEXT_FILL_TYPE" val="1"/>
</p:tagLst>
</file>

<file path=ppt/tags/tag75.xml><?xml version="1.0" encoding="utf-8"?>
<p:tagLst xmlns:p="http://schemas.openxmlformats.org/presentationml/2006/main">
  <p:tag name="KSO_WM_TEMPLATE_CATEGORY" val="diagram"/>
  <p:tag name="KSO_WM_TEMPLATE_INDEX" val="160165"/>
  <p:tag name="KSO_WM_UNIT_TYPE" val="n_h_f"/>
  <p:tag name="KSO_WM_UNIT_INDEX" val="1_2_3"/>
  <p:tag name="KSO_WM_UNIT_ID" val="258*n_h_f*1_2_3"/>
  <p:tag name="KSO_WM_UNIT_CLEAR" val="1"/>
  <p:tag name="KSO_WM_UNIT_LAYERLEVEL" val="1_1_1"/>
  <p:tag name="KSO_WM_UNIT_VALUE" val="7"/>
  <p:tag name="KSO_WM_UNIT_HIGHLIGHT" val="0"/>
  <p:tag name="KSO_WM_UNIT_COMPATIBLE" val="0"/>
  <p:tag name="KSO_WM_BEAUTIFY_FLAG" val="#wm#"/>
  <p:tag name="KSO_WM_DIAGRAM_GROUP_CODE" val="n1-1"/>
  <p:tag name="KSO_WM_TAG_VERSION" val="1.0"/>
  <p:tag name="KSO_WM_UNIT_PRESET_TEXT" val="LOREM IPSU"/>
  <p:tag name="KSO_WM_UNIT_TEXT_FILL_FORE_SCHEMECOLOR_INDEX" val="5"/>
  <p:tag name="KSO_WM_UNIT_TEXT_FILL_TYPE" val="1"/>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TEMPLATE_CATEGORY" val="diagram"/>
  <p:tag name="KSO_WM_TEMPLATE_INDEX" val="160558"/>
  <p:tag name="KSO_WM_UNIT_TYPE" val="n_i"/>
  <p:tag name="KSO_WM_UNIT_INDEX" val="1_3"/>
  <p:tag name="KSO_WM_UNIT_ID" val="261*n_i*1_3"/>
  <p:tag name="KSO_WM_UNIT_CLEAR" val="1"/>
  <p:tag name="KSO_WM_UNIT_LAYERLEVEL" val="1_1"/>
  <p:tag name="KSO_WM_BEAUTIFY_FLAG" val="#wm#"/>
  <p:tag name="KSO_WM_DIAGRAM_GROUP_CODE" val="n1-1"/>
  <p:tag name="KSO_WM_TAG_VERSION" val="1.0"/>
  <p:tag name="KSO_WM_UNIT_FILL_FORE_SCHEMECOLOR_INDEX" val="5"/>
  <p:tag name="KSO_WM_UNIT_FILL_TYPE" val="1"/>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TAG_VERSION" val="1.0"/>
  <p:tag name="KSO_WM_BEAUTIFY_FLAG" val="#wm#"/>
  <p:tag name="KSO_WM_UNIT_TYPE" val="i"/>
  <p:tag name="KSO_WM_UNIT_ID" val="diagram160252_1*i*1"/>
  <p:tag name="KSO_WM_TEMPLATE_CATEGORY" val="diagram"/>
  <p:tag name="KSO_WM_TEMPLATE_INDEX" val="160252"/>
  <p:tag name="KSO_WM_UNIT_INDEX" val="1"/>
</p:tagLst>
</file>

<file path=ppt/tags/tag83.xml><?xml version="1.0" encoding="utf-8"?>
<p:tagLst xmlns:p="http://schemas.openxmlformats.org/presentationml/2006/main">
  <p:tag name="KSO_WM_TEMPLATE_CATEGORY" val="diagram"/>
  <p:tag name="KSO_WM_TEMPLATE_INDEX" val="160252"/>
  <p:tag name="KSO_WM_UNIT_TYPE" val="n_h_h_i"/>
  <p:tag name="KSO_WM_UNIT_INDEX" val="1_2_2_1"/>
  <p:tag name="KSO_WM_UNIT_ID" val="diagram160252_1*n_h_h_i*1_2_2_1"/>
  <p:tag name="KSO_WM_UNIT_LAYERLEVEL" val="1_1_1_1"/>
  <p:tag name="KSO_WM_BEAUTIFY_FLAG" val="#wm#"/>
  <p:tag name="KSO_WM_TAG_VERSION" val="1.0"/>
  <p:tag name="KSO_WM_DIAGRAM_GROUP_CODE" val="n1-1"/>
  <p:tag name="KSO_WM_UNIT_FILL_FORE_SCHEMECOLOR_INDEX" val="5"/>
  <p:tag name="KSO_WM_UNIT_FILL_TYPE" val="1"/>
  <p:tag name="KSO_WM_UNIT_TEXT_FILL_FORE_SCHEMECOLOR_INDEX" val="13"/>
  <p:tag name="KSO_WM_UNIT_TEXT_FILL_TYPE" val="1"/>
</p:tagLst>
</file>

<file path=ppt/tags/tag84.xml><?xml version="1.0" encoding="utf-8"?>
<p:tagLst xmlns:p="http://schemas.openxmlformats.org/presentationml/2006/main">
  <p:tag name="KSO_WM_TEMPLATE_CATEGORY" val="diagram"/>
  <p:tag name="KSO_WM_TEMPLATE_INDEX" val="160252"/>
  <p:tag name="KSO_WM_UNIT_TYPE" val="n_h_h_i"/>
  <p:tag name="KSO_WM_UNIT_INDEX" val="1_2_1_1"/>
  <p:tag name="KSO_WM_UNIT_ID" val="diagram160252_1*n_h_h_i*1_2_1_1"/>
  <p:tag name="KSO_WM_UNIT_LAYERLEVEL" val="1_1_1_1"/>
  <p:tag name="KSO_WM_BEAUTIFY_FLAG" val="#wm#"/>
  <p:tag name="KSO_WM_TAG_VERSION" val="1.0"/>
  <p:tag name="KSO_WM_DIAGRAM_GROUP_CODE" val="n1-1"/>
  <p:tag name="KSO_WM_UNIT_FILL_FORE_SCHEMECOLOR_INDEX" val="5"/>
  <p:tag name="KSO_WM_UNIT_FILL_TYPE" val="1"/>
  <p:tag name="KSO_WM_UNIT_TEXT_FILL_FORE_SCHEMECOLOR_INDEX" val="13"/>
  <p:tag name="KSO_WM_UNIT_TEXT_FILL_TYPE" val="1"/>
</p:tagLst>
</file>

<file path=ppt/tags/tag85.xml><?xml version="1.0" encoding="utf-8"?>
<p:tagLst xmlns:p="http://schemas.openxmlformats.org/presentationml/2006/main">
  <p:tag name="KSO_WM_TEMPLATE_CATEGORY" val="diagram"/>
  <p:tag name="KSO_WM_TEMPLATE_INDEX" val="160252"/>
  <p:tag name="KSO_WM_UNIT_TYPE" val="n_h_a"/>
  <p:tag name="KSO_WM_UNIT_INDEX" val="1_1_1"/>
  <p:tag name="KSO_WM_UNIT_ID" val="diagram160252_1*n_h_a*1_1_1"/>
  <p:tag name="KSO_WM_UNIT_LAYERLEVEL" val="1_1_1"/>
  <p:tag name="KSO_WM_UNIT_VALUE" val="49"/>
  <p:tag name="KSO_WM_UNIT_HIGHLIGHT" val="0"/>
  <p:tag name="KSO_WM_UNIT_COMPATIBLE" val="0"/>
  <p:tag name="KSO_WM_UNIT_CLEAR" val="0"/>
  <p:tag name="KSO_WM_UNIT_PRESET_TEXT_INDEX" val="3"/>
  <p:tag name="KSO_WM_UNIT_PRESET_TEXT_LEN" val="5"/>
  <p:tag name="KSO_WM_BEAUTIFY_FLAG" val="#wm#"/>
  <p:tag name="KSO_WM_TAG_VERSION" val="1.0"/>
  <p:tag name="KSO_WM_DIAGRAM_GROUP_CODE" val="n1-1"/>
  <p:tag name="KSO_WM_UNIT_FILL_FORE_SCHEMECOLOR_INDEX" val="5"/>
  <p:tag name="KSO_WM_UNIT_FILL_TYPE" val="1"/>
  <p:tag name="KSO_WM_UNIT_TEXT_FILL_FORE_SCHEMECOLOR_INDEX" val="14"/>
  <p:tag name="KSO_WM_UNIT_TEXT_FILL_TYPE" val="1"/>
</p:tagLst>
</file>

<file path=ppt/tags/tag86.xml><?xml version="1.0" encoding="utf-8"?>
<p:tagLst xmlns:p="http://schemas.openxmlformats.org/presentationml/2006/main">
  <p:tag name="KSO_WM_BEAUTIFY_FLAG" val="#wm#"/>
  <p:tag name="KSO_WM_TEMPLATE_CATEGORY" val="custom"/>
  <p:tag name="KSO_WM_TEMPLATE_INDEX" val="20187308"/>
</p:tagLst>
</file>

<file path=ppt/tags/tag87.xml><?xml version="1.0" encoding="utf-8"?>
<p:tagLst xmlns:p="http://schemas.openxmlformats.org/presentationml/2006/main">
  <p:tag name="KSO_WM_BEAUTIFY_FLAG" val="#wm#"/>
  <p:tag name="KSO_WM_TEMPLATE_CATEGORY" val="custom"/>
  <p:tag name="KSO_WM_TEMPLATE_INDEX" val="20187308"/>
</p:tagLst>
</file>

<file path=ppt/tags/tag88.xml><?xml version="1.0" encoding="utf-8"?>
<p:tagLst xmlns:p="http://schemas.openxmlformats.org/presentationml/2006/main">
  <p:tag name="KSO_WM_BEAUTIFY_FLAG" val="#wm#"/>
  <p:tag name="KSO_WM_TEMPLATE_CATEGORY" val="custom"/>
  <p:tag name="KSO_WM_TEMPLATE_INDEX" val="20187308"/>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1"/>
  <p:tag name="KSO_WM_UNIT_ID" val="diagram20200111_1*q_h_i*1_2_1"/>
  <p:tag name="KSO_WM_TEMPLATE_CATEGORY" val="diagram"/>
  <p:tag name="KSO_WM_TEMPLATE_INDEX" val="20200111"/>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9.xml><?xml version="1.0" encoding="utf-8"?>
<p:tagLst xmlns:p="http://schemas.openxmlformats.org/presentationml/2006/main">
  <p:tag name="KSO_WM_TEMPLATE_CATEGORY" val="diagram"/>
  <p:tag name="KSO_WM_TEMPLATE_INDEX" val="160558"/>
  <p:tag name="KSO_WM_UNIT_TYPE" val="n_i"/>
  <p:tag name="KSO_WM_UNIT_INDEX" val="1_4"/>
  <p:tag name="KSO_WM_UNIT_ID" val="261*n_i*1_4"/>
  <p:tag name="KSO_WM_UNIT_CLEAR" val="1"/>
  <p:tag name="KSO_WM_UNIT_LAYERLEVEL" val="1_1"/>
  <p:tag name="KSO_WM_BEAUTIFY_FLAG" val="#wm#"/>
  <p:tag name="KSO_WM_DIAGRAM_GROUP_CODE" val="n1-1"/>
  <p:tag name="KSO_WM_TAG_VERSION" val="1.0"/>
  <p:tag name="KSO_WM_UNIT_FILL_FORE_SCHEMECOLOR_INDEX" val="5"/>
  <p:tag name="KSO_WM_UNIT_FILL_TYPE"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1"/>
  <p:tag name="KSO_WM_UNIT_ID" val="diagram20200111_1*q_h_i*1_1_1"/>
  <p:tag name="KSO_WM_TEMPLATE_CATEGORY" val="diagram"/>
  <p:tag name="KSO_WM_TEMPLATE_INDEX" val="20200111"/>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9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2_1"/>
  <p:tag name="KSO_WM_UNIT_ID" val="diagram20200111_1*q_h_f*1_2_1"/>
  <p:tag name="KSO_WM_TEMPLATE_CATEGORY" val="diagram"/>
  <p:tag name="KSO_WM_TEMPLATE_INDEX" val="20200111"/>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Lst>
</file>

<file path=ppt/tags/tag9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1_1"/>
  <p:tag name="KSO_WM_UNIT_ID" val="diagram20200111_1*q_h_f*1_1_1"/>
  <p:tag name="KSO_WM_TEMPLATE_CATEGORY" val="diagram"/>
  <p:tag name="KSO_WM_TEMPLATE_INDEX" val="20200111"/>
  <p:tag name="KSO_WM_UNIT_LAYERLEVEL" val="1_1_1"/>
  <p:tag name="KSO_WM_TAG_VERSION" val="1.0"/>
  <p:tag name="KSO_WM_BEAUTIFY_FLAG" val="#wm#"/>
  <p:tag name="KSO_WM_UNIT_PRESET_TEXT" val="单击此处添加文本具体内容，简明扼要的阐述您的观点。"/>
  <p:tag name="KSO_WM_UNIT_VALUE" val="42"/>
  <p:tag name="KSO_WM_UNIT_TEXT_FILL_FORE_SCHEMECOLOR_INDEX" val="13"/>
  <p:tag name="KSO_WM_UNIT_TEXT_FILL_TYPE"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1"/>
  <p:tag name="KSO_WM_UNIT_ID" val="diagram20200111_1*q_i*1_1"/>
  <p:tag name="KSO_WM_TEMPLATE_CATEGORY" val="diagram"/>
  <p:tag name="KSO_WM_TEMPLATE_INDEX" val="20200111"/>
  <p:tag name="KSO_WM_UNIT_LAYERLEVEL" val="1_1"/>
  <p:tag name="KSO_WM_TAG_VERSION" val="1.0"/>
  <p:tag name="KSO_WM_BEAUTIFY_FLAG" val="#wm#"/>
  <p:tag name="KSO_WM_UNIT_LINE_FORE_SCHEMECOLOR_INDEX" val="13"/>
  <p:tag name="KSO_WM_UNIT_LINE_FILL_TYPE" val="2"/>
  <p:tag name="KSO_WM_UNIT_TEXT_FILL_FORE_SCHEMECOLOR_INDEX" val="13"/>
  <p:tag name="KSO_WM_UNIT_TEXT_FILL_TYPE"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2"/>
  <p:tag name="KSO_WM_UNIT_ID" val="diagram20200111_1*q_i*1_2"/>
  <p:tag name="KSO_WM_TEMPLATE_CATEGORY" val="diagram"/>
  <p:tag name="KSO_WM_TEMPLATE_INDEX" val="20200111"/>
  <p:tag name="KSO_WM_UNIT_LAYERLEVEL" val="1_1"/>
  <p:tag name="KSO_WM_TAG_VERSION" val="1.0"/>
  <p:tag name="KSO_WM_BEAUTIFY_FLAG" val="#wm#"/>
  <p:tag name="KSO_WM_UNIT_LINE_FORE_SCHEMECOLOR_INDEX" val="13"/>
  <p:tag name="KSO_WM_UNIT_LINE_FILL_TYPE" val="2"/>
  <p:tag name="KSO_WM_UNIT_TEXT_FILL_FORE_SCHEMECOLOR_INDEX" val="13"/>
  <p:tag name="KSO_WM_UNIT_TEXT_FILL_TYPE" val="1"/>
</p:tagLst>
</file>

<file path=ppt/tags/tag95.xml><?xml version="1.0" encoding="utf-8"?>
<p:tagLst xmlns:p="http://schemas.openxmlformats.org/presentationml/2006/main">
  <p:tag name="KSO_WM_BEAUTIFY_FLAG" val="#wm#"/>
  <p:tag name="KSO_WM_TEMPLATE_CATEGORY" val="custom"/>
  <p:tag name="KSO_WM_TEMPLATE_INDEX" val="20187308"/>
</p:tagLst>
</file>

<file path=ppt/tags/tag96.xml><?xml version="1.0" encoding="utf-8"?>
<p:tagLst xmlns:p="http://schemas.openxmlformats.org/presentationml/2006/main">
  <p:tag name="KSO_WM_BEAUTIFY_FLAG" val="#wm#"/>
  <p:tag name="KSO_WM_TEMPLATE_CATEGORY" val="custom"/>
  <p:tag name="KSO_WM_TEMPLATE_INDEX" val="20187308"/>
</p:tagLst>
</file>

<file path=ppt/tags/tag97.xml><?xml version="1.0" encoding="utf-8"?>
<p:tagLst xmlns:p="http://schemas.openxmlformats.org/presentationml/2006/main">
  <p:tag name="KSO_WM_BEAUTIFY_FLAG" val="#wm#"/>
  <p:tag name="KSO_WM_TEMPLATE_CATEGORY" val="custom"/>
  <p:tag name="KSO_WM_TEMPLATE_INDEX" val="20187308"/>
</p:tagLst>
</file>

<file path=ppt/tags/tag98.xml><?xml version="1.0" encoding="utf-8"?>
<p:tagLst xmlns:p="http://schemas.openxmlformats.org/presentationml/2006/main">
  <p:tag name="KSO_WM_BEAUTIFY_FLAG" val="#wm#"/>
  <p:tag name="KSO_WM_TEMPLATE_CATEGORY" val="custom"/>
  <p:tag name="KSO_WM_TEMPLATE_INDEX" val="20187308"/>
</p:tagLst>
</file>

<file path=ppt/tags/tag99.xml><?xml version="1.0" encoding="utf-8"?>
<p:tagLst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13204</Words>
  <Application>WPS 演示</Application>
  <PresentationFormat>宽屏</PresentationFormat>
  <Paragraphs>942</Paragraphs>
  <Slides>39</Slides>
  <Notes>15</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39</vt:i4>
      </vt:variant>
    </vt:vector>
  </HeadingPairs>
  <TitlesOfParts>
    <vt:vector size="57" baseType="lpstr">
      <vt:lpstr>Arial</vt:lpstr>
      <vt:lpstr>宋体</vt:lpstr>
      <vt:lpstr>Wingdings</vt:lpstr>
      <vt:lpstr>Wingdings</vt:lpstr>
      <vt:lpstr>微软雅黑</vt:lpstr>
      <vt:lpstr>Arial Unicode MS</vt:lpstr>
      <vt:lpstr>等线</vt:lpstr>
      <vt:lpstr>Calibri Light</vt:lpstr>
      <vt:lpstr>Calibri</vt:lpstr>
      <vt:lpstr>Lato Light</vt:lpstr>
      <vt:lpstr>Adidas Half Block 2016</vt:lpstr>
      <vt:lpstr>Century Gothic</vt:lpstr>
      <vt:lpstr>Times New Roman</vt:lpstr>
      <vt:lpstr>NumberOnly</vt:lpstr>
      <vt:lpstr>Office 主题​​</vt:lpstr>
      <vt:lpstr>Visio.Drawing.11</vt:lpstr>
      <vt:lpstr>Visio.Drawing.11</vt:lpstr>
      <vt:lpstr>Visio.Drawing.11</vt:lpstr>
      <vt:lpstr>PowerPoint 演示文稿</vt:lpstr>
      <vt:lpstr>第二章    网络安全基础</vt:lpstr>
      <vt:lpstr>第二章    网络安全基础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懒人</cp:lastModifiedBy>
  <cp:revision>398</cp:revision>
  <dcterms:created xsi:type="dcterms:W3CDTF">2017-08-03T09:01:00Z</dcterms:created>
  <dcterms:modified xsi:type="dcterms:W3CDTF">2019-04-08T05:27:32Z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