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56" r:id="rId2"/>
    <p:sldId id="260" r:id="rId3"/>
    <p:sldId id="263" r:id="rId4"/>
    <p:sldId id="264" r:id="rId5"/>
    <p:sldId id="266" r:id="rId6"/>
    <p:sldId id="452" r:id="rId7"/>
    <p:sldId id="453" r:id="rId8"/>
    <p:sldId id="269" r:id="rId9"/>
    <p:sldId id="271" r:id="rId10"/>
    <p:sldId id="454" r:id="rId11"/>
    <p:sldId id="455" r:id="rId12"/>
    <p:sldId id="456" r:id="rId13"/>
    <p:sldId id="457" r:id="rId14"/>
    <p:sldId id="458" r:id="rId15"/>
    <p:sldId id="459" r:id="rId16"/>
    <p:sldId id="460" r:id="rId17"/>
    <p:sldId id="461" r:id="rId18"/>
    <p:sldId id="466" r:id="rId19"/>
    <p:sldId id="467" r:id="rId20"/>
    <p:sldId id="468" r:id="rId21"/>
    <p:sldId id="469" r:id="rId22"/>
    <p:sldId id="470" r:id="rId23"/>
    <p:sldId id="471" r:id="rId24"/>
    <p:sldId id="472" r:id="rId25"/>
    <p:sldId id="473"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 id="259" r:id="rId39"/>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宋体" charset="-122"/>
        <a:cs typeface="+mn-cs"/>
      </a:defRPr>
    </a:lvl1pPr>
    <a:lvl2pPr marL="457200" algn="l" rtl="0" fontAlgn="base">
      <a:spcBef>
        <a:spcPct val="0"/>
      </a:spcBef>
      <a:spcAft>
        <a:spcPct val="0"/>
      </a:spcAft>
      <a:defRPr kumimoji="1" kern="1200">
        <a:solidFill>
          <a:schemeClr val="tx1"/>
        </a:solidFill>
        <a:latin typeface="Arial" charset="0"/>
        <a:ea typeface="宋体" charset="-122"/>
        <a:cs typeface="+mn-cs"/>
      </a:defRPr>
    </a:lvl2pPr>
    <a:lvl3pPr marL="914400" algn="l" rtl="0" fontAlgn="base">
      <a:spcBef>
        <a:spcPct val="0"/>
      </a:spcBef>
      <a:spcAft>
        <a:spcPct val="0"/>
      </a:spcAft>
      <a:defRPr kumimoji="1" kern="1200">
        <a:solidFill>
          <a:schemeClr val="tx1"/>
        </a:solidFill>
        <a:latin typeface="Arial" charset="0"/>
        <a:ea typeface="宋体" charset="-122"/>
        <a:cs typeface="+mn-cs"/>
      </a:defRPr>
    </a:lvl3pPr>
    <a:lvl4pPr marL="1371600" algn="l" rtl="0" fontAlgn="base">
      <a:spcBef>
        <a:spcPct val="0"/>
      </a:spcBef>
      <a:spcAft>
        <a:spcPct val="0"/>
      </a:spcAft>
      <a:defRPr kumimoji="1" kern="1200">
        <a:solidFill>
          <a:schemeClr val="tx1"/>
        </a:solidFill>
        <a:latin typeface="Arial" charset="0"/>
        <a:ea typeface="宋体" charset="-122"/>
        <a:cs typeface="+mn-cs"/>
      </a:defRPr>
    </a:lvl4pPr>
    <a:lvl5pPr marL="1828800" algn="l" rtl="0" fontAlgn="base">
      <a:spcBef>
        <a:spcPct val="0"/>
      </a:spcBef>
      <a:spcAft>
        <a:spcPct val="0"/>
      </a:spcAft>
      <a:defRPr kumimoji="1" kern="1200">
        <a:solidFill>
          <a:schemeClr val="tx1"/>
        </a:solidFill>
        <a:latin typeface="Arial" charset="0"/>
        <a:ea typeface="宋体" charset="-122"/>
        <a:cs typeface="+mn-cs"/>
      </a:defRPr>
    </a:lvl5pPr>
    <a:lvl6pPr marL="2286000" algn="l" defTabSz="914400" rtl="0" eaLnBrk="1" latinLnBrk="0" hangingPunct="1">
      <a:defRPr kumimoji="1" kern="1200">
        <a:solidFill>
          <a:schemeClr val="tx1"/>
        </a:solidFill>
        <a:latin typeface="Arial" charset="0"/>
        <a:ea typeface="宋体" charset="-122"/>
        <a:cs typeface="+mn-cs"/>
      </a:defRPr>
    </a:lvl6pPr>
    <a:lvl7pPr marL="2743200" algn="l" defTabSz="914400" rtl="0" eaLnBrk="1" latinLnBrk="0" hangingPunct="1">
      <a:defRPr kumimoji="1" kern="1200">
        <a:solidFill>
          <a:schemeClr val="tx1"/>
        </a:solidFill>
        <a:latin typeface="Arial" charset="0"/>
        <a:ea typeface="宋体" charset="-122"/>
        <a:cs typeface="+mn-cs"/>
      </a:defRPr>
    </a:lvl7pPr>
    <a:lvl8pPr marL="3200400" algn="l" defTabSz="914400" rtl="0" eaLnBrk="1" latinLnBrk="0" hangingPunct="1">
      <a:defRPr kumimoji="1" kern="1200">
        <a:solidFill>
          <a:schemeClr val="tx1"/>
        </a:solidFill>
        <a:latin typeface="Arial" charset="0"/>
        <a:ea typeface="宋体" charset="-122"/>
        <a:cs typeface="+mn-cs"/>
      </a:defRPr>
    </a:lvl8pPr>
    <a:lvl9pPr marL="3657600" algn="l" defTabSz="914400" rtl="0" eaLnBrk="1" latinLnBrk="0" hangingPunct="1">
      <a:defRPr kumimoji="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8" autoAdjust="0"/>
    <p:restoredTop sz="79757" autoAdjust="0"/>
  </p:normalViewPr>
  <p:slideViewPr>
    <p:cSldViewPr>
      <p:cViewPr varScale="1">
        <p:scale>
          <a:sx n="59" d="100"/>
          <a:sy n="59" d="100"/>
        </p:scale>
        <p:origin x="-1482" y="-90"/>
      </p:cViewPr>
      <p:guideLst>
        <p:guide orient="horz" pos="2160"/>
        <p:guide pos="2880"/>
      </p:guideLst>
    </p:cSldViewPr>
  </p:slideViewPr>
  <p:notesTextViewPr>
    <p:cViewPr>
      <p:scale>
        <a:sx n="100" d="100"/>
        <a:sy n="100" d="100"/>
      </p:scale>
      <p:origin x="0" y="0"/>
    </p:cViewPr>
  </p:notesTextViewPr>
  <p:notesViewPr>
    <p:cSldViewPr>
      <p:cViewPr varScale="1">
        <p:scale>
          <a:sx n="90" d="100"/>
          <a:sy n="90" d="100"/>
        </p:scale>
        <p:origin x="-382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ED14E12-1ECD-4B21-B09E-FC31B15F052B}" type="datetimeFigureOut">
              <a:rPr lang="zh-CN" altLang="en-US"/>
              <a:pPr>
                <a:defRPr/>
              </a:pPr>
              <a:t>2016/2/22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34271A3-A2A4-4F27-92F1-D006B638A219}" type="slidenum">
              <a:rPr lang="zh-CN" altLang="en-US"/>
              <a:pPr>
                <a:defRPr/>
              </a:pPr>
              <a:t>‹#›</a:t>
            </a:fld>
            <a:endParaRPr lang="zh-CN" altLang="en-US"/>
          </a:p>
        </p:txBody>
      </p:sp>
    </p:spTree>
    <p:extLst>
      <p:ext uri="{BB962C8B-B14F-4D97-AF65-F5344CB8AC3E}">
        <p14:creationId xmlns:p14="http://schemas.microsoft.com/office/powerpoint/2010/main" val="1147244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ea typeface="PMingLiU" pitchFamily="18" charset="-12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PMingLiU" pitchFamily="18" charset="-120"/>
              </a:defRPr>
            </a:lvl1pPr>
          </a:lstStyle>
          <a:p>
            <a:pPr>
              <a:defRPr/>
            </a:pPr>
            <a:endParaRPr lang="en-US" altLang="zh-TW"/>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ea typeface="PMingLiU" pitchFamily="18" charset="-12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PMingLiU" pitchFamily="18" charset="-120"/>
              </a:defRPr>
            </a:lvl1pPr>
          </a:lstStyle>
          <a:p>
            <a:pPr>
              <a:defRPr/>
            </a:pPr>
            <a:fld id="{35744EDA-0C7E-4885-9548-AB43F347A70B}" type="slidenum">
              <a:rPr lang="en-US" altLang="zh-TW"/>
              <a:pPr>
                <a:defRPr/>
              </a:pPr>
              <a:t>‹#›</a:t>
            </a:fld>
            <a:endParaRPr lang="en-US" altLang="zh-TW"/>
          </a:p>
        </p:txBody>
      </p:sp>
    </p:spTree>
    <p:extLst>
      <p:ext uri="{BB962C8B-B14F-4D97-AF65-F5344CB8AC3E}">
        <p14:creationId xmlns:p14="http://schemas.microsoft.com/office/powerpoint/2010/main" val="3167099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5CEDC08F-0F2A-46CF-9188-9EAA8CD1947D}" type="slidenum">
              <a:rPr lang="en-US" altLang="zh-TW" smtClean="0">
                <a:ea typeface="PMingLiU" pitchFamily="18" charset="-120"/>
              </a:rPr>
              <a:pPr eaLnBrk="1" hangingPunct="1"/>
              <a:t>1</a:t>
            </a:fld>
            <a:endParaRPr lang="en-US" altLang="zh-TW" smtClean="0">
              <a:ea typeface="PMingLiU" pitchFamily="18" charset="-120"/>
            </a:endParaRPr>
          </a:p>
        </p:txBody>
      </p:sp>
      <p:sp>
        <p:nvSpPr>
          <p:cNvPr id="8195" name="Rectangle 2"/>
          <p:cNvSpPr>
            <a:spLocks noGrp="1" noRot="1" noChangeAspect="1" noChangeArrowheads="1" noTextEdit="1"/>
          </p:cNvSpPr>
          <p:nvPr>
            <p:ph type="sldImg"/>
          </p:nvPr>
        </p:nvSpPr>
        <p:spPr>
          <a:ln/>
        </p:spPr>
      </p:sp>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07B7BBDF-3A44-4DEC-81E1-8E968263A928}" type="slidenum">
              <a:rPr lang="en-US" altLang="zh-TW" smtClean="0">
                <a:ea typeface="PMingLiU" pitchFamily="18" charset="-120"/>
              </a:rPr>
              <a:pPr eaLnBrk="1" hangingPunct="1"/>
              <a:t>38</a:t>
            </a:fld>
            <a:endParaRPr lang="en-US" altLang="zh-TW" smtClean="0">
              <a:ea typeface="PMingLiU" pitchFamily="18" charset="-12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950" y="188913"/>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Rectangle 2"/>
          <p:cNvSpPr>
            <a:spLocks noGrp="1" noChangeArrowheads="1"/>
          </p:cNvSpPr>
          <p:nvPr>
            <p:ph type="ctrTitle"/>
          </p:nvPr>
        </p:nvSpPr>
        <p:spPr>
          <a:xfrm>
            <a:off x="2195513" y="4508500"/>
            <a:ext cx="6480175" cy="1009650"/>
          </a:xfrm>
        </p:spPr>
        <p:txBody>
          <a:bodyPr/>
          <a:lstStyle>
            <a:lvl1pPr>
              <a:defRPr sz="4000" b="0"/>
            </a:lvl1pPr>
          </a:lstStyle>
          <a:p>
            <a:pPr lvl="0"/>
            <a:r>
              <a:rPr lang="zh-TW" altLang="en-US" noProof="0" smtClean="0"/>
              <a:t>按一下以編輯母片標題樣式</a:t>
            </a:r>
          </a:p>
        </p:txBody>
      </p:sp>
      <p:sp>
        <p:nvSpPr>
          <p:cNvPr id="3075" name="Rectangle 3"/>
          <p:cNvSpPr>
            <a:spLocks noGrp="1" noChangeArrowheads="1"/>
          </p:cNvSpPr>
          <p:nvPr>
            <p:ph type="subTitle" idx="1"/>
          </p:nvPr>
        </p:nvSpPr>
        <p:spPr>
          <a:xfrm>
            <a:off x="3532188" y="5900738"/>
            <a:ext cx="5072062" cy="481012"/>
          </a:xfrm>
        </p:spPr>
        <p:txBody>
          <a:bodyPr/>
          <a:lstStyle>
            <a:lvl1pPr marL="0" indent="0">
              <a:buFontTx/>
              <a:buNone/>
              <a:defRPr sz="2000" b="1">
                <a:solidFill>
                  <a:schemeClr val="bg1"/>
                </a:solidFill>
                <a:ea typeface="黑体" pitchFamily="49" charset="-122"/>
              </a:defRPr>
            </a:lvl1pPr>
          </a:lstStyle>
          <a:p>
            <a:pPr lvl="0"/>
            <a:r>
              <a:rPr lang="zh-TW" altLang="en-US" noProof="0" smtClean="0"/>
              <a:t>按一下以編輯母片副標題樣式</a:t>
            </a:r>
          </a:p>
        </p:txBody>
      </p:sp>
      <p:sp>
        <p:nvSpPr>
          <p:cNvPr id="5" name="Rectangle 4"/>
          <p:cNvSpPr>
            <a:spLocks noGrp="1" noChangeArrowheads="1"/>
          </p:cNvSpPr>
          <p:nvPr>
            <p:ph type="dt" sz="half" idx="10"/>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pitchFamily="34" charset="0"/>
                <a:ea typeface="PMingLiU" pitchFamily="18" charset="-120"/>
              </a:defRPr>
            </a:lvl1pPr>
          </a:lstStyle>
          <a:p>
            <a:pPr>
              <a:defRPr/>
            </a:pPr>
            <a:endParaRPr lang="en-US" altLang="zh-TW"/>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F12FC252-5FDB-467B-A212-19158512469F}" type="slidenum">
              <a:rPr lang="en-US" altLang="zh-TW"/>
              <a:pPr>
                <a:defRPr/>
              </a:pPr>
              <a:t>‹#›</a:t>
            </a:fld>
            <a:endParaRPr lang="en-US" altLang="zh-TW"/>
          </a:p>
        </p:txBody>
      </p:sp>
    </p:spTree>
    <p:extLst>
      <p:ext uri="{BB962C8B-B14F-4D97-AF65-F5344CB8AC3E}">
        <p14:creationId xmlns:p14="http://schemas.microsoft.com/office/powerpoint/2010/main" val="327086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8B922585-EBC7-4F21-BC3B-03B9D8D82AE6}" type="slidenum">
              <a:rPr lang="en-US" altLang="zh-TW"/>
              <a:pPr>
                <a:defRPr/>
              </a:pPr>
              <a:t>‹#›</a:t>
            </a:fld>
            <a:endParaRPr lang="en-US" altLang="zh-TW"/>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72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689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5689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4742F3D2-7E9D-4243-B64A-4543A644145D}" type="slidenum">
              <a:rPr lang="en-US" altLang="zh-TW"/>
              <a:pPr>
                <a:defRPr/>
              </a:pPr>
              <a:t>‹#›</a:t>
            </a:fld>
            <a:endParaRPr lang="en-US" altLang="zh-TW"/>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870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E150C06-3006-4EF3-A3E1-FE3870916FB9}" type="datetimeFigureOut">
              <a:rPr lang="zh-CN" altLang="en-US" smtClean="0"/>
              <a:t>2016/2/22</a:t>
            </a:fld>
            <a:endParaRPr lang="zh-CN" altLang="en-US"/>
          </a:p>
        </p:txBody>
      </p:sp>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7B1716-8646-437D-A01F-AAE5A5FE665A}" type="slidenum">
              <a:rPr lang="zh-CN" altLang="en-US" smtClean="0"/>
              <a:t>‹#›</a:t>
            </a:fld>
            <a:endParaRPr lang="zh-CN" altLang="en-US"/>
          </a:p>
        </p:txBody>
      </p:sp>
    </p:spTree>
    <p:extLst>
      <p:ext uri="{BB962C8B-B14F-4D97-AF65-F5344CB8AC3E}">
        <p14:creationId xmlns:p14="http://schemas.microsoft.com/office/powerpoint/2010/main" val="62118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6"/>
          <p:cNvSpPr>
            <a:spLocks noGrp="1" noChangeArrowheads="1"/>
          </p:cNvSpPr>
          <p:nvPr>
            <p:ph type="sldNum" sz="quarter" idx="10"/>
          </p:nvPr>
        </p:nvSpPr>
        <p:spPr/>
        <p:txBody>
          <a:bodyPr/>
          <a:lstStyle>
            <a:lvl1pPr>
              <a:defRPr/>
            </a:lvl1pPr>
          </a:lstStyle>
          <a:p>
            <a:pPr>
              <a:defRPr/>
            </a:pPr>
            <a:fld id="{8162536C-2E16-450E-A61F-82C254A51117}" type="slidenum">
              <a:rPr lang="en-US" altLang="zh-TW"/>
              <a:pPr>
                <a:defRPr/>
              </a:pPr>
              <a:t>‹#›</a:t>
            </a:fld>
            <a:endParaRPr lang="en-US" altLang="zh-TW"/>
          </a:p>
        </p:txBody>
      </p:sp>
      <p:sp>
        <p:nvSpPr>
          <p:cNvPr id="6" name="Rectangle 15"/>
          <p:cNvSpPr>
            <a:spLocks noGrp="1" noChangeArrowheads="1"/>
          </p:cNvSpPr>
          <p:nvPr>
            <p:ph type="ftr" sz="quarter" idx="11"/>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225856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E7A472CD-6214-4407-AB38-41961B0AB5A3}" type="slidenum">
              <a:rPr lang="en-US" altLang="zh-TW"/>
              <a:pPr>
                <a:defRPr/>
              </a:pPr>
              <a:t>‹#›</a:t>
            </a:fld>
            <a:endParaRPr lang="en-US" altLang="zh-TW"/>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1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3ECD58AC-0855-4743-9AFB-14CA3D6CA437}" type="slidenum">
              <a:rPr lang="en-US" altLang="zh-TW"/>
              <a:pPr>
                <a:defRPr/>
              </a:pPr>
              <a:t>‹#›</a:t>
            </a:fld>
            <a:endParaRPr lang="en-US" altLang="zh-TW"/>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22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9FB1ADFC-950A-442C-B94B-584F797A19E8}" type="slidenum">
              <a:rPr lang="en-US" altLang="zh-TW"/>
              <a:pPr>
                <a:defRPr/>
              </a:pPr>
              <a:t>‹#›</a:t>
            </a:fld>
            <a:endParaRPr lang="en-US" altLang="zh-TW"/>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9"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01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747238C3-FD47-45DB-BB12-C84CDFC1D455}" type="slidenum">
              <a:rPr lang="en-US" altLang="zh-TW"/>
              <a:pPr>
                <a:defRPr/>
              </a:pPr>
              <a:t>‹#›</a:t>
            </a:fld>
            <a:endParaRPr lang="en-US" altLang="zh-TW"/>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5"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89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33DED5A-3619-446B-8629-C5910B2C8A0F}" type="slidenum">
              <a:rPr lang="en-US" altLang="zh-TW"/>
              <a:pPr>
                <a:defRPr/>
              </a:pPr>
              <a:t>‹#›</a:t>
            </a:fld>
            <a:endParaRPr lang="en-US" altLang="zh-TW"/>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05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AC64B738-9E78-457D-861F-159843F5E1E8}" type="slidenum">
              <a:rPr lang="en-US" altLang="zh-TW"/>
              <a:pPr>
                <a:defRPr/>
              </a:pPr>
              <a:t>‹#›</a:t>
            </a:fld>
            <a:endParaRPr lang="en-US" altLang="zh-TW"/>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85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8D4F01EA-3E67-4E61-B52D-04066634AEB4}" type="slidenum">
              <a:rPr lang="en-US" altLang="zh-TW"/>
              <a:pPr>
                <a:defRPr/>
              </a:pPr>
              <a:t>‹#›</a:t>
            </a:fld>
            <a:endParaRPr lang="en-US" altLang="zh-TW"/>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8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412875"/>
            <a:ext cx="82296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30" name="Rectangle 6"/>
          <p:cNvSpPr>
            <a:spLocks noGrp="1" noChangeArrowheads="1"/>
          </p:cNvSpPr>
          <p:nvPr>
            <p:ph type="sldNum" sz="quarter" idx="4"/>
          </p:nvPr>
        </p:nvSpPr>
        <p:spPr bwMode="auto">
          <a:xfrm>
            <a:off x="6516688"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itchFamily="34" charset="0"/>
                <a:ea typeface="PMingLiU" pitchFamily="18" charset="-120"/>
              </a:defRPr>
            </a:lvl1pPr>
          </a:lstStyle>
          <a:p>
            <a:pPr>
              <a:defRPr/>
            </a:pPr>
            <a:fld id="{1DB8C68C-D934-4CFF-B238-A22800FF674B}" type="slidenum">
              <a:rPr lang="en-US" altLang="zh-TW"/>
              <a:pPr>
                <a:defRPr/>
              </a:pPr>
              <a:t>‹#›</a:t>
            </a:fld>
            <a:endParaRPr lang="en-US" altLang="zh-TW"/>
          </a:p>
        </p:txBody>
      </p:sp>
      <p:sp>
        <p:nvSpPr>
          <p:cNvPr id="1028" name="Rectangle 2"/>
          <p:cNvSpPr>
            <a:spLocks noGrp="1" noChangeArrowheads="1"/>
          </p:cNvSpPr>
          <p:nvPr>
            <p:ph type="title"/>
          </p:nvPr>
        </p:nvSpPr>
        <p:spPr bwMode="auto">
          <a:xfrm>
            <a:off x="457200" y="260350"/>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9" name="Rectangle 15"/>
          <p:cNvSpPr>
            <a:spLocks noGrp="1" noChangeArrowheads="1"/>
          </p:cNvSpPr>
          <p:nvPr>
            <p:ph type="ftr" sz="quarter" idx="3"/>
          </p:nvPr>
        </p:nvSpPr>
        <p:spPr bwMode="auto">
          <a:xfrm>
            <a:off x="3260725" y="61658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PMingLiU" pitchFamily="18" charset="-120"/>
              </a:defRPr>
            </a:lvl1pPr>
          </a:lstStyle>
          <a:p>
            <a:pPr>
              <a:defRPr/>
            </a:pPr>
            <a:endParaRPr lang="en-US" altLang="zh-TW"/>
          </a:p>
        </p:txBody>
      </p:sp>
      <p:sp>
        <p:nvSpPr>
          <p:cNvPr id="2" name="Rectangle 7"/>
          <p:cNvSpPr>
            <a:spLocks noChangeArrowheads="1"/>
          </p:cNvSpPr>
          <p:nvPr userDrawn="1"/>
        </p:nvSpPr>
        <p:spPr bwMode="gray">
          <a:xfrm>
            <a:off x="539750" y="6165850"/>
            <a:ext cx="1389063" cy="420688"/>
          </a:xfrm>
          <a:prstGeom prst="rect">
            <a:avLst/>
          </a:prstGeom>
          <a:gradFill rotWithShape="1">
            <a:gsLst>
              <a:gs pos="0">
                <a:srgbClr val="DDDDDD"/>
              </a:gs>
              <a:gs pos="100000">
                <a:srgbClr val="FFFFFF"/>
              </a:gs>
            </a:gsLst>
            <a:lin ang="0" scaled="1"/>
          </a:gradFill>
          <a:ln w="9525">
            <a:solidFill>
              <a:srgbClr val="969696"/>
            </a:solidFill>
            <a:prstDash val="dash"/>
            <a:miter lim="800000"/>
            <a:headEnd/>
            <a:tailEnd/>
          </a:ln>
        </p:spPr>
        <p:txBody>
          <a:bodyPr wrap="none" anchor="ctr"/>
          <a:lstStyle/>
          <a:p>
            <a:pPr algn="ctr" eaLnBrk="0" hangingPunct="0"/>
            <a:r>
              <a:rPr kumimoji="0" lang="de-DE" altLang="zh-CN" sz="1400" b="1">
                <a:ea typeface="华文细黑" pitchFamily="2" charset="-122"/>
              </a:rPr>
              <a:t>LOGO</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1"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bg1"/>
          </a:solidFill>
          <a:latin typeface="+mj-lt"/>
          <a:ea typeface="+mj-ea"/>
          <a:cs typeface="+mj-cs"/>
        </a:defRPr>
      </a:lvl1pPr>
      <a:lvl2pPr algn="l" rtl="0" eaLnBrk="0" fontAlgn="base" hangingPunct="0">
        <a:spcBef>
          <a:spcPct val="0"/>
        </a:spcBef>
        <a:spcAft>
          <a:spcPct val="0"/>
        </a:spcAft>
        <a:defRPr kumimoji="1" sz="3600" b="1">
          <a:solidFill>
            <a:schemeClr val="bg1"/>
          </a:solidFill>
          <a:latin typeface="Arial" pitchFamily="34" charset="0"/>
          <a:ea typeface="黑体" pitchFamily="49" charset="-122"/>
        </a:defRPr>
      </a:lvl2pPr>
      <a:lvl3pPr algn="l" rtl="0" eaLnBrk="0" fontAlgn="base" hangingPunct="0">
        <a:spcBef>
          <a:spcPct val="0"/>
        </a:spcBef>
        <a:spcAft>
          <a:spcPct val="0"/>
        </a:spcAft>
        <a:defRPr kumimoji="1" sz="3600" b="1">
          <a:solidFill>
            <a:schemeClr val="bg1"/>
          </a:solidFill>
          <a:latin typeface="Arial" pitchFamily="34" charset="0"/>
          <a:ea typeface="黑体" pitchFamily="49" charset="-122"/>
        </a:defRPr>
      </a:lvl3pPr>
      <a:lvl4pPr algn="l" rtl="0" eaLnBrk="0" fontAlgn="base" hangingPunct="0">
        <a:spcBef>
          <a:spcPct val="0"/>
        </a:spcBef>
        <a:spcAft>
          <a:spcPct val="0"/>
        </a:spcAft>
        <a:defRPr kumimoji="1" sz="3600" b="1">
          <a:solidFill>
            <a:schemeClr val="bg1"/>
          </a:solidFill>
          <a:latin typeface="Arial" pitchFamily="34" charset="0"/>
          <a:ea typeface="黑体" pitchFamily="49" charset="-122"/>
        </a:defRPr>
      </a:lvl4pPr>
      <a:lvl5pPr algn="l" rtl="0" eaLnBrk="0" fontAlgn="base" hangingPunct="0">
        <a:spcBef>
          <a:spcPct val="0"/>
        </a:spcBef>
        <a:spcAft>
          <a:spcPct val="0"/>
        </a:spcAft>
        <a:defRPr kumimoji="1" sz="3600" b="1">
          <a:solidFill>
            <a:schemeClr val="bg1"/>
          </a:solidFill>
          <a:latin typeface="Arial" pitchFamily="34" charset="0"/>
          <a:ea typeface="黑体" pitchFamily="49" charset="-122"/>
        </a:defRPr>
      </a:lvl5pPr>
      <a:lvl6pPr marL="457200" algn="l" rtl="0" fontAlgn="base">
        <a:spcBef>
          <a:spcPct val="0"/>
        </a:spcBef>
        <a:spcAft>
          <a:spcPct val="0"/>
        </a:spcAft>
        <a:defRPr kumimoji="1" sz="3600" b="1">
          <a:solidFill>
            <a:schemeClr val="bg1"/>
          </a:solidFill>
          <a:latin typeface="Arial" pitchFamily="34" charset="0"/>
          <a:ea typeface="黑体" pitchFamily="49" charset="-122"/>
        </a:defRPr>
      </a:lvl6pPr>
      <a:lvl7pPr marL="914400" algn="l" rtl="0" fontAlgn="base">
        <a:spcBef>
          <a:spcPct val="0"/>
        </a:spcBef>
        <a:spcAft>
          <a:spcPct val="0"/>
        </a:spcAft>
        <a:defRPr kumimoji="1" sz="3600" b="1">
          <a:solidFill>
            <a:schemeClr val="bg1"/>
          </a:solidFill>
          <a:latin typeface="Arial" pitchFamily="34" charset="0"/>
          <a:ea typeface="黑体" pitchFamily="49" charset="-122"/>
        </a:defRPr>
      </a:lvl7pPr>
      <a:lvl8pPr marL="1371600" algn="l" rtl="0" fontAlgn="base">
        <a:spcBef>
          <a:spcPct val="0"/>
        </a:spcBef>
        <a:spcAft>
          <a:spcPct val="0"/>
        </a:spcAft>
        <a:defRPr kumimoji="1" sz="3600" b="1">
          <a:solidFill>
            <a:schemeClr val="bg1"/>
          </a:solidFill>
          <a:latin typeface="Arial" pitchFamily="34" charset="0"/>
          <a:ea typeface="黑体" pitchFamily="49" charset="-122"/>
        </a:defRPr>
      </a:lvl8pPr>
      <a:lvl9pPr marL="1828800" algn="l" rtl="0" fontAlgn="base">
        <a:spcBef>
          <a:spcPct val="0"/>
        </a:spcBef>
        <a:spcAft>
          <a:spcPct val="0"/>
        </a:spcAft>
        <a:defRPr kumimoji="1" sz="3600" b="1">
          <a:solidFill>
            <a:schemeClr val="bg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ChangeArrowheads="1"/>
          </p:cNvSpPr>
          <p:nvPr/>
        </p:nvSpPr>
        <p:spPr bwMode="gray">
          <a:xfrm>
            <a:off x="6300788" y="6156325"/>
            <a:ext cx="2700337" cy="349250"/>
          </a:xfrm>
          <a:prstGeom prst="rect">
            <a:avLst/>
          </a:prstGeom>
          <a:gradFill rotWithShape="1">
            <a:gsLst>
              <a:gs pos="0">
                <a:srgbClr val="FFFFFF"/>
              </a:gs>
              <a:gs pos="100000">
                <a:srgbClr val="DDDDDD"/>
              </a:gs>
            </a:gsLst>
            <a:lin ang="0" scaled="1"/>
          </a:gradFill>
          <a:ln w="9525">
            <a:solidFill>
              <a:srgbClr val="969696"/>
            </a:solidFill>
            <a:prstDash val="dash"/>
            <a:miter lim="800000"/>
            <a:headEnd/>
            <a:tailEnd/>
          </a:ln>
        </p:spPr>
        <p:txBody>
          <a:bodyPr wrap="none" anchor="ctr"/>
          <a:lstStyle/>
          <a:p>
            <a:pPr algn="ctr" eaLnBrk="0" hangingPunct="0"/>
            <a:r>
              <a:rPr kumimoji="0" lang="en-US" altLang="zh-CN" sz="1400" b="1" dirty="0" smtClean="0">
                <a:solidFill>
                  <a:srgbClr val="0066CC"/>
                </a:solidFill>
                <a:ea typeface="华文细黑" pitchFamily="2" charset="-122"/>
              </a:rPr>
              <a:t>“</a:t>
            </a:r>
            <a:r>
              <a:rPr kumimoji="0" lang="zh-CN" altLang="en-US" sz="1400" b="1" dirty="0" smtClean="0">
                <a:solidFill>
                  <a:srgbClr val="0066CC"/>
                </a:solidFill>
                <a:ea typeface="华文细黑" pitchFamily="2" charset="-122"/>
              </a:rPr>
              <a:t>十</a:t>
            </a:r>
            <a:r>
              <a:rPr kumimoji="0" lang="zh-CN" altLang="en-US" sz="1400" b="1" dirty="0">
                <a:solidFill>
                  <a:srgbClr val="0066CC"/>
                </a:solidFill>
                <a:ea typeface="华文细黑" pitchFamily="2" charset="-122"/>
              </a:rPr>
              <a:t>二</a:t>
            </a:r>
            <a:r>
              <a:rPr kumimoji="0" lang="zh-CN" altLang="en-US" sz="1400" b="1" dirty="0" smtClean="0">
                <a:solidFill>
                  <a:srgbClr val="0066CC"/>
                </a:solidFill>
                <a:ea typeface="华文细黑" pitchFamily="2" charset="-122"/>
              </a:rPr>
              <a:t>五</a:t>
            </a:r>
            <a:r>
              <a:rPr kumimoji="0" lang="en-US" altLang="zh-CN" sz="1400" b="1" dirty="0" smtClean="0">
                <a:solidFill>
                  <a:srgbClr val="0066CC"/>
                </a:solidFill>
                <a:ea typeface="华文细黑" pitchFamily="2" charset="-122"/>
              </a:rPr>
              <a:t>”</a:t>
            </a:r>
            <a:r>
              <a:rPr kumimoji="0" lang="zh-CN" altLang="en-US" sz="1400" b="1" dirty="0">
                <a:solidFill>
                  <a:srgbClr val="0066CC"/>
                </a:solidFill>
                <a:ea typeface="华文细黑" pitchFamily="2" charset="-122"/>
              </a:rPr>
              <a:t>高等职业教育规划教材</a:t>
            </a:r>
            <a:endParaRPr kumimoji="0" lang="de-DE" altLang="zh-CN" sz="1400" b="1" dirty="0">
              <a:solidFill>
                <a:srgbClr val="0066CC"/>
              </a:solidFill>
              <a:ea typeface="华文细黑" pitchFamily="2" charset="-122"/>
            </a:endParaRPr>
          </a:p>
        </p:txBody>
      </p:sp>
      <p:sp>
        <p:nvSpPr>
          <p:cNvPr id="4099" name="WordArt 13"/>
          <p:cNvSpPr>
            <a:spLocks noChangeArrowheads="1" noChangeShapeType="1" noTextEdit="1"/>
          </p:cNvSpPr>
          <p:nvPr/>
        </p:nvSpPr>
        <p:spPr bwMode="auto">
          <a:xfrm>
            <a:off x="2339975" y="4722813"/>
            <a:ext cx="4813300" cy="504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2400" b="1" kern="10">
                <a:latin typeface="黑体"/>
                <a:ea typeface="黑体"/>
              </a:rPr>
              <a:t>计算机组装与维护</a:t>
            </a:r>
          </a:p>
        </p:txBody>
      </p:sp>
      <p:sp>
        <p:nvSpPr>
          <p:cNvPr id="4100" name="WordArt 14"/>
          <p:cNvSpPr>
            <a:spLocks noChangeArrowheads="1" noChangeShapeType="1" noTextEdit="1"/>
          </p:cNvSpPr>
          <p:nvPr/>
        </p:nvSpPr>
        <p:spPr bwMode="auto">
          <a:xfrm flipV="1">
            <a:off x="2339975" y="5248275"/>
            <a:ext cx="4813300" cy="3413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2400" b="1" kern="10">
                <a:gradFill rotWithShape="1">
                  <a:gsLst>
                    <a:gs pos="0">
                      <a:srgbClr val="FFFFFF">
                        <a:alpha val="0"/>
                      </a:srgbClr>
                    </a:gs>
                    <a:gs pos="100000">
                      <a:schemeClr val="tx1">
                        <a:alpha val="14998"/>
                      </a:schemeClr>
                    </a:gs>
                  </a:gsLst>
                  <a:lin ang="5400000" scaled="1"/>
                </a:gradFill>
                <a:latin typeface="黑体"/>
                <a:ea typeface="黑体"/>
              </a:rPr>
              <a:t>单击此处添加标题文字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363272" cy="4537075"/>
          </a:xfrm>
        </p:spPr>
        <p:txBody>
          <a:bodyPr/>
          <a:lstStyle/>
          <a:p>
            <a:pPr marR="0" lvl="0" rtl="0"/>
            <a:r>
              <a:rPr lang="en-US" altLang="zh-CN" b="0" i="0" u="none" strike="noStrike" kern="100" baseline="0" dirty="0" smtClean="0">
                <a:solidFill>
                  <a:srgbClr val="000000"/>
                </a:solidFill>
                <a:latin typeface="黑体"/>
                <a:ea typeface="黑体"/>
              </a:rPr>
              <a:t>13.2  WINDOWS XP</a:t>
            </a:r>
            <a:r>
              <a:rPr lang="zh-CN" altLang="en-US" b="0" i="0" u="none" strike="noStrike" kern="100" baseline="0" dirty="0" smtClean="0">
                <a:solidFill>
                  <a:srgbClr val="000000"/>
                </a:solidFill>
                <a:latin typeface="黑体"/>
                <a:ea typeface="黑体"/>
              </a:rPr>
              <a:t>组建小型局域网</a:t>
            </a:r>
          </a:p>
          <a:p>
            <a:pPr marR="0" lvl="1" rtl="0"/>
            <a:r>
              <a:rPr lang="en-US" altLang="zh-CN" b="0" i="0" u="none" strike="noStrike" kern="100" baseline="0" dirty="0" smtClean="0">
                <a:solidFill>
                  <a:srgbClr val="000000"/>
                </a:solidFill>
                <a:latin typeface="黑体"/>
                <a:ea typeface="黑体"/>
              </a:rPr>
              <a:t>13.2.2</a:t>
            </a:r>
            <a:r>
              <a:rPr lang="zh-CN" altLang="en-US" b="0" i="0" u="none" strike="noStrike" kern="100" baseline="0" dirty="0" smtClean="0">
                <a:solidFill>
                  <a:srgbClr val="000000"/>
                </a:solidFill>
                <a:latin typeface="黑体"/>
                <a:ea typeface="黑体"/>
              </a:rPr>
              <a:t>  软件设置</a:t>
            </a:r>
            <a:endParaRPr lang="en-US" altLang="zh-CN" b="0" i="0" u="none" strike="noStrike" kern="100" baseline="0" dirty="0" smtClean="0">
              <a:solidFill>
                <a:srgbClr val="000000"/>
              </a:solidFill>
              <a:latin typeface="黑体"/>
              <a:ea typeface="黑体"/>
            </a:endParaRPr>
          </a:p>
          <a:p>
            <a:pPr marL="457200" lvl="1" indent="0">
              <a:lnSpc>
                <a:spcPct val="150000"/>
              </a:lnSpc>
              <a:buNone/>
            </a:pPr>
            <a:r>
              <a:rPr lang="zh-CN" altLang="en-US" sz="2000" kern="100" dirty="0" smtClean="0">
                <a:solidFill>
                  <a:srgbClr val="000000"/>
                </a:solidFill>
                <a:latin typeface="Times New Roman"/>
              </a:rPr>
              <a:t>在</a:t>
            </a:r>
            <a:r>
              <a:rPr lang="en-US" altLang="zh-CN" sz="2000" kern="100" dirty="0">
                <a:solidFill>
                  <a:srgbClr val="000000"/>
                </a:solidFill>
                <a:latin typeface="Times New Roman"/>
              </a:rPr>
              <a:t>Windows XP</a:t>
            </a:r>
            <a:r>
              <a:rPr lang="zh-CN" altLang="en-US" sz="2000" kern="100" dirty="0">
                <a:solidFill>
                  <a:srgbClr val="000000"/>
                </a:solidFill>
                <a:latin typeface="Times New Roman"/>
              </a:rPr>
              <a:t>中，用户可以通过局域网实现资料共享和信息的交流</a:t>
            </a:r>
            <a:r>
              <a:rPr lang="zh-CN" altLang="en-US" sz="2000" kern="100" dirty="0" smtClean="0">
                <a:solidFill>
                  <a:srgbClr val="000000"/>
                </a:solidFill>
                <a:latin typeface="Times New Roman"/>
              </a:rPr>
              <a:t>。</a:t>
            </a:r>
            <a:endParaRPr lang="en-US" altLang="zh-CN" sz="2000" kern="100" dirty="0" smtClean="0">
              <a:solidFill>
                <a:srgbClr val="000000"/>
              </a:solidFill>
              <a:latin typeface="Times New Roman"/>
            </a:endParaRPr>
          </a:p>
          <a:p>
            <a:pPr marL="457200" lvl="1" indent="0">
              <a:lnSpc>
                <a:spcPct val="150000"/>
              </a:lnSpc>
              <a:buNone/>
            </a:pPr>
            <a:r>
              <a:rPr lang="zh-CN" altLang="en-US" sz="2000" kern="100" dirty="0" smtClean="0">
                <a:solidFill>
                  <a:srgbClr val="000000"/>
                </a:solidFill>
                <a:latin typeface="Times New Roman"/>
              </a:rPr>
              <a:t>具体</a:t>
            </a:r>
            <a:r>
              <a:rPr lang="zh-CN" altLang="en-US" sz="2000" kern="100" dirty="0">
                <a:solidFill>
                  <a:srgbClr val="000000"/>
                </a:solidFill>
                <a:latin typeface="Times New Roman"/>
              </a:rPr>
              <a:t>设置如下：</a:t>
            </a:r>
          </a:p>
          <a:p>
            <a:pPr marL="457200" lvl="1" indent="0">
              <a:lnSpc>
                <a:spcPct val="150000"/>
              </a:lnSpc>
              <a:buNone/>
            </a:pPr>
            <a:r>
              <a:rPr lang="en-US" altLang="zh-CN" sz="2000" b="1" kern="100" dirty="0">
                <a:solidFill>
                  <a:srgbClr val="000000"/>
                </a:solidFill>
                <a:latin typeface="Times New Roman"/>
              </a:rPr>
              <a:t>1</a:t>
            </a:r>
            <a:r>
              <a:rPr lang="zh-CN" altLang="en-US" sz="2000" b="1" kern="100" dirty="0">
                <a:solidFill>
                  <a:srgbClr val="000000"/>
                </a:solidFill>
                <a:latin typeface="Times New Roman"/>
              </a:rPr>
              <a:t>．配置局域网</a:t>
            </a:r>
          </a:p>
          <a:p>
            <a:pPr marL="457200" lvl="1" indent="0">
              <a:lnSpc>
                <a:spcPct val="150000"/>
              </a:lnSpc>
              <a:buNone/>
            </a:pPr>
            <a:r>
              <a:rPr lang="zh-CN" altLang="en-US" sz="2000" kern="100" dirty="0">
                <a:solidFill>
                  <a:srgbClr val="000000"/>
                </a:solidFill>
                <a:latin typeface="Times New Roman"/>
              </a:rPr>
              <a:t>（</a:t>
            </a:r>
            <a:r>
              <a:rPr lang="en-US" altLang="zh-CN" sz="2000" kern="100" dirty="0">
                <a:solidFill>
                  <a:srgbClr val="000000"/>
                </a:solidFill>
                <a:latin typeface="Times New Roman"/>
              </a:rPr>
              <a:t>1</a:t>
            </a:r>
            <a:r>
              <a:rPr lang="zh-CN" altLang="en-US" sz="2000" kern="100" dirty="0">
                <a:solidFill>
                  <a:srgbClr val="000000"/>
                </a:solidFill>
                <a:latin typeface="Times New Roman"/>
              </a:rPr>
              <a:t>）配置网卡 </a:t>
            </a:r>
          </a:p>
          <a:p>
            <a:pPr marL="457200" lvl="1" indent="0">
              <a:lnSpc>
                <a:spcPct val="150000"/>
              </a:lnSpc>
              <a:buNone/>
            </a:pPr>
            <a:r>
              <a:rPr lang="zh-CN" altLang="en-US" sz="2000" kern="100" dirty="0">
                <a:solidFill>
                  <a:srgbClr val="000000"/>
                </a:solidFill>
                <a:latin typeface="Times New Roman"/>
              </a:rPr>
              <a:t>在你正确安装完网卡及相应的驱动程序后，</a:t>
            </a:r>
            <a:r>
              <a:rPr lang="en-US" altLang="zh-CN" sz="2000" kern="100" dirty="0">
                <a:solidFill>
                  <a:srgbClr val="000000"/>
                </a:solidFill>
                <a:latin typeface="Times New Roman"/>
              </a:rPr>
              <a:t>Windows XP</a:t>
            </a:r>
            <a:r>
              <a:rPr lang="zh-CN" altLang="en-US" sz="2000" kern="100" dirty="0">
                <a:solidFill>
                  <a:srgbClr val="000000"/>
                </a:solidFill>
                <a:latin typeface="Times New Roman"/>
              </a:rPr>
              <a:t>将为它检测到的网卡创建一个局域网连接</a:t>
            </a:r>
            <a:r>
              <a:rPr lang="zh-CN" altLang="en-US" sz="2000" kern="100" dirty="0" smtClean="0">
                <a:solidFill>
                  <a:srgbClr val="000000"/>
                </a:solidFill>
                <a:latin typeface="Times New Roman"/>
              </a:rPr>
              <a:t>。</a:t>
            </a:r>
            <a:endParaRPr lang="zh-CN" altLang="en-US" sz="20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Tree>
    <p:extLst>
      <p:ext uri="{BB962C8B-B14F-4D97-AF65-F5344CB8AC3E}">
        <p14:creationId xmlns:p14="http://schemas.microsoft.com/office/powerpoint/2010/main" val="152777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marR="0" lvl="0" rtl="0"/>
            <a:r>
              <a:rPr lang="en-US" altLang="zh-CN" b="0" i="0" u="none" strike="noStrike" kern="100" baseline="0" dirty="0" smtClean="0">
                <a:solidFill>
                  <a:srgbClr val="000000"/>
                </a:solidFill>
                <a:latin typeface="黑体"/>
                <a:ea typeface="黑体"/>
              </a:rPr>
              <a:t>13.2  WINDOWS XP</a:t>
            </a:r>
            <a:r>
              <a:rPr lang="zh-CN" altLang="en-US" b="0" i="0" u="none" strike="noStrike" kern="100" baseline="0" dirty="0" smtClean="0">
                <a:solidFill>
                  <a:srgbClr val="000000"/>
                </a:solidFill>
                <a:latin typeface="黑体"/>
                <a:ea typeface="黑体"/>
              </a:rPr>
              <a:t>组建小型局域网</a:t>
            </a:r>
          </a:p>
          <a:p>
            <a:pPr marR="0" lvl="1" rtl="0"/>
            <a:r>
              <a:rPr lang="en-US" altLang="zh-CN" b="0" i="0" u="none" strike="noStrike" kern="100" baseline="0" dirty="0" smtClean="0">
                <a:solidFill>
                  <a:srgbClr val="000000"/>
                </a:solidFill>
                <a:latin typeface="黑体"/>
                <a:ea typeface="黑体"/>
              </a:rPr>
              <a:t>13.2.2</a:t>
            </a:r>
            <a:r>
              <a:rPr lang="zh-CN" altLang="en-US" b="0" i="0" u="none" strike="noStrike" kern="100" baseline="0" dirty="0" smtClean="0">
                <a:solidFill>
                  <a:srgbClr val="000000"/>
                </a:solidFill>
                <a:latin typeface="黑体"/>
                <a:ea typeface="黑体"/>
              </a:rPr>
              <a:t>  软件设置</a:t>
            </a:r>
            <a:endParaRPr lang="en-US" altLang="zh-CN" b="0" i="0" u="none" strike="noStrike" kern="100" baseline="0" dirty="0" smtClean="0">
              <a:solidFill>
                <a:srgbClr val="000000"/>
              </a:solidFill>
              <a:latin typeface="黑体"/>
              <a:ea typeface="黑体"/>
            </a:endParaRPr>
          </a:p>
          <a:p>
            <a:pPr marL="457200" lvl="1" indent="0">
              <a:lnSpc>
                <a:spcPct val="150000"/>
              </a:lnSpc>
              <a:buNone/>
            </a:pPr>
            <a:r>
              <a:rPr lang="zh-CN" altLang="en-US" sz="2000" kern="100" dirty="0">
                <a:solidFill>
                  <a:srgbClr val="000000"/>
                </a:solidFill>
                <a:latin typeface="Times New Roman"/>
              </a:rPr>
              <a:t>（</a:t>
            </a:r>
            <a:r>
              <a:rPr lang="en-US" altLang="zh-CN" sz="2000" kern="100" dirty="0">
                <a:solidFill>
                  <a:srgbClr val="000000"/>
                </a:solidFill>
                <a:latin typeface="Times New Roman"/>
              </a:rPr>
              <a:t>2</a:t>
            </a:r>
            <a:r>
              <a:rPr lang="zh-CN" altLang="en-US" sz="2000" kern="100" dirty="0">
                <a:solidFill>
                  <a:srgbClr val="000000"/>
                </a:solidFill>
                <a:latin typeface="Times New Roman"/>
              </a:rPr>
              <a:t>）网络组件的设置</a:t>
            </a:r>
          </a:p>
          <a:p>
            <a:pPr marL="457200" lvl="1" indent="0">
              <a:lnSpc>
                <a:spcPct val="150000"/>
              </a:lnSpc>
              <a:buNone/>
            </a:pPr>
            <a:r>
              <a:rPr lang="zh-CN" altLang="en-US" sz="2000" kern="100" dirty="0">
                <a:solidFill>
                  <a:srgbClr val="000000"/>
                </a:solidFill>
                <a:latin typeface="Times New Roman"/>
              </a:rPr>
              <a:t>网络组件是指当计算机连接到网络时，用来进行通信的客户、服务和协议。</a:t>
            </a: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031" name="图片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573016"/>
            <a:ext cx="291465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33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marR="0" lvl="0" rtl="0"/>
            <a:r>
              <a:rPr lang="en-US" altLang="zh-CN" b="0" i="0" u="none" strike="noStrike" kern="100" baseline="0" dirty="0" smtClean="0">
                <a:solidFill>
                  <a:srgbClr val="000000"/>
                </a:solidFill>
                <a:latin typeface="黑体"/>
                <a:ea typeface="黑体"/>
              </a:rPr>
              <a:t>13.2  WINDOWS XP</a:t>
            </a:r>
            <a:r>
              <a:rPr lang="zh-CN" altLang="en-US" b="0" i="0" u="none" strike="noStrike" kern="100" baseline="0" dirty="0" smtClean="0">
                <a:solidFill>
                  <a:srgbClr val="000000"/>
                </a:solidFill>
                <a:latin typeface="黑体"/>
                <a:ea typeface="黑体"/>
              </a:rPr>
              <a:t>组建小型局域网</a:t>
            </a:r>
          </a:p>
          <a:p>
            <a:pPr marR="0" lvl="1" rtl="0"/>
            <a:r>
              <a:rPr lang="en-US" altLang="zh-CN" b="0" i="0" u="none" strike="noStrike" kern="100" baseline="0" dirty="0" smtClean="0">
                <a:solidFill>
                  <a:srgbClr val="000000"/>
                </a:solidFill>
                <a:latin typeface="黑体"/>
                <a:ea typeface="黑体"/>
              </a:rPr>
              <a:t>13.2.2</a:t>
            </a:r>
            <a:r>
              <a:rPr lang="zh-CN" altLang="en-US" b="0" i="0" u="none" strike="noStrike" kern="100" baseline="0" dirty="0" smtClean="0">
                <a:solidFill>
                  <a:srgbClr val="000000"/>
                </a:solidFill>
                <a:latin typeface="黑体"/>
                <a:ea typeface="黑体"/>
              </a:rPr>
              <a:t>  软件设置</a:t>
            </a:r>
            <a:endParaRPr lang="en-US" altLang="zh-CN" b="0" i="0" u="none" strike="noStrike" kern="100" baseline="0" dirty="0" smtClean="0">
              <a:solidFill>
                <a:srgbClr val="000000"/>
              </a:solidFill>
              <a:latin typeface="黑体"/>
              <a:ea typeface="黑体"/>
            </a:endParaRPr>
          </a:p>
          <a:p>
            <a:pPr marL="457200" lvl="1" indent="0">
              <a:lnSpc>
                <a:spcPct val="150000"/>
              </a:lnSpc>
              <a:buNone/>
            </a:pPr>
            <a:r>
              <a:rPr lang="zh-CN" altLang="en-US" sz="2000" kern="100" dirty="0">
                <a:solidFill>
                  <a:srgbClr val="000000"/>
                </a:solidFill>
                <a:latin typeface="Times New Roman"/>
              </a:rPr>
              <a:t>（</a:t>
            </a:r>
            <a:r>
              <a:rPr lang="en-US" altLang="zh-CN" sz="2000" kern="100" dirty="0">
                <a:solidFill>
                  <a:srgbClr val="000000"/>
                </a:solidFill>
                <a:latin typeface="Times New Roman"/>
              </a:rPr>
              <a:t>3</a:t>
            </a:r>
            <a:r>
              <a:rPr lang="zh-CN" altLang="en-US" sz="2000" kern="100" dirty="0">
                <a:solidFill>
                  <a:srgbClr val="000000"/>
                </a:solidFill>
                <a:latin typeface="Times New Roman"/>
              </a:rPr>
              <a:t>）工作组的设置</a:t>
            </a:r>
          </a:p>
          <a:p>
            <a:pPr marL="457200" lvl="1" indent="0">
              <a:lnSpc>
                <a:spcPct val="150000"/>
              </a:lnSpc>
              <a:buNone/>
            </a:pPr>
            <a:r>
              <a:rPr lang="zh-CN" altLang="en-US" sz="2000" kern="100" dirty="0">
                <a:solidFill>
                  <a:srgbClr val="000000"/>
                </a:solidFill>
                <a:latin typeface="Times New Roman"/>
              </a:rPr>
              <a:t>局域网中的计算机应同属于一个工作组，才能相互访问。</a:t>
            </a: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Tree>
    <p:extLst>
      <p:ext uri="{BB962C8B-B14F-4D97-AF65-F5344CB8AC3E}">
        <p14:creationId xmlns:p14="http://schemas.microsoft.com/office/powerpoint/2010/main" val="47333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marR="0" lvl="0" rtl="0"/>
            <a:r>
              <a:rPr lang="en-US" altLang="zh-CN" b="0" i="0" u="none" strike="noStrike" kern="100" baseline="0" dirty="0" smtClean="0">
                <a:solidFill>
                  <a:srgbClr val="000000"/>
                </a:solidFill>
                <a:latin typeface="黑体"/>
                <a:ea typeface="黑体"/>
              </a:rPr>
              <a:t>13.2  WINDOWS XP</a:t>
            </a:r>
            <a:r>
              <a:rPr lang="zh-CN" altLang="en-US" b="0" i="0" u="none" strike="noStrike" kern="100" baseline="0" dirty="0" smtClean="0">
                <a:solidFill>
                  <a:srgbClr val="000000"/>
                </a:solidFill>
                <a:latin typeface="黑体"/>
                <a:ea typeface="黑体"/>
              </a:rPr>
              <a:t>组建小型局域网</a:t>
            </a:r>
          </a:p>
          <a:p>
            <a:pPr marR="0" lvl="1" rtl="0"/>
            <a:r>
              <a:rPr lang="en-US" altLang="zh-CN" b="0" i="0" u="none" strike="noStrike" kern="100" baseline="0" dirty="0" smtClean="0">
                <a:solidFill>
                  <a:srgbClr val="000000"/>
                </a:solidFill>
                <a:latin typeface="黑体"/>
                <a:ea typeface="黑体"/>
              </a:rPr>
              <a:t>13.2.2</a:t>
            </a:r>
            <a:r>
              <a:rPr lang="zh-CN" altLang="en-US" b="0" i="0" u="none" strike="noStrike" kern="100" baseline="0" dirty="0" smtClean="0">
                <a:solidFill>
                  <a:srgbClr val="000000"/>
                </a:solidFill>
                <a:latin typeface="黑体"/>
                <a:ea typeface="黑体"/>
              </a:rPr>
              <a:t>  软件设置</a:t>
            </a:r>
            <a:endParaRPr lang="en-US" altLang="zh-CN" b="0" i="0" u="none" strike="noStrike" kern="100" baseline="0" dirty="0" smtClean="0">
              <a:solidFill>
                <a:srgbClr val="000000"/>
              </a:solidFill>
              <a:latin typeface="黑体"/>
              <a:ea typeface="黑体"/>
            </a:endParaRPr>
          </a:p>
          <a:p>
            <a:pPr marL="457200" lvl="1" indent="0">
              <a:lnSpc>
                <a:spcPct val="150000"/>
              </a:lnSpc>
              <a:buNone/>
            </a:pPr>
            <a:r>
              <a:rPr lang="en-US" altLang="zh-CN" sz="2000" b="1" kern="100" dirty="0">
                <a:solidFill>
                  <a:srgbClr val="000000"/>
                </a:solidFill>
                <a:latin typeface="Times New Roman"/>
              </a:rPr>
              <a:t>2</a:t>
            </a:r>
            <a:r>
              <a:rPr lang="zh-CN" altLang="en-US" sz="2000" b="1" kern="100" dirty="0">
                <a:solidFill>
                  <a:srgbClr val="000000"/>
                </a:solidFill>
                <a:latin typeface="Times New Roman"/>
              </a:rPr>
              <a:t>．</a:t>
            </a:r>
            <a:r>
              <a:rPr lang="zh-CN" altLang="en-US" sz="2000" b="1" kern="100" dirty="0" smtClean="0">
                <a:solidFill>
                  <a:srgbClr val="000000"/>
                </a:solidFill>
                <a:latin typeface="Times New Roman"/>
              </a:rPr>
              <a:t>局域网应用</a:t>
            </a:r>
            <a:endParaRPr lang="en-US" altLang="zh-CN" sz="2000" b="1" kern="100" dirty="0" smtClean="0">
              <a:solidFill>
                <a:srgbClr val="000000"/>
              </a:solidFill>
              <a:latin typeface="Times New Roman"/>
            </a:endParaRPr>
          </a:p>
          <a:p>
            <a:pPr marL="457200" lvl="1" indent="0">
              <a:lnSpc>
                <a:spcPct val="150000"/>
              </a:lnSpc>
              <a:buNone/>
            </a:pPr>
            <a:r>
              <a:rPr lang="zh-CN" altLang="en-US" sz="2000" kern="100" dirty="0">
                <a:solidFill>
                  <a:srgbClr val="000000"/>
                </a:solidFill>
                <a:latin typeface="Times New Roman"/>
              </a:rPr>
              <a:t>（</a:t>
            </a:r>
            <a:r>
              <a:rPr lang="en-US" altLang="zh-CN" sz="2000" kern="100" dirty="0">
                <a:solidFill>
                  <a:srgbClr val="000000"/>
                </a:solidFill>
                <a:latin typeface="Times New Roman"/>
              </a:rPr>
              <a:t>1</a:t>
            </a:r>
            <a:r>
              <a:rPr lang="zh-CN" altLang="en-US" sz="2000" kern="100" dirty="0">
                <a:solidFill>
                  <a:srgbClr val="000000"/>
                </a:solidFill>
                <a:latin typeface="Times New Roman"/>
              </a:rPr>
              <a:t>）查找</a:t>
            </a:r>
            <a:r>
              <a:rPr lang="zh-CN" altLang="en-US" sz="2000" kern="100" dirty="0" smtClean="0">
                <a:solidFill>
                  <a:srgbClr val="000000"/>
                </a:solidFill>
                <a:latin typeface="Times New Roman"/>
              </a:rPr>
              <a:t>计算机</a:t>
            </a:r>
            <a:endParaRPr lang="en-US" altLang="zh-CN" sz="2000" kern="100" dirty="0" smtClean="0">
              <a:solidFill>
                <a:srgbClr val="000000"/>
              </a:solidFill>
              <a:latin typeface="Times New Roman"/>
            </a:endParaRPr>
          </a:p>
          <a:p>
            <a:pPr marL="457200" lvl="1" indent="0">
              <a:lnSpc>
                <a:spcPct val="150000"/>
              </a:lnSpc>
              <a:buNone/>
            </a:pPr>
            <a:r>
              <a:rPr lang="zh-CN" altLang="en-US" sz="1600" kern="100" dirty="0">
                <a:solidFill>
                  <a:srgbClr val="000000"/>
                </a:solidFill>
                <a:latin typeface="Times New Roman"/>
              </a:rPr>
              <a:t>在</a:t>
            </a:r>
            <a:r>
              <a:rPr lang="en-US" altLang="zh-CN" sz="1600" kern="100" dirty="0">
                <a:solidFill>
                  <a:srgbClr val="000000"/>
                </a:solidFill>
                <a:latin typeface="Times New Roman"/>
              </a:rPr>
              <a:t>Windows XP</a:t>
            </a:r>
            <a:r>
              <a:rPr lang="zh-CN" altLang="en-US" sz="1600" kern="100" dirty="0">
                <a:solidFill>
                  <a:srgbClr val="000000"/>
                </a:solidFill>
                <a:latin typeface="Times New Roman"/>
              </a:rPr>
              <a:t>局域网中，用户如果需要使用其他计算机上的资源，首先必须在局域网中找到该计算机。一般情况下，其他计算机的图标都会显示在“网上邻居”中。</a:t>
            </a:r>
            <a:endParaRPr lang="en-US" altLang="zh-CN" sz="1600" kern="100" dirty="0" smtClean="0">
              <a:solidFill>
                <a:srgbClr val="000000"/>
              </a:solidFill>
              <a:latin typeface="Times New Roman"/>
            </a:endParaRPr>
          </a:p>
          <a:p>
            <a:pPr marL="457200" lvl="1" indent="0">
              <a:lnSpc>
                <a:spcPct val="150000"/>
              </a:lnSpc>
              <a:buNone/>
            </a:pPr>
            <a:r>
              <a:rPr lang="zh-CN" altLang="zh-CN" sz="2000" dirty="0"/>
              <a:t>（</a:t>
            </a:r>
            <a:r>
              <a:rPr lang="en-US" altLang="zh-CN" sz="2000" dirty="0"/>
              <a:t>2</a:t>
            </a:r>
            <a:r>
              <a:rPr lang="zh-CN" altLang="zh-CN" sz="2000" dirty="0"/>
              <a:t>）计算机资源的</a:t>
            </a:r>
            <a:r>
              <a:rPr lang="zh-CN" altLang="zh-CN" sz="2000" dirty="0" smtClean="0"/>
              <a:t>共享</a:t>
            </a:r>
            <a:endParaRPr lang="en-US" altLang="zh-CN" sz="2000" dirty="0" smtClean="0"/>
          </a:p>
          <a:p>
            <a:pPr marL="457200" lvl="1" indent="0">
              <a:lnSpc>
                <a:spcPct val="150000"/>
              </a:lnSpc>
              <a:buNone/>
            </a:pPr>
            <a:r>
              <a:rPr lang="zh-CN" altLang="en-US" sz="1600" kern="100" dirty="0">
                <a:solidFill>
                  <a:srgbClr val="000000"/>
                </a:solidFill>
                <a:latin typeface="Times New Roman"/>
              </a:rPr>
              <a:t>在</a:t>
            </a:r>
            <a:r>
              <a:rPr lang="en-US" altLang="zh-CN" sz="1600" kern="100" dirty="0">
                <a:solidFill>
                  <a:srgbClr val="000000"/>
                </a:solidFill>
                <a:latin typeface="Times New Roman"/>
              </a:rPr>
              <a:t>Windows XP</a:t>
            </a:r>
            <a:r>
              <a:rPr lang="zh-CN" altLang="en-US" sz="1600" kern="100" dirty="0">
                <a:solidFill>
                  <a:srgbClr val="000000"/>
                </a:solidFill>
                <a:latin typeface="Times New Roman"/>
              </a:rPr>
              <a:t>局域网中，计算机中的每一个软、硬件资源都被称为网络资源，用户可以将软、硬件资源共享，被共享的资源可以被网络中的其他计算机访问。</a:t>
            </a:r>
            <a:endParaRPr lang="en-US" altLang="zh-CN" sz="16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Tree>
    <p:extLst>
      <p:ext uri="{BB962C8B-B14F-4D97-AF65-F5344CB8AC3E}">
        <p14:creationId xmlns:p14="http://schemas.microsoft.com/office/powerpoint/2010/main" val="47333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marR="0" lvl="0" rtl="0"/>
            <a:r>
              <a:rPr lang="en-US" altLang="zh-CN" b="0" i="0" u="none" strike="noStrike" kern="100" baseline="0" dirty="0" smtClean="0">
                <a:solidFill>
                  <a:srgbClr val="000000"/>
                </a:solidFill>
                <a:latin typeface="黑体"/>
                <a:ea typeface="黑体"/>
              </a:rPr>
              <a:t>13.2  WINDOWS XP</a:t>
            </a:r>
            <a:r>
              <a:rPr lang="zh-CN" altLang="en-US" b="0" i="0" u="none" strike="noStrike" kern="100" baseline="0" dirty="0" smtClean="0">
                <a:solidFill>
                  <a:srgbClr val="000000"/>
                </a:solidFill>
                <a:latin typeface="黑体"/>
                <a:ea typeface="黑体"/>
              </a:rPr>
              <a:t>组建小型局域网</a:t>
            </a:r>
          </a:p>
          <a:p>
            <a:pPr marR="0" lvl="1" rtl="0"/>
            <a:r>
              <a:rPr lang="en-US" altLang="zh-CN" b="0" i="0" u="none" strike="noStrike" kern="100" baseline="0" dirty="0" smtClean="0">
                <a:solidFill>
                  <a:srgbClr val="000000"/>
                </a:solidFill>
                <a:latin typeface="黑体"/>
                <a:ea typeface="黑体"/>
              </a:rPr>
              <a:t>13.2.2</a:t>
            </a:r>
            <a:r>
              <a:rPr lang="zh-CN" altLang="en-US" b="0" i="0" u="none" strike="noStrike" kern="100" baseline="0" dirty="0" smtClean="0">
                <a:solidFill>
                  <a:srgbClr val="000000"/>
                </a:solidFill>
                <a:latin typeface="黑体"/>
                <a:ea typeface="黑体"/>
              </a:rPr>
              <a:t>  软件设置</a:t>
            </a:r>
            <a:endParaRPr lang="en-US" altLang="zh-CN" b="0" i="0" u="none" strike="noStrike" kern="100" baseline="0" dirty="0" smtClean="0">
              <a:solidFill>
                <a:srgbClr val="000000"/>
              </a:solidFill>
              <a:latin typeface="黑体"/>
              <a:ea typeface="黑体"/>
            </a:endParaRPr>
          </a:p>
          <a:p>
            <a:pPr marL="457200" lvl="1" indent="0">
              <a:lnSpc>
                <a:spcPct val="150000"/>
              </a:lnSpc>
              <a:buNone/>
            </a:pPr>
            <a:r>
              <a:rPr lang="en-US" altLang="zh-CN" sz="2000" b="1" kern="100" dirty="0">
                <a:solidFill>
                  <a:srgbClr val="000000"/>
                </a:solidFill>
                <a:latin typeface="Times New Roman"/>
              </a:rPr>
              <a:t>3</a:t>
            </a:r>
            <a:r>
              <a:rPr lang="zh-CN" altLang="en-US" sz="2000" b="1" kern="100" dirty="0">
                <a:solidFill>
                  <a:srgbClr val="000000"/>
                </a:solidFill>
                <a:latin typeface="Times New Roman"/>
              </a:rPr>
              <a:t>．与其他</a:t>
            </a:r>
            <a:r>
              <a:rPr lang="en-US" altLang="zh-CN" sz="2000" b="1" kern="100" dirty="0">
                <a:solidFill>
                  <a:srgbClr val="000000"/>
                </a:solidFill>
                <a:latin typeface="Times New Roman"/>
              </a:rPr>
              <a:t>Windows</a:t>
            </a:r>
            <a:r>
              <a:rPr lang="zh-CN" altLang="en-US" sz="2000" b="1" kern="100" dirty="0">
                <a:solidFill>
                  <a:srgbClr val="000000"/>
                </a:solidFill>
                <a:latin typeface="Times New Roman"/>
              </a:rPr>
              <a:t>计算机</a:t>
            </a:r>
            <a:r>
              <a:rPr lang="zh-CN" altLang="en-US" sz="2000" b="1" kern="100" dirty="0" smtClean="0">
                <a:solidFill>
                  <a:srgbClr val="000000"/>
                </a:solidFill>
                <a:latin typeface="Times New Roman"/>
              </a:rPr>
              <a:t>互访</a:t>
            </a:r>
            <a:endParaRPr lang="en-US" altLang="zh-CN" sz="2000" b="1" kern="100" dirty="0" smtClean="0">
              <a:solidFill>
                <a:srgbClr val="000000"/>
              </a:solidFill>
              <a:latin typeface="Times New Roman"/>
            </a:endParaRPr>
          </a:p>
          <a:p>
            <a:pPr marL="457200" lvl="1" indent="0">
              <a:lnSpc>
                <a:spcPct val="150000"/>
              </a:lnSpc>
              <a:buNone/>
            </a:pPr>
            <a:r>
              <a:rPr lang="zh-CN" altLang="en-US" sz="2000" kern="100" dirty="0" smtClean="0">
                <a:solidFill>
                  <a:srgbClr val="000000"/>
                </a:solidFill>
                <a:latin typeface="Times New Roman"/>
              </a:rPr>
              <a:t>（</a:t>
            </a:r>
            <a:r>
              <a:rPr lang="en-US" altLang="zh-CN" sz="2000" kern="100" dirty="0">
                <a:solidFill>
                  <a:srgbClr val="000000"/>
                </a:solidFill>
                <a:latin typeface="Times New Roman"/>
              </a:rPr>
              <a:t>1</a:t>
            </a:r>
            <a:r>
              <a:rPr lang="zh-CN" altLang="en-US" sz="2000" kern="100" dirty="0">
                <a:solidFill>
                  <a:srgbClr val="000000"/>
                </a:solidFill>
                <a:latin typeface="Times New Roman"/>
              </a:rPr>
              <a:t>）查找</a:t>
            </a:r>
            <a:r>
              <a:rPr lang="zh-CN" altLang="en-US" sz="2000" kern="100" dirty="0" smtClean="0">
                <a:solidFill>
                  <a:srgbClr val="000000"/>
                </a:solidFill>
                <a:latin typeface="Times New Roman"/>
              </a:rPr>
              <a:t>计算机</a:t>
            </a:r>
            <a:endParaRPr lang="en-US" altLang="zh-CN" sz="2000" kern="100" dirty="0" smtClean="0">
              <a:solidFill>
                <a:srgbClr val="000000"/>
              </a:solidFill>
              <a:latin typeface="Times New Roman"/>
            </a:endParaRPr>
          </a:p>
          <a:p>
            <a:pPr marL="457200" lvl="1" indent="0">
              <a:lnSpc>
                <a:spcPct val="150000"/>
              </a:lnSpc>
              <a:buNone/>
            </a:pPr>
            <a:r>
              <a:rPr lang="en-US" altLang="zh-CN" sz="1600" kern="100" dirty="0">
                <a:solidFill>
                  <a:srgbClr val="000000"/>
                </a:solidFill>
                <a:latin typeface="Times New Roman"/>
              </a:rPr>
              <a:t>Windows XP</a:t>
            </a:r>
            <a:r>
              <a:rPr lang="zh-CN" altLang="en-US" sz="1600" kern="100" dirty="0">
                <a:solidFill>
                  <a:srgbClr val="000000"/>
                </a:solidFill>
                <a:latin typeface="Times New Roman"/>
              </a:rPr>
              <a:t>能够与网络中的其他</a:t>
            </a:r>
            <a:r>
              <a:rPr lang="en-US" altLang="zh-CN" sz="1600" kern="100" dirty="0">
                <a:solidFill>
                  <a:srgbClr val="000000"/>
                </a:solidFill>
                <a:latin typeface="Times New Roman"/>
              </a:rPr>
              <a:t>Windows</a:t>
            </a:r>
            <a:r>
              <a:rPr lang="zh-CN" altLang="en-US" sz="1600" kern="100" dirty="0">
                <a:solidFill>
                  <a:srgbClr val="000000"/>
                </a:solidFill>
                <a:latin typeface="Times New Roman"/>
              </a:rPr>
              <a:t>计算机互访，只要工作组中的其他计算机安装有</a:t>
            </a:r>
            <a:r>
              <a:rPr lang="en-US" altLang="zh-CN" sz="1600" kern="100" dirty="0">
                <a:solidFill>
                  <a:srgbClr val="000000"/>
                </a:solidFill>
                <a:latin typeface="Times New Roman"/>
              </a:rPr>
              <a:t>Windows 9x/2000</a:t>
            </a:r>
            <a:r>
              <a:rPr lang="zh-CN" altLang="en-US" sz="1600" kern="100" dirty="0">
                <a:solidFill>
                  <a:srgbClr val="000000"/>
                </a:solidFill>
                <a:latin typeface="Times New Roman"/>
              </a:rPr>
              <a:t>操作系统，且均已安装有</a:t>
            </a:r>
            <a:r>
              <a:rPr lang="en-US" altLang="zh-CN" sz="1600" kern="100" dirty="0">
                <a:solidFill>
                  <a:srgbClr val="000000"/>
                </a:solidFill>
                <a:latin typeface="Times New Roman"/>
              </a:rPr>
              <a:t>TCP/IP</a:t>
            </a:r>
            <a:r>
              <a:rPr lang="zh-CN" altLang="en-US" sz="1600" kern="100" dirty="0">
                <a:solidFill>
                  <a:srgbClr val="000000"/>
                </a:solidFill>
                <a:latin typeface="Times New Roman"/>
              </a:rPr>
              <a:t>协议，便可以进行</a:t>
            </a:r>
            <a:r>
              <a:rPr lang="en-US" altLang="zh-CN" sz="1600" kern="100" dirty="0">
                <a:solidFill>
                  <a:srgbClr val="000000"/>
                </a:solidFill>
                <a:latin typeface="Times New Roman"/>
              </a:rPr>
              <a:t>Windows XP</a:t>
            </a:r>
            <a:r>
              <a:rPr lang="zh-CN" altLang="en-US" sz="1600" kern="100" dirty="0">
                <a:solidFill>
                  <a:srgbClr val="000000"/>
                </a:solidFill>
                <a:latin typeface="Times New Roman"/>
              </a:rPr>
              <a:t>与</a:t>
            </a:r>
            <a:r>
              <a:rPr lang="en-US" altLang="zh-CN" sz="1600" kern="100" dirty="0">
                <a:solidFill>
                  <a:srgbClr val="000000"/>
                </a:solidFill>
                <a:latin typeface="Times New Roman"/>
              </a:rPr>
              <a:t>Windows 9x/2000</a:t>
            </a:r>
            <a:r>
              <a:rPr lang="zh-CN" altLang="en-US" sz="1600" kern="100" dirty="0">
                <a:solidFill>
                  <a:srgbClr val="000000"/>
                </a:solidFill>
                <a:latin typeface="Times New Roman"/>
              </a:rPr>
              <a:t>计算机的互访</a:t>
            </a:r>
            <a:r>
              <a:rPr lang="zh-CN" altLang="en-US" sz="1600" kern="100" dirty="0" smtClean="0">
                <a:solidFill>
                  <a:srgbClr val="000000"/>
                </a:solidFill>
                <a:latin typeface="Times New Roman"/>
              </a:rPr>
              <a:t>。</a:t>
            </a:r>
            <a:endParaRPr lang="en-US" altLang="zh-CN" sz="1600" kern="100" dirty="0" smtClean="0">
              <a:solidFill>
                <a:srgbClr val="000000"/>
              </a:solidFill>
              <a:latin typeface="Times New Roman"/>
            </a:endParaRPr>
          </a:p>
          <a:p>
            <a:pPr marL="457200" lvl="1" indent="0">
              <a:lnSpc>
                <a:spcPct val="150000"/>
              </a:lnSpc>
              <a:buNone/>
            </a:pPr>
            <a:r>
              <a:rPr lang="en-US" altLang="zh-CN" sz="2000" b="1" kern="100" dirty="0">
                <a:solidFill>
                  <a:srgbClr val="000000"/>
                </a:solidFill>
                <a:latin typeface="Times New Roman"/>
              </a:rPr>
              <a:t>4</a:t>
            </a:r>
            <a:r>
              <a:rPr lang="zh-CN" altLang="zh-CN" sz="2000" b="1" kern="100" dirty="0">
                <a:solidFill>
                  <a:srgbClr val="000000"/>
                </a:solidFill>
                <a:latin typeface="Times New Roman"/>
              </a:rPr>
              <a:t>．组建家庭局域网</a:t>
            </a:r>
            <a:endParaRPr lang="en-US" altLang="zh-CN" sz="2000" b="1" kern="100" dirty="0">
              <a:solidFill>
                <a:srgbClr val="000000"/>
              </a:solidFill>
              <a:latin typeface="Times New Roman"/>
            </a:endParaRPr>
          </a:p>
          <a:p>
            <a:pPr marL="457200" lvl="1" indent="0">
              <a:lnSpc>
                <a:spcPct val="150000"/>
              </a:lnSpc>
              <a:buNone/>
            </a:pPr>
            <a:r>
              <a:rPr lang="zh-CN" altLang="en-US" sz="1600" kern="100" dirty="0" smtClean="0">
                <a:solidFill>
                  <a:srgbClr val="000000"/>
                </a:solidFill>
                <a:latin typeface="Times New Roman"/>
              </a:rPr>
              <a:t>对于</a:t>
            </a:r>
            <a:r>
              <a:rPr lang="zh-CN" altLang="en-US" sz="1600" kern="100" dirty="0">
                <a:solidFill>
                  <a:srgbClr val="000000"/>
                </a:solidFill>
                <a:latin typeface="Times New Roman"/>
              </a:rPr>
              <a:t>拥有两台以上计算机的家庭用户来说</a:t>
            </a:r>
            <a:r>
              <a:rPr lang="zh-CN" altLang="en-US" sz="1600" kern="100" dirty="0" smtClean="0">
                <a:solidFill>
                  <a:srgbClr val="000000"/>
                </a:solidFill>
                <a:latin typeface="Times New Roman"/>
              </a:rPr>
              <a:t>，可以组建</a:t>
            </a:r>
            <a:r>
              <a:rPr lang="zh-CN" altLang="en-US" sz="1600" kern="100" dirty="0">
                <a:solidFill>
                  <a:srgbClr val="000000"/>
                </a:solidFill>
                <a:latin typeface="Times New Roman"/>
              </a:rPr>
              <a:t>家庭局域网</a:t>
            </a:r>
            <a:endParaRPr lang="en-US" altLang="zh-CN" sz="16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Tree>
    <p:extLst>
      <p:ext uri="{BB962C8B-B14F-4D97-AF65-F5344CB8AC3E}">
        <p14:creationId xmlns:p14="http://schemas.microsoft.com/office/powerpoint/2010/main" val="135678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smtClean="0">
                <a:solidFill>
                  <a:srgbClr val="000000"/>
                </a:solidFill>
                <a:latin typeface="黑体"/>
                <a:ea typeface="黑体"/>
              </a:rPr>
              <a:t>13.3  </a:t>
            </a:r>
            <a:r>
              <a:rPr lang="en-US" altLang="zh-CN" kern="100" dirty="0">
                <a:solidFill>
                  <a:srgbClr val="000000"/>
                </a:solidFill>
                <a:latin typeface="黑体"/>
                <a:ea typeface="黑体"/>
              </a:rPr>
              <a:t>Windows 7</a:t>
            </a:r>
            <a:r>
              <a:rPr lang="zh-CN" altLang="en-US" kern="100" dirty="0">
                <a:solidFill>
                  <a:srgbClr val="000000"/>
                </a:solidFill>
                <a:latin typeface="黑体"/>
                <a:ea typeface="黑体"/>
              </a:rPr>
              <a:t>组建小型局域网</a:t>
            </a:r>
            <a:endParaRPr lang="zh-CN" altLang="en-US" b="0" i="0" u="none" strike="noStrike" kern="100" baseline="0" dirty="0" smtClean="0">
              <a:solidFill>
                <a:srgbClr val="000000"/>
              </a:solidFill>
              <a:latin typeface="黑体"/>
              <a:ea typeface="黑体"/>
            </a:endParaRPr>
          </a:p>
          <a:p>
            <a:pPr marL="457200" lvl="1" indent="0">
              <a:lnSpc>
                <a:spcPct val="150000"/>
              </a:lnSpc>
              <a:buNone/>
            </a:pPr>
            <a:r>
              <a:rPr lang="en-US" altLang="zh-CN" sz="2000" dirty="0"/>
              <a:t>Windows 7</a:t>
            </a:r>
            <a:r>
              <a:rPr lang="zh-CN" altLang="zh-CN" sz="2000" dirty="0"/>
              <a:t>系统在安装中能自动安装网络的驱动程序和网络协议，主要是进行</a:t>
            </a:r>
            <a:r>
              <a:rPr lang="en-US" altLang="zh-CN" sz="2000" dirty="0"/>
              <a:t>TCP/IP</a:t>
            </a:r>
            <a:r>
              <a:rPr lang="zh-CN" altLang="zh-CN" sz="2000" dirty="0" smtClean="0"/>
              <a:t>协议</a:t>
            </a:r>
            <a:r>
              <a:rPr lang="zh-CN" altLang="zh-CN" sz="2000" dirty="0"/>
              <a:t>的设置和工作组的设定。</a:t>
            </a:r>
            <a:endParaRPr lang="en-US" altLang="zh-CN" sz="20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2050" name="Picture 2" descr="win7 ip配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520" y="3068960"/>
            <a:ext cx="53244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78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smtClean="0">
                <a:solidFill>
                  <a:srgbClr val="000000"/>
                </a:solidFill>
                <a:latin typeface="黑体"/>
                <a:ea typeface="黑体"/>
              </a:rPr>
              <a:t>13.3  </a:t>
            </a:r>
            <a:r>
              <a:rPr lang="en-US" altLang="zh-CN" kern="100" dirty="0">
                <a:solidFill>
                  <a:srgbClr val="000000"/>
                </a:solidFill>
                <a:latin typeface="黑体"/>
                <a:ea typeface="黑体"/>
              </a:rPr>
              <a:t>Windows 7</a:t>
            </a:r>
            <a:r>
              <a:rPr lang="zh-CN" altLang="en-US" kern="100" dirty="0">
                <a:solidFill>
                  <a:srgbClr val="000000"/>
                </a:solidFill>
                <a:latin typeface="黑体"/>
                <a:ea typeface="黑体"/>
              </a:rPr>
              <a:t>组建小型局域网</a:t>
            </a:r>
            <a:endParaRPr lang="zh-CN" altLang="en-US" b="0" i="0" u="none" strike="noStrike" kern="100" baseline="0" dirty="0" smtClean="0">
              <a:solidFill>
                <a:srgbClr val="000000"/>
              </a:solidFill>
              <a:latin typeface="黑体"/>
              <a:ea typeface="黑体"/>
            </a:endParaRPr>
          </a:p>
          <a:p>
            <a:pPr lvl="1">
              <a:lnSpc>
                <a:spcPct val="150000"/>
              </a:lnSpc>
            </a:pPr>
            <a:r>
              <a:rPr lang="en-US" altLang="zh-CN" sz="2000" dirty="0"/>
              <a:t>13.3.1 </a:t>
            </a:r>
            <a:r>
              <a:rPr lang="en-US" altLang="zh-CN" sz="2000" dirty="0" smtClean="0"/>
              <a:t>Windows </a:t>
            </a:r>
            <a:r>
              <a:rPr lang="en-US" altLang="zh-CN" sz="2000" dirty="0"/>
              <a:t>7</a:t>
            </a:r>
            <a:r>
              <a:rPr lang="zh-CN" altLang="en-US" sz="2000" dirty="0"/>
              <a:t>家庭组局域网及共享资源</a:t>
            </a:r>
            <a:r>
              <a:rPr lang="zh-CN" altLang="en-US" sz="2000" dirty="0" smtClean="0"/>
              <a:t>创建</a:t>
            </a:r>
            <a:endParaRPr lang="en-US" altLang="zh-CN" sz="2000" dirty="0" smtClean="0"/>
          </a:p>
          <a:p>
            <a:pPr marL="457200" lvl="1" indent="0">
              <a:lnSpc>
                <a:spcPct val="150000"/>
              </a:lnSpc>
              <a:buNone/>
            </a:pPr>
            <a:r>
              <a:rPr lang="zh-CN" altLang="zh-CN" sz="1600" dirty="0"/>
              <a:t>在家里、宿舍、学校或者办公室，如果多台计算机需要组网共享、联机游戏和办公，这样就可以利用</a:t>
            </a:r>
            <a:r>
              <a:rPr lang="en-US" altLang="zh-CN" sz="1600" dirty="0"/>
              <a:t>Windows 7</a:t>
            </a:r>
            <a:r>
              <a:rPr lang="zh-CN" altLang="zh-CN" sz="1600" dirty="0"/>
              <a:t>中提供的“家庭组”的家庭网络功能来实现，达到互联和</a:t>
            </a:r>
            <a:r>
              <a:rPr lang="zh-CN" altLang="zh-CN" sz="1600" dirty="0" smtClean="0"/>
              <a:t>资源共享</a:t>
            </a:r>
            <a:r>
              <a:rPr lang="zh-CN" altLang="en-US" sz="1600" dirty="0" smtClean="0"/>
              <a:t>。</a:t>
            </a:r>
            <a:endParaRPr lang="en-US" altLang="zh-CN" sz="1600" dirty="0" smtClean="0"/>
          </a:p>
          <a:p>
            <a:pPr marL="457200" lvl="1" indent="0">
              <a:lnSpc>
                <a:spcPct val="150000"/>
              </a:lnSpc>
              <a:buNone/>
            </a:pPr>
            <a:r>
              <a:rPr lang="zh-CN" altLang="zh-CN" sz="1600" dirty="0"/>
              <a:t>具体创建步骤如下：</a:t>
            </a:r>
            <a:endParaRPr lang="en-US" altLang="zh-CN" sz="16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Tree>
    <p:extLst>
      <p:ext uri="{BB962C8B-B14F-4D97-AF65-F5344CB8AC3E}">
        <p14:creationId xmlns:p14="http://schemas.microsoft.com/office/powerpoint/2010/main" val="360733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smtClean="0">
                <a:solidFill>
                  <a:srgbClr val="000000"/>
                </a:solidFill>
                <a:latin typeface="黑体"/>
                <a:ea typeface="黑体"/>
              </a:rPr>
              <a:t>13.3  </a:t>
            </a:r>
            <a:r>
              <a:rPr lang="en-US" altLang="zh-CN" kern="100" dirty="0">
                <a:solidFill>
                  <a:srgbClr val="000000"/>
                </a:solidFill>
                <a:latin typeface="黑体"/>
                <a:ea typeface="黑体"/>
              </a:rPr>
              <a:t>Windows 7</a:t>
            </a:r>
            <a:r>
              <a:rPr lang="zh-CN" altLang="en-US" kern="100" dirty="0">
                <a:solidFill>
                  <a:srgbClr val="000000"/>
                </a:solidFill>
                <a:latin typeface="黑体"/>
                <a:ea typeface="黑体"/>
              </a:rPr>
              <a:t>组建小型局域网</a:t>
            </a:r>
            <a:endParaRPr lang="zh-CN" altLang="en-US" b="0" i="0" u="none" strike="noStrike" kern="100" baseline="0" dirty="0" smtClean="0">
              <a:solidFill>
                <a:srgbClr val="000000"/>
              </a:solidFill>
              <a:latin typeface="黑体"/>
              <a:ea typeface="黑体"/>
            </a:endParaRPr>
          </a:p>
          <a:p>
            <a:pPr marL="457200" lvl="1" indent="0">
              <a:lnSpc>
                <a:spcPct val="150000"/>
              </a:lnSpc>
              <a:buNone/>
            </a:pPr>
            <a:r>
              <a:rPr lang="en-US" altLang="zh-CN" sz="2000" dirty="0"/>
              <a:t>1</a:t>
            </a:r>
            <a:r>
              <a:rPr lang="zh-CN" altLang="en-US" sz="2000" dirty="0"/>
              <a:t>．</a:t>
            </a:r>
            <a:r>
              <a:rPr lang="en-US" altLang="zh-CN" sz="2000" dirty="0"/>
              <a:t>Windows 7</a:t>
            </a:r>
            <a:r>
              <a:rPr lang="zh-CN" altLang="en-US" sz="2000" dirty="0"/>
              <a:t>计算机中创建家庭组</a:t>
            </a:r>
          </a:p>
          <a:p>
            <a:pPr marL="457200" lvl="1" indent="0">
              <a:lnSpc>
                <a:spcPct val="150000"/>
              </a:lnSpc>
              <a:buNone/>
            </a:pPr>
            <a:r>
              <a:rPr lang="zh-CN" altLang="en-US" sz="2000" dirty="0"/>
              <a:t>在</a:t>
            </a:r>
            <a:r>
              <a:rPr lang="en-US" altLang="zh-CN" sz="2000" dirty="0"/>
              <a:t>Windows7</a:t>
            </a:r>
            <a:r>
              <a:rPr lang="zh-CN" altLang="en-US" sz="2000" dirty="0"/>
              <a:t>系统中打开“控制面板”→“网络和</a:t>
            </a:r>
            <a:r>
              <a:rPr lang="en-US" altLang="zh-CN" sz="2000" dirty="0"/>
              <a:t>Internet”</a:t>
            </a:r>
            <a:r>
              <a:rPr lang="zh-CN" altLang="en-US" sz="2000" dirty="0"/>
              <a:t>，点击其中的“家庭组”，就可以在界面中看到家庭组的设置区域</a:t>
            </a:r>
            <a:r>
              <a:rPr lang="zh-CN" altLang="en-US" sz="2000" dirty="0" smtClean="0"/>
              <a:t>。</a:t>
            </a:r>
            <a:endParaRPr lang="en-US" altLang="zh-CN" sz="20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3074" name="Picture 2" descr="创建家庭组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429000"/>
            <a:ext cx="5324475" cy="2466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251520" y="3900492"/>
            <a:ext cx="2448272" cy="2031325"/>
          </a:xfrm>
          <a:prstGeom prst="rect">
            <a:avLst/>
          </a:prstGeom>
        </p:spPr>
        <p:txBody>
          <a:bodyPr wrap="square">
            <a:spAutoFit/>
          </a:bodyPr>
          <a:lstStyle/>
          <a:p>
            <a:pPr>
              <a:lnSpc>
                <a:spcPct val="150000"/>
              </a:lnSpc>
            </a:pPr>
            <a:r>
              <a:rPr lang="zh-CN" altLang="zh-CN" sz="1200" dirty="0">
                <a:solidFill>
                  <a:schemeClr val="bg1">
                    <a:lumMod val="65000"/>
                  </a:schemeClr>
                </a:solidFill>
              </a:rPr>
              <a:t>这里需要提示一点，创建家庭组的这台计算机需要安装的</a:t>
            </a:r>
            <a:r>
              <a:rPr lang="en-US" altLang="zh-CN" sz="1200" dirty="0">
                <a:solidFill>
                  <a:schemeClr val="bg1">
                    <a:lumMod val="65000"/>
                  </a:schemeClr>
                </a:solidFill>
              </a:rPr>
              <a:t>Windows 7</a:t>
            </a:r>
            <a:r>
              <a:rPr lang="zh-CN" altLang="zh-CN" sz="1200" dirty="0">
                <a:solidFill>
                  <a:schemeClr val="bg1">
                    <a:lumMod val="65000"/>
                  </a:schemeClr>
                </a:solidFill>
              </a:rPr>
              <a:t>家庭高级版、</a:t>
            </a:r>
            <a:r>
              <a:rPr lang="en-US" altLang="zh-CN" sz="1200" dirty="0">
                <a:solidFill>
                  <a:schemeClr val="bg1">
                    <a:lumMod val="65000"/>
                  </a:schemeClr>
                </a:solidFill>
              </a:rPr>
              <a:t>Windows 7</a:t>
            </a:r>
            <a:r>
              <a:rPr lang="zh-CN" altLang="zh-CN" sz="1200" dirty="0">
                <a:solidFill>
                  <a:schemeClr val="bg1">
                    <a:lumMod val="65000"/>
                  </a:schemeClr>
                </a:solidFill>
              </a:rPr>
              <a:t>专业版或</a:t>
            </a:r>
            <a:r>
              <a:rPr lang="en-US" altLang="zh-CN" sz="1200" dirty="0">
                <a:solidFill>
                  <a:schemeClr val="bg1">
                    <a:lumMod val="65000"/>
                  </a:schemeClr>
                </a:solidFill>
              </a:rPr>
              <a:t>Windows 7</a:t>
            </a:r>
            <a:r>
              <a:rPr lang="zh-CN" altLang="zh-CN" sz="1200" dirty="0">
                <a:solidFill>
                  <a:schemeClr val="bg1">
                    <a:lumMod val="65000"/>
                  </a:schemeClr>
                </a:solidFill>
              </a:rPr>
              <a:t>旗舰版，而</a:t>
            </a:r>
            <a:r>
              <a:rPr lang="en-US" altLang="zh-CN" sz="1200" dirty="0">
                <a:solidFill>
                  <a:schemeClr val="bg1">
                    <a:lumMod val="65000"/>
                  </a:schemeClr>
                </a:solidFill>
              </a:rPr>
              <a:t>Windows 7</a:t>
            </a:r>
            <a:r>
              <a:rPr lang="zh-CN" altLang="zh-CN" sz="1200" dirty="0">
                <a:solidFill>
                  <a:schemeClr val="bg1">
                    <a:lumMod val="65000"/>
                  </a:schemeClr>
                </a:solidFill>
              </a:rPr>
              <a:t>家庭普通版加入家庭网没问题，但不能作为创建网络的主机使用。</a:t>
            </a:r>
            <a:endParaRPr lang="zh-CN" altLang="en-US" sz="1200" dirty="0">
              <a:solidFill>
                <a:schemeClr val="bg1">
                  <a:lumMod val="65000"/>
                </a:schemeClr>
              </a:solidFill>
            </a:endParaRPr>
          </a:p>
        </p:txBody>
      </p:sp>
    </p:spTree>
    <p:extLst>
      <p:ext uri="{BB962C8B-B14F-4D97-AF65-F5344CB8AC3E}">
        <p14:creationId xmlns:p14="http://schemas.microsoft.com/office/powerpoint/2010/main" val="122103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smtClean="0">
                <a:solidFill>
                  <a:srgbClr val="000000"/>
                </a:solidFill>
                <a:latin typeface="黑体"/>
                <a:ea typeface="黑体"/>
              </a:rPr>
              <a:t>13.3  </a:t>
            </a:r>
            <a:r>
              <a:rPr lang="en-US" altLang="zh-CN" kern="100" dirty="0">
                <a:solidFill>
                  <a:srgbClr val="000000"/>
                </a:solidFill>
                <a:latin typeface="黑体"/>
                <a:ea typeface="黑体"/>
              </a:rPr>
              <a:t>Windows 7</a:t>
            </a:r>
            <a:r>
              <a:rPr lang="zh-CN" altLang="en-US" kern="100" dirty="0">
                <a:solidFill>
                  <a:srgbClr val="000000"/>
                </a:solidFill>
                <a:latin typeface="黑体"/>
                <a:ea typeface="黑体"/>
              </a:rPr>
              <a:t>组建小型局域网</a:t>
            </a:r>
            <a:endParaRPr lang="zh-CN" altLang="en-US" b="0" i="0" u="none" strike="noStrike" kern="100" baseline="0" dirty="0" smtClean="0">
              <a:solidFill>
                <a:srgbClr val="000000"/>
              </a:solidFill>
              <a:latin typeface="黑体"/>
              <a:ea typeface="黑体"/>
            </a:endParaRPr>
          </a:p>
          <a:p>
            <a:pPr lvl="1">
              <a:lnSpc>
                <a:spcPct val="150000"/>
              </a:lnSpc>
            </a:pPr>
            <a:r>
              <a:rPr lang="en-US" altLang="zh-CN" sz="2000" dirty="0"/>
              <a:t>13.3.2 Windows 7</a:t>
            </a:r>
            <a:r>
              <a:rPr lang="zh-CN" altLang="en-US" sz="2000" dirty="0"/>
              <a:t>用无线网卡创建</a:t>
            </a:r>
            <a:r>
              <a:rPr lang="en-US" altLang="zh-CN" sz="2000" dirty="0"/>
              <a:t>AP</a:t>
            </a:r>
            <a:r>
              <a:rPr lang="zh-CN" altLang="en-US" sz="2000" dirty="0"/>
              <a:t>组建</a:t>
            </a:r>
            <a:r>
              <a:rPr lang="zh-CN" altLang="en-US" sz="2000" dirty="0" smtClean="0"/>
              <a:t>局域网</a:t>
            </a:r>
            <a:endParaRPr lang="en-US" altLang="zh-CN" sz="2000" dirty="0" smtClean="0"/>
          </a:p>
          <a:p>
            <a:pPr marL="457200" lvl="1" indent="0">
              <a:lnSpc>
                <a:spcPct val="150000"/>
              </a:lnSpc>
              <a:buNone/>
            </a:pPr>
            <a:r>
              <a:rPr lang="zh-CN" altLang="en-US" sz="1600" dirty="0"/>
              <a:t>随着笔记本电脑的普及和无线网络的覆盖，对于没有有线网络的基础上，可以利用无线网卡创建</a:t>
            </a:r>
            <a:r>
              <a:rPr lang="en-US" altLang="zh-CN" sz="1600" dirty="0"/>
              <a:t>AP</a:t>
            </a:r>
            <a:r>
              <a:rPr lang="zh-CN" altLang="en-US" sz="1600" dirty="0"/>
              <a:t>组建局域网，方便小范围内共</a:t>
            </a:r>
            <a:r>
              <a:rPr lang="zh-CN" altLang="en-US" sz="1600" dirty="0" smtClean="0"/>
              <a:t>用。</a:t>
            </a:r>
            <a:endParaRPr lang="en-US" altLang="zh-CN" sz="1600" dirty="0" smtClean="0"/>
          </a:p>
          <a:p>
            <a:pPr marL="457200" lvl="1" indent="0">
              <a:lnSpc>
                <a:spcPct val="150000"/>
              </a:lnSpc>
              <a:buNone/>
            </a:pPr>
            <a:r>
              <a:rPr lang="zh-CN" altLang="zh-CN" sz="1600" dirty="0"/>
              <a:t>具体创建步骤如下</a:t>
            </a:r>
            <a:r>
              <a:rPr lang="zh-CN" altLang="zh-CN" sz="1600" dirty="0" smtClean="0"/>
              <a:t>：</a:t>
            </a:r>
            <a:endParaRPr lang="en-US" altLang="zh-CN" sz="1600" dirty="0" smtClean="0"/>
          </a:p>
          <a:p>
            <a:pPr marL="457200" lvl="1" indent="0">
              <a:lnSpc>
                <a:spcPct val="150000"/>
              </a:lnSpc>
              <a:buNone/>
            </a:pPr>
            <a:r>
              <a:rPr lang="en-US" altLang="zh-CN" sz="1600" dirty="0"/>
              <a:t>1</a:t>
            </a:r>
            <a:r>
              <a:rPr lang="zh-CN" altLang="en-US" sz="1600" dirty="0"/>
              <a:t>．	主机的设置</a:t>
            </a:r>
          </a:p>
          <a:p>
            <a:pPr marL="457200" lvl="1" indent="0">
              <a:lnSpc>
                <a:spcPct val="150000"/>
              </a:lnSpc>
              <a:buNone/>
            </a:pPr>
            <a:r>
              <a:rPr lang="zh-CN" altLang="en-US" sz="1600" dirty="0"/>
              <a:t>首先打开网络中心。“开始”→“控制面板”→“网络和</a:t>
            </a:r>
            <a:r>
              <a:rPr lang="en-US" altLang="zh-CN" sz="1600" dirty="0"/>
              <a:t>Internet”→“</a:t>
            </a:r>
            <a:r>
              <a:rPr lang="zh-CN" altLang="en-US" sz="1600" dirty="0"/>
              <a:t>查看网络任务和状态”，进入“网络和共享中心”对话框，</a:t>
            </a:r>
            <a:r>
              <a:rPr lang="zh-CN" altLang="en-US" sz="1600" dirty="0" smtClean="0"/>
              <a:t>如后图</a:t>
            </a:r>
            <a:r>
              <a:rPr lang="zh-CN" altLang="en-US" sz="1600" dirty="0"/>
              <a:t>所示。</a:t>
            </a:r>
          </a:p>
          <a:p>
            <a:pPr marL="457200" lvl="1" indent="0">
              <a:lnSpc>
                <a:spcPct val="150000"/>
              </a:lnSpc>
              <a:buNone/>
            </a:pPr>
            <a:endParaRPr lang="en-US" altLang="zh-CN" sz="16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Tree>
    <p:extLst>
      <p:ext uri="{BB962C8B-B14F-4D97-AF65-F5344CB8AC3E}">
        <p14:creationId xmlns:p14="http://schemas.microsoft.com/office/powerpoint/2010/main" val="40523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smtClean="0">
                <a:solidFill>
                  <a:srgbClr val="000000"/>
                </a:solidFill>
                <a:latin typeface="黑体"/>
                <a:ea typeface="黑体"/>
              </a:rPr>
              <a:t>13.3  </a:t>
            </a:r>
            <a:r>
              <a:rPr lang="en-US" altLang="zh-CN" kern="100" dirty="0">
                <a:solidFill>
                  <a:srgbClr val="000000"/>
                </a:solidFill>
                <a:latin typeface="黑体"/>
                <a:ea typeface="黑体"/>
              </a:rPr>
              <a:t>Windows 7</a:t>
            </a:r>
            <a:r>
              <a:rPr lang="zh-CN" altLang="en-US" kern="100" dirty="0">
                <a:solidFill>
                  <a:srgbClr val="000000"/>
                </a:solidFill>
                <a:latin typeface="黑体"/>
                <a:ea typeface="黑体"/>
              </a:rPr>
              <a:t>组建小型局域网</a:t>
            </a:r>
            <a:endParaRPr lang="zh-CN" altLang="en-US" b="0" i="0" u="none" strike="noStrike" kern="100" baseline="0" dirty="0" smtClean="0">
              <a:solidFill>
                <a:srgbClr val="000000"/>
              </a:solidFill>
              <a:latin typeface="黑体"/>
              <a:ea typeface="黑体"/>
            </a:endParaRPr>
          </a:p>
          <a:p>
            <a:pPr lvl="1">
              <a:lnSpc>
                <a:spcPct val="150000"/>
              </a:lnSpc>
            </a:pPr>
            <a:r>
              <a:rPr lang="en-US" altLang="zh-CN" sz="2000" dirty="0"/>
              <a:t>13.3.2 Windows 7</a:t>
            </a:r>
            <a:r>
              <a:rPr lang="zh-CN" altLang="en-US" sz="2000" dirty="0"/>
              <a:t>用无线网卡创建</a:t>
            </a:r>
            <a:r>
              <a:rPr lang="en-US" altLang="zh-CN" sz="2000" dirty="0"/>
              <a:t>AP</a:t>
            </a:r>
            <a:r>
              <a:rPr lang="zh-CN" altLang="en-US" sz="2000" dirty="0"/>
              <a:t>组建</a:t>
            </a:r>
            <a:r>
              <a:rPr lang="zh-CN" altLang="en-US" sz="2000" dirty="0" smtClean="0"/>
              <a:t>局域网</a:t>
            </a:r>
            <a:endParaRPr lang="en-US" altLang="zh-CN" sz="2000" dirty="0" smtClean="0"/>
          </a:p>
          <a:p>
            <a:pPr marL="457200" lvl="1" indent="0">
              <a:lnSpc>
                <a:spcPct val="150000"/>
              </a:lnSpc>
              <a:buNone/>
            </a:pPr>
            <a:r>
              <a:rPr lang="zh-CN" altLang="en-US" sz="1600" dirty="0"/>
              <a:t>在此对话框中选择“设置新的连接或网络”，出现“设置和连接网络”对话框，选择一个连接选项中选择“设置无线临时网络”，单击“下一步”，</a:t>
            </a:r>
            <a:r>
              <a:rPr lang="zh-CN" altLang="en-US" sz="1600" dirty="0" smtClean="0"/>
              <a:t>如后图</a:t>
            </a:r>
            <a:r>
              <a:rPr lang="zh-CN" altLang="en-US" sz="1600" dirty="0"/>
              <a:t>所示。</a:t>
            </a:r>
          </a:p>
          <a:p>
            <a:pPr marL="457200" lvl="1" indent="0">
              <a:lnSpc>
                <a:spcPct val="150000"/>
              </a:lnSpc>
              <a:buNone/>
            </a:pPr>
            <a:endParaRPr lang="en-US" altLang="zh-CN" sz="16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4098" name="Picture 2" descr="创建无线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429000"/>
            <a:ext cx="5324475"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34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2200" baseline="0" dirty="0" smtClean="0">
                <a:latin typeface="黑体"/>
                <a:ea typeface="黑体"/>
              </a:rPr>
              <a:t>第</a:t>
            </a:r>
            <a:r>
              <a:rPr lang="en-US" altLang="zh-CN" b="0" i="0" u="none" strike="noStrike" kern="2200" baseline="0" dirty="0" smtClean="0">
                <a:latin typeface="黑体"/>
                <a:ea typeface="黑体"/>
              </a:rPr>
              <a:t>13</a:t>
            </a:r>
            <a:r>
              <a:rPr lang="zh-CN" altLang="en-US" b="0" i="0" u="none" strike="noStrike" kern="2200" baseline="0" dirty="0" smtClean="0">
                <a:latin typeface="黑体"/>
                <a:ea typeface="黑体"/>
              </a:rPr>
              <a:t>章  小型局域网组建</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marR="0" lvl="0" rtl="0"/>
            <a:r>
              <a:rPr lang="en-US" altLang="zh-CN" b="0" i="0" u="none" strike="noStrike" kern="100" baseline="0" dirty="0" smtClean="0">
                <a:solidFill>
                  <a:srgbClr val="000000"/>
                </a:solidFill>
                <a:latin typeface="黑体"/>
                <a:ea typeface="黑体"/>
              </a:rPr>
              <a:t>13.1</a:t>
            </a:r>
            <a:r>
              <a:rPr lang="zh-CN" altLang="en-US" b="0" i="0" u="none" strike="noStrike" kern="100" baseline="0" dirty="0" smtClean="0">
                <a:solidFill>
                  <a:srgbClr val="000000"/>
                </a:solidFill>
                <a:latin typeface="黑体"/>
                <a:ea typeface="黑体"/>
              </a:rPr>
              <a:t>  小型局域网硬件指南</a:t>
            </a:r>
            <a:endParaRPr lang="zh-CN" altLang="en-US" b="0" i="0" u="none" strike="noStrike" kern="100" baseline="0" dirty="0" smtClean="0">
              <a:solidFill>
                <a:srgbClr val="000000"/>
              </a:solidFill>
              <a:latin typeface="Times New Roman"/>
              <a:ea typeface="黑体"/>
            </a:endParaRPr>
          </a:p>
        </p:txBody>
      </p:sp>
      <p:pic>
        <p:nvPicPr>
          <p:cNvPr id="23554" name="Picture 2" descr="13-1"/>
          <p:cNvPicPr>
            <a:picLocks noChangeAspect="1" noChangeArrowheads="1"/>
          </p:cNvPicPr>
          <p:nvPr/>
        </p:nvPicPr>
        <p:blipFill>
          <a:blip r:embed="rId2" cstate="print">
            <a:extLst>
              <a:ext uri="{28A0092B-C50C-407E-A947-70E740481C1C}">
                <a14:useLocalDpi xmlns:a14="http://schemas.microsoft.com/office/drawing/2010/main" val="0"/>
              </a:ext>
            </a:extLst>
          </a:blip>
          <a:srcRect t="4704" b="7924"/>
          <a:stretch>
            <a:fillRect/>
          </a:stretch>
        </p:blipFill>
        <p:spPr bwMode="auto">
          <a:xfrm>
            <a:off x="4353265" y="2115146"/>
            <a:ext cx="4757882" cy="332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259002" y="5770982"/>
            <a:ext cx="4572000" cy="369332"/>
          </a:xfrm>
          <a:prstGeom prst="rect">
            <a:avLst/>
          </a:prstGeom>
        </p:spPr>
        <p:txBody>
          <a:bodyPr anchor="ctr">
            <a:spAutoFit/>
          </a:bodyPr>
          <a:lstStyle/>
          <a:p>
            <a:pPr lvl="1"/>
            <a:r>
              <a:rPr lang="zh-CN" altLang="en-US" kern="100" dirty="0">
                <a:solidFill>
                  <a:srgbClr val="000000"/>
                </a:solidFill>
                <a:latin typeface="Times New Roman"/>
                <a:ea typeface="宋体"/>
              </a:rPr>
              <a:t>图</a:t>
            </a:r>
            <a:r>
              <a:rPr lang="en-US" altLang="zh-CN" kern="100" dirty="0">
                <a:solidFill>
                  <a:srgbClr val="000000"/>
                </a:solidFill>
                <a:latin typeface="Times New Roman"/>
                <a:ea typeface="宋体"/>
              </a:rPr>
              <a:t>13</a:t>
            </a:r>
            <a:r>
              <a:rPr lang="en-US" altLang="zh-CN" kern="100" dirty="0">
                <a:solidFill>
                  <a:srgbClr val="000000"/>
                </a:solidFill>
                <a:latin typeface="黑体"/>
                <a:ea typeface="黑体"/>
              </a:rPr>
              <a:t>-</a:t>
            </a:r>
            <a:r>
              <a:rPr lang="en-US" altLang="zh-CN" kern="100" dirty="0">
                <a:solidFill>
                  <a:srgbClr val="000000"/>
                </a:solidFill>
                <a:latin typeface="黑体"/>
                <a:ea typeface="宋体"/>
              </a:rPr>
              <a:t>1  </a:t>
            </a:r>
            <a:r>
              <a:rPr lang="zh-CN" altLang="en-US" kern="100" dirty="0">
                <a:solidFill>
                  <a:srgbClr val="000000"/>
                </a:solidFill>
                <a:latin typeface="Times New Roman"/>
                <a:ea typeface="宋体"/>
              </a:rPr>
              <a:t>小型局域网常见拓扑结构图</a:t>
            </a:r>
          </a:p>
        </p:txBody>
      </p:sp>
      <p:sp>
        <p:nvSpPr>
          <p:cNvPr id="5" name="矩形 4"/>
          <p:cNvSpPr/>
          <p:nvPr/>
        </p:nvSpPr>
        <p:spPr>
          <a:xfrm>
            <a:off x="345419" y="2492896"/>
            <a:ext cx="4007482" cy="2169825"/>
          </a:xfrm>
          <a:prstGeom prst="rect">
            <a:avLst/>
          </a:prstGeom>
        </p:spPr>
        <p:txBody>
          <a:bodyPr wrap="square">
            <a:spAutoFit/>
          </a:bodyPr>
          <a:lstStyle/>
          <a:p>
            <a:pPr>
              <a:lnSpc>
                <a:spcPct val="150000"/>
              </a:lnSpc>
            </a:pPr>
            <a:r>
              <a:rPr lang="zh-CN" altLang="en-US" kern="100" dirty="0" smtClean="0">
                <a:solidFill>
                  <a:srgbClr val="000000"/>
                </a:solidFill>
                <a:latin typeface="Times New Roman"/>
                <a:ea typeface="宋体"/>
              </a:rPr>
              <a:t>    组成</a:t>
            </a:r>
            <a:r>
              <a:rPr lang="zh-CN" altLang="en-US" kern="100" dirty="0">
                <a:solidFill>
                  <a:srgbClr val="000000"/>
                </a:solidFill>
                <a:latin typeface="Times New Roman"/>
                <a:ea typeface="宋体"/>
              </a:rPr>
              <a:t>小型局域网的主要硬件设备有网卡、集线器等网络传输介质和中继器、网桥、路由器、网关等网络互连设备，小型局域网常见拓扑结构如图</a:t>
            </a:r>
            <a:r>
              <a:rPr lang="en-US" altLang="zh-CN" kern="100" dirty="0">
                <a:solidFill>
                  <a:srgbClr val="000000"/>
                </a:solidFill>
                <a:latin typeface="Times New Roman"/>
                <a:ea typeface="宋体"/>
              </a:rPr>
              <a:t>13</a:t>
            </a:r>
            <a:r>
              <a:rPr lang="en-US" altLang="zh-CN" kern="100" dirty="0">
                <a:solidFill>
                  <a:srgbClr val="000000"/>
                </a:solidFill>
                <a:latin typeface="黑体"/>
                <a:ea typeface="黑体"/>
              </a:rPr>
              <a:t>-</a:t>
            </a:r>
            <a:r>
              <a:rPr lang="en-US" altLang="zh-CN" kern="100" dirty="0">
                <a:solidFill>
                  <a:srgbClr val="000000"/>
                </a:solidFill>
                <a:latin typeface="Times New Roman"/>
                <a:ea typeface="宋体"/>
              </a:rPr>
              <a:t>1</a:t>
            </a:r>
            <a:r>
              <a:rPr lang="zh-CN" altLang="en-US" kern="100" dirty="0">
                <a:solidFill>
                  <a:srgbClr val="000000"/>
                </a:solidFill>
                <a:latin typeface="Times New Roman"/>
                <a:ea typeface="宋体"/>
              </a:rPr>
              <a:t>所示。</a:t>
            </a:r>
            <a:endParaRPr lang="zh-CN" altLang="en-US" dirty="0"/>
          </a:p>
        </p:txBody>
      </p:sp>
    </p:spTree>
    <p:extLst>
      <p:ext uri="{BB962C8B-B14F-4D97-AF65-F5344CB8AC3E}">
        <p14:creationId xmlns:p14="http://schemas.microsoft.com/office/powerpoint/2010/main" val="156418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smtClean="0">
                <a:solidFill>
                  <a:srgbClr val="000000"/>
                </a:solidFill>
                <a:latin typeface="黑体"/>
                <a:ea typeface="黑体"/>
              </a:rPr>
              <a:t>13.3  </a:t>
            </a:r>
            <a:r>
              <a:rPr lang="en-US" altLang="zh-CN" kern="100" dirty="0">
                <a:solidFill>
                  <a:srgbClr val="000000"/>
                </a:solidFill>
                <a:latin typeface="黑体"/>
                <a:ea typeface="黑体"/>
              </a:rPr>
              <a:t>Windows 7</a:t>
            </a:r>
            <a:r>
              <a:rPr lang="zh-CN" altLang="en-US" kern="100" dirty="0">
                <a:solidFill>
                  <a:srgbClr val="000000"/>
                </a:solidFill>
                <a:latin typeface="黑体"/>
                <a:ea typeface="黑体"/>
              </a:rPr>
              <a:t>组建小型局域网</a:t>
            </a:r>
            <a:endParaRPr lang="zh-CN" altLang="en-US" b="0" i="0" u="none" strike="noStrike" kern="100" baseline="0" dirty="0" smtClean="0">
              <a:solidFill>
                <a:srgbClr val="000000"/>
              </a:solidFill>
              <a:latin typeface="黑体"/>
              <a:ea typeface="黑体"/>
            </a:endParaRPr>
          </a:p>
          <a:p>
            <a:pPr lvl="1">
              <a:lnSpc>
                <a:spcPct val="150000"/>
              </a:lnSpc>
            </a:pPr>
            <a:r>
              <a:rPr lang="en-US" altLang="zh-CN" sz="2000" dirty="0"/>
              <a:t>13.3.2 Windows 7</a:t>
            </a:r>
            <a:r>
              <a:rPr lang="zh-CN" altLang="en-US" sz="2000" dirty="0"/>
              <a:t>用无线网卡创建</a:t>
            </a:r>
            <a:r>
              <a:rPr lang="en-US" altLang="zh-CN" sz="2000" dirty="0"/>
              <a:t>AP</a:t>
            </a:r>
            <a:r>
              <a:rPr lang="zh-CN" altLang="en-US" sz="2000" dirty="0"/>
              <a:t>组建</a:t>
            </a:r>
            <a:r>
              <a:rPr lang="zh-CN" altLang="en-US" sz="2000" dirty="0" smtClean="0"/>
              <a:t>局域网</a:t>
            </a:r>
            <a:endParaRPr lang="en-US" altLang="zh-CN" sz="2000" dirty="0" smtClean="0"/>
          </a:p>
          <a:p>
            <a:pPr marL="457200" lvl="1" indent="0">
              <a:lnSpc>
                <a:spcPct val="150000"/>
              </a:lnSpc>
              <a:buNone/>
            </a:pPr>
            <a:r>
              <a:rPr lang="en-US" altLang="zh-CN" sz="1600" dirty="0"/>
              <a:t>1</a:t>
            </a:r>
            <a:r>
              <a:rPr lang="zh-CN" altLang="en-US" sz="1600" dirty="0"/>
              <a:t>．	主机的设置</a:t>
            </a:r>
          </a:p>
          <a:p>
            <a:pPr marL="457200" lvl="1" indent="0">
              <a:lnSpc>
                <a:spcPct val="150000"/>
              </a:lnSpc>
              <a:buNone/>
            </a:pPr>
            <a:r>
              <a:rPr lang="zh-CN" altLang="en-US" sz="1600" dirty="0"/>
              <a:t>在此对话框中选择“设置新的连接或网络”，出现“设置和连接网络”对话框，选择一个连接选项中选择“设置无线临时网络”，单击“下一步”，如图</a:t>
            </a:r>
            <a:r>
              <a:rPr lang="zh-CN" altLang="en-US" sz="1600" dirty="0" smtClean="0"/>
              <a:t>所</a:t>
            </a:r>
            <a:r>
              <a:rPr lang="zh-CN" altLang="en-US" sz="1600" dirty="0"/>
              <a:t>示。</a:t>
            </a:r>
          </a:p>
          <a:p>
            <a:pPr marL="457200" lvl="1" indent="0">
              <a:lnSpc>
                <a:spcPct val="150000"/>
              </a:lnSpc>
              <a:buNone/>
            </a:pPr>
            <a:endParaRPr lang="en-US" altLang="zh-CN" sz="16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4098" name="Picture 2" descr="创建无线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789040"/>
            <a:ext cx="5324475"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071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smtClean="0">
                <a:solidFill>
                  <a:srgbClr val="000000"/>
                </a:solidFill>
                <a:latin typeface="黑体"/>
                <a:ea typeface="黑体"/>
              </a:rPr>
              <a:t>13.3  </a:t>
            </a:r>
            <a:r>
              <a:rPr lang="en-US" altLang="zh-CN" kern="100" dirty="0">
                <a:solidFill>
                  <a:srgbClr val="000000"/>
                </a:solidFill>
                <a:latin typeface="黑体"/>
                <a:ea typeface="黑体"/>
              </a:rPr>
              <a:t>Windows 7</a:t>
            </a:r>
            <a:r>
              <a:rPr lang="zh-CN" altLang="en-US" kern="100" dirty="0">
                <a:solidFill>
                  <a:srgbClr val="000000"/>
                </a:solidFill>
                <a:latin typeface="黑体"/>
                <a:ea typeface="黑体"/>
              </a:rPr>
              <a:t>组建小型局域网</a:t>
            </a:r>
            <a:endParaRPr lang="zh-CN" altLang="en-US" b="0" i="0" u="none" strike="noStrike" kern="100" baseline="0" dirty="0" smtClean="0">
              <a:solidFill>
                <a:srgbClr val="000000"/>
              </a:solidFill>
              <a:latin typeface="黑体"/>
              <a:ea typeface="黑体"/>
            </a:endParaRPr>
          </a:p>
          <a:p>
            <a:pPr lvl="1">
              <a:lnSpc>
                <a:spcPct val="150000"/>
              </a:lnSpc>
            </a:pPr>
            <a:r>
              <a:rPr lang="en-US" altLang="zh-CN" sz="2000" dirty="0"/>
              <a:t>13.3.2 Windows 7</a:t>
            </a:r>
            <a:r>
              <a:rPr lang="zh-CN" altLang="en-US" sz="2000" dirty="0"/>
              <a:t>用无线网卡创建</a:t>
            </a:r>
            <a:r>
              <a:rPr lang="en-US" altLang="zh-CN" sz="2000" dirty="0"/>
              <a:t>AP</a:t>
            </a:r>
            <a:r>
              <a:rPr lang="zh-CN" altLang="en-US" sz="2000" dirty="0"/>
              <a:t>组建</a:t>
            </a:r>
            <a:r>
              <a:rPr lang="zh-CN" altLang="en-US" sz="2000" dirty="0" smtClean="0"/>
              <a:t>局域网</a:t>
            </a:r>
            <a:endParaRPr lang="en-US" altLang="zh-CN" sz="2000" dirty="0" smtClean="0"/>
          </a:p>
          <a:p>
            <a:pPr marL="457200" lvl="1" indent="0">
              <a:lnSpc>
                <a:spcPct val="150000"/>
              </a:lnSpc>
              <a:buNone/>
            </a:pPr>
            <a:r>
              <a:rPr lang="zh-CN" altLang="en-US" sz="1600" dirty="0"/>
              <a:t>在出现的对话框中，单击“下一步”，出现设置临时网络对话框。网络名可以随意填写，安全类型就基本没什么必要了，选择“无身份验证”，</a:t>
            </a:r>
            <a:r>
              <a:rPr lang="zh-CN" altLang="en-US" sz="1600" dirty="0" smtClean="0"/>
              <a:t>如图所</a:t>
            </a:r>
            <a:r>
              <a:rPr lang="zh-CN" altLang="en-US" sz="1600" dirty="0"/>
              <a:t>示。</a:t>
            </a:r>
            <a:endParaRPr lang="en-US" altLang="zh-CN" sz="16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5122" name="Picture 2" descr="创建无线A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3645024"/>
            <a:ext cx="3555056" cy="247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创建无线A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632682"/>
            <a:ext cx="3857449" cy="248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9686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smtClean="0">
                <a:solidFill>
                  <a:srgbClr val="000000"/>
                </a:solidFill>
                <a:latin typeface="黑体"/>
                <a:ea typeface="黑体"/>
              </a:rPr>
              <a:t>13.3  </a:t>
            </a:r>
            <a:r>
              <a:rPr lang="en-US" altLang="zh-CN" kern="100" dirty="0">
                <a:solidFill>
                  <a:srgbClr val="000000"/>
                </a:solidFill>
                <a:latin typeface="黑体"/>
                <a:ea typeface="黑体"/>
              </a:rPr>
              <a:t>Windows 7</a:t>
            </a:r>
            <a:r>
              <a:rPr lang="zh-CN" altLang="en-US" kern="100" dirty="0">
                <a:solidFill>
                  <a:srgbClr val="000000"/>
                </a:solidFill>
                <a:latin typeface="黑体"/>
                <a:ea typeface="黑体"/>
              </a:rPr>
              <a:t>组建小型局域网</a:t>
            </a:r>
            <a:endParaRPr lang="zh-CN" altLang="en-US" b="0" i="0" u="none" strike="noStrike" kern="100" baseline="0" dirty="0" smtClean="0">
              <a:solidFill>
                <a:srgbClr val="000000"/>
              </a:solidFill>
              <a:latin typeface="黑体"/>
              <a:ea typeface="黑体"/>
            </a:endParaRPr>
          </a:p>
          <a:p>
            <a:pPr lvl="1">
              <a:lnSpc>
                <a:spcPct val="150000"/>
              </a:lnSpc>
            </a:pPr>
            <a:r>
              <a:rPr lang="en-US" altLang="zh-CN" sz="2000" dirty="0"/>
              <a:t>13.3.2 Windows 7</a:t>
            </a:r>
            <a:r>
              <a:rPr lang="zh-CN" altLang="en-US" sz="2000" dirty="0"/>
              <a:t>用无线网卡创建</a:t>
            </a:r>
            <a:r>
              <a:rPr lang="en-US" altLang="zh-CN" sz="2000" dirty="0"/>
              <a:t>AP</a:t>
            </a:r>
            <a:r>
              <a:rPr lang="zh-CN" altLang="en-US" sz="2000" dirty="0"/>
              <a:t>组建</a:t>
            </a:r>
            <a:r>
              <a:rPr lang="zh-CN" altLang="en-US" sz="2000" dirty="0" smtClean="0"/>
              <a:t>局域网</a:t>
            </a:r>
            <a:endParaRPr lang="en-US" altLang="zh-CN" sz="2000" dirty="0" smtClean="0"/>
          </a:p>
          <a:p>
            <a:pPr marL="457200" lvl="1" indent="0">
              <a:lnSpc>
                <a:spcPct val="150000"/>
              </a:lnSpc>
              <a:buNone/>
            </a:pPr>
            <a:r>
              <a:rPr lang="zh-CN" altLang="en-US" sz="1600" dirty="0"/>
              <a:t>然后在无线网络的地方就可以看到你的无线</a:t>
            </a:r>
            <a:r>
              <a:rPr lang="en-US" altLang="zh-CN" sz="1600" dirty="0"/>
              <a:t>AP</a:t>
            </a:r>
            <a:r>
              <a:rPr lang="zh-CN" altLang="en-US" sz="1600" dirty="0"/>
              <a:t>了，此时的形态时等待用户，也就是说，现在无用户连接，如</a:t>
            </a:r>
            <a:r>
              <a:rPr lang="zh-CN" altLang="en-US" sz="1600" dirty="0" smtClean="0"/>
              <a:t>图所示。</a:t>
            </a:r>
            <a:endParaRPr lang="en-US" altLang="zh-CN" sz="1600" dirty="0" smtClean="0"/>
          </a:p>
          <a:p>
            <a:pPr marL="457200" lvl="1" indent="0">
              <a:lnSpc>
                <a:spcPct val="150000"/>
              </a:lnSpc>
              <a:buNone/>
            </a:pPr>
            <a:r>
              <a:rPr lang="en-US" altLang="zh-CN" sz="1600" kern="100" dirty="0">
                <a:solidFill>
                  <a:srgbClr val="000000"/>
                </a:solidFill>
                <a:latin typeface="Times New Roman"/>
              </a:rPr>
              <a:t>2</a:t>
            </a:r>
            <a:r>
              <a:rPr lang="zh-CN" altLang="en-US" sz="1600" kern="100" dirty="0">
                <a:solidFill>
                  <a:srgbClr val="000000"/>
                </a:solidFill>
                <a:latin typeface="Times New Roman"/>
              </a:rPr>
              <a:t>．	客户机的设置</a:t>
            </a:r>
          </a:p>
          <a:p>
            <a:pPr marL="457200" lvl="1" indent="0">
              <a:lnSpc>
                <a:spcPct val="150000"/>
              </a:lnSpc>
              <a:buNone/>
            </a:pPr>
            <a:r>
              <a:rPr lang="zh-CN" altLang="en-US" sz="1600" kern="100" dirty="0">
                <a:solidFill>
                  <a:srgbClr val="000000"/>
                </a:solidFill>
                <a:latin typeface="Times New Roman"/>
              </a:rPr>
              <a:t>客户机的</a:t>
            </a:r>
            <a:r>
              <a:rPr lang="zh-CN" altLang="en-US" sz="1600" kern="100" dirty="0" smtClean="0">
                <a:solidFill>
                  <a:srgbClr val="000000"/>
                </a:solidFill>
                <a:latin typeface="Times New Roman"/>
              </a:rPr>
              <a:t>设置参考</a:t>
            </a:r>
            <a:r>
              <a:rPr lang="zh-CN" altLang="en-US" sz="1600" kern="100" dirty="0">
                <a:solidFill>
                  <a:srgbClr val="000000"/>
                </a:solidFill>
                <a:latin typeface="Times New Roman"/>
              </a:rPr>
              <a:t>上面的修改</a:t>
            </a:r>
            <a:r>
              <a:rPr lang="en-US" altLang="zh-CN" sz="1600" kern="100" dirty="0">
                <a:solidFill>
                  <a:srgbClr val="000000"/>
                </a:solidFill>
                <a:latin typeface="Times New Roman"/>
              </a:rPr>
              <a:t>IP</a:t>
            </a:r>
            <a:r>
              <a:rPr lang="zh-CN" altLang="en-US" sz="1600" kern="100" dirty="0">
                <a:solidFill>
                  <a:srgbClr val="000000"/>
                </a:solidFill>
                <a:latin typeface="Times New Roman"/>
              </a:rPr>
              <a:t>的方法，将自己</a:t>
            </a:r>
            <a:r>
              <a:rPr lang="zh-CN" altLang="en-US" sz="1600" kern="100" dirty="0" smtClean="0">
                <a:solidFill>
                  <a:srgbClr val="000000"/>
                </a:solidFill>
                <a:latin typeface="Times New Roman"/>
              </a:rPr>
              <a:t>的</a:t>
            </a:r>
            <a:endParaRPr lang="en-US" altLang="zh-CN" sz="1600" kern="100" dirty="0" smtClean="0">
              <a:solidFill>
                <a:srgbClr val="000000"/>
              </a:solidFill>
              <a:latin typeface="Times New Roman"/>
            </a:endParaRPr>
          </a:p>
          <a:p>
            <a:pPr marL="457200" lvl="1" indent="0">
              <a:lnSpc>
                <a:spcPct val="150000"/>
              </a:lnSpc>
              <a:buNone/>
            </a:pPr>
            <a:r>
              <a:rPr lang="en-US" altLang="zh-CN" sz="1600" kern="100" dirty="0" smtClean="0">
                <a:solidFill>
                  <a:srgbClr val="000000"/>
                </a:solidFill>
                <a:latin typeface="Times New Roman"/>
              </a:rPr>
              <a:t>IP</a:t>
            </a:r>
            <a:r>
              <a:rPr lang="zh-CN" altLang="en-US" sz="1600" kern="100" dirty="0">
                <a:solidFill>
                  <a:srgbClr val="000000"/>
                </a:solidFill>
                <a:latin typeface="Times New Roman"/>
              </a:rPr>
              <a:t>地址修改为同一网段然后连接主机，并</a:t>
            </a:r>
            <a:r>
              <a:rPr lang="en-US" altLang="zh-CN" sz="1600" kern="100" dirty="0">
                <a:solidFill>
                  <a:srgbClr val="000000"/>
                </a:solidFill>
                <a:latin typeface="Times New Roman"/>
              </a:rPr>
              <a:t>ping</a:t>
            </a:r>
            <a:r>
              <a:rPr lang="zh-CN" altLang="en-US" sz="1600" kern="100" dirty="0">
                <a:solidFill>
                  <a:srgbClr val="000000"/>
                </a:solidFill>
                <a:latin typeface="Times New Roman"/>
              </a:rPr>
              <a:t>下</a:t>
            </a:r>
            <a:r>
              <a:rPr lang="zh-CN" altLang="en-US" sz="1600" kern="100" dirty="0" smtClean="0">
                <a:solidFill>
                  <a:srgbClr val="000000"/>
                </a:solidFill>
                <a:latin typeface="Times New Roman"/>
              </a:rPr>
              <a:t>主机</a:t>
            </a:r>
            <a:endParaRPr lang="en-US" altLang="zh-CN" sz="1600" kern="100" dirty="0" smtClean="0">
              <a:solidFill>
                <a:srgbClr val="000000"/>
              </a:solidFill>
              <a:latin typeface="Times New Roman"/>
            </a:endParaRPr>
          </a:p>
          <a:p>
            <a:pPr marL="457200" lvl="1" indent="0">
              <a:lnSpc>
                <a:spcPct val="150000"/>
              </a:lnSpc>
              <a:buNone/>
            </a:pPr>
            <a:r>
              <a:rPr lang="en-US" altLang="zh-CN" sz="1600" kern="100" dirty="0" smtClean="0">
                <a:solidFill>
                  <a:srgbClr val="000000"/>
                </a:solidFill>
                <a:latin typeface="Times New Roman"/>
              </a:rPr>
              <a:t>IP </a:t>
            </a:r>
            <a:r>
              <a:rPr lang="zh-CN" altLang="en-US" sz="1600" kern="100" dirty="0">
                <a:solidFill>
                  <a:srgbClr val="000000"/>
                </a:solidFill>
                <a:latin typeface="Times New Roman"/>
              </a:rPr>
              <a:t>看看连通情况</a:t>
            </a:r>
            <a:r>
              <a:rPr lang="zh-CN" altLang="en-US" sz="1600" kern="100" dirty="0" smtClean="0">
                <a:solidFill>
                  <a:srgbClr val="000000"/>
                </a:solidFill>
                <a:latin typeface="Times New Roman"/>
              </a:rPr>
              <a:t>。若</a:t>
            </a:r>
            <a:r>
              <a:rPr lang="zh-CN" altLang="en-US" sz="1600" kern="100" dirty="0">
                <a:solidFill>
                  <a:srgbClr val="000000"/>
                </a:solidFill>
                <a:latin typeface="Times New Roman"/>
              </a:rPr>
              <a:t>连接不上，敞开客户机的</a:t>
            </a:r>
            <a:r>
              <a:rPr lang="zh-CN" altLang="en-US" sz="1600" kern="100" dirty="0" smtClean="0">
                <a:solidFill>
                  <a:srgbClr val="000000"/>
                </a:solidFill>
                <a:latin typeface="Times New Roman"/>
              </a:rPr>
              <a:t>防火</a:t>
            </a:r>
            <a:endParaRPr lang="en-US" altLang="zh-CN" sz="1600" kern="100" dirty="0" smtClean="0">
              <a:solidFill>
                <a:srgbClr val="000000"/>
              </a:solidFill>
              <a:latin typeface="Times New Roman"/>
            </a:endParaRPr>
          </a:p>
          <a:p>
            <a:pPr marL="457200" lvl="1" indent="0">
              <a:lnSpc>
                <a:spcPct val="150000"/>
              </a:lnSpc>
              <a:buNone/>
            </a:pPr>
            <a:r>
              <a:rPr lang="zh-CN" altLang="en-US" sz="1600" kern="100" dirty="0" smtClean="0">
                <a:solidFill>
                  <a:srgbClr val="000000"/>
                </a:solidFill>
                <a:latin typeface="Times New Roman"/>
              </a:rPr>
              <a:t>墙</a:t>
            </a:r>
            <a:r>
              <a:rPr lang="zh-CN" altLang="en-US" sz="1600" kern="100" dirty="0">
                <a:solidFill>
                  <a:srgbClr val="000000"/>
                </a:solidFill>
                <a:latin typeface="Times New Roman"/>
              </a:rPr>
              <a:t>后再连通，一般情况下就可以了。</a:t>
            </a:r>
          </a:p>
          <a:p>
            <a:pPr marL="457200" lvl="1" indent="0">
              <a:lnSpc>
                <a:spcPct val="150000"/>
              </a:lnSpc>
              <a:buNone/>
            </a:pPr>
            <a:endParaRPr lang="en-US" altLang="zh-CN" sz="16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6146" name="Picture 2" descr="创建无线AP-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212976"/>
            <a:ext cx="26860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5931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smtClean="0"/>
              <a:t>    </a:t>
            </a:r>
            <a:r>
              <a:rPr lang="zh-CN" altLang="zh-CN" sz="2000" dirty="0" smtClean="0"/>
              <a:t>家庭</a:t>
            </a:r>
            <a:r>
              <a:rPr lang="zh-CN" altLang="zh-CN" sz="2000" dirty="0"/>
              <a:t>无线网络的硬件组网方式</a:t>
            </a:r>
            <a:endParaRPr lang="en-US" altLang="zh-CN" sz="20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7170" name="Picture 2" descr="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2277988"/>
            <a:ext cx="386224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451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zh-CN" altLang="en-US" sz="2000" dirty="0"/>
              <a:t>调制解调器和宽带路由器的设置及连接方式与组建有线局域网一样，在这里重点介绍</a:t>
            </a:r>
            <a:r>
              <a:rPr lang="en-US" altLang="zh-CN" sz="2000" dirty="0"/>
              <a:t>DWL-2000AP+A</a:t>
            </a:r>
            <a:r>
              <a:rPr lang="zh-CN" altLang="en-US" sz="2000" dirty="0"/>
              <a:t>无线接入点的设置。</a:t>
            </a:r>
            <a:r>
              <a:rPr lang="en-US" altLang="zh-CN" sz="2000" dirty="0"/>
              <a:t>DWL-2000AP+A</a:t>
            </a:r>
            <a:r>
              <a:rPr lang="zh-CN" altLang="en-US" sz="2000" dirty="0"/>
              <a:t>的结构如</a:t>
            </a:r>
            <a:r>
              <a:rPr lang="zh-CN" altLang="en-US" sz="2000" dirty="0" smtClean="0"/>
              <a:t>图所</a:t>
            </a:r>
            <a:r>
              <a:rPr lang="zh-CN" altLang="en-US" sz="2000" dirty="0"/>
              <a:t>示</a:t>
            </a:r>
            <a:endParaRPr lang="en-US" altLang="zh-CN" sz="2000" kern="100" dirty="0">
              <a:solidFill>
                <a:srgbClr val="000000"/>
              </a:solidFill>
              <a:latin typeface="Times New Roman"/>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8194" name="Picture 2" descr="1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2996951"/>
            <a:ext cx="4968552" cy="378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98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    1</a:t>
            </a:r>
            <a:r>
              <a:rPr lang="zh-CN" altLang="en-US" sz="2000" dirty="0"/>
              <a:t>．硬件设备的安装</a:t>
            </a:r>
          </a:p>
          <a:p>
            <a:pPr marL="0" lvl="0" indent="0">
              <a:lnSpc>
                <a:spcPct val="150000"/>
              </a:lnSpc>
              <a:buNone/>
            </a:pPr>
            <a:r>
              <a:rPr lang="zh-CN" altLang="en-US" sz="1400" dirty="0"/>
              <a:t>（</a:t>
            </a:r>
            <a:r>
              <a:rPr lang="en-US" altLang="zh-CN" sz="1400" dirty="0"/>
              <a:t>1</a:t>
            </a:r>
            <a:r>
              <a:rPr lang="zh-CN" altLang="en-US" sz="1400" dirty="0"/>
              <a:t>）无线信号能够穿过的墙壁、天花板或其他物体的数量、厚度和位置可能会影响限制操作的范围。典型的操作范围会依据用户家中或办公室的建材类型和背景环境而发生改变。使无线范围最大化的关键是遵循以下原则</a:t>
            </a:r>
            <a:r>
              <a:rPr lang="zh-CN" altLang="en-US" sz="1400" dirty="0" smtClean="0"/>
              <a:t>：</a:t>
            </a:r>
            <a:endParaRPr lang="en-US" altLang="zh-CN" sz="1400" dirty="0" smtClean="0"/>
          </a:p>
          <a:p>
            <a:pPr marL="0" indent="0">
              <a:lnSpc>
                <a:spcPct val="150000"/>
              </a:lnSpc>
              <a:buNone/>
            </a:pPr>
            <a:r>
              <a:rPr lang="zh-CN" altLang="zh-CN" sz="1400" dirty="0"/>
              <a:t>（</a:t>
            </a:r>
            <a:r>
              <a:rPr lang="en-US" altLang="zh-CN" sz="1400" dirty="0"/>
              <a:t>2</a:t>
            </a:r>
            <a:r>
              <a:rPr lang="zh-CN" altLang="zh-CN" sz="1400" dirty="0"/>
              <a:t>）尽量减少</a:t>
            </a:r>
            <a:r>
              <a:rPr lang="en-US" altLang="zh-CN" sz="1400" dirty="0"/>
              <a:t>DWL-2000AP+A</a:t>
            </a:r>
            <a:r>
              <a:rPr lang="zh-CN" altLang="zh-CN" sz="1400" dirty="0"/>
              <a:t>和其他网络设备之间墙壁和天花板的数量，每面墙或天花板能将</a:t>
            </a:r>
            <a:r>
              <a:rPr lang="en-US" altLang="zh-CN" sz="1400" dirty="0"/>
              <a:t>DWL-2000AP+A</a:t>
            </a:r>
            <a:r>
              <a:rPr lang="zh-CN" altLang="zh-CN" sz="1400" dirty="0"/>
              <a:t>的辐射范围减少</a:t>
            </a:r>
            <a:r>
              <a:rPr lang="en-US" altLang="zh-CN" sz="1400" dirty="0"/>
              <a:t>1-30米</a:t>
            </a:r>
            <a:r>
              <a:rPr lang="en-US" altLang="zh-CN" sz="1400" dirty="0" smtClean="0"/>
              <a:t>。</a:t>
            </a:r>
          </a:p>
          <a:p>
            <a:pPr marL="0" indent="0">
              <a:lnSpc>
                <a:spcPct val="150000"/>
              </a:lnSpc>
              <a:buNone/>
            </a:pPr>
            <a:r>
              <a:rPr lang="zh-CN" altLang="zh-CN" sz="1400" dirty="0"/>
              <a:t>（</a:t>
            </a:r>
            <a:r>
              <a:rPr lang="en-US" altLang="zh-CN" sz="1400" dirty="0"/>
              <a:t>3</a:t>
            </a:r>
            <a:r>
              <a:rPr lang="zh-CN" altLang="zh-CN" sz="1400" dirty="0"/>
              <a:t>）注意网络设备之间的直线距离。一面</a:t>
            </a:r>
            <a:r>
              <a:rPr lang="en-US" altLang="zh-CN" sz="1400" dirty="0"/>
              <a:t>0.5</a:t>
            </a:r>
            <a:r>
              <a:rPr lang="zh-CN" altLang="zh-CN" sz="1400" dirty="0"/>
              <a:t>米厚度的墙在转角为</a:t>
            </a:r>
            <a:r>
              <a:rPr lang="en-US" altLang="zh-CN" sz="1400" dirty="0"/>
              <a:t>45</a:t>
            </a:r>
            <a:r>
              <a:rPr lang="zh-CN" altLang="zh-CN" sz="1400" dirty="0"/>
              <a:t>度时有</a:t>
            </a:r>
            <a:r>
              <a:rPr lang="en-US" altLang="zh-CN" sz="1400" dirty="0"/>
              <a:t>1</a:t>
            </a:r>
            <a:r>
              <a:rPr lang="zh-CN" altLang="zh-CN" sz="1400" dirty="0"/>
              <a:t>米厚，而在</a:t>
            </a:r>
            <a:r>
              <a:rPr lang="en-US" altLang="zh-CN" sz="1400" dirty="0"/>
              <a:t>2</a:t>
            </a:r>
            <a:r>
              <a:rPr lang="zh-CN" altLang="zh-CN" sz="1400" dirty="0"/>
              <a:t>米厚度时超过</a:t>
            </a:r>
            <a:r>
              <a:rPr lang="en-US" altLang="zh-CN" sz="1400" dirty="0"/>
              <a:t>4</a:t>
            </a:r>
            <a:r>
              <a:rPr lang="zh-CN" altLang="zh-CN" sz="1400" dirty="0"/>
              <a:t>米厚。正确安放设备使信号直线穿过墙壁或天花板，而不要呈角度穿过，以产生更好的信号接收效果。</a:t>
            </a:r>
          </a:p>
          <a:p>
            <a:pPr marL="0" indent="0">
              <a:lnSpc>
                <a:spcPct val="150000"/>
              </a:lnSpc>
              <a:buNone/>
            </a:pPr>
            <a:r>
              <a:rPr lang="zh-CN" altLang="en-US" sz="1400" dirty="0"/>
              <a:t>（</a:t>
            </a:r>
            <a:r>
              <a:rPr lang="en-US" altLang="zh-CN" sz="1400" dirty="0"/>
              <a:t>4</a:t>
            </a:r>
            <a:r>
              <a:rPr lang="zh-CN" altLang="en-US" sz="1400" dirty="0"/>
              <a:t>）建筑材料能阻碍无线信号，实心金属门对信号产生负面影响。尽量放置安装无线设备和无线网卡，使信号直接穿透于墙或开放的门厅。</a:t>
            </a:r>
          </a:p>
          <a:p>
            <a:pPr marL="0" indent="0">
              <a:lnSpc>
                <a:spcPct val="150000"/>
              </a:lnSpc>
              <a:buNone/>
            </a:pPr>
            <a:r>
              <a:rPr lang="zh-CN" altLang="en-US" sz="1400" dirty="0"/>
              <a:t>（</a:t>
            </a:r>
            <a:r>
              <a:rPr lang="en-US" altLang="zh-CN" sz="1400" dirty="0"/>
              <a:t>5</a:t>
            </a:r>
            <a:r>
              <a:rPr lang="zh-CN" altLang="en-US" sz="1400" dirty="0"/>
              <a:t>）远离产生射频噪音的电子设备，至少保持</a:t>
            </a:r>
            <a:r>
              <a:rPr lang="en-US" altLang="zh-CN" sz="1400" dirty="0"/>
              <a:t>1</a:t>
            </a:r>
            <a:r>
              <a:rPr lang="zh-CN" altLang="en-US" sz="1400" dirty="0"/>
              <a:t>～</a:t>
            </a:r>
            <a:r>
              <a:rPr lang="en-US" altLang="zh-CN" sz="1400" dirty="0"/>
              <a:t>2</a:t>
            </a:r>
            <a:r>
              <a:rPr lang="zh-CN" altLang="en-US" sz="1400" dirty="0"/>
              <a:t>米的距离。</a:t>
            </a:r>
          </a:p>
          <a:p>
            <a:pPr marL="0" indent="0">
              <a:lnSpc>
                <a:spcPct val="150000"/>
              </a:lnSpc>
              <a:buNone/>
            </a:pPr>
            <a:endParaRPr lang="zh-CN" altLang="zh-CN" sz="1600" dirty="0" smtClean="0"/>
          </a:p>
          <a:p>
            <a:pPr marL="0" lvl="0" indent="0">
              <a:lnSpc>
                <a:spcPct val="150000"/>
              </a:lnSpc>
              <a:buNone/>
            </a:pPr>
            <a:endParaRPr lang="zh-CN" altLang="en-US" sz="16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Tree>
    <p:extLst>
      <p:ext uri="{BB962C8B-B14F-4D97-AF65-F5344CB8AC3E}">
        <p14:creationId xmlns:p14="http://schemas.microsoft.com/office/powerpoint/2010/main" val="3104984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    1</a:t>
            </a:r>
            <a:r>
              <a:rPr lang="zh-CN" altLang="en-US" sz="2000" dirty="0"/>
              <a:t>．硬件设备的安装</a:t>
            </a:r>
          </a:p>
          <a:p>
            <a:pPr marL="0" lvl="0" indent="0">
              <a:lnSpc>
                <a:spcPct val="150000"/>
              </a:lnSpc>
              <a:buNone/>
            </a:pPr>
            <a:r>
              <a:rPr lang="zh-CN" altLang="en-US" sz="1400" dirty="0"/>
              <a:t>（</a:t>
            </a:r>
            <a:r>
              <a:rPr lang="en-US" altLang="zh-CN" sz="1400" dirty="0"/>
              <a:t>6</a:t>
            </a:r>
            <a:r>
              <a:rPr lang="zh-CN" altLang="en-US" sz="1400" dirty="0"/>
              <a:t>）首先断掉所有设备电源，用一根交叉双绞线连接调制解调器和宽带路由器，然后用一根直通双绞线连接宽带路由器和</a:t>
            </a:r>
            <a:r>
              <a:rPr lang="en-US" altLang="zh-CN" sz="1400" dirty="0"/>
              <a:t>DWL-2000AP+A</a:t>
            </a:r>
            <a:r>
              <a:rPr lang="zh-CN" altLang="en-US" sz="1400" dirty="0"/>
              <a:t>无线接入点，再连接所有的电源。在计算机</a:t>
            </a:r>
            <a:r>
              <a:rPr lang="en-US" altLang="zh-CN" sz="1400" dirty="0"/>
              <a:t>1</a:t>
            </a:r>
            <a:r>
              <a:rPr lang="zh-CN" altLang="en-US" sz="1400" dirty="0"/>
              <a:t>和计算机</a:t>
            </a:r>
            <a:r>
              <a:rPr lang="en-US" altLang="zh-CN" sz="1400" dirty="0"/>
              <a:t>2</a:t>
            </a:r>
            <a:r>
              <a:rPr lang="zh-CN" altLang="en-US" sz="1400" dirty="0"/>
              <a:t>中插入一块</a:t>
            </a:r>
            <a:r>
              <a:rPr lang="en-US" altLang="zh-CN" sz="1400" dirty="0" err="1"/>
              <a:t>CardBus</a:t>
            </a:r>
            <a:r>
              <a:rPr lang="zh-CN" altLang="en-US" sz="1400" dirty="0"/>
              <a:t>无线网卡，并分别装上驱动程序。设置宽带路由器、</a:t>
            </a:r>
            <a:r>
              <a:rPr lang="en-US" altLang="zh-CN" sz="1400" dirty="0"/>
              <a:t>DWL-2000AP+A</a:t>
            </a:r>
            <a:r>
              <a:rPr lang="zh-CN" altLang="en-US" sz="1400" dirty="0"/>
              <a:t>和无线网卡，其中宽带路由器的设置方法与有线局域网中路由器的设置方法</a:t>
            </a:r>
            <a:r>
              <a:rPr lang="zh-CN" altLang="en-US" sz="1400" dirty="0" smtClean="0"/>
              <a:t>相同。</a:t>
            </a:r>
            <a:endParaRPr lang="en-US" altLang="zh-CN" sz="1400" dirty="0" smtClean="0"/>
          </a:p>
          <a:p>
            <a:pPr marL="0" lvl="0" indent="0">
              <a:lnSpc>
                <a:spcPct val="150000"/>
              </a:lnSpc>
              <a:buNone/>
            </a:pPr>
            <a:r>
              <a:rPr lang="zh-CN" altLang="en-US" sz="1400" dirty="0" smtClean="0"/>
              <a:t>下面</a:t>
            </a:r>
            <a:r>
              <a:rPr lang="zh-CN" altLang="en-US" sz="1400" dirty="0"/>
              <a:t>重点介绍</a:t>
            </a:r>
            <a:r>
              <a:rPr lang="en-US" altLang="zh-CN" sz="1400" dirty="0"/>
              <a:t>DWL-2000AP+A</a:t>
            </a:r>
            <a:r>
              <a:rPr lang="zh-CN" altLang="en-US" sz="1400" dirty="0"/>
              <a:t>的设置和无线网卡的设置。</a:t>
            </a:r>
            <a:endParaRPr lang="zh-CN" altLang="zh-CN" sz="1600" dirty="0" smtClean="0"/>
          </a:p>
          <a:p>
            <a:pPr marL="0" lvl="0" indent="0">
              <a:lnSpc>
                <a:spcPct val="150000"/>
              </a:lnSpc>
              <a:buNone/>
            </a:pPr>
            <a:endParaRPr lang="zh-CN" altLang="en-US" sz="16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Tree>
    <p:extLst>
      <p:ext uri="{BB962C8B-B14F-4D97-AF65-F5344CB8AC3E}">
        <p14:creationId xmlns:p14="http://schemas.microsoft.com/office/powerpoint/2010/main" val="240580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2</a:t>
            </a:r>
            <a:r>
              <a:rPr lang="zh-CN" altLang="zh-CN" sz="2000" dirty="0"/>
              <a:t>．</a:t>
            </a:r>
            <a:r>
              <a:rPr lang="en-US" altLang="zh-CN" sz="2000" dirty="0"/>
              <a:t>DWL-2000AP+A</a:t>
            </a:r>
            <a:r>
              <a:rPr lang="zh-CN" altLang="zh-CN" sz="2000" dirty="0"/>
              <a:t>的设置</a:t>
            </a:r>
            <a:endParaRPr lang="zh-CN" altLang="en-US" sz="2000" dirty="0" smtClean="0"/>
          </a:p>
          <a:p>
            <a:pPr marL="0" lvl="0" indent="0">
              <a:lnSpc>
                <a:spcPct val="150000"/>
              </a:lnSpc>
              <a:buNone/>
            </a:pPr>
            <a:r>
              <a:rPr lang="en-US" altLang="zh-CN" sz="1400" dirty="0"/>
              <a:t>DWL-2000AP+A</a:t>
            </a:r>
            <a:r>
              <a:rPr lang="zh-CN" altLang="en-US" sz="1400" dirty="0"/>
              <a:t>设置的操作步骤如下：</a:t>
            </a:r>
          </a:p>
          <a:p>
            <a:pPr marL="0" lvl="0" indent="0">
              <a:lnSpc>
                <a:spcPct val="150000"/>
              </a:lnSpc>
              <a:buNone/>
            </a:pPr>
            <a:r>
              <a:rPr lang="zh-CN" altLang="en-US" sz="1400" dirty="0"/>
              <a:t>（</a:t>
            </a:r>
            <a:r>
              <a:rPr lang="en-US" altLang="zh-CN" sz="1400" dirty="0"/>
              <a:t>1</a:t>
            </a:r>
            <a:r>
              <a:rPr lang="zh-CN" altLang="en-US" sz="1400" dirty="0"/>
              <a:t>）登录</a:t>
            </a:r>
            <a:r>
              <a:rPr lang="en-US" altLang="zh-CN" sz="1400" dirty="0"/>
              <a:t>DWL-2000AP+A</a:t>
            </a:r>
          </a:p>
          <a:p>
            <a:pPr marL="0" lvl="0" indent="0">
              <a:lnSpc>
                <a:spcPct val="150000"/>
              </a:lnSpc>
              <a:buNone/>
            </a:pPr>
            <a:r>
              <a:rPr lang="en-US" altLang="zh-CN" sz="1400" dirty="0"/>
              <a:t>1</a:t>
            </a:r>
            <a:r>
              <a:rPr lang="zh-CN" altLang="en-US" sz="1400" dirty="0"/>
              <a:t>）确认本机</a:t>
            </a:r>
            <a:r>
              <a:rPr lang="en-US" altLang="zh-CN" sz="1400" dirty="0"/>
              <a:t>IP</a:t>
            </a:r>
            <a:r>
              <a:rPr lang="zh-CN" altLang="en-US" sz="1400" dirty="0"/>
              <a:t>地址和</a:t>
            </a:r>
            <a:r>
              <a:rPr lang="en-US" altLang="zh-CN" sz="1400" dirty="0"/>
              <a:t>DWL-2000AP+A</a:t>
            </a:r>
            <a:r>
              <a:rPr lang="zh-CN" altLang="en-US" sz="1400" dirty="0"/>
              <a:t>的</a:t>
            </a:r>
            <a:r>
              <a:rPr lang="en-US" altLang="zh-CN" sz="1400" dirty="0"/>
              <a:t>IP</a:t>
            </a:r>
            <a:r>
              <a:rPr lang="zh-CN" altLang="en-US" sz="1400" dirty="0"/>
              <a:t>地址</a:t>
            </a:r>
            <a:r>
              <a:rPr lang="en-US" altLang="zh-CN" sz="1400" dirty="0"/>
              <a:t>192.168.0.50</a:t>
            </a:r>
            <a:r>
              <a:rPr lang="zh-CN" altLang="en-US" sz="1400" dirty="0"/>
              <a:t>在同一网段内，在</a:t>
            </a:r>
            <a:r>
              <a:rPr lang="en-US" altLang="zh-CN" sz="1400" dirty="0"/>
              <a:t>IE</a:t>
            </a:r>
            <a:r>
              <a:rPr lang="zh-CN" altLang="en-US" sz="1400" dirty="0"/>
              <a:t>浏览器的</a:t>
            </a:r>
            <a:r>
              <a:rPr lang="en-US" altLang="zh-CN" sz="1400" dirty="0"/>
              <a:t>URL</a:t>
            </a:r>
            <a:r>
              <a:rPr lang="zh-CN" altLang="en-US" sz="1400" dirty="0"/>
              <a:t>里输入</a:t>
            </a:r>
            <a:r>
              <a:rPr lang="en-US" altLang="zh-CN" sz="1400" dirty="0"/>
              <a:t>http://192.168.0.50</a:t>
            </a:r>
            <a:r>
              <a:rPr lang="zh-CN" altLang="en-US" sz="1400" dirty="0"/>
              <a:t>，将会显示一个认证框，如</a:t>
            </a:r>
            <a:r>
              <a:rPr lang="zh-CN" altLang="en-US" sz="1400" dirty="0" smtClean="0"/>
              <a:t>图所</a:t>
            </a:r>
            <a:r>
              <a:rPr lang="zh-CN" altLang="en-US" sz="1400" dirty="0"/>
              <a:t>示。</a:t>
            </a:r>
          </a:p>
          <a:p>
            <a:pPr marL="0" lvl="0" indent="0">
              <a:lnSpc>
                <a:spcPct val="150000"/>
              </a:lnSpc>
              <a:buNone/>
            </a:pPr>
            <a:r>
              <a:rPr lang="en-US" altLang="zh-CN" sz="1400" dirty="0"/>
              <a:t>2</a:t>
            </a:r>
            <a:r>
              <a:rPr lang="zh-CN" altLang="en-US" sz="1400" dirty="0"/>
              <a:t>）在“用户名”一栏键入“</a:t>
            </a:r>
            <a:r>
              <a:rPr lang="en-US" altLang="zh-CN" sz="1400" dirty="0"/>
              <a:t>admin”</a:t>
            </a:r>
            <a:r>
              <a:rPr lang="zh-CN" altLang="en-US" sz="1400" dirty="0"/>
              <a:t>，点击“确定”，打开如</a:t>
            </a:r>
            <a:r>
              <a:rPr lang="zh-CN" altLang="en-US" sz="1400" dirty="0" smtClean="0"/>
              <a:t>图所</a:t>
            </a:r>
            <a:r>
              <a:rPr lang="zh-CN" altLang="en-US" sz="1400" dirty="0"/>
              <a:t>示的窗口。</a:t>
            </a:r>
          </a:p>
          <a:p>
            <a:pPr marL="0" lvl="0" indent="0">
              <a:lnSpc>
                <a:spcPct val="150000"/>
              </a:lnSpc>
              <a:buNone/>
            </a:pPr>
            <a:endParaRPr lang="zh-CN" altLang="en-US" sz="16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9218" name="图片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9885" y="4437112"/>
            <a:ext cx="2743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片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773" y="4436864"/>
            <a:ext cx="16002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801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2</a:t>
            </a:r>
            <a:r>
              <a:rPr lang="zh-CN" altLang="zh-CN" sz="2000" dirty="0"/>
              <a:t>．</a:t>
            </a:r>
            <a:r>
              <a:rPr lang="en-US" altLang="zh-CN" sz="2000" dirty="0"/>
              <a:t>DWL-2000AP+A</a:t>
            </a:r>
            <a:r>
              <a:rPr lang="zh-CN" altLang="zh-CN" sz="2000" dirty="0"/>
              <a:t>的设置</a:t>
            </a:r>
            <a:endParaRPr lang="zh-CN" altLang="en-US" sz="2000" dirty="0" smtClean="0"/>
          </a:p>
          <a:p>
            <a:pPr marL="0" lvl="0" indent="0">
              <a:lnSpc>
                <a:spcPct val="150000"/>
              </a:lnSpc>
              <a:buNone/>
            </a:pPr>
            <a:r>
              <a:rPr lang="en-US" altLang="zh-CN" sz="1400" dirty="0"/>
              <a:t>DWL-2000AP+A</a:t>
            </a:r>
            <a:r>
              <a:rPr lang="zh-CN" altLang="en-US" sz="1400" dirty="0"/>
              <a:t>设置的操作步骤如下：</a:t>
            </a:r>
          </a:p>
          <a:p>
            <a:pPr marL="0" lvl="0" indent="0">
              <a:lnSpc>
                <a:spcPct val="150000"/>
              </a:lnSpc>
              <a:buNone/>
            </a:pPr>
            <a:r>
              <a:rPr lang="zh-CN" altLang="en-US" sz="1400" dirty="0"/>
              <a:t>（</a:t>
            </a:r>
            <a:r>
              <a:rPr lang="en-US" altLang="zh-CN" sz="1400" dirty="0"/>
              <a:t>2</a:t>
            </a:r>
            <a:r>
              <a:rPr lang="zh-CN" altLang="en-US" sz="1400" dirty="0"/>
              <a:t>）设置向导的设置</a:t>
            </a:r>
          </a:p>
          <a:p>
            <a:pPr marL="0" lvl="0" indent="0">
              <a:lnSpc>
                <a:spcPct val="150000"/>
              </a:lnSpc>
              <a:buNone/>
            </a:pPr>
            <a:r>
              <a:rPr lang="en-US" altLang="zh-CN" sz="1400" dirty="0"/>
              <a:t>1</a:t>
            </a:r>
            <a:r>
              <a:rPr lang="zh-CN" altLang="en-US" sz="1400" dirty="0"/>
              <a:t>）点击“运行向导”，打开图</a:t>
            </a:r>
            <a:r>
              <a:rPr lang="en-US" altLang="zh-CN" sz="1400" dirty="0"/>
              <a:t>13-16</a:t>
            </a:r>
            <a:r>
              <a:rPr lang="zh-CN" altLang="en-US" sz="1400" dirty="0"/>
              <a:t>所示的窗口，窗口中显示快速安装中的四个步骤：设置新的密码、设置</a:t>
            </a:r>
            <a:r>
              <a:rPr lang="en-US" altLang="zh-CN" sz="1400" dirty="0"/>
              <a:t>SSID</a:t>
            </a:r>
            <a:r>
              <a:rPr lang="zh-CN" altLang="en-US" sz="1400" dirty="0"/>
              <a:t>和信道、设置密码和重新启动。</a:t>
            </a:r>
          </a:p>
          <a:p>
            <a:pPr marL="0" lvl="0" indent="0">
              <a:lnSpc>
                <a:spcPct val="150000"/>
              </a:lnSpc>
              <a:buNone/>
            </a:pPr>
            <a:r>
              <a:rPr lang="en-US" altLang="zh-CN" sz="1400" dirty="0"/>
              <a:t>2</a:t>
            </a:r>
            <a:r>
              <a:rPr lang="zh-CN" altLang="en-US" sz="1400" dirty="0"/>
              <a:t>）点击“下一步”，打开如图</a:t>
            </a:r>
            <a:r>
              <a:rPr lang="en-US" altLang="zh-CN" sz="1400" dirty="0"/>
              <a:t>13-17</a:t>
            </a:r>
            <a:r>
              <a:rPr lang="zh-CN" altLang="en-US" sz="1400" dirty="0"/>
              <a:t>所示的窗口。输入</a:t>
            </a:r>
            <a:r>
              <a:rPr lang="en-US" altLang="zh-CN" sz="1400" dirty="0"/>
              <a:t>DWL-2000AP+A</a:t>
            </a:r>
            <a:r>
              <a:rPr lang="zh-CN" altLang="en-US" sz="1400" dirty="0"/>
              <a:t>中的用户密码，并再次输入</a:t>
            </a:r>
            <a:r>
              <a:rPr lang="zh-CN" altLang="en-US" sz="1400" dirty="0" smtClean="0"/>
              <a:t>确认</a:t>
            </a:r>
            <a:endParaRPr lang="zh-CN" altLang="en-US" sz="16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0242" name="Picture 2" descr="1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4509120"/>
            <a:ext cx="2514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1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509120"/>
            <a:ext cx="24098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990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2</a:t>
            </a:r>
            <a:r>
              <a:rPr lang="zh-CN" altLang="zh-CN" sz="2000" dirty="0"/>
              <a:t>．</a:t>
            </a:r>
            <a:r>
              <a:rPr lang="en-US" altLang="zh-CN" sz="2000" dirty="0"/>
              <a:t>DWL-2000AP+A</a:t>
            </a:r>
            <a:r>
              <a:rPr lang="zh-CN" altLang="zh-CN" sz="2000" dirty="0"/>
              <a:t>的设置</a:t>
            </a:r>
            <a:endParaRPr lang="zh-CN" altLang="en-US" sz="2000" dirty="0" smtClean="0"/>
          </a:p>
          <a:p>
            <a:pPr marL="0" lvl="0" indent="0">
              <a:lnSpc>
                <a:spcPct val="150000"/>
              </a:lnSpc>
              <a:buNone/>
            </a:pPr>
            <a:r>
              <a:rPr lang="en-US" altLang="zh-CN" sz="1400" dirty="0"/>
              <a:t>DWL-2000AP+A</a:t>
            </a:r>
            <a:r>
              <a:rPr lang="zh-CN" altLang="en-US" sz="1400" dirty="0"/>
              <a:t>设置的操作步骤如下：</a:t>
            </a:r>
          </a:p>
          <a:p>
            <a:pPr marL="0" lvl="0" indent="0">
              <a:lnSpc>
                <a:spcPct val="150000"/>
              </a:lnSpc>
              <a:buNone/>
            </a:pPr>
            <a:r>
              <a:rPr lang="zh-CN" altLang="en-US" sz="1400" dirty="0"/>
              <a:t>（</a:t>
            </a:r>
            <a:r>
              <a:rPr lang="en-US" altLang="zh-CN" sz="1400" dirty="0"/>
              <a:t>2</a:t>
            </a:r>
            <a:r>
              <a:rPr lang="zh-CN" altLang="en-US" sz="1400" dirty="0"/>
              <a:t>）设置向导的设置</a:t>
            </a:r>
          </a:p>
          <a:p>
            <a:pPr marL="0" lvl="0" indent="0">
              <a:lnSpc>
                <a:spcPct val="150000"/>
              </a:lnSpc>
              <a:buNone/>
            </a:pPr>
            <a:r>
              <a:rPr lang="en-US" altLang="zh-CN" sz="1400" dirty="0"/>
              <a:t>3</a:t>
            </a:r>
            <a:r>
              <a:rPr lang="zh-CN" altLang="en-US" sz="1400" dirty="0"/>
              <a:t>）点击“下一步”，打开如</a:t>
            </a:r>
            <a:r>
              <a:rPr lang="zh-CN" altLang="en-US" sz="1400" dirty="0" smtClean="0"/>
              <a:t>图所</a:t>
            </a:r>
            <a:r>
              <a:rPr lang="zh-CN" altLang="en-US" sz="1400" dirty="0"/>
              <a:t>示的窗口。设置</a:t>
            </a:r>
            <a:r>
              <a:rPr lang="en-US" altLang="zh-CN" sz="1400" dirty="0"/>
              <a:t>SSID</a:t>
            </a:r>
            <a:r>
              <a:rPr lang="zh-CN" altLang="en-US" sz="1400" dirty="0"/>
              <a:t>和信道的值，在同一个网络中，</a:t>
            </a:r>
            <a:r>
              <a:rPr lang="en-US" altLang="zh-CN" sz="1400" dirty="0"/>
              <a:t>SSID</a:t>
            </a:r>
            <a:r>
              <a:rPr lang="zh-CN" altLang="en-US" sz="1400" dirty="0"/>
              <a:t>和信道的值必须一致。</a:t>
            </a:r>
          </a:p>
          <a:p>
            <a:pPr marL="0" lvl="0" indent="0">
              <a:lnSpc>
                <a:spcPct val="150000"/>
              </a:lnSpc>
              <a:buNone/>
            </a:pPr>
            <a:r>
              <a:rPr lang="en-US" altLang="zh-CN" sz="1400" dirty="0"/>
              <a:t>4</a:t>
            </a:r>
            <a:r>
              <a:rPr lang="zh-CN" altLang="en-US" sz="1400" dirty="0"/>
              <a:t>）点击“下一步”，打开如</a:t>
            </a:r>
            <a:r>
              <a:rPr lang="zh-CN" altLang="en-US" sz="1400" dirty="0" smtClean="0"/>
              <a:t>图所</a:t>
            </a:r>
            <a:r>
              <a:rPr lang="zh-CN" altLang="en-US" sz="1400" dirty="0"/>
              <a:t>示的窗口。对</a:t>
            </a:r>
            <a:r>
              <a:rPr lang="en-US" altLang="zh-CN" sz="1400" dirty="0"/>
              <a:t>DWL-2000AP+A</a:t>
            </a:r>
            <a:r>
              <a:rPr lang="zh-CN" altLang="en-US" sz="1400" dirty="0"/>
              <a:t>进行二级无线加密，这里我们先设置为“禁用”。</a:t>
            </a:r>
          </a:p>
          <a:p>
            <a:pPr marL="0" lvl="0" indent="0">
              <a:lnSpc>
                <a:spcPct val="150000"/>
              </a:lnSpc>
              <a:buNone/>
            </a:pPr>
            <a:r>
              <a:rPr lang="en-US" altLang="zh-CN" sz="1400" dirty="0"/>
              <a:t>5</a:t>
            </a:r>
            <a:r>
              <a:rPr lang="zh-CN" altLang="en-US" sz="1400" dirty="0"/>
              <a:t>）点击“下一步”，打开如</a:t>
            </a:r>
            <a:r>
              <a:rPr lang="zh-CN" altLang="en-US" sz="1400" dirty="0" smtClean="0"/>
              <a:t>图</a:t>
            </a:r>
            <a:r>
              <a:rPr lang="en-US" altLang="zh-CN" sz="1400" dirty="0" smtClean="0"/>
              <a:t> </a:t>
            </a:r>
            <a:r>
              <a:rPr lang="zh-CN" altLang="en-US" sz="1400" dirty="0"/>
              <a:t>所示的窗口。对</a:t>
            </a:r>
            <a:r>
              <a:rPr lang="en-US" altLang="zh-CN" sz="1400" dirty="0"/>
              <a:t>DWL-2000AP+A</a:t>
            </a:r>
            <a:r>
              <a:rPr lang="zh-CN" altLang="en-US" sz="1400" dirty="0"/>
              <a:t>设备重新启动，设置生效。</a:t>
            </a: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1266" name="Picture 2" descr="1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9097" y="5071390"/>
            <a:ext cx="24288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13-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5002210"/>
            <a:ext cx="26479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13-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1212" y="4935388"/>
            <a:ext cx="21717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01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412776"/>
            <a:ext cx="8229600" cy="633859"/>
          </a:xfrm>
        </p:spPr>
        <p:txBody>
          <a:bodyPr>
            <a:noAutofit/>
          </a:bodyPr>
          <a:lstStyle/>
          <a:p>
            <a:pPr marR="0" rtl="0">
              <a:lnSpc>
                <a:spcPct val="150000"/>
              </a:lnSpc>
            </a:pPr>
            <a:r>
              <a:rPr lang="zh-CN" altLang="en-US" sz="2000" b="0" i="0" u="none" strike="noStrike" kern="100" baseline="0" dirty="0" smtClean="0">
                <a:solidFill>
                  <a:srgbClr val="000000"/>
                </a:solidFill>
                <a:latin typeface="Times New Roman"/>
                <a:ea typeface="宋体"/>
              </a:rPr>
              <a:t>以下主要介绍网卡、双绞线、宽带路由器、无线宽带路由器等网络传输介质和互连设备。</a:t>
            </a:r>
          </a:p>
        </p:txBody>
      </p:sp>
      <p:sp>
        <p:nvSpPr>
          <p:cNvPr id="3" name="文本占位符 2"/>
          <p:cNvSpPr>
            <a:spLocks noGrp="1"/>
          </p:cNvSpPr>
          <p:nvPr>
            <p:ph type="body" idx="1"/>
          </p:nvPr>
        </p:nvSpPr>
        <p:spPr>
          <a:xfrm>
            <a:off x="457200" y="2492896"/>
            <a:ext cx="8229600" cy="3457054"/>
          </a:xfrm>
        </p:spPr>
        <p:txBody>
          <a:bodyPr/>
          <a:lstStyle/>
          <a:p>
            <a:pPr lvl="1"/>
            <a:r>
              <a:rPr lang="en-US" altLang="zh-CN" b="0" i="0" u="none" strike="noStrike" kern="100" baseline="0" dirty="0" smtClean="0">
                <a:solidFill>
                  <a:srgbClr val="000000"/>
                </a:solidFill>
                <a:latin typeface="黑体"/>
                <a:ea typeface="黑体"/>
              </a:rPr>
              <a:t>1</a:t>
            </a:r>
            <a:r>
              <a:rPr lang="zh-CN" altLang="en-US" b="0" i="0" u="none" strike="noStrike" kern="100" baseline="0" dirty="0" smtClean="0">
                <a:solidFill>
                  <a:srgbClr val="000000"/>
                </a:solidFill>
                <a:latin typeface="黑体"/>
                <a:ea typeface="黑体"/>
              </a:rPr>
              <a:t>．网卡</a:t>
            </a:r>
            <a:endParaRPr lang="zh-CN" altLang="en-US" b="0" i="0" u="none" strike="noStrike" kern="100" baseline="0" dirty="0" smtClean="0">
              <a:solidFill>
                <a:srgbClr val="000000"/>
              </a:solidFill>
              <a:latin typeface="Times New Roman"/>
              <a:ea typeface="黑体"/>
            </a:endParaRPr>
          </a:p>
        </p:txBody>
      </p:sp>
      <p:sp>
        <p:nvSpPr>
          <p:cNvPr id="4" name="标题 1"/>
          <p:cNvSpPr txBox="1">
            <a:spLocks/>
          </p:cNvSpPr>
          <p:nvPr/>
        </p:nvSpPr>
        <p:spPr bwMode="auto">
          <a:xfrm>
            <a:off x="611560" y="3068960"/>
            <a:ext cx="822960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kumimoji="1" sz="3600" b="1">
                <a:solidFill>
                  <a:schemeClr val="bg1"/>
                </a:solidFill>
                <a:latin typeface="+mj-lt"/>
                <a:ea typeface="+mj-ea"/>
                <a:cs typeface="+mj-cs"/>
              </a:defRPr>
            </a:lvl1pPr>
            <a:lvl2pPr algn="l" rtl="0" eaLnBrk="0" fontAlgn="base" hangingPunct="0">
              <a:spcBef>
                <a:spcPct val="0"/>
              </a:spcBef>
              <a:spcAft>
                <a:spcPct val="0"/>
              </a:spcAft>
              <a:defRPr kumimoji="1" sz="3600" b="1">
                <a:solidFill>
                  <a:schemeClr val="bg1"/>
                </a:solidFill>
                <a:latin typeface="Arial" pitchFamily="34" charset="0"/>
                <a:ea typeface="黑体" pitchFamily="49" charset="-122"/>
              </a:defRPr>
            </a:lvl2pPr>
            <a:lvl3pPr algn="l" rtl="0" eaLnBrk="0" fontAlgn="base" hangingPunct="0">
              <a:spcBef>
                <a:spcPct val="0"/>
              </a:spcBef>
              <a:spcAft>
                <a:spcPct val="0"/>
              </a:spcAft>
              <a:defRPr kumimoji="1" sz="3600" b="1">
                <a:solidFill>
                  <a:schemeClr val="bg1"/>
                </a:solidFill>
                <a:latin typeface="Arial" pitchFamily="34" charset="0"/>
                <a:ea typeface="黑体" pitchFamily="49" charset="-122"/>
              </a:defRPr>
            </a:lvl3pPr>
            <a:lvl4pPr algn="l" rtl="0" eaLnBrk="0" fontAlgn="base" hangingPunct="0">
              <a:spcBef>
                <a:spcPct val="0"/>
              </a:spcBef>
              <a:spcAft>
                <a:spcPct val="0"/>
              </a:spcAft>
              <a:defRPr kumimoji="1" sz="3600" b="1">
                <a:solidFill>
                  <a:schemeClr val="bg1"/>
                </a:solidFill>
                <a:latin typeface="Arial" pitchFamily="34" charset="0"/>
                <a:ea typeface="黑体" pitchFamily="49" charset="-122"/>
              </a:defRPr>
            </a:lvl4pPr>
            <a:lvl5pPr algn="l" rtl="0" eaLnBrk="0" fontAlgn="base" hangingPunct="0">
              <a:spcBef>
                <a:spcPct val="0"/>
              </a:spcBef>
              <a:spcAft>
                <a:spcPct val="0"/>
              </a:spcAft>
              <a:defRPr kumimoji="1" sz="3600" b="1">
                <a:solidFill>
                  <a:schemeClr val="bg1"/>
                </a:solidFill>
                <a:latin typeface="Arial" pitchFamily="34" charset="0"/>
                <a:ea typeface="黑体" pitchFamily="49" charset="-122"/>
              </a:defRPr>
            </a:lvl5pPr>
            <a:lvl6pPr marL="457200" algn="l" rtl="0" fontAlgn="base">
              <a:spcBef>
                <a:spcPct val="0"/>
              </a:spcBef>
              <a:spcAft>
                <a:spcPct val="0"/>
              </a:spcAft>
              <a:defRPr kumimoji="1" sz="3600" b="1">
                <a:solidFill>
                  <a:schemeClr val="bg1"/>
                </a:solidFill>
                <a:latin typeface="Arial" pitchFamily="34" charset="0"/>
                <a:ea typeface="黑体" pitchFamily="49" charset="-122"/>
              </a:defRPr>
            </a:lvl6pPr>
            <a:lvl7pPr marL="914400" algn="l" rtl="0" fontAlgn="base">
              <a:spcBef>
                <a:spcPct val="0"/>
              </a:spcBef>
              <a:spcAft>
                <a:spcPct val="0"/>
              </a:spcAft>
              <a:defRPr kumimoji="1" sz="3600" b="1">
                <a:solidFill>
                  <a:schemeClr val="bg1"/>
                </a:solidFill>
                <a:latin typeface="Arial" pitchFamily="34" charset="0"/>
                <a:ea typeface="黑体" pitchFamily="49" charset="-122"/>
              </a:defRPr>
            </a:lvl7pPr>
            <a:lvl8pPr marL="1371600" algn="l" rtl="0" fontAlgn="base">
              <a:spcBef>
                <a:spcPct val="0"/>
              </a:spcBef>
              <a:spcAft>
                <a:spcPct val="0"/>
              </a:spcAft>
              <a:defRPr kumimoji="1" sz="3600" b="1">
                <a:solidFill>
                  <a:schemeClr val="bg1"/>
                </a:solidFill>
                <a:latin typeface="Arial" pitchFamily="34" charset="0"/>
                <a:ea typeface="黑体" pitchFamily="49" charset="-122"/>
              </a:defRPr>
            </a:lvl8pPr>
            <a:lvl9pPr marL="1828800" algn="l" rtl="0" fontAlgn="base">
              <a:spcBef>
                <a:spcPct val="0"/>
              </a:spcBef>
              <a:spcAft>
                <a:spcPct val="0"/>
              </a:spcAft>
              <a:defRPr kumimoji="1" sz="3600" b="1">
                <a:solidFill>
                  <a:schemeClr val="bg1"/>
                </a:solidFill>
                <a:latin typeface="Arial" pitchFamily="34" charset="0"/>
                <a:ea typeface="黑体" pitchFamily="49" charset="-122"/>
              </a:defRPr>
            </a:lvl9pPr>
          </a:lstStyle>
          <a:p>
            <a:pPr>
              <a:lnSpc>
                <a:spcPct val="170000"/>
              </a:lnSpc>
            </a:pPr>
            <a:r>
              <a:rPr lang="zh-CN" altLang="en-US" sz="2000" b="0" kern="100" dirty="0" smtClean="0">
                <a:solidFill>
                  <a:srgbClr val="000000"/>
                </a:solidFill>
                <a:latin typeface="Times New Roman"/>
                <a:ea typeface="宋体"/>
              </a:rPr>
              <a:t>网卡（</a:t>
            </a:r>
            <a:r>
              <a:rPr lang="en-US" altLang="zh-CN" sz="2000" b="0" kern="100" dirty="0" smtClean="0">
                <a:solidFill>
                  <a:srgbClr val="000000"/>
                </a:solidFill>
                <a:latin typeface="Times New Roman"/>
                <a:ea typeface="宋体"/>
              </a:rPr>
              <a:t>Network Interface Card</a:t>
            </a:r>
            <a:r>
              <a:rPr lang="zh-CN" altLang="en-US" sz="2000" b="0" kern="100" dirty="0" smtClean="0">
                <a:solidFill>
                  <a:srgbClr val="000000"/>
                </a:solidFill>
                <a:latin typeface="Times New Roman"/>
                <a:ea typeface="宋体"/>
              </a:rPr>
              <a:t>，</a:t>
            </a:r>
            <a:r>
              <a:rPr lang="en-US" altLang="zh-CN" sz="2000" b="0" kern="100" dirty="0" smtClean="0">
                <a:solidFill>
                  <a:srgbClr val="000000"/>
                </a:solidFill>
                <a:latin typeface="Times New Roman"/>
                <a:ea typeface="宋体"/>
              </a:rPr>
              <a:t>NIC</a:t>
            </a:r>
            <a:r>
              <a:rPr lang="zh-CN" altLang="en-US" sz="2000" b="0" kern="100" dirty="0" smtClean="0">
                <a:solidFill>
                  <a:srgbClr val="000000"/>
                </a:solidFill>
                <a:latin typeface="Times New Roman"/>
                <a:ea typeface="宋体"/>
              </a:rPr>
              <a:t>）也叫网络适配器，是连接计算机与网络的硬件设备。网卡插在计算机或服务器扩展槽中，通过网络线（如双绞线、同轴电缆或光纤）与网络交换数据、共享资源。</a:t>
            </a:r>
          </a:p>
        </p:txBody>
      </p:sp>
      <p:sp>
        <p:nvSpPr>
          <p:cNvPr id="6" name="标题 1"/>
          <p:cNvSpPr txBox="1">
            <a:spLocks/>
          </p:cNvSpPr>
          <p:nvPr/>
        </p:nvSpPr>
        <p:spPr bwMode="auto">
          <a:xfrm>
            <a:off x="457200" y="260350"/>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b="1">
                <a:solidFill>
                  <a:schemeClr val="bg1"/>
                </a:solidFill>
                <a:latin typeface="+mj-lt"/>
                <a:ea typeface="+mj-ea"/>
                <a:cs typeface="+mj-cs"/>
              </a:defRPr>
            </a:lvl1pPr>
            <a:lvl2pPr algn="l" rtl="0" eaLnBrk="0" fontAlgn="base" hangingPunct="0">
              <a:spcBef>
                <a:spcPct val="0"/>
              </a:spcBef>
              <a:spcAft>
                <a:spcPct val="0"/>
              </a:spcAft>
              <a:defRPr kumimoji="1" sz="3600" b="1">
                <a:solidFill>
                  <a:schemeClr val="bg1"/>
                </a:solidFill>
                <a:latin typeface="Arial" pitchFamily="34" charset="0"/>
                <a:ea typeface="黑体" pitchFamily="49" charset="-122"/>
              </a:defRPr>
            </a:lvl2pPr>
            <a:lvl3pPr algn="l" rtl="0" eaLnBrk="0" fontAlgn="base" hangingPunct="0">
              <a:spcBef>
                <a:spcPct val="0"/>
              </a:spcBef>
              <a:spcAft>
                <a:spcPct val="0"/>
              </a:spcAft>
              <a:defRPr kumimoji="1" sz="3600" b="1">
                <a:solidFill>
                  <a:schemeClr val="bg1"/>
                </a:solidFill>
                <a:latin typeface="Arial" pitchFamily="34" charset="0"/>
                <a:ea typeface="黑体" pitchFamily="49" charset="-122"/>
              </a:defRPr>
            </a:lvl3pPr>
            <a:lvl4pPr algn="l" rtl="0" eaLnBrk="0" fontAlgn="base" hangingPunct="0">
              <a:spcBef>
                <a:spcPct val="0"/>
              </a:spcBef>
              <a:spcAft>
                <a:spcPct val="0"/>
              </a:spcAft>
              <a:defRPr kumimoji="1" sz="3600" b="1">
                <a:solidFill>
                  <a:schemeClr val="bg1"/>
                </a:solidFill>
                <a:latin typeface="Arial" pitchFamily="34" charset="0"/>
                <a:ea typeface="黑体" pitchFamily="49" charset="-122"/>
              </a:defRPr>
            </a:lvl4pPr>
            <a:lvl5pPr algn="l" rtl="0" eaLnBrk="0" fontAlgn="base" hangingPunct="0">
              <a:spcBef>
                <a:spcPct val="0"/>
              </a:spcBef>
              <a:spcAft>
                <a:spcPct val="0"/>
              </a:spcAft>
              <a:defRPr kumimoji="1" sz="3600" b="1">
                <a:solidFill>
                  <a:schemeClr val="bg1"/>
                </a:solidFill>
                <a:latin typeface="Arial" pitchFamily="34" charset="0"/>
                <a:ea typeface="黑体" pitchFamily="49" charset="-122"/>
              </a:defRPr>
            </a:lvl5pPr>
            <a:lvl6pPr marL="457200" algn="l" rtl="0" fontAlgn="base">
              <a:spcBef>
                <a:spcPct val="0"/>
              </a:spcBef>
              <a:spcAft>
                <a:spcPct val="0"/>
              </a:spcAft>
              <a:defRPr kumimoji="1" sz="3600" b="1">
                <a:solidFill>
                  <a:schemeClr val="bg1"/>
                </a:solidFill>
                <a:latin typeface="Arial" pitchFamily="34" charset="0"/>
                <a:ea typeface="黑体" pitchFamily="49" charset="-122"/>
              </a:defRPr>
            </a:lvl6pPr>
            <a:lvl7pPr marL="914400" algn="l" rtl="0" fontAlgn="base">
              <a:spcBef>
                <a:spcPct val="0"/>
              </a:spcBef>
              <a:spcAft>
                <a:spcPct val="0"/>
              </a:spcAft>
              <a:defRPr kumimoji="1" sz="3600" b="1">
                <a:solidFill>
                  <a:schemeClr val="bg1"/>
                </a:solidFill>
                <a:latin typeface="Arial" pitchFamily="34" charset="0"/>
                <a:ea typeface="黑体" pitchFamily="49" charset="-122"/>
              </a:defRPr>
            </a:lvl7pPr>
            <a:lvl8pPr marL="1371600" algn="l" rtl="0" fontAlgn="base">
              <a:spcBef>
                <a:spcPct val="0"/>
              </a:spcBef>
              <a:spcAft>
                <a:spcPct val="0"/>
              </a:spcAft>
              <a:defRPr kumimoji="1" sz="3600" b="1">
                <a:solidFill>
                  <a:schemeClr val="bg1"/>
                </a:solidFill>
                <a:latin typeface="Arial" pitchFamily="34" charset="0"/>
                <a:ea typeface="黑体" pitchFamily="49" charset="-122"/>
              </a:defRPr>
            </a:lvl8pPr>
            <a:lvl9pPr marL="1828800" algn="l" rtl="0" fontAlgn="base">
              <a:spcBef>
                <a:spcPct val="0"/>
              </a:spcBef>
              <a:spcAft>
                <a:spcPct val="0"/>
              </a:spcAft>
              <a:defRPr kumimoji="1" sz="3600" b="1">
                <a:solidFill>
                  <a:schemeClr val="bg1"/>
                </a:solidFill>
                <a:latin typeface="Arial" pitchFamily="34" charset="0"/>
                <a:ea typeface="黑体" pitchFamily="49" charset="-122"/>
              </a:defRPr>
            </a:lvl9pPr>
          </a:lstStyle>
          <a:p>
            <a:r>
              <a:rPr lang="zh-CN" altLang="en-US" b="0" kern="2200" dirty="0" smtClean="0">
                <a:latin typeface="黑体"/>
                <a:ea typeface="黑体"/>
              </a:rPr>
              <a:t>第</a:t>
            </a:r>
            <a:r>
              <a:rPr lang="en-US" altLang="zh-CN" b="0" kern="2200" dirty="0" smtClean="0">
                <a:latin typeface="黑体"/>
                <a:ea typeface="黑体"/>
              </a:rPr>
              <a:t>13</a:t>
            </a:r>
            <a:r>
              <a:rPr lang="zh-CN" altLang="en-US" b="0" kern="2200" dirty="0" smtClean="0">
                <a:latin typeface="黑体"/>
                <a:ea typeface="黑体"/>
              </a:rPr>
              <a:t>章  小型局域网组建</a:t>
            </a:r>
            <a:endParaRPr lang="zh-CN" altLang="en-US" b="0" kern="2200" dirty="0" smtClean="0">
              <a:latin typeface="Times New Roman"/>
              <a:ea typeface="黑体"/>
            </a:endParaRPr>
          </a:p>
        </p:txBody>
      </p:sp>
    </p:spTree>
    <p:extLst>
      <p:ext uri="{BB962C8B-B14F-4D97-AF65-F5344CB8AC3E}">
        <p14:creationId xmlns:p14="http://schemas.microsoft.com/office/powerpoint/2010/main" val="2784067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2</a:t>
            </a:r>
            <a:r>
              <a:rPr lang="zh-CN" altLang="zh-CN" sz="2000" dirty="0"/>
              <a:t>．</a:t>
            </a:r>
            <a:r>
              <a:rPr lang="en-US" altLang="zh-CN" sz="2000" dirty="0"/>
              <a:t>DWL-2000AP+A</a:t>
            </a:r>
            <a:r>
              <a:rPr lang="zh-CN" altLang="zh-CN" sz="2000" dirty="0"/>
              <a:t>的设置</a:t>
            </a:r>
            <a:endParaRPr lang="zh-CN" altLang="en-US" sz="2000" dirty="0" smtClean="0"/>
          </a:p>
          <a:p>
            <a:pPr marL="0" lvl="0" indent="0">
              <a:lnSpc>
                <a:spcPct val="150000"/>
              </a:lnSpc>
              <a:buNone/>
            </a:pPr>
            <a:r>
              <a:rPr lang="en-US" altLang="zh-CN" sz="1400" dirty="0"/>
              <a:t>DWL-2000AP+A</a:t>
            </a:r>
            <a:r>
              <a:rPr lang="zh-CN" altLang="en-US" sz="1400" dirty="0"/>
              <a:t>设置的操作步骤如下：</a:t>
            </a:r>
          </a:p>
          <a:p>
            <a:pPr marL="0" lvl="0" indent="0">
              <a:lnSpc>
                <a:spcPct val="150000"/>
              </a:lnSpc>
              <a:buNone/>
            </a:pPr>
            <a:r>
              <a:rPr lang="zh-CN" altLang="en-US" sz="1400" dirty="0"/>
              <a:t>（</a:t>
            </a:r>
            <a:r>
              <a:rPr lang="en-US" altLang="zh-CN" sz="1400" dirty="0"/>
              <a:t>3</a:t>
            </a:r>
            <a:r>
              <a:rPr lang="zh-CN" altLang="en-US" sz="1400" dirty="0"/>
              <a:t>）无线网络的设置</a:t>
            </a:r>
          </a:p>
          <a:p>
            <a:pPr marL="0" lvl="0" indent="0">
              <a:lnSpc>
                <a:spcPct val="150000"/>
              </a:lnSpc>
              <a:buNone/>
            </a:pPr>
            <a:r>
              <a:rPr lang="en-US" altLang="zh-CN" sz="1400" dirty="0"/>
              <a:t>1</a:t>
            </a:r>
            <a:r>
              <a:rPr lang="zh-CN" altLang="en-US" sz="1400" dirty="0"/>
              <a:t>）打开主页中“无线网络”设置窗口，具体设置如</a:t>
            </a:r>
            <a:r>
              <a:rPr lang="zh-CN" altLang="en-US" sz="1400" dirty="0" smtClean="0"/>
              <a:t>图所</a:t>
            </a:r>
            <a:r>
              <a:rPr lang="zh-CN" altLang="en-US" sz="1400" dirty="0"/>
              <a:t>示</a:t>
            </a:r>
            <a:r>
              <a:rPr lang="zh-CN" altLang="en-US" sz="1400" dirty="0" smtClean="0"/>
              <a:t>。按正确的方式完成配置。</a:t>
            </a:r>
            <a:endParaRPr lang="zh-CN" altLang="en-US" sz="14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2290"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4005064"/>
            <a:ext cx="28956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43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2</a:t>
            </a:r>
            <a:r>
              <a:rPr lang="zh-CN" altLang="zh-CN" sz="2000" dirty="0"/>
              <a:t>．</a:t>
            </a:r>
            <a:r>
              <a:rPr lang="en-US" altLang="zh-CN" sz="2000" dirty="0"/>
              <a:t>DWL-2000AP+A</a:t>
            </a:r>
            <a:r>
              <a:rPr lang="zh-CN" altLang="zh-CN" sz="2000" dirty="0"/>
              <a:t>的设置</a:t>
            </a:r>
            <a:endParaRPr lang="zh-CN" altLang="en-US" sz="2000" dirty="0" smtClean="0"/>
          </a:p>
          <a:p>
            <a:pPr marL="0" lvl="0" indent="0">
              <a:lnSpc>
                <a:spcPct val="150000"/>
              </a:lnSpc>
              <a:buNone/>
            </a:pPr>
            <a:r>
              <a:rPr lang="en-US" altLang="zh-CN" sz="1400" dirty="0"/>
              <a:t>DWL-2000AP+A</a:t>
            </a:r>
            <a:r>
              <a:rPr lang="zh-CN" altLang="en-US" sz="1400" dirty="0"/>
              <a:t>设置的操作步骤如下：</a:t>
            </a:r>
          </a:p>
          <a:p>
            <a:pPr marL="0" lvl="0" indent="0">
              <a:lnSpc>
                <a:spcPct val="150000"/>
              </a:lnSpc>
              <a:buNone/>
            </a:pPr>
            <a:r>
              <a:rPr lang="zh-CN" altLang="en-US" sz="1400" dirty="0"/>
              <a:t>（</a:t>
            </a:r>
            <a:r>
              <a:rPr lang="en-US" altLang="zh-CN" sz="1400" dirty="0"/>
              <a:t>4</a:t>
            </a:r>
            <a:r>
              <a:rPr lang="zh-CN" altLang="en-US" sz="1400" dirty="0"/>
              <a:t>）网桥的设置</a:t>
            </a:r>
          </a:p>
          <a:p>
            <a:pPr marL="0" lvl="0" indent="0">
              <a:lnSpc>
                <a:spcPct val="150000"/>
              </a:lnSpc>
              <a:buNone/>
            </a:pPr>
            <a:r>
              <a:rPr lang="en-US" altLang="zh-CN" sz="1400" dirty="0"/>
              <a:t>1</a:t>
            </a:r>
            <a:r>
              <a:rPr lang="zh-CN" altLang="en-US" sz="1400" dirty="0"/>
              <a:t>）打开主页中的“无线网络”设置窗口，在</a:t>
            </a:r>
            <a:r>
              <a:rPr lang="en-US" altLang="zh-CN" sz="1400" dirty="0"/>
              <a:t>Mode</a:t>
            </a:r>
            <a:r>
              <a:rPr lang="zh-CN" altLang="en-US" sz="1400" dirty="0"/>
              <a:t>选项中选择</a:t>
            </a:r>
            <a:r>
              <a:rPr lang="en-US" altLang="zh-CN" sz="1400" dirty="0"/>
              <a:t>WDS</a:t>
            </a:r>
            <a:r>
              <a:rPr lang="zh-CN" altLang="en-US" sz="1400" dirty="0"/>
              <a:t>模式。如</a:t>
            </a:r>
            <a:r>
              <a:rPr lang="zh-CN" altLang="en-US" sz="1400" dirty="0" smtClean="0"/>
              <a:t>图所</a:t>
            </a:r>
            <a:r>
              <a:rPr lang="zh-CN" altLang="en-US" sz="1400" dirty="0"/>
              <a:t>示。</a:t>
            </a: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3314" name="图片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861048"/>
            <a:ext cx="29908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0557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2</a:t>
            </a:r>
            <a:r>
              <a:rPr lang="zh-CN" altLang="zh-CN" sz="2000" dirty="0"/>
              <a:t>．</a:t>
            </a:r>
            <a:r>
              <a:rPr lang="en-US" altLang="zh-CN" sz="2000" dirty="0"/>
              <a:t>DWL-2000AP+A</a:t>
            </a:r>
            <a:r>
              <a:rPr lang="zh-CN" altLang="zh-CN" sz="2000" dirty="0"/>
              <a:t>的设置</a:t>
            </a:r>
            <a:endParaRPr lang="zh-CN" altLang="en-US" sz="2000" dirty="0" smtClean="0"/>
          </a:p>
          <a:p>
            <a:pPr marL="0" lvl="0" indent="0">
              <a:lnSpc>
                <a:spcPct val="150000"/>
              </a:lnSpc>
              <a:buNone/>
            </a:pPr>
            <a:r>
              <a:rPr lang="en-US" altLang="zh-CN" sz="1400" dirty="0"/>
              <a:t>DWL-2000AP+A</a:t>
            </a:r>
            <a:r>
              <a:rPr lang="zh-CN" altLang="en-US" sz="1400" dirty="0"/>
              <a:t>设置的操作步骤如下：</a:t>
            </a:r>
          </a:p>
          <a:p>
            <a:pPr marL="0" lvl="0" indent="0">
              <a:lnSpc>
                <a:spcPct val="150000"/>
              </a:lnSpc>
              <a:buNone/>
            </a:pPr>
            <a:r>
              <a:rPr lang="zh-CN" altLang="en-US" sz="1400" dirty="0"/>
              <a:t>（</a:t>
            </a:r>
            <a:r>
              <a:rPr lang="en-US" altLang="zh-CN" sz="1400" dirty="0"/>
              <a:t>5</a:t>
            </a:r>
            <a:r>
              <a:rPr lang="zh-CN" altLang="en-US" sz="1400" dirty="0"/>
              <a:t>）</a:t>
            </a:r>
            <a:r>
              <a:rPr lang="en-US" altLang="zh-CN" sz="1400" dirty="0"/>
              <a:t>LAN</a:t>
            </a:r>
            <a:r>
              <a:rPr lang="zh-CN" altLang="en-US" sz="1400" dirty="0"/>
              <a:t>设置</a:t>
            </a:r>
          </a:p>
          <a:p>
            <a:pPr marL="0" lvl="0" indent="0">
              <a:lnSpc>
                <a:spcPct val="150000"/>
              </a:lnSpc>
              <a:buNone/>
            </a:pPr>
            <a:r>
              <a:rPr lang="en-US" altLang="zh-CN" sz="1400" dirty="0"/>
              <a:t>1</a:t>
            </a:r>
            <a:r>
              <a:rPr lang="zh-CN" altLang="en-US" sz="1400" dirty="0"/>
              <a:t>）打开主页选择“</a:t>
            </a:r>
            <a:r>
              <a:rPr lang="en-US" altLang="zh-CN" sz="1400" dirty="0"/>
              <a:t>LAN</a:t>
            </a:r>
            <a:r>
              <a:rPr lang="zh-CN" altLang="en-US" sz="1400" dirty="0"/>
              <a:t>设置”</a:t>
            </a:r>
            <a:r>
              <a:rPr lang="zh-CN" altLang="en-US" sz="1400" dirty="0" smtClean="0"/>
              <a:t>，如图所</a:t>
            </a:r>
            <a:r>
              <a:rPr lang="zh-CN" altLang="en-US" sz="1400" dirty="0"/>
              <a:t>示。</a:t>
            </a: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4338"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204863"/>
            <a:ext cx="5063758" cy="374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3207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2</a:t>
            </a:r>
            <a:r>
              <a:rPr lang="zh-CN" altLang="zh-CN" sz="2000" dirty="0"/>
              <a:t>．</a:t>
            </a:r>
            <a:r>
              <a:rPr lang="en-US" altLang="zh-CN" sz="2000" dirty="0"/>
              <a:t>DWL-2000AP+A</a:t>
            </a:r>
            <a:r>
              <a:rPr lang="zh-CN" altLang="zh-CN" sz="2000" dirty="0"/>
              <a:t>的设置</a:t>
            </a:r>
            <a:endParaRPr lang="zh-CN" altLang="en-US" sz="2000" dirty="0" smtClean="0"/>
          </a:p>
          <a:p>
            <a:pPr marL="0" lvl="0" indent="0">
              <a:lnSpc>
                <a:spcPct val="150000"/>
              </a:lnSpc>
              <a:buNone/>
            </a:pPr>
            <a:r>
              <a:rPr lang="en-US" altLang="zh-CN" sz="1400" dirty="0"/>
              <a:t>DWL-2000AP+A</a:t>
            </a:r>
            <a:r>
              <a:rPr lang="zh-CN" altLang="en-US" sz="1400" dirty="0"/>
              <a:t>设置的操作步骤如下：</a:t>
            </a:r>
          </a:p>
          <a:p>
            <a:pPr marL="0" lvl="0" indent="0">
              <a:lnSpc>
                <a:spcPct val="150000"/>
              </a:lnSpc>
              <a:buNone/>
            </a:pPr>
            <a:r>
              <a:rPr lang="zh-CN" altLang="en-US" sz="1400" dirty="0"/>
              <a:t>（</a:t>
            </a:r>
            <a:r>
              <a:rPr lang="en-US" altLang="zh-CN" sz="1400" dirty="0"/>
              <a:t>6</a:t>
            </a:r>
            <a:r>
              <a:rPr lang="zh-CN" altLang="en-US" sz="1400" dirty="0"/>
              <a:t>）</a:t>
            </a:r>
            <a:r>
              <a:rPr lang="en-US" altLang="zh-CN" sz="1400" dirty="0"/>
              <a:t>DHCP</a:t>
            </a:r>
            <a:r>
              <a:rPr lang="zh-CN" altLang="en-US" sz="1400" dirty="0"/>
              <a:t>服务器的设置</a:t>
            </a:r>
          </a:p>
          <a:p>
            <a:pPr marL="0" lvl="0" indent="0">
              <a:lnSpc>
                <a:spcPct val="150000"/>
              </a:lnSpc>
              <a:buNone/>
            </a:pPr>
            <a:r>
              <a:rPr lang="en-US" altLang="zh-CN" sz="1400" dirty="0"/>
              <a:t>1</a:t>
            </a:r>
            <a:r>
              <a:rPr lang="zh-CN" altLang="en-US" sz="1400" dirty="0"/>
              <a:t>）打开主页选择“</a:t>
            </a:r>
            <a:r>
              <a:rPr lang="en-US" altLang="zh-CN" sz="1400" dirty="0"/>
              <a:t>DHCP</a:t>
            </a:r>
            <a:r>
              <a:rPr lang="zh-CN" altLang="en-US" sz="1400" dirty="0"/>
              <a:t>服务器”</a:t>
            </a:r>
            <a:r>
              <a:rPr lang="zh-CN" altLang="en-US" sz="1400" dirty="0" smtClean="0"/>
              <a:t>，如图所示。</a:t>
            </a:r>
            <a:endParaRPr lang="zh-CN" altLang="en-US" sz="14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5362"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924944"/>
            <a:ext cx="4636960"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0196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a:solidFill>
                  <a:srgbClr val="000000"/>
                </a:solidFill>
                <a:latin typeface="黑体"/>
                <a:ea typeface="黑体"/>
              </a:rPr>
              <a:t>13.4  </a:t>
            </a:r>
            <a:r>
              <a:rPr lang="zh-CN" altLang="en-US" kern="100" dirty="0">
                <a:solidFill>
                  <a:srgbClr val="000000"/>
                </a:solidFill>
                <a:latin typeface="黑体"/>
                <a:ea typeface="黑体"/>
              </a:rPr>
              <a:t>家庭无线网络的组网和接入</a:t>
            </a:r>
            <a:r>
              <a:rPr lang="zh-CN" altLang="en-US" kern="100" dirty="0" smtClean="0">
                <a:solidFill>
                  <a:srgbClr val="000000"/>
                </a:solidFill>
                <a:latin typeface="黑体"/>
                <a:ea typeface="黑体"/>
              </a:rPr>
              <a:t>互联网</a:t>
            </a:r>
            <a:endParaRPr lang="en-US" altLang="zh-CN" kern="100" dirty="0" smtClean="0">
              <a:solidFill>
                <a:srgbClr val="000000"/>
              </a:solidFill>
              <a:latin typeface="黑体"/>
              <a:ea typeface="黑体"/>
            </a:endParaRPr>
          </a:p>
          <a:p>
            <a:pPr marL="0" lvl="0" indent="0">
              <a:lnSpc>
                <a:spcPct val="150000"/>
              </a:lnSpc>
              <a:buNone/>
            </a:pPr>
            <a:r>
              <a:rPr lang="en-US" altLang="zh-CN" sz="2000" dirty="0"/>
              <a:t>3</a:t>
            </a:r>
            <a:r>
              <a:rPr lang="zh-CN" altLang="en-US" sz="2000" dirty="0"/>
              <a:t>．无线网卡的设置</a:t>
            </a:r>
          </a:p>
          <a:p>
            <a:pPr marL="0" lvl="0" indent="0">
              <a:lnSpc>
                <a:spcPct val="150000"/>
              </a:lnSpc>
              <a:buNone/>
            </a:pPr>
            <a:r>
              <a:rPr lang="zh-CN" altLang="en-US" sz="1600" dirty="0"/>
              <a:t>我们以</a:t>
            </a:r>
            <a:r>
              <a:rPr lang="en-US" altLang="zh-CN" sz="1600" dirty="0"/>
              <a:t>TL-WN220M 2.0 USB</a:t>
            </a:r>
            <a:r>
              <a:rPr lang="zh-CN" altLang="en-US" sz="1600" dirty="0"/>
              <a:t>无线网卡为例介绍无线网卡的设置。首先安装好无线网卡的驱动程序和管理</a:t>
            </a:r>
            <a:r>
              <a:rPr lang="zh-CN" altLang="en-US" sz="1600" dirty="0" smtClean="0"/>
              <a:t>软件</a:t>
            </a:r>
            <a:r>
              <a:rPr lang="zh-CN" altLang="en-US" sz="1600" dirty="0"/>
              <a:t>，然后再对无线</a:t>
            </a:r>
            <a:r>
              <a:rPr lang="zh-CN" altLang="en-US" sz="1600" dirty="0" smtClean="0"/>
              <a:t>网卡</a:t>
            </a:r>
            <a:endParaRPr lang="en-US" altLang="zh-CN" sz="1600" dirty="0" smtClean="0"/>
          </a:p>
          <a:p>
            <a:pPr marL="0" lvl="0" indent="0">
              <a:lnSpc>
                <a:spcPct val="150000"/>
              </a:lnSpc>
              <a:buNone/>
            </a:pPr>
            <a:r>
              <a:rPr lang="zh-CN" altLang="en-US" sz="1600" dirty="0" smtClean="0"/>
              <a:t>进行</a:t>
            </a:r>
            <a:r>
              <a:rPr lang="zh-CN" altLang="en-US" sz="1600" dirty="0"/>
              <a:t>设置。设置的操作步骤如下</a:t>
            </a:r>
            <a:r>
              <a:rPr lang="zh-CN" altLang="en-US" sz="1600" dirty="0" smtClean="0"/>
              <a:t>：</a:t>
            </a:r>
            <a:endParaRPr lang="en-US" altLang="zh-CN" sz="1600" dirty="0" smtClean="0"/>
          </a:p>
          <a:p>
            <a:pPr marL="0" lvl="0" indent="0">
              <a:lnSpc>
                <a:spcPct val="150000"/>
              </a:lnSpc>
              <a:buNone/>
            </a:pPr>
            <a:r>
              <a:rPr lang="zh-CN" altLang="en-US" sz="1600" dirty="0"/>
              <a:t>（</a:t>
            </a:r>
            <a:r>
              <a:rPr lang="en-US" altLang="zh-CN" sz="1600" dirty="0"/>
              <a:t>1</a:t>
            </a:r>
            <a:r>
              <a:rPr lang="zh-CN" altLang="en-US" sz="1600" dirty="0"/>
              <a:t>）打开管理</a:t>
            </a:r>
            <a:r>
              <a:rPr lang="zh-CN" altLang="en-US" sz="1600" dirty="0" smtClean="0"/>
              <a:t>软件</a:t>
            </a:r>
            <a:endParaRPr lang="en-US" altLang="zh-CN" sz="1600" dirty="0" smtClean="0"/>
          </a:p>
          <a:p>
            <a:pPr marL="0" lvl="0" indent="0">
              <a:lnSpc>
                <a:spcPct val="150000"/>
              </a:lnSpc>
              <a:buNone/>
            </a:pPr>
            <a:r>
              <a:rPr lang="zh-CN" altLang="en-US" sz="1600" dirty="0"/>
              <a:t>（</a:t>
            </a:r>
            <a:r>
              <a:rPr lang="en-US" altLang="zh-CN" sz="1600" dirty="0"/>
              <a:t>2</a:t>
            </a:r>
            <a:r>
              <a:rPr lang="zh-CN" altLang="en-US" sz="1600" dirty="0"/>
              <a:t>）设置无线网卡的参数</a:t>
            </a:r>
            <a:r>
              <a:rPr lang="zh-CN" altLang="en-US" sz="1600" dirty="0" smtClean="0"/>
              <a:t>。</a:t>
            </a:r>
            <a:endParaRPr lang="en-US" altLang="zh-CN" sz="1600" dirty="0" smtClean="0"/>
          </a:p>
          <a:p>
            <a:pPr marL="0" lvl="0" indent="0">
              <a:lnSpc>
                <a:spcPct val="150000"/>
              </a:lnSpc>
              <a:buNone/>
            </a:pPr>
            <a:r>
              <a:rPr lang="zh-CN" altLang="zh-CN" sz="1600" dirty="0"/>
              <a:t>按以上的步骤设置好后，家庭中的计算机就连接</a:t>
            </a:r>
            <a:r>
              <a:rPr lang="zh-CN" altLang="zh-CN" sz="1600" dirty="0" smtClean="0"/>
              <a:t>成</a:t>
            </a:r>
            <a:endParaRPr lang="en-US" altLang="zh-CN" sz="1600" dirty="0" smtClean="0"/>
          </a:p>
          <a:p>
            <a:pPr marL="0" lvl="0" indent="0">
              <a:lnSpc>
                <a:spcPct val="150000"/>
              </a:lnSpc>
              <a:buNone/>
            </a:pPr>
            <a:r>
              <a:rPr lang="zh-CN" altLang="zh-CN" sz="1600" dirty="0" smtClean="0"/>
              <a:t>为</a:t>
            </a:r>
            <a:r>
              <a:rPr lang="zh-CN" altLang="zh-CN" sz="1600" dirty="0"/>
              <a:t>一个小型的无线局域网，可以上网浏览网页了。</a:t>
            </a:r>
            <a:endParaRPr lang="zh-CN" altLang="en-US" sz="1600" dirty="0"/>
          </a:p>
          <a:p>
            <a:pPr marL="0" lvl="0" indent="0">
              <a:lnSpc>
                <a:spcPct val="150000"/>
              </a:lnSpc>
              <a:buNone/>
            </a:pPr>
            <a:endParaRPr lang="zh-CN" altLang="en-US" sz="16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6386"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996952"/>
            <a:ext cx="3672408" cy="370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8891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smtClean="0">
                <a:solidFill>
                  <a:srgbClr val="000000"/>
                </a:solidFill>
                <a:latin typeface="黑体"/>
                <a:ea typeface="黑体"/>
              </a:rPr>
              <a:t>13.5  </a:t>
            </a:r>
            <a:r>
              <a:rPr lang="zh-CN" altLang="en-US" sz="2400" kern="100" dirty="0">
                <a:solidFill>
                  <a:srgbClr val="000000"/>
                </a:solidFill>
                <a:latin typeface="黑体"/>
                <a:ea typeface="黑体"/>
              </a:rPr>
              <a:t>智能手机、平板利用</a:t>
            </a:r>
            <a:r>
              <a:rPr lang="en-US" altLang="zh-CN" sz="2400" kern="100" dirty="0">
                <a:solidFill>
                  <a:srgbClr val="000000"/>
                </a:solidFill>
                <a:latin typeface="黑体"/>
                <a:ea typeface="黑体"/>
              </a:rPr>
              <a:t>PC</a:t>
            </a:r>
            <a:r>
              <a:rPr lang="zh-CN" altLang="en-US" sz="2400" kern="100" dirty="0">
                <a:solidFill>
                  <a:srgbClr val="000000"/>
                </a:solidFill>
                <a:latin typeface="黑体"/>
                <a:ea typeface="黑体"/>
              </a:rPr>
              <a:t>机</a:t>
            </a:r>
            <a:r>
              <a:rPr lang="en-US" altLang="zh-CN" sz="2400" kern="100" dirty="0">
                <a:solidFill>
                  <a:srgbClr val="000000"/>
                </a:solidFill>
                <a:latin typeface="黑体"/>
                <a:ea typeface="黑体"/>
              </a:rPr>
              <a:t>WIFI</a:t>
            </a:r>
            <a:r>
              <a:rPr lang="zh-CN" altLang="en-US" sz="2400" kern="100" dirty="0">
                <a:solidFill>
                  <a:srgbClr val="000000"/>
                </a:solidFill>
                <a:latin typeface="黑体"/>
                <a:ea typeface="黑体"/>
              </a:rPr>
              <a:t>热点共享上网</a:t>
            </a:r>
            <a:endParaRPr lang="en-US" altLang="zh-CN" sz="2400" kern="100" dirty="0" smtClean="0">
              <a:solidFill>
                <a:srgbClr val="000000"/>
              </a:solidFill>
              <a:latin typeface="黑体"/>
              <a:ea typeface="黑体"/>
            </a:endParaRPr>
          </a:p>
          <a:p>
            <a:pPr marL="0" lvl="0" indent="0">
              <a:lnSpc>
                <a:spcPct val="150000"/>
              </a:lnSpc>
              <a:buNone/>
            </a:pPr>
            <a:r>
              <a:rPr lang="en-US" altLang="zh-CN" sz="2000" dirty="0"/>
              <a:t>1</a:t>
            </a:r>
            <a:r>
              <a:rPr lang="zh-CN" altLang="en-US" sz="2000" dirty="0"/>
              <a:t>．</a:t>
            </a:r>
            <a:r>
              <a:rPr lang="en-US" altLang="zh-CN" sz="2000" dirty="0"/>
              <a:t>PC</a:t>
            </a:r>
            <a:r>
              <a:rPr lang="zh-CN" altLang="en-US" sz="2000" dirty="0"/>
              <a:t>机</a:t>
            </a:r>
            <a:r>
              <a:rPr lang="en-US" altLang="zh-CN" sz="2000" dirty="0"/>
              <a:t>WIFI</a:t>
            </a:r>
            <a:r>
              <a:rPr lang="zh-CN" altLang="en-US" sz="2000" dirty="0"/>
              <a:t>热点共享的</a:t>
            </a:r>
            <a:r>
              <a:rPr lang="zh-CN" altLang="en-US" sz="2000" dirty="0" smtClean="0"/>
              <a:t>设置</a:t>
            </a:r>
            <a:endParaRPr lang="en-US" altLang="zh-CN" sz="2000" dirty="0" smtClean="0"/>
          </a:p>
          <a:p>
            <a:pPr marL="0" lvl="0" indent="0">
              <a:lnSpc>
                <a:spcPct val="150000"/>
              </a:lnSpc>
              <a:buNone/>
            </a:pPr>
            <a:r>
              <a:rPr lang="zh-CN" altLang="en-US" sz="1600" dirty="0"/>
              <a:t>首先，</a:t>
            </a:r>
            <a:r>
              <a:rPr lang="en-US" altLang="zh-CN" sz="1600" dirty="0"/>
              <a:t>PC</a:t>
            </a:r>
            <a:r>
              <a:rPr lang="zh-CN" altLang="en-US" sz="1600" dirty="0"/>
              <a:t>机需要有无线网卡，大部分笔记本电脑都配备有无线网卡，如果是台式机也可以使用</a:t>
            </a:r>
            <a:r>
              <a:rPr lang="en-US" altLang="zh-CN" sz="1600" dirty="0"/>
              <a:t>USB</a:t>
            </a:r>
            <a:r>
              <a:rPr lang="zh-CN" altLang="en-US" sz="1600" dirty="0"/>
              <a:t>外接无线网卡。注意：是外接无线网卡，不是无线上网卡</a:t>
            </a:r>
            <a:r>
              <a:rPr lang="zh-CN" altLang="en-US" sz="1600" dirty="0" smtClean="0"/>
              <a:t>。</a:t>
            </a:r>
            <a:endParaRPr lang="en-US" altLang="zh-CN" sz="1600" dirty="0" smtClean="0"/>
          </a:p>
          <a:p>
            <a:pPr marL="0" lvl="0" indent="0">
              <a:lnSpc>
                <a:spcPct val="150000"/>
              </a:lnSpc>
              <a:buNone/>
            </a:pPr>
            <a:r>
              <a:rPr lang="zh-CN" altLang="en-US" sz="1200" dirty="0"/>
              <a:t>（</a:t>
            </a:r>
            <a:r>
              <a:rPr lang="en-US" altLang="zh-CN" sz="1200" dirty="0"/>
              <a:t>1</a:t>
            </a:r>
            <a:r>
              <a:rPr lang="zh-CN" altLang="en-US" sz="1200" dirty="0"/>
              <a:t>）配置步骤</a:t>
            </a:r>
          </a:p>
          <a:p>
            <a:pPr marL="0" lvl="0" indent="0">
              <a:lnSpc>
                <a:spcPct val="150000"/>
              </a:lnSpc>
              <a:buNone/>
            </a:pPr>
            <a:r>
              <a:rPr lang="zh-CN" altLang="en-US" sz="1200" dirty="0"/>
              <a:t>首先确保计算机上的无线网卡是开启的状态</a:t>
            </a:r>
            <a:r>
              <a:rPr lang="zh-CN" altLang="en-US" sz="1200" dirty="0" smtClean="0"/>
              <a:t>。</a:t>
            </a:r>
            <a:endParaRPr lang="en-US" altLang="zh-CN" sz="1200" dirty="0" smtClean="0"/>
          </a:p>
          <a:p>
            <a:pPr marL="0" lvl="0" indent="0">
              <a:lnSpc>
                <a:spcPct val="150000"/>
              </a:lnSpc>
              <a:buNone/>
            </a:pPr>
            <a:r>
              <a:rPr lang="en-US" altLang="zh-CN" sz="1200" dirty="0" smtClean="0"/>
              <a:t>PC</a:t>
            </a:r>
            <a:r>
              <a:rPr lang="zh-CN" altLang="en-US" sz="1200" dirty="0"/>
              <a:t>端的设置如下：</a:t>
            </a:r>
          </a:p>
          <a:p>
            <a:pPr marL="0" lvl="0" indent="0">
              <a:lnSpc>
                <a:spcPct val="150000"/>
              </a:lnSpc>
              <a:buNone/>
            </a:pPr>
            <a:r>
              <a:rPr lang="en-US" altLang="zh-CN" sz="1200" dirty="0"/>
              <a:t>1</a:t>
            </a:r>
            <a:r>
              <a:rPr lang="zh-CN" altLang="en-US" sz="1200" dirty="0"/>
              <a:t>）单击系统桌面右下侧状态栏中的网络链接，打开网络共享</a:t>
            </a:r>
            <a:r>
              <a:rPr lang="zh-CN" altLang="en-US" sz="1200" dirty="0" smtClean="0"/>
              <a:t>中心。</a:t>
            </a:r>
            <a:endParaRPr lang="zh-CN" altLang="en-US" sz="1200" dirty="0"/>
          </a:p>
          <a:p>
            <a:pPr marL="0" lvl="0" indent="0">
              <a:lnSpc>
                <a:spcPct val="150000"/>
              </a:lnSpc>
              <a:buNone/>
            </a:pPr>
            <a:r>
              <a:rPr lang="en-US" altLang="zh-CN" sz="1200" dirty="0"/>
              <a:t>2</a:t>
            </a:r>
            <a:r>
              <a:rPr lang="zh-CN" altLang="en-US" sz="1200" dirty="0"/>
              <a:t>）选择</a:t>
            </a:r>
            <a:r>
              <a:rPr lang="zh-CN" altLang="en-US" sz="1200" dirty="0" smtClean="0"/>
              <a:t>“管理无线网络” 。</a:t>
            </a:r>
            <a:endParaRPr lang="zh-CN" altLang="en-US" sz="1200" dirty="0"/>
          </a:p>
          <a:p>
            <a:pPr marL="0" lvl="0" indent="0">
              <a:lnSpc>
                <a:spcPct val="150000"/>
              </a:lnSpc>
              <a:buNone/>
            </a:pPr>
            <a:endParaRPr lang="zh-CN" altLang="en-US" sz="16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7410"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924944"/>
            <a:ext cx="2276486"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4509120"/>
            <a:ext cx="2880320" cy="225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140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smtClean="0">
                <a:solidFill>
                  <a:srgbClr val="000000"/>
                </a:solidFill>
                <a:latin typeface="黑体"/>
                <a:ea typeface="黑体"/>
              </a:rPr>
              <a:t>13.5  </a:t>
            </a:r>
            <a:r>
              <a:rPr lang="zh-CN" altLang="en-US" sz="2400" kern="100" dirty="0">
                <a:solidFill>
                  <a:srgbClr val="000000"/>
                </a:solidFill>
                <a:latin typeface="黑体"/>
                <a:ea typeface="黑体"/>
              </a:rPr>
              <a:t>智能手机、平板利用</a:t>
            </a:r>
            <a:r>
              <a:rPr lang="en-US" altLang="zh-CN" sz="2400" kern="100" dirty="0">
                <a:solidFill>
                  <a:srgbClr val="000000"/>
                </a:solidFill>
                <a:latin typeface="黑体"/>
                <a:ea typeface="黑体"/>
              </a:rPr>
              <a:t>PC</a:t>
            </a:r>
            <a:r>
              <a:rPr lang="zh-CN" altLang="en-US" sz="2400" kern="100" dirty="0">
                <a:solidFill>
                  <a:srgbClr val="000000"/>
                </a:solidFill>
                <a:latin typeface="黑体"/>
                <a:ea typeface="黑体"/>
              </a:rPr>
              <a:t>机</a:t>
            </a:r>
            <a:r>
              <a:rPr lang="en-US" altLang="zh-CN" sz="2400" kern="100" dirty="0">
                <a:solidFill>
                  <a:srgbClr val="000000"/>
                </a:solidFill>
                <a:latin typeface="黑体"/>
                <a:ea typeface="黑体"/>
              </a:rPr>
              <a:t>WIFI</a:t>
            </a:r>
            <a:r>
              <a:rPr lang="zh-CN" altLang="en-US" sz="2400" kern="100" dirty="0">
                <a:solidFill>
                  <a:srgbClr val="000000"/>
                </a:solidFill>
                <a:latin typeface="黑体"/>
                <a:ea typeface="黑体"/>
              </a:rPr>
              <a:t>热点共享上网</a:t>
            </a:r>
            <a:endParaRPr lang="en-US" altLang="zh-CN" sz="2400" kern="100" dirty="0" smtClean="0">
              <a:solidFill>
                <a:srgbClr val="000000"/>
              </a:solidFill>
              <a:latin typeface="黑体"/>
              <a:ea typeface="黑体"/>
            </a:endParaRPr>
          </a:p>
          <a:p>
            <a:pPr marL="0" lvl="0" indent="0">
              <a:lnSpc>
                <a:spcPct val="150000"/>
              </a:lnSpc>
              <a:buNone/>
            </a:pPr>
            <a:r>
              <a:rPr lang="en-US" altLang="zh-CN" sz="2000" dirty="0"/>
              <a:t>1</a:t>
            </a:r>
            <a:r>
              <a:rPr lang="zh-CN" altLang="en-US" sz="2000" dirty="0"/>
              <a:t>．</a:t>
            </a:r>
            <a:r>
              <a:rPr lang="en-US" altLang="zh-CN" sz="2000" dirty="0"/>
              <a:t>PC</a:t>
            </a:r>
            <a:r>
              <a:rPr lang="zh-CN" altLang="en-US" sz="2000" dirty="0"/>
              <a:t>机</a:t>
            </a:r>
            <a:r>
              <a:rPr lang="en-US" altLang="zh-CN" sz="2000" dirty="0"/>
              <a:t>WIFI</a:t>
            </a:r>
            <a:r>
              <a:rPr lang="zh-CN" altLang="en-US" sz="2000" dirty="0"/>
              <a:t>热点共享的</a:t>
            </a:r>
            <a:r>
              <a:rPr lang="zh-CN" altLang="en-US" sz="2000" dirty="0" smtClean="0"/>
              <a:t>设置</a:t>
            </a:r>
            <a:endParaRPr lang="en-US" altLang="zh-CN" sz="2000" dirty="0" smtClean="0"/>
          </a:p>
          <a:p>
            <a:pPr marL="0" lvl="0" indent="0">
              <a:lnSpc>
                <a:spcPct val="150000"/>
              </a:lnSpc>
              <a:buNone/>
            </a:pPr>
            <a:r>
              <a:rPr lang="zh-CN" altLang="en-US" sz="1200" dirty="0" smtClean="0"/>
              <a:t>（</a:t>
            </a:r>
            <a:r>
              <a:rPr lang="en-US" altLang="zh-CN" sz="1200" dirty="0"/>
              <a:t>1</a:t>
            </a:r>
            <a:r>
              <a:rPr lang="zh-CN" altLang="en-US" sz="1200" dirty="0"/>
              <a:t>）配置步骤</a:t>
            </a:r>
          </a:p>
          <a:p>
            <a:pPr marL="0" lvl="0" indent="0">
              <a:lnSpc>
                <a:spcPct val="150000"/>
              </a:lnSpc>
              <a:buNone/>
            </a:pPr>
            <a:r>
              <a:rPr lang="zh-CN" altLang="en-US" sz="1200" dirty="0"/>
              <a:t>首先确保计算机上的无线网卡是开启的状态</a:t>
            </a:r>
            <a:r>
              <a:rPr lang="zh-CN" altLang="en-US" sz="1200" dirty="0" smtClean="0"/>
              <a:t>。</a:t>
            </a:r>
            <a:endParaRPr lang="en-US" altLang="zh-CN" sz="1200" dirty="0" smtClean="0"/>
          </a:p>
          <a:p>
            <a:pPr marL="0" lvl="0" indent="0">
              <a:lnSpc>
                <a:spcPct val="150000"/>
              </a:lnSpc>
              <a:buNone/>
            </a:pPr>
            <a:r>
              <a:rPr lang="en-US" altLang="zh-CN" sz="1200" dirty="0" smtClean="0"/>
              <a:t>PC</a:t>
            </a:r>
            <a:r>
              <a:rPr lang="zh-CN" altLang="en-US" sz="1200" dirty="0"/>
              <a:t>端的设置如下：</a:t>
            </a:r>
          </a:p>
          <a:p>
            <a:pPr marL="0" lvl="0" indent="0">
              <a:lnSpc>
                <a:spcPct val="150000"/>
              </a:lnSpc>
              <a:buNone/>
            </a:pPr>
            <a:r>
              <a:rPr lang="en-US" altLang="zh-CN" sz="1200" dirty="0"/>
              <a:t>3</a:t>
            </a:r>
            <a:r>
              <a:rPr lang="zh-CN" altLang="en-US" sz="1200" dirty="0"/>
              <a:t>）单击“添加”</a:t>
            </a:r>
            <a:r>
              <a:rPr lang="zh-CN" altLang="en-US" sz="1200" dirty="0" smtClean="0"/>
              <a:t>按钮。</a:t>
            </a:r>
            <a:endParaRPr lang="zh-CN" altLang="en-US" sz="1200" dirty="0"/>
          </a:p>
          <a:p>
            <a:pPr marL="0" lvl="0" indent="0">
              <a:lnSpc>
                <a:spcPct val="150000"/>
              </a:lnSpc>
              <a:buNone/>
            </a:pPr>
            <a:r>
              <a:rPr lang="en-US" altLang="zh-CN" sz="1200" dirty="0" smtClean="0"/>
              <a:t>4</a:t>
            </a:r>
            <a:r>
              <a:rPr lang="zh-CN" altLang="en-US" sz="1200" dirty="0"/>
              <a:t>）打开“手动连接到无限网络”窗口，单击</a:t>
            </a:r>
            <a:r>
              <a:rPr lang="zh-CN" altLang="en-US" sz="1200" dirty="0" smtClean="0"/>
              <a:t>“创建临时网络” 。</a:t>
            </a:r>
            <a:endParaRPr lang="zh-CN" altLang="en-US" sz="1200" dirty="0"/>
          </a:p>
          <a:p>
            <a:pPr marL="0" lvl="0" indent="0">
              <a:lnSpc>
                <a:spcPct val="150000"/>
              </a:lnSpc>
              <a:buNone/>
            </a:pPr>
            <a:r>
              <a:rPr lang="en-US" altLang="zh-CN" sz="1200" dirty="0" smtClean="0"/>
              <a:t>5</a:t>
            </a:r>
            <a:r>
              <a:rPr lang="zh-CN" altLang="en-US" sz="1200" dirty="0"/>
              <a:t>）进入“设置无线临时网络”界面，单击“下一步”</a:t>
            </a:r>
            <a:r>
              <a:rPr lang="zh-CN" altLang="en-US" sz="1200" dirty="0" smtClean="0"/>
              <a:t>按钮。</a:t>
            </a:r>
            <a:endParaRPr lang="zh-CN" altLang="en-US" sz="1200" dirty="0"/>
          </a:p>
          <a:p>
            <a:pPr marL="0" lvl="0" indent="0">
              <a:lnSpc>
                <a:spcPct val="150000"/>
              </a:lnSpc>
              <a:buNone/>
            </a:pPr>
            <a:r>
              <a:rPr lang="en-US" altLang="zh-CN" sz="1200" dirty="0" smtClean="0"/>
              <a:t>6</a:t>
            </a:r>
            <a:r>
              <a:rPr lang="zh-CN" altLang="en-US" sz="1200" dirty="0"/>
              <a:t>）输入网络</a:t>
            </a:r>
            <a:r>
              <a:rPr lang="zh-CN" altLang="en-US" sz="1200" dirty="0" smtClean="0"/>
              <a:t>名。</a:t>
            </a:r>
            <a:r>
              <a:rPr lang="zh-CN" altLang="en-US" sz="1200" dirty="0"/>
              <a:t>注意：必须是英文名字。安全类型选择“</a:t>
            </a:r>
            <a:r>
              <a:rPr lang="en-US" altLang="zh-CN" sz="1200" dirty="0"/>
              <a:t>WEP”</a:t>
            </a:r>
            <a:r>
              <a:rPr lang="zh-CN" altLang="en-US" sz="1200" dirty="0" smtClean="0"/>
              <a:t>，</a:t>
            </a:r>
            <a:endParaRPr lang="en-US" altLang="zh-CN" sz="1200" dirty="0" smtClean="0"/>
          </a:p>
          <a:p>
            <a:pPr marL="0" lvl="0" indent="0">
              <a:lnSpc>
                <a:spcPct val="150000"/>
              </a:lnSpc>
              <a:buNone/>
            </a:pPr>
            <a:r>
              <a:rPr lang="zh-CN" altLang="en-US" sz="1200" dirty="0" smtClean="0"/>
              <a:t>密码</a:t>
            </a:r>
            <a:r>
              <a:rPr lang="zh-CN" altLang="en-US" sz="1200" dirty="0"/>
              <a:t>设置</a:t>
            </a:r>
            <a:r>
              <a:rPr lang="en-US" altLang="zh-CN" sz="1200" dirty="0"/>
              <a:t>6</a:t>
            </a:r>
            <a:r>
              <a:rPr lang="zh-CN" altLang="en-US" sz="1200" dirty="0"/>
              <a:t>位～</a:t>
            </a:r>
            <a:r>
              <a:rPr lang="en-US" altLang="zh-CN" sz="1200" dirty="0"/>
              <a:t>8</a:t>
            </a:r>
            <a:r>
              <a:rPr lang="zh-CN" altLang="en-US" sz="1200" dirty="0"/>
              <a:t>位（最好是数字）。最后单击“下一步”按钮</a:t>
            </a:r>
            <a:r>
              <a:rPr lang="zh-CN" altLang="en-US" sz="1200" dirty="0" smtClean="0"/>
              <a:t>，</a:t>
            </a:r>
            <a:endParaRPr lang="en-US" altLang="zh-CN" sz="1200" dirty="0" smtClean="0"/>
          </a:p>
          <a:p>
            <a:pPr marL="0" lvl="0" indent="0">
              <a:lnSpc>
                <a:spcPct val="150000"/>
              </a:lnSpc>
              <a:buNone/>
            </a:pPr>
            <a:r>
              <a:rPr lang="zh-CN" altLang="en-US" sz="1200" dirty="0" smtClean="0"/>
              <a:t>完成</a:t>
            </a:r>
            <a:r>
              <a:rPr lang="zh-CN" altLang="en-US" sz="1200" dirty="0"/>
              <a:t>创建</a:t>
            </a:r>
            <a:r>
              <a:rPr lang="zh-CN" altLang="en-US" sz="1200" dirty="0" smtClean="0"/>
              <a:t>。</a:t>
            </a:r>
            <a:endParaRPr lang="en-US" altLang="zh-CN" sz="1200" dirty="0" smtClean="0"/>
          </a:p>
          <a:p>
            <a:pPr marL="0" lvl="0" indent="0">
              <a:lnSpc>
                <a:spcPct val="150000"/>
              </a:lnSpc>
              <a:buNone/>
            </a:pPr>
            <a:r>
              <a:rPr lang="en-US" altLang="zh-CN" sz="1200" dirty="0" smtClean="0"/>
              <a:t>7</a:t>
            </a:r>
            <a:r>
              <a:rPr lang="zh-CN" altLang="en-US" sz="1200" dirty="0"/>
              <a:t>）关闭所有页面，在系统桌面右下角工具栏中单击网络，</a:t>
            </a:r>
            <a:r>
              <a:rPr lang="zh-CN" altLang="en-US" sz="1200" dirty="0" smtClean="0"/>
              <a:t>刚才</a:t>
            </a:r>
            <a:endParaRPr lang="en-US" altLang="zh-CN" sz="1200" dirty="0" smtClean="0"/>
          </a:p>
          <a:p>
            <a:pPr marL="0" lvl="0" indent="0">
              <a:lnSpc>
                <a:spcPct val="150000"/>
              </a:lnSpc>
              <a:buNone/>
            </a:pPr>
            <a:r>
              <a:rPr lang="zh-CN" altLang="en-US" sz="1200" dirty="0" smtClean="0"/>
              <a:t>新建</a:t>
            </a:r>
            <a:r>
              <a:rPr lang="zh-CN" altLang="en-US" sz="1200" dirty="0"/>
              <a:t>的无线就出现了，单击“链接”按钮，</a:t>
            </a:r>
            <a:r>
              <a:rPr lang="en-US" altLang="zh-CN" sz="1200" dirty="0"/>
              <a:t>PC</a:t>
            </a:r>
            <a:r>
              <a:rPr lang="zh-CN" altLang="en-US" sz="1200" dirty="0"/>
              <a:t>端配置完成。</a:t>
            </a:r>
          </a:p>
          <a:p>
            <a:pPr marL="0" lvl="0" indent="0">
              <a:lnSpc>
                <a:spcPct val="150000"/>
              </a:lnSpc>
              <a:buNone/>
            </a:pPr>
            <a:endParaRPr lang="zh-CN" altLang="en-US" sz="1200" dirty="0"/>
          </a:p>
          <a:p>
            <a:pPr marL="0" lvl="0" indent="0">
              <a:lnSpc>
                <a:spcPct val="150000"/>
              </a:lnSpc>
              <a:buNone/>
            </a:pPr>
            <a:endParaRPr lang="zh-CN" altLang="en-US" sz="16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8434"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952625"/>
            <a:ext cx="238125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140968"/>
            <a:ext cx="26384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529" y="3905250"/>
            <a:ext cx="26765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581128"/>
            <a:ext cx="26384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57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91264" cy="4537075"/>
          </a:xfrm>
        </p:spPr>
        <p:txBody>
          <a:bodyPr/>
          <a:lstStyle/>
          <a:p>
            <a:pPr lvl="0"/>
            <a:r>
              <a:rPr lang="en-US" altLang="zh-CN" kern="100" dirty="0" smtClean="0">
                <a:solidFill>
                  <a:srgbClr val="000000"/>
                </a:solidFill>
                <a:latin typeface="黑体"/>
                <a:ea typeface="黑体"/>
              </a:rPr>
              <a:t>13.5  </a:t>
            </a:r>
            <a:r>
              <a:rPr lang="zh-CN" altLang="en-US" sz="2400" kern="100" dirty="0">
                <a:solidFill>
                  <a:srgbClr val="000000"/>
                </a:solidFill>
                <a:latin typeface="黑体"/>
                <a:ea typeface="黑体"/>
              </a:rPr>
              <a:t>智能手机、平板利用</a:t>
            </a:r>
            <a:r>
              <a:rPr lang="en-US" altLang="zh-CN" sz="2400" kern="100" dirty="0">
                <a:solidFill>
                  <a:srgbClr val="000000"/>
                </a:solidFill>
                <a:latin typeface="黑体"/>
                <a:ea typeface="黑体"/>
              </a:rPr>
              <a:t>PC</a:t>
            </a:r>
            <a:r>
              <a:rPr lang="zh-CN" altLang="en-US" sz="2400" kern="100" dirty="0">
                <a:solidFill>
                  <a:srgbClr val="000000"/>
                </a:solidFill>
                <a:latin typeface="黑体"/>
                <a:ea typeface="黑体"/>
              </a:rPr>
              <a:t>机</a:t>
            </a:r>
            <a:r>
              <a:rPr lang="en-US" altLang="zh-CN" sz="2400" kern="100" dirty="0">
                <a:solidFill>
                  <a:srgbClr val="000000"/>
                </a:solidFill>
                <a:latin typeface="黑体"/>
                <a:ea typeface="黑体"/>
              </a:rPr>
              <a:t>WIFI</a:t>
            </a:r>
            <a:r>
              <a:rPr lang="zh-CN" altLang="en-US" sz="2400" kern="100" dirty="0">
                <a:solidFill>
                  <a:srgbClr val="000000"/>
                </a:solidFill>
                <a:latin typeface="黑体"/>
                <a:ea typeface="黑体"/>
              </a:rPr>
              <a:t>热点共享上网</a:t>
            </a:r>
            <a:endParaRPr lang="en-US" altLang="zh-CN" sz="2400" kern="100" dirty="0" smtClean="0">
              <a:solidFill>
                <a:srgbClr val="000000"/>
              </a:solidFill>
              <a:latin typeface="黑体"/>
              <a:ea typeface="黑体"/>
            </a:endParaRPr>
          </a:p>
          <a:p>
            <a:pPr marL="0" lvl="0" indent="0">
              <a:lnSpc>
                <a:spcPct val="150000"/>
              </a:lnSpc>
              <a:buNone/>
            </a:pPr>
            <a:r>
              <a:rPr lang="en-US" altLang="zh-CN" sz="2000" dirty="0"/>
              <a:t>2</a:t>
            </a:r>
            <a:r>
              <a:rPr lang="zh-CN" altLang="en-US" sz="2000" dirty="0"/>
              <a:t>．智能手机和平板电脑加入网络</a:t>
            </a:r>
            <a:r>
              <a:rPr lang="zh-CN" altLang="en-US" sz="2000" dirty="0" smtClean="0"/>
              <a:t>配置</a:t>
            </a:r>
            <a:endParaRPr lang="en-US" altLang="zh-CN" sz="2000" dirty="0" smtClean="0"/>
          </a:p>
          <a:p>
            <a:pPr marL="0" lvl="0" indent="0">
              <a:lnSpc>
                <a:spcPct val="150000"/>
              </a:lnSpc>
              <a:buNone/>
            </a:pPr>
            <a:r>
              <a:rPr lang="zh-CN" altLang="en-US" sz="1200" dirty="0"/>
              <a:t>智能手机和平板电脑只需要打开</a:t>
            </a:r>
            <a:r>
              <a:rPr lang="en-US" altLang="zh-CN" sz="1200" dirty="0" err="1"/>
              <a:t>WiFi</a:t>
            </a:r>
            <a:r>
              <a:rPr lang="zh-CN" altLang="en-US" sz="1200" dirty="0"/>
              <a:t>，搜索到刚才新建的无线，填入密码</a:t>
            </a:r>
            <a:r>
              <a:rPr lang="zh-CN" altLang="en-US" sz="1200" dirty="0" smtClean="0"/>
              <a:t>进行</a:t>
            </a:r>
            <a:endParaRPr lang="en-US" altLang="zh-CN" sz="1200" dirty="0" smtClean="0"/>
          </a:p>
          <a:p>
            <a:pPr marL="0" lvl="0" indent="0">
              <a:lnSpc>
                <a:spcPct val="150000"/>
              </a:lnSpc>
              <a:buNone/>
            </a:pPr>
            <a:r>
              <a:rPr lang="zh-CN" altLang="en-US" sz="1200" dirty="0" smtClean="0"/>
              <a:t>连接</a:t>
            </a:r>
            <a:r>
              <a:rPr lang="zh-CN" altLang="en-US" sz="1200" dirty="0"/>
              <a:t>即</a:t>
            </a:r>
            <a:r>
              <a:rPr lang="zh-CN" altLang="en-US" sz="1200" dirty="0" smtClean="0"/>
              <a:t>可</a:t>
            </a:r>
            <a:endParaRPr lang="en-US" altLang="zh-CN" sz="1200" dirty="0" smtClean="0"/>
          </a:p>
          <a:p>
            <a:pPr marL="0" indent="0">
              <a:lnSpc>
                <a:spcPct val="150000"/>
              </a:lnSpc>
              <a:buNone/>
            </a:pPr>
            <a:r>
              <a:rPr lang="zh-CN" altLang="zh-CN" sz="1200" dirty="0"/>
              <a:t>如无法连接请手动配置手机里的</a:t>
            </a:r>
            <a:r>
              <a:rPr lang="en-US" altLang="zh-CN" sz="1200" dirty="0"/>
              <a:t>IP</a:t>
            </a:r>
            <a:r>
              <a:rPr lang="zh-CN" altLang="zh-CN" sz="1200" dirty="0"/>
              <a:t>，手机里</a:t>
            </a:r>
            <a:r>
              <a:rPr lang="en-US" altLang="zh-CN" sz="1200" dirty="0"/>
              <a:t>IP</a:t>
            </a:r>
            <a:r>
              <a:rPr lang="zh-CN" altLang="zh-CN" sz="1200" dirty="0"/>
              <a:t>地址保持和计算机无线网卡同</a:t>
            </a:r>
            <a:r>
              <a:rPr lang="zh-CN" altLang="zh-CN" sz="1200" dirty="0" smtClean="0"/>
              <a:t>一</a:t>
            </a:r>
            <a:endParaRPr lang="en-US" altLang="zh-CN" sz="1200" dirty="0" smtClean="0"/>
          </a:p>
          <a:p>
            <a:pPr marL="0" indent="0">
              <a:lnSpc>
                <a:spcPct val="150000"/>
              </a:lnSpc>
              <a:buNone/>
            </a:pPr>
            <a:r>
              <a:rPr lang="en-US" altLang="zh-CN" sz="1200" dirty="0" smtClean="0"/>
              <a:t>IP</a:t>
            </a:r>
            <a:r>
              <a:rPr lang="zh-CN" altLang="zh-CN" sz="1200" dirty="0"/>
              <a:t>段，子网按国际惯例设为</a:t>
            </a:r>
            <a:r>
              <a:rPr lang="en-US" altLang="zh-CN" sz="1200" dirty="0"/>
              <a:t>255.255.255.0</a:t>
            </a:r>
            <a:r>
              <a:rPr lang="zh-CN" altLang="zh-CN" sz="1200" dirty="0"/>
              <a:t>，默认网关和路由地址填写</a:t>
            </a:r>
            <a:r>
              <a:rPr lang="zh-CN" altLang="zh-CN" sz="1200" dirty="0" smtClean="0"/>
              <a:t>计算机</a:t>
            </a:r>
            <a:endParaRPr lang="en-US" altLang="zh-CN" sz="1200" dirty="0" smtClean="0"/>
          </a:p>
          <a:p>
            <a:pPr marL="0" indent="0">
              <a:lnSpc>
                <a:spcPct val="150000"/>
              </a:lnSpc>
              <a:buNone/>
            </a:pPr>
            <a:r>
              <a:rPr lang="zh-CN" altLang="zh-CN" sz="1200" dirty="0" smtClean="0"/>
              <a:t>上</a:t>
            </a:r>
            <a:r>
              <a:rPr lang="zh-CN" altLang="zh-CN" sz="1200" dirty="0"/>
              <a:t>无线网卡的</a:t>
            </a:r>
            <a:r>
              <a:rPr lang="en-US" altLang="zh-CN" sz="1200" dirty="0"/>
              <a:t>IP</a:t>
            </a:r>
            <a:r>
              <a:rPr lang="zh-CN" altLang="zh-CN" sz="1200" dirty="0"/>
              <a:t>地址即可。</a:t>
            </a:r>
          </a:p>
          <a:p>
            <a:pPr marL="0" lvl="0" indent="0">
              <a:lnSpc>
                <a:spcPct val="150000"/>
              </a:lnSpc>
              <a:buNone/>
            </a:pPr>
            <a:endParaRPr lang="zh-CN" altLang="en-US" sz="1200" dirty="0"/>
          </a:p>
          <a:p>
            <a:pPr marL="0" lvl="0" indent="0">
              <a:lnSpc>
                <a:spcPct val="150000"/>
              </a:lnSpc>
              <a:buNone/>
            </a:pPr>
            <a:endParaRPr lang="zh-CN" altLang="en-US" sz="1600" dirty="0"/>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pic>
        <p:nvPicPr>
          <p:cNvPr id="1945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1" y="2780928"/>
            <a:ext cx="2821135"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608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ChangeArrowheads="1"/>
          </p:cNvSpPr>
          <p:nvPr/>
        </p:nvSpPr>
        <p:spPr bwMode="gray">
          <a:xfrm>
            <a:off x="287338" y="336550"/>
            <a:ext cx="1389062" cy="349250"/>
          </a:xfrm>
          <a:prstGeom prst="rect">
            <a:avLst/>
          </a:prstGeom>
          <a:gradFill rotWithShape="1">
            <a:gsLst>
              <a:gs pos="0">
                <a:srgbClr val="FFFFFF"/>
              </a:gs>
              <a:gs pos="100000">
                <a:srgbClr val="DDDDDD"/>
              </a:gs>
            </a:gsLst>
            <a:lin ang="0" scaled="1"/>
          </a:gradFill>
          <a:ln w="9525">
            <a:solidFill>
              <a:srgbClr val="969696"/>
            </a:solidFill>
            <a:prstDash val="dash"/>
            <a:miter lim="800000"/>
            <a:headEnd/>
            <a:tailEnd/>
          </a:ln>
        </p:spPr>
        <p:txBody>
          <a:bodyPr wrap="none" anchor="ctr"/>
          <a:lstStyle/>
          <a:p>
            <a:pPr algn="ctr" eaLnBrk="0" hangingPunct="0"/>
            <a:r>
              <a:rPr kumimoji="0" lang="de-DE" altLang="zh-CN" sz="1400" b="1">
                <a:solidFill>
                  <a:srgbClr val="0066CC"/>
                </a:solidFill>
                <a:ea typeface="华文细黑" pitchFamily="2" charset="-122"/>
              </a:rPr>
              <a:t>ZIME</a:t>
            </a:r>
          </a:p>
        </p:txBody>
      </p:sp>
      <p:sp>
        <p:nvSpPr>
          <p:cNvPr id="6147" name="Rectangle 24"/>
          <p:cNvSpPr>
            <a:spLocks noGrp="1" noChangeArrowheads="1"/>
          </p:cNvSpPr>
          <p:nvPr>
            <p:ph type="ctrTitle"/>
          </p:nvPr>
        </p:nvSpPr>
        <p:spPr>
          <a:xfrm>
            <a:off x="2195513" y="4508500"/>
            <a:ext cx="4608512" cy="1009650"/>
          </a:xfrm>
        </p:spPr>
        <p:txBody>
          <a:bodyPr/>
          <a:lstStyle/>
          <a:p>
            <a:pPr algn="ctr" eaLnBrk="1" hangingPunct="1"/>
            <a:endParaRPr lang="zh-CN" altLang="en-US" b="1" smtClean="0"/>
          </a:p>
        </p:txBody>
      </p:sp>
      <p:pic>
        <p:nvPicPr>
          <p:cNvPr id="61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88913"/>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412875"/>
            <a:ext cx="8229600" cy="575965"/>
          </a:xfrm>
        </p:spPr>
        <p:txBody>
          <a:bodyPr/>
          <a:lstStyle/>
          <a:p>
            <a:pPr lvl="1"/>
            <a:r>
              <a:rPr lang="en-US" altLang="zh-CN" b="0" i="0" u="none" strike="noStrike" kern="100" baseline="0" dirty="0" smtClean="0">
                <a:solidFill>
                  <a:srgbClr val="000000"/>
                </a:solidFill>
                <a:latin typeface="黑体"/>
                <a:ea typeface="黑体"/>
              </a:rPr>
              <a:t>2</a:t>
            </a:r>
            <a:r>
              <a:rPr lang="zh-CN" altLang="en-US" b="0" i="0" u="none" strike="noStrike" kern="100" baseline="0" dirty="0" smtClean="0">
                <a:solidFill>
                  <a:srgbClr val="000000"/>
                </a:solidFill>
                <a:latin typeface="黑体"/>
                <a:ea typeface="黑体"/>
              </a:rPr>
              <a:t>．无线网卡</a:t>
            </a:r>
            <a:endParaRPr lang="zh-CN" altLang="en-US" b="0" i="0" u="none" strike="noStrike" kern="100" baseline="0" dirty="0" smtClean="0">
              <a:solidFill>
                <a:srgbClr val="000000"/>
              </a:solidFill>
              <a:latin typeface="Times New Roman"/>
              <a:ea typeface="黑体"/>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a:t>
            </a:r>
            <a:r>
              <a:rPr lang="zh-CN" altLang="en-US" b="0" kern="2200" dirty="0" smtClean="0">
                <a:latin typeface="黑体"/>
              </a:rPr>
              <a:t>组建</a:t>
            </a:r>
            <a:endParaRPr lang="zh-CN" altLang="en-US" dirty="0"/>
          </a:p>
        </p:txBody>
      </p:sp>
      <p:sp>
        <p:nvSpPr>
          <p:cNvPr id="5" name="矩形 4"/>
          <p:cNvSpPr/>
          <p:nvPr/>
        </p:nvSpPr>
        <p:spPr>
          <a:xfrm>
            <a:off x="683568" y="1988840"/>
            <a:ext cx="7920880" cy="4247317"/>
          </a:xfrm>
          <a:prstGeom prst="rect">
            <a:avLst/>
          </a:prstGeom>
        </p:spPr>
        <p:txBody>
          <a:bodyPr wrap="square">
            <a:spAutoFit/>
          </a:bodyPr>
          <a:lstStyle/>
          <a:p>
            <a:pPr>
              <a:lnSpc>
                <a:spcPct val="150000"/>
              </a:lnSpc>
            </a:pPr>
            <a:r>
              <a:rPr lang="zh-CN" altLang="en-US" sz="2000" kern="100" dirty="0">
                <a:solidFill>
                  <a:srgbClr val="000000"/>
                </a:solidFill>
                <a:latin typeface="Times New Roman"/>
                <a:ea typeface="宋体"/>
              </a:rPr>
              <a:t>无线网卡和无线上网卡似乎是用户最容易混淆的无线网络</a:t>
            </a:r>
            <a:r>
              <a:rPr lang="zh-CN" altLang="en-US" sz="2000" kern="100" dirty="0" smtClean="0">
                <a:solidFill>
                  <a:srgbClr val="000000"/>
                </a:solidFill>
                <a:latin typeface="Times New Roman"/>
                <a:ea typeface="宋体"/>
              </a:rPr>
              <a:t>产品。</a:t>
            </a:r>
            <a:endParaRPr lang="en-US" altLang="zh-CN" sz="2000" kern="100" dirty="0" smtClean="0">
              <a:solidFill>
                <a:srgbClr val="000000"/>
              </a:solidFill>
              <a:latin typeface="Times New Roman"/>
              <a:ea typeface="宋体"/>
            </a:endParaRPr>
          </a:p>
          <a:p>
            <a:pPr>
              <a:lnSpc>
                <a:spcPct val="150000"/>
              </a:lnSpc>
            </a:pPr>
            <a:r>
              <a:rPr lang="zh-CN" altLang="en-US" sz="2000" b="0" i="0" u="none" strike="noStrike" kern="100" baseline="0" dirty="0" smtClean="0">
                <a:solidFill>
                  <a:srgbClr val="FF0000"/>
                </a:solidFill>
                <a:latin typeface="Times New Roman"/>
                <a:ea typeface="宋体"/>
              </a:rPr>
              <a:t>    无线网卡只能在无线路由器环境里用，离开就无法上网，无线上网卡大多是指带有账号的广域网卡，提供商有电信、移动、联通三家，一般有手机信号的地方都可以使用。</a:t>
            </a:r>
            <a:endParaRPr lang="en-US" altLang="zh-CN" sz="2000" b="0" i="0" u="none" strike="noStrike" kern="100" baseline="0" dirty="0" smtClean="0">
              <a:solidFill>
                <a:srgbClr val="FF0000"/>
              </a:solidFill>
              <a:latin typeface="Times New Roman"/>
              <a:ea typeface="宋体"/>
            </a:endParaRPr>
          </a:p>
          <a:p>
            <a:pPr>
              <a:lnSpc>
                <a:spcPct val="150000"/>
              </a:lnSpc>
            </a:pPr>
            <a:r>
              <a:rPr lang="zh-CN" altLang="en-US" sz="2000" kern="100" dirty="0" smtClean="0">
                <a:solidFill>
                  <a:srgbClr val="000000"/>
                </a:solidFill>
                <a:latin typeface="Times New Roman"/>
                <a:ea typeface="宋体"/>
              </a:rPr>
              <a:t>    实际上</a:t>
            </a:r>
            <a:r>
              <a:rPr lang="zh-CN" altLang="en-US" sz="2000" kern="100" dirty="0">
                <a:solidFill>
                  <a:srgbClr val="000000"/>
                </a:solidFill>
                <a:latin typeface="Times New Roman"/>
                <a:ea typeface="宋体"/>
              </a:rPr>
              <a:t>它们是两种完全不同的网络产品</a:t>
            </a:r>
            <a:r>
              <a:rPr lang="zh-CN" altLang="en-US" sz="2000" kern="100" dirty="0" smtClean="0">
                <a:solidFill>
                  <a:srgbClr val="000000"/>
                </a:solidFill>
                <a:latin typeface="Times New Roman"/>
                <a:ea typeface="宋体"/>
              </a:rPr>
              <a:t>：</a:t>
            </a:r>
            <a:endParaRPr lang="en-US" altLang="zh-CN" sz="2000" kern="100" dirty="0" smtClean="0">
              <a:solidFill>
                <a:srgbClr val="000000"/>
              </a:solidFill>
              <a:latin typeface="Times New Roman"/>
              <a:ea typeface="宋体"/>
            </a:endParaRPr>
          </a:p>
          <a:p>
            <a:pPr>
              <a:lnSpc>
                <a:spcPct val="150000"/>
              </a:lnSpc>
            </a:pPr>
            <a:r>
              <a:rPr lang="zh-CN" altLang="en-US" sz="2000" kern="100" dirty="0" smtClean="0">
                <a:solidFill>
                  <a:srgbClr val="000000"/>
                </a:solidFill>
                <a:latin typeface="Times New Roman"/>
                <a:ea typeface="宋体"/>
              </a:rPr>
              <a:t>    无线</a:t>
            </a:r>
            <a:r>
              <a:rPr lang="zh-CN" altLang="en-US" sz="2000" kern="100" dirty="0">
                <a:solidFill>
                  <a:srgbClr val="000000"/>
                </a:solidFill>
                <a:latin typeface="Times New Roman"/>
                <a:ea typeface="宋体"/>
              </a:rPr>
              <a:t>网卡指的是具有无线连接功能的局域网卡，它的作用、功能跟普通电脑网卡一样，是用来连接到局域网上的</a:t>
            </a:r>
            <a:r>
              <a:rPr lang="zh-CN" altLang="en-US" sz="2000" kern="100" dirty="0" smtClean="0">
                <a:solidFill>
                  <a:srgbClr val="000000"/>
                </a:solidFill>
                <a:latin typeface="Times New Roman"/>
                <a:ea typeface="宋体"/>
              </a:rPr>
              <a:t>。</a:t>
            </a:r>
            <a:endParaRPr lang="en-US" altLang="zh-CN" sz="2000" kern="100" dirty="0" smtClean="0">
              <a:solidFill>
                <a:srgbClr val="000000"/>
              </a:solidFill>
              <a:latin typeface="Times New Roman"/>
              <a:ea typeface="宋体"/>
            </a:endParaRPr>
          </a:p>
          <a:p>
            <a:pPr>
              <a:lnSpc>
                <a:spcPct val="150000"/>
              </a:lnSpc>
            </a:pPr>
            <a:r>
              <a:rPr lang="zh-CN" altLang="en-US" sz="2000" kern="100" dirty="0" smtClean="0">
                <a:solidFill>
                  <a:srgbClr val="000000"/>
                </a:solidFill>
                <a:latin typeface="Times New Roman"/>
                <a:ea typeface="宋体"/>
              </a:rPr>
              <a:t>    无线</a:t>
            </a:r>
            <a:r>
              <a:rPr lang="zh-CN" altLang="en-US" sz="2000" kern="100" dirty="0">
                <a:solidFill>
                  <a:srgbClr val="000000"/>
                </a:solidFill>
                <a:latin typeface="Times New Roman"/>
                <a:ea typeface="宋体"/>
              </a:rPr>
              <a:t>上网卡的作用、功能相当于有线的调制解调器，它可以在拥有无线电话信号覆盖的任何地方，利用手机的</a:t>
            </a:r>
            <a:r>
              <a:rPr lang="en-US" altLang="zh-CN" sz="2000" kern="100" dirty="0">
                <a:solidFill>
                  <a:srgbClr val="000000"/>
                </a:solidFill>
                <a:latin typeface="Times New Roman"/>
                <a:ea typeface="宋体"/>
              </a:rPr>
              <a:t>SIM</a:t>
            </a:r>
            <a:r>
              <a:rPr lang="zh-CN" altLang="en-US" sz="2000" kern="100" dirty="0">
                <a:solidFill>
                  <a:srgbClr val="000000"/>
                </a:solidFill>
                <a:latin typeface="Times New Roman"/>
                <a:ea typeface="宋体"/>
              </a:rPr>
              <a:t>卡来连接到互联网上。</a:t>
            </a:r>
            <a:endParaRPr lang="zh-CN" altLang="en-US" sz="2000" dirty="0"/>
          </a:p>
        </p:txBody>
      </p:sp>
    </p:spTree>
    <p:extLst>
      <p:ext uri="{BB962C8B-B14F-4D97-AF65-F5344CB8AC3E}">
        <p14:creationId xmlns:p14="http://schemas.microsoft.com/office/powerpoint/2010/main" val="415075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1"/>
            <a:r>
              <a:rPr lang="en-US" altLang="zh-CN" b="0" i="0" u="none" strike="noStrike" kern="100" baseline="0" dirty="0" smtClean="0">
                <a:solidFill>
                  <a:srgbClr val="000000"/>
                </a:solidFill>
                <a:latin typeface="黑体"/>
                <a:ea typeface="黑体"/>
              </a:rPr>
              <a:t>3</a:t>
            </a:r>
            <a:r>
              <a:rPr lang="zh-CN" altLang="en-US" b="0" i="0" u="none" strike="noStrike" kern="100" baseline="0" dirty="0" smtClean="0">
                <a:solidFill>
                  <a:srgbClr val="000000"/>
                </a:solidFill>
                <a:latin typeface="黑体"/>
                <a:ea typeface="黑体"/>
              </a:rPr>
              <a:t>．网络传输介质</a:t>
            </a:r>
            <a:endParaRPr lang="zh-CN" altLang="en-US" b="0" i="0" u="none" strike="noStrike" kern="100" baseline="0" dirty="0" smtClean="0">
              <a:solidFill>
                <a:srgbClr val="000000"/>
              </a:solidFill>
              <a:latin typeface="Times New Roman"/>
              <a:ea typeface="黑体"/>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
        <p:nvSpPr>
          <p:cNvPr id="5" name="标题 1"/>
          <p:cNvSpPr txBox="1">
            <a:spLocks/>
          </p:cNvSpPr>
          <p:nvPr/>
        </p:nvSpPr>
        <p:spPr bwMode="auto">
          <a:xfrm>
            <a:off x="412987" y="2204864"/>
            <a:ext cx="822960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kumimoji="1" sz="3600" b="1">
                <a:solidFill>
                  <a:schemeClr val="bg1"/>
                </a:solidFill>
                <a:latin typeface="+mj-lt"/>
                <a:ea typeface="+mj-ea"/>
                <a:cs typeface="+mj-cs"/>
              </a:defRPr>
            </a:lvl1pPr>
            <a:lvl2pPr algn="l" rtl="0" eaLnBrk="0" fontAlgn="base" hangingPunct="0">
              <a:spcBef>
                <a:spcPct val="0"/>
              </a:spcBef>
              <a:spcAft>
                <a:spcPct val="0"/>
              </a:spcAft>
              <a:defRPr kumimoji="1" sz="3600" b="1">
                <a:solidFill>
                  <a:schemeClr val="bg1"/>
                </a:solidFill>
                <a:latin typeface="Arial" pitchFamily="34" charset="0"/>
                <a:ea typeface="黑体" pitchFamily="49" charset="-122"/>
              </a:defRPr>
            </a:lvl2pPr>
            <a:lvl3pPr algn="l" rtl="0" eaLnBrk="0" fontAlgn="base" hangingPunct="0">
              <a:spcBef>
                <a:spcPct val="0"/>
              </a:spcBef>
              <a:spcAft>
                <a:spcPct val="0"/>
              </a:spcAft>
              <a:defRPr kumimoji="1" sz="3600" b="1">
                <a:solidFill>
                  <a:schemeClr val="bg1"/>
                </a:solidFill>
                <a:latin typeface="Arial" pitchFamily="34" charset="0"/>
                <a:ea typeface="黑体" pitchFamily="49" charset="-122"/>
              </a:defRPr>
            </a:lvl3pPr>
            <a:lvl4pPr algn="l" rtl="0" eaLnBrk="0" fontAlgn="base" hangingPunct="0">
              <a:spcBef>
                <a:spcPct val="0"/>
              </a:spcBef>
              <a:spcAft>
                <a:spcPct val="0"/>
              </a:spcAft>
              <a:defRPr kumimoji="1" sz="3600" b="1">
                <a:solidFill>
                  <a:schemeClr val="bg1"/>
                </a:solidFill>
                <a:latin typeface="Arial" pitchFamily="34" charset="0"/>
                <a:ea typeface="黑体" pitchFamily="49" charset="-122"/>
              </a:defRPr>
            </a:lvl4pPr>
            <a:lvl5pPr algn="l" rtl="0" eaLnBrk="0" fontAlgn="base" hangingPunct="0">
              <a:spcBef>
                <a:spcPct val="0"/>
              </a:spcBef>
              <a:spcAft>
                <a:spcPct val="0"/>
              </a:spcAft>
              <a:defRPr kumimoji="1" sz="3600" b="1">
                <a:solidFill>
                  <a:schemeClr val="bg1"/>
                </a:solidFill>
                <a:latin typeface="Arial" pitchFamily="34" charset="0"/>
                <a:ea typeface="黑体" pitchFamily="49" charset="-122"/>
              </a:defRPr>
            </a:lvl5pPr>
            <a:lvl6pPr marL="457200" algn="l" rtl="0" fontAlgn="base">
              <a:spcBef>
                <a:spcPct val="0"/>
              </a:spcBef>
              <a:spcAft>
                <a:spcPct val="0"/>
              </a:spcAft>
              <a:defRPr kumimoji="1" sz="3600" b="1">
                <a:solidFill>
                  <a:schemeClr val="bg1"/>
                </a:solidFill>
                <a:latin typeface="Arial" pitchFamily="34" charset="0"/>
                <a:ea typeface="黑体" pitchFamily="49" charset="-122"/>
              </a:defRPr>
            </a:lvl6pPr>
            <a:lvl7pPr marL="914400" algn="l" rtl="0" fontAlgn="base">
              <a:spcBef>
                <a:spcPct val="0"/>
              </a:spcBef>
              <a:spcAft>
                <a:spcPct val="0"/>
              </a:spcAft>
              <a:defRPr kumimoji="1" sz="3600" b="1">
                <a:solidFill>
                  <a:schemeClr val="bg1"/>
                </a:solidFill>
                <a:latin typeface="Arial" pitchFamily="34" charset="0"/>
                <a:ea typeface="黑体" pitchFamily="49" charset="-122"/>
              </a:defRPr>
            </a:lvl7pPr>
            <a:lvl8pPr marL="1371600" algn="l" rtl="0" fontAlgn="base">
              <a:spcBef>
                <a:spcPct val="0"/>
              </a:spcBef>
              <a:spcAft>
                <a:spcPct val="0"/>
              </a:spcAft>
              <a:defRPr kumimoji="1" sz="3600" b="1">
                <a:solidFill>
                  <a:schemeClr val="bg1"/>
                </a:solidFill>
                <a:latin typeface="Arial" pitchFamily="34" charset="0"/>
                <a:ea typeface="黑体" pitchFamily="49" charset="-122"/>
              </a:defRPr>
            </a:lvl8pPr>
            <a:lvl9pPr marL="1828800" algn="l" rtl="0" fontAlgn="base">
              <a:spcBef>
                <a:spcPct val="0"/>
              </a:spcBef>
              <a:spcAft>
                <a:spcPct val="0"/>
              </a:spcAft>
              <a:defRPr kumimoji="1" sz="3600" b="1">
                <a:solidFill>
                  <a:schemeClr val="bg1"/>
                </a:solidFill>
                <a:latin typeface="Arial" pitchFamily="34" charset="0"/>
                <a:ea typeface="黑体" pitchFamily="49" charset="-122"/>
              </a:defRPr>
            </a:lvl9pPr>
          </a:lstStyle>
          <a:p>
            <a:pPr>
              <a:lnSpc>
                <a:spcPct val="150000"/>
              </a:lnSpc>
            </a:pPr>
            <a:r>
              <a:rPr lang="zh-CN" altLang="en-US" sz="2000" b="0" kern="100" dirty="0" smtClean="0">
                <a:solidFill>
                  <a:srgbClr val="000000"/>
                </a:solidFill>
                <a:latin typeface="Times New Roman"/>
                <a:ea typeface="宋体"/>
                <a:cs typeface="+mn-cs"/>
              </a:rPr>
              <a:t>    网络</a:t>
            </a:r>
            <a:r>
              <a:rPr lang="zh-CN" altLang="en-US" sz="2000" b="0" kern="100" dirty="0">
                <a:solidFill>
                  <a:srgbClr val="000000"/>
                </a:solidFill>
                <a:latin typeface="Times New Roman"/>
                <a:ea typeface="宋体"/>
                <a:cs typeface="+mn-cs"/>
              </a:rPr>
              <a:t>传输介质是网络中传输数据、连接各网络站点的实体，如双绞线、同轴电缆、光纤，网络信息还可以利用无线电系统、微波无线系统和红外技术传输</a:t>
            </a:r>
            <a:r>
              <a:rPr lang="zh-CN" altLang="en-US" sz="2000" b="0" kern="100" dirty="0" smtClean="0">
                <a:solidFill>
                  <a:srgbClr val="000000"/>
                </a:solidFill>
                <a:latin typeface="Times New Roman"/>
                <a:ea typeface="宋体"/>
                <a:cs typeface="+mn-cs"/>
              </a:rPr>
              <a:t>。</a:t>
            </a:r>
            <a:endParaRPr lang="en-US" altLang="zh-CN" sz="2000" b="0" kern="100" dirty="0" smtClean="0">
              <a:solidFill>
                <a:srgbClr val="000000"/>
              </a:solidFill>
              <a:latin typeface="Times New Roman"/>
              <a:ea typeface="宋体"/>
              <a:cs typeface="+mn-cs"/>
            </a:endParaRPr>
          </a:p>
          <a:p>
            <a:pPr>
              <a:lnSpc>
                <a:spcPct val="150000"/>
              </a:lnSpc>
            </a:pPr>
            <a:r>
              <a:rPr lang="en-US" altLang="zh-CN" sz="2000" b="0" kern="100" dirty="0">
                <a:solidFill>
                  <a:srgbClr val="000000"/>
                </a:solidFill>
                <a:latin typeface="Times New Roman"/>
                <a:ea typeface="宋体"/>
                <a:cs typeface="+mn-cs"/>
              </a:rPr>
              <a:t> </a:t>
            </a:r>
            <a:r>
              <a:rPr lang="en-US" altLang="zh-CN" sz="2000" b="0" kern="100" dirty="0" smtClean="0">
                <a:solidFill>
                  <a:srgbClr val="000000"/>
                </a:solidFill>
                <a:latin typeface="Times New Roman"/>
                <a:ea typeface="宋体"/>
                <a:cs typeface="+mn-cs"/>
              </a:rPr>
              <a:t>   </a:t>
            </a:r>
            <a:r>
              <a:rPr lang="zh-CN" altLang="en-US" sz="2000" b="0" kern="100" dirty="0" smtClean="0">
                <a:solidFill>
                  <a:srgbClr val="000000"/>
                </a:solidFill>
                <a:latin typeface="Times New Roman"/>
                <a:ea typeface="宋体"/>
                <a:cs typeface="+mn-cs"/>
              </a:rPr>
              <a:t>以下</a:t>
            </a:r>
            <a:r>
              <a:rPr lang="zh-CN" altLang="en-US" sz="2000" b="0" kern="100" dirty="0">
                <a:solidFill>
                  <a:srgbClr val="000000"/>
                </a:solidFill>
                <a:latin typeface="Times New Roman"/>
                <a:ea typeface="宋体"/>
                <a:cs typeface="+mn-cs"/>
              </a:rPr>
              <a:t>主要讨论双绞线和光纤。</a:t>
            </a:r>
          </a:p>
        </p:txBody>
      </p:sp>
    </p:spTree>
    <p:extLst>
      <p:ext uri="{BB962C8B-B14F-4D97-AF65-F5344CB8AC3E}">
        <p14:creationId xmlns:p14="http://schemas.microsoft.com/office/powerpoint/2010/main" val="217218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
        <p:nvSpPr>
          <p:cNvPr id="4" name="灯片编号占位符 3"/>
          <p:cNvSpPr>
            <a:spLocks noGrp="1"/>
          </p:cNvSpPr>
          <p:nvPr>
            <p:ph type="sldNum" sz="quarter" idx="12"/>
          </p:nvPr>
        </p:nvSpPr>
        <p:spPr/>
        <p:txBody>
          <a:bodyPr/>
          <a:lstStyle/>
          <a:p>
            <a:fld id="{5E7B1716-8646-437D-A01F-AAE5A5FE665A}" type="slidenum">
              <a:rPr lang="zh-CN" altLang="en-US" smtClean="0"/>
              <a:t>6</a:t>
            </a:fld>
            <a:endParaRPr lang="zh-CN" altLang="en-US"/>
          </a:p>
        </p:txBody>
      </p:sp>
      <p:sp>
        <p:nvSpPr>
          <p:cNvPr id="6" name="标题 1"/>
          <p:cNvSpPr txBox="1">
            <a:spLocks/>
          </p:cNvSpPr>
          <p:nvPr/>
        </p:nvSpPr>
        <p:spPr bwMode="auto">
          <a:xfrm>
            <a:off x="611560" y="1340768"/>
            <a:ext cx="822960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kumimoji="1" sz="3600" b="1">
                <a:solidFill>
                  <a:schemeClr val="bg1"/>
                </a:solidFill>
                <a:latin typeface="+mj-lt"/>
                <a:ea typeface="+mj-ea"/>
                <a:cs typeface="+mj-cs"/>
              </a:defRPr>
            </a:lvl1pPr>
            <a:lvl2pPr algn="l" rtl="0" eaLnBrk="0" fontAlgn="base" hangingPunct="0">
              <a:spcBef>
                <a:spcPct val="0"/>
              </a:spcBef>
              <a:spcAft>
                <a:spcPct val="0"/>
              </a:spcAft>
              <a:defRPr kumimoji="1" sz="3600" b="1">
                <a:solidFill>
                  <a:schemeClr val="bg1"/>
                </a:solidFill>
                <a:latin typeface="Arial" pitchFamily="34" charset="0"/>
                <a:ea typeface="黑体" pitchFamily="49" charset="-122"/>
              </a:defRPr>
            </a:lvl2pPr>
            <a:lvl3pPr algn="l" rtl="0" eaLnBrk="0" fontAlgn="base" hangingPunct="0">
              <a:spcBef>
                <a:spcPct val="0"/>
              </a:spcBef>
              <a:spcAft>
                <a:spcPct val="0"/>
              </a:spcAft>
              <a:defRPr kumimoji="1" sz="3600" b="1">
                <a:solidFill>
                  <a:schemeClr val="bg1"/>
                </a:solidFill>
                <a:latin typeface="Arial" pitchFamily="34" charset="0"/>
                <a:ea typeface="黑体" pitchFamily="49" charset="-122"/>
              </a:defRPr>
            </a:lvl3pPr>
            <a:lvl4pPr algn="l" rtl="0" eaLnBrk="0" fontAlgn="base" hangingPunct="0">
              <a:spcBef>
                <a:spcPct val="0"/>
              </a:spcBef>
              <a:spcAft>
                <a:spcPct val="0"/>
              </a:spcAft>
              <a:defRPr kumimoji="1" sz="3600" b="1">
                <a:solidFill>
                  <a:schemeClr val="bg1"/>
                </a:solidFill>
                <a:latin typeface="Arial" pitchFamily="34" charset="0"/>
                <a:ea typeface="黑体" pitchFamily="49" charset="-122"/>
              </a:defRPr>
            </a:lvl4pPr>
            <a:lvl5pPr algn="l" rtl="0" eaLnBrk="0" fontAlgn="base" hangingPunct="0">
              <a:spcBef>
                <a:spcPct val="0"/>
              </a:spcBef>
              <a:spcAft>
                <a:spcPct val="0"/>
              </a:spcAft>
              <a:defRPr kumimoji="1" sz="3600" b="1">
                <a:solidFill>
                  <a:schemeClr val="bg1"/>
                </a:solidFill>
                <a:latin typeface="Arial" pitchFamily="34" charset="0"/>
                <a:ea typeface="黑体" pitchFamily="49" charset="-122"/>
              </a:defRPr>
            </a:lvl5pPr>
            <a:lvl6pPr marL="457200" algn="l" rtl="0" fontAlgn="base">
              <a:spcBef>
                <a:spcPct val="0"/>
              </a:spcBef>
              <a:spcAft>
                <a:spcPct val="0"/>
              </a:spcAft>
              <a:defRPr kumimoji="1" sz="3600" b="1">
                <a:solidFill>
                  <a:schemeClr val="bg1"/>
                </a:solidFill>
                <a:latin typeface="Arial" pitchFamily="34" charset="0"/>
                <a:ea typeface="黑体" pitchFamily="49" charset="-122"/>
              </a:defRPr>
            </a:lvl6pPr>
            <a:lvl7pPr marL="914400" algn="l" rtl="0" fontAlgn="base">
              <a:spcBef>
                <a:spcPct val="0"/>
              </a:spcBef>
              <a:spcAft>
                <a:spcPct val="0"/>
              </a:spcAft>
              <a:defRPr kumimoji="1" sz="3600" b="1">
                <a:solidFill>
                  <a:schemeClr val="bg1"/>
                </a:solidFill>
                <a:latin typeface="Arial" pitchFamily="34" charset="0"/>
                <a:ea typeface="黑体" pitchFamily="49" charset="-122"/>
              </a:defRPr>
            </a:lvl7pPr>
            <a:lvl8pPr marL="1371600" algn="l" rtl="0" fontAlgn="base">
              <a:spcBef>
                <a:spcPct val="0"/>
              </a:spcBef>
              <a:spcAft>
                <a:spcPct val="0"/>
              </a:spcAft>
              <a:defRPr kumimoji="1" sz="3600" b="1">
                <a:solidFill>
                  <a:schemeClr val="bg1"/>
                </a:solidFill>
                <a:latin typeface="Arial" pitchFamily="34" charset="0"/>
                <a:ea typeface="黑体" pitchFamily="49" charset="-122"/>
              </a:defRPr>
            </a:lvl8pPr>
            <a:lvl9pPr marL="1828800" algn="l" rtl="0" fontAlgn="base">
              <a:spcBef>
                <a:spcPct val="0"/>
              </a:spcBef>
              <a:spcAft>
                <a:spcPct val="0"/>
              </a:spcAft>
              <a:defRPr kumimoji="1" sz="3600" b="1">
                <a:solidFill>
                  <a:schemeClr val="bg1"/>
                </a:solidFill>
                <a:latin typeface="Arial" pitchFamily="34" charset="0"/>
                <a:ea typeface="黑体" pitchFamily="49" charset="-122"/>
              </a:defRPr>
            </a:lvl9pPr>
          </a:lstStyle>
          <a:p>
            <a:pPr>
              <a:lnSpc>
                <a:spcPct val="150000"/>
              </a:lnSpc>
            </a:pPr>
            <a:r>
              <a:rPr lang="zh-CN" altLang="en-US" sz="2000" b="0" kern="100" dirty="0" smtClean="0">
                <a:solidFill>
                  <a:srgbClr val="000000"/>
                </a:solidFill>
                <a:latin typeface="Times New Roman"/>
                <a:ea typeface="宋体"/>
              </a:rPr>
              <a:t>所谓</a:t>
            </a:r>
            <a:r>
              <a:rPr lang="zh-CN" altLang="en-US" sz="2000" kern="100" dirty="0" smtClean="0">
                <a:solidFill>
                  <a:srgbClr val="000000"/>
                </a:solidFill>
                <a:latin typeface="Times New Roman"/>
                <a:ea typeface="宋体"/>
              </a:rPr>
              <a:t>双绞线电缆</a:t>
            </a:r>
            <a:r>
              <a:rPr lang="zh-CN" altLang="en-US" sz="2000" b="0" kern="100" dirty="0" smtClean="0">
                <a:solidFill>
                  <a:srgbClr val="000000"/>
                </a:solidFill>
                <a:latin typeface="Times New Roman"/>
                <a:ea typeface="宋体"/>
              </a:rPr>
              <a:t>（下称双绞线）是将一对或一对以上的双绞线封装在一个绝缘外套中而形成的一种传输介质，是目前局域网最常用到的一种布线材料。为了降低信号的干扰程度，电缆中的每一对双绞线一般是由两根绝缘铜导线相互扭绕而成，双绞线也因此而得名。</a:t>
            </a:r>
            <a:endParaRPr lang="en-US" altLang="zh-CN" sz="2000" b="0" kern="100" dirty="0" smtClean="0">
              <a:solidFill>
                <a:srgbClr val="000000"/>
              </a:solidFill>
              <a:latin typeface="Times New Roman"/>
              <a:ea typeface="宋体"/>
            </a:endParaRPr>
          </a:p>
          <a:p>
            <a:pPr>
              <a:lnSpc>
                <a:spcPct val="150000"/>
              </a:lnSpc>
            </a:pPr>
            <a:r>
              <a:rPr lang="zh-CN" altLang="en-US" sz="2000" b="0" kern="100" dirty="0" smtClean="0">
                <a:solidFill>
                  <a:srgbClr val="000000"/>
                </a:solidFill>
                <a:latin typeface="Times New Roman"/>
                <a:ea typeface="宋体"/>
              </a:rPr>
              <a:t>双绞线一般用于星型网的布线连接，两端安装有</a:t>
            </a:r>
            <a:r>
              <a:rPr lang="en-US" altLang="zh-CN" sz="2000" b="0" kern="100" dirty="0" smtClean="0">
                <a:solidFill>
                  <a:srgbClr val="000000"/>
                </a:solidFill>
                <a:latin typeface="Times New Roman"/>
                <a:ea typeface="宋体"/>
              </a:rPr>
              <a:t>RJ-45</a:t>
            </a:r>
            <a:r>
              <a:rPr lang="zh-CN" altLang="en-US" sz="2000" b="0" kern="100" dirty="0" smtClean="0">
                <a:solidFill>
                  <a:srgbClr val="000000"/>
                </a:solidFill>
                <a:latin typeface="Times New Roman"/>
                <a:ea typeface="宋体"/>
              </a:rPr>
              <a:t>头（水晶头），连接网卡与集线器，最大网线长度为</a:t>
            </a:r>
            <a:r>
              <a:rPr lang="en-US" altLang="zh-CN" sz="2000" b="0" kern="100" dirty="0" smtClean="0">
                <a:solidFill>
                  <a:srgbClr val="000000"/>
                </a:solidFill>
                <a:latin typeface="Times New Roman"/>
                <a:ea typeface="宋体"/>
              </a:rPr>
              <a:t>100</a:t>
            </a:r>
            <a:r>
              <a:rPr lang="zh-CN" altLang="en-US" sz="2000" b="0" kern="100" dirty="0" smtClean="0">
                <a:solidFill>
                  <a:srgbClr val="000000"/>
                </a:solidFill>
                <a:latin typeface="Times New Roman"/>
                <a:ea typeface="宋体"/>
              </a:rPr>
              <a:t>米，如果要加大网络的范围，在两段双绞线之间可安装中继器，最多可安装</a:t>
            </a:r>
            <a:r>
              <a:rPr lang="en-US" altLang="zh-CN" sz="2000" b="0" kern="100" dirty="0" smtClean="0">
                <a:solidFill>
                  <a:srgbClr val="000000"/>
                </a:solidFill>
                <a:latin typeface="Times New Roman"/>
                <a:ea typeface="宋体"/>
              </a:rPr>
              <a:t>4</a:t>
            </a:r>
            <a:r>
              <a:rPr lang="zh-CN" altLang="en-US" sz="2000" b="0" kern="100" dirty="0" smtClean="0">
                <a:solidFill>
                  <a:srgbClr val="000000"/>
                </a:solidFill>
                <a:latin typeface="Times New Roman"/>
                <a:ea typeface="宋体"/>
              </a:rPr>
              <a:t>个中继器，如安装</a:t>
            </a:r>
            <a:r>
              <a:rPr lang="en-US" altLang="zh-CN" sz="2000" b="0" kern="100" dirty="0" smtClean="0">
                <a:solidFill>
                  <a:srgbClr val="000000"/>
                </a:solidFill>
                <a:latin typeface="Times New Roman"/>
                <a:ea typeface="宋体"/>
              </a:rPr>
              <a:t>4</a:t>
            </a:r>
            <a:r>
              <a:rPr lang="zh-CN" altLang="en-US" sz="2000" b="0" kern="100" dirty="0" smtClean="0">
                <a:solidFill>
                  <a:srgbClr val="000000"/>
                </a:solidFill>
                <a:latin typeface="Times New Roman"/>
                <a:ea typeface="宋体"/>
              </a:rPr>
              <a:t>个中继器连</a:t>
            </a:r>
            <a:r>
              <a:rPr lang="en-US" altLang="zh-CN" sz="2000" b="0" kern="100" dirty="0" smtClean="0">
                <a:solidFill>
                  <a:srgbClr val="000000"/>
                </a:solidFill>
                <a:latin typeface="Times New Roman"/>
                <a:ea typeface="宋体"/>
              </a:rPr>
              <a:t>5</a:t>
            </a:r>
            <a:r>
              <a:rPr lang="zh-CN" altLang="en-US" sz="2000" b="0" kern="100" dirty="0" smtClean="0">
                <a:solidFill>
                  <a:srgbClr val="000000"/>
                </a:solidFill>
                <a:latin typeface="Times New Roman"/>
                <a:ea typeface="宋体"/>
              </a:rPr>
              <a:t>个网段，最大传输范围可达</a:t>
            </a:r>
            <a:r>
              <a:rPr lang="en-US" altLang="zh-CN" sz="2000" b="0" kern="100" dirty="0" smtClean="0">
                <a:solidFill>
                  <a:srgbClr val="000000"/>
                </a:solidFill>
                <a:latin typeface="Times New Roman"/>
                <a:ea typeface="宋体"/>
              </a:rPr>
              <a:t>500</a:t>
            </a:r>
            <a:r>
              <a:rPr lang="zh-CN" altLang="en-US" sz="2000" b="0" kern="100" dirty="0" smtClean="0">
                <a:solidFill>
                  <a:srgbClr val="000000"/>
                </a:solidFill>
                <a:latin typeface="Times New Roman"/>
                <a:ea typeface="宋体"/>
              </a:rPr>
              <a:t>米。双绞线分为非屏蔽双绞线（</a:t>
            </a:r>
            <a:r>
              <a:rPr lang="en-US" altLang="zh-CN" sz="2000" b="0" kern="100" dirty="0" smtClean="0">
                <a:solidFill>
                  <a:srgbClr val="000000"/>
                </a:solidFill>
                <a:latin typeface="Times New Roman"/>
                <a:ea typeface="宋体"/>
              </a:rPr>
              <a:t>UTP</a:t>
            </a:r>
            <a:r>
              <a:rPr lang="zh-CN" altLang="en-US" sz="2000" b="0" kern="100" dirty="0" smtClean="0">
                <a:solidFill>
                  <a:srgbClr val="000000"/>
                </a:solidFill>
                <a:latin typeface="Times New Roman"/>
                <a:ea typeface="宋体"/>
              </a:rPr>
              <a:t>）和屏蔽双绞线（</a:t>
            </a:r>
            <a:r>
              <a:rPr lang="en-US" altLang="zh-CN" sz="2000" b="0" kern="100" dirty="0" smtClean="0">
                <a:solidFill>
                  <a:srgbClr val="000000"/>
                </a:solidFill>
                <a:latin typeface="Times New Roman"/>
                <a:ea typeface="宋体"/>
              </a:rPr>
              <a:t>STP</a:t>
            </a:r>
            <a:r>
              <a:rPr lang="zh-CN" altLang="en-US" sz="2000" b="0" kern="100" dirty="0" smtClean="0">
                <a:solidFill>
                  <a:srgbClr val="000000"/>
                </a:solidFill>
                <a:latin typeface="Times New Roman"/>
                <a:ea typeface="宋体"/>
              </a:rPr>
              <a:t>）两大类，局域网中非屏蔽双绞线分为超</a:t>
            </a:r>
            <a:r>
              <a:rPr lang="en-US" altLang="zh-CN" sz="2000" b="0" kern="100" dirty="0" smtClean="0">
                <a:solidFill>
                  <a:srgbClr val="000000"/>
                </a:solidFill>
                <a:latin typeface="Times New Roman"/>
                <a:ea typeface="宋体"/>
              </a:rPr>
              <a:t>5</a:t>
            </a:r>
            <a:r>
              <a:rPr lang="zh-CN" altLang="en-US" sz="2000" b="0" kern="100" dirty="0" smtClean="0">
                <a:solidFill>
                  <a:srgbClr val="000000"/>
                </a:solidFill>
                <a:latin typeface="Times New Roman"/>
                <a:ea typeface="宋体"/>
              </a:rPr>
              <a:t>类和</a:t>
            </a:r>
            <a:r>
              <a:rPr lang="en-US" altLang="zh-CN" sz="2000" b="0" kern="100" dirty="0" smtClean="0">
                <a:solidFill>
                  <a:srgbClr val="000000"/>
                </a:solidFill>
                <a:latin typeface="Times New Roman"/>
                <a:ea typeface="宋体"/>
              </a:rPr>
              <a:t>6</a:t>
            </a:r>
            <a:r>
              <a:rPr lang="zh-CN" altLang="en-US" sz="2000" b="0" kern="100" dirty="0" smtClean="0">
                <a:solidFill>
                  <a:srgbClr val="000000"/>
                </a:solidFill>
                <a:latin typeface="Times New Roman"/>
                <a:ea typeface="宋体"/>
              </a:rPr>
              <a:t>类四种，屏蔽双绞线分为超</a:t>
            </a:r>
            <a:r>
              <a:rPr lang="en-US" altLang="zh-CN" sz="2000" b="0" kern="100" dirty="0" smtClean="0">
                <a:solidFill>
                  <a:srgbClr val="000000"/>
                </a:solidFill>
                <a:latin typeface="Times New Roman"/>
                <a:ea typeface="宋体"/>
              </a:rPr>
              <a:t>5</a:t>
            </a:r>
            <a:r>
              <a:rPr lang="zh-CN" altLang="en-US" sz="2000" b="0" kern="100" dirty="0" smtClean="0">
                <a:solidFill>
                  <a:srgbClr val="000000"/>
                </a:solidFill>
                <a:latin typeface="Times New Roman"/>
                <a:ea typeface="宋体"/>
              </a:rPr>
              <a:t>类和</a:t>
            </a:r>
            <a:r>
              <a:rPr lang="en-US" altLang="zh-CN" sz="2000" b="0" kern="100" dirty="0" smtClean="0">
                <a:solidFill>
                  <a:srgbClr val="000000"/>
                </a:solidFill>
                <a:latin typeface="Times New Roman"/>
                <a:ea typeface="宋体"/>
              </a:rPr>
              <a:t>6</a:t>
            </a:r>
            <a:r>
              <a:rPr lang="zh-CN" altLang="en-US" sz="2000" b="0" kern="100" dirty="0" smtClean="0">
                <a:solidFill>
                  <a:srgbClr val="000000"/>
                </a:solidFill>
                <a:latin typeface="Times New Roman"/>
                <a:ea typeface="宋体"/>
              </a:rPr>
              <a:t>类三种。</a:t>
            </a:r>
          </a:p>
        </p:txBody>
      </p:sp>
    </p:spTree>
    <p:extLst>
      <p:ext uri="{BB962C8B-B14F-4D97-AF65-F5344CB8AC3E}">
        <p14:creationId xmlns:p14="http://schemas.microsoft.com/office/powerpoint/2010/main" val="193384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
        <p:nvSpPr>
          <p:cNvPr id="4" name="灯片编号占位符 3"/>
          <p:cNvSpPr>
            <a:spLocks noGrp="1"/>
          </p:cNvSpPr>
          <p:nvPr>
            <p:ph type="sldNum" sz="quarter" idx="12"/>
          </p:nvPr>
        </p:nvSpPr>
        <p:spPr/>
        <p:txBody>
          <a:bodyPr/>
          <a:lstStyle/>
          <a:p>
            <a:fld id="{5E7B1716-8646-437D-A01F-AAE5A5FE665A}" type="slidenum">
              <a:rPr lang="zh-CN" altLang="en-US" smtClean="0"/>
              <a:t>7</a:t>
            </a:fld>
            <a:endParaRPr lang="zh-CN" altLang="en-US"/>
          </a:p>
        </p:txBody>
      </p:sp>
      <p:sp>
        <p:nvSpPr>
          <p:cNvPr id="5" name="标题 1"/>
          <p:cNvSpPr txBox="1">
            <a:spLocks/>
          </p:cNvSpPr>
          <p:nvPr/>
        </p:nvSpPr>
        <p:spPr bwMode="auto">
          <a:xfrm>
            <a:off x="560968" y="1412776"/>
            <a:ext cx="822960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kumimoji="1" sz="3600" b="1">
                <a:solidFill>
                  <a:schemeClr val="bg1"/>
                </a:solidFill>
                <a:latin typeface="+mj-lt"/>
                <a:ea typeface="+mj-ea"/>
                <a:cs typeface="+mj-cs"/>
              </a:defRPr>
            </a:lvl1pPr>
            <a:lvl2pPr algn="l" rtl="0" eaLnBrk="0" fontAlgn="base" hangingPunct="0">
              <a:spcBef>
                <a:spcPct val="0"/>
              </a:spcBef>
              <a:spcAft>
                <a:spcPct val="0"/>
              </a:spcAft>
              <a:defRPr kumimoji="1" sz="3600" b="1">
                <a:solidFill>
                  <a:schemeClr val="bg1"/>
                </a:solidFill>
                <a:latin typeface="Arial" pitchFamily="34" charset="0"/>
                <a:ea typeface="黑体" pitchFamily="49" charset="-122"/>
              </a:defRPr>
            </a:lvl2pPr>
            <a:lvl3pPr algn="l" rtl="0" eaLnBrk="0" fontAlgn="base" hangingPunct="0">
              <a:spcBef>
                <a:spcPct val="0"/>
              </a:spcBef>
              <a:spcAft>
                <a:spcPct val="0"/>
              </a:spcAft>
              <a:defRPr kumimoji="1" sz="3600" b="1">
                <a:solidFill>
                  <a:schemeClr val="bg1"/>
                </a:solidFill>
                <a:latin typeface="Arial" pitchFamily="34" charset="0"/>
                <a:ea typeface="黑体" pitchFamily="49" charset="-122"/>
              </a:defRPr>
            </a:lvl3pPr>
            <a:lvl4pPr algn="l" rtl="0" eaLnBrk="0" fontAlgn="base" hangingPunct="0">
              <a:spcBef>
                <a:spcPct val="0"/>
              </a:spcBef>
              <a:spcAft>
                <a:spcPct val="0"/>
              </a:spcAft>
              <a:defRPr kumimoji="1" sz="3600" b="1">
                <a:solidFill>
                  <a:schemeClr val="bg1"/>
                </a:solidFill>
                <a:latin typeface="Arial" pitchFamily="34" charset="0"/>
                <a:ea typeface="黑体" pitchFamily="49" charset="-122"/>
              </a:defRPr>
            </a:lvl4pPr>
            <a:lvl5pPr algn="l" rtl="0" eaLnBrk="0" fontAlgn="base" hangingPunct="0">
              <a:spcBef>
                <a:spcPct val="0"/>
              </a:spcBef>
              <a:spcAft>
                <a:spcPct val="0"/>
              </a:spcAft>
              <a:defRPr kumimoji="1" sz="3600" b="1">
                <a:solidFill>
                  <a:schemeClr val="bg1"/>
                </a:solidFill>
                <a:latin typeface="Arial" pitchFamily="34" charset="0"/>
                <a:ea typeface="黑体" pitchFamily="49" charset="-122"/>
              </a:defRPr>
            </a:lvl5pPr>
            <a:lvl6pPr marL="457200" algn="l" rtl="0" fontAlgn="base">
              <a:spcBef>
                <a:spcPct val="0"/>
              </a:spcBef>
              <a:spcAft>
                <a:spcPct val="0"/>
              </a:spcAft>
              <a:defRPr kumimoji="1" sz="3600" b="1">
                <a:solidFill>
                  <a:schemeClr val="bg1"/>
                </a:solidFill>
                <a:latin typeface="Arial" pitchFamily="34" charset="0"/>
                <a:ea typeface="黑体" pitchFamily="49" charset="-122"/>
              </a:defRPr>
            </a:lvl6pPr>
            <a:lvl7pPr marL="914400" algn="l" rtl="0" fontAlgn="base">
              <a:spcBef>
                <a:spcPct val="0"/>
              </a:spcBef>
              <a:spcAft>
                <a:spcPct val="0"/>
              </a:spcAft>
              <a:defRPr kumimoji="1" sz="3600" b="1">
                <a:solidFill>
                  <a:schemeClr val="bg1"/>
                </a:solidFill>
                <a:latin typeface="Arial" pitchFamily="34" charset="0"/>
                <a:ea typeface="黑体" pitchFamily="49" charset="-122"/>
              </a:defRPr>
            </a:lvl7pPr>
            <a:lvl8pPr marL="1371600" algn="l" rtl="0" fontAlgn="base">
              <a:spcBef>
                <a:spcPct val="0"/>
              </a:spcBef>
              <a:spcAft>
                <a:spcPct val="0"/>
              </a:spcAft>
              <a:defRPr kumimoji="1" sz="3600" b="1">
                <a:solidFill>
                  <a:schemeClr val="bg1"/>
                </a:solidFill>
                <a:latin typeface="Arial" pitchFamily="34" charset="0"/>
                <a:ea typeface="黑体" pitchFamily="49" charset="-122"/>
              </a:defRPr>
            </a:lvl8pPr>
            <a:lvl9pPr marL="1828800" algn="l" rtl="0" fontAlgn="base">
              <a:spcBef>
                <a:spcPct val="0"/>
              </a:spcBef>
              <a:spcAft>
                <a:spcPct val="0"/>
              </a:spcAft>
              <a:defRPr kumimoji="1" sz="3600" b="1">
                <a:solidFill>
                  <a:schemeClr val="bg1"/>
                </a:solidFill>
                <a:latin typeface="Arial" pitchFamily="34" charset="0"/>
                <a:ea typeface="黑体" pitchFamily="49" charset="-122"/>
              </a:defRPr>
            </a:lvl9pPr>
          </a:lstStyle>
          <a:p>
            <a:pPr>
              <a:lnSpc>
                <a:spcPct val="150000"/>
              </a:lnSpc>
            </a:pPr>
            <a:r>
              <a:rPr lang="zh-CN" altLang="en-US" sz="2000" b="0" kern="100" dirty="0" smtClean="0">
                <a:solidFill>
                  <a:srgbClr val="000000"/>
                </a:solidFill>
                <a:latin typeface="Times New Roman"/>
                <a:ea typeface="宋体"/>
              </a:rPr>
              <a:t>所谓</a:t>
            </a:r>
            <a:r>
              <a:rPr lang="zh-CN" altLang="en-US" sz="2000" kern="100" dirty="0" smtClean="0">
                <a:solidFill>
                  <a:srgbClr val="000000"/>
                </a:solidFill>
                <a:latin typeface="Times New Roman"/>
                <a:ea typeface="宋体"/>
              </a:rPr>
              <a:t>光缆</a:t>
            </a:r>
            <a:r>
              <a:rPr lang="zh-CN" altLang="en-US" sz="2000" b="0" kern="100" dirty="0" smtClean="0">
                <a:solidFill>
                  <a:srgbClr val="000000"/>
                </a:solidFill>
                <a:latin typeface="Times New Roman"/>
                <a:ea typeface="宋体"/>
              </a:rPr>
              <a:t>则是由一组光导纤维组成的用来传播光束的、细小而柔韧的传输介质。与其他传输介质相比较，光缆的电磁绝缘性能好，信号衰变小，频带较宽，传输距离较大。光缆主要是在要求传输距离较长，布线条件特殊的情况下用于主干网的连接。光缆通信由光发送机产生光束，将电信号转变为光信号，再把光信号导入光纤，在光缆的另一端由光接收机接收光纤上传输来的</a:t>
            </a:r>
            <a:r>
              <a:rPr lang="en-US" altLang="zh-CN" sz="2000" b="0" kern="100" dirty="0" smtClean="0">
                <a:solidFill>
                  <a:srgbClr val="000000"/>
                </a:solidFill>
                <a:latin typeface="Times New Roman"/>
                <a:ea typeface="宋体"/>
              </a:rPr>
              <a:t>?</a:t>
            </a:r>
            <a:r>
              <a:rPr lang="zh-CN" altLang="en-US" sz="2000" b="0" kern="100" dirty="0" smtClean="0">
                <a:solidFill>
                  <a:srgbClr val="000000"/>
                </a:solidFill>
                <a:latin typeface="Times New Roman"/>
                <a:ea typeface="宋体"/>
              </a:rPr>
              <a:t>庑</a:t>
            </a:r>
            <a:r>
              <a:rPr lang="en-US" altLang="zh-CN" sz="2000" b="0" kern="100" dirty="0" smtClean="0">
                <a:solidFill>
                  <a:srgbClr val="000000"/>
                </a:solidFill>
                <a:latin typeface="Times New Roman"/>
                <a:ea typeface="宋体"/>
              </a:rPr>
              <a:t>?</a:t>
            </a:r>
            <a:r>
              <a:rPr lang="zh-CN" altLang="en-US" sz="2000" b="0" kern="100" dirty="0" smtClean="0">
                <a:solidFill>
                  <a:srgbClr val="000000"/>
                </a:solidFill>
                <a:latin typeface="Times New Roman"/>
                <a:ea typeface="宋体"/>
              </a:rPr>
              <a:t>号，并将它转变成电信号，经解码后再处理。光缆的最大传输距离远、传输速度快，是局域网中传输介质的姣姣者。光缆的安装和连接需由专业技术人员完成。</a:t>
            </a:r>
          </a:p>
        </p:txBody>
      </p:sp>
    </p:spTree>
    <p:extLst>
      <p:ext uri="{BB962C8B-B14F-4D97-AF65-F5344CB8AC3E}">
        <p14:creationId xmlns:p14="http://schemas.microsoft.com/office/powerpoint/2010/main" val="376038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1"/>
            <a:r>
              <a:rPr lang="en-US" altLang="zh-CN" b="0" i="0" u="none" strike="noStrike" kern="100" baseline="0" dirty="0" smtClean="0">
                <a:solidFill>
                  <a:srgbClr val="000000"/>
                </a:solidFill>
                <a:latin typeface="黑体"/>
                <a:ea typeface="黑体"/>
              </a:rPr>
              <a:t>4</a:t>
            </a:r>
            <a:r>
              <a:rPr lang="zh-CN" altLang="en-US" b="0" i="0" u="none" strike="noStrike" kern="100" baseline="0" dirty="0" smtClean="0">
                <a:solidFill>
                  <a:srgbClr val="000000"/>
                </a:solidFill>
                <a:latin typeface="黑体"/>
                <a:ea typeface="黑体"/>
              </a:rPr>
              <a:t>．局域网互连设备</a:t>
            </a:r>
            <a:endParaRPr lang="zh-CN" altLang="en-US" b="0" i="0" u="none" strike="noStrike" kern="100" baseline="0" dirty="0" smtClean="0">
              <a:solidFill>
                <a:srgbClr val="000000"/>
              </a:solidFill>
              <a:latin typeface="Times New Roman"/>
              <a:ea typeface="黑体"/>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
        <p:nvSpPr>
          <p:cNvPr id="5" name="标题 1"/>
          <p:cNvSpPr txBox="1">
            <a:spLocks/>
          </p:cNvSpPr>
          <p:nvPr/>
        </p:nvSpPr>
        <p:spPr bwMode="auto">
          <a:xfrm>
            <a:off x="509752" y="2060848"/>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7500"/>
          </a:bodyPr>
          <a:lstStyle>
            <a:lvl1pPr algn="l" rtl="0" eaLnBrk="0" fontAlgn="base" hangingPunct="0">
              <a:spcBef>
                <a:spcPct val="0"/>
              </a:spcBef>
              <a:spcAft>
                <a:spcPct val="0"/>
              </a:spcAft>
              <a:defRPr kumimoji="1" sz="3600" b="1">
                <a:solidFill>
                  <a:schemeClr val="bg1"/>
                </a:solidFill>
                <a:latin typeface="+mj-lt"/>
                <a:ea typeface="+mj-ea"/>
                <a:cs typeface="+mj-cs"/>
              </a:defRPr>
            </a:lvl1pPr>
            <a:lvl2pPr algn="l" rtl="0" eaLnBrk="0" fontAlgn="base" hangingPunct="0">
              <a:spcBef>
                <a:spcPct val="0"/>
              </a:spcBef>
              <a:spcAft>
                <a:spcPct val="0"/>
              </a:spcAft>
              <a:defRPr kumimoji="1" sz="3600" b="1">
                <a:solidFill>
                  <a:schemeClr val="bg1"/>
                </a:solidFill>
                <a:latin typeface="Arial" pitchFamily="34" charset="0"/>
                <a:ea typeface="黑体" pitchFamily="49" charset="-122"/>
              </a:defRPr>
            </a:lvl2pPr>
            <a:lvl3pPr algn="l" rtl="0" eaLnBrk="0" fontAlgn="base" hangingPunct="0">
              <a:spcBef>
                <a:spcPct val="0"/>
              </a:spcBef>
              <a:spcAft>
                <a:spcPct val="0"/>
              </a:spcAft>
              <a:defRPr kumimoji="1" sz="3600" b="1">
                <a:solidFill>
                  <a:schemeClr val="bg1"/>
                </a:solidFill>
                <a:latin typeface="Arial" pitchFamily="34" charset="0"/>
                <a:ea typeface="黑体" pitchFamily="49" charset="-122"/>
              </a:defRPr>
            </a:lvl3pPr>
            <a:lvl4pPr algn="l" rtl="0" eaLnBrk="0" fontAlgn="base" hangingPunct="0">
              <a:spcBef>
                <a:spcPct val="0"/>
              </a:spcBef>
              <a:spcAft>
                <a:spcPct val="0"/>
              </a:spcAft>
              <a:defRPr kumimoji="1" sz="3600" b="1">
                <a:solidFill>
                  <a:schemeClr val="bg1"/>
                </a:solidFill>
                <a:latin typeface="Arial" pitchFamily="34" charset="0"/>
                <a:ea typeface="黑体" pitchFamily="49" charset="-122"/>
              </a:defRPr>
            </a:lvl4pPr>
            <a:lvl5pPr algn="l" rtl="0" eaLnBrk="0" fontAlgn="base" hangingPunct="0">
              <a:spcBef>
                <a:spcPct val="0"/>
              </a:spcBef>
              <a:spcAft>
                <a:spcPct val="0"/>
              </a:spcAft>
              <a:defRPr kumimoji="1" sz="3600" b="1">
                <a:solidFill>
                  <a:schemeClr val="bg1"/>
                </a:solidFill>
                <a:latin typeface="Arial" pitchFamily="34" charset="0"/>
                <a:ea typeface="黑体" pitchFamily="49" charset="-122"/>
              </a:defRPr>
            </a:lvl5pPr>
            <a:lvl6pPr marL="457200" algn="l" rtl="0" fontAlgn="base">
              <a:spcBef>
                <a:spcPct val="0"/>
              </a:spcBef>
              <a:spcAft>
                <a:spcPct val="0"/>
              </a:spcAft>
              <a:defRPr kumimoji="1" sz="3600" b="1">
                <a:solidFill>
                  <a:schemeClr val="bg1"/>
                </a:solidFill>
                <a:latin typeface="Arial" pitchFamily="34" charset="0"/>
                <a:ea typeface="黑体" pitchFamily="49" charset="-122"/>
              </a:defRPr>
            </a:lvl6pPr>
            <a:lvl7pPr marL="914400" algn="l" rtl="0" fontAlgn="base">
              <a:spcBef>
                <a:spcPct val="0"/>
              </a:spcBef>
              <a:spcAft>
                <a:spcPct val="0"/>
              </a:spcAft>
              <a:defRPr kumimoji="1" sz="3600" b="1">
                <a:solidFill>
                  <a:schemeClr val="bg1"/>
                </a:solidFill>
                <a:latin typeface="Arial" pitchFamily="34" charset="0"/>
                <a:ea typeface="黑体" pitchFamily="49" charset="-122"/>
              </a:defRPr>
            </a:lvl7pPr>
            <a:lvl8pPr marL="1371600" algn="l" rtl="0" fontAlgn="base">
              <a:spcBef>
                <a:spcPct val="0"/>
              </a:spcBef>
              <a:spcAft>
                <a:spcPct val="0"/>
              </a:spcAft>
              <a:defRPr kumimoji="1" sz="3600" b="1">
                <a:solidFill>
                  <a:schemeClr val="bg1"/>
                </a:solidFill>
                <a:latin typeface="Arial" pitchFamily="34" charset="0"/>
                <a:ea typeface="黑体" pitchFamily="49" charset="-122"/>
              </a:defRPr>
            </a:lvl8pPr>
            <a:lvl9pPr marL="1828800" algn="l" rtl="0" fontAlgn="base">
              <a:spcBef>
                <a:spcPct val="0"/>
              </a:spcBef>
              <a:spcAft>
                <a:spcPct val="0"/>
              </a:spcAft>
              <a:defRPr kumimoji="1" sz="3600" b="1">
                <a:solidFill>
                  <a:schemeClr val="bg1"/>
                </a:solidFill>
                <a:latin typeface="Arial" pitchFamily="34" charset="0"/>
                <a:ea typeface="黑体" pitchFamily="49" charset="-122"/>
              </a:defRPr>
            </a:lvl9pPr>
          </a:lstStyle>
          <a:p>
            <a:r>
              <a:rPr lang="zh-CN" altLang="en-US" sz="2000" b="0" kern="100" dirty="0" smtClean="0">
                <a:solidFill>
                  <a:srgbClr val="000000"/>
                </a:solidFill>
                <a:latin typeface="Times New Roman"/>
                <a:ea typeface="宋体"/>
              </a:rPr>
              <a:t>常用局域网互连设备有中继器、网桥、路由器以及网关等。</a:t>
            </a:r>
          </a:p>
        </p:txBody>
      </p:sp>
      <p:sp>
        <p:nvSpPr>
          <p:cNvPr id="6" name="标题 1"/>
          <p:cNvSpPr txBox="1">
            <a:spLocks/>
          </p:cNvSpPr>
          <p:nvPr/>
        </p:nvSpPr>
        <p:spPr bwMode="auto">
          <a:xfrm>
            <a:off x="467711" y="2901802"/>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7500"/>
          </a:bodyPr>
          <a:lstStyle>
            <a:lvl1pPr algn="l" rtl="0" eaLnBrk="0" fontAlgn="base" hangingPunct="0">
              <a:spcBef>
                <a:spcPct val="0"/>
              </a:spcBef>
              <a:spcAft>
                <a:spcPct val="0"/>
              </a:spcAft>
              <a:defRPr kumimoji="1" sz="3600" b="1">
                <a:solidFill>
                  <a:schemeClr val="bg1"/>
                </a:solidFill>
                <a:latin typeface="+mj-lt"/>
                <a:ea typeface="+mj-ea"/>
                <a:cs typeface="+mj-cs"/>
              </a:defRPr>
            </a:lvl1pPr>
            <a:lvl2pPr algn="l" rtl="0" eaLnBrk="0" fontAlgn="base" hangingPunct="0">
              <a:spcBef>
                <a:spcPct val="0"/>
              </a:spcBef>
              <a:spcAft>
                <a:spcPct val="0"/>
              </a:spcAft>
              <a:defRPr kumimoji="1" sz="3600" b="1">
                <a:solidFill>
                  <a:schemeClr val="bg1"/>
                </a:solidFill>
                <a:latin typeface="Arial" pitchFamily="34" charset="0"/>
                <a:ea typeface="黑体" pitchFamily="49" charset="-122"/>
              </a:defRPr>
            </a:lvl2pPr>
            <a:lvl3pPr algn="l" rtl="0" eaLnBrk="0" fontAlgn="base" hangingPunct="0">
              <a:spcBef>
                <a:spcPct val="0"/>
              </a:spcBef>
              <a:spcAft>
                <a:spcPct val="0"/>
              </a:spcAft>
              <a:defRPr kumimoji="1" sz="3600" b="1">
                <a:solidFill>
                  <a:schemeClr val="bg1"/>
                </a:solidFill>
                <a:latin typeface="Arial" pitchFamily="34" charset="0"/>
                <a:ea typeface="黑体" pitchFamily="49" charset="-122"/>
              </a:defRPr>
            </a:lvl3pPr>
            <a:lvl4pPr algn="l" rtl="0" eaLnBrk="0" fontAlgn="base" hangingPunct="0">
              <a:spcBef>
                <a:spcPct val="0"/>
              </a:spcBef>
              <a:spcAft>
                <a:spcPct val="0"/>
              </a:spcAft>
              <a:defRPr kumimoji="1" sz="3600" b="1">
                <a:solidFill>
                  <a:schemeClr val="bg1"/>
                </a:solidFill>
                <a:latin typeface="Arial" pitchFamily="34" charset="0"/>
                <a:ea typeface="黑体" pitchFamily="49" charset="-122"/>
              </a:defRPr>
            </a:lvl4pPr>
            <a:lvl5pPr algn="l" rtl="0" eaLnBrk="0" fontAlgn="base" hangingPunct="0">
              <a:spcBef>
                <a:spcPct val="0"/>
              </a:spcBef>
              <a:spcAft>
                <a:spcPct val="0"/>
              </a:spcAft>
              <a:defRPr kumimoji="1" sz="3600" b="1">
                <a:solidFill>
                  <a:schemeClr val="bg1"/>
                </a:solidFill>
                <a:latin typeface="Arial" pitchFamily="34" charset="0"/>
                <a:ea typeface="黑体" pitchFamily="49" charset="-122"/>
              </a:defRPr>
            </a:lvl5pPr>
            <a:lvl6pPr marL="457200" algn="l" rtl="0" fontAlgn="base">
              <a:spcBef>
                <a:spcPct val="0"/>
              </a:spcBef>
              <a:spcAft>
                <a:spcPct val="0"/>
              </a:spcAft>
              <a:defRPr kumimoji="1" sz="3600" b="1">
                <a:solidFill>
                  <a:schemeClr val="bg1"/>
                </a:solidFill>
                <a:latin typeface="Arial" pitchFamily="34" charset="0"/>
                <a:ea typeface="黑体" pitchFamily="49" charset="-122"/>
              </a:defRPr>
            </a:lvl6pPr>
            <a:lvl7pPr marL="914400" algn="l" rtl="0" fontAlgn="base">
              <a:spcBef>
                <a:spcPct val="0"/>
              </a:spcBef>
              <a:spcAft>
                <a:spcPct val="0"/>
              </a:spcAft>
              <a:defRPr kumimoji="1" sz="3600" b="1">
                <a:solidFill>
                  <a:schemeClr val="bg1"/>
                </a:solidFill>
                <a:latin typeface="Arial" pitchFamily="34" charset="0"/>
                <a:ea typeface="黑体" pitchFamily="49" charset="-122"/>
              </a:defRPr>
            </a:lvl7pPr>
            <a:lvl8pPr marL="1371600" algn="l" rtl="0" fontAlgn="base">
              <a:spcBef>
                <a:spcPct val="0"/>
              </a:spcBef>
              <a:spcAft>
                <a:spcPct val="0"/>
              </a:spcAft>
              <a:defRPr kumimoji="1" sz="3600" b="1">
                <a:solidFill>
                  <a:schemeClr val="bg1"/>
                </a:solidFill>
                <a:latin typeface="Arial" pitchFamily="34" charset="0"/>
                <a:ea typeface="黑体" pitchFamily="49" charset="-122"/>
              </a:defRPr>
            </a:lvl8pPr>
            <a:lvl9pPr marL="1828800" algn="l" rtl="0" fontAlgn="base">
              <a:spcBef>
                <a:spcPct val="0"/>
              </a:spcBef>
              <a:spcAft>
                <a:spcPct val="0"/>
              </a:spcAft>
              <a:defRPr kumimoji="1" sz="3600" b="1">
                <a:solidFill>
                  <a:schemeClr val="bg1"/>
                </a:solidFill>
                <a:latin typeface="Arial" pitchFamily="34" charset="0"/>
                <a:ea typeface="黑体" pitchFamily="49" charset="-122"/>
              </a:defRPr>
            </a:lvl9pPr>
          </a:lstStyle>
          <a:p>
            <a:r>
              <a:rPr lang="zh-CN" altLang="en-US" sz="2000" b="0" kern="100" dirty="0" smtClean="0">
                <a:solidFill>
                  <a:srgbClr val="000000"/>
                </a:solidFill>
                <a:latin typeface="Times New Roman"/>
                <a:ea typeface="宋体"/>
              </a:rPr>
              <a:t>目前小型局域网中常见的互联设备主要是桌面型交换机和宽带路由器。</a:t>
            </a:r>
          </a:p>
        </p:txBody>
      </p:sp>
    </p:spTree>
    <p:extLst>
      <p:ext uri="{BB962C8B-B14F-4D97-AF65-F5344CB8AC3E}">
        <p14:creationId xmlns:p14="http://schemas.microsoft.com/office/powerpoint/2010/main" val="210290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marR="0" lvl="0" rtl="0"/>
            <a:r>
              <a:rPr lang="en-US" altLang="zh-CN" b="0" i="0" u="none" strike="noStrike" kern="100" baseline="0" dirty="0" smtClean="0">
                <a:solidFill>
                  <a:srgbClr val="000000"/>
                </a:solidFill>
                <a:latin typeface="黑体"/>
                <a:ea typeface="黑体"/>
              </a:rPr>
              <a:t>13.2  WINDOWS XP</a:t>
            </a:r>
            <a:r>
              <a:rPr lang="zh-CN" altLang="en-US" b="0" i="0" u="none" strike="noStrike" kern="100" baseline="0" dirty="0" smtClean="0">
                <a:solidFill>
                  <a:srgbClr val="000000"/>
                </a:solidFill>
                <a:latin typeface="黑体"/>
                <a:ea typeface="黑体"/>
              </a:rPr>
              <a:t>组建小型局域网</a:t>
            </a:r>
          </a:p>
          <a:p>
            <a:pPr marR="0" lvl="1" rtl="0"/>
            <a:r>
              <a:rPr lang="en-US" altLang="zh-CN" b="0" i="0" u="none" strike="noStrike" kern="100" baseline="0" dirty="0" smtClean="0">
                <a:solidFill>
                  <a:srgbClr val="000000"/>
                </a:solidFill>
                <a:latin typeface="黑体"/>
                <a:ea typeface="黑体"/>
              </a:rPr>
              <a:t>13.2.1</a:t>
            </a:r>
            <a:r>
              <a:rPr lang="zh-CN" altLang="en-US" b="0" i="0" u="none" strike="noStrike" kern="100" baseline="0" dirty="0" smtClean="0">
                <a:solidFill>
                  <a:srgbClr val="000000"/>
                </a:solidFill>
                <a:latin typeface="黑体"/>
                <a:ea typeface="黑体"/>
              </a:rPr>
              <a:t>  硬件连接</a:t>
            </a:r>
            <a:endParaRPr lang="en-US" altLang="zh-CN" b="0" i="0" u="none" strike="noStrike" kern="100" baseline="0" dirty="0" smtClean="0">
              <a:solidFill>
                <a:srgbClr val="000000"/>
              </a:solidFill>
              <a:latin typeface="黑体"/>
              <a:ea typeface="黑体"/>
            </a:endParaRPr>
          </a:p>
          <a:p>
            <a:pPr marL="457200" lvl="1" indent="0">
              <a:lnSpc>
                <a:spcPct val="150000"/>
              </a:lnSpc>
              <a:buNone/>
            </a:pPr>
            <a:r>
              <a:rPr lang="en-US" altLang="zh-CN" sz="2000" kern="100" dirty="0" smtClean="0">
                <a:solidFill>
                  <a:srgbClr val="000000"/>
                </a:solidFill>
                <a:latin typeface="Times New Roman"/>
              </a:rPr>
              <a:t>1</a:t>
            </a:r>
            <a:r>
              <a:rPr lang="zh-CN" altLang="en-US" sz="2000" kern="100" dirty="0">
                <a:solidFill>
                  <a:srgbClr val="000000"/>
                </a:solidFill>
                <a:latin typeface="Times New Roman"/>
              </a:rPr>
              <a:t>．安装好各台计算机，插上网卡</a:t>
            </a:r>
            <a:r>
              <a:rPr lang="zh-CN" altLang="en-US" sz="2000" kern="100" dirty="0" smtClean="0">
                <a:solidFill>
                  <a:srgbClr val="000000"/>
                </a:solidFill>
                <a:latin typeface="Times New Roman"/>
              </a:rPr>
              <a:t>。</a:t>
            </a:r>
            <a:endParaRPr lang="en-US" altLang="zh-CN" sz="2000" kern="100" dirty="0" smtClean="0">
              <a:solidFill>
                <a:srgbClr val="000000"/>
              </a:solidFill>
              <a:latin typeface="Times New Roman"/>
            </a:endParaRPr>
          </a:p>
          <a:p>
            <a:pPr marL="457200" lvl="1" indent="0">
              <a:lnSpc>
                <a:spcPct val="150000"/>
              </a:lnSpc>
              <a:buNone/>
            </a:pPr>
            <a:r>
              <a:rPr lang="en-US" altLang="zh-CN" sz="2000" kern="100" dirty="0">
                <a:solidFill>
                  <a:srgbClr val="000000"/>
                </a:solidFill>
                <a:latin typeface="Times New Roman"/>
              </a:rPr>
              <a:t>2</a:t>
            </a:r>
            <a:r>
              <a:rPr lang="zh-CN" altLang="en-US" sz="2000" kern="100" dirty="0">
                <a:solidFill>
                  <a:srgbClr val="000000"/>
                </a:solidFill>
                <a:latin typeface="Times New Roman"/>
              </a:rPr>
              <a:t>．安放好桌面型交换机或直接使用宽带</a:t>
            </a:r>
            <a:r>
              <a:rPr lang="zh-CN" altLang="en-US" sz="2000" kern="100" dirty="0" smtClean="0">
                <a:solidFill>
                  <a:srgbClr val="000000"/>
                </a:solidFill>
                <a:latin typeface="Times New Roman"/>
              </a:rPr>
              <a:t>路由器</a:t>
            </a:r>
            <a:endParaRPr lang="en-US" altLang="zh-CN" sz="2000" kern="100" dirty="0" smtClean="0">
              <a:solidFill>
                <a:srgbClr val="000000"/>
              </a:solidFill>
              <a:latin typeface="Times New Roman"/>
            </a:endParaRPr>
          </a:p>
          <a:p>
            <a:pPr marL="457200" lvl="1" indent="0">
              <a:lnSpc>
                <a:spcPct val="150000"/>
              </a:lnSpc>
              <a:buNone/>
            </a:pPr>
            <a:r>
              <a:rPr lang="en-US" altLang="zh-CN" sz="2000" kern="100" dirty="0">
                <a:solidFill>
                  <a:srgbClr val="000000"/>
                </a:solidFill>
                <a:latin typeface="Times New Roman"/>
              </a:rPr>
              <a:t>3</a:t>
            </a:r>
            <a:r>
              <a:rPr lang="zh-CN" altLang="en-US" sz="2000" kern="100" dirty="0">
                <a:solidFill>
                  <a:srgbClr val="000000"/>
                </a:solidFill>
                <a:latin typeface="Times New Roman"/>
              </a:rPr>
              <a:t>．对每台机器，将双绞线的一端插入网卡插口，另一端插入桌面交换机插口或宽带路由器的</a:t>
            </a:r>
            <a:r>
              <a:rPr lang="en-US" altLang="zh-CN" sz="2000" kern="100" dirty="0">
                <a:solidFill>
                  <a:srgbClr val="000000"/>
                </a:solidFill>
                <a:latin typeface="Times New Roman"/>
              </a:rPr>
              <a:t>LAN</a:t>
            </a:r>
            <a:r>
              <a:rPr lang="zh-CN" altLang="en-US" sz="2000" kern="100" dirty="0">
                <a:solidFill>
                  <a:srgbClr val="000000"/>
                </a:solidFill>
                <a:latin typeface="Times New Roman"/>
              </a:rPr>
              <a:t>插口。</a:t>
            </a:r>
            <a:endParaRPr lang="zh-CN" altLang="en-US" sz="2000" b="0" i="0" u="none" strike="noStrike" kern="100" baseline="0" dirty="0" smtClean="0">
              <a:solidFill>
                <a:srgbClr val="000000"/>
              </a:solidFill>
              <a:latin typeface="Times New Roman"/>
              <a:ea typeface="黑体"/>
            </a:endParaRPr>
          </a:p>
        </p:txBody>
      </p:sp>
      <p:sp>
        <p:nvSpPr>
          <p:cNvPr id="4" name="标题 3"/>
          <p:cNvSpPr>
            <a:spLocks noGrp="1"/>
          </p:cNvSpPr>
          <p:nvPr>
            <p:ph type="title"/>
          </p:nvPr>
        </p:nvSpPr>
        <p:spPr/>
        <p:txBody>
          <a:bodyPr/>
          <a:lstStyle/>
          <a:p>
            <a:r>
              <a:rPr lang="zh-CN" altLang="en-US" b="0" kern="2200" dirty="0">
                <a:latin typeface="黑体"/>
              </a:rPr>
              <a:t>第</a:t>
            </a:r>
            <a:r>
              <a:rPr lang="en-US" altLang="zh-CN" b="0" kern="2200" dirty="0">
                <a:latin typeface="黑体"/>
              </a:rPr>
              <a:t>13</a:t>
            </a:r>
            <a:r>
              <a:rPr lang="zh-CN" altLang="en-US" b="0" kern="2200" dirty="0">
                <a:latin typeface="黑体"/>
              </a:rPr>
              <a:t>章  小型局域网组建</a:t>
            </a:r>
            <a:endParaRPr lang="zh-CN" altLang="en-US" dirty="0"/>
          </a:p>
        </p:txBody>
      </p:sp>
    </p:spTree>
    <p:extLst>
      <p:ext uri="{BB962C8B-B14F-4D97-AF65-F5344CB8AC3E}">
        <p14:creationId xmlns:p14="http://schemas.microsoft.com/office/powerpoint/2010/main" val="2303081745"/>
      </p:ext>
    </p:extLst>
  </p:cSld>
  <p:clrMapOvr>
    <a:masterClrMapping/>
  </p:clrMapOvr>
</p:sld>
</file>

<file path=ppt/theme/theme1.xml><?xml version="1.0" encoding="utf-8"?>
<a:theme xmlns:a="http://schemas.openxmlformats.org/drawingml/2006/main" name="“十三五”高等职业教育规划教材">
  <a:themeElements>
    <a:clrScheme name="Nordri Powerbar by Rh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Nordri Powerbar by Rhea ">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PMingLiU" pitchFamily="18" charset="-120"/>
          </a:defRPr>
        </a:defPPr>
      </a:lstStyle>
    </a:lnDef>
  </a:objectDefaults>
  <a:extraClrSchemeLst>
    <a:extraClrScheme>
      <a:clrScheme name="Nordri Powerbar by Rh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 Powerbar by Rh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 Powerbar by Rh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 Powerbar by Rh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 Powerbar by Rh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 Powerbar by Rh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 Powerbar by Rh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 Powerbar by Rh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 Powerbar by Rh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 Powerbar by Rh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 Powerbar by Rh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 Powerbar by Rh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3064</Words>
  <Application>Microsoft Office PowerPoint</Application>
  <PresentationFormat>全屏显示(4:3)</PresentationFormat>
  <Paragraphs>223</Paragraphs>
  <Slides>38</Slides>
  <Notes>2</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“十三五”高等职业教育规划教材</vt:lpstr>
      <vt:lpstr>PowerPoint 演示文稿</vt:lpstr>
      <vt:lpstr>第13章  小型局域网组建</vt:lpstr>
      <vt:lpstr>以下主要介绍网卡、双绞线、宽带路由器、无线宽带路由器等网络传输介质和互连设备。</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第13章  小型局域网组建</vt:lpstr>
      <vt:lpstr>PowerPoint 演示文稿</vt:lpstr>
    </vt:vector>
  </TitlesOfParts>
  <Company>浙江机电职业技术学院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“十三五”高等职业教育规划教材</dc:title>
  <dc:subject>商务模板</dc:subject>
  <dc:creator>Administrator</dc:creator>
  <cp:keywords>“十三五”高等职业教育规划教材</cp:keywords>
  <dc:description>“十三五”高等职业教育规划教材</dc:description>
  <cp:lastModifiedBy>lql</cp:lastModifiedBy>
  <cp:revision>29</cp:revision>
  <dcterms:created xsi:type="dcterms:W3CDTF">2010-06-05T03:43:27Z</dcterms:created>
  <dcterms:modified xsi:type="dcterms:W3CDTF">2016-02-22T00:27:24Z</dcterms:modified>
  <cp:category>教材</cp:category>
</cp:coreProperties>
</file>