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59" r:id="rId1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79757" autoAdjust="0"/>
  </p:normalViewPr>
  <p:slideViewPr>
    <p:cSldViewPr>
      <p:cViewPr varScale="1">
        <p:scale>
          <a:sx n="59" d="100"/>
          <a:sy n="59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82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ED14E12-1ECD-4B21-B09E-FC31B15F052B}" type="datetimeFigureOut">
              <a:rPr lang="zh-CN" altLang="en-US"/>
              <a:pPr>
                <a:defRPr/>
              </a:pPr>
              <a:t>2016/2/25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34271A3-A2A4-4F27-92F1-D006B638A2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44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fld id="{35744EDA-0C7E-4885-9548-AB43F347A7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7099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CEDC08F-0F2A-46CF-9188-9EAA8CD1947D}" type="slidenum">
              <a:rPr lang="en-US" altLang="zh-TW" smtClean="0">
                <a:ea typeface="PMingLiU" pitchFamily="18" charset="-120"/>
              </a:rPr>
              <a:pPr eaLnBrk="1" hangingPunct="1"/>
              <a:t>1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7B7BBDF-3A44-4DEC-81E1-8E968263A928}" type="slidenum">
              <a:rPr lang="en-US" altLang="zh-TW" smtClean="0">
                <a:ea typeface="PMingLiU" pitchFamily="18" charset="-120"/>
              </a:rPr>
              <a:pPr eaLnBrk="1" hangingPunct="1"/>
              <a:t>15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88913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4508500"/>
            <a:ext cx="6480175" cy="1009650"/>
          </a:xfrm>
        </p:spPr>
        <p:txBody>
          <a:bodyPr/>
          <a:lstStyle>
            <a:lvl1pPr>
              <a:defRPr sz="4000" b="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32188" y="5900738"/>
            <a:ext cx="5072062" cy="481012"/>
          </a:xfrm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  <a:ea typeface="黑体" pitchFamily="49" charset="-122"/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FC252-5FDB-467B-A212-1915851246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086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22585-EBC7-4F21-BC3B-03B9D8D82A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72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68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68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2F3D2-7E9D-4243-B64A-4543A64414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870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150C06-3006-4EF3-A3E1-FE3870916FB9}" type="datetimeFigureOut">
              <a:rPr lang="zh-CN" altLang="en-US" smtClean="0"/>
              <a:t>2016/2/25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716-8646-437D-A01F-AAE5A5FE6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8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2536C-2E16-450E-A61F-82C254A511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856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472CD-6214-4407-AB38-41961B0AB5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1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D58AC-0855-4743-9AFB-14CA3D6CA4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22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1ADFC-950A-442C-B94B-584F797A19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01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238C3-FD47-45DB-BB12-C84CDFC1D4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89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DED5A-3619-446B-8629-C5910B2C8A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05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4B738-9E78-457D-861F-159843F5E1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85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F01EA-3E67-4E61-B52D-04066634AE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165850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78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1658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fld id="{1DB8C68C-D934-4CFF-B238-A22800FF67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60725" y="61658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gray">
          <a:xfrm>
            <a:off x="539750" y="6165850"/>
            <a:ext cx="1389063" cy="420688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de-DE" altLang="zh-CN" sz="1400" b="1">
                <a:ea typeface="华文细黑" pitchFamily="2" charset="-122"/>
              </a:rPr>
              <a:t>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ChangeArrowheads="1"/>
          </p:cNvSpPr>
          <p:nvPr/>
        </p:nvSpPr>
        <p:spPr bwMode="gray">
          <a:xfrm>
            <a:off x="6300788" y="6156325"/>
            <a:ext cx="2700337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CN" sz="1400" b="1" dirty="0" smtClean="0">
                <a:solidFill>
                  <a:srgbClr val="0066CC"/>
                </a:solidFill>
                <a:ea typeface="华文细黑" pitchFamily="2" charset="-122"/>
              </a:rPr>
              <a:t>“</a:t>
            </a:r>
            <a:r>
              <a:rPr kumimoji="0" lang="zh-CN" altLang="en-US" sz="1400" b="1" smtClean="0">
                <a:solidFill>
                  <a:srgbClr val="0066CC"/>
                </a:solidFill>
                <a:ea typeface="华文细黑" pitchFamily="2" charset="-122"/>
              </a:rPr>
              <a:t>十</a:t>
            </a:r>
            <a:r>
              <a:rPr kumimoji="0" lang="zh-CN" altLang="en-US" sz="1400" b="1">
                <a:solidFill>
                  <a:srgbClr val="0066CC"/>
                </a:solidFill>
                <a:ea typeface="华文细黑" pitchFamily="2" charset="-122"/>
              </a:rPr>
              <a:t>二</a:t>
            </a:r>
            <a:r>
              <a:rPr kumimoji="0" lang="zh-CN" altLang="en-US" sz="1400" b="1" smtClean="0">
                <a:solidFill>
                  <a:srgbClr val="0066CC"/>
                </a:solidFill>
                <a:ea typeface="华文细黑" pitchFamily="2" charset="-122"/>
              </a:rPr>
              <a:t>五</a:t>
            </a:r>
            <a:r>
              <a:rPr kumimoji="0" lang="en-US" altLang="zh-CN" sz="1400" b="1" dirty="0" smtClean="0">
                <a:solidFill>
                  <a:srgbClr val="0066CC"/>
                </a:solidFill>
                <a:ea typeface="华文细黑" pitchFamily="2" charset="-122"/>
              </a:rPr>
              <a:t>”</a:t>
            </a:r>
            <a:r>
              <a:rPr kumimoji="0" lang="zh-CN" altLang="en-US" sz="1400" b="1" dirty="0">
                <a:solidFill>
                  <a:srgbClr val="0066CC"/>
                </a:solidFill>
                <a:ea typeface="华文细黑" pitchFamily="2" charset="-122"/>
              </a:rPr>
              <a:t>高等职业教育规划教材</a:t>
            </a:r>
            <a:endParaRPr kumimoji="0" lang="de-DE" altLang="zh-CN" sz="1400" b="1" dirty="0">
              <a:solidFill>
                <a:srgbClr val="0066CC"/>
              </a:solidFill>
              <a:ea typeface="华文细黑" pitchFamily="2" charset="-122"/>
            </a:endParaRPr>
          </a:p>
        </p:txBody>
      </p:sp>
      <p:sp>
        <p:nvSpPr>
          <p:cNvPr id="4099" name="WordArt 13"/>
          <p:cNvSpPr>
            <a:spLocks noChangeArrowheads="1" noChangeShapeType="1" noTextEdit="1"/>
          </p:cNvSpPr>
          <p:nvPr/>
        </p:nvSpPr>
        <p:spPr bwMode="auto">
          <a:xfrm>
            <a:off x="2339975" y="4722813"/>
            <a:ext cx="4813300" cy="5048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kern="10">
                <a:latin typeface="黑体"/>
                <a:ea typeface="黑体"/>
              </a:rPr>
              <a:t>计算机组装与维护</a:t>
            </a:r>
          </a:p>
        </p:txBody>
      </p:sp>
      <p:sp>
        <p:nvSpPr>
          <p:cNvPr id="4100" name="WordArt 14"/>
          <p:cNvSpPr>
            <a:spLocks noChangeArrowheads="1" noChangeShapeType="1" noTextEdit="1"/>
          </p:cNvSpPr>
          <p:nvPr/>
        </p:nvSpPr>
        <p:spPr bwMode="auto">
          <a:xfrm flipV="1">
            <a:off x="2339975" y="5248275"/>
            <a:ext cx="4813300" cy="3413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b="1" kern="10">
                <a:gradFill rotWithShape="1">
                  <a:gsLst>
                    <a:gs pos="0">
                      <a:srgbClr val="FFFFFF">
                        <a:alpha val="0"/>
                      </a:srgbClr>
                    </a:gs>
                    <a:gs pos="100000">
                      <a:schemeClr val="tx1">
                        <a:alpha val="14998"/>
                      </a:schemeClr>
                    </a:gs>
                  </a:gsLst>
                  <a:lin ang="5400000" scaled="1"/>
                </a:gradFill>
                <a:latin typeface="黑体"/>
                <a:ea typeface="黑体"/>
              </a:rPr>
              <a:t>单击此处添加标题文字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676456" cy="50432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chemeClr val="accent1"/>
                </a:solidFill>
              </a:rPr>
              <a:t>软件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600" dirty="0">
                <a:latin typeface="宋体" charset="-122"/>
              </a:rPr>
              <a:t>1</a:t>
            </a:r>
            <a:r>
              <a:rPr lang="zh-CN" altLang="en-US" sz="3600" dirty="0">
                <a:latin typeface="宋体" charset="-122"/>
              </a:rPr>
              <a:t>、操作系统方面： </a:t>
            </a:r>
            <a:br>
              <a:rPr lang="zh-CN" altLang="en-US" sz="3600" dirty="0">
                <a:latin typeface="宋体" charset="-122"/>
              </a:rPr>
            </a:br>
            <a:r>
              <a:rPr lang="zh-CN" altLang="en-US" sz="3600" dirty="0">
                <a:latin typeface="宋体" charset="-122"/>
              </a:rPr>
              <a:t>   主要的调整内容是操作系统的启动文件、系统配置参数、组件文件、病毒</a:t>
            </a:r>
            <a:r>
              <a:rPr lang="zh-CN" altLang="en-US" sz="3600" dirty="0" smtClean="0">
                <a:latin typeface="宋体" charset="-122"/>
              </a:rPr>
              <a:t>等</a:t>
            </a:r>
            <a:endParaRPr lang="zh-CN" altLang="en-US" sz="3600" dirty="0">
              <a:latin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3600" dirty="0">
                <a:latin typeface="宋体" charset="-122"/>
              </a:rPr>
              <a:t>2</a:t>
            </a:r>
            <a:r>
              <a:rPr lang="zh-CN" altLang="en-US" sz="3600" dirty="0">
                <a:latin typeface="宋体" charset="-122"/>
              </a:rPr>
              <a:t>、</a:t>
            </a:r>
            <a:r>
              <a:rPr lang="zh-CN" altLang="en-US" sz="3600" dirty="0">
                <a:latin typeface="宋体" charset="-122"/>
                <a:cs typeface="Times New Roman" charset="0"/>
              </a:rPr>
              <a:t>设备驱动安装与配置方面</a:t>
            </a:r>
            <a:r>
              <a:rPr lang="zh-CN" altLang="en-US" sz="3600" dirty="0">
                <a:latin typeface="宋体" charset="-122"/>
              </a:rPr>
              <a:t> ：</a:t>
            </a:r>
          </a:p>
          <a:p>
            <a:pPr>
              <a:lnSpc>
                <a:spcPct val="90000"/>
              </a:lnSpc>
            </a:pPr>
            <a:r>
              <a:rPr lang="en-US" altLang="zh-CN" sz="3600" dirty="0">
                <a:latin typeface="宋体" charset="-122"/>
              </a:rPr>
              <a:t>3</a:t>
            </a:r>
            <a:r>
              <a:rPr lang="zh-CN" altLang="en-US" sz="3600" dirty="0">
                <a:latin typeface="宋体" charset="-122"/>
              </a:rPr>
              <a:t>、</a:t>
            </a:r>
            <a:r>
              <a:rPr lang="zh-CN" altLang="en-US" sz="3600" dirty="0">
                <a:latin typeface="宋体" charset="-122"/>
                <a:cs typeface="Times New Roman" charset="0"/>
              </a:rPr>
              <a:t>磁盘状况方面</a:t>
            </a:r>
            <a:r>
              <a:rPr lang="zh-CN" altLang="en-US" sz="3600" dirty="0">
                <a:latin typeface="宋体" charset="-122"/>
              </a:rPr>
              <a:t> ：</a:t>
            </a:r>
          </a:p>
          <a:p>
            <a:pPr>
              <a:lnSpc>
                <a:spcPct val="90000"/>
              </a:lnSpc>
            </a:pPr>
            <a:r>
              <a:rPr lang="zh-CN" altLang="en-US" sz="3600" dirty="0">
                <a:latin typeface="宋体" charset="-122"/>
                <a:cs typeface="Times New Roman" charset="0"/>
              </a:rPr>
              <a:t>   检查磁盘上的分区是否能访问、介质是否有损坏、保存在其上的文件是否完整等。</a:t>
            </a:r>
            <a:r>
              <a:rPr lang="zh-CN" altLang="en-US" sz="3600" dirty="0">
                <a:latin typeface="宋体" charset="-122"/>
              </a:rPr>
              <a:t>  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777875"/>
          </a:xfrm>
        </p:spPr>
        <p:txBody>
          <a:bodyPr/>
          <a:lstStyle/>
          <a:p>
            <a:pPr algn="ctr"/>
            <a:r>
              <a:rPr lang="zh-CN" altLang="en-US" b="0" kern="2200" dirty="0" smtClean="0">
                <a:latin typeface="黑体"/>
              </a:rPr>
              <a:t>第</a:t>
            </a:r>
            <a:r>
              <a:rPr lang="en-US" altLang="zh-CN" b="0" kern="2200" dirty="0" smtClean="0">
                <a:latin typeface="黑体"/>
              </a:rPr>
              <a:t>14</a:t>
            </a:r>
            <a:r>
              <a:rPr lang="zh-CN" altLang="en-US" b="0" kern="2200" dirty="0" smtClean="0">
                <a:latin typeface="黑体"/>
              </a:rPr>
              <a:t>章  计算机维修基础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594054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760"/>
            <a:ext cx="7772400" cy="48272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宋体" charset="-122"/>
              </a:rPr>
              <a:t>4</a:t>
            </a:r>
            <a:r>
              <a:rPr lang="zh-CN" altLang="en-US" dirty="0">
                <a:latin typeface="宋体" charset="-122"/>
              </a:rPr>
              <a:t>、</a:t>
            </a:r>
            <a:r>
              <a:rPr lang="zh-CN" altLang="en-US" sz="4000" dirty="0">
                <a:latin typeface="宋体" charset="-122"/>
              </a:rPr>
              <a:t>应用软件方面：</a:t>
            </a:r>
          </a:p>
          <a:p>
            <a:pPr marL="0" indent="0">
              <a:buNone/>
            </a:pPr>
            <a:r>
              <a:rPr lang="zh-CN" altLang="en-US" dirty="0">
                <a:latin typeface="宋体" charset="-122"/>
                <a:cs typeface="Times New Roman" charset="0"/>
              </a:rPr>
              <a:t>   应用软件是否与操作系统或其它应用有兼容性的问题、使用与配置是否与说明手册中所述的相符、应用软件的相关程序、数据等是否完整等。</a:t>
            </a:r>
          </a:p>
          <a:p>
            <a:pPr marL="0" indent="0">
              <a:buNone/>
            </a:pPr>
            <a:r>
              <a:rPr lang="en-US" altLang="zh-CN" dirty="0">
                <a:latin typeface="宋体" charset="-122"/>
                <a:cs typeface="Times New Roman" charset="0"/>
              </a:rPr>
              <a:t>5</a:t>
            </a:r>
            <a:r>
              <a:rPr lang="zh-CN" altLang="en-US" dirty="0">
                <a:latin typeface="宋体" charset="-122"/>
                <a:cs typeface="Times New Roman" charset="0"/>
              </a:rPr>
              <a:t>、</a:t>
            </a:r>
            <a:r>
              <a:rPr lang="en-US" altLang="zh-CN" sz="4000" dirty="0">
                <a:latin typeface="宋体" charset="-122"/>
                <a:cs typeface="Times New Roman" charset="0"/>
              </a:rPr>
              <a:t>BIOS</a:t>
            </a:r>
            <a:r>
              <a:rPr lang="zh-CN" altLang="en-US" sz="4000" dirty="0">
                <a:latin typeface="宋体" charset="-122"/>
                <a:cs typeface="Times New Roman" charset="0"/>
              </a:rPr>
              <a:t>设置方面：</a:t>
            </a:r>
          </a:p>
          <a:p>
            <a:pPr marL="0" indent="0">
              <a:buNone/>
            </a:pPr>
            <a:r>
              <a:rPr lang="en-US" altLang="zh-CN" dirty="0">
                <a:latin typeface="宋体" charset="-122"/>
                <a:cs typeface="Times New Roman" charset="0"/>
              </a:rPr>
              <a:t>6</a:t>
            </a:r>
            <a:r>
              <a:rPr lang="zh-CN" altLang="en-US" dirty="0">
                <a:latin typeface="宋体" charset="-122"/>
                <a:cs typeface="Times New Roman" charset="0"/>
              </a:rPr>
              <a:t>、</a:t>
            </a:r>
            <a:r>
              <a:rPr lang="zh-CN" altLang="en-US" sz="4000" dirty="0">
                <a:latin typeface="宋体" charset="-122"/>
                <a:cs typeface="Times New Roman" charset="0"/>
              </a:rPr>
              <a:t>重建系统：</a:t>
            </a:r>
            <a:r>
              <a:rPr lang="zh-CN" altLang="en-US" dirty="0">
                <a:latin typeface="宋体" charset="-122"/>
                <a:cs typeface="Times New Roman" charset="0"/>
              </a:rPr>
              <a:t>  </a:t>
            </a:r>
            <a:r>
              <a:rPr lang="zh-CN" altLang="en-US" dirty="0">
                <a:latin typeface="宋体" charset="-122"/>
              </a:rPr>
              <a:t> </a:t>
            </a:r>
            <a:r>
              <a:rPr lang="zh-CN" altLang="en-US" dirty="0"/>
              <a:t> 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777875"/>
          </a:xfrm>
        </p:spPr>
        <p:txBody>
          <a:bodyPr/>
          <a:lstStyle/>
          <a:p>
            <a:pPr algn="ctr"/>
            <a:r>
              <a:rPr lang="zh-CN" altLang="en-US" b="0" kern="2200" dirty="0" smtClean="0">
                <a:latin typeface="黑体"/>
              </a:rPr>
              <a:t>第</a:t>
            </a:r>
            <a:r>
              <a:rPr lang="en-US" altLang="zh-CN" b="0" kern="2200" dirty="0" smtClean="0">
                <a:latin typeface="黑体"/>
              </a:rPr>
              <a:t>14</a:t>
            </a:r>
            <a:r>
              <a:rPr lang="zh-CN" altLang="en-US" b="0" kern="2200" dirty="0" smtClean="0">
                <a:latin typeface="黑体"/>
              </a:rPr>
              <a:t>章  计算机维修基础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96629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8600" y="1143000"/>
            <a:ext cx="8915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zh-CN" altLang="en-US" sz="3600"/>
              <a:t>三、微型计算机硬件系统故障的诊断方法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/>
              <a:t>      诊断程序检测法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3600"/>
              <a:t>1</a:t>
            </a:r>
            <a:r>
              <a:rPr lang="zh-CN" altLang="en-US" sz="3600"/>
              <a:t>、利用加电自检程序（</a:t>
            </a:r>
            <a:r>
              <a:rPr lang="en-US" altLang="zh-CN" sz="3600"/>
              <a:t>POST</a:t>
            </a:r>
            <a:r>
              <a:rPr lang="zh-CN" altLang="en-US" sz="3600"/>
              <a:t>）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/>
              <a:t>       可以对硬件进行常规检测，一旦发现问题以音响和英文提示。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3600"/>
              <a:t>2</a:t>
            </a:r>
            <a:r>
              <a:rPr lang="zh-CN" altLang="en-US" sz="3600"/>
              <a:t>、利用专门的系统测试工具进行测试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260350"/>
            <a:ext cx="8229600" cy="777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/>
            <a:r>
              <a:rPr lang="zh-CN" altLang="en-US" b="0" kern="2200" smtClean="0">
                <a:latin typeface="黑体"/>
              </a:rPr>
              <a:t>第</a:t>
            </a:r>
            <a:r>
              <a:rPr lang="en-US" altLang="zh-CN" b="0" kern="2200" smtClean="0">
                <a:latin typeface="黑体"/>
              </a:rPr>
              <a:t>14</a:t>
            </a:r>
            <a:r>
              <a:rPr lang="zh-CN" altLang="en-US" b="0" kern="2200" smtClean="0">
                <a:latin typeface="黑体"/>
              </a:rPr>
              <a:t>章  计算机维修基础</a:t>
            </a:r>
            <a:endParaRPr lang="zh-CN" altLang="en-US" b="0" kern="2200" dirty="0" smtClean="0">
              <a:latin typeface="Times New Roman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60764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04800" y="1066800"/>
            <a:ext cx="8610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inden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3200" b="1" dirty="0" smtClean="0"/>
              <a:t>微型计算机</a:t>
            </a:r>
            <a:r>
              <a:rPr lang="zh-CN" altLang="en-US" sz="3200" b="1" dirty="0"/>
              <a:t>硬件维修必备的知识和工具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 dirty="0"/>
              <a:t>一）微型计算机硬件维修必备的知识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、电工基础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、电子技术、逻辑电路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3200" dirty="0"/>
              <a:t>3</a:t>
            </a:r>
            <a:r>
              <a:rPr lang="zh-CN" altLang="en-US" sz="3200" dirty="0"/>
              <a:t>、机械常识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3200" dirty="0"/>
              <a:t>4</a:t>
            </a:r>
            <a:r>
              <a:rPr lang="zh-CN" altLang="en-US" sz="3200" dirty="0"/>
              <a:t>、光学常识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3200" dirty="0"/>
              <a:t>5</a:t>
            </a:r>
            <a:r>
              <a:rPr lang="zh-CN" altLang="en-US" sz="3200" dirty="0"/>
              <a:t>、常用仪表的使用和基本焊接技术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260350"/>
            <a:ext cx="8229600" cy="777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/>
            <a:r>
              <a:rPr lang="zh-CN" altLang="en-US" b="0" kern="2200" smtClean="0">
                <a:latin typeface="黑体"/>
              </a:rPr>
              <a:t>第</a:t>
            </a:r>
            <a:r>
              <a:rPr lang="en-US" altLang="zh-CN" b="0" kern="2200" smtClean="0">
                <a:latin typeface="黑体"/>
              </a:rPr>
              <a:t>14</a:t>
            </a:r>
            <a:r>
              <a:rPr lang="zh-CN" altLang="en-US" b="0" kern="2200" smtClean="0">
                <a:latin typeface="黑体"/>
              </a:rPr>
              <a:t>章  计算机维修基础</a:t>
            </a:r>
            <a:endParaRPr lang="zh-CN" altLang="en-US" b="0" kern="2200" dirty="0" smtClean="0">
              <a:latin typeface="Times New Roman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66000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indent="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3200" smtClean="0"/>
              <a:t>微型计算机</a:t>
            </a:r>
            <a:r>
              <a:rPr lang="zh-CN" altLang="en-US" sz="3200"/>
              <a:t>硬件维修必备的工具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、万用表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、示波器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3200" dirty="0"/>
              <a:t>3</a:t>
            </a:r>
            <a:r>
              <a:rPr lang="zh-CN" altLang="en-US" sz="3200" dirty="0"/>
              <a:t>、逻辑笔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3200" dirty="0"/>
              <a:t>4</a:t>
            </a:r>
            <a:r>
              <a:rPr lang="zh-CN" altLang="en-US" sz="3200" dirty="0"/>
              <a:t>、电烙铁和吸锡器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3200" dirty="0"/>
              <a:t>5</a:t>
            </a:r>
            <a:r>
              <a:rPr lang="zh-CN" altLang="en-US" sz="3200" dirty="0"/>
              <a:t>、网线检测器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3200" dirty="0"/>
              <a:t>6</a:t>
            </a:r>
            <a:r>
              <a:rPr lang="zh-CN" altLang="en-US" sz="3200" dirty="0"/>
              <a:t>、常用工具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3200" dirty="0"/>
              <a:t>7</a:t>
            </a:r>
            <a:r>
              <a:rPr lang="zh-CN" altLang="en-US" sz="3200" dirty="0"/>
              <a:t>、其它备品和备件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260350"/>
            <a:ext cx="8229600" cy="777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/>
            <a:r>
              <a:rPr lang="zh-CN" altLang="en-US" b="0" kern="2200" smtClean="0">
                <a:latin typeface="黑体"/>
              </a:rPr>
              <a:t>第</a:t>
            </a:r>
            <a:r>
              <a:rPr lang="en-US" altLang="zh-CN" b="0" kern="2200" smtClean="0">
                <a:latin typeface="黑体"/>
              </a:rPr>
              <a:t>14</a:t>
            </a:r>
            <a:r>
              <a:rPr lang="zh-CN" altLang="en-US" b="0" kern="2200" smtClean="0">
                <a:latin typeface="黑体"/>
              </a:rPr>
              <a:t>章  计算机维修基础</a:t>
            </a:r>
            <a:endParaRPr lang="zh-CN" altLang="en-US" b="0" kern="2200" dirty="0" smtClean="0">
              <a:latin typeface="Times New Roman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88691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ChangeArrowheads="1"/>
          </p:cNvSpPr>
          <p:nvPr/>
        </p:nvSpPr>
        <p:spPr bwMode="gray">
          <a:xfrm>
            <a:off x="287338" y="336550"/>
            <a:ext cx="1389062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de-DE" altLang="zh-CN" sz="1400" b="1">
                <a:solidFill>
                  <a:srgbClr val="0066CC"/>
                </a:solidFill>
                <a:ea typeface="华文细黑" pitchFamily="2" charset="-122"/>
              </a:rPr>
              <a:t>ZIME</a:t>
            </a:r>
          </a:p>
        </p:txBody>
      </p:sp>
      <p:sp>
        <p:nvSpPr>
          <p:cNvPr id="6147" name="Rectangle 24"/>
          <p:cNvSpPr>
            <a:spLocks noGrp="1" noChangeArrowheads="1"/>
          </p:cNvSpPr>
          <p:nvPr>
            <p:ph type="ctrTitle"/>
          </p:nvPr>
        </p:nvSpPr>
        <p:spPr>
          <a:xfrm>
            <a:off x="2195513" y="4508500"/>
            <a:ext cx="4608512" cy="1009650"/>
          </a:xfrm>
        </p:spPr>
        <p:txBody>
          <a:bodyPr/>
          <a:lstStyle/>
          <a:p>
            <a:pPr algn="ctr" eaLnBrk="1" hangingPunct="1"/>
            <a:endParaRPr lang="zh-CN" altLang="en-US" b="1" smtClean="0"/>
          </a:p>
        </p:txBody>
      </p:sp>
      <p:pic>
        <p:nvPicPr>
          <p:cNvPr id="61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88913"/>
            <a:ext cx="24765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0" kern="2200" dirty="0" smtClean="0">
                <a:latin typeface="黑体"/>
              </a:rPr>
              <a:t>第</a:t>
            </a:r>
            <a:r>
              <a:rPr lang="en-US" altLang="zh-CN" b="0" kern="2200" dirty="0" smtClean="0">
                <a:latin typeface="黑体"/>
              </a:rPr>
              <a:t>14</a:t>
            </a:r>
            <a:r>
              <a:rPr lang="zh-CN" altLang="en-US" b="0" kern="2200" dirty="0" smtClean="0">
                <a:latin typeface="黑体"/>
              </a:rPr>
              <a:t>章  计算机维修基础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052736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微型计算机故障分类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2060848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3600" dirty="0" smtClean="0"/>
              <a:t>硬件故障</a:t>
            </a:r>
            <a:endParaRPr lang="en-US" altLang="zh-CN" sz="3600" dirty="0" smtClean="0"/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3600" dirty="0" smtClean="0"/>
              <a:t>软件</a:t>
            </a:r>
            <a:r>
              <a:rPr lang="zh-CN" altLang="en-US" sz="3600" dirty="0"/>
              <a:t>故障</a:t>
            </a:r>
          </a:p>
        </p:txBody>
      </p:sp>
    </p:spTree>
    <p:extLst>
      <p:ext uri="{BB962C8B-B14F-4D97-AF65-F5344CB8AC3E}">
        <p14:creationId xmlns:p14="http://schemas.microsoft.com/office/powerpoint/2010/main" val="241942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0" kern="2200" dirty="0" smtClean="0">
                <a:latin typeface="黑体"/>
              </a:rPr>
              <a:t>第</a:t>
            </a:r>
            <a:r>
              <a:rPr lang="en-US" altLang="zh-CN" b="0" kern="2200" dirty="0" smtClean="0">
                <a:latin typeface="黑体"/>
              </a:rPr>
              <a:t>14</a:t>
            </a:r>
            <a:r>
              <a:rPr lang="zh-CN" altLang="en-US" b="0" kern="2200" dirty="0" smtClean="0">
                <a:latin typeface="黑体"/>
              </a:rPr>
              <a:t>章  计算机维修基础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052736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微型计算机硬件故障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6000" y="2132856"/>
            <a:ext cx="4572000" cy="3240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电路</a:t>
            </a:r>
            <a:r>
              <a:rPr lang="zh-CN" altLang="en-US" sz="2800" dirty="0"/>
              <a:t>故障和元器件损坏；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机械故障</a:t>
            </a:r>
            <a:r>
              <a:rPr lang="zh-CN" altLang="en-US" sz="2800" dirty="0"/>
              <a:t>；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存储</a:t>
            </a:r>
            <a:r>
              <a:rPr lang="zh-CN" altLang="en-US" sz="2800" dirty="0"/>
              <a:t>介质损坏；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光电器件</a:t>
            </a:r>
            <a:r>
              <a:rPr lang="zh-CN" altLang="en-US" sz="2800" dirty="0"/>
              <a:t>被灰尘严重污染；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接触不良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936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0" kern="2200" dirty="0" smtClean="0">
                <a:latin typeface="黑体"/>
              </a:rPr>
              <a:t>第</a:t>
            </a:r>
            <a:r>
              <a:rPr lang="en-US" altLang="zh-CN" b="0" kern="2200" dirty="0" smtClean="0">
                <a:latin typeface="黑体"/>
              </a:rPr>
              <a:t>14</a:t>
            </a:r>
            <a:r>
              <a:rPr lang="zh-CN" altLang="en-US" b="0" kern="2200" dirty="0" smtClean="0">
                <a:latin typeface="黑体"/>
              </a:rPr>
              <a:t>章  计算机维修基础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052736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微型计算机软件故障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9712" y="2132856"/>
            <a:ext cx="57606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b="1" dirty="0"/>
              <a:t>人为操作失误</a:t>
            </a:r>
            <a:r>
              <a:rPr lang="zh-CN" altLang="en-US" sz="2800" dirty="0"/>
              <a:t>：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/>
              <a:t>      错误删除系统文件；随意移动系统文件</a:t>
            </a:r>
            <a:r>
              <a:rPr lang="zh-CN" altLang="en-US" sz="2800" dirty="0" smtClean="0"/>
              <a:t>位置</a:t>
            </a:r>
            <a:r>
              <a:rPr lang="zh-CN" altLang="en-US" sz="2800" dirty="0"/>
              <a:t>和给系统文件改名等；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b="1" dirty="0"/>
              <a:t>系统</a:t>
            </a:r>
            <a:r>
              <a:rPr lang="zh-CN" altLang="en-US" sz="3200" b="1" dirty="0"/>
              <a:t>缺少必要的维护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b="1" dirty="0"/>
              <a:t>病毒</a:t>
            </a:r>
            <a:r>
              <a:rPr lang="zh-CN" altLang="en-US" sz="3200" b="1" dirty="0"/>
              <a:t>破坏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b="1" dirty="0"/>
              <a:t>存储</a:t>
            </a:r>
            <a:r>
              <a:rPr lang="zh-CN" altLang="en-US" sz="3200" b="1" dirty="0"/>
              <a:t>介质损坏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b="1" dirty="0"/>
              <a:t>软件</a:t>
            </a:r>
            <a:r>
              <a:rPr lang="zh-CN" altLang="en-US" sz="3200" b="1" dirty="0"/>
              <a:t>的系统资源占用冲突</a:t>
            </a:r>
          </a:p>
        </p:txBody>
      </p:sp>
    </p:spTree>
    <p:extLst>
      <p:ext uri="{BB962C8B-B14F-4D97-AF65-F5344CB8AC3E}">
        <p14:creationId xmlns:p14="http://schemas.microsoft.com/office/powerpoint/2010/main" val="355705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0" kern="2200" dirty="0" smtClean="0">
                <a:latin typeface="黑体"/>
              </a:rPr>
              <a:t>第</a:t>
            </a:r>
            <a:r>
              <a:rPr lang="en-US" altLang="zh-CN" b="0" kern="2200" dirty="0" smtClean="0">
                <a:latin typeface="黑体"/>
              </a:rPr>
              <a:t>14</a:t>
            </a:r>
            <a:r>
              <a:rPr lang="zh-CN" altLang="en-US" b="0" kern="2200" dirty="0" smtClean="0">
                <a:latin typeface="黑体"/>
              </a:rPr>
              <a:t>章  计算机维修基础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052736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latin typeface="+mj-ea"/>
                <a:ea typeface="+mj-ea"/>
              </a:rPr>
              <a:t>微型计算机维修的基本原则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79712" y="2132856"/>
            <a:ext cx="64087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3200" dirty="0"/>
              <a:t>第一不要怕；第二要理性的处理</a:t>
            </a:r>
          </a:p>
          <a:p>
            <a:pPr>
              <a:buFont typeface="Wingdings" pitchFamily="2" charset="2"/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）先“软”后“硬”的原则；</a:t>
            </a:r>
          </a:p>
          <a:p>
            <a:pPr>
              <a:buFont typeface="Wingdings" pitchFamily="2" charset="2"/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）先外设后主机的原则；</a:t>
            </a:r>
          </a:p>
          <a:p>
            <a:pPr>
              <a:buFont typeface="Wingdings" pitchFamily="2" charset="2"/>
              <a:buNone/>
            </a:pPr>
            <a:r>
              <a:rPr lang="en-US" altLang="zh-CN" sz="3200" dirty="0"/>
              <a:t>3</a:t>
            </a:r>
            <a:r>
              <a:rPr lang="zh-CN" altLang="en-US" sz="3200" dirty="0"/>
              <a:t>）先电源后负载的原则；</a:t>
            </a:r>
          </a:p>
          <a:p>
            <a:pPr>
              <a:buFont typeface="Wingdings" pitchFamily="2" charset="2"/>
              <a:buNone/>
            </a:pPr>
            <a:r>
              <a:rPr lang="en-US" altLang="zh-CN" sz="3200" dirty="0"/>
              <a:t>4</a:t>
            </a:r>
            <a:r>
              <a:rPr lang="zh-CN" altLang="en-US" sz="3200" dirty="0"/>
              <a:t>）先简单后复杂的原则；</a:t>
            </a:r>
            <a:r>
              <a:rPr lang="zh-CN" altLang="en-US" sz="4000" dirty="0">
                <a:latin typeface="宋体" charset="-122"/>
              </a:rPr>
              <a:t> </a:t>
            </a:r>
            <a:endParaRPr lang="zh-CN" altLang="en-US" sz="4000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1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24744"/>
            <a:ext cx="8839200" cy="5256584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4000" b="1" dirty="0"/>
              <a:t>观察：</a:t>
            </a:r>
          </a:p>
          <a:p>
            <a:pPr marL="0" indent="0">
              <a:spcBef>
                <a:spcPct val="0"/>
              </a:spcBef>
              <a:buNone/>
            </a:pPr>
            <a:endParaRPr lang="zh-CN" altLang="en-US" sz="40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800" dirty="0">
                <a:latin typeface="宋体" charset="-122"/>
              </a:rPr>
              <a:t>1</a:t>
            </a:r>
            <a:r>
              <a:rPr lang="zh-CN" altLang="en-US" sz="2800" dirty="0">
                <a:latin typeface="宋体" charset="-122"/>
              </a:rPr>
              <a:t>、计算机周围的环境情况</a:t>
            </a:r>
            <a:r>
              <a:rPr lang="en-US" altLang="zh-CN" sz="2800" dirty="0">
                <a:latin typeface="Times New Roman"/>
              </a:rPr>
              <a:t>——</a:t>
            </a:r>
            <a:r>
              <a:rPr lang="zh-CN" altLang="en-US" sz="2800" dirty="0">
                <a:latin typeface="宋体" charset="-122"/>
              </a:rPr>
              <a:t>位置、电源、连接、</a:t>
            </a: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800" dirty="0">
                <a:latin typeface="宋体" charset="-122"/>
              </a:rPr>
              <a:t>   其它设备、温度与湿度等； </a:t>
            </a:r>
            <a:br>
              <a:rPr lang="zh-CN" altLang="en-US" sz="2800" dirty="0">
                <a:latin typeface="宋体" charset="-122"/>
              </a:rPr>
            </a:br>
            <a:r>
              <a:rPr lang="en-US" altLang="zh-CN" sz="2800" dirty="0">
                <a:latin typeface="宋体" charset="-122"/>
              </a:rPr>
              <a:t>2</a:t>
            </a:r>
            <a:r>
              <a:rPr lang="zh-CN" altLang="en-US" sz="2800" dirty="0">
                <a:latin typeface="宋体" charset="-122"/>
              </a:rPr>
              <a:t>、计算机所表现的现象、显示的内容，及它们正常</a:t>
            </a: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800" dirty="0">
                <a:latin typeface="宋体" charset="-122"/>
              </a:rPr>
              <a:t>   情况下的异同； </a:t>
            </a:r>
            <a:br>
              <a:rPr lang="zh-CN" altLang="en-US" sz="2800" dirty="0">
                <a:latin typeface="宋体" charset="-122"/>
              </a:rPr>
            </a:br>
            <a:r>
              <a:rPr lang="en-US" altLang="zh-CN" sz="2800" dirty="0">
                <a:latin typeface="宋体" charset="-122"/>
              </a:rPr>
              <a:t>3</a:t>
            </a:r>
            <a:r>
              <a:rPr lang="zh-CN" altLang="en-US" sz="2800" dirty="0">
                <a:latin typeface="宋体" charset="-122"/>
              </a:rPr>
              <a:t>、计算机内部的环境情况</a:t>
            </a:r>
            <a:r>
              <a:rPr lang="en-US" altLang="zh-CN" sz="2800" dirty="0">
                <a:latin typeface="Times New Roman"/>
              </a:rPr>
              <a:t>——</a:t>
            </a:r>
            <a:r>
              <a:rPr lang="zh-CN" altLang="en-US" sz="2800" dirty="0">
                <a:latin typeface="宋体" charset="-122"/>
              </a:rPr>
              <a:t>灰尘、连接、器件的</a:t>
            </a: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800" dirty="0">
                <a:latin typeface="宋体" charset="-122"/>
              </a:rPr>
              <a:t>   颜色、部件的形状、指示灯的状态等； </a:t>
            </a:r>
            <a:br>
              <a:rPr lang="zh-CN" altLang="en-US" sz="2800" dirty="0">
                <a:latin typeface="宋体" charset="-122"/>
              </a:rPr>
            </a:br>
            <a:r>
              <a:rPr lang="en-US" altLang="zh-CN" sz="2800" dirty="0">
                <a:latin typeface="宋体" charset="-122"/>
              </a:rPr>
              <a:t>4</a:t>
            </a:r>
            <a:r>
              <a:rPr lang="zh-CN" altLang="en-US" sz="2800" dirty="0">
                <a:latin typeface="宋体" charset="-122"/>
              </a:rPr>
              <a:t>、计算机的软硬件配置</a:t>
            </a:r>
            <a:r>
              <a:rPr lang="en-US" altLang="zh-CN" sz="2800" dirty="0">
                <a:latin typeface="Times New Roman"/>
              </a:rPr>
              <a:t>——</a:t>
            </a:r>
            <a:r>
              <a:rPr lang="zh-CN" altLang="en-US" sz="2800" dirty="0">
                <a:latin typeface="宋体" charset="-122"/>
              </a:rPr>
              <a:t>安装了何种硬件，资源</a:t>
            </a: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800" dirty="0">
                <a:latin typeface="宋体" charset="-122"/>
              </a:rPr>
              <a:t>   的使用情况；使用的是使种操作系统，其上又安</a:t>
            </a: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800" dirty="0">
                <a:latin typeface="宋体" charset="-122"/>
              </a:rPr>
              <a:t>   装了何种应用软件；硬件的设置驱动程序版本等。</a:t>
            </a:r>
            <a:r>
              <a:rPr lang="zh-CN" altLang="en-US" sz="2800" dirty="0"/>
              <a:t> 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777875"/>
          </a:xfrm>
        </p:spPr>
        <p:txBody>
          <a:bodyPr/>
          <a:lstStyle/>
          <a:p>
            <a:pPr algn="ctr"/>
            <a:r>
              <a:rPr lang="zh-CN" altLang="en-US" b="0" kern="2200" dirty="0" smtClean="0">
                <a:latin typeface="黑体"/>
              </a:rPr>
              <a:t>第</a:t>
            </a:r>
            <a:r>
              <a:rPr lang="en-US" altLang="zh-CN" b="0" kern="2200" dirty="0" smtClean="0">
                <a:latin typeface="黑体"/>
              </a:rPr>
              <a:t>14</a:t>
            </a:r>
            <a:r>
              <a:rPr lang="zh-CN" altLang="en-US" b="0" kern="2200" dirty="0" smtClean="0">
                <a:latin typeface="黑体"/>
              </a:rPr>
              <a:t>章  计算机维修基础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80127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534400" cy="47525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000" b="1" dirty="0">
                <a:solidFill>
                  <a:schemeClr val="accent1"/>
                </a:solidFill>
                <a:latin typeface="宋体" charset="-122"/>
              </a:rPr>
              <a:t>先想后做</a:t>
            </a:r>
            <a:r>
              <a:rPr lang="zh-CN" altLang="en-US" sz="4000" b="1" dirty="0">
                <a:solidFill>
                  <a:schemeClr val="accent1"/>
                </a:solidFill>
              </a:rPr>
              <a:t> ：</a:t>
            </a:r>
          </a:p>
          <a:p>
            <a:pPr marL="0" indent="0">
              <a:buNone/>
            </a:pPr>
            <a:r>
              <a:rPr lang="zh-CN" altLang="en-US" dirty="0">
                <a:latin typeface="宋体" charset="-122"/>
              </a:rPr>
              <a:t>先想好怎样做、从何处入手，再实际动手。也可以说是先分析判断，再进行维修。 </a:t>
            </a:r>
            <a:br>
              <a:rPr lang="zh-CN" altLang="en-US" dirty="0">
                <a:latin typeface="宋体" charset="-122"/>
              </a:rPr>
            </a:br>
            <a:r>
              <a:rPr lang="zh-CN" altLang="en-US" dirty="0">
                <a:latin typeface="宋体" charset="-122"/>
              </a:rPr>
              <a:t/>
            </a:r>
            <a:br>
              <a:rPr lang="zh-CN" altLang="en-US" dirty="0">
                <a:latin typeface="宋体" charset="-122"/>
              </a:rPr>
            </a:br>
            <a:r>
              <a:rPr lang="zh-CN" altLang="en-US" sz="4000" b="1" dirty="0">
                <a:solidFill>
                  <a:schemeClr val="accent1"/>
                </a:solidFill>
                <a:latin typeface="宋体" charset="-122"/>
                <a:cs typeface="Times New Roman" charset="0"/>
              </a:rPr>
              <a:t>先软后硬：</a:t>
            </a:r>
          </a:p>
          <a:p>
            <a:pPr marL="0" indent="0">
              <a:buNone/>
            </a:pPr>
            <a:r>
              <a:rPr lang="zh-CN" altLang="en-US" dirty="0">
                <a:latin typeface="宋体" charset="-122"/>
                <a:cs typeface="Times New Roman" charset="0"/>
              </a:rPr>
              <a:t>总是先判断是否为软件故障，先检查软件问题，当判</a:t>
            </a:r>
            <a:r>
              <a:rPr lang="zh-CN" altLang="en-US" dirty="0">
                <a:latin typeface="宋体" charset="-122"/>
              </a:rPr>
              <a:t>断</a:t>
            </a:r>
            <a:r>
              <a:rPr lang="zh-CN" altLang="en-US" dirty="0">
                <a:latin typeface="宋体" charset="-122"/>
                <a:cs typeface="Times New Roman" charset="0"/>
              </a:rPr>
              <a:t>软件环境是正常时，如果故障不能消失，再从硬件方面着手检查。 </a:t>
            </a:r>
            <a:br>
              <a:rPr lang="zh-CN" altLang="en-US" dirty="0">
                <a:latin typeface="宋体" charset="-122"/>
                <a:cs typeface="Times New Roman" charset="0"/>
              </a:rPr>
            </a:br>
            <a:r>
              <a:rPr lang="zh-CN" altLang="en-US" dirty="0">
                <a:latin typeface="宋体" charset="-122"/>
                <a:cs typeface="Times New Roman" charset="0"/>
              </a:rPr>
              <a:t/>
            </a:r>
            <a:br>
              <a:rPr lang="zh-CN" altLang="en-US" dirty="0">
                <a:latin typeface="宋体" charset="-122"/>
                <a:cs typeface="Times New Roman" charset="0"/>
              </a:rPr>
            </a:br>
            <a:r>
              <a:rPr lang="zh-CN" altLang="en-US" dirty="0">
                <a:latin typeface="宋体" charset="-122"/>
              </a:rPr>
              <a:t> 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777875"/>
          </a:xfrm>
        </p:spPr>
        <p:txBody>
          <a:bodyPr/>
          <a:lstStyle/>
          <a:p>
            <a:pPr algn="ctr"/>
            <a:r>
              <a:rPr lang="zh-CN" altLang="en-US" b="0" kern="2200" dirty="0" smtClean="0">
                <a:latin typeface="黑体"/>
              </a:rPr>
              <a:t>第</a:t>
            </a:r>
            <a:r>
              <a:rPr lang="en-US" altLang="zh-CN" b="0" kern="2200" dirty="0" smtClean="0">
                <a:latin typeface="黑体"/>
              </a:rPr>
              <a:t>14</a:t>
            </a:r>
            <a:r>
              <a:rPr lang="zh-CN" altLang="en-US" b="0" kern="2200" dirty="0" smtClean="0">
                <a:latin typeface="黑体"/>
              </a:rPr>
              <a:t>章  计算机维修基础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4906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458200" cy="47525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000" b="1" dirty="0">
                <a:solidFill>
                  <a:schemeClr val="accent1"/>
                </a:solidFill>
                <a:latin typeface="宋体" charset="-122"/>
              </a:rPr>
              <a:t>抓主要矛盾：</a:t>
            </a:r>
          </a:p>
          <a:p>
            <a:pPr marL="0" indent="0">
              <a:buNone/>
            </a:pPr>
            <a:r>
              <a:rPr lang="zh-CN" altLang="en-US" dirty="0">
                <a:latin typeface="宋体" charset="-122"/>
              </a:rPr>
              <a:t>有时可能会看到一台故障机不止有一个故障现象，而是有两个或两个以上的故障现象（如：启动过程中无显，但机器也在启动，同时启动完后，有死机的现象等），这时，应该先判断、维修主要的故障现象，当修复后，再维修次要故障现象，有时可能次要故障现象已不需要维修了。</a:t>
            </a:r>
            <a:r>
              <a:rPr lang="zh-CN" altLang="en-US" dirty="0"/>
              <a:t> 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777875"/>
          </a:xfrm>
        </p:spPr>
        <p:txBody>
          <a:bodyPr/>
          <a:lstStyle/>
          <a:p>
            <a:pPr algn="ctr"/>
            <a:r>
              <a:rPr lang="zh-CN" altLang="en-US" b="0" kern="2200" dirty="0" smtClean="0">
                <a:latin typeface="黑体"/>
              </a:rPr>
              <a:t>第</a:t>
            </a:r>
            <a:r>
              <a:rPr lang="en-US" altLang="zh-CN" b="0" kern="2200" dirty="0" smtClean="0">
                <a:latin typeface="黑体"/>
              </a:rPr>
              <a:t>14</a:t>
            </a:r>
            <a:r>
              <a:rPr lang="zh-CN" altLang="en-US" b="0" kern="2200" dirty="0" smtClean="0">
                <a:latin typeface="黑体"/>
              </a:rPr>
              <a:t>章  计算机维修基础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98807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3848" y="1709519"/>
            <a:ext cx="4752528" cy="48020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/>
              <a:t>）</a:t>
            </a:r>
            <a:r>
              <a:rPr lang="zh-CN" altLang="en-US" dirty="0">
                <a:latin typeface="宋体" charset="-122"/>
              </a:rPr>
              <a:t>观察法</a:t>
            </a:r>
            <a:r>
              <a:rPr lang="zh-CN" altLang="en-US" dirty="0"/>
              <a:t> ：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>
                <a:latin typeface="宋体" charset="-122"/>
              </a:rPr>
              <a:t>最小系统法</a:t>
            </a:r>
            <a:r>
              <a:rPr lang="zh-CN" altLang="en-US" dirty="0"/>
              <a:t> ：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dirty="0">
                <a:latin typeface="宋体" charset="-122"/>
              </a:rPr>
              <a:t>逐步添加</a:t>
            </a:r>
            <a:r>
              <a:rPr lang="en-US" altLang="zh-CN" dirty="0">
                <a:latin typeface="宋体" charset="-122"/>
              </a:rPr>
              <a:t>/</a:t>
            </a:r>
            <a:r>
              <a:rPr lang="zh-CN" altLang="en-US" dirty="0">
                <a:latin typeface="宋体" charset="-122"/>
              </a:rPr>
              <a:t>去除法 ：</a:t>
            </a:r>
          </a:p>
          <a:p>
            <a:pPr marL="0" indent="0">
              <a:buNone/>
            </a:pPr>
            <a:r>
              <a:rPr lang="en-US" altLang="zh-CN" dirty="0">
                <a:latin typeface="宋体" charset="-122"/>
              </a:rPr>
              <a:t>4</a:t>
            </a:r>
            <a:r>
              <a:rPr lang="zh-CN" altLang="en-US" dirty="0">
                <a:latin typeface="宋体" charset="-122"/>
              </a:rPr>
              <a:t>）</a:t>
            </a:r>
            <a:r>
              <a:rPr lang="zh-CN" altLang="en-US" dirty="0">
                <a:latin typeface="宋体" charset="-122"/>
                <a:cs typeface="Times New Roman" charset="0"/>
              </a:rPr>
              <a:t>隔离法</a:t>
            </a:r>
            <a:r>
              <a:rPr lang="zh-CN" altLang="en-US" dirty="0">
                <a:latin typeface="宋体" charset="-122"/>
              </a:rPr>
              <a:t> ：</a:t>
            </a:r>
          </a:p>
          <a:p>
            <a:pPr marL="0" indent="0">
              <a:buNone/>
            </a:pPr>
            <a:r>
              <a:rPr lang="en-US" altLang="zh-CN" dirty="0">
                <a:latin typeface="宋体" charset="-122"/>
              </a:rPr>
              <a:t>5</a:t>
            </a:r>
            <a:r>
              <a:rPr lang="zh-CN" altLang="en-US" dirty="0">
                <a:latin typeface="宋体" charset="-122"/>
              </a:rPr>
              <a:t>）</a:t>
            </a:r>
            <a:r>
              <a:rPr lang="zh-CN" altLang="en-US" dirty="0">
                <a:latin typeface="宋体" charset="-122"/>
                <a:cs typeface="Times New Roman" charset="0"/>
              </a:rPr>
              <a:t>替换法</a:t>
            </a:r>
            <a:r>
              <a:rPr lang="zh-CN" altLang="en-US" dirty="0">
                <a:latin typeface="宋体" charset="-122"/>
              </a:rPr>
              <a:t> ：</a:t>
            </a:r>
          </a:p>
          <a:p>
            <a:pPr marL="0" indent="0">
              <a:buNone/>
            </a:pPr>
            <a:r>
              <a:rPr lang="en-US" altLang="zh-CN" dirty="0">
                <a:latin typeface="宋体" charset="-122"/>
              </a:rPr>
              <a:t>6</a:t>
            </a:r>
            <a:r>
              <a:rPr lang="zh-CN" altLang="en-US" dirty="0">
                <a:latin typeface="宋体" charset="-122"/>
              </a:rPr>
              <a:t>）</a:t>
            </a:r>
            <a:r>
              <a:rPr lang="zh-CN" altLang="en-US" dirty="0">
                <a:latin typeface="宋体" charset="-122"/>
                <a:cs typeface="Times New Roman" charset="0"/>
              </a:rPr>
              <a:t>比较法</a:t>
            </a:r>
            <a:r>
              <a:rPr lang="zh-CN" altLang="en-US" dirty="0">
                <a:latin typeface="宋体" charset="-122"/>
              </a:rPr>
              <a:t> ：</a:t>
            </a:r>
          </a:p>
          <a:p>
            <a:pPr marL="0" indent="0">
              <a:buNone/>
            </a:pPr>
            <a:r>
              <a:rPr lang="en-US" altLang="zh-CN" dirty="0">
                <a:latin typeface="宋体" charset="-122"/>
              </a:rPr>
              <a:t>7</a:t>
            </a:r>
            <a:r>
              <a:rPr lang="zh-CN" altLang="en-US" dirty="0">
                <a:latin typeface="宋体" charset="-122"/>
              </a:rPr>
              <a:t>）</a:t>
            </a:r>
            <a:r>
              <a:rPr lang="zh-CN" altLang="en-US" dirty="0">
                <a:latin typeface="宋体" charset="-122"/>
                <a:cs typeface="Times New Roman" charset="0"/>
              </a:rPr>
              <a:t>敲打法</a:t>
            </a:r>
            <a:r>
              <a:rPr lang="zh-CN" altLang="en-US" dirty="0">
                <a:latin typeface="宋体" charset="-122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宋体" charset="-122"/>
              </a:rPr>
              <a:t>8</a:t>
            </a:r>
            <a:r>
              <a:rPr lang="zh-CN" altLang="en-US" dirty="0">
                <a:latin typeface="宋体" charset="-122"/>
              </a:rPr>
              <a:t>）</a:t>
            </a:r>
            <a:r>
              <a:rPr lang="zh-CN" altLang="en-US" dirty="0">
                <a:latin typeface="宋体" charset="-122"/>
                <a:cs typeface="Times New Roman" charset="0"/>
              </a:rPr>
              <a:t>进行清洁</a:t>
            </a:r>
            <a:r>
              <a:rPr lang="zh-CN" altLang="en-US" dirty="0">
                <a:latin typeface="宋体" charset="-122"/>
              </a:rPr>
              <a:t> ：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124744"/>
            <a:ext cx="385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维修的基本方法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777875"/>
          </a:xfrm>
        </p:spPr>
        <p:txBody>
          <a:bodyPr/>
          <a:lstStyle/>
          <a:p>
            <a:pPr algn="ctr"/>
            <a:r>
              <a:rPr lang="zh-CN" altLang="en-US" b="0" kern="2200" dirty="0" smtClean="0">
                <a:latin typeface="黑体"/>
              </a:rPr>
              <a:t>第</a:t>
            </a:r>
            <a:r>
              <a:rPr lang="en-US" altLang="zh-CN" b="0" kern="2200" dirty="0" smtClean="0">
                <a:latin typeface="黑体"/>
              </a:rPr>
              <a:t>14</a:t>
            </a:r>
            <a:r>
              <a:rPr lang="zh-CN" altLang="en-US" b="0" kern="2200" dirty="0" smtClean="0">
                <a:latin typeface="黑体"/>
              </a:rPr>
              <a:t>章  计算机维修基础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604580634"/>
      </p:ext>
    </p:extLst>
  </p:cSld>
  <p:clrMapOvr>
    <a:masterClrMapping/>
  </p:clrMapOvr>
</p:sld>
</file>

<file path=ppt/theme/theme1.xml><?xml version="1.0" encoding="utf-8"?>
<a:theme xmlns:a="http://schemas.openxmlformats.org/drawingml/2006/main" name="“十三五”高等职业教育规划教材">
  <a:themeElements>
    <a:clrScheme name="Nordri Powerbar by Rhea 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Nordri Powerbar by Rhea 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PMingLiU" pitchFamily="18" charset="-120"/>
          </a:defRPr>
        </a:defPPr>
      </a:lstStyle>
    </a:lnDef>
  </a:objectDefaults>
  <a:extraClrSchemeLst>
    <a:extraClrScheme>
      <a:clrScheme name="Nordri Powerbar by Rhea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 Powerbar by Rhea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 Powerbar by Rhea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 Powerbar by Rhea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 Powerbar by Rhea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 Powerbar by Rhea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 Powerbar by Rhea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 Powerbar by Rhea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 Powerbar by Rhea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 Powerbar by Rhea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 Powerbar by Rhea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 Powerbar by Rhea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568</Words>
  <Application>Microsoft Office PowerPoint</Application>
  <PresentationFormat>全屏显示(4:3)</PresentationFormat>
  <Paragraphs>92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“十三五”高等职业教育规划教材</vt:lpstr>
      <vt:lpstr>PowerPoint 演示文稿</vt:lpstr>
      <vt:lpstr>第14章  计算机维修基础</vt:lpstr>
      <vt:lpstr>第14章  计算机维修基础</vt:lpstr>
      <vt:lpstr>第14章  计算机维修基础</vt:lpstr>
      <vt:lpstr>第14章  计算机维修基础</vt:lpstr>
      <vt:lpstr>第14章  计算机维修基础</vt:lpstr>
      <vt:lpstr>第14章  计算机维修基础</vt:lpstr>
      <vt:lpstr>第14章  计算机维修基础</vt:lpstr>
      <vt:lpstr>第14章  计算机维修基础</vt:lpstr>
      <vt:lpstr>第14章  计算机维修基础</vt:lpstr>
      <vt:lpstr>第14章  计算机维修基础</vt:lpstr>
      <vt:lpstr>PowerPoint 演示文稿</vt:lpstr>
      <vt:lpstr>PowerPoint 演示文稿</vt:lpstr>
      <vt:lpstr>PowerPoint 演示文稿</vt:lpstr>
      <vt:lpstr>PowerPoint 演示文稿</vt:lpstr>
    </vt:vector>
  </TitlesOfParts>
  <Company>浙江机电职业技术学院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“十三五”高等职业教育规划教材</dc:title>
  <dc:subject>商务模板</dc:subject>
  <dc:creator>Administrator</dc:creator>
  <cp:keywords>“十三五”高等职业教育规划教材</cp:keywords>
  <dc:description>“十三五”高等职业教育规划教材</dc:description>
  <cp:lastModifiedBy>lql</cp:lastModifiedBy>
  <cp:revision>52</cp:revision>
  <dcterms:created xsi:type="dcterms:W3CDTF">2010-06-05T03:43:27Z</dcterms:created>
  <dcterms:modified xsi:type="dcterms:W3CDTF">2016-02-25T00:54:29Z</dcterms:modified>
  <cp:category>教材</cp:category>
</cp:coreProperties>
</file>