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handoutMasterIdLst>
    <p:handoutMasterId r:id="rId73"/>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8" r:id="rId29"/>
    <p:sldId id="286" r:id="rId30"/>
    <p:sldId id="289" r:id="rId31"/>
    <p:sldId id="290" r:id="rId32"/>
    <p:sldId id="291" r:id="rId33"/>
    <p:sldId id="292" r:id="rId34"/>
    <p:sldId id="293" r:id="rId35"/>
    <p:sldId id="287"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9" r:id="rId61"/>
    <p:sldId id="320" r:id="rId62"/>
    <p:sldId id="321" r:id="rId63"/>
    <p:sldId id="322" r:id="rId64"/>
    <p:sldId id="323" r:id="rId65"/>
    <p:sldId id="324" r:id="rId66"/>
    <p:sldId id="325" r:id="rId67"/>
    <p:sldId id="326" r:id="rId68"/>
    <p:sldId id="327" r:id="rId69"/>
    <p:sldId id="328" r:id="rId70"/>
    <p:sldId id="259" r:id="rId71"/>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宋体" charset="-122"/>
        <a:cs typeface="+mn-cs"/>
      </a:defRPr>
    </a:lvl1pPr>
    <a:lvl2pPr marL="457200" algn="l" rtl="0" fontAlgn="base">
      <a:spcBef>
        <a:spcPct val="0"/>
      </a:spcBef>
      <a:spcAft>
        <a:spcPct val="0"/>
      </a:spcAft>
      <a:defRPr kumimoji="1" kern="1200">
        <a:solidFill>
          <a:schemeClr val="tx1"/>
        </a:solidFill>
        <a:latin typeface="Arial" charset="0"/>
        <a:ea typeface="宋体" charset="-122"/>
        <a:cs typeface="+mn-cs"/>
      </a:defRPr>
    </a:lvl2pPr>
    <a:lvl3pPr marL="914400" algn="l" rtl="0" fontAlgn="base">
      <a:spcBef>
        <a:spcPct val="0"/>
      </a:spcBef>
      <a:spcAft>
        <a:spcPct val="0"/>
      </a:spcAft>
      <a:defRPr kumimoji="1" kern="1200">
        <a:solidFill>
          <a:schemeClr val="tx1"/>
        </a:solidFill>
        <a:latin typeface="Arial" charset="0"/>
        <a:ea typeface="宋体" charset="-122"/>
        <a:cs typeface="+mn-cs"/>
      </a:defRPr>
    </a:lvl3pPr>
    <a:lvl4pPr marL="1371600" algn="l" rtl="0" fontAlgn="base">
      <a:spcBef>
        <a:spcPct val="0"/>
      </a:spcBef>
      <a:spcAft>
        <a:spcPct val="0"/>
      </a:spcAft>
      <a:defRPr kumimoji="1" kern="1200">
        <a:solidFill>
          <a:schemeClr val="tx1"/>
        </a:solidFill>
        <a:latin typeface="Arial" charset="0"/>
        <a:ea typeface="宋体" charset="-122"/>
        <a:cs typeface="+mn-cs"/>
      </a:defRPr>
    </a:lvl4pPr>
    <a:lvl5pPr marL="1828800" algn="l" rtl="0" fontAlgn="base">
      <a:spcBef>
        <a:spcPct val="0"/>
      </a:spcBef>
      <a:spcAft>
        <a:spcPct val="0"/>
      </a:spcAft>
      <a:defRPr kumimoji="1" kern="1200">
        <a:solidFill>
          <a:schemeClr val="tx1"/>
        </a:solidFill>
        <a:latin typeface="Arial" charset="0"/>
        <a:ea typeface="宋体" charset="-122"/>
        <a:cs typeface="+mn-cs"/>
      </a:defRPr>
    </a:lvl5pPr>
    <a:lvl6pPr marL="2286000" algn="l" defTabSz="914400" rtl="0" eaLnBrk="1" latinLnBrk="0" hangingPunct="1">
      <a:defRPr kumimoji="1" kern="1200">
        <a:solidFill>
          <a:schemeClr val="tx1"/>
        </a:solidFill>
        <a:latin typeface="Arial" charset="0"/>
        <a:ea typeface="宋体" charset="-122"/>
        <a:cs typeface="+mn-cs"/>
      </a:defRPr>
    </a:lvl6pPr>
    <a:lvl7pPr marL="2743200" algn="l" defTabSz="914400" rtl="0" eaLnBrk="1" latinLnBrk="0" hangingPunct="1">
      <a:defRPr kumimoji="1" kern="1200">
        <a:solidFill>
          <a:schemeClr val="tx1"/>
        </a:solidFill>
        <a:latin typeface="Arial" charset="0"/>
        <a:ea typeface="宋体" charset="-122"/>
        <a:cs typeface="+mn-cs"/>
      </a:defRPr>
    </a:lvl7pPr>
    <a:lvl8pPr marL="3200400" algn="l" defTabSz="914400" rtl="0" eaLnBrk="1" latinLnBrk="0" hangingPunct="1">
      <a:defRPr kumimoji="1" kern="1200">
        <a:solidFill>
          <a:schemeClr val="tx1"/>
        </a:solidFill>
        <a:latin typeface="Arial" charset="0"/>
        <a:ea typeface="宋体" charset="-122"/>
        <a:cs typeface="+mn-cs"/>
      </a:defRPr>
    </a:lvl8pPr>
    <a:lvl9pPr marL="3657600" algn="l" defTabSz="914400" rtl="0" eaLnBrk="1" latinLnBrk="0" hangingPunct="1">
      <a:defRPr kumimoji="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8" autoAdjust="0"/>
    <p:restoredTop sz="79757" autoAdjust="0"/>
  </p:normalViewPr>
  <p:slideViewPr>
    <p:cSldViewPr>
      <p:cViewPr varScale="1">
        <p:scale>
          <a:sx n="59" d="100"/>
          <a:sy n="59" d="100"/>
        </p:scale>
        <p:origin x="-1482" y="-90"/>
      </p:cViewPr>
      <p:guideLst>
        <p:guide orient="horz" pos="2160"/>
        <p:guide pos="2880"/>
      </p:guideLst>
    </p:cSldViewPr>
  </p:slideViewPr>
  <p:notesTextViewPr>
    <p:cViewPr>
      <p:scale>
        <a:sx n="100" d="100"/>
        <a:sy n="100" d="100"/>
      </p:scale>
      <p:origin x="0" y="0"/>
    </p:cViewPr>
  </p:notesTextViewPr>
  <p:notesViewPr>
    <p:cSldViewPr>
      <p:cViewPr varScale="1">
        <p:scale>
          <a:sx n="90" d="100"/>
          <a:sy n="90" d="100"/>
        </p:scale>
        <p:origin x="-382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ED14E12-1ECD-4B21-B09E-FC31B15F052B}" type="datetimeFigureOut">
              <a:rPr lang="zh-CN" altLang="en-US"/>
              <a:pPr>
                <a:defRPr/>
              </a:pPr>
              <a:t>2016/2/22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34271A3-A2A4-4F27-92F1-D006B638A219}" type="slidenum">
              <a:rPr lang="zh-CN" altLang="en-US"/>
              <a:pPr>
                <a:defRPr/>
              </a:pPr>
              <a:t>‹#›</a:t>
            </a:fld>
            <a:endParaRPr lang="zh-CN" altLang="en-US"/>
          </a:p>
        </p:txBody>
      </p:sp>
    </p:spTree>
    <p:extLst>
      <p:ext uri="{BB962C8B-B14F-4D97-AF65-F5344CB8AC3E}">
        <p14:creationId xmlns:p14="http://schemas.microsoft.com/office/powerpoint/2010/main" val="1147244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ea typeface="PMingLiU" pitchFamily="18" charset="-12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PMingLiU" pitchFamily="18" charset="-120"/>
              </a:defRPr>
            </a:lvl1pPr>
          </a:lstStyle>
          <a:p>
            <a:pPr>
              <a:defRPr/>
            </a:pPr>
            <a:endParaRPr lang="en-US" altLang="zh-TW"/>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ea typeface="PMingLiU" pitchFamily="18" charset="-12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PMingLiU" pitchFamily="18" charset="-120"/>
              </a:defRPr>
            </a:lvl1pPr>
          </a:lstStyle>
          <a:p>
            <a:pPr>
              <a:defRPr/>
            </a:pPr>
            <a:fld id="{35744EDA-0C7E-4885-9548-AB43F347A70B}" type="slidenum">
              <a:rPr lang="en-US" altLang="zh-TW"/>
              <a:pPr>
                <a:defRPr/>
              </a:pPr>
              <a:t>‹#›</a:t>
            </a:fld>
            <a:endParaRPr lang="en-US" altLang="zh-TW"/>
          </a:p>
        </p:txBody>
      </p:sp>
    </p:spTree>
    <p:extLst>
      <p:ext uri="{BB962C8B-B14F-4D97-AF65-F5344CB8AC3E}">
        <p14:creationId xmlns:p14="http://schemas.microsoft.com/office/powerpoint/2010/main" val="3167099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5CEDC08F-0F2A-46CF-9188-9EAA8CD1947D}" type="slidenum">
              <a:rPr lang="en-US" altLang="zh-TW" smtClean="0">
                <a:ea typeface="PMingLiU" pitchFamily="18" charset="-120"/>
              </a:rPr>
              <a:pPr eaLnBrk="1" hangingPunct="1"/>
              <a:t>1</a:t>
            </a:fld>
            <a:endParaRPr lang="en-US" altLang="zh-TW" smtClean="0">
              <a:ea typeface="PMingLiU" pitchFamily="18" charset="-120"/>
            </a:endParaRPr>
          </a:p>
        </p:txBody>
      </p:sp>
      <p:sp>
        <p:nvSpPr>
          <p:cNvPr id="8195"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宋体" charset="-122"/>
              </a:defRPr>
            </a:lvl1pPr>
            <a:lvl2pPr marL="742950" indent="-285750" eaLnBrk="0" hangingPunct="0">
              <a:defRPr kumimoji="1">
                <a:solidFill>
                  <a:schemeClr val="tx1"/>
                </a:solidFill>
                <a:latin typeface="Arial" charset="0"/>
                <a:ea typeface="宋体" charset="-122"/>
              </a:defRPr>
            </a:lvl2pPr>
            <a:lvl3pPr marL="1143000" indent="-228600" eaLnBrk="0" hangingPunct="0">
              <a:defRPr kumimoji="1">
                <a:solidFill>
                  <a:schemeClr val="tx1"/>
                </a:solidFill>
                <a:latin typeface="Arial" charset="0"/>
                <a:ea typeface="宋体" charset="-122"/>
              </a:defRPr>
            </a:lvl3pPr>
            <a:lvl4pPr marL="1600200" indent="-228600" eaLnBrk="0" hangingPunct="0">
              <a:defRPr kumimoji="1">
                <a:solidFill>
                  <a:schemeClr val="tx1"/>
                </a:solidFill>
                <a:latin typeface="Arial" charset="0"/>
                <a:ea typeface="宋体" charset="-122"/>
              </a:defRPr>
            </a:lvl4pPr>
            <a:lvl5pPr marL="2057400" indent="-228600" eaLnBrk="0" hangingPunct="0">
              <a:defRPr kumimoji="1">
                <a:solidFill>
                  <a:schemeClr val="tx1"/>
                </a:solidFill>
                <a:latin typeface="Arial" charset="0"/>
                <a:ea typeface="宋体" charset="-122"/>
              </a:defRPr>
            </a:lvl5pPr>
            <a:lvl6pPr marL="2514600" indent="-228600" eaLnBrk="0" fontAlgn="base" hangingPunct="0">
              <a:spcBef>
                <a:spcPct val="0"/>
              </a:spcBef>
              <a:spcAft>
                <a:spcPct val="0"/>
              </a:spcAft>
              <a:defRPr kumimoji="1">
                <a:solidFill>
                  <a:schemeClr val="tx1"/>
                </a:solidFill>
                <a:latin typeface="Arial" charset="0"/>
                <a:ea typeface="宋体" charset="-122"/>
              </a:defRPr>
            </a:lvl6pPr>
            <a:lvl7pPr marL="2971800" indent="-228600" eaLnBrk="0" fontAlgn="base" hangingPunct="0">
              <a:spcBef>
                <a:spcPct val="0"/>
              </a:spcBef>
              <a:spcAft>
                <a:spcPct val="0"/>
              </a:spcAft>
              <a:defRPr kumimoji="1">
                <a:solidFill>
                  <a:schemeClr val="tx1"/>
                </a:solidFill>
                <a:latin typeface="Arial" charset="0"/>
                <a:ea typeface="宋体" charset="-122"/>
              </a:defRPr>
            </a:lvl7pPr>
            <a:lvl8pPr marL="3429000" indent="-228600" eaLnBrk="0" fontAlgn="base" hangingPunct="0">
              <a:spcBef>
                <a:spcPct val="0"/>
              </a:spcBef>
              <a:spcAft>
                <a:spcPct val="0"/>
              </a:spcAft>
              <a:defRPr kumimoji="1">
                <a:solidFill>
                  <a:schemeClr val="tx1"/>
                </a:solidFill>
                <a:latin typeface="Arial" charset="0"/>
                <a:ea typeface="宋体" charset="-122"/>
              </a:defRPr>
            </a:lvl8pPr>
            <a:lvl9pPr marL="3886200" indent="-228600" eaLnBrk="0" fontAlgn="base" hangingPunct="0">
              <a:spcBef>
                <a:spcPct val="0"/>
              </a:spcBef>
              <a:spcAft>
                <a:spcPct val="0"/>
              </a:spcAft>
              <a:defRPr kumimoji="1">
                <a:solidFill>
                  <a:schemeClr val="tx1"/>
                </a:solidFill>
                <a:latin typeface="Arial" charset="0"/>
                <a:ea typeface="宋体" charset="-122"/>
              </a:defRPr>
            </a:lvl9pPr>
          </a:lstStyle>
          <a:p>
            <a:pPr eaLnBrk="1" hangingPunct="1"/>
            <a:fld id="{07B7BBDF-3A44-4DEC-81E1-8E968263A928}" type="slidenum">
              <a:rPr lang="en-US" altLang="zh-TW" smtClean="0">
                <a:ea typeface="PMingLiU" pitchFamily="18" charset="-120"/>
              </a:rPr>
              <a:pPr eaLnBrk="1" hangingPunct="1"/>
              <a:t>70</a:t>
            </a:fld>
            <a:endParaRPr lang="en-US" altLang="zh-TW" smtClean="0">
              <a:ea typeface="PMingLiU" pitchFamily="18" charset="-12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 y="188913"/>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2195513" y="4508500"/>
            <a:ext cx="6480175" cy="1009650"/>
          </a:xfrm>
        </p:spPr>
        <p:txBody>
          <a:bodyPr/>
          <a:lstStyle>
            <a:lvl1pPr>
              <a:defRPr sz="4000" b="0"/>
            </a:lvl1pPr>
          </a:lstStyle>
          <a:p>
            <a:pPr lvl="0"/>
            <a:r>
              <a:rPr lang="zh-TW" altLang="en-US" noProof="0" smtClean="0"/>
              <a:t>按一下以編輯母片標題樣式</a:t>
            </a:r>
          </a:p>
        </p:txBody>
      </p:sp>
      <p:sp>
        <p:nvSpPr>
          <p:cNvPr id="3075" name="Rectangle 3"/>
          <p:cNvSpPr>
            <a:spLocks noGrp="1" noChangeArrowheads="1"/>
          </p:cNvSpPr>
          <p:nvPr>
            <p:ph type="subTitle" idx="1"/>
          </p:nvPr>
        </p:nvSpPr>
        <p:spPr>
          <a:xfrm>
            <a:off x="3532188" y="5900738"/>
            <a:ext cx="5072062" cy="481012"/>
          </a:xfrm>
        </p:spPr>
        <p:txBody>
          <a:bodyPr/>
          <a:lstStyle>
            <a:lvl1pPr marL="0" indent="0">
              <a:buFontTx/>
              <a:buNone/>
              <a:defRPr sz="2000" b="1">
                <a:solidFill>
                  <a:schemeClr val="bg1"/>
                </a:solidFill>
                <a:ea typeface="黑体" pitchFamily="49" charset="-122"/>
              </a:defRPr>
            </a:lvl1pPr>
          </a:lstStyle>
          <a:p>
            <a:pPr lvl="0"/>
            <a:r>
              <a:rPr lang="zh-TW" altLang="en-US" noProof="0" smtClean="0"/>
              <a:t>按一下以編輯母片副標題樣式</a:t>
            </a:r>
          </a:p>
        </p:txBody>
      </p:sp>
      <p:sp>
        <p:nvSpPr>
          <p:cNvPr id="5" name="Rectangle 4"/>
          <p:cNvSpPr>
            <a:spLocks noGrp="1" noChangeArrowheads="1"/>
          </p:cNvSpPr>
          <p:nvPr>
            <p:ph type="dt" sz="half" idx="10"/>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pitchFamily="34" charset="0"/>
                <a:ea typeface="PMingLiU" pitchFamily="18" charset="-120"/>
              </a:defRPr>
            </a:lvl1pPr>
          </a:lstStyle>
          <a:p>
            <a:pPr>
              <a:defRPr/>
            </a:pPr>
            <a:endParaRPr lang="en-US" altLang="zh-TW"/>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F12FC252-5FDB-467B-A212-19158512469F}" type="slidenum">
              <a:rPr lang="en-US" altLang="zh-TW"/>
              <a:pPr>
                <a:defRPr/>
              </a:pPr>
              <a:t>‹#›</a:t>
            </a:fld>
            <a:endParaRPr lang="en-US" altLang="zh-TW"/>
          </a:p>
        </p:txBody>
      </p:sp>
    </p:spTree>
    <p:extLst>
      <p:ext uri="{BB962C8B-B14F-4D97-AF65-F5344CB8AC3E}">
        <p14:creationId xmlns:p14="http://schemas.microsoft.com/office/powerpoint/2010/main" val="327086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8B922585-EBC7-4F21-BC3B-03B9D8D82AE6}" type="slidenum">
              <a:rPr lang="en-US" altLang="zh-TW"/>
              <a:pPr>
                <a:defRPr/>
              </a:pPr>
              <a:t>‹#›</a:t>
            </a:fld>
            <a:endParaRPr lang="en-US" altLang="zh-TW"/>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72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689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689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4742F3D2-7E9D-4243-B64A-4543A644145D}" type="slidenum">
              <a:rPr lang="en-US" altLang="zh-TW"/>
              <a:pPr>
                <a:defRPr/>
              </a:pPr>
              <a:t>‹#›</a:t>
            </a:fld>
            <a:endParaRPr lang="en-US" altLang="zh-TW"/>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870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E150C06-3006-4EF3-A3E1-FE3870916FB9}" type="datetimeFigureOut">
              <a:rPr lang="zh-CN" altLang="en-US" smtClean="0"/>
              <a:t>2016/2/22</a:t>
            </a:fld>
            <a:endParaRPr lang="zh-CN" altLang="en-US"/>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7B1716-8646-437D-A01F-AAE5A5FE665A}" type="slidenum">
              <a:rPr lang="zh-CN" altLang="en-US" smtClean="0"/>
              <a:t>‹#›</a:t>
            </a:fld>
            <a:endParaRPr lang="zh-CN" altLang="en-US"/>
          </a:p>
        </p:txBody>
      </p:sp>
    </p:spTree>
    <p:extLst>
      <p:ext uri="{BB962C8B-B14F-4D97-AF65-F5344CB8AC3E}">
        <p14:creationId xmlns:p14="http://schemas.microsoft.com/office/powerpoint/2010/main" val="62118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6"/>
          <p:cNvSpPr>
            <a:spLocks noGrp="1" noChangeArrowheads="1"/>
          </p:cNvSpPr>
          <p:nvPr>
            <p:ph type="sldNum" sz="quarter" idx="10"/>
          </p:nvPr>
        </p:nvSpPr>
        <p:spPr/>
        <p:txBody>
          <a:bodyPr/>
          <a:lstStyle>
            <a:lvl1pPr>
              <a:defRPr/>
            </a:lvl1pPr>
          </a:lstStyle>
          <a:p>
            <a:pPr>
              <a:defRPr/>
            </a:pPr>
            <a:fld id="{8162536C-2E16-450E-A61F-82C254A51117}" type="slidenum">
              <a:rPr lang="en-US" altLang="zh-TW"/>
              <a:pPr>
                <a:defRPr/>
              </a:pPr>
              <a:t>‹#›</a:t>
            </a:fld>
            <a:endParaRPr lang="en-US" altLang="zh-TW"/>
          </a:p>
        </p:txBody>
      </p:sp>
      <p:sp>
        <p:nvSpPr>
          <p:cNvPr id="6" name="Rectangle 15"/>
          <p:cNvSpPr>
            <a:spLocks noGrp="1" noChangeArrowheads="1"/>
          </p:cNvSpPr>
          <p:nvPr>
            <p:ph type="ftr" sz="quarter" idx="11"/>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225856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E7A472CD-6214-4407-AB38-41961B0AB5A3}" type="slidenum">
              <a:rPr lang="en-US" altLang="zh-TW"/>
              <a:pPr>
                <a:defRPr/>
              </a:pPr>
              <a:t>‹#›</a:t>
            </a:fld>
            <a:endParaRPr lang="en-US" altLang="zh-TW"/>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1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3ECD58AC-0855-4743-9AFB-14CA3D6CA437}" type="slidenum">
              <a:rPr lang="en-US" altLang="zh-TW"/>
              <a:pPr>
                <a:defRPr/>
              </a:pPr>
              <a:t>‹#›</a:t>
            </a:fld>
            <a:endParaRPr lang="en-US" altLang="zh-TW"/>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22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9FB1ADFC-950A-442C-B94B-584F797A19E8}" type="slidenum">
              <a:rPr lang="en-US" altLang="zh-TW"/>
              <a:pPr>
                <a:defRPr/>
              </a:pPr>
              <a:t>‹#›</a:t>
            </a:fld>
            <a:endParaRPr lang="en-US" altLang="zh-TW"/>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9"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01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747238C3-FD47-45DB-BB12-C84CDFC1D455}" type="slidenum">
              <a:rPr lang="en-US" altLang="zh-TW"/>
              <a:pPr>
                <a:defRPr/>
              </a:pPr>
              <a:t>‹#›</a:t>
            </a:fld>
            <a:endParaRPr lang="en-US" altLang="zh-TW"/>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5"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89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33DED5A-3619-446B-8629-C5910B2C8A0F}" type="slidenum">
              <a:rPr lang="en-US" altLang="zh-TW"/>
              <a:pPr>
                <a:defRPr/>
              </a:pPr>
              <a:t>‹#›</a:t>
            </a:fld>
            <a:endParaRPr lang="en-US" altLang="zh-TW"/>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05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AC64B738-9E78-457D-861F-159843F5E1E8}" type="slidenum">
              <a:rPr lang="en-US" altLang="zh-TW"/>
              <a:pPr>
                <a:defRPr/>
              </a:pPr>
              <a:t>‹#›</a:t>
            </a:fld>
            <a:endParaRPr lang="en-US" altLang="zh-TW"/>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85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8D4F01EA-3E67-4E61-B52D-04066634AEB4}" type="slidenum">
              <a:rPr lang="en-US" altLang="zh-TW"/>
              <a:pPr>
                <a:defRPr/>
              </a:pPr>
              <a:t>‹#›</a:t>
            </a:fld>
            <a:endParaRPr lang="en-US" altLang="zh-TW"/>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TW"/>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13" y="6165850"/>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8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412875"/>
            <a:ext cx="82296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30" name="Rectangle 6"/>
          <p:cNvSpPr>
            <a:spLocks noGrp="1" noChangeArrowheads="1"/>
          </p:cNvSpPr>
          <p:nvPr>
            <p:ph type="sldNum" sz="quarter" idx="4"/>
          </p:nvPr>
        </p:nvSpPr>
        <p:spPr bwMode="auto">
          <a:xfrm>
            <a:off x="6516688"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PMingLiU" pitchFamily="18" charset="-120"/>
              </a:defRPr>
            </a:lvl1pPr>
          </a:lstStyle>
          <a:p>
            <a:pPr>
              <a:defRPr/>
            </a:pPr>
            <a:fld id="{1DB8C68C-D934-4CFF-B238-A22800FF674B}" type="slidenum">
              <a:rPr lang="en-US" altLang="zh-TW"/>
              <a:pPr>
                <a:defRPr/>
              </a:pPr>
              <a:t>‹#›</a:t>
            </a:fld>
            <a:endParaRPr lang="en-US" altLang="zh-TW"/>
          </a:p>
        </p:txBody>
      </p:sp>
      <p:sp>
        <p:nvSpPr>
          <p:cNvPr id="1028" name="Rectangle 2"/>
          <p:cNvSpPr>
            <a:spLocks noGrp="1" noChangeArrowheads="1"/>
          </p:cNvSpPr>
          <p:nvPr>
            <p:ph type="title"/>
          </p:nvPr>
        </p:nvSpPr>
        <p:spPr bwMode="auto">
          <a:xfrm>
            <a:off x="457200" y="260350"/>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9" name="Rectangle 15"/>
          <p:cNvSpPr>
            <a:spLocks noGrp="1" noChangeArrowheads="1"/>
          </p:cNvSpPr>
          <p:nvPr>
            <p:ph type="ftr" sz="quarter" idx="3"/>
          </p:nvPr>
        </p:nvSpPr>
        <p:spPr bwMode="auto">
          <a:xfrm>
            <a:off x="3260725" y="61658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PMingLiU" pitchFamily="18" charset="-120"/>
              </a:defRPr>
            </a:lvl1pPr>
          </a:lstStyle>
          <a:p>
            <a:pPr>
              <a:defRPr/>
            </a:pPr>
            <a:endParaRPr lang="en-US" altLang="zh-TW"/>
          </a:p>
        </p:txBody>
      </p:sp>
      <p:sp>
        <p:nvSpPr>
          <p:cNvPr id="2" name="Rectangle 7"/>
          <p:cNvSpPr>
            <a:spLocks noChangeArrowheads="1"/>
          </p:cNvSpPr>
          <p:nvPr userDrawn="1"/>
        </p:nvSpPr>
        <p:spPr bwMode="gray">
          <a:xfrm>
            <a:off x="539750" y="6165850"/>
            <a:ext cx="1389063" cy="420688"/>
          </a:xfrm>
          <a:prstGeom prst="rect">
            <a:avLst/>
          </a:prstGeom>
          <a:gradFill rotWithShape="1">
            <a:gsLst>
              <a:gs pos="0">
                <a:srgbClr val="DDDDDD"/>
              </a:gs>
              <a:gs pos="100000">
                <a:srgbClr val="FFFFFF"/>
              </a:gs>
            </a:gsLst>
            <a:lin ang="0" scaled="1"/>
          </a:gradFill>
          <a:ln w="9525">
            <a:solidFill>
              <a:srgbClr val="969696"/>
            </a:solidFill>
            <a:prstDash val="dash"/>
            <a:miter lim="800000"/>
            <a:headEnd/>
            <a:tailEnd/>
          </a:ln>
        </p:spPr>
        <p:txBody>
          <a:bodyPr wrap="none" anchor="ctr"/>
          <a:lstStyle/>
          <a:p>
            <a:pPr algn="ctr" eaLnBrk="0" hangingPunct="0"/>
            <a:r>
              <a:rPr kumimoji="0" lang="de-DE" altLang="zh-CN" sz="1400" b="1">
                <a:ea typeface="华文细黑" pitchFamily="2" charset="-122"/>
              </a:rPr>
              <a:t>LOGO</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1"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bg1"/>
          </a:solidFill>
          <a:latin typeface="+mj-lt"/>
          <a:ea typeface="+mj-ea"/>
          <a:cs typeface="+mj-cs"/>
        </a:defRPr>
      </a:lvl1pPr>
      <a:lvl2pPr algn="l" rtl="0" eaLnBrk="0" fontAlgn="base" hangingPunct="0">
        <a:spcBef>
          <a:spcPct val="0"/>
        </a:spcBef>
        <a:spcAft>
          <a:spcPct val="0"/>
        </a:spcAft>
        <a:defRPr kumimoji="1" sz="3600" b="1">
          <a:solidFill>
            <a:schemeClr val="bg1"/>
          </a:solidFill>
          <a:latin typeface="Arial" pitchFamily="34" charset="0"/>
          <a:ea typeface="黑体" pitchFamily="49" charset="-122"/>
        </a:defRPr>
      </a:lvl2pPr>
      <a:lvl3pPr algn="l" rtl="0" eaLnBrk="0" fontAlgn="base" hangingPunct="0">
        <a:spcBef>
          <a:spcPct val="0"/>
        </a:spcBef>
        <a:spcAft>
          <a:spcPct val="0"/>
        </a:spcAft>
        <a:defRPr kumimoji="1" sz="3600" b="1">
          <a:solidFill>
            <a:schemeClr val="bg1"/>
          </a:solidFill>
          <a:latin typeface="Arial" pitchFamily="34" charset="0"/>
          <a:ea typeface="黑体" pitchFamily="49" charset="-122"/>
        </a:defRPr>
      </a:lvl3pPr>
      <a:lvl4pPr algn="l" rtl="0" eaLnBrk="0" fontAlgn="base" hangingPunct="0">
        <a:spcBef>
          <a:spcPct val="0"/>
        </a:spcBef>
        <a:spcAft>
          <a:spcPct val="0"/>
        </a:spcAft>
        <a:defRPr kumimoji="1" sz="3600" b="1">
          <a:solidFill>
            <a:schemeClr val="bg1"/>
          </a:solidFill>
          <a:latin typeface="Arial" pitchFamily="34" charset="0"/>
          <a:ea typeface="黑体" pitchFamily="49" charset="-122"/>
        </a:defRPr>
      </a:lvl4pPr>
      <a:lvl5pPr algn="l" rtl="0" eaLnBrk="0" fontAlgn="base" hangingPunct="0">
        <a:spcBef>
          <a:spcPct val="0"/>
        </a:spcBef>
        <a:spcAft>
          <a:spcPct val="0"/>
        </a:spcAft>
        <a:defRPr kumimoji="1" sz="3600" b="1">
          <a:solidFill>
            <a:schemeClr val="bg1"/>
          </a:solidFill>
          <a:latin typeface="Arial" pitchFamily="34" charset="0"/>
          <a:ea typeface="黑体" pitchFamily="49" charset="-122"/>
        </a:defRPr>
      </a:lvl5pPr>
      <a:lvl6pPr marL="457200" algn="l" rtl="0" fontAlgn="base">
        <a:spcBef>
          <a:spcPct val="0"/>
        </a:spcBef>
        <a:spcAft>
          <a:spcPct val="0"/>
        </a:spcAft>
        <a:defRPr kumimoji="1" sz="3600" b="1">
          <a:solidFill>
            <a:schemeClr val="bg1"/>
          </a:solidFill>
          <a:latin typeface="Arial" pitchFamily="34" charset="0"/>
          <a:ea typeface="黑体" pitchFamily="49" charset="-122"/>
        </a:defRPr>
      </a:lvl6pPr>
      <a:lvl7pPr marL="914400" algn="l" rtl="0" fontAlgn="base">
        <a:spcBef>
          <a:spcPct val="0"/>
        </a:spcBef>
        <a:spcAft>
          <a:spcPct val="0"/>
        </a:spcAft>
        <a:defRPr kumimoji="1" sz="3600" b="1">
          <a:solidFill>
            <a:schemeClr val="bg1"/>
          </a:solidFill>
          <a:latin typeface="Arial" pitchFamily="34" charset="0"/>
          <a:ea typeface="黑体" pitchFamily="49" charset="-122"/>
        </a:defRPr>
      </a:lvl7pPr>
      <a:lvl8pPr marL="1371600" algn="l" rtl="0" fontAlgn="base">
        <a:spcBef>
          <a:spcPct val="0"/>
        </a:spcBef>
        <a:spcAft>
          <a:spcPct val="0"/>
        </a:spcAft>
        <a:defRPr kumimoji="1" sz="3600" b="1">
          <a:solidFill>
            <a:schemeClr val="bg1"/>
          </a:solidFill>
          <a:latin typeface="Arial" pitchFamily="34" charset="0"/>
          <a:ea typeface="黑体" pitchFamily="49" charset="-122"/>
        </a:defRPr>
      </a:lvl8pPr>
      <a:lvl9pPr marL="1828800" algn="l" rtl="0" fontAlgn="base">
        <a:spcBef>
          <a:spcPct val="0"/>
        </a:spcBef>
        <a:spcAft>
          <a:spcPct val="0"/>
        </a:spcAft>
        <a:defRPr kumimoji="1" sz="3600" b="1">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ChangeArrowheads="1"/>
          </p:cNvSpPr>
          <p:nvPr/>
        </p:nvSpPr>
        <p:spPr bwMode="gray">
          <a:xfrm>
            <a:off x="6300788" y="6156325"/>
            <a:ext cx="2700337"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p>
            <a:pPr algn="ctr" eaLnBrk="0" hangingPunct="0"/>
            <a:r>
              <a:rPr kumimoji="0" lang="en-US" altLang="zh-CN" sz="1400" b="1" dirty="0" smtClean="0">
                <a:solidFill>
                  <a:srgbClr val="0066CC"/>
                </a:solidFill>
                <a:ea typeface="华文细黑" pitchFamily="2" charset="-122"/>
              </a:rPr>
              <a:t>“</a:t>
            </a:r>
            <a:r>
              <a:rPr kumimoji="0" lang="zh-CN" altLang="en-US" sz="1400" b="1" dirty="0" smtClean="0">
                <a:solidFill>
                  <a:srgbClr val="0066CC"/>
                </a:solidFill>
                <a:ea typeface="华文细黑" pitchFamily="2" charset="-122"/>
              </a:rPr>
              <a:t>十二五</a:t>
            </a:r>
            <a:r>
              <a:rPr kumimoji="0" lang="en-US" altLang="zh-CN" sz="1400" b="1" dirty="0" smtClean="0">
                <a:solidFill>
                  <a:srgbClr val="0066CC"/>
                </a:solidFill>
                <a:ea typeface="华文细黑" pitchFamily="2" charset="-122"/>
              </a:rPr>
              <a:t>”</a:t>
            </a:r>
            <a:r>
              <a:rPr kumimoji="0" lang="zh-CN" altLang="en-US" sz="1400" b="1" dirty="0">
                <a:solidFill>
                  <a:srgbClr val="0066CC"/>
                </a:solidFill>
                <a:ea typeface="华文细黑" pitchFamily="2" charset="-122"/>
              </a:rPr>
              <a:t>高等职业教育规划教材</a:t>
            </a:r>
            <a:endParaRPr kumimoji="0" lang="de-DE" altLang="zh-CN" sz="1400" b="1" dirty="0">
              <a:solidFill>
                <a:srgbClr val="0066CC"/>
              </a:solidFill>
              <a:ea typeface="华文细黑" pitchFamily="2" charset="-122"/>
            </a:endParaRPr>
          </a:p>
        </p:txBody>
      </p:sp>
      <p:sp>
        <p:nvSpPr>
          <p:cNvPr id="4099" name="WordArt 13"/>
          <p:cNvSpPr>
            <a:spLocks noChangeArrowheads="1" noChangeShapeType="1" noTextEdit="1"/>
          </p:cNvSpPr>
          <p:nvPr/>
        </p:nvSpPr>
        <p:spPr bwMode="auto">
          <a:xfrm>
            <a:off x="2339975" y="4722813"/>
            <a:ext cx="4813300" cy="504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400" b="1" kern="10">
                <a:latin typeface="黑体"/>
                <a:ea typeface="黑体"/>
              </a:rPr>
              <a:t>计算机组装与维护</a:t>
            </a:r>
          </a:p>
        </p:txBody>
      </p:sp>
      <p:sp>
        <p:nvSpPr>
          <p:cNvPr id="4100" name="WordArt 14"/>
          <p:cNvSpPr>
            <a:spLocks noChangeArrowheads="1" noChangeShapeType="1" noTextEdit="1"/>
          </p:cNvSpPr>
          <p:nvPr/>
        </p:nvSpPr>
        <p:spPr bwMode="auto">
          <a:xfrm flipV="1">
            <a:off x="2339975" y="5248275"/>
            <a:ext cx="4813300" cy="3413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400" b="1" kern="10">
                <a:gradFill rotWithShape="1">
                  <a:gsLst>
                    <a:gs pos="0">
                      <a:srgbClr val="FFFFFF">
                        <a:alpha val="0"/>
                      </a:srgbClr>
                    </a:gs>
                    <a:gs pos="100000">
                      <a:schemeClr val="tx1">
                        <a:alpha val="14998"/>
                      </a:schemeClr>
                    </a:gs>
                  </a:gsLst>
                  <a:lin ang="5400000" scaled="1"/>
                </a:gradFill>
                <a:latin typeface="黑体"/>
                <a:ea typeface="黑体"/>
              </a:rPr>
              <a:t>单击此处添加标题文字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smtClean="0">
                <a:solidFill>
                  <a:srgbClr val="000000"/>
                </a:solidFill>
                <a:latin typeface="黑体"/>
                <a:ea typeface="黑体"/>
              </a:rPr>
              <a:t>15.2  </a:t>
            </a:r>
            <a:r>
              <a:rPr lang="zh-CN" altLang="en-US" kern="100" dirty="0">
                <a:solidFill>
                  <a:srgbClr val="000000"/>
                </a:solidFill>
                <a:latin typeface="黑体"/>
                <a:ea typeface="黑体"/>
              </a:rPr>
              <a:t> </a:t>
            </a:r>
            <a:r>
              <a:rPr lang="en-US" altLang="zh-CN" kern="100" dirty="0">
                <a:solidFill>
                  <a:srgbClr val="000000"/>
                </a:solidFill>
                <a:latin typeface="黑体"/>
                <a:ea typeface="黑体"/>
              </a:rPr>
              <a:t>BIOS</a:t>
            </a:r>
            <a:r>
              <a:rPr lang="zh-CN" altLang="en-US" kern="100" dirty="0">
                <a:solidFill>
                  <a:srgbClr val="000000"/>
                </a:solidFill>
                <a:latin typeface="黑体"/>
                <a:ea typeface="黑体"/>
              </a:rPr>
              <a:t>自检与开机故障相关问题</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en-US" altLang="zh-CN" sz="2000" dirty="0">
                <a:solidFill>
                  <a:srgbClr val="FF0000"/>
                </a:solidFill>
              </a:rPr>
              <a:t>2</a:t>
            </a:r>
            <a:r>
              <a:rPr lang="zh-CN" altLang="en-US" sz="2000" dirty="0">
                <a:solidFill>
                  <a:srgbClr val="FF0000"/>
                </a:solidFill>
              </a:rPr>
              <a:t>．开机故障提示（鸣叫）及问题解决。</a:t>
            </a:r>
          </a:p>
        </p:txBody>
      </p:sp>
      <p:sp>
        <p:nvSpPr>
          <p:cNvPr id="7" name="矩形 6"/>
          <p:cNvSpPr/>
          <p:nvPr/>
        </p:nvSpPr>
        <p:spPr>
          <a:xfrm>
            <a:off x="568400" y="2483078"/>
            <a:ext cx="8136904" cy="3631763"/>
          </a:xfrm>
          <a:prstGeom prst="rect">
            <a:avLst/>
          </a:prstGeom>
        </p:spPr>
        <p:txBody>
          <a:bodyPr wrap="square">
            <a:spAutoFit/>
          </a:bodyPr>
          <a:lstStyle/>
          <a:p>
            <a:pPr>
              <a:lnSpc>
                <a:spcPct val="150000"/>
              </a:lnSpc>
            </a:pPr>
            <a:r>
              <a:rPr lang="zh-CN" altLang="en-US" sz="2000" b="1" dirty="0">
                <a:solidFill>
                  <a:schemeClr val="accent1">
                    <a:lumMod val="75000"/>
                  </a:schemeClr>
                </a:solidFill>
              </a:rPr>
              <a:t>（</a:t>
            </a:r>
            <a:r>
              <a:rPr lang="en-US" altLang="zh-CN" sz="2000" b="1" dirty="0">
                <a:solidFill>
                  <a:schemeClr val="accent1">
                    <a:lumMod val="75000"/>
                  </a:schemeClr>
                </a:solidFill>
              </a:rPr>
              <a:t>1</a:t>
            </a:r>
            <a:r>
              <a:rPr lang="zh-CN" altLang="en-US" sz="2000" b="1" dirty="0">
                <a:solidFill>
                  <a:schemeClr val="accent1">
                    <a:lumMod val="75000"/>
                  </a:schemeClr>
                </a:solidFill>
              </a:rPr>
              <a:t>）</a:t>
            </a:r>
            <a:r>
              <a:rPr lang="en-US" altLang="zh-CN" sz="2000" b="1" dirty="0">
                <a:solidFill>
                  <a:schemeClr val="accent1">
                    <a:lumMod val="75000"/>
                  </a:schemeClr>
                </a:solidFill>
              </a:rPr>
              <a:t>Award BIOS</a:t>
            </a:r>
            <a:r>
              <a:rPr lang="zh-CN" altLang="en-US" sz="2000" b="1" dirty="0" smtClean="0">
                <a:solidFill>
                  <a:schemeClr val="accent1">
                    <a:lumMod val="75000"/>
                  </a:schemeClr>
                </a:solidFill>
              </a:rPr>
              <a:t>系列</a:t>
            </a:r>
            <a:endParaRPr lang="en-US" altLang="zh-CN" sz="2000" b="1" dirty="0" smtClean="0">
              <a:solidFill>
                <a:schemeClr val="accent1">
                  <a:lumMod val="75000"/>
                </a:schemeClr>
              </a:solidFill>
            </a:endParaRPr>
          </a:p>
          <a:p>
            <a:pPr>
              <a:lnSpc>
                <a:spcPct val="125000"/>
              </a:lnSpc>
            </a:pPr>
            <a:r>
              <a:rPr lang="en-US" altLang="zh-CN" sz="1600" dirty="0">
                <a:solidFill>
                  <a:srgbClr val="00B050"/>
                </a:solidFill>
              </a:rPr>
              <a:t>1</a:t>
            </a:r>
            <a:r>
              <a:rPr lang="zh-CN" altLang="zh-CN" sz="1600" dirty="0">
                <a:solidFill>
                  <a:srgbClr val="00B050"/>
                </a:solidFill>
              </a:rPr>
              <a:t>短：系统正常启动，表示计算机没有任何问题。</a:t>
            </a:r>
          </a:p>
          <a:p>
            <a:pPr>
              <a:lnSpc>
                <a:spcPct val="125000"/>
              </a:lnSpc>
            </a:pPr>
            <a:r>
              <a:rPr lang="en-US" altLang="zh-CN" sz="1600" dirty="0">
                <a:solidFill>
                  <a:srgbClr val="00B050"/>
                </a:solidFill>
              </a:rPr>
              <a:t>2</a:t>
            </a:r>
            <a:r>
              <a:rPr lang="zh-CN" altLang="zh-CN" sz="1600" dirty="0">
                <a:solidFill>
                  <a:srgbClr val="00B050"/>
                </a:solidFill>
              </a:rPr>
              <a:t>短：常规错误，请进入</a:t>
            </a:r>
            <a:r>
              <a:rPr lang="en-US" altLang="zh-CN" sz="1600" dirty="0">
                <a:solidFill>
                  <a:srgbClr val="00B050"/>
                </a:solidFill>
              </a:rPr>
              <a:t>CMOS Setup</a:t>
            </a:r>
            <a:r>
              <a:rPr lang="zh-CN" altLang="zh-CN" sz="1600" dirty="0">
                <a:solidFill>
                  <a:srgbClr val="00B050"/>
                </a:solidFill>
              </a:rPr>
              <a:t>，重新设置不正确的选项。</a:t>
            </a:r>
          </a:p>
          <a:p>
            <a:pPr>
              <a:lnSpc>
                <a:spcPct val="125000"/>
              </a:lnSpc>
            </a:pPr>
            <a:r>
              <a:rPr lang="en-US" altLang="zh-CN" sz="1600" dirty="0">
                <a:solidFill>
                  <a:srgbClr val="00B050"/>
                </a:solidFill>
              </a:rPr>
              <a:t>1</a:t>
            </a:r>
            <a:r>
              <a:rPr lang="zh-CN" altLang="zh-CN" sz="1600" dirty="0">
                <a:solidFill>
                  <a:srgbClr val="00B050"/>
                </a:solidFill>
              </a:rPr>
              <a:t>长</a:t>
            </a:r>
            <a:r>
              <a:rPr lang="en-US" altLang="zh-CN" sz="1600" dirty="0">
                <a:solidFill>
                  <a:srgbClr val="00B050"/>
                </a:solidFill>
              </a:rPr>
              <a:t>1</a:t>
            </a:r>
            <a:r>
              <a:rPr lang="zh-CN" altLang="zh-CN" sz="1600" dirty="0">
                <a:solidFill>
                  <a:srgbClr val="00B050"/>
                </a:solidFill>
              </a:rPr>
              <a:t>短：内存或主板出错。换一条内存试试，若还是不行，只好更换主板。</a:t>
            </a:r>
          </a:p>
          <a:p>
            <a:pPr>
              <a:lnSpc>
                <a:spcPct val="125000"/>
              </a:lnSpc>
            </a:pPr>
            <a:r>
              <a:rPr lang="en-US" altLang="zh-CN" sz="1600" dirty="0">
                <a:solidFill>
                  <a:srgbClr val="00B050"/>
                </a:solidFill>
              </a:rPr>
              <a:t>1</a:t>
            </a:r>
            <a:r>
              <a:rPr lang="zh-CN" altLang="zh-CN" sz="1600" dirty="0">
                <a:solidFill>
                  <a:srgbClr val="00B050"/>
                </a:solidFill>
              </a:rPr>
              <a:t>长</a:t>
            </a:r>
            <a:r>
              <a:rPr lang="en-US" altLang="zh-CN" sz="1600" dirty="0">
                <a:solidFill>
                  <a:srgbClr val="00B050"/>
                </a:solidFill>
              </a:rPr>
              <a:t>2</a:t>
            </a:r>
            <a:r>
              <a:rPr lang="zh-CN" altLang="zh-CN" sz="1600" dirty="0">
                <a:solidFill>
                  <a:srgbClr val="00B050"/>
                </a:solidFill>
              </a:rPr>
              <a:t>短：显示器或显示卡错误。</a:t>
            </a:r>
          </a:p>
          <a:p>
            <a:pPr>
              <a:lnSpc>
                <a:spcPct val="125000"/>
              </a:lnSpc>
            </a:pPr>
            <a:r>
              <a:rPr lang="en-US" altLang="zh-CN" sz="1600" dirty="0">
                <a:solidFill>
                  <a:srgbClr val="00B050"/>
                </a:solidFill>
              </a:rPr>
              <a:t>1</a:t>
            </a:r>
            <a:r>
              <a:rPr lang="zh-CN" altLang="zh-CN" sz="1600" dirty="0">
                <a:solidFill>
                  <a:srgbClr val="00B050"/>
                </a:solidFill>
              </a:rPr>
              <a:t>长</a:t>
            </a:r>
            <a:r>
              <a:rPr lang="en-US" altLang="zh-CN" sz="1600" dirty="0">
                <a:solidFill>
                  <a:srgbClr val="00B050"/>
                </a:solidFill>
              </a:rPr>
              <a:t>3</a:t>
            </a:r>
            <a:r>
              <a:rPr lang="zh-CN" altLang="zh-CN" sz="1600" dirty="0">
                <a:solidFill>
                  <a:srgbClr val="00B050"/>
                </a:solidFill>
              </a:rPr>
              <a:t>短：键盘控制器错误。检查主板。</a:t>
            </a:r>
          </a:p>
          <a:p>
            <a:pPr>
              <a:lnSpc>
                <a:spcPct val="125000"/>
              </a:lnSpc>
            </a:pPr>
            <a:r>
              <a:rPr lang="en-US" altLang="zh-CN" sz="1600" dirty="0">
                <a:solidFill>
                  <a:srgbClr val="00B050"/>
                </a:solidFill>
              </a:rPr>
              <a:t>1</a:t>
            </a:r>
            <a:r>
              <a:rPr lang="zh-CN" altLang="zh-CN" sz="1600" dirty="0">
                <a:solidFill>
                  <a:srgbClr val="00B050"/>
                </a:solidFill>
              </a:rPr>
              <a:t>长</a:t>
            </a:r>
            <a:r>
              <a:rPr lang="en-US" altLang="zh-CN" sz="1600" dirty="0">
                <a:solidFill>
                  <a:srgbClr val="00B050"/>
                </a:solidFill>
              </a:rPr>
              <a:t>9</a:t>
            </a:r>
            <a:r>
              <a:rPr lang="zh-CN" altLang="zh-CN" sz="1600" dirty="0">
                <a:solidFill>
                  <a:srgbClr val="00B050"/>
                </a:solidFill>
              </a:rPr>
              <a:t>短：主板</a:t>
            </a:r>
            <a:r>
              <a:rPr lang="en-US" altLang="zh-CN" sz="1600" dirty="0">
                <a:solidFill>
                  <a:srgbClr val="00B050"/>
                </a:solidFill>
              </a:rPr>
              <a:t>Flash RAM</a:t>
            </a:r>
            <a:r>
              <a:rPr lang="zh-CN" altLang="zh-CN" sz="1600" dirty="0">
                <a:solidFill>
                  <a:srgbClr val="00B050"/>
                </a:solidFill>
              </a:rPr>
              <a:t>或</a:t>
            </a:r>
            <a:r>
              <a:rPr lang="en-US" altLang="zh-CN" sz="1600" dirty="0">
                <a:solidFill>
                  <a:srgbClr val="00B050"/>
                </a:solidFill>
              </a:rPr>
              <a:t>EPROM</a:t>
            </a:r>
            <a:r>
              <a:rPr lang="zh-CN" altLang="zh-CN" sz="1600" dirty="0">
                <a:solidFill>
                  <a:srgbClr val="00B050"/>
                </a:solidFill>
              </a:rPr>
              <a:t>错误，</a:t>
            </a:r>
            <a:r>
              <a:rPr lang="en-US" altLang="zh-CN" sz="1600" dirty="0">
                <a:solidFill>
                  <a:srgbClr val="00B050"/>
                </a:solidFill>
              </a:rPr>
              <a:t>BIOS</a:t>
            </a:r>
            <a:r>
              <a:rPr lang="zh-CN" altLang="zh-CN" sz="1600" dirty="0">
                <a:solidFill>
                  <a:srgbClr val="00B050"/>
                </a:solidFill>
              </a:rPr>
              <a:t>损坏。更换</a:t>
            </a:r>
            <a:r>
              <a:rPr lang="en-US" altLang="zh-CN" sz="1600" dirty="0">
                <a:solidFill>
                  <a:srgbClr val="00B050"/>
                </a:solidFill>
              </a:rPr>
              <a:t>Flash RAM</a:t>
            </a:r>
            <a:r>
              <a:rPr lang="zh-CN" altLang="zh-CN" sz="1600" dirty="0">
                <a:solidFill>
                  <a:srgbClr val="00B050"/>
                </a:solidFill>
              </a:rPr>
              <a:t>。</a:t>
            </a:r>
          </a:p>
          <a:p>
            <a:pPr>
              <a:lnSpc>
                <a:spcPct val="125000"/>
              </a:lnSpc>
            </a:pPr>
            <a:r>
              <a:rPr lang="zh-CN" altLang="zh-CN" sz="1600" dirty="0">
                <a:solidFill>
                  <a:srgbClr val="00B050"/>
                </a:solidFill>
              </a:rPr>
              <a:t>不断地响（长声）：内存条未插紧或损坏。重插内存条，若还是不行，只有更换一条内存。</a:t>
            </a:r>
          </a:p>
          <a:p>
            <a:pPr>
              <a:lnSpc>
                <a:spcPct val="125000"/>
              </a:lnSpc>
            </a:pPr>
            <a:r>
              <a:rPr lang="zh-CN" altLang="zh-CN" sz="1600" dirty="0">
                <a:solidFill>
                  <a:srgbClr val="00B050"/>
                </a:solidFill>
              </a:rPr>
              <a:t>不停地响：电源、显示器未和显示卡连接好。检查一下所有的插头。</a:t>
            </a:r>
          </a:p>
          <a:p>
            <a:pPr>
              <a:lnSpc>
                <a:spcPct val="125000"/>
              </a:lnSpc>
            </a:pPr>
            <a:r>
              <a:rPr lang="zh-CN" altLang="zh-CN" sz="1600" dirty="0">
                <a:solidFill>
                  <a:srgbClr val="00B050"/>
                </a:solidFill>
              </a:rPr>
              <a:t>重复短响：电源有问题。</a:t>
            </a:r>
          </a:p>
          <a:p>
            <a:pPr>
              <a:lnSpc>
                <a:spcPct val="125000"/>
              </a:lnSpc>
            </a:pPr>
            <a:r>
              <a:rPr lang="zh-CN" altLang="zh-CN" sz="1600" dirty="0">
                <a:solidFill>
                  <a:srgbClr val="00B050"/>
                </a:solidFill>
              </a:rPr>
              <a:t>无声音无显示：电源有问题。</a:t>
            </a:r>
            <a:endParaRPr lang="zh-CN" altLang="en-US" sz="1600" dirty="0">
              <a:solidFill>
                <a:srgbClr val="00B050"/>
              </a:solidFill>
            </a:endParaRPr>
          </a:p>
        </p:txBody>
      </p:sp>
    </p:spTree>
    <p:extLst>
      <p:ext uri="{BB962C8B-B14F-4D97-AF65-F5344CB8AC3E}">
        <p14:creationId xmlns:p14="http://schemas.microsoft.com/office/powerpoint/2010/main" val="89342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6" name="矩形 5"/>
          <p:cNvSpPr/>
          <p:nvPr/>
        </p:nvSpPr>
        <p:spPr>
          <a:xfrm>
            <a:off x="539552" y="1196752"/>
            <a:ext cx="8136904" cy="494238"/>
          </a:xfrm>
          <a:prstGeom prst="rect">
            <a:avLst/>
          </a:prstGeom>
        </p:spPr>
        <p:txBody>
          <a:bodyPr wrap="square">
            <a:spAutoFit/>
          </a:bodyPr>
          <a:lstStyle/>
          <a:p>
            <a:pPr>
              <a:lnSpc>
                <a:spcPct val="150000"/>
              </a:lnSpc>
            </a:pPr>
            <a:r>
              <a:rPr lang="en-US" altLang="zh-CN" sz="2000" dirty="0">
                <a:solidFill>
                  <a:srgbClr val="FF0000"/>
                </a:solidFill>
              </a:rPr>
              <a:t>2</a:t>
            </a:r>
            <a:r>
              <a:rPr lang="zh-CN" altLang="en-US" sz="2000" dirty="0">
                <a:solidFill>
                  <a:srgbClr val="FF0000"/>
                </a:solidFill>
              </a:rPr>
              <a:t>．开机故障提示（鸣叫）及问题解决。</a:t>
            </a:r>
          </a:p>
        </p:txBody>
      </p:sp>
      <p:sp>
        <p:nvSpPr>
          <p:cNvPr id="7" name="矩形 6"/>
          <p:cNvSpPr/>
          <p:nvPr/>
        </p:nvSpPr>
        <p:spPr>
          <a:xfrm>
            <a:off x="568400" y="1916832"/>
            <a:ext cx="8136904" cy="4247317"/>
          </a:xfrm>
          <a:prstGeom prst="rect">
            <a:avLst/>
          </a:prstGeom>
        </p:spPr>
        <p:txBody>
          <a:bodyPr wrap="square">
            <a:spAutoFit/>
          </a:bodyPr>
          <a:lstStyle/>
          <a:p>
            <a:pPr>
              <a:lnSpc>
                <a:spcPct val="150000"/>
              </a:lnSpc>
            </a:pPr>
            <a:r>
              <a:rPr lang="zh-CN" altLang="en-US" sz="2000" b="1" dirty="0">
                <a:solidFill>
                  <a:schemeClr val="accent1">
                    <a:lumMod val="75000"/>
                  </a:schemeClr>
                </a:solidFill>
              </a:rPr>
              <a:t>（</a:t>
            </a:r>
            <a:r>
              <a:rPr lang="en-US" altLang="zh-CN" sz="2000" b="1" dirty="0">
                <a:solidFill>
                  <a:schemeClr val="accent1">
                    <a:lumMod val="75000"/>
                  </a:schemeClr>
                </a:solidFill>
              </a:rPr>
              <a:t>2</a:t>
            </a:r>
            <a:r>
              <a:rPr lang="zh-CN" altLang="en-US" sz="2000" b="1" dirty="0">
                <a:solidFill>
                  <a:schemeClr val="accent1">
                    <a:lumMod val="75000"/>
                  </a:schemeClr>
                </a:solidFill>
              </a:rPr>
              <a:t>）</a:t>
            </a:r>
            <a:r>
              <a:rPr lang="en-US" altLang="zh-CN" sz="2000" b="1" dirty="0">
                <a:solidFill>
                  <a:schemeClr val="accent1">
                    <a:lumMod val="75000"/>
                  </a:schemeClr>
                </a:solidFill>
              </a:rPr>
              <a:t>AMI BIOS</a:t>
            </a:r>
            <a:r>
              <a:rPr lang="zh-CN" altLang="en-US" sz="2000" b="1" dirty="0">
                <a:solidFill>
                  <a:schemeClr val="accent1">
                    <a:lumMod val="75000"/>
                  </a:schemeClr>
                </a:solidFill>
              </a:rPr>
              <a:t>系列</a:t>
            </a:r>
            <a:endParaRPr lang="en-US" altLang="zh-CN" sz="2000" b="1" dirty="0" smtClean="0">
              <a:solidFill>
                <a:schemeClr val="accent1">
                  <a:lumMod val="75000"/>
                </a:schemeClr>
              </a:solidFill>
            </a:endParaRPr>
          </a:p>
          <a:p>
            <a:pPr>
              <a:lnSpc>
                <a:spcPct val="125000"/>
              </a:lnSpc>
            </a:pPr>
            <a:r>
              <a:rPr lang="en-US" altLang="zh-CN" sz="1600" dirty="0">
                <a:solidFill>
                  <a:srgbClr val="00B050"/>
                </a:solidFill>
              </a:rPr>
              <a:t>1</a:t>
            </a:r>
            <a:r>
              <a:rPr lang="zh-CN" altLang="en-US" sz="1600" dirty="0">
                <a:solidFill>
                  <a:srgbClr val="00B050"/>
                </a:solidFill>
              </a:rPr>
              <a:t>短：内存刷新失败。更换内存条。</a:t>
            </a:r>
          </a:p>
          <a:p>
            <a:pPr>
              <a:lnSpc>
                <a:spcPct val="125000"/>
              </a:lnSpc>
            </a:pPr>
            <a:r>
              <a:rPr lang="en-US" altLang="zh-CN" sz="1600" dirty="0">
                <a:solidFill>
                  <a:srgbClr val="00B050"/>
                </a:solidFill>
              </a:rPr>
              <a:t>2</a:t>
            </a:r>
            <a:r>
              <a:rPr lang="zh-CN" altLang="en-US" sz="1600" dirty="0">
                <a:solidFill>
                  <a:srgbClr val="00B050"/>
                </a:solidFill>
              </a:rPr>
              <a:t>短：内存</a:t>
            </a:r>
            <a:r>
              <a:rPr lang="en-US" altLang="zh-CN" sz="1600" dirty="0">
                <a:solidFill>
                  <a:srgbClr val="00B050"/>
                </a:solidFill>
              </a:rPr>
              <a:t>ECC</a:t>
            </a:r>
            <a:r>
              <a:rPr lang="zh-CN" altLang="en-US" sz="1600" dirty="0">
                <a:solidFill>
                  <a:srgbClr val="00B050"/>
                </a:solidFill>
              </a:rPr>
              <a:t>较验错误。在</a:t>
            </a:r>
            <a:r>
              <a:rPr lang="en-US" altLang="zh-CN" sz="1600" dirty="0">
                <a:solidFill>
                  <a:srgbClr val="00B050"/>
                </a:solidFill>
              </a:rPr>
              <a:t>CMOS Setup</a:t>
            </a:r>
            <a:r>
              <a:rPr lang="zh-CN" altLang="en-US" sz="1600" dirty="0">
                <a:solidFill>
                  <a:srgbClr val="00B050"/>
                </a:solidFill>
              </a:rPr>
              <a:t>中将内存关于</a:t>
            </a:r>
            <a:r>
              <a:rPr lang="en-US" altLang="zh-CN" sz="1600" dirty="0">
                <a:solidFill>
                  <a:srgbClr val="00B050"/>
                </a:solidFill>
              </a:rPr>
              <a:t>ECC</a:t>
            </a:r>
            <a:r>
              <a:rPr lang="zh-CN" altLang="en-US" sz="1600" dirty="0">
                <a:solidFill>
                  <a:srgbClr val="00B050"/>
                </a:solidFill>
              </a:rPr>
              <a:t>校验的选项设为</a:t>
            </a:r>
            <a:r>
              <a:rPr lang="en-US" altLang="zh-CN" sz="1600" dirty="0">
                <a:solidFill>
                  <a:srgbClr val="00B050"/>
                </a:solidFill>
              </a:rPr>
              <a:t>Disabled</a:t>
            </a:r>
            <a:r>
              <a:rPr lang="zh-CN" altLang="en-US" sz="1600" dirty="0">
                <a:solidFill>
                  <a:srgbClr val="00B050"/>
                </a:solidFill>
              </a:rPr>
              <a:t>就可以解决，不过最根本的解决办法还是更换一条内存。</a:t>
            </a:r>
          </a:p>
          <a:p>
            <a:pPr>
              <a:lnSpc>
                <a:spcPct val="125000"/>
              </a:lnSpc>
            </a:pPr>
            <a:r>
              <a:rPr lang="en-US" altLang="zh-CN" sz="1600" dirty="0">
                <a:solidFill>
                  <a:srgbClr val="00B050"/>
                </a:solidFill>
              </a:rPr>
              <a:t>3</a:t>
            </a:r>
            <a:r>
              <a:rPr lang="zh-CN" altLang="en-US" sz="1600" dirty="0">
                <a:solidFill>
                  <a:srgbClr val="00B050"/>
                </a:solidFill>
              </a:rPr>
              <a:t>短：系统基本内存（第</a:t>
            </a:r>
            <a:r>
              <a:rPr lang="en-US" altLang="zh-CN" sz="1600" dirty="0">
                <a:solidFill>
                  <a:srgbClr val="00B050"/>
                </a:solidFill>
              </a:rPr>
              <a:t>1</a:t>
            </a:r>
            <a:r>
              <a:rPr lang="zh-CN" altLang="en-US" sz="1600" dirty="0">
                <a:solidFill>
                  <a:srgbClr val="00B050"/>
                </a:solidFill>
              </a:rPr>
              <a:t>个</a:t>
            </a:r>
            <a:r>
              <a:rPr lang="en-US" altLang="zh-CN" sz="1600" dirty="0">
                <a:solidFill>
                  <a:srgbClr val="00B050"/>
                </a:solidFill>
              </a:rPr>
              <a:t>64kB</a:t>
            </a:r>
            <a:r>
              <a:rPr lang="zh-CN" altLang="en-US" sz="1600" dirty="0">
                <a:solidFill>
                  <a:srgbClr val="00B050"/>
                </a:solidFill>
              </a:rPr>
              <a:t>）检查失败。换内存。</a:t>
            </a:r>
          </a:p>
          <a:p>
            <a:pPr>
              <a:lnSpc>
                <a:spcPct val="125000"/>
              </a:lnSpc>
            </a:pPr>
            <a:r>
              <a:rPr lang="en-US" altLang="zh-CN" sz="1600" dirty="0">
                <a:solidFill>
                  <a:srgbClr val="00B050"/>
                </a:solidFill>
              </a:rPr>
              <a:t>4</a:t>
            </a:r>
            <a:r>
              <a:rPr lang="zh-CN" altLang="en-US" sz="1600" dirty="0">
                <a:solidFill>
                  <a:srgbClr val="00B050"/>
                </a:solidFill>
              </a:rPr>
              <a:t>短：系统时钟出错。</a:t>
            </a:r>
          </a:p>
          <a:p>
            <a:pPr>
              <a:lnSpc>
                <a:spcPct val="125000"/>
              </a:lnSpc>
            </a:pPr>
            <a:r>
              <a:rPr lang="en-US" altLang="zh-CN" sz="1600" dirty="0">
                <a:solidFill>
                  <a:srgbClr val="00B050"/>
                </a:solidFill>
              </a:rPr>
              <a:t>5</a:t>
            </a:r>
            <a:r>
              <a:rPr lang="zh-CN" altLang="en-US" sz="1600" dirty="0">
                <a:solidFill>
                  <a:srgbClr val="00B050"/>
                </a:solidFill>
              </a:rPr>
              <a:t>短：中央处理器（</a:t>
            </a:r>
            <a:r>
              <a:rPr lang="en-US" altLang="zh-CN" sz="1600" dirty="0">
                <a:solidFill>
                  <a:srgbClr val="00B050"/>
                </a:solidFill>
              </a:rPr>
              <a:t>CPU</a:t>
            </a:r>
            <a:r>
              <a:rPr lang="zh-CN" altLang="en-US" sz="1600" dirty="0">
                <a:solidFill>
                  <a:srgbClr val="00B050"/>
                </a:solidFill>
              </a:rPr>
              <a:t>）错误。</a:t>
            </a:r>
          </a:p>
          <a:p>
            <a:pPr>
              <a:lnSpc>
                <a:spcPct val="125000"/>
              </a:lnSpc>
            </a:pPr>
            <a:r>
              <a:rPr lang="en-US" altLang="zh-CN" sz="1600" dirty="0">
                <a:solidFill>
                  <a:srgbClr val="00B050"/>
                </a:solidFill>
              </a:rPr>
              <a:t>6</a:t>
            </a:r>
            <a:r>
              <a:rPr lang="zh-CN" altLang="en-US" sz="1600" dirty="0">
                <a:solidFill>
                  <a:srgbClr val="00B050"/>
                </a:solidFill>
              </a:rPr>
              <a:t>短：键盘控制器错误。</a:t>
            </a:r>
          </a:p>
          <a:p>
            <a:pPr>
              <a:lnSpc>
                <a:spcPct val="125000"/>
              </a:lnSpc>
            </a:pPr>
            <a:r>
              <a:rPr lang="en-US" altLang="zh-CN" sz="1600" dirty="0">
                <a:solidFill>
                  <a:srgbClr val="00B050"/>
                </a:solidFill>
              </a:rPr>
              <a:t>7</a:t>
            </a:r>
            <a:r>
              <a:rPr lang="zh-CN" altLang="en-US" sz="1600" dirty="0">
                <a:solidFill>
                  <a:srgbClr val="00B050"/>
                </a:solidFill>
              </a:rPr>
              <a:t>短：系统实模式错误，不能切换到保护模式。</a:t>
            </a:r>
          </a:p>
          <a:p>
            <a:pPr>
              <a:lnSpc>
                <a:spcPct val="125000"/>
              </a:lnSpc>
            </a:pPr>
            <a:r>
              <a:rPr lang="en-US" altLang="zh-CN" sz="1600" dirty="0">
                <a:solidFill>
                  <a:srgbClr val="00B050"/>
                </a:solidFill>
              </a:rPr>
              <a:t>8</a:t>
            </a:r>
            <a:r>
              <a:rPr lang="zh-CN" altLang="en-US" sz="1600" dirty="0">
                <a:solidFill>
                  <a:srgbClr val="00B050"/>
                </a:solidFill>
              </a:rPr>
              <a:t>短：显示内存错误。显示内存有问题，更换显卡试试。</a:t>
            </a:r>
          </a:p>
          <a:p>
            <a:pPr>
              <a:lnSpc>
                <a:spcPct val="125000"/>
              </a:lnSpc>
            </a:pPr>
            <a:r>
              <a:rPr lang="en-US" altLang="zh-CN" sz="1600" dirty="0">
                <a:solidFill>
                  <a:srgbClr val="00B050"/>
                </a:solidFill>
              </a:rPr>
              <a:t>9</a:t>
            </a:r>
            <a:r>
              <a:rPr lang="zh-CN" altLang="en-US" sz="1600" dirty="0">
                <a:solidFill>
                  <a:srgbClr val="00B050"/>
                </a:solidFill>
              </a:rPr>
              <a:t>短：</a:t>
            </a:r>
            <a:r>
              <a:rPr lang="en-US" altLang="zh-CN" sz="1600" dirty="0">
                <a:solidFill>
                  <a:srgbClr val="00B050"/>
                </a:solidFill>
              </a:rPr>
              <a:t>ROM BIOS</a:t>
            </a:r>
            <a:r>
              <a:rPr lang="zh-CN" altLang="en-US" sz="1600" dirty="0">
                <a:solidFill>
                  <a:srgbClr val="00B050"/>
                </a:solidFill>
              </a:rPr>
              <a:t>检验和错误。</a:t>
            </a:r>
          </a:p>
          <a:p>
            <a:pPr>
              <a:lnSpc>
                <a:spcPct val="125000"/>
              </a:lnSpc>
            </a:pPr>
            <a:r>
              <a:rPr lang="en-US" altLang="zh-CN" sz="1600" dirty="0">
                <a:solidFill>
                  <a:srgbClr val="00B050"/>
                </a:solidFill>
              </a:rPr>
              <a:t>1</a:t>
            </a:r>
            <a:r>
              <a:rPr lang="zh-CN" altLang="en-US" sz="1600" dirty="0">
                <a:solidFill>
                  <a:srgbClr val="00B050"/>
                </a:solidFill>
              </a:rPr>
              <a:t>长</a:t>
            </a:r>
            <a:r>
              <a:rPr lang="en-US" altLang="zh-CN" sz="1600" dirty="0">
                <a:solidFill>
                  <a:srgbClr val="00B050"/>
                </a:solidFill>
              </a:rPr>
              <a:t>3</a:t>
            </a:r>
            <a:r>
              <a:rPr lang="zh-CN" altLang="en-US" sz="1600" dirty="0">
                <a:solidFill>
                  <a:srgbClr val="00B050"/>
                </a:solidFill>
              </a:rPr>
              <a:t>短：内存错误。内存损坏，更换即可。</a:t>
            </a:r>
          </a:p>
          <a:p>
            <a:pPr>
              <a:lnSpc>
                <a:spcPct val="125000"/>
              </a:lnSpc>
            </a:pPr>
            <a:r>
              <a:rPr lang="en-US" altLang="zh-CN" sz="1600" dirty="0">
                <a:solidFill>
                  <a:srgbClr val="00B050"/>
                </a:solidFill>
              </a:rPr>
              <a:t>1</a:t>
            </a:r>
            <a:r>
              <a:rPr lang="zh-CN" altLang="en-US" sz="1600" dirty="0">
                <a:solidFill>
                  <a:srgbClr val="00B050"/>
                </a:solidFill>
              </a:rPr>
              <a:t>长</a:t>
            </a:r>
            <a:r>
              <a:rPr lang="en-US" altLang="zh-CN" sz="1600" dirty="0">
                <a:solidFill>
                  <a:srgbClr val="00B050"/>
                </a:solidFill>
              </a:rPr>
              <a:t>8</a:t>
            </a:r>
            <a:r>
              <a:rPr lang="zh-CN" altLang="en-US" sz="1600" dirty="0">
                <a:solidFill>
                  <a:srgbClr val="00B050"/>
                </a:solidFill>
              </a:rPr>
              <a:t>短：显示测试错误。显示器数据线没插好或显示卡没插牢。</a:t>
            </a:r>
          </a:p>
        </p:txBody>
      </p:sp>
    </p:spTree>
    <p:extLst>
      <p:ext uri="{BB962C8B-B14F-4D97-AF65-F5344CB8AC3E}">
        <p14:creationId xmlns:p14="http://schemas.microsoft.com/office/powerpoint/2010/main" val="189806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6" name="矩形 5"/>
          <p:cNvSpPr/>
          <p:nvPr/>
        </p:nvSpPr>
        <p:spPr>
          <a:xfrm>
            <a:off x="539552" y="1196752"/>
            <a:ext cx="8136904" cy="494238"/>
          </a:xfrm>
          <a:prstGeom prst="rect">
            <a:avLst/>
          </a:prstGeom>
        </p:spPr>
        <p:txBody>
          <a:bodyPr wrap="square">
            <a:spAutoFit/>
          </a:bodyPr>
          <a:lstStyle/>
          <a:p>
            <a:pPr>
              <a:lnSpc>
                <a:spcPct val="150000"/>
              </a:lnSpc>
            </a:pPr>
            <a:r>
              <a:rPr lang="en-US" altLang="zh-CN" sz="2000" dirty="0">
                <a:solidFill>
                  <a:srgbClr val="FF0000"/>
                </a:solidFill>
              </a:rPr>
              <a:t>2</a:t>
            </a:r>
            <a:r>
              <a:rPr lang="zh-CN" altLang="en-US" sz="2000" dirty="0">
                <a:solidFill>
                  <a:srgbClr val="FF0000"/>
                </a:solidFill>
              </a:rPr>
              <a:t>．开机故障提示（鸣叫）及问题解决。</a:t>
            </a:r>
          </a:p>
        </p:txBody>
      </p:sp>
      <p:sp>
        <p:nvSpPr>
          <p:cNvPr id="7" name="矩形 6"/>
          <p:cNvSpPr/>
          <p:nvPr/>
        </p:nvSpPr>
        <p:spPr>
          <a:xfrm>
            <a:off x="568400" y="1702822"/>
            <a:ext cx="8136904" cy="4555093"/>
          </a:xfrm>
          <a:prstGeom prst="rect">
            <a:avLst/>
          </a:prstGeom>
        </p:spPr>
        <p:txBody>
          <a:bodyPr wrap="square">
            <a:spAutoFit/>
          </a:bodyPr>
          <a:lstStyle/>
          <a:p>
            <a:pPr>
              <a:lnSpc>
                <a:spcPct val="150000"/>
              </a:lnSpc>
            </a:pPr>
            <a:r>
              <a:rPr lang="zh-CN" altLang="en-US" sz="2000" b="1" dirty="0">
                <a:solidFill>
                  <a:schemeClr val="accent1">
                    <a:lumMod val="75000"/>
                  </a:schemeClr>
                </a:solidFill>
              </a:rPr>
              <a:t>（</a:t>
            </a:r>
            <a:r>
              <a:rPr lang="en-US" altLang="zh-CN" sz="2000" b="1" dirty="0">
                <a:solidFill>
                  <a:schemeClr val="accent1">
                    <a:lumMod val="75000"/>
                  </a:schemeClr>
                </a:solidFill>
              </a:rPr>
              <a:t>3</a:t>
            </a:r>
            <a:r>
              <a:rPr lang="zh-CN" altLang="en-US" sz="2000" b="1" dirty="0">
                <a:solidFill>
                  <a:schemeClr val="accent1">
                    <a:lumMod val="75000"/>
                  </a:schemeClr>
                </a:solidFill>
              </a:rPr>
              <a:t>）</a:t>
            </a:r>
            <a:r>
              <a:rPr lang="en-US" altLang="zh-CN" sz="2000" b="1" dirty="0">
                <a:solidFill>
                  <a:schemeClr val="accent1">
                    <a:lumMod val="75000"/>
                  </a:schemeClr>
                </a:solidFill>
              </a:rPr>
              <a:t>Phoenix BIOS</a:t>
            </a:r>
            <a:r>
              <a:rPr lang="zh-CN" altLang="en-US" sz="2000" b="1" dirty="0">
                <a:solidFill>
                  <a:schemeClr val="accent1">
                    <a:lumMod val="75000"/>
                  </a:schemeClr>
                </a:solidFill>
              </a:rPr>
              <a:t>系列</a:t>
            </a:r>
            <a:endParaRPr lang="en-US" altLang="zh-CN" sz="2000" b="1" dirty="0" smtClean="0">
              <a:solidFill>
                <a:schemeClr val="accent1">
                  <a:lumMod val="75000"/>
                </a:schemeClr>
              </a:solidFill>
            </a:endParaRPr>
          </a:p>
          <a:p>
            <a:pPr>
              <a:lnSpc>
                <a:spcPct val="125000"/>
              </a:lnSpc>
            </a:pPr>
            <a:r>
              <a:rPr lang="en-US" altLang="zh-CN" sz="1600" dirty="0">
                <a:solidFill>
                  <a:srgbClr val="00B050"/>
                </a:solidFill>
              </a:rPr>
              <a:t>1</a:t>
            </a:r>
            <a:r>
              <a:rPr lang="zh-CN" altLang="en-US" sz="1600" dirty="0">
                <a:solidFill>
                  <a:srgbClr val="00B050"/>
                </a:solidFill>
              </a:rPr>
              <a:t>短 系统启动正常。</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 系统加电初始化失败。</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 主板错误。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a:t>
            </a:r>
            <a:r>
              <a:rPr lang="en-US" altLang="zh-CN" sz="1600" dirty="0">
                <a:solidFill>
                  <a:srgbClr val="00B050"/>
                </a:solidFill>
              </a:rPr>
              <a:t>CMOS</a:t>
            </a:r>
            <a:r>
              <a:rPr lang="zh-CN" altLang="en-US" sz="1600" dirty="0">
                <a:solidFill>
                  <a:srgbClr val="00B050"/>
                </a:solidFill>
              </a:rPr>
              <a:t>或电池失效。</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 </a:t>
            </a:r>
            <a:r>
              <a:rPr lang="en-US" altLang="zh-CN" sz="1600" dirty="0">
                <a:solidFill>
                  <a:srgbClr val="00B050"/>
                </a:solidFill>
              </a:rPr>
              <a:t>ROM BIOS</a:t>
            </a:r>
            <a:r>
              <a:rPr lang="zh-CN" altLang="en-US" sz="1600" dirty="0">
                <a:solidFill>
                  <a:srgbClr val="00B050"/>
                </a:solidFill>
              </a:rPr>
              <a:t>校验错误。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 系统时钟错误。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 </a:t>
            </a:r>
            <a:r>
              <a:rPr lang="en-US" altLang="zh-CN" sz="1600" dirty="0">
                <a:solidFill>
                  <a:srgbClr val="00B050"/>
                </a:solidFill>
              </a:rPr>
              <a:t>DMA</a:t>
            </a:r>
            <a:r>
              <a:rPr lang="zh-CN" altLang="en-US" sz="1600" dirty="0">
                <a:solidFill>
                  <a:srgbClr val="00B050"/>
                </a:solidFill>
              </a:rPr>
              <a:t>初始化失败。</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a:t>
            </a:r>
            <a:r>
              <a:rPr lang="en-US" altLang="zh-CN" sz="1600" dirty="0">
                <a:solidFill>
                  <a:srgbClr val="00B050"/>
                </a:solidFill>
              </a:rPr>
              <a:t>DMA</a:t>
            </a:r>
            <a:r>
              <a:rPr lang="zh-CN" altLang="en-US" sz="1600" dirty="0">
                <a:solidFill>
                  <a:srgbClr val="00B050"/>
                </a:solidFill>
              </a:rPr>
              <a:t>页寄存器错误。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 </a:t>
            </a:r>
            <a:r>
              <a:rPr lang="en-US" altLang="zh-CN" sz="1600" dirty="0">
                <a:solidFill>
                  <a:srgbClr val="00B050"/>
                </a:solidFill>
              </a:rPr>
              <a:t>RAM</a:t>
            </a:r>
            <a:r>
              <a:rPr lang="zh-CN" altLang="en-US" sz="1600" dirty="0">
                <a:solidFill>
                  <a:srgbClr val="00B050"/>
                </a:solidFill>
              </a:rPr>
              <a:t>刷新错误。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 基本内存错误。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基本内存错误。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 基本内存地址线错误。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 基本内存校验错误</a:t>
            </a:r>
            <a:r>
              <a:rPr lang="zh-CN" altLang="en-US" sz="1600" dirty="0" smtClean="0">
                <a:solidFill>
                  <a:srgbClr val="00B050"/>
                </a:solidFill>
              </a:rPr>
              <a:t>。</a:t>
            </a:r>
            <a:endParaRPr lang="zh-CN" altLang="en-US" sz="1600" dirty="0">
              <a:solidFill>
                <a:srgbClr val="00B050"/>
              </a:solidFill>
            </a:endParaRPr>
          </a:p>
        </p:txBody>
      </p:sp>
    </p:spTree>
    <p:extLst>
      <p:ext uri="{BB962C8B-B14F-4D97-AF65-F5344CB8AC3E}">
        <p14:creationId xmlns:p14="http://schemas.microsoft.com/office/powerpoint/2010/main" val="109339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6" name="矩形 5"/>
          <p:cNvSpPr/>
          <p:nvPr/>
        </p:nvSpPr>
        <p:spPr>
          <a:xfrm>
            <a:off x="539552" y="1196752"/>
            <a:ext cx="8136904" cy="494238"/>
          </a:xfrm>
          <a:prstGeom prst="rect">
            <a:avLst/>
          </a:prstGeom>
        </p:spPr>
        <p:txBody>
          <a:bodyPr wrap="square">
            <a:spAutoFit/>
          </a:bodyPr>
          <a:lstStyle/>
          <a:p>
            <a:pPr>
              <a:lnSpc>
                <a:spcPct val="150000"/>
              </a:lnSpc>
            </a:pPr>
            <a:r>
              <a:rPr lang="en-US" altLang="zh-CN" sz="2000" dirty="0">
                <a:solidFill>
                  <a:srgbClr val="FF0000"/>
                </a:solidFill>
              </a:rPr>
              <a:t>2</a:t>
            </a:r>
            <a:r>
              <a:rPr lang="zh-CN" altLang="en-US" sz="2000" dirty="0">
                <a:solidFill>
                  <a:srgbClr val="FF0000"/>
                </a:solidFill>
              </a:rPr>
              <a:t>．开机故障提示（鸣叫）及问题解决。</a:t>
            </a:r>
          </a:p>
        </p:txBody>
      </p:sp>
      <p:sp>
        <p:nvSpPr>
          <p:cNvPr id="7" name="矩形 6"/>
          <p:cNvSpPr/>
          <p:nvPr/>
        </p:nvSpPr>
        <p:spPr>
          <a:xfrm>
            <a:off x="568400" y="1702822"/>
            <a:ext cx="8136904" cy="4555093"/>
          </a:xfrm>
          <a:prstGeom prst="rect">
            <a:avLst/>
          </a:prstGeom>
        </p:spPr>
        <p:txBody>
          <a:bodyPr wrap="square">
            <a:spAutoFit/>
          </a:bodyPr>
          <a:lstStyle/>
          <a:p>
            <a:pPr>
              <a:lnSpc>
                <a:spcPct val="150000"/>
              </a:lnSpc>
            </a:pPr>
            <a:r>
              <a:rPr lang="zh-CN" altLang="en-US" sz="2000" b="1" dirty="0">
                <a:solidFill>
                  <a:schemeClr val="accent1">
                    <a:lumMod val="75000"/>
                  </a:schemeClr>
                </a:solidFill>
              </a:rPr>
              <a:t>（</a:t>
            </a:r>
            <a:r>
              <a:rPr lang="en-US" altLang="zh-CN" sz="2000" b="1" dirty="0">
                <a:solidFill>
                  <a:schemeClr val="accent1">
                    <a:lumMod val="75000"/>
                  </a:schemeClr>
                </a:solidFill>
              </a:rPr>
              <a:t>3</a:t>
            </a:r>
            <a:r>
              <a:rPr lang="zh-CN" altLang="en-US" sz="2000" b="1" dirty="0">
                <a:solidFill>
                  <a:schemeClr val="accent1">
                    <a:lumMod val="75000"/>
                  </a:schemeClr>
                </a:solidFill>
              </a:rPr>
              <a:t>）</a:t>
            </a:r>
            <a:r>
              <a:rPr lang="en-US" altLang="zh-CN" sz="2000" b="1" dirty="0">
                <a:solidFill>
                  <a:schemeClr val="accent1">
                    <a:lumMod val="75000"/>
                  </a:schemeClr>
                </a:solidFill>
              </a:rPr>
              <a:t>Phoenix BIOS</a:t>
            </a:r>
            <a:r>
              <a:rPr lang="zh-CN" altLang="en-US" sz="2000" b="1" dirty="0">
                <a:solidFill>
                  <a:schemeClr val="accent1">
                    <a:lumMod val="75000"/>
                  </a:schemeClr>
                </a:solidFill>
              </a:rPr>
              <a:t>系列</a:t>
            </a:r>
            <a:endParaRPr lang="en-US" altLang="zh-CN" sz="2000" b="1" dirty="0" smtClean="0">
              <a:solidFill>
                <a:schemeClr val="accent1">
                  <a:lumMod val="75000"/>
                </a:schemeClr>
              </a:solidFill>
            </a:endParaRPr>
          </a:p>
          <a:p>
            <a:pPr>
              <a:lnSpc>
                <a:spcPct val="125000"/>
              </a:lnSpc>
            </a:pPr>
            <a:r>
              <a:rPr lang="en-US" altLang="zh-CN" sz="1600" dirty="0" smtClean="0">
                <a:solidFill>
                  <a:srgbClr val="00B050"/>
                </a:solidFill>
              </a:rPr>
              <a:t>1</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a:t>
            </a:r>
            <a:r>
              <a:rPr lang="en-US" altLang="zh-CN" sz="1600" dirty="0">
                <a:solidFill>
                  <a:srgbClr val="00B050"/>
                </a:solidFill>
              </a:rPr>
              <a:t>EISA</a:t>
            </a:r>
            <a:r>
              <a:rPr lang="zh-CN" altLang="en-US" sz="1600" dirty="0">
                <a:solidFill>
                  <a:srgbClr val="00B050"/>
                </a:solidFill>
              </a:rPr>
              <a:t>时序器错误。</a:t>
            </a:r>
          </a:p>
          <a:p>
            <a:pPr>
              <a:lnSpc>
                <a:spcPct val="125000"/>
              </a:lnSpc>
            </a:pP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 </a:t>
            </a:r>
            <a:r>
              <a:rPr lang="en-US" altLang="zh-CN" sz="1600" dirty="0">
                <a:solidFill>
                  <a:srgbClr val="00B050"/>
                </a:solidFill>
              </a:rPr>
              <a:t>EISA NMI</a:t>
            </a:r>
            <a:r>
              <a:rPr lang="zh-CN" altLang="en-US" sz="1600" dirty="0">
                <a:solidFill>
                  <a:srgbClr val="00B050"/>
                </a:solidFill>
              </a:rPr>
              <a:t>口错误。</a:t>
            </a:r>
          </a:p>
          <a:p>
            <a:pPr>
              <a:lnSpc>
                <a:spcPct val="125000"/>
              </a:lnSpc>
            </a:pPr>
            <a:r>
              <a:rPr lang="en-US" altLang="zh-CN" sz="1600" dirty="0">
                <a:solidFill>
                  <a:srgbClr val="00B050"/>
                </a:solidFill>
              </a:rPr>
              <a:t>2</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 前</a:t>
            </a:r>
            <a:r>
              <a:rPr lang="en-US" altLang="zh-CN" sz="1600" dirty="0">
                <a:solidFill>
                  <a:srgbClr val="00B050"/>
                </a:solidFill>
              </a:rPr>
              <a:t>64K</a:t>
            </a:r>
            <a:r>
              <a:rPr lang="zh-CN" altLang="en-US" sz="1600" dirty="0">
                <a:solidFill>
                  <a:srgbClr val="00B050"/>
                </a:solidFill>
              </a:rPr>
              <a:t>基本内存错误。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 </a:t>
            </a:r>
            <a:r>
              <a:rPr lang="en-US" altLang="zh-CN" sz="1600" dirty="0">
                <a:solidFill>
                  <a:srgbClr val="00B050"/>
                </a:solidFill>
              </a:rPr>
              <a:t>DMA</a:t>
            </a:r>
            <a:r>
              <a:rPr lang="zh-CN" altLang="en-US" sz="1600" dirty="0">
                <a:solidFill>
                  <a:srgbClr val="00B050"/>
                </a:solidFill>
              </a:rPr>
              <a:t>寄存器错误。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 主</a:t>
            </a:r>
            <a:r>
              <a:rPr lang="en-US" altLang="zh-CN" sz="1600" dirty="0">
                <a:solidFill>
                  <a:srgbClr val="00B050"/>
                </a:solidFill>
              </a:rPr>
              <a:t>DMA</a:t>
            </a:r>
            <a:r>
              <a:rPr lang="zh-CN" altLang="en-US" sz="1600" dirty="0">
                <a:solidFill>
                  <a:srgbClr val="00B050"/>
                </a:solidFill>
              </a:rPr>
              <a:t>寄存器错误。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主中断处理寄存器错误。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 从中断处理寄存器错误。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 键盘控制器错误。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1</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主中断处理寄存器错误。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 显示错误。</a:t>
            </a:r>
          </a:p>
          <a:p>
            <a:pPr>
              <a:lnSpc>
                <a:spcPct val="125000"/>
              </a:lnSpc>
            </a:pPr>
            <a:r>
              <a:rPr lang="en-US" altLang="zh-CN" sz="1600" dirty="0">
                <a:solidFill>
                  <a:srgbClr val="00B050"/>
                </a:solidFill>
              </a:rPr>
              <a:t>3</a:t>
            </a:r>
            <a:r>
              <a:rPr lang="zh-CN" altLang="en-US" sz="1600" dirty="0">
                <a:solidFill>
                  <a:srgbClr val="00B050"/>
                </a:solidFill>
              </a:rPr>
              <a:t>短</a:t>
            </a: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时钟错误。</a:t>
            </a:r>
          </a:p>
          <a:p>
            <a:pPr>
              <a:lnSpc>
                <a:spcPct val="125000"/>
              </a:lnSpc>
            </a:pP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 关机错误。</a:t>
            </a:r>
          </a:p>
          <a:p>
            <a:pPr>
              <a:lnSpc>
                <a:spcPct val="125000"/>
              </a:lnSpc>
            </a:pPr>
            <a:r>
              <a:rPr lang="en-US" altLang="zh-CN" sz="1600" dirty="0">
                <a:solidFill>
                  <a:srgbClr val="00B050"/>
                </a:solidFill>
              </a:rPr>
              <a:t>4</a:t>
            </a:r>
            <a:r>
              <a:rPr lang="zh-CN" altLang="en-US" sz="1600" dirty="0">
                <a:solidFill>
                  <a:srgbClr val="00B050"/>
                </a:solidFill>
              </a:rPr>
              <a:t>短</a:t>
            </a:r>
            <a:r>
              <a:rPr lang="en-US" altLang="zh-CN" sz="1600" dirty="0">
                <a:solidFill>
                  <a:srgbClr val="00B050"/>
                </a:solidFill>
              </a:rPr>
              <a:t>2</a:t>
            </a:r>
            <a:r>
              <a:rPr lang="zh-CN" altLang="en-US" sz="1600" dirty="0">
                <a:solidFill>
                  <a:srgbClr val="00B050"/>
                </a:solidFill>
              </a:rPr>
              <a:t>短</a:t>
            </a:r>
            <a:r>
              <a:rPr lang="en-US" altLang="zh-CN" sz="1600" dirty="0">
                <a:solidFill>
                  <a:srgbClr val="00B050"/>
                </a:solidFill>
              </a:rPr>
              <a:t>3</a:t>
            </a:r>
            <a:r>
              <a:rPr lang="zh-CN" altLang="en-US" sz="1600" dirty="0">
                <a:solidFill>
                  <a:srgbClr val="00B050"/>
                </a:solidFill>
              </a:rPr>
              <a:t>短 </a:t>
            </a:r>
            <a:r>
              <a:rPr lang="en-US" altLang="zh-CN" sz="1600" dirty="0">
                <a:solidFill>
                  <a:srgbClr val="00B050"/>
                </a:solidFill>
              </a:rPr>
              <a:t>A20</a:t>
            </a:r>
            <a:r>
              <a:rPr lang="zh-CN" altLang="en-US" sz="1600" dirty="0">
                <a:solidFill>
                  <a:srgbClr val="00B050"/>
                </a:solidFill>
              </a:rPr>
              <a:t>门错误</a:t>
            </a:r>
            <a:r>
              <a:rPr lang="zh-CN" altLang="en-US" sz="1600" dirty="0" smtClean="0">
                <a:solidFill>
                  <a:srgbClr val="00B050"/>
                </a:solidFill>
              </a:rPr>
              <a:t>。</a:t>
            </a:r>
            <a:endParaRPr lang="zh-CN" altLang="en-US" sz="1600" dirty="0">
              <a:solidFill>
                <a:srgbClr val="00B050"/>
              </a:solidFill>
            </a:endParaRPr>
          </a:p>
        </p:txBody>
      </p:sp>
    </p:spTree>
    <p:extLst>
      <p:ext uri="{BB962C8B-B14F-4D97-AF65-F5344CB8AC3E}">
        <p14:creationId xmlns:p14="http://schemas.microsoft.com/office/powerpoint/2010/main" val="232829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6" name="矩形 5"/>
          <p:cNvSpPr/>
          <p:nvPr/>
        </p:nvSpPr>
        <p:spPr>
          <a:xfrm>
            <a:off x="539552" y="1196752"/>
            <a:ext cx="8136904" cy="494238"/>
          </a:xfrm>
          <a:prstGeom prst="rect">
            <a:avLst/>
          </a:prstGeom>
        </p:spPr>
        <p:txBody>
          <a:bodyPr wrap="square">
            <a:spAutoFit/>
          </a:bodyPr>
          <a:lstStyle/>
          <a:p>
            <a:pPr>
              <a:lnSpc>
                <a:spcPct val="150000"/>
              </a:lnSpc>
            </a:pPr>
            <a:r>
              <a:rPr lang="en-US" altLang="zh-CN" sz="2000" dirty="0">
                <a:solidFill>
                  <a:srgbClr val="FF0000"/>
                </a:solidFill>
              </a:rPr>
              <a:t>2</a:t>
            </a:r>
            <a:r>
              <a:rPr lang="zh-CN" altLang="en-US" sz="2000" dirty="0">
                <a:solidFill>
                  <a:srgbClr val="FF0000"/>
                </a:solidFill>
              </a:rPr>
              <a:t>．开机故障提示（鸣叫）及问题解决。</a:t>
            </a:r>
          </a:p>
        </p:txBody>
      </p:sp>
      <p:sp>
        <p:nvSpPr>
          <p:cNvPr id="7" name="矩形 6"/>
          <p:cNvSpPr/>
          <p:nvPr/>
        </p:nvSpPr>
        <p:spPr>
          <a:xfrm>
            <a:off x="568400" y="1702822"/>
            <a:ext cx="8136904" cy="2708434"/>
          </a:xfrm>
          <a:prstGeom prst="rect">
            <a:avLst/>
          </a:prstGeom>
        </p:spPr>
        <p:txBody>
          <a:bodyPr wrap="square">
            <a:spAutoFit/>
          </a:bodyPr>
          <a:lstStyle/>
          <a:p>
            <a:pPr>
              <a:lnSpc>
                <a:spcPct val="150000"/>
              </a:lnSpc>
            </a:pPr>
            <a:r>
              <a:rPr lang="zh-CN" altLang="en-US" sz="2000" b="1" dirty="0">
                <a:solidFill>
                  <a:schemeClr val="accent1">
                    <a:lumMod val="75000"/>
                  </a:schemeClr>
                </a:solidFill>
              </a:rPr>
              <a:t>（</a:t>
            </a:r>
            <a:r>
              <a:rPr lang="en-US" altLang="zh-CN" sz="2000" b="1" dirty="0">
                <a:solidFill>
                  <a:schemeClr val="accent1">
                    <a:lumMod val="75000"/>
                  </a:schemeClr>
                </a:solidFill>
              </a:rPr>
              <a:t>3</a:t>
            </a:r>
            <a:r>
              <a:rPr lang="zh-CN" altLang="en-US" sz="2000" b="1" dirty="0">
                <a:solidFill>
                  <a:schemeClr val="accent1">
                    <a:lumMod val="75000"/>
                  </a:schemeClr>
                </a:solidFill>
              </a:rPr>
              <a:t>）</a:t>
            </a:r>
            <a:r>
              <a:rPr lang="en-US" altLang="zh-CN" sz="2000" b="1" dirty="0">
                <a:solidFill>
                  <a:schemeClr val="accent1">
                    <a:lumMod val="75000"/>
                  </a:schemeClr>
                </a:solidFill>
              </a:rPr>
              <a:t>Phoenix BIOS</a:t>
            </a:r>
            <a:r>
              <a:rPr lang="zh-CN" altLang="en-US" sz="2000" b="1" dirty="0">
                <a:solidFill>
                  <a:schemeClr val="accent1">
                    <a:lumMod val="75000"/>
                  </a:schemeClr>
                </a:solidFill>
              </a:rPr>
              <a:t>系列</a:t>
            </a:r>
            <a:endParaRPr lang="en-US" altLang="zh-CN" sz="2000" b="1" dirty="0" smtClean="0">
              <a:solidFill>
                <a:schemeClr val="accent1">
                  <a:lumMod val="75000"/>
                </a:schemeClr>
              </a:solidFill>
            </a:endParaRPr>
          </a:p>
          <a:p>
            <a:pPr>
              <a:lnSpc>
                <a:spcPct val="125000"/>
              </a:lnSpc>
            </a:pP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2</a:t>
            </a:r>
            <a:r>
              <a:rPr lang="zh-CN" altLang="en-US" sz="1600" dirty="0" smtClean="0">
                <a:solidFill>
                  <a:srgbClr val="00B050"/>
                </a:solidFill>
              </a:rPr>
              <a:t>短</a:t>
            </a:r>
            <a:r>
              <a:rPr lang="en-US" altLang="zh-CN" sz="1600" dirty="0" smtClean="0">
                <a:solidFill>
                  <a:srgbClr val="00B050"/>
                </a:solidFill>
              </a:rPr>
              <a:t>4</a:t>
            </a:r>
            <a:r>
              <a:rPr lang="zh-CN" altLang="en-US" sz="1600" dirty="0" smtClean="0">
                <a:solidFill>
                  <a:srgbClr val="00B050"/>
                </a:solidFill>
              </a:rPr>
              <a:t>短 保护模式中断错误。</a:t>
            </a:r>
          </a:p>
          <a:p>
            <a:pPr>
              <a:lnSpc>
                <a:spcPct val="125000"/>
              </a:lnSpc>
            </a:pP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3</a:t>
            </a:r>
            <a:r>
              <a:rPr lang="zh-CN" altLang="en-US" sz="1600" dirty="0" smtClean="0">
                <a:solidFill>
                  <a:srgbClr val="00B050"/>
                </a:solidFill>
              </a:rPr>
              <a:t>短</a:t>
            </a:r>
            <a:r>
              <a:rPr lang="en-US" altLang="zh-CN" sz="1600" dirty="0" smtClean="0">
                <a:solidFill>
                  <a:srgbClr val="00B050"/>
                </a:solidFill>
              </a:rPr>
              <a:t>1</a:t>
            </a:r>
            <a:r>
              <a:rPr lang="zh-CN" altLang="en-US" sz="1600" dirty="0" smtClean="0">
                <a:solidFill>
                  <a:srgbClr val="00B050"/>
                </a:solidFill>
              </a:rPr>
              <a:t>短 内存错误。</a:t>
            </a:r>
          </a:p>
          <a:p>
            <a:pPr>
              <a:lnSpc>
                <a:spcPct val="125000"/>
              </a:lnSpc>
            </a:pP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3</a:t>
            </a:r>
            <a:r>
              <a:rPr lang="zh-CN" altLang="en-US" sz="1600" dirty="0" smtClean="0">
                <a:solidFill>
                  <a:srgbClr val="00B050"/>
                </a:solidFill>
              </a:rPr>
              <a:t>短</a:t>
            </a:r>
            <a:r>
              <a:rPr lang="en-US" altLang="zh-CN" sz="1600" dirty="0" smtClean="0">
                <a:solidFill>
                  <a:srgbClr val="00B050"/>
                </a:solidFill>
              </a:rPr>
              <a:t>3</a:t>
            </a:r>
            <a:r>
              <a:rPr lang="zh-CN" altLang="en-US" sz="1600" dirty="0" smtClean="0">
                <a:solidFill>
                  <a:srgbClr val="00B050"/>
                </a:solidFill>
              </a:rPr>
              <a:t>短 时钟</a:t>
            </a:r>
            <a:r>
              <a:rPr lang="en-US" altLang="zh-CN" sz="1600" dirty="0" smtClean="0">
                <a:solidFill>
                  <a:srgbClr val="00B050"/>
                </a:solidFill>
              </a:rPr>
              <a:t>2</a:t>
            </a:r>
            <a:r>
              <a:rPr lang="zh-CN" altLang="en-US" sz="1600" dirty="0" smtClean="0">
                <a:solidFill>
                  <a:srgbClr val="00B050"/>
                </a:solidFill>
              </a:rPr>
              <a:t>错误。</a:t>
            </a:r>
          </a:p>
          <a:p>
            <a:pPr>
              <a:lnSpc>
                <a:spcPct val="125000"/>
              </a:lnSpc>
            </a:pP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3</a:t>
            </a:r>
            <a:r>
              <a:rPr lang="zh-CN" altLang="en-US" sz="1600" dirty="0" smtClean="0">
                <a:solidFill>
                  <a:srgbClr val="00B050"/>
                </a:solidFill>
              </a:rPr>
              <a:t>短</a:t>
            </a:r>
            <a:r>
              <a:rPr lang="en-US" altLang="zh-CN" sz="1600" dirty="0" smtClean="0">
                <a:solidFill>
                  <a:srgbClr val="00B050"/>
                </a:solidFill>
              </a:rPr>
              <a:t>4</a:t>
            </a:r>
            <a:r>
              <a:rPr lang="zh-CN" altLang="en-US" sz="1600" dirty="0" smtClean="0">
                <a:solidFill>
                  <a:srgbClr val="00B050"/>
                </a:solidFill>
              </a:rPr>
              <a:t>短 时钟错误。</a:t>
            </a:r>
          </a:p>
          <a:p>
            <a:pPr>
              <a:lnSpc>
                <a:spcPct val="125000"/>
              </a:lnSpc>
            </a:pP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1</a:t>
            </a:r>
            <a:r>
              <a:rPr lang="zh-CN" altLang="en-US" sz="1600" dirty="0" smtClean="0">
                <a:solidFill>
                  <a:srgbClr val="00B050"/>
                </a:solidFill>
              </a:rPr>
              <a:t>短 串行口错误。</a:t>
            </a:r>
          </a:p>
          <a:p>
            <a:pPr>
              <a:lnSpc>
                <a:spcPct val="125000"/>
              </a:lnSpc>
            </a:pP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2</a:t>
            </a:r>
            <a:r>
              <a:rPr lang="zh-CN" altLang="en-US" sz="1600" dirty="0" smtClean="0">
                <a:solidFill>
                  <a:srgbClr val="00B050"/>
                </a:solidFill>
              </a:rPr>
              <a:t>短 并行口错误。</a:t>
            </a:r>
          </a:p>
          <a:p>
            <a:pPr>
              <a:lnSpc>
                <a:spcPct val="125000"/>
              </a:lnSpc>
            </a:pP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4</a:t>
            </a:r>
            <a:r>
              <a:rPr lang="zh-CN" altLang="en-US" sz="1600" dirty="0" smtClean="0">
                <a:solidFill>
                  <a:srgbClr val="00B050"/>
                </a:solidFill>
              </a:rPr>
              <a:t>短</a:t>
            </a:r>
            <a:r>
              <a:rPr lang="en-US" altLang="zh-CN" sz="1600" dirty="0" smtClean="0">
                <a:solidFill>
                  <a:srgbClr val="00B050"/>
                </a:solidFill>
              </a:rPr>
              <a:t>3</a:t>
            </a:r>
            <a:r>
              <a:rPr lang="zh-CN" altLang="en-US" sz="1600" dirty="0" smtClean="0">
                <a:solidFill>
                  <a:srgbClr val="00B050"/>
                </a:solidFill>
              </a:rPr>
              <a:t>短 数字协处理器错误。</a:t>
            </a:r>
            <a:endParaRPr lang="zh-CN" altLang="en-US" sz="1600" dirty="0">
              <a:solidFill>
                <a:srgbClr val="00B050"/>
              </a:solidFill>
            </a:endParaRPr>
          </a:p>
        </p:txBody>
      </p:sp>
    </p:spTree>
    <p:extLst>
      <p:ext uri="{BB962C8B-B14F-4D97-AF65-F5344CB8AC3E}">
        <p14:creationId xmlns:p14="http://schemas.microsoft.com/office/powerpoint/2010/main" val="258080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15.3  </a:t>
            </a:r>
            <a:r>
              <a:rPr lang="zh-CN" altLang="en-US" kern="100" dirty="0">
                <a:solidFill>
                  <a:srgbClr val="000000"/>
                </a:solidFill>
                <a:latin typeface="黑体"/>
                <a:ea typeface="黑体"/>
              </a:rPr>
              <a:t>显卡故障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：开机无</a:t>
            </a:r>
            <a:r>
              <a:rPr lang="zh-CN" altLang="en-US" sz="2000" dirty="0" smtClean="0">
                <a:solidFill>
                  <a:srgbClr val="FF0000"/>
                </a:solidFill>
              </a:rPr>
              <a:t>显示。</a:t>
            </a:r>
            <a:endParaRPr lang="zh-CN" altLang="en-US" sz="2000" dirty="0">
              <a:solidFill>
                <a:srgbClr val="FF0000"/>
              </a:solidFill>
            </a:endParaRPr>
          </a:p>
        </p:txBody>
      </p:sp>
      <p:sp>
        <p:nvSpPr>
          <p:cNvPr id="7" name="矩形 6"/>
          <p:cNvSpPr/>
          <p:nvPr/>
        </p:nvSpPr>
        <p:spPr>
          <a:xfrm>
            <a:off x="568400" y="2642056"/>
            <a:ext cx="8136904" cy="2400657"/>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此类故障一般是因为显卡与主板接触不良或主板插槽有问题造成。对于一些集成显卡的主板，如果显存共用主内存，则需注意内存条的位置，一般在第一个内存条插槽上应插有内存条。由于显卡原因造成的开机无显示故障，开机后一般会发出一长两短的蜂鸣声（对于</a:t>
            </a:r>
            <a:r>
              <a:rPr lang="en-US" altLang="zh-CN" sz="2000" dirty="0">
                <a:solidFill>
                  <a:schemeClr val="accent1">
                    <a:lumMod val="75000"/>
                  </a:schemeClr>
                </a:solidFill>
              </a:rPr>
              <a:t>AWARD BIOS</a:t>
            </a:r>
            <a:r>
              <a:rPr lang="zh-CN" altLang="en-US" sz="2000" dirty="0">
                <a:solidFill>
                  <a:schemeClr val="accent1">
                    <a:lumMod val="75000"/>
                  </a:schemeClr>
                </a:solidFill>
              </a:rPr>
              <a:t>显卡而言）。</a:t>
            </a:r>
            <a:endParaRPr lang="zh-CN" altLang="en-US" sz="2000" dirty="0"/>
          </a:p>
        </p:txBody>
      </p:sp>
    </p:spTree>
    <p:extLst>
      <p:ext uri="{BB962C8B-B14F-4D97-AF65-F5344CB8AC3E}">
        <p14:creationId xmlns:p14="http://schemas.microsoft.com/office/powerpoint/2010/main" val="49979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15.3  </a:t>
            </a:r>
            <a:r>
              <a:rPr lang="zh-CN" altLang="en-US" kern="100" dirty="0">
                <a:solidFill>
                  <a:srgbClr val="000000"/>
                </a:solidFill>
                <a:latin typeface="黑体"/>
                <a:ea typeface="黑体"/>
              </a:rPr>
              <a:t>显卡故障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2</a:t>
            </a:r>
            <a:r>
              <a:rPr lang="zh-CN" altLang="en-US" sz="2000" dirty="0">
                <a:solidFill>
                  <a:srgbClr val="FF0000"/>
                </a:solidFill>
              </a:rPr>
              <a:t>：显示花屏，看不清字迹。</a:t>
            </a:r>
          </a:p>
        </p:txBody>
      </p:sp>
      <p:sp>
        <p:nvSpPr>
          <p:cNvPr id="7" name="矩形 6"/>
          <p:cNvSpPr/>
          <p:nvPr/>
        </p:nvSpPr>
        <p:spPr>
          <a:xfrm>
            <a:off x="568400" y="2642056"/>
            <a:ext cx="8136904" cy="3323987"/>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此类故障一般是由于显示器或显卡不支持高分辨率而造成的。花屏时可切换启动模式到安全模式，然后再在</a:t>
            </a:r>
            <a:r>
              <a:rPr lang="en-US" altLang="zh-CN" sz="2000" dirty="0">
                <a:solidFill>
                  <a:schemeClr val="accent1">
                    <a:lumMod val="75000"/>
                  </a:schemeClr>
                </a:solidFill>
              </a:rPr>
              <a:t>Windows 98</a:t>
            </a:r>
            <a:r>
              <a:rPr lang="zh-CN" altLang="en-US" sz="2000" dirty="0">
                <a:solidFill>
                  <a:schemeClr val="accent1">
                    <a:lumMod val="75000"/>
                  </a:schemeClr>
                </a:solidFill>
              </a:rPr>
              <a:t>下进入显示设置，在</a:t>
            </a:r>
            <a:r>
              <a:rPr lang="en-US" altLang="zh-CN" sz="2000" dirty="0">
                <a:solidFill>
                  <a:schemeClr val="accent1">
                    <a:lumMod val="75000"/>
                  </a:schemeClr>
                </a:solidFill>
              </a:rPr>
              <a:t>16</a:t>
            </a:r>
            <a:r>
              <a:rPr lang="zh-CN" altLang="en-US" sz="2000" dirty="0">
                <a:solidFill>
                  <a:schemeClr val="accent1">
                    <a:lumMod val="75000"/>
                  </a:schemeClr>
                </a:solidFill>
              </a:rPr>
              <a:t>色状态下点选“应用”、“确定”按钮。重新启动，在</a:t>
            </a:r>
            <a:r>
              <a:rPr lang="en-US" altLang="zh-CN" sz="2000" dirty="0">
                <a:solidFill>
                  <a:schemeClr val="accent1">
                    <a:lumMod val="75000"/>
                  </a:schemeClr>
                </a:solidFill>
              </a:rPr>
              <a:t>Windows 98</a:t>
            </a:r>
            <a:r>
              <a:rPr lang="zh-CN" altLang="en-US" sz="2000" dirty="0">
                <a:solidFill>
                  <a:schemeClr val="accent1">
                    <a:lumMod val="75000"/>
                  </a:schemeClr>
                </a:solidFill>
              </a:rPr>
              <a:t>系统正常模式下删掉显卡驱动程序，重新启动计算机即可。也可不进入安全模式，在纯</a:t>
            </a:r>
            <a:r>
              <a:rPr lang="en-US" altLang="zh-CN" sz="2000" dirty="0">
                <a:solidFill>
                  <a:schemeClr val="accent1">
                    <a:lumMod val="75000"/>
                  </a:schemeClr>
                </a:solidFill>
              </a:rPr>
              <a:t>DOS</a:t>
            </a:r>
            <a:r>
              <a:rPr lang="zh-CN" altLang="en-US" sz="2000" dirty="0">
                <a:solidFill>
                  <a:schemeClr val="accent1">
                    <a:lumMod val="75000"/>
                  </a:schemeClr>
                </a:solidFill>
              </a:rPr>
              <a:t>环境下，编辑</a:t>
            </a:r>
            <a:r>
              <a:rPr lang="en-US" altLang="zh-CN" sz="2000" dirty="0">
                <a:solidFill>
                  <a:schemeClr val="accent1">
                    <a:lumMod val="75000"/>
                  </a:schemeClr>
                </a:solidFill>
              </a:rPr>
              <a:t>SYSTEM.INI</a:t>
            </a:r>
            <a:r>
              <a:rPr lang="zh-CN" altLang="en-US" sz="2000" dirty="0">
                <a:solidFill>
                  <a:schemeClr val="accent1">
                    <a:lumMod val="75000"/>
                  </a:schemeClr>
                </a:solidFill>
              </a:rPr>
              <a:t>文件，将“</a:t>
            </a:r>
            <a:r>
              <a:rPr lang="en-US" altLang="zh-CN" sz="2000" dirty="0">
                <a:solidFill>
                  <a:schemeClr val="accent1">
                    <a:lumMod val="75000"/>
                  </a:schemeClr>
                </a:solidFill>
              </a:rPr>
              <a:t>display.drv=</a:t>
            </a:r>
            <a:r>
              <a:rPr lang="en-US" altLang="zh-CN" sz="2000" dirty="0" err="1">
                <a:solidFill>
                  <a:schemeClr val="accent1">
                    <a:lumMod val="75000"/>
                  </a:schemeClr>
                </a:solidFill>
              </a:rPr>
              <a:t>pnpdrver</a:t>
            </a:r>
            <a:r>
              <a:rPr lang="en-US" altLang="zh-CN" sz="2000" dirty="0">
                <a:solidFill>
                  <a:schemeClr val="accent1">
                    <a:lumMod val="75000"/>
                  </a:schemeClr>
                </a:solidFill>
              </a:rPr>
              <a:t>”</a:t>
            </a:r>
            <a:r>
              <a:rPr lang="zh-CN" altLang="en-US" sz="2000" dirty="0">
                <a:solidFill>
                  <a:schemeClr val="accent1">
                    <a:lumMod val="75000"/>
                  </a:schemeClr>
                </a:solidFill>
              </a:rPr>
              <a:t>改为“</a:t>
            </a:r>
            <a:r>
              <a:rPr lang="en-US" altLang="zh-CN" sz="2000" dirty="0">
                <a:solidFill>
                  <a:schemeClr val="accent1">
                    <a:lumMod val="75000"/>
                  </a:schemeClr>
                </a:solidFill>
              </a:rPr>
              <a:t>display.drv=vga.drv”</a:t>
            </a:r>
            <a:r>
              <a:rPr lang="zh-CN" altLang="en-US" sz="2000" dirty="0">
                <a:solidFill>
                  <a:schemeClr val="accent1">
                    <a:lumMod val="75000"/>
                  </a:schemeClr>
                </a:solidFill>
              </a:rPr>
              <a:t>后，存盘退出，再在</a:t>
            </a:r>
            <a:r>
              <a:rPr lang="en-US" altLang="zh-CN" sz="2000" dirty="0">
                <a:solidFill>
                  <a:schemeClr val="accent1">
                    <a:lumMod val="75000"/>
                  </a:schemeClr>
                </a:solidFill>
              </a:rPr>
              <a:t>Windows</a:t>
            </a:r>
            <a:r>
              <a:rPr lang="zh-CN" altLang="en-US" sz="2000" dirty="0">
                <a:solidFill>
                  <a:schemeClr val="accent1">
                    <a:lumMod val="75000"/>
                  </a:schemeClr>
                </a:solidFill>
              </a:rPr>
              <a:t>里更新驱动程序。 </a:t>
            </a:r>
            <a:endParaRPr lang="zh-CN" altLang="en-US" sz="2000" dirty="0"/>
          </a:p>
        </p:txBody>
      </p:sp>
    </p:spTree>
    <p:extLst>
      <p:ext uri="{BB962C8B-B14F-4D97-AF65-F5344CB8AC3E}">
        <p14:creationId xmlns:p14="http://schemas.microsoft.com/office/powerpoint/2010/main" val="25738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15.3  </a:t>
            </a:r>
            <a:r>
              <a:rPr lang="zh-CN" altLang="en-US" kern="100" dirty="0">
                <a:solidFill>
                  <a:srgbClr val="000000"/>
                </a:solidFill>
                <a:latin typeface="黑体"/>
                <a:ea typeface="黑体"/>
              </a:rPr>
              <a:t>显卡故障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3</a:t>
            </a:r>
            <a:r>
              <a:rPr lang="zh-CN" altLang="en-US" sz="2000" dirty="0">
                <a:solidFill>
                  <a:srgbClr val="FF0000"/>
                </a:solidFill>
              </a:rPr>
              <a:t>：颜色显示不正常。</a:t>
            </a:r>
          </a:p>
        </p:txBody>
      </p:sp>
      <p:sp>
        <p:nvSpPr>
          <p:cNvPr id="7" name="矩形 6"/>
          <p:cNvSpPr/>
          <p:nvPr/>
        </p:nvSpPr>
        <p:spPr>
          <a:xfrm>
            <a:off x="568400" y="2483534"/>
            <a:ext cx="8136904" cy="3725892"/>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解决方法：此类故障一般有以下原因。 </a:t>
            </a:r>
          </a:p>
          <a:p>
            <a:pPr>
              <a:lnSpc>
                <a:spcPct val="150000"/>
              </a:lnSpc>
            </a:pPr>
            <a:r>
              <a:rPr lang="en-US" altLang="zh-CN" sz="2000" dirty="0">
                <a:solidFill>
                  <a:schemeClr val="accent1">
                    <a:lumMod val="75000"/>
                  </a:schemeClr>
                </a:solidFill>
              </a:rPr>
              <a:t>1</a:t>
            </a:r>
            <a:r>
              <a:rPr lang="zh-CN" altLang="en-US" sz="2000" dirty="0">
                <a:solidFill>
                  <a:schemeClr val="accent1">
                    <a:lumMod val="75000"/>
                  </a:schemeClr>
                </a:solidFill>
              </a:rPr>
              <a:t>）显示卡与显示器信号线接触不良。</a:t>
            </a:r>
          </a:p>
          <a:p>
            <a:pPr>
              <a:lnSpc>
                <a:spcPct val="150000"/>
              </a:lnSpc>
            </a:pPr>
            <a:r>
              <a:rPr lang="en-US" altLang="zh-CN" sz="2000" dirty="0">
                <a:solidFill>
                  <a:schemeClr val="accent1">
                    <a:lumMod val="75000"/>
                  </a:schemeClr>
                </a:solidFill>
              </a:rPr>
              <a:t>2</a:t>
            </a:r>
            <a:r>
              <a:rPr lang="zh-CN" altLang="en-US" sz="2000" dirty="0">
                <a:solidFill>
                  <a:schemeClr val="accent1">
                    <a:lumMod val="75000"/>
                  </a:schemeClr>
                </a:solidFill>
              </a:rPr>
              <a:t>）显示器自身故障。</a:t>
            </a:r>
          </a:p>
          <a:p>
            <a:pPr>
              <a:lnSpc>
                <a:spcPct val="150000"/>
              </a:lnSpc>
            </a:pPr>
            <a:r>
              <a:rPr lang="en-US" altLang="zh-CN" sz="2000" dirty="0">
                <a:solidFill>
                  <a:schemeClr val="accent1">
                    <a:lumMod val="75000"/>
                  </a:schemeClr>
                </a:solidFill>
              </a:rPr>
              <a:t>3</a:t>
            </a:r>
            <a:r>
              <a:rPr lang="zh-CN" altLang="en-US" sz="2000" dirty="0">
                <a:solidFill>
                  <a:schemeClr val="accent1">
                    <a:lumMod val="75000"/>
                  </a:schemeClr>
                </a:solidFill>
              </a:rPr>
              <a:t>）在某些软件里运行时颜色不正常，一般常见于老式机，在</a:t>
            </a:r>
            <a:r>
              <a:rPr lang="en-US" altLang="zh-CN" sz="2000" dirty="0">
                <a:solidFill>
                  <a:schemeClr val="accent1">
                    <a:lumMod val="75000"/>
                  </a:schemeClr>
                </a:solidFill>
              </a:rPr>
              <a:t>BIOS</a:t>
            </a:r>
            <a:r>
              <a:rPr lang="zh-CN" altLang="en-US" sz="2000" dirty="0">
                <a:solidFill>
                  <a:schemeClr val="accent1">
                    <a:lumMod val="75000"/>
                  </a:schemeClr>
                </a:solidFill>
              </a:rPr>
              <a:t>里有一项校验颜色的选项，将其开启即可。</a:t>
            </a:r>
          </a:p>
          <a:p>
            <a:pPr>
              <a:lnSpc>
                <a:spcPct val="150000"/>
              </a:lnSpc>
            </a:pPr>
            <a:r>
              <a:rPr lang="en-US" altLang="zh-CN" sz="2000" dirty="0">
                <a:solidFill>
                  <a:schemeClr val="accent1">
                    <a:lumMod val="75000"/>
                  </a:schemeClr>
                </a:solidFill>
              </a:rPr>
              <a:t>4</a:t>
            </a:r>
            <a:r>
              <a:rPr lang="zh-CN" altLang="en-US" sz="2000" dirty="0">
                <a:solidFill>
                  <a:schemeClr val="accent1">
                    <a:lumMod val="75000"/>
                  </a:schemeClr>
                </a:solidFill>
              </a:rPr>
              <a:t>）显卡损坏。</a:t>
            </a:r>
          </a:p>
          <a:p>
            <a:pPr>
              <a:lnSpc>
                <a:spcPct val="150000"/>
              </a:lnSpc>
            </a:pPr>
            <a:r>
              <a:rPr lang="en-US" altLang="zh-CN" sz="2000" dirty="0">
                <a:solidFill>
                  <a:schemeClr val="accent1">
                    <a:lumMod val="75000"/>
                  </a:schemeClr>
                </a:solidFill>
              </a:rPr>
              <a:t>5</a:t>
            </a:r>
            <a:r>
              <a:rPr lang="zh-CN" altLang="en-US" sz="2000" dirty="0">
                <a:solidFill>
                  <a:schemeClr val="accent1">
                    <a:lumMod val="75000"/>
                  </a:schemeClr>
                </a:solidFill>
              </a:rPr>
              <a:t>）显示器被磁化，此类现象一般是由于与有磁性能的物体过分接近所致，磁化后还可能会引起显示画面出现偏转的现象。 </a:t>
            </a:r>
          </a:p>
        </p:txBody>
      </p:sp>
    </p:spTree>
    <p:extLst>
      <p:ext uri="{BB962C8B-B14F-4D97-AF65-F5344CB8AC3E}">
        <p14:creationId xmlns:p14="http://schemas.microsoft.com/office/powerpoint/2010/main" val="25738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15.3  </a:t>
            </a:r>
            <a:r>
              <a:rPr lang="zh-CN" altLang="en-US" kern="100" dirty="0">
                <a:solidFill>
                  <a:srgbClr val="000000"/>
                </a:solidFill>
                <a:latin typeface="黑体"/>
                <a:ea typeface="黑体"/>
              </a:rPr>
              <a:t>显卡故障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4</a:t>
            </a:r>
            <a:r>
              <a:rPr lang="zh-CN" altLang="en-US" sz="2000" dirty="0">
                <a:solidFill>
                  <a:srgbClr val="FF0000"/>
                </a:solidFill>
              </a:rPr>
              <a:t>：死机。</a:t>
            </a:r>
          </a:p>
        </p:txBody>
      </p:sp>
      <p:sp>
        <p:nvSpPr>
          <p:cNvPr id="7" name="矩形 6"/>
          <p:cNvSpPr/>
          <p:nvPr/>
        </p:nvSpPr>
        <p:spPr>
          <a:xfrm>
            <a:off x="568400" y="2642056"/>
            <a:ext cx="8136904" cy="1015663"/>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出现此类故障一般多见于主板与显卡的不兼容或主板与显卡接触不良；显卡与其它扩展卡不兼容也会造成死机。</a:t>
            </a:r>
            <a:endParaRPr lang="zh-CN" altLang="en-US" sz="2000" dirty="0"/>
          </a:p>
        </p:txBody>
      </p:sp>
    </p:spTree>
    <p:extLst>
      <p:ext uri="{BB962C8B-B14F-4D97-AF65-F5344CB8AC3E}">
        <p14:creationId xmlns:p14="http://schemas.microsoft.com/office/powerpoint/2010/main" val="25738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15.3  </a:t>
            </a:r>
            <a:r>
              <a:rPr lang="zh-CN" altLang="en-US" kern="100" dirty="0">
                <a:solidFill>
                  <a:srgbClr val="000000"/>
                </a:solidFill>
                <a:latin typeface="黑体"/>
                <a:ea typeface="黑体"/>
              </a:rPr>
              <a:t>显卡故障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：屏幕出现异常杂点或图案。</a:t>
            </a:r>
          </a:p>
        </p:txBody>
      </p:sp>
      <p:sp>
        <p:nvSpPr>
          <p:cNvPr id="7" name="矩形 6"/>
          <p:cNvSpPr/>
          <p:nvPr/>
        </p:nvSpPr>
        <p:spPr>
          <a:xfrm>
            <a:off x="568400" y="2642056"/>
            <a:ext cx="8136904" cy="1015663"/>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此类故障一般是由于显卡的显存出现问题或显卡与主板接触不良造成。需清洁显卡金手指部位或更换显卡。</a:t>
            </a:r>
            <a:endParaRPr lang="zh-CN" altLang="en-US" sz="2000" dirty="0"/>
          </a:p>
        </p:txBody>
      </p:sp>
    </p:spTree>
    <p:extLst>
      <p:ext uri="{BB962C8B-B14F-4D97-AF65-F5344CB8AC3E}">
        <p14:creationId xmlns:p14="http://schemas.microsoft.com/office/powerpoint/2010/main" val="25738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  </a:t>
            </a:r>
            <a:r>
              <a:rPr lang="zh-CN" altLang="en-US" kern="100" dirty="0">
                <a:solidFill>
                  <a:srgbClr val="000000"/>
                </a:solidFill>
                <a:latin typeface="黑体"/>
                <a:ea typeface="黑体"/>
              </a:rPr>
              <a:t>主板故障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2400657"/>
          </a:xfrm>
          <a:prstGeom prst="rect">
            <a:avLst/>
          </a:prstGeom>
        </p:spPr>
        <p:txBody>
          <a:bodyPr wrap="square">
            <a:spAutoFit/>
          </a:bodyPr>
          <a:lstStyle/>
          <a:p>
            <a:pPr>
              <a:lnSpc>
                <a:spcPct val="150000"/>
              </a:lnSpc>
            </a:pPr>
            <a:r>
              <a:rPr lang="zh-CN" altLang="zh-CN" sz="2000" dirty="0"/>
              <a:t>主板是计算机的关键部件，起着至关重要的作用。如果主板产生故障将会影响到整个计算机系统的工作</a:t>
            </a:r>
            <a:r>
              <a:rPr lang="zh-CN" altLang="zh-CN" sz="2000" dirty="0" smtClean="0"/>
              <a:t>。</a:t>
            </a:r>
            <a:endParaRPr lang="en-US" altLang="zh-CN" sz="2000" dirty="0" smtClean="0"/>
          </a:p>
          <a:p>
            <a:pPr>
              <a:lnSpc>
                <a:spcPct val="150000"/>
              </a:lnSpc>
            </a:pPr>
            <a:r>
              <a:rPr lang="zh-CN" altLang="zh-CN" sz="2000" dirty="0" smtClean="0"/>
              <a:t>下面</a:t>
            </a:r>
            <a:r>
              <a:rPr lang="zh-CN" altLang="zh-CN" sz="2000" dirty="0"/>
              <a:t>，简要介绍几种</a:t>
            </a:r>
            <a:r>
              <a:rPr lang="zh-CN" altLang="zh-CN" sz="2000" dirty="0" smtClean="0"/>
              <a:t>主板</a:t>
            </a:r>
            <a:endParaRPr lang="en-US" altLang="zh-CN" sz="2000" dirty="0" smtClean="0"/>
          </a:p>
          <a:p>
            <a:pPr>
              <a:lnSpc>
                <a:spcPct val="150000"/>
              </a:lnSpc>
            </a:pPr>
            <a:r>
              <a:rPr lang="zh-CN" altLang="zh-CN" sz="2000" dirty="0" smtClean="0"/>
              <a:t>常见</a:t>
            </a:r>
            <a:r>
              <a:rPr lang="zh-CN" altLang="zh-CN" sz="2000" dirty="0"/>
              <a:t>的故障案例及解决</a:t>
            </a:r>
            <a:r>
              <a:rPr lang="zh-CN" altLang="zh-CN" sz="2000" dirty="0" smtClean="0"/>
              <a:t>方</a:t>
            </a:r>
            <a:endParaRPr lang="en-US" altLang="zh-CN" sz="2000" dirty="0" smtClean="0"/>
          </a:p>
          <a:p>
            <a:pPr>
              <a:lnSpc>
                <a:spcPct val="150000"/>
              </a:lnSpc>
            </a:pPr>
            <a:r>
              <a:rPr lang="zh-CN" altLang="zh-CN" sz="2000" dirty="0" smtClean="0"/>
              <a:t>法</a:t>
            </a:r>
            <a:r>
              <a:rPr lang="zh-CN" altLang="zh-CN" sz="2000" dirty="0"/>
              <a:t>。</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66318"/>
            <a:ext cx="5276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18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15.3  </a:t>
            </a:r>
            <a:r>
              <a:rPr lang="zh-CN" altLang="en-US" kern="100" dirty="0">
                <a:solidFill>
                  <a:srgbClr val="000000"/>
                </a:solidFill>
                <a:latin typeface="黑体"/>
                <a:ea typeface="黑体"/>
              </a:rPr>
              <a:t>显卡故障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6</a:t>
            </a:r>
            <a:r>
              <a:rPr lang="zh-CN" altLang="en-US" sz="2000" dirty="0">
                <a:solidFill>
                  <a:srgbClr val="FF0000"/>
                </a:solidFill>
              </a:rPr>
              <a:t>：显卡驱动程序</a:t>
            </a:r>
            <a:r>
              <a:rPr lang="zh-CN" altLang="en-US" sz="2000" dirty="0" smtClean="0">
                <a:solidFill>
                  <a:srgbClr val="FF0000"/>
                </a:solidFill>
              </a:rPr>
              <a:t>丢失。</a:t>
            </a:r>
            <a:endParaRPr lang="zh-CN" altLang="en-US" sz="2000" dirty="0">
              <a:solidFill>
                <a:srgbClr val="FF0000"/>
              </a:solidFill>
            </a:endParaRPr>
          </a:p>
        </p:txBody>
      </p:sp>
      <p:sp>
        <p:nvSpPr>
          <p:cNvPr id="7" name="矩形 6"/>
          <p:cNvSpPr/>
          <p:nvPr/>
        </p:nvSpPr>
        <p:spPr>
          <a:xfrm>
            <a:off x="568400" y="2642056"/>
            <a:ext cx="8136904" cy="3264227"/>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r>
              <a:rPr lang="zh-CN" altLang="en-US" sz="2000" dirty="0">
                <a:solidFill>
                  <a:schemeClr val="accent1">
                    <a:lumMod val="75000"/>
                  </a:schemeClr>
                </a:solidFill>
              </a:rPr>
              <a:t>显卡驱动程序载入，运行一段时间后驱动程序自动丢失，此类故障一般是由于显卡质量不佳或显卡与主板不兼容，使得显卡温度太高，从而导致系统运行不稳定或出现死机，此时只有更换显卡。  </a:t>
            </a:r>
          </a:p>
          <a:p>
            <a:pPr>
              <a:lnSpc>
                <a:spcPct val="150000"/>
              </a:lnSpc>
            </a:pPr>
            <a:r>
              <a:rPr lang="zh-CN" altLang="en-US" sz="2000" dirty="0">
                <a:solidFill>
                  <a:schemeClr val="accent1">
                    <a:lumMod val="75000"/>
                  </a:schemeClr>
                </a:solidFill>
              </a:rPr>
              <a:t>此外，还有一类特殊情况，以前能载入显卡驱动程序，但在显卡驱动程序载入后，进入</a:t>
            </a:r>
            <a:r>
              <a:rPr lang="en-US" altLang="zh-CN" sz="2000" dirty="0">
                <a:solidFill>
                  <a:schemeClr val="accent1">
                    <a:lumMod val="75000"/>
                  </a:schemeClr>
                </a:solidFill>
              </a:rPr>
              <a:t>Windows</a:t>
            </a:r>
            <a:r>
              <a:rPr lang="zh-CN" altLang="en-US" sz="2000" dirty="0">
                <a:solidFill>
                  <a:schemeClr val="accent1">
                    <a:lumMod val="75000"/>
                  </a:schemeClr>
                </a:solidFill>
              </a:rPr>
              <a:t>时出现死机。可更换其它型号的显卡在载入其驱动程序后，插入旧显卡予以解决。如若还不能解决此类故障，则说明注册表故障，对注册表进行恢复或重新安装操作系统即可。</a:t>
            </a:r>
          </a:p>
        </p:txBody>
      </p:sp>
    </p:spTree>
    <p:extLst>
      <p:ext uri="{BB962C8B-B14F-4D97-AF65-F5344CB8AC3E}">
        <p14:creationId xmlns:p14="http://schemas.microsoft.com/office/powerpoint/2010/main" val="25738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15.4  </a:t>
            </a:r>
            <a:r>
              <a:rPr lang="zh-CN" altLang="en-US" kern="100" dirty="0">
                <a:solidFill>
                  <a:srgbClr val="000000"/>
                </a:solidFill>
                <a:latin typeface="黑体"/>
                <a:ea typeface="黑体"/>
              </a:rPr>
              <a:t>声卡故障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：声卡无声。</a:t>
            </a:r>
          </a:p>
        </p:txBody>
      </p:sp>
      <p:sp>
        <p:nvSpPr>
          <p:cNvPr id="7" name="矩形 6"/>
          <p:cNvSpPr/>
          <p:nvPr/>
        </p:nvSpPr>
        <p:spPr>
          <a:xfrm>
            <a:off x="568400" y="2642056"/>
            <a:ext cx="8136904" cy="3460819"/>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r>
              <a:rPr lang="zh-CN" altLang="en-US" sz="2000" dirty="0">
                <a:solidFill>
                  <a:schemeClr val="accent1">
                    <a:lumMod val="75000"/>
                  </a:schemeClr>
                </a:solidFill>
              </a:rPr>
              <a:t>出现这种故障一般有以下原因。</a:t>
            </a:r>
          </a:p>
          <a:p>
            <a:pPr>
              <a:lnSpc>
                <a:spcPct val="150000"/>
              </a:lnSpc>
            </a:pPr>
            <a:r>
              <a:rPr lang="en-US" altLang="zh-CN" sz="1600" dirty="0">
                <a:solidFill>
                  <a:schemeClr val="accent1">
                    <a:lumMod val="75000"/>
                  </a:schemeClr>
                </a:solidFill>
              </a:rPr>
              <a:t>1</a:t>
            </a:r>
            <a:r>
              <a:rPr lang="zh-CN" altLang="en-US" sz="1600" dirty="0">
                <a:solidFill>
                  <a:schemeClr val="accent1">
                    <a:lumMod val="75000"/>
                  </a:schemeClr>
                </a:solidFill>
              </a:rPr>
              <a:t>）驱动程序默认输出为“静音”。单击屏幕右下角的声音小图标（小嗽叭），出现音量调节滑块，下方有“静音”选项，单击前边的复选框，清除框内的对号，即可正常发音。  </a:t>
            </a:r>
          </a:p>
          <a:p>
            <a:pPr>
              <a:lnSpc>
                <a:spcPct val="150000"/>
              </a:lnSpc>
            </a:pPr>
            <a:r>
              <a:rPr lang="en-US" altLang="zh-CN" sz="1600" dirty="0">
                <a:solidFill>
                  <a:schemeClr val="accent1">
                    <a:lumMod val="75000"/>
                  </a:schemeClr>
                </a:solidFill>
              </a:rPr>
              <a:t>2</a:t>
            </a:r>
            <a:r>
              <a:rPr lang="zh-CN" altLang="en-US" sz="1600" dirty="0">
                <a:solidFill>
                  <a:schemeClr val="accent1">
                    <a:lumMod val="75000"/>
                  </a:schemeClr>
                </a:solidFill>
              </a:rPr>
              <a:t>）声卡与其它插卡有冲突。解决办法是调整</a:t>
            </a:r>
            <a:r>
              <a:rPr lang="en-US" altLang="zh-CN" sz="1600" dirty="0">
                <a:solidFill>
                  <a:schemeClr val="accent1">
                    <a:lumMod val="75000"/>
                  </a:schemeClr>
                </a:solidFill>
              </a:rPr>
              <a:t>PnP</a:t>
            </a:r>
            <a:r>
              <a:rPr lang="zh-CN" altLang="en-US" sz="1600" dirty="0">
                <a:solidFill>
                  <a:schemeClr val="accent1">
                    <a:lumMod val="75000"/>
                  </a:schemeClr>
                </a:solidFill>
              </a:rPr>
              <a:t>卡所使用的系统资源，使各卡互不干扰。有时，打开“设备管理”，虽然未见黄色的惊叹号（冲突标志），但声卡就是不发声，其实也是存在冲突，只是系统没有检查出来。  </a:t>
            </a:r>
          </a:p>
          <a:p>
            <a:pPr>
              <a:lnSpc>
                <a:spcPct val="150000"/>
              </a:lnSpc>
            </a:pPr>
            <a:r>
              <a:rPr lang="en-US" altLang="zh-CN" sz="1600" dirty="0">
                <a:solidFill>
                  <a:schemeClr val="accent1">
                    <a:lumMod val="75000"/>
                  </a:schemeClr>
                </a:solidFill>
              </a:rPr>
              <a:t>3</a:t>
            </a:r>
            <a:r>
              <a:rPr lang="zh-CN" altLang="en-US" sz="1600" dirty="0">
                <a:solidFill>
                  <a:schemeClr val="accent1">
                    <a:lumMod val="75000"/>
                  </a:schemeClr>
                </a:solidFill>
              </a:rPr>
              <a:t>）安装了</a:t>
            </a:r>
            <a:r>
              <a:rPr lang="en-US" altLang="zh-CN" sz="1600" dirty="0">
                <a:solidFill>
                  <a:schemeClr val="accent1">
                    <a:lumMod val="75000"/>
                  </a:schemeClr>
                </a:solidFill>
              </a:rPr>
              <a:t>Direct X</a:t>
            </a:r>
            <a:r>
              <a:rPr lang="zh-CN" altLang="en-US" sz="1600" dirty="0">
                <a:solidFill>
                  <a:schemeClr val="accent1">
                    <a:lumMod val="75000"/>
                  </a:schemeClr>
                </a:solidFill>
              </a:rPr>
              <a:t>后声卡不能发声了。说明此声卡与</a:t>
            </a:r>
            <a:r>
              <a:rPr lang="en-US" altLang="zh-CN" sz="1600" dirty="0">
                <a:solidFill>
                  <a:schemeClr val="accent1">
                    <a:lumMod val="75000"/>
                  </a:schemeClr>
                </a:solidFill>
              </a:rPr>
              <a:t>Direct X</a:t>
            </a:r>
            <a:r>
              <a:rPr lang="zh-CN" altLang="en-US" sz="1600" dirty="0">
                <a:solidFill>
                  <a:schemeClr val="accent1">
                    <a:lumMod val="75000"/>
                  </a:schemeClr>
                </a:solidFill>
              </a:rPr>
              <a:t>兼容性不好，需要更新驱动程序。  </a:t>
            </a:r>
          </a:p>
          <a:p>
            <a:pPr>
              <a:lnSpc>
                <a:spcPct val="150000"/>
              </a:lnSpc>
            </a:pPr>
            <a:r>
              <a:rPr lang="en-US" altLang="zh-CN" sz="1600" dirty="0">
                <a:solidFill>
                  <a:schemeClr val="accent1">
                    <a:lumMod val="75000"/>
                  </a:schemeClr>
                </a:solidFill>
              </a:rPr>
              <a:t>4</a:t>
            </a:r>
            <a:r>
              <a:rPr lang="zh-CN" altLang="en-US" sz="1600" dirty="0">
                <a:solidFill>
                  <a:schemeClr val="accent1">
                    <a:lumMod val="75000"/>
                  </a:schemeClr>
                </a:solidFill>
              </a:rPr>
              <a:t>）一个声道无声。检查声卡到音箱的音频线是否有断线。</a:t>
            </a:r>
          </a:p>
        </p:txBody>
      </p:sp>
    </p:spTree>
    <p:extLst>
      <p:ext uri="{BB962C8B-B14F-4D97-AF65-F5344CB8AC3E}">
        <p14:creationId xmlns:p14="http://schemas.microsoft.com/office/powerpoint/2010/main" val="424162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15.4  </a:t>
            </a:r>
            <a:r>
              <a:rPr lang="zh-CN" altLang="en-US" kern="100" dirty="0">
                <a:solidFill>
                  <a:srgbClr val="000000"/>
                </a:solidFill>
                <a:latin typeface="黑体"/>
                <a:ea typeface="黑体"/>
              </a:rPr>
              <a:t>声卡故障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2</a:t>
            </a:r>
            <a:r>
              <a:rPr lang="zh-CN" altLang="en-US" sz="2000" dirty="0">
                <a:solidFill>
                  <a:srgbClr val="FF0000"/>
                </a:solidFill>
              </a:rPr>
              <a:t>：声卡发出的噪音过大。</a:t>
            </a:r>
          </a:p>
        </p:txBody>
      </p:sp>
      <p:sp>
        <p:nvSpPr>
          <p:cNvPr id="7" name="矩形 6"/>
          <p:cNvSpPr/>
          <p:nvPr/>
        </p:nvSpPr>
        <p:spPr>
          <a:xfrm>
            <a:off x="568400" y="2642056"/>
            <a:ext cx="8136904" cy="2769989"/>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r>
              <a:rPr lang="zh-CN" altLang="en-US" sz="2000" dirty="0">
                <a:solidFill>
                  <a:schemeClr val="accent1">
                    <a:lumMod val="75000"/>
                  </a:schemeClr>
                </a:solidFill>
              </a:rPr>
              <a:t>出现这种故障一般有以下原因。</a:t>
            </a:r>
          </a:p>
          <a:p>
            <a:pPr>
              <a:lnSpc>
                <a:spcPct val="150000"/>
              </a:lnSpc>
            </a:pPr>
            <a:r>
              <a:rPr lang="en-US" altLang="zh-CN" sz="1600" dirty="0">
                <a:solidFill>
                  <a:schemeClr val="accent1">
                    <a:lumMod val="75000"/>
                  </a:schemeClr>
                </a:solidFill>
              </a:rPr>
              <a:t>1</a:t>
            </a:r>
            <a:r>
              <a:rPr lang="zh-CN" altLang="en-US" sz="1600" dirty="0">
                <a:solidFill>
                  <a:schemeClr val="accent1">
                    <a:lumMod val="75000"/>
                  </a:schemeClr>
                </a:solidFill>
              </a:rPr>
              <a:t>）插卡不正。由于机箱制造精度不够高、声卡外挡板制造或安装不良导致声卡不能与主板扩展槽紧密结合，目视可见声卡上“金手指”与扩展槽簧片有错位。这种</a:t>
            </a:r>
            <a:r>
              <a:rPr lang="zh-CN" altLang="en-US" sz="1600" dirty="0" smtClean="0">
                <a:solidFill>
                  <a:schemeClr val="accent1">
                    <a:lumMod val="75000"/>
                  </a:schemeClr>
                </a:solidFill>
              </a:rPr>
              <a:t>现象在</a:t>
            </a:r>
            <a:r>
              <a:rPr lang="en-US" altLang="zh-CN" sz="1600" dirty="0" smtClean="0">
                <a:solidFill>
                  <a:schemeClr val="accent1">
                    <a:lumMod val="75000"/>
                  </a:schemeClr>
                </a:solidFill>
              </a:rPr>
              <a:t>ISA</a:t>
            </a:r>
            <a:r>
              <a:rPr lang="zh-CN" altLang="en-US" sz="1600" dirty="0" smtClean="0">
                <a:solidFill>
                  <a:schemeClr val="accent1">
                    <a:lumMod val="75000"/>
                  </a:schemeClr>
                </a:solidFill>
              </a:rPr>
              <a:t>卡或</a:t>
            </a:r>
            <a:r>
              <a:rPr lang="en-US" altLang="zh-CN" sz="1600" dirty="0" smtClean="0">
                <a:solidFill>
                  <a:schemeClr val="accent1">
                    <a:lumMod val="75000"/>
                  </a:schemeClr>
                </a:solidFill>
              </a:rPr>
              <a:t>PCI</a:t>
            </a:r>
            <a:r>
              <a:rPr lang="zh-CN" altLang="en-US" sz="1600" dirty="0" smtClean="0">
                <a:solidFill>
                  <a:schemeClr val="accent1">
                    <a:lumMod val="75000"/>
                  </a:schemeClr>
                </a:solidFill>
              </a:rPr>
              <a:t>卡上都有，属于</a:t>
            </a:r>
            <a:r>
              <a:rPr lang="zh-CN" altLang="en-US" sz="1600" dirty="0">
                <a:solidFill>
                  <a:schemeClr val="accent1">
                    <a:lumMod val="75000"/>
                  </a:schemeClr>
                </a:solidFill>
              </a:rPr>
              <a:t>常见故障。一般可用钳子校正。  </a:t>
            </a:r>
          </a:p>
          <a:p>
            <a:pPr>
              <a:lnSpc>
                <a:spcPct val="150000"/>
              </a:lnSpc>
            </a:pPr>
            <a:r>
              <a:rPr lang="en-US" altLang="zh-CN" sz="1600" dirty="0">
                <a:solidFill>
                  <a:schemeClr val="accent1">
                    <a:lumMod val="75000"/>
                  </a:schemeClr>
                </a:solidFill>
              </a:rPr>
              <a:t>2</a:t>
            </a:r>
            <a:r>
              <a:rPr lang="zh-CN" altLang="en-US" sz="1600" dirty="0">
                <a:solidFill>
                  <a:schemeClr val="accent1">
                    <a:lumMod val="75000"/>
                  </a:schemeClr>
                </a:solidFill>
              </a:rPr>
              <a:t>）有源音箱输入接在声卡的</a:t>
            </a:r>
            <a:r>
              <a:rPr lang="en-US" altLang="zh-CN" sz="1600" dirty="0">
                <a:solidFill>
                  <a:schemeClr val="accent1">
                    <a:lumMod val="75000"/>
                  </a:schemeClr>
                </a:solidFill>
              </a:rPr>
              <a:t>Speaker</a:t>
            </a:r>
            <a:r>
              <a:rPr lang="zh-CN" altLang="en-US" sz="1600" dirty="0">
                <a:solidFill>
                  <a:schemeClr val="accent1">
                    <a:lumMod val="75000"/>
                  </a:schemeClr>
                </a:solidFill>
              </a:rPr>
              <a:t>输出端</a:t>
            </a:r>
            <a:r>
              <a:rPr lang="zh-CN" altLang="en-US" sz="1600" dirty="0" smtClean="0">
                <a:solidFill>
                  <a:schemeClr val="accent1">
                    <a:lumMod val="75000"/>
                  </a:schemeClr>
                </a:solidFill>
              </a:rPr>
              <a:t>。</a:t>
            </a:r>
            <a:endParaRPr lang="en-US" altLang="zh-CN" sz="1600" dirty="0" smtClean="0">
              <a:solidFill>
                <a:schemeClr val="accent1">
                  <a:lumMod val="75000"/>
                </a:schemeClr>
              </a:solidFill>
            </a:endParaRPr>
          </a:p>
          <a:p>
            <a:pPr>
              <a:lnSpc>
                <a:spcPct val="150000"/>
              </a:lnSpc>
            </a:pPr>
            <a:r>
              <a:rPr lang="en-US" altLang="zh-CN" sz="1600" dirty="0" smtClean="0">
                <a:solidFill>
                  <a:schemeClr val="accent1">
                    <a:lumMod val="75000"/>
                  </a:schemeClr>
                </a:solidFill>
              </a:rPr>
              <a:t>3</a:t>
            </a:r>
            <a:r>
              <a:rPr lang="zh-CN" altLang="en-US" sz="1600" dirty="0">
                <a:solidFill>
                  <a:schemeClr val="accent1">
                    <a:lumMod val="75000"/>
                  </a:schemeClr>
                </a:solidFill>
              </a:rPr>
              <a:t>）</a:t>
            </a:r>
            <a:r>
              <a:rPr lang="en-US" altLang="zh-CN" sz="1600" dirty="0">
                <a:solidFill>
                  <a:schemeClr val="accent1">
                    <a:lumMod val="75000"/>
                  </a:schemeClr>
                </a:solidFill>
              </a:rPr>
              <a:t>Windows</a:t>
            </a:r>
            <a:r>
              <a:rPr lang="zh-CN" altLang="en-US" sz="1600" dirty="0">
                <a:solidFill>
                  <a:schemeClr val="accent1">
                    <a:lumMod val="75000"/>
                  </a:schemeClr>
                </a:solidFill>
              </a:rPr>
              <a:t>自带的驱动程序不好。在安装声卡驱动程序时，要选择“厂家提供的驱动程序”而不要选“</a:t>
            </a:r>
            <a:r>
              <a:rPr lang="en-US" altLang="zh-CN" sz="1600" dirty="0">
                <a:solidFill>
                  <a:schemeClr val="accent1">
                    <a:lumMod val="75000"/>
                  </a:schemeClr>
                </a:solidFill>
              </a:rPr>
              <a:t>Windows</a:t>
            </a:r>
            <a:r>
              <a:rPr lang="zh-CN" altLang="en-US" sz="1600" dirty="0">
                <a:solidFill>
                  <a:schemeClr val="accent1">
                    <a:lumMod val="75000"/>
                  </a:schemeClr>
                </a:solidFill>
              </a:rPr>
              <a:t>默认的驱动程序</a:t>
            </a:r>
            <a:r>
              <a:rPr lang="zh-CN" altLang="en-US" sz="1600" dirty="0" smtClean="0">
                <a:solidFill>
                  <a:schemeClr val="accent1">
                    <a:lumMod val="75000"/>
                  </a:schemeClr>
                </a:solidFill>
              </a:rPr>
              <a:t>”</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341644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15.4  </a:t>
            </a:r>
            <a:r>
              <a:rPr lang="zh-CN" altLang="en-US" kern="100" dirty="0">
                <a:solidFill>
                  <a:srgbClr val="000000"/>
                </a:solidFill>
                <a:latin typeface="黑体"/>
                <a:ea typeface="黑体"/>
              </a:rPr>
              <a:t>声卡故障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3</a:t>
            </a:r>
            <a:r>
              <a:rPr lang="zh-CN" altLang="en-US" sz="2000" dirty="0">
                <a:solidFill>
                  <a:srgbClr val="FF0000"/>
                </a:solidFill>
              </a:rPr>
              <a:t>：声卡无法“即插即用”。</a:t>
            </a:r>
          </a:p>
        </p:txBody>
      </p:sp>
      <p:sp>
        <p:nvSpPr>
          <p:cNvPr id="7" name="矩形 6"/>
          <p:cNvSpPr/>
          <p:nvPr/>
        </p:nvSpPr>
        <p:spPr>
          <a:xfrm>
            <a:off x="539552" y="2483078"/>
            <a:ext cx="8136904" cy="3139321"/>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en-US" altLang="zh-CN" sz="1600" dirty="0" smtClean="0">
                <a:solidFill>
                  <a:schemeClr val="accent1">
                    <a:lumMod val="75000"/>
                  </a:schemeClr>
                </a:solidFill>
              </a:rPr>
              <a:t>1</a:t>
            </a:r>
            <a:r>
              <a:rPr lang="zh-CN" altLang="en-US" sz="1600" dirty="0">
                <a:solidFill>
                  <a:schemeClr val="accent1">
                    <a:lumMod val="75000"/>
                  </a:schemeClr>
                </a:solidFill>
              </a:rPr>
              <a:t>）尽量使用新驱动程序或替代程序</a:t>
            </a:r>
            <a:r>
              <a:rPr lang="zh-CN" altLang="en-US" sz="1600" dirty="0" smtClean="0">
                <a:solidFill>
                  <a:schemeClr val="accent1">
                    <a:lumMod val="75000"/>
                  </a:schemeClr>
                </a:solidFill>
              </a:rPr>
              <a:t>。</a:t>
            </a:r>
          </a:p>
          <a:p>
            <a:pPr>
              <a:lnSpc>
                <a:spcPct val="150000"/>
              </a:lnSpc>
            </a:pPr>
            <a:r>
              <a:rPr lang="en-US" altLang="zh-CN" sz="1600" dirty="0" smtClean="0">
                <a:solidFill>
                  <a:schemeClr val="accent1">
                    <a:lumMod val="75000"/>
                  </a:schemeClr>
                </a:solidFill>
              </a:rPr>
              <a:t>2</a:t>
            </a:r>
            <a:r>
              <a:rPr lang="zh-CN" altLang="en-US" sz="1600" dirty="0" smtClean="0">
                <a:solidFill>
                  <a:schemeClr val="accent1">
                    <a:lumMod val="75000"/>
                  </a:schemeClr>
                </a:solidFill>
              </a:rPr>
              <a:t>）最头痛的问题莫过于</a:t>
            </a:r>
            <a:r>
              <a:rPr lang="en-US" altLang="zh-CN" sz="1600" dirty="0" smtClean="0">
                <a:solidFill>
                  <a:schemeClr val="accent1">
                    <a:lumMod val="75000"/>
                  </a:schemeClr>
                </a:solidFill>
              </a:rPr>
              <a:t>Windows 9X</a:t>
            </a:r>
            <a:r>
              <a:rPr lang="zh-CN" altLang="en-US" sz="1600" dirty="0" smtClean="0">
                <a:solidFill>
                  <a:schemeClr val="accent1">
                    <a:lumMod val="75000"/>
                  </a:schemeClr>
                </a:solidFill>
              </a:rPr>
              <a:t>下检测到即插即用设备却偏偏自作主张帮你安装驱动程序，这个驱动程序偏是不能用的，可以通过修改注册表解决。  </a:t>
            </a:r>
          </a:p>
          <a:p>
            <a:pPr>
              <a:lnSpc>
                <a:spcPct val="150000"/>
              </a:lnSpc>
            </a:pPr>
            <a:r>
              <a:rPr lang="en-US" altLang="zh-CN" sz="1600" dirty="0" smtClean="0">
                <a:solidFill>
                  <a:schemeClr val="accent1">
                    <a:lumMod val="75000"/>
                  </a:schemeClr>
                </a:solidFill>
              </a:rPr>
              <a:t>3</a:t>
            </a:r>
            <a:r>
              <a:rPr lang="zh-CN" altLang="en-US" sz="1600" dirty="0">
                <a:solidFill>
                  <a:schemeClr val="accent1">
                    <a:lumMod val="75000"/>
                  </a:schemeClr>
                </a:solidFill>
              </a:rPr>
              <a:t>）不支持</a:t>
            </a:r>
            <a:r>
              <a:rPr lang="en-US" altLang="zh-CN" sz="1600" dirty="0">
                <a:solidFill>
                  <a:schemeClr val="accent1">
                    <a:lumMod val="75000"/>
                  </a:schemeClr>
                </a:solidFill>
              </a:rPr>
              <a:t>PnP</a:t>
            </a:r>
            <a:r>
              <a:rPr lang="zh-CN" altLang="en-US" sz="1600" dirty="0">
                <a:solidFill>
                  <a:schemeClr val="accent1">
                    <a:lumMod val="75000"/>
                  </a:schemeClr>
                </a:solidFill>
              </a:rPr>
              <a:t>声卡的安装（也适用于不能用上述</a:t>
            </a:r>
            <a:r>
              <a:rPr lang="en-US" altLang="zh-CN" sz="1600" dirty="0">
                <a:solidFill>
                  <a:schemeClr val="accent1">
                    <a:lumMod val="75000"/>
                  </a:schemeClr>
                </a:solidFill>
              </a:rPr>
              <a:t>PnP</a:t>
            </a:r>
            <a:r>
              <a:rPr lang="zh-CN" altLang="en-US" sz="1600" dirty="0">
                <a:solidFill>
                  <a:schemeClr val="accent1">
                    <a:lumMod val="75000"/>
                  </a:schemeClr>
                </a:solidFill>
              </a:rPr>
              <a:t>方式安装的</a:t>
            </a:r>
            <a:r>
              <a:rPr lang="en-US" altLang="zh-CN" sz="1600" dirty="0">
                <a:solidFill>
                  <a:schemeClr val="accent1">
                    <a:lumMod val="75000"/>
                  </a:schemeClr>
                </a:solidFill>
              </a:rPr>
              <a:t>PnP</a:t>
            </a:r>
            <a:r>
              <a:rPr lang="zh-CN" altLang="en-US" sz="1600" dirty="0">
                <a:solidFill>
                  <a:schemeClr val="accent1">
                    <a:lumMod val="75000"/>
                  </a:schemeClr>
                </a:solidFill>
              </a:rPr>
              <a:t>声卡）：进入“控制面板”</a:t>
            </a:r>
            <a:r>
              <a:rPr lang="en-US" altLang="zh-CN" sz="1600" dirty="0">
                <a:solidFill>
                  <a:schemeClr val="accent1">
                    <a:lumMod val="75000"/>
                  </a:schemeClr>
                </a:solidFill>
              </a:rPr>
              <a:t>/“</a:t>
            </a:r>
            <a:r>
              <a:rPr lang="zh-CN" altLang="en-US" sz="1600" dirty="0">
                <a:solidFill>
                  <a:schemeClr val="accent1">
                    <a:lumMod val="75000"/>
                  </a:schemeClr>
                </a:solidFill>
              </a:rPr>
              <a:t>添加新硬件”</a:t>
            </a:r>
            <a:r>
              <a:rPr lang="en-US" altLang="zh-CN" sz="1600" dirty="0">
                <a:solidFill>
                  <a:schemeClr val="accent1">
                    <a:lumMod val="75000"/>
                  </a:schemeClr>
                </a:solidFill>
              </a:rPr>
              <a:t>/“</a:t>
            </a:r>
            <a:r>
              <a:rPr lang="zh-CN" altLang="en-US" sz="1600" dirty="0">
                <a:solidFill>
                  <a:schemeClr val="accent1">
                    <a:lumMod val="75000"/>
                  </a:schemeClr>
                </a:solidFill>
              </a:rPr>
              <a:t>下一步”，当提示“需要</a:t>
            </a:r>
            <a:r>
              <a:rPr lang="en-US" altLang="zh-CN" sz="1600" dirty="0">
                <a:solidFill>
                  <a:schemeClr val="accent1">
                    <a:lumMod val="75000"/>
                  </a:schemeClr>
                </a:solidFill>
              </a:rPr>
              <a:t>Windows</a:t>
            </a:r>
            <a:r>
              <a:rPr lang="zh-CN" altLang="en-US" sz="1600" dirty="0">
                <a:solidFill>
                  <a:schemeClr val="accent1">
                    <a:lumMod val="75000"/>
                  </a:schemeClr>
                </a:solidFill>
              </a:rPr>
              <a:t>搜索新硬件吗？”时，选择“否”，而后从列表中选取“声音、视频和游戏控制器”用驱动盘或直接选择声卡类型进行安装。 </a:t>
            </a:r>
          </a:p>
        </p:txBody>
      </p:sp>
    </p:spTree>
    <p:extLst>
      <p:ext uri="{BB962C8B-B14F-4D97-AF65-F5344CB8AC3E}">
        <p14:creationId xmlns:p14="http://schemas.microsoft.com/office/powerpoint/2010/main" val="341644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15.4  </a:t>
            </a:r>
            <a:r>
              <a:rPr lang="zh-CN" altLang="en-US" kern="100" dirty="0">
                <a:solidFill>
                  <a:srgbClr val="000000"/>
                </a:solidFill>
                <a:latin typeface="黑体"/>
                <a:ea typeface="黑体"/>
              </a:rPr>
              <a:t>声卡故障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4</a:t>
            </a:r>
            <a:r>
              <a:rPr lang="zh-CN" altLang="en-US" sz="2000" dirty="0">
                <a:solidFill>
                  <a:srgbClr val="FF0000"/>
                </a:solidFill>
              </a:rPr>
              <a:t>：播放</a:t>
            </a:r>
            <a:r>
              <a:rPr lang="en-US" altLang="zh-CN" sz="2000" dirty="0">
                <a:solidFill>
                  <a:srgbClr val="FF0000"/>
                </a:solidFill>
              </a:rPr>
              <a:t>CD</a:t>
            </a:r>
            <a:r>
              <a:rPr lang="zh-CN" altLang="en-US" sz="2000" dirty="0" smtClean="0">
                <a:solidFill>
                  <a:srgbClr val="FF0000"/>
                </a:solidFill>
              </a:rPr>
              <a:t>无声。</a:t>
            </a:r>
            <a:endParaRPr lang="zh-CN" altLang="en-US" sz="2000" dirty="0">
              <a:solidFill>
                <a:srgbClr val="FF0000"/>
              </a:solidFill>
            </a:endParaRPr>
          </a:p>
        </p:txBody>
      </p:sp>
      <p:sp>
        <p:nvSpPr>
          <p:cNvPr id="7" name="矩形 6"/>
          <p:cNvSpPr/>
          <p:nvPr/>
        </p:nvSpPr>
        <p:spPr>
          <a:xfrm>
            <a:off x="568400" y="2642056"/>
            <a:ext cx="8136904" cy="3139321"/>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zh-CN" altLang="en-US" sz="2000" dirty="0" smtClean="0">
              <a:solidFill>
                <a:schemeClr val="accent1">
                  <a:lumMod val="75000"/>
                </a:schemeClr>
              </a:solidFill>
            </a:endParaRPr>
          </a:p>
          <a:p>
            <a:pPr>
              <a:lnSpc>
                <a:spcPct val="150000"/>
              </a:lnSpc>
            </a:pPr>
            <a:r>
              <a:rPr lang="en-US" altLang="zh-CN" sz="1600" dirty="0" smtClean="0">
                <a:solidFill>
                  <a:schemeClr val="accent1">
                    <a:lumMod val="75000"/>
                  </a:schemeClr>
                </a:solidFill>
              </a:rPr>
              <a:t>1</a:t>
            </a:r>
            <a:r>
              <a:rPr lang="zh-CN" altLang="en-US" sz="1600" dirty="0" smtClean="0">
                <a:solidFill>
                  <a:schemeClr val="accent1">
                    <a:lumMod val="75000"/>
                  </a:schemeClr>
                </a:solidFill>
              </a:rPr>
              <a:t>）完全无声。用</a:t>
            </a:r>
            <a:r>
              <a:rPr lang="en-US" altLang="zh-CN" sz="1600" dirty="0" smtClean="0">
                <a:solidFill>
                  <a:schemeClr val="accent1">
                    <a:lumMod val="75000"/>
                  </a:schemeClr>
                </a:solidFill>
              </a:rPr>
              <a:t>Windows 98</a:t>
            </a:r>
            <a:r>
              <a:rPr lang="zh-CN" altLang="en-US" sz="1600" dirty="0" smtClean="0">
                <a:solidFill>
                  <a:schemeClr val="accent1">
                    <a:lumMod val="75000"/>
                  </a:schemeClr>
                </a:solidFill>
              </a:rPr>
              <a:t>的“</a:t>
            </a:r>
            <a:r>
              <a:rPr lang="en-US" altLang="zh-CN" sz="1600" dirty="0" smtClean="0">
                <a:solidFill>
                  <a:schemeClr val="accent1">
                    <a:lumMod val="75000"/>
                  </a:schemeClr>
                </a:solidFill>
              </a:rPr>
              <a:t>CD</a:t>
            </a:r>
            <a:r>
              <a:rPr lang="zh-CN" altLang="en-US" sz="1600" dirty="0" smtClean="0">
                <a:solidFill>
                  <a:schemeClr val="accent1">
                    <a:lumMod val="75000"/>
                  </a:schemeClr>
                </a:solidFill>
              </a:rPr>
              <a:t>播放器”放</a:t>
            </a:r>
            <a:r>
              <a:rPr lang="en-US" altLang="zh-CN" sz="1600" dirty="0" smtClean="0">
                <a:solidFill>
                  <a:schemeClr val="accent1">
                    <a:lumMod val="75000"/>
                  </a:schemeClr>
                </a:solidFill>
              </a:rPr>
              <a:t>CD</a:t>
            </a:r>
            <a:r>
              <a:rPr lang="zh-CN" altLang="en-US" sz="1600" dirty="0" smtClean="0">
                <a:solidFill>
                  <a:schemeClr val="accent1">
                    <a:lumMod val="75000"/>
                  </a:schemeClr>
                </a:solidFill>
              </a:rPr>
              <a:t>无声，但“</a:t>
            </a:r>
            <a:r>
              <a:rPr lang="en-US" altLang="zh-CN" sz="1600" dirty="0" smtClean="0">
                <a:solidFill>
                  <a:schemeClr val="accent1">
                    <a:lumMod val="75000"/>
                  </a:schemeClr>
                </a:solidFill>
              </a:rPr>
              <a:t>CD</a:t>
            </a:r>
            <a:r>
              <a:rPr lang="zh-CN" altLang="en-US" sz="1600" dirty="0" smtClean="0">
                <a:solidFill>
                  <a:schemeClr val="accent1">
                    <a:lumMod val="75000"/>
                  </a:schemeClr>
                </a:solidFill>
              </a:rPr>
              <a:t>播放器”又工作正常，这说明是光驱的音频线没有接好。使用一条</a:t>
            </a:r>
            <a:r>
              <a:rPr lang="en-US" altLang="zh-CN" sz="1600" dirty="0" smtClean="0">
                <a:solidFill>
                  <a:schemeClr val="accent1">
                    <a:lumMod val="75000"/>
                  </a:schemeClr>
                </a:solidFill>
              </a:rPr>
              <a:t>4</a:t>
            </a:r>
            <a:r>
              <a:rPr lang="zh-CN" altLang="en-US" sz="1600" dirty="0" smtClean="0">
                <a:solidFill>
                  <a:schemeClr val="accent1">
                    <a:lumMod val="75000"/>
                  </a:schemeClr>
                </a:solidFill>
              </a:rPr>
              <a:t>芯音频线连接</a:t>
            </a:r>
            <a:r>
              <a:rPr lang="en-US" altLang="zh-CN" sz="1600" dirty="0" smtClean="0">
                <a:solidFill>
                  <a:schemeClr val="accent1">
                    <a:lumMod val="75000"/>
                  </a:schemeClr>
                </a:solidFill>
              </a:rPr>
              <a:t>CD</a:t>
            </a:r>
            <a:r>
              <a:rPr lang="zh-CN" altLang="en-US" sz="1600" dirty="0" smtClean="0">
                <a:solidFill>
                  <a:schemeClr val="accent1">
                    <a:lumMod val="75000"/>
                  </a:schemeClr>
                </a:solidFill>
              </a:rPr>
              <a:t>－</a:t>
            </a:r>
            <a:r>
              <a:rPr lang="en-US" altLang="zh-CN" sz="1600" dirty="0" smtClean="0">
                <a:solidFill>
                  <a:schemeClr val="accent1">
                    <a:lumMod val="75000"/>
                  </a:schemeClr>
                </a:solidFill>
              </a:rPr>
              <a:t>ROM</a:t>
            </a:r>
            <a:r>
              <a:rPr lang="zh-CN" altLang="en-US" sz="1600" dirty="0" smtClean="0">
                <a:solidFill>
                  <a:schemeClr val="accent1">
                    <a:lumMod val="75000"/>
                  </a:schemeClr>
                </a:solidFill>
              </a:rPr>
              <a:t>的模拟音频输出和声卡上的</a:t>
            </a:r>
            <a:r>
              <a:rPr lang="en-US" altLang="zh-CN" sz="1600" dirty="0" smtClean="0">
                <a:solidFill>
                  <a:schemeClr val="accent1">
                    <a:lumMod val="75000"/>
                  </a:schemeClr>
                </a:solidFill>
              </a:rPr>
              <a:t>CD</a:t>
            </a:r>
            <a:r>
              <a:rPr lang="zh-CN" altLang="en-US" sz="1600" dirty="0" smtClean="0">
                <a:solidFill>
                  <a:schemeClr val="accent1">
                    <a:lumMod val="75000"/>
                  </a:schemeClr>
                </a:solidFill>
              </a:rPr>
              <a:t>－</a:t>
            </a:r>
            <a:r>
              <a:rPr lang="en-US" altLang="zh-CN" sz="1600" dirty="0" smtClean="0">
                <a:solidFill>
                  <a:schemeClr val="accent1">
                    <a:lumMod val="75000"/>
                  </a:schemeClr>
                </a:solidFill>
              </a:rPr>
              <a:t>in</a:t>
            </a:r>
            <a:r>
              <a:rPr lang="zh-CN" altLang="en-US" sz="1600" dirty="0" smtClean="0">
                <a:solidFill>
                  <a:schemeClr val="accent1">
                    <a:lumMod val="75000"/>
                  </a:schemeClr>
                </a:solidFill>
              </a:rPr>
              <a:t>即可，此线在购买</a:t>
            </a:r>
            <a:r>
              <a:rPr lang="en-US" altLang="zh-CN" sz="1600" dirty="0" smtClean="0">
                <a:solidFill>
                  <a:schemeClr val="accent1">
                    <a:lumMod val="75000"/>
                  </a:schemeClr>
                </a:solidFill>
              </a:rPr>
              <a:t>CD</a:t>
            </a:r>
            <a:r>
              <a:rPr lang="zh-CN" altLang="en-US" sz="1600" dirty="0" smtClean="0">
                <a:solidFill>
                  <a:schemeClr val="accent1">
                    <a:lumMod val="75000"/>
                  </a:schemeClr>
                </a:solidFill>
              </a:rPr>
              <a:t>－</a:t>
            </a:r>
            <a:r>
              <a:rPr lang="en-US" altLang="zh-CN" sz="1600" dirty="0" smtClean="0">
                <a:solidFill>
                  <a:schemeClr val="accent1">
                    <a:lumMod val="75000"/>
                  </a:schemeClr>
                </a:solidFill>
              </a:rPr>
              <a:t>ROM</a:t>
            </a:r>
            <a:r>
              <a:rPr lang="zh-CN" altLang="en-US" sz="1600" dirty="0" smtClean="0">
                <a:solidFill>
                  <a:schemeClr val="accent1">
                    <a:lumMod val="75000"/>
                  </a:schemeClr>
                </a:solidFill>
              </a:rPr>
              <a:t>时会附带。  </a:t>
            </a:r>
          </a:p>
          <a:p>
            <a:pPr>
              <a:lnSpc>
                <a:spcPct val="150000"/>
              </a:lnSpc>
            </a:pPr>
            <a:r>
              <a:rPr lang="en-US" altLang="zh-CN" sz="1600" dirty="0" smtClean="0">
                <a:solidFill>
                  <a:schemeClr val="accent1">
                    <a:lumMod val="75000"/>
                  </a:schemeClr>
                </a:solidFill>
              </a:rPr>
              <a:t>2</a:t>
            </a:r>
            <a:r>
              <a:rPr lang="zh-CN" altLang="en-US" sz="1600" dirty="0">
                <a:solidFill>
                  <a:schemeClr val="accent1">
                    <a:lumMod val="75000"/>
                  </a:schemeClr>
                </a:solidFill>
              </a:rPr>
              <a:t>）只有一个声道出声。光驱输出口一般左右两线信号，中间两线为地线。由于音频信号线的</a:t>
            </a:r>
            <a:r>
              <a:rPr lang="en-US" altLang="zh-CN" sz="1600" dirty="0">
                <a:solidFill>
                  <a:schemeClr val="accent1">
                    <a:lumMod val="75000"/>
                  </a:schemeClr>
                </a:solidFill>
              </a:rPr>
              <a:t>4</a:t>
            </a:r>
            <a:r>
              <a:rPr lang="zh-CN" altLang="en-US" sz="1600" dirty="0">
                <a:solidFill>
                  <a:schemeClr val="accent1">
                    <a:lumMod val="75000"/>
                  </a:schemeClr>
                </a:solidFill>
              </a:rPr>
              <a:t>条线颜色一般不同，可以从线的颜色上找到一一对应接口。若声卡上只有一个接口或每个接口与音频线都不匹配，只好改动音频线的接线顺序，通常只把其中</a:t>
            </a:r>
            <a:r>
              <a:rPr lang="en-US" altLang="zh-CN" sz="1600" dirty="0">
                <a:solidFill>
                  <a:schemeClr val="accent1">
                    <a:lumMod val="75000"/>
                  </a:schemeClr>
                </a:solidFill>
              </a:rPr>
              <a:t>2</a:t>
            </a:r>
            <a:r>
              <a:rPr lang="zh-CN" altLang="en-US" sz="1600" dirty="0">
                <a:solidFill>
                  <a:schemeClr val="accent1">
                    <a:lumMod val="75000"/>
                  </a:schemeClr>
                </a:solidFill>
              </a:rPr>
              <a:t>条线对换即可。 </a:t>
            </a:r>
          </a:p>
        </p:txBody>
      </p:sp>
    </p:spTree>
    <p:extLst>
      <p:ext uri="{BB962C8B-B14F-4D97-AF65-F5344CB8AC3E}">
        <p14:creationId xmlns:p14="http://schemas.microsoft.com/office/powerpoint/2010/main" val="3416443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15.4  </a:t>
            </a:r>
            <a:r>
              <a:rPr lang="zh-CN" altLang="en-US" kern="100" dirty="0">
                <a:solidFill>
                  <a:srgbClr val="000000"/>
                </a:solidFill>
                <a:latin typeface="黑体"/>
                <a:ea typeface="黑体"/>
              </a:rPr>
              <a:t>声卡故障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a:t>
            </a:r>
            <a:r>
              <a:rPr lang="en-US" altLang="zh-CN" sz="2000" dirty="0">
                <a:solidFill>
                  <a:srgbClr val="FF0000"/>
                </a:solidFill>
              </a:rPr>
              <a:t>PCI</a:t>
            </a:r>
            <a:r>
              <a:rPr lang="zh-CN" altLang="en-US" sz="2000" dirty="0">
                <a:solidFill>
                  <a:srgbClr val="FF0000"/>
                </a:solidFill>
              </a:rPr>
              <a:t>声卡出现爆音。</a:t>
            </a:r>
          </a:p>
        </p:txBody>
      </p:sp>
      <p:sp>
        <p:nvSpPr>
          <p:cNvPr id="7" name="矩形 6"/>
          <p:cNvSpPr/>
          <p:nvPr/>
        </p:nvSpPr>
        <p:spPr>
          <a:xfrm>
            <a:off x="568400" y="2642056"/>
            <a:ext cx="8136904" cy="187923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smtClean="0">
                <a:solidFill>
                  <a:schemeClr val="accent1">
                    <a:lumMod val="75000"/>
                  </a:schemeClr>
                </a:solidFill>
              </a:rPr>
              <a:t>一般</a:t>
            </a:r>
            <a:r>
              <a:rPr lang="zh-CN" altLang="en-US" sz="2000" dirty="0">
                <a:solidFill>
                  <a:schemeClr val="accent1">
                    <a:lumMod val="75000"/>
                  </a:schemeClr>
                </a:solidFill>
              </a:rPr>
              <a:t>是因为</a:t>
            </a:r>
            <a:r>
              <a:rPr lang="en-US" altLang="zh-CN" sz="2000" dirty="0">
                <a:solidFill>
                  <a:schemeClr val="accent1">
                    <a:lumMod val="75000"/>
                  </a:schemeClr>
                </a:solidFill>
              </a:rPr>
              <a:t>PCI</a:t>
            </a:r>
            <a:r>
              <a:rPr lang="zh-CN" altLang="en-US" sz="2000" dirty="0">
                <a:solidFill>
                  <a:schemeClr val="accent1">
                    <a:lumMod val="75000"/>
                  </a:schemeClr>
                </a:solidFill>
              </a:rPr>
              <a:t>显卡采用</a:t>
            </a:r>
            <a:r>
              <a:rPr lang="en-US" altLang="zh-CN" sz="2000" dirty="0">
                <a:solidFill>
                  <a:schemeClr val="accent1">
                    <a:lumMod val="75000"/>
                  </a:schemeClr>
                </a:solidFill>
              </a:rPr>
              <a:t>Bus Master</a:t>
            </a:r>
            <a:r>
              <a:rPr lang="zh-CN" altLang="en-US" sz="2000" dirty="0">
                <a:solidFill>
                  <a:schemeClr val="accent1">
                    <a:lumMod val="75000"/>
                  </a:schemeClr>
                </a:solidFill>
              </a:rPr>
              <a:t>技术造成挂在</a:t>
            </a:r>
            <a:r>
              <a:rPr lang="en-US" altLang="zh-CN" sz="2000" dirty="0">
                <a:solidFill>
                  <a:schemeClr val="accent1">
                    <a:lumMod val="75000"/>
                  </a:schemeClr>
                </a:solidFill>
              </a:rPr>
              <a:t>PCI</a:t>
            </a:r>
            <a:r>
              <a:rPr lang="zh-CN" altLang="en-US" sz="2000" dirty="0">
                <a:solidFill>
                  <a:schemeClr val="accent1">
                    <a:lumMod val="75000"/>
                  </a:schemeClr>
                </a:solidFill>
              </a:rPr>
              <a:t>总线上的硬盘读写、鼠标移动等操作时放大了背景噪声的缘故。解决方法：关掉</a:t>
            </a:r>
            <a:r>
              <a:rPr lang="en-US" altLang="zh-CN" sz="2000" dirty="0">
                <a:solidFill>
                  <a:schemeClr val="accent1">
                    <a:lumMod val="75000"/>
                  </a:schemeClr>
                </a:solidFill>
              </a:rPr>
              <a:t>PCI</a:t>
            </a:r>
            <a:r>
              <a:rPr lang="zh-CN" altLang="en-US" sz="2000" dirty="0">
                <a:solidFill>
                  <a:schemeClr val="accent1">
                    <a:lumMod val="75000"/>
                  </a:schemeClr>
                </a:solidFill>
              </a:rPr>
              <a:t>显卡的</a:t>
            </a:r>
            <a:r>
              <a:rPr lang="en-US" altLang="zh-CN" sz="2000" dirty="0">
                <a:solidFill>
                  <a:schemeClr val="accent1">
                    <a:lumMod val="75000"/>
                  </a:schemeClr>
                </a:solidFill>
              </a:rPr>
              <a:t>Bus Master</a:t>
            </a:r>
            <a:r>
              <a:rPr lang="zh-CN" altLang="en-US" sz="2000" dirty="0">
                <a:solidFill>
                  <a:schemeClr val="accent1">
                    <a:lumMod val="75000"/>
                  </a:schemeClr>
                </a:solidFill>
              </a:rPr>
              <a:t>功能，换成</a:t>
            </a:r>
            <a:r>
              <a:rPr lang="en-US" altLang="zh-CN" sz="2000" dirty="0">
                <a:solidFill>
                  <a:schemeClr val="accent1">
                    <a:lumMod val="75000"/>
                  </a:schemeClr>
                </a:solidFill>
              </a:rPr>
              <a:t>AGP</a:t>
            </a:r>
            <a:r>
              <a:rPr lang="zh-CN" altLang="en-US" sz="2000" dirty="0">
                <a:solidFill>
                  <a:schemeClr val="accent1">
                    <a:lumMod val="75000"/>
                  </a:schemeClr>
                </a:solidFill>
              </a:rPr>
              <a:t>显卡，将</a:t>
            </a:r>
            <a:r>
              <a:rPr lang="en-US" altLang="zh-CN" sz="2000" dirty="0">
                <a:solidFill>
                  <a:schemeClr val="accent1">
                    <a:lumMod val="75000"/>
                  </a:schemeClr>
                </a:solidFill>
              </a:rPr>
              <a:t>PCI</a:t>
            </a:r>
            <a:r>
              <a:rPr lang="zh-CN" altLang="en-US" sz="2000" dirty="0">
                <a:solidFill>
                  <a:schemeClr val="accent1">
                    <a:lumMod val="75000"/>
                  </a:schemeClr>
                </a:solidFill>
              </a:rPr>
              <a:t>声卡换插槽上。</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341644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15.4  </a:t>
            </a:r>
            <a:r>
              <a:rPr lang="zh-CN" altLang="en-US" kern="100" dirty="0">
                <a:solidFill>
                  <a:srgbClr val="000000"/>
                </a:solidFill>
                <a:latin typeface="黑体"/>
                <a:ea typeface="黑体"/>
              </a:rPr>
              <a:t>声卡故障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6</a:t>
            </a:r>
            <a:r>
              <a:rPr lang="zh-CN" altLang="en-US" sz="2000" dirty="0">
                <a:solidFill>
                  <a:srgbClr val="FF0000"/>
                </a:solidFill>
              </a:rPr>
              <a:t>：无法正常录音。</a:t>
            </a:r>
          </a:p>
        </p:txBody>
      </p:sp>
      <p:sp>
        <p:nvSpPr>
          <p:cNvPr id="7" name="矩形 6"/>
          <p:cNvSpPr/>
          <p:nvPr/>
        </p:nvSpPr>
        <p:spPr>
          <a:xfrm>
            <a:off x="568400" y="2642056"/>
            <a:ext cx="8136904" cy="372589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smtClean="0">
                <a:solidFill>
                  <a:schemeClr val="accent1">
                    <a:lumMod val="75000"/>
                  </a:schemeClr>
                </a:solidFill>
              </a:rPr>
              <a:t>首先</a:t>
            </a:r>
            <a:r>
              <a:rPr lang="zh-CN" altLang="en-US" sz="2000" dirty="0">
                <a:solidFill>
                  <a:schemeClr val="accent1">
                    <a:lumMod val="75000"/>
                  </a:schemeClr>
                </a:solidFill>
              </a:rPr>
              <a:t>检查麦克风是否有没有错插到其他插孔中了，其次，双击小喇叭，选择选单上的“属性→录音”，看看各项设置是否正确。接下来在“控制面板→多媒体→设备”中调整“混合器设备”和“线路输入设备”，把它们设为“使用”状态。如果“多媒体→音频”中“录音”选项是灰色的那可就糟了，当然也不是没有挽救的余地，你可以试试“添加新硬件→系统设备”中的添加“</a:t>
            </a:r>
            <a:r>
              <a:rPr lang="en-US" altLang="zh-CN" sz="2000" dirty="0">
                <a:solidFill>
                  <a:schemeClr val="accent1">
                    <a:lumMod val="75000"/>
                  </a:schemeClr>
                </a:solidFill>
              </a:rPr>
              <a:t>ISA Plug and Play bus”</a:t>
            </a:r>
            <a:r>
              <a:rPr lang="zh-CN" altLang="en-US" sz="2000" dirty="0">
                <a:solidFill>
                  <a:schemeClr val="accent1">
                    <a:lumMod val="75000"/>
                  </a:schemeClr>
                </a:solidFill>
              </a:rPr>
              <a:t>，索性把声卡随卡工具软件安装后重新启动。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341644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15.4  </a:t>
            </a:r>
            <a:r>
              <a:rPr lang="zh-CN" altLang="en-US" kern="100" dirty="0">
                <a:solidFill>
                  <a:srgbClr val="000000"/>
                </a:solidFill>
                <a:latin typeface="黑体"/>
                <a:ea typeface="黑体"/>
              </a:rPr>
              <a:t>声卡故障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7</a:t>
            </a:r>
            <a:r>
              <a:rPr lang="zh-CN" altLang="en-US" sz="2000" dirty="0">
                <a:solidFill>
                  <a:srgbClr val="FF0000"/>
                </a:solidFill>
              </a:rPr>
              <a:t>：无法播放</a:t>
            </a:r>
            <a:r>
              <a:rPr lang="en-US" altLang="zh-CN" sz="2000" dirty="0">
                <a:solidFill>
                  <a:srgbClr val="FF0000"/>
                </a:solidFill>
              </a:rPr>
              <a:t>WAV</a:t>
            </a:r>
            <a:r>
              <a:rPr lang="zh-CN" altLang="en-US" sz="2000" dirty="0">
                <a:solidFill>
                  <a:srgbClr val="FF0000"/>
                </a:solidFill>
              </a:rPr>
              <a:t>音乐、</a:t>
            </a:r>
            <a:r>
              <a:rPr lang="en-US" altLang="zh-CN" sz="2000" dirty="0">
                <a:solidFill>
                  <a:srgbClr val="FF0000"/>
                </a:solidFill>
              </a:rPr>
              <a:t>MIDI</a:t>
            </a:r>
            <a:r>
              <a:rPr lang="zh-CN" altLang="en-US" sz="2000" dirty="0">
                <a:solidFill>
                  <a:srgbClr val="FF0000"/>
                </a:solidFill>
              </a:rPr>
              <a:t>音乐。</a:t>
            </a:r>
          </a:p>
        </p:txBody>
      </p:sp>
      <p:sp>
        <p:nvSpPr>
          <p:cNvPr id="7" name="矩形 6"/>
          <p:cNvSpPr/>
          <p:nvPr/>
        </p:nvSpPr>
        <p:spPr>
          <a:xfrm>
            <a:off x="568400" y="2642056"/>
            <a:ext cx="8136904" cy="372589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r>
              <a:rPr lang="zh-CN" altLang="en-US" sz="2000" dirty="0">
                <a:solidFill>
                  <a:schemeClr val="accent1">
                    <a:lumMod val="75000"/>
                  </a:schemeClr>
                </a:solidFill>
              </a:rPr>
              <a:t>不能播放</a:t>
            </a:r>
            <a:r>
              <a:rPr lang="en-US" altLang="zh-CN" sz="2000" dirty="0">
                <a:solidFill>
                  <a:schemeClr val="accent1">
                    <a:lumMod val="75000"/>
                  </a:schemeClr>
                </a:solidFill>
              </a:rPr>
              <a:t>WAV</a:t>
            </a:r>
            <a:r>
              <a:rPr lang="zh-CN" altLang="en-US" sz="2000" dirty="0">
                <a:solidFill>
                  <a:schemeClr val="accent1">
                    <a:lumMod val="75000"/>
                  </a:schemeClr>
                </a:solidFill>
              </a:rPr>
              <a:t>音乐现象比较罕见，常常是由于“多媒体”→“设备”下的“音频设备”不只一个，禁用一个即可；无法播放</a:t>
            </a:r>
            <a:r>
              <a:rPr lang="en-US" altLang="zh-CN" sz="2000" dirty="0">
                <a:solidFill>
                  <a:schemeClr val="accent1">
                    <a:lumMod val="75000"/>
                  </a:schemeClr>
                </a:solidFill>
              </a:rPr>
              <a:t>MIDI</a:t>
            </a:r>
            <a:r>
              <a:rPr lang="zh-CN" altLang="en-US" sz="2000" dirty="0">
                <a:solidFill>
                  <a:schemeClr val="accent1">
                    <a:lumMod val="75000"/>
                  </a:schemeClr>
                </a:solidFill>
              </a:rPr>
              <a:t>文件则可能有以下</a:t>
            </a:r>
            <a:r>
              <a:rPr lang="en-US" altLang="zh-CN" sz="2000" dirty="0">
                <a:solidFill>
                  <a:schemeClr val="accent1">
                    <a:lumMod val="75000"/>
                  </a:schemeClr>
                </a:solidFill>
              </a:rPr>
              <a:t>3</a:t>
            </a:r>
            <a:r>
              <a:rPr lang="zh-CN" altLang="en-US" sz="2000" dirty="0">
                <a:solidFill>
                  <a:schemeClr val="accent1">
                    <a:lumMod val="75000"/>
                  </a:schemeClr>
                </a:solidFill>
              </a:rPr>
              <a:t>种可能：  </a:t>
            </a:r>
          </a:p>
          <a:p>
            <a:pPr>
              <a:lnSpc>
                <a:spcPct val="150000"/>
              </a:lnSpc>
            </a:pPr>
            <a:r>
              <a:rPr lang="en-US" altLang="zh-CN" sz="2000" dirty="0">
                <a:solidFill>
                  <a:schemeClr val="accent1">
                    <a:lumMod val="75000"/>
                  </a:schemeClr>
                </a:solidFill>
              </a:rPr>
              <a:t>1</a:t>
            </a:r>
            <a:r>
              <a:rPr lang="zh-CN" altLang="en-US" sz="2000" dirty="0">
                <a:solidFill>
                  <a:schemeClr val="accent1">
                    <a:lumMod val="75000"/>
                  </a:schemeClr>
                </a:solidFill>
              </a:rPr>
              <a:t>）早期的</a:t>
            </a:r>
            <a:r>
              <a:rPr lang="en-US" altLang="zh-CN" sz="2000" dirty="0">
                <a:solidFill>
                  <a:schemeClr val="accent1">
                    <a:lumMod val="75000"/>
                  </a:schemeClr>
                </a:solidFill>
              </a:rPr>
              <a:t>ISA</a:t>
            </a:r>
            <a:r>
              <a:rPr lang="zh-CN" altLang="en-US" sz="2000" dirty="0">
                <a:solidFill>
                  <a:schemeClr val="accent1">
                    <a:lumMod val="75000"/>
                  </a:schemeClr>
                </a:solidFill>
              </a:rPr>
              <a:t>声卡可能是由于</a:t>
            </a:r>
            <a:r>
              <a:rPr lang="en-US" altLang="zh-CN" sz="2000" dirty="0">
                <a:solidFill>
                  <a:schemeClr val="accent1">
                    <a:lumMod val="75000"/>
                  </a:schemeClr>
                </a:solidFill>
              </a:rPr>
              <a:t>16</a:t>
            </a:r>
            <a:r>
              <a:rPr lang="zh-CN" altLang="en-US" sz="2000" dirty="0">
                <a:solidFill>
                  <a:schemeClr val="accent1">
                    <a:lumMod val="75000"/>
                  </a:schemeClr>
                </a:solidFill>
              </a:rPr>
              <a:t>位模式与</a:t>
            </a:r>
            <a:r>
              <a:rPr lang="en-US" altLang="zh-CN" sz="2000" dirty="0">
                <a:solidFill>
                  <a:schemeClr val="accent1">
                    <a:lumMod val="75000"/>
                  </a:schemeClr>
                </a:solidFill>
              </a:rPr>
              <a:t>32</a:t>
            </a:r>
            <a:r>
              <a:rPr lang="zh-CN" altLang="en-US" sz="2000" dirty="0">
                <a:solidFill>
                  <a:schemeClr val="accent1">
                    <a:lumMod val="75000"/>
                  </a:schemeClr>
                </a:solidFill>
              </a:rPr>
              <a:t>位模式不兼容造成</a:t>
            </a:r>
            <a:r>
              <a:rPr lang="en-US" altLang="zh-CN" sz="2000" dirty="0">
                <a:solidFill>
                  <a:schemeClr val="accent1">
                    <a:lumMod val="75000"/>
                  </a:schemeClr>
                </a:solidFill>
              </a:rPr>
              <a:t>MIDI</a:t>
            </a:r>
            <a:r>
              <a:rPr lang="zh-CN" altLang="en-US" sz="2000" dirty="0">
                <a:solidFill>
                  <a:schemeClr val="accent1">
                    <a:lumMod val="75000"/>
                  </a:schemeClr>
                </a:solidFill>
              </a:rPr>
              <a:t>播放的不正常，通过安装软件波表的方式应该可以解决。</a:t>
            </a:r>
          </a:p>
          <a:p>
            <a:pPr>
              <a:lnSpc>
                <a:spcPct val="150000"/>
              </a:lnSpc>
            </a:pPr>
            <a:r>
              <a:rPr lang="en-US" altLang="zh-CN" sz="2000" dirty="0">
                <a:solidFill>
                  <a:schemeClr val="accent1">
                    <a:lumMod val="75000"/>
                  </a:schemeClr>
                </a:solidFill>
              </a:rPr>
              <a:t>2</a:t>
            </a:r>
            <a:r>
              <a:rPr lang="zh-CN" altLang="en-US" sz="2000" dirty="0">
                <a:solidFill>
                  <a:schemeClr val="accent1">
                    <a:lumMod val="75000"/>
                  </a:schemeClr>
                </a:solidFill>
              </a:rPr>
              <a:t>）如今流行的</a:t>
            </a:r>
            <a:r>
              <a:rPr lang="en-US" altLang="zh-CN" sz="2000" dirty="0">
                <a:solidFill>
                  <a:schemeClr val="accent1">
                    <a:lumMod val="75000"/>
                  </a:schemeClr>
                </a:solidFill>
              </a:rPr>
              <a:t>PCI</a:t>
            </a:r>
            <a:r>
              <a:rPr lang="zh-CN" altLang="en-US" sz="2000" dirty="0">
                <a:solidFill>
                  <a:schemeClr val="accent1">
                    <a:lumMod val="75000"/>
                  </a:schemeClr>
                </a:solidFill>
              </a:rPr>
              <a:t>声卡大多采用波表合成技术，如果</a:t>
            </a:r>
            <a:r>
              <a:rPr lang="en-US" altLang="zh-CN" sz="2000" dirty="0">
                <a:solidFill>
                  <a:schemeClr val="accent1">
                    <a:lumMod val="75000"/>
                  </a:schemeClr>
                </a:solidFill>
              </a:rPr>
              <a:t>MIDI</a:t>
            </a:r>
            <a:r>
              <a:rPr lang="zh-CN" altLang="en-US" sz="2000" dirty="0">
                <a:solidFill>
                  <a:schemeClr val="accent1">
                    <a:lumMod val="75000"/>
                  </a:schemeClr>
                </a:solidFill>
              </a:rPr>
              <a:t>部分不能放音则很可能因为您没有加载适当的波表音色库。</a:t>
            </a:r>
          </a:p>
          <a:p>
            <a:pPr>
              <a:lnSpc>
                <a:spcPct val="150000"/>
              </a:lnSpc>
            </a:pPr>
            <a:r>
              <a:rPr lang="en-US" altLang="zh-CN" sz="2000" dirty="0">
                <a:solidFill>
                  <a:schemeClr val="accent1">
                    <a:lumMod val="75000"/>
                  </a:schemeClr>
                </a:solidFill>
              </a:rPr>
              <a:t>3</a:t>
            </a:r>
            <a:r>
              <a:rPr lang="zh-CN" altLang="en-US" sz="2000" dirty="0">
                <a:solidFill>
                  <a:schemeClr val="accent1">
                    <a:lumMod val="75000"/>
                  </a:schemeClr>
                </a:solidFill>
              </a:rPr>
              <a:t>）</a:t>
            </a:r>
            <a:r>
              <a:rPr lang="en-US" altLang="zh-CN" sz="2000" dirty="0">
                <a:solidFill>
                  <a:schemeClr val="accent1">
                    <a:lumMod val="75000"/>
                  </a:schemeClr>
                </a:solidFill>
              </a:rPr>
              <a:t>Windows</a:t>
            </a:r>
            <a:r>
              <a:rPr lang="zh-CN" altLang="en-US" sz="2000" dirty="0">
                <a:solidFill>
                  <a:schemeClr val="accent1">
                    <a:lumMod val="75000"/>
                  </a:schemeClr>
                </a:solidFill>
              </a:rPr>
              <a:t>音量控制中的</a:t>
            </a:r>
            <a:r>
              <a:rPr lang="en-US" altLang="zh-CN" sz="2000" dirty="0">
                <a:solidFill>
                  <a:schemeClr val="accent1">
                    <a:lumMod val="75000"/>
                  </a:schemeClr>
                </a:solidFill>
              </a:rPr>
              <a:t>MIDI</a:t>
            </a:r>
            <a:r>
              <a:rPr lang="zh-CN" altLang="en-US" sz="2000" dirty="0">
                <a:solidFill>
                  <a:schemeClr val="accent1">
                    <a:lumMod val="75000"/>
                  </a:schemeClr>
                </a:solidFill>
              </a:rPr>
              <a:t>通道被设置成了静音模式。</a:t>
            </a:r>
          </a:p>
        </p:txBody>
      </p:sp>
    </p:spTree>
    <p:extLst>
      <p:ext uri="{BB962C8B-B14F-4D97-AF65-F5344CB8AC3E}">
        <p14:creationId xmlns:p14="http://schemas.microsoft.com/office/powerpoint/2010/main" val="3416443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1417568"/>
          </a:xfrm>
          <a:prstGeom prst="rect">
            <a:avLst/>
          </a:prstGeom>
        </p:spPr>
        <p:txBody>
          <a:bodyPr wrap="square">
            <a:spAutoFit/>
          </a:bodyPr>
          <a:lstStyle/>
          <a:p>
            <a:pPr>
              <a:lnSpc>
                <a:spcPct val="150000"/>
              </a:lnSpc>
            </a:pPr>
            <a:r>
              <a:rPr lang="zh-CN" altLang="en-US" sz="2000" dirty="0"/>
              <a:t>硬盘是负责存储我们的资料的软件的仓库，硬盘的故障如果处理不当往往会导致系统的无法启动和数据的丢失，那么，当我们应该如何应对硬盘的常见故障呢？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531" y="3212976"/>
            <a:ext cx="47339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954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：系统不认硬盘。</a:t>
            </a:r>
          </a:p>
        </p:txBody>
      </p:sp>
      <p:sp>
        <p:nvSpPr>
          <p:cNvPr id="7" name="矩形 6"/>
          <p:cNvSpPr/>
          <p:nvPr/>
        </p:nvSpPr>
        <p:spPr>
          <a:xfrm>
            <a:off x="568400" y="2642056"/>
            <a:ext cx="8136904" cy="2352824"/>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smtClean="0">
                <a:solidFill>
                  <a:schemeClr val="accent1">
                    <a:lumMod val="75000"/>
                  </a:schemeClr>
                </a:solidFill>
              </a:rPr>
              <a:t>系统</a:t>
            </a:r>
            <a:r>
              <a:rPr lang="zh-CN" altLang="en-US" sz="1600" dirty="0">
                <a:solidFill>
                  <a:schemeClr val="accent1">
                    <a:lumMod val="75000"/>
                  </a:schemeClr>
                </a:solidFill>
              </a:rPr>
              <a:t>从硬盘无法启动，从</a:t>
            </a:r>
            <a:r>
              <a:rPr lang="en-US" altLang="zh-CN" sz="1600" dirty="0">
                <a:solidFill>
                  <a:schemeClr val="accent1">
                    <a:lumMod val="75000"/>
                  </a:schemeClr>
                </a:solidFill>
              </a:rPr>
              <a:t>A</a:t>
            </a:r>
            <a:r>
              <a:rPr lang="zh-CN" altLang="en-US" sz="1600" dirty="0">
                <a:solidFill>
                  <a:schemeClr val="accent1">
                    <a:lumMod val="75000"/>
                  </a:schemeClr>
                </a:solidFill>
              </a:rPr>
              <a:t>盘启动也无法进入</a:t>
            </a:r>
            <a:r>
              <a:rPr lang="en-US" altLang="zh-CN" sz="1600" dirty="0">
                <a:solidFill>
                  <a:schemeClr val="accent1">
                    <a:lumMod val="75000"/>
                  </a:schemeClr>
                </a:solidFill>
              </a:rPr>
              <a:t>C</a:t>
            </a:r>
            <a:r>
              <a:rPr lang="zh-CN" altLang="en-US" sz="1600" dirty="0">
                <a:solidFill>
                  <a:schemeClr val="accent1">
                    <a:lumMod val="75000"/>
                  </a:schemeClr>
                </a:solidFill>
              </a:rPr>
              <a:t>盘，使用</a:t>
            </a:r>
            <a:r>
              <a:rPr lang="en-US" altLang="zh-CN" sz="1600" dirty="0">
                <a:solidFill>
                  <a:schemeClr val="accent1">
                    <a:lumMod val="75000"/>
                  </a:schemeClr>
                </a:solidFill>
              </a:rPr>
              <a:t>CMOS</a:t>
            </a:r>
            <a:r>
              <a:rPr lang="zh-CN" altLang="en-US" sz="1600" dirty="0">
                <a:solidFill>
                  <a:schemeClr val="accent1">
                    <a:lumMod val="75000"/>
                  </a:schemeClr>
                </a:solidFill>
              </a:rPr>
              <a:t>中的自动监测功能也无法发现硬盘的存在。这种故障大都出现在连接电缆或</a:t>
            </a:r>
            <a:r>
              <a:rPr lang="en-US" altLang="zh-CN" sz="1600" dirty="0">
                <a:solidFill>
                  <a:schemeClr val="accent1">
                    <a:lumMod val="75000"/>
                  </a:schemeClr>
                </a:solidFill>
              </a:rPr>
              <a:t>IDE</a:t>
            </a:r>
            <a:r>
              <a:rPr lang="zh-CN" altLang="en-US" sz="1600" dirty="0">
                <a:solidFill>
                  <a:schemeClr val="accent1">
                    <a:lumMod val="75000"/>
                  </a:schemeClr>
                </a:solidFill>
              </a:rPr>
              <a:t>端口上，硬盘本身故障的可能性不大，可通过重新插接硬盘电缆或者改换</a:t>
            </a:r>
            <a:r>
              <a:rPr lang="en-US" altLang="zh-CN" sz="1600" dirty="0">
                <a:solidFill>
                  <a:schemeClr val="accent1">
                    <a:lumMod val="75000"/>
                  </a:schemeClr>
                </a:solidFill>
              </a:rPr>
              <a:t>IDE</a:t>
            </a:r>
            <a:r>
              <a:rPr lang="zh-CN" altLang="en-US" sz="1600" dirty="0">
                <a:solidFill>
                  <a:schemeClr val="accent1">
                    <a:lumMod val="75000"/>
                  </a:schemeClr>
                </a:solidFill>
              </a:rPr>
              <a:t>口及电缆等进行替换试验，就会很快发现故障的所在。如果新接上的硬盘也不被接受，一个常见的原因就是硬盘上的主从跳线，如果一条</a:t>
            </a:r>
            <a:r>
              <a:rPr lang="en-US" altLang="zh-CN" sz="1600" dirty="0">
                <a:solidFill>
                  <a:schemeClr val="accent1">
                    <a:lumMod val="75000"/>
                  </a:schemeClr>
                </a:solidFill>
              </a:rPr>
              <a:t>IDE</a:t>
            </a:r>
            <a:r>
              <a:rPr lang="zh-CN" altLang="en-US" sz="1600" dirty="0">
                <a:solidFill>
                  <a:schemeClr val="accent1">
                    <a:lumMod val="75000"/>
                  </a:schemeClr>
                </a:solidFill>
              </a:rPr>
              <a:t>硬盘线上接两个硬盘设备，就要分清楚主从关系。 </a:t>
            </a:r>
          </a:p>
        </p:txBody>
      </p:sp>
    </p:spTree>
    <p:extLst>
      <p:ext uri="{BB962C8B-B14F-4D97-AF65-F5344CB8AC3E}">
        <p14:creationId xmlns:p14="http://schemas.microsoft.com/office/powerpoint/2010/main" val="341644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  </a:t>
            </a:r>
            <a:r>
              <a:rPr lang="zh-CN" altLang="en-US" kern="100" dirty="0">
                <a:solidFill>
                  <a:srgbClr val="000000"/>
                </a:solidFill>
                <a:latin typeface="黑体"/>
                <a:ea typeface="黑体"/>
              </a:rPr>
              <a:t>主板故障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：开机无显示。</a:t>
            </a:r>
          </a:p>
        </p:txBody>
      </p:sp>
      <p:sp>
        <p:nvSpPr>
          <p:cNvPr id="7" name="矩形 6"/>
          <p:cNvSpPr/>
          <p:nvPr/>
        </p:nvSpPr>
        <p:spPr>
          <a:xfrm>
            <a:off x="568400" y="2642056"/>
            <a:ext cx="8136904" cy="2400657"/>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计算机开机无显示，首先要检查的就是</a:t>
            </a:r>
            <a:r>
              <a:rPr lang="en-US" altLang="zh-CN" sz="2000" dirty="0">
                <a:solidFill>
                  <a:schemeClr val="accent1">
                    <a:lumMod val="75000"/>
                  </a:schemeClr>
                </a:solidFill>
              </a:rPr>
              <a:t>BIOS</a:t>
            </a:r>
            <a:r>
              <a:rPr lang="zh-CN" altLang="en-US" sz="2000" dirty="0">
                <a:solidFill>
                  <a:schemeClr val="accent1">
                    <a:lumMod val="75000"/>
                  </a:schemeClr>
                </a:solidFill>
              </a:rPr>
              <a:t>。主板的</a:t>
            </a:r>
            <a:r>
              <a:rPr lang="en-US" altLang="zh-CN" sz="2000" dirty="0">
                <a:solidFill>
                  <a:schemeClr val="accent1">
                    <a:lumMod val="75000"/>
                  </a:schemeClr>
                </a:solidFill>
              </a:rPr>
              <a:t>BIOS</a:t>
            </a:r>
            <a:r>
              <a:rPr lang="zh-CN" altLang="en-US" sz="2000" dirty="0">
                <a:solidFill>
                  <a:schemeClr val="accent1">
                    <a:lumMod val="75000"/>
                  </a:schemeClr>
                </a:solidFill>
              </a:rPr>
              <a:t>中储存着重要的硬件数据，同时</a:t>
            </a:r>
            <a:r>
              <a:rPr lang="en-US" altLang="zh-CN" sz="2000" dirty="0">
                <a:solidFill>
                  <a:schemeClr val="accent1">
                    <a:lumMod val="75000"/>
                  </a:schemeClr>
                </a:solidFill>
              </a:rPr>
              <a:t>BIOS</a:t>
            </a:r>
            <a:r>
              <a:rPr lang="zh-CN" altLang="en-US" sz="2000" dirty="0">
                <a:solidFill>
                  <a:schemeClr val="accent1">
                    <a:lumMod val="75000"/>
                  </a:schemeClr>
                </a:solidFill>
              </a:rPr>
              <a:t>也是主板中比较脆弱的部分，极易受到破坏，一旦受损就会导致系统无法运行，出现此类故障一般是因为主板</a:t>
            </a:r>
            <a:r>
              <a:rPr lang="en-US" altLang="zh-CN" sz="2000" dirty="0">
                <a:solidFill>
                  <a:schemeClr val="accent1">
                    <a:lumMod val="75000"/>
                  </a:schemeClr>
                </a:solidFill>
              </a:rPr>
              <a:t>BIOS</a:t>
            </a:r>
            <a:r>
              <a:rPr lang="zh-CN" altLang="en-US" sz="2000" dirty="0">
                <a:solidFill>
                  <a:schemeClr val="accent1">
                    <a:lumMod val="75000"/>
                  </a:schemeClr>
                </a:solidFill>
              </a:rPr>
              <a:t>被</a:t>
            </a:r>
            <a:r>
              <a:rPr lang="en-US" altLang="zh-CN" sz="2000" dirty="0">
                <a:solidFill>
                  <a:schemeClr val="accent1">
                    <a:lumMod val="75000"/>
                  </a:schemeClr>
                </a:solidFill>
              </a:rPr>
              <a:t>CIH</a:t>
            </a:r>
            <a:r>
              <a:rPr lang="zh-CN" altLang="en-US" sz="2000" dirty="0">
                <a:solidFill>
                  <a:schemeClr val="accent1">
                    <a:lumMod val="75000"/>
                  </a:schemeClr>
                </a:solidFill>
              </a:rPr>
              <a:t>病毒破坏造成（当然也不排除主板本身故障导致系统无法</a:t>
            </a:r>
            <a:r>
              <a:rPr lang="zh-CN" altLang="en-US" sz="2000" dirty="0" smtClean="0">
                <a:solidFill>
                  <a:schemeClr val="accent1">
                    <a:lumMod val="75000"/>
                  </a:schemeClr>
                </a:solidFill>
              </a:rPr>
              <a:t>运行）。</a:t>
            </a:r>
            <a:endParaRPr lang="zh-CN" altLang="en-US" sz="2000" dirty="0"/>
          </a:p>
        </p:txBody>
      </p:sp>
    </p:spTree>
    <p:extLst>
      <p:ext uri="{BB962C8B-B14F-4D97-AF65-F5344CB8AC3E}">
        <p14:creationId xmlns:p14="http://schemas.microsoft.com/office/powerpoint/2010/main" val="2419429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2</a:t>
            </a:r>
            <a:r>
              <a:rPr lang="zh-CN" altLang="en-US" sz="2000" dirty="0">
                <a:solidFill>
                  <a:srgbClr val="FF0000"/>
                </a:solidFill>
              </a:rPr>
              <a:t>：硬盘无法读写或不能辨认。</a:t>
            </a:r>
          </a:p>
        </p:txBody>
      </p:sp>
      <p:sp>
        <p:nvSpPr>
          <p:cNvPr id="7" name="矩形 6"/>
          <p:cNvSpPr/>
          <p:nvPr/>
        </p:nvSpPr>
        <p:spPr>
          <a:xfrm>
            <a:off x="568400" y="2642056"/>
            <a:ext cx="8136904" cy="3508653"/>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这种故障一般是由于</a:t>
            </a:r>
            <a:r>
              <a:rPr lang="en-US" altLang="zh-CN" sz="1600" dirty="0">
                <a:solidFill>
                  <a:schemeClr val="accent1">
                    <a:lumMod val="75000"/>
                  </a:schemeClr>
                </a:solidFill>
              </a:rPr>
              <a:t>CMOS</a:t>
            </a:r>
            <a:r>
              <a:rPr lang="zh-CN" altLang="en-US" sz="1600" dirty="0">
                <a:solidFill>
                  <a:schemeClr val="accent1">
                    <a:lumMod val="75000"/>
                  </a:schemeClr>
                </a:solidFill>
              </a:rPr>
              <a:t>设置故障引起的。</a:t>
            </a:r>
            <a:r>
              <a:rPr lang="en-US" altLang="zh-CN" sz="1600" dirty="0">
                <a:solidFill>
                  <a:schemeClr val="accent1">
                    <a:lumMod val="75000"/>
                  </a:schemeClr>
                </a:solidFill>
              </a:rPr>
              <a:t>CMOS</a:t>
            </a:r>
            <a:r>
              <a:rPr lang="zh-CN" altLang="en-US" sz="1600" dirty="0">
                <a:solidFill>
                  <a:schemeClr val="accent1">
                    <a:lumMod val="75000"/>
                  </a:schemeClr>
                </a:solidFill>
              </a:rPr>
              <a:t>中的硬盘类型正确与否直接影响硬盘的正常使用。现在的机器都支持“</a:t>
            </a:r>
            <a:r>
              <a:rPr lang="en-US" altLang="zh-CN" sz="1600" dirty="0">
                <a:solidFill>
                  <a:schemeClr val="accent1">
                    <a:lumMod val="75000"/>
                  </a:schemeClr>
                </a:solidFill>
              </a:rPr>
              <a:t>IDE Auto Detect”</a:t>
            </a:r>
            <a:r>
              <a:rPr lang="zh-CN" altLang="en-US" sz="1600" dirty="0">
                <a:solidFill>
                  <a:schemeClr val="accent1">
                    <a:lumMod val="75000"/>
                  </a:schemeClr>
                </a:solidFill>
              </a:rPr>
              <a:t>的功能，可自动检测硬盘的类型。当硬盘类型错误时，有时干脆无法启动系统，有时能够启动，但会发生读写错误。比如</a:t>
            </a:r>
            <a:r>
              <a:rPr lang="en-US" altLang="zh-CN" sz="1600" dirty="0">
                <a:solidFill>
                  <a:schemeClr val="accent1">
                    <a:lumMod val="75000"/>
                  </a:schemeClr>
                </a:solidFill>
              </a:rPr>
              <a:t>CMOS</a:t>
            </a:r>
            <a:r>
              <a:rPr lang="zh-CN" altLang="en-US" sz="1600" dirty="0">
                <a:solidFill>
                  <a:schemeClr val="accent1">
                    <a:lumMod val="75000"/>
                  </a:schemeClr>
                </a:solidFill>
              </a:rPr>
              <a:t>中的硬盘类型小于实际的硬盘容量，则硬盘后面的扇区将无法读写，如果是多分区状态则个别分区将丢失。还有一个重要的故障原因，由于目前的</a:t>
            </a:r>
            <a:r>
              <a:rPr lang="en-US" altLang="zh-CN" sz="1600" dirty="0">
                <a:solidFill>
                  <a:schemeClr val="accent1">
                    <a:lumMod val="75000"/>
                  </a:schemeClr>
                </a:solidFill>
              </a:rPr>
              <a:t>IDE</a:t>
            </a:r>
            <a:r>
              <a:rPr lang="zh-CN" altLang="en-US" sz="1600" dirty="0">
                <a:solidFill>
                  <a:schemeClr val="accent1">
                    <a:lumMod val="75000"/>
                  </a:schemeClr>
                </a:solidFill>
              </a:rPr>
              <a:t>都支持逻辑参数类型，硬盘可采用“</a:t>
            </a:r>
            <a:r>
              <a:rPr lang="en-US" altLang="zh-CN" sz="1600" dirty="0">
                <a:solidFill>
                  <a:schemeClr val="accent1">
                    <a:lumMod val="75000"/>
                  </a:schemeClr>
                </a:solidFill>
              </a:rPr>
              <a:t>Normal</a:t>
            </a:r>
            <a:r>
              <a:rPr lang="zh-CN" altLang="en-US" sz="1600" dirty="0">
                <a:solidFill>
                  <a:schemeClr val="accent1">
                    <a:lumMod val="75000"/>
                  </a:schemeClr>
                </a:solidFill>
              </a:rPr>
              <a:t>，</a:t>
            </a:r>
            <a:r>
              <a:rPr lang="en-US" altLang="zh-CN" sz="1600" dirty="0">
                <a:solidFill>
                  <a:schemeClr val="accent1">
                    <a:lumMod val="75000"/>
                  </a:schemeClr>
                </a:solidFill>
              </a:rPr>
              <a:t>LBA</a:t>
            </a:r>
            <a:r>
              <a:rPr lang="zh-CN" altLang="en-US" sz="1600" dirty="0">
                <a:solidFill>
                  <a:schemeClr val="accent1">
                    <a:lumMod val="75000"/>
                  </a:schemeClr>
                </a:solidFill>
              </a:rPr>
              <a:t>，</a:t>
            </a:r>
            <a:r>
              <a:rPr lang="en-US" altLang="zh-CN" sz="1600" dirty="0">
                <a:solidFill>
                  <a:schemeClr val="accent1">
                    <a:lumMod val="75000"/>
                  </a:schemeClr>
                </a:solidFill>
              </a:rPr>
              <a:t>Large”</a:t>
            </a:r>
            <a:r>
              <a:rPr lang="zh-CN" altLang="en-US" sz="1600" dirty="0">
                <a:solidFill>
                  <a:schemeClr val="accent1">
                    <a:lumMod val="75000"/>
                  </a:schemeClr>
                </a:solidFill>
              </a:rPr>
              <a:t>等，如果在一般的模式下安装了数据，而又在</a:t>
            </a:r>
            <a:r>
              <a:rPr lang="en-US" altLang="zh-CN" sz="1600" dirty="0">
                <a:solidFill>
                  <a:schemeClr val="accent1">
                    <a:lumMod val="75000"/>
                  </a:schemeClr>
                </a:solidFill>
              </a:rPr>
              <a:t>CMOS</a:t>
            </a:r>
            <a:r>
              <a:rPr lang="zh-CN" altLang="en-US" sz="1600" dirty="0">
                <a:solidFill>
                  <a:schemeClr val="accent1">
                    <a:lumMod val="75000"/>
                  </a:schemeClr>
                </a:solidFill>
              </a:rPr>
              <a:t>中改为其它的模式，则会发生硬盘的读写错误故障，因为其映射关系已经改变，将无法读取原来的正确硬盘位置。 </a:t>
            </a:r>
          </a:p>
        </p:txBody>
      </p:sp>
    </p:spTree>
    <p:extLst>
      <p:ext uri="{BB962C8B-B14F-4D97-AF65-F5344CB8AC3E}">
        <p14:creationId xmlns:p14="http://schemas.microsoft.com/office/powerpoint/2010/main" val="4017437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3</a:t>
            </a:r>
            <a:r>
              <a:rPr lang="zh-CN" altLang="en-US" sz="2000" dirty="0">
                <a:solidFill>
                  <a:srgbClr val="FF0000"/>
                </a:solidFill>
              </a:rPr>
              <a:t>：系统无法启动。</a:t>
            </a:r>
          </a:p>
        </p:txBody>
      </p:sp>
      <p:sp>
        <p:nvSpPr>
          <p:cNvPr id="7" name="矩形 6"/>
          <p:cNvSpPr/>
          <p:nvPr/>
        </p:nvSpPr>
        <p:spPr>
          <a:xfrm>
            <a:off x="568400" y="2642056"/>
            <a:ext cx="8136904" cy="2769989"/>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造成这种故障通常是基于以下四种原因。</a:t>
            </a:r>
          </a:p>
          <a:p>
            <a:pPr>
              <a:lnSpc>
                <a:spcPct val="150000"/>
              </a:lnSpc>
            </a:pPr>
            <a:r>
              <a:rPr lang="en-US" altLang="zh-CN" sz="1600" dirty="0">
                <a:solidFill>
                  <a:schemeClr val="accent1">
                    <a:lumMod val="75000"/>
                  </a:schemeClr>
                </a:solidFill>
              </a:rPr>
              <a:t>1</a:t>
            </a:r>
            <a:r>
              <a:rPr lang="zh-CN" altLang="en-US" sz="1600" dirty="0">
                <a:solidFill>
                  <a:schemeClr val="accent1">
                    <a:lumMod val="75000"/>
                  </a:schemeClr>
                </a:solidFill>
              </a:rPr>
              <a:t>）主引导程序损坏。</a:t>
            </a:r>
          </a:p>
          <a:p>
            <a:pPr>
              <a:lnSpc>
                <a:spcPct val="150000"/>
              </a:lnSpc>
            </a:pPr>
            <a:r>
              <a:rPr lang="en-US" altLang="zh-CN" sz="1600" dirty="0">
                <a:solidFill>
                  <a:schemeClr val="accent1">
                    <a:lumMod val="75000"/>
                  </a:schemeClr>
                </a:solidFill>
              </a:rPr>
              <a:t>2</a:t>
            </a:r>
            <a:r>
              <a:rPr lang="zh-CN" altLang="en-US" sz="1600" dirty="0">
                <a:solidFill>
                  <a:schemeClr val="accent1">
                    <a:lumMod val="75000"/>
                  </a:schemeClr>
                </a:solidFill>
              </a:rPr>
              <a:t>）分区表损坏。</a:t>
            </a:r>
          </a:p>
          <a:p>
            <a:pPr>
              <a:lnSpc>
                <a:spcPct val="150000"/>
              </a:lnSpc>
            </a:pPr>
            <a:r>
              <a:rPr lang="en-US" altLang="zh-CN" sz="1600" dirty="0">
                <a:solidFill>
                  <a:schemeClr val="accent1">
                    <a:lumMod val="75000"/>
                  </a:schemeClr>
                </a:solidFill>
              </a:rPr>
              <a:t>3</a:t>
            </a:r>
            <a:r>
              <a:rPr lang="zh-CN" altLang="en-US" sz="1600" dirty="0">
                <a:solidFill>
                  <a:schemeClr val="accent1">
                    <a:lumMod val="75000"/>
                  </a:schemeClr>
                </a:solidFill>
              </a:rPr>
              <a:t>）分区有效位错误。</a:t>
            </a:r>
          </a:p>
          <a:p>
            <a:pPr>
              <a:lnSpc>
                <a:spcPct val="150000"/>
              </a:lnSpc>
            </a:pPr>
            <a:r>
              <a:rPr lang="en-US" altLang="zh-CN" sz="1600" dirty="0">
                <a:solidFill>
                  <a:schemeClr val="accent1">
                    <a:lumMod val="75000"/>
                  </a:schemeClr>
                </a:solidFill>
              </a:rPr>
              <a:t>4</a:t>
            </a:r>
            <a:r>
              <a:rPr lang="zh-CN" altLang="en-US" sz="1600" dirty="0">
                <a:solidFill>
                  <a:schemeClr val="accent1">
                    <a:lumMod val="75000"/>
                  </a:schemeClr>
                </a:solidFill>
              </a:rPr>
              <a:t>）</a:t>
            </a:r>
            <a:r>
              <a:rPr lang="en-US" altLang="zh-CN" sz="1600" dirty="0">
                <a:solidFill>
                  <a:schemeClr val="accent1">
                    <a:lumMod val="75000"/>
                  </a:schemeClr>
                </a:solidFill>
              </a:rPr>
              <a:t>DOS</a:t>
            </a:r>
            <a:r>
              <a:rPr lang="zh-CN" altLang="en-US" sz="1600" dirty="0">
                <a:solidFill>
                  <a:schemeClr val="accent1">
                    <a:lumMod val="75000"/>
                  </a:schemeClr>
                </a:solidFill>
              </a:rPr>
              <a:t>引导文件损坏。</a:t>
            </a:r>
          </a:p>
          <a:p>
            <a:pPr>
              <a:lnSpc>
                <a:spcPct val="150000"/>
              </a:lnSpc>
            </a:pPr>
            <a:r>
              <a:rPr lang="zh-CN" altLang="en-US" sz="1600" dirty="0">
                <a:solidFill>
                  <a:schemeClr val="accent1">
                    <a:lumMod val="75000"/>
                  </a:schemeClr>
                </a:solidFill>
              </a:rPr>
              <a:t>其中，</a:t>
            </a:r>
            <a:r>
              <a:rPr lang="en-US" altLang="zh-CN" sz="1600" dirty="0">
                <a:solidFill>
                  <a:schemeClr val="accent1">
                    <a:lumMod val="75000"/>
                  </a:schemeClr>
                </a:solidFill>
              </a:rPr>
              <a:t>DOS</a:t>
            </a:r>
            <a:r>
              <a:rPr lang="zh-CN" altLang="en-US" sz="1600" dirty="0">
                <a:solidFill>
                  <a:schemeClr val="accent1">
                    <a:lumMod val="75000"/>
                  </a:schemeClr>
                </a:solidFill>
              </a:rPr>
              <a:t>引导文件损坏最简单，用启动盘引导后，向系统传输一个引导文件就可以了。</a:t>
            </a:r>
          </a:p>
        </p:txBody>
      </p:sp>
    </p:spTree>
    <p:extLst>
      <p:ext uri="{BB962C8B-B14F-4D97-AF65-F5344CB8AC3E}">
        <p14:creationId xmlns:p14="http://schemas.microsoft.com/office/powerpoint/2010/main" val="4017437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4</a:t>
            </a:r>
            <a:r>
              <a:rPr lang="zh-CN" altLang="en-US" sz="2000" dirty="0">
                <a:solidFill>
                  <a:srgbClr val="FF0000"/>
                </a:solidFill>
              </a:rPr>
              <a:t>：硬盘出现坏道。</a:t>
            </a:r>
          </a:p>
        </p:txBody>
      </p:sp>
      <p:sp>
        <p:nvSpPr>
          <p:cNvPr id="7" name="矩形 6"/>
          <p:cNvSpPr/>
          <p:nvPr/>
        </p:nvSpPr>
        <p:spPr>
          <a:xfrm>
            <a:off x="568400" y="2642056"/>
            <a:ext cx="8136904" cy="3600986"/>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200" dirty="0">
                <a:solidFill>
                  <a:schemeClr val="accent1">
                    <a:lumMod val="75000"/>
                  </a:schemeClr>
                </a:solidFill>
              </a:rPr>
              <a:t>这是个令人震惊，人见人怕的词。近来</a:t>
            </a:r>
            <a:r>
              <a:rPr lang="en-US" altLang="zh-CN" sz="1200" dirty="0">
                <a:solidFill>
                  <a:schemeClr val="accent1">
                    <a:lumMod val="75000"/>
                  </a:schemeClr>
                </a:solidFill>
              </a:rPr>
              <a:t>IBM</a:t>
            </a:r>
            <a:r>
              <a:rPr lang="zh-CN" altLang="en-US" sz="1200" dirty="0">
                <a:solidFill>
                  <a:schemeClr val="accent1">
                    <a:lumMod val="75000"/>
                  </a:schemeClr>
                </a:solidFill>
              </a:rPr>
              <a:t>口碑也因此江河日下。当你用系统</a:t>
            </a:r>
            <a:r>
              <a:rPr lang="en-US" altLang="zh-CN" sz="1200" dirty="0">
                <a:solidFill>
                  <a:schemeClr val="accent1">
                    <a:lumMod val="75000"/>
                  </a:schemeClr>
                </a:solidFill>
              </a:rPr>
              <a:t>Windows</a:t>
            </a:r>
            <a:r>
              <a:rPr lang="zh-CN" altLang="en-US" sz="1200" dirty="0">
                <a:solidFill>
                  <a:schemeClr val="accent1">
                    <a:lumMod val="75000"/>
                  </a:schemeClr>
                </a:solidFill>
              </a:rPr>
              <a:t>系统自带的磁盘扫描程序</a:t>
            </a:r>
            <a:r>
              <a:rPr lang="en-US" altLang="zh-CN" sz="1200" dirty="0">
                <a:solidFill>
                  <a:schemeClr val="accent1">
                    <a:lumMod val="75000"/>
                  </a:schemeClr>
                </a:solidFill>
              </a:rPr>
              <a:t>SCANDISK</a:t>
            </a:r>
            <a:r>
              <a:rPr lang="zh-CN" altLang="en-US" sz="1200" dirty="0">
                <a:solidFill>
                  <a:schemeClr val="accent1">
                    <a:lumMod val="75000"/>
                  </a:schemeClr>
                </a:solidFill>
              </a:rPr>
              <a:t>扫描硬盘的时候，系统提示说硬盘可能有坏道，随后闪过一片恐怖的蓝色，一个个小黄方块慢慢的伸展开，然后，在某个方块上被标上一个“</a:t>
            </a:r>
            <a:r>
              <a:rPr lang="en-US" altLang="zh-CN" sz="1200" dirty="0">
                <a:solidFill>
                  <a:schemeClr val="accent1">
                    <a:lumMod val="75000"/>
                  </a:schemeClr>
                </a:solidFill>
              </a:rPr>
              <a:t>B”…… </a:t>
            </a:r>
            <a:endParaRPr lang="en-US" altLang="zh-CN" sz="1200" dirty="0" smtClean="0">
              <a:solidFill>
                <a:schemeClr val="accent1">
                  <a:lumMod val="75000"/>
                </a:schemeClr>
              </a:solidFill>
            </a:endParaRPr>
          </a:p>
          <a:p>
            <a:pPr>
              <a:lnSpc>
                <a:spcPct val="150000"/>
              </a:lnSpc>
            </a:pPr>
            <a:r>
              <a:rPr lang="zh-CN" altLang="en-US" sz="1600" dirty="0">
                <a:solidFill>
                  <a:schemeClr val="accent1">
                    <a:lumMod val="75000"/>
                  </a:schemeClr>
                </a:solidFill>
              </a:rPr>
              <a:t>那么，当出现这样的问题的时候，我们应该怎样处理呢？  </a:t>
            </a:r>
          </a:p>
          <a:p>
            <a:pPr>
              <a:lnSpc>
                <a:spcPct val="150000"/>
              </a:lnSpc>
            </a:pPr>
            <a:r>
              <a:rPr lang="zh-CN" altLang="en-US" sz="1600" dirty="0">
                <a:solidFill>
                  <a:schemeClr val="accent1">
                    <a:lumMod val="75000"/>
                  </a:schemeClr>
                </a:solidFill>
              </a:rPr>
              <a:t>一旦用“</a:t>
            </a:r>
            <a:r>
              <a:rPr lang="en-US" altLang="zh-CN" sz="1600" dirty="0">
                <a:solidFill>
                  <a:schemeClr val="accent1">
                    <a:lumMod val="75000"/>
                  </a:schemeClr>
                </a:solidFill>
              </a:rPr>
              <a:t>SCANDISK”</a:t>
            </a:r>
            <a:r>
              <a:rPr lang="zh-CN" altLang="en-US" sz="1600" dirty="0">
                <a:solidFill>
                  <a:schemeClr val="accent1">
                    <a:lumMod val="75000"/>
                  </a:schemeClr>
                </a:solidFill>
              </a:rPr>
              <a:t>扫描硬盘时如果程序提示有了坏道，首先我们应该重新使用各品牌硬盘自己的自检程序进行完全扫描。注意，别选快速扫描，因为它只能查出大约</a:t>
            </a:r>
            <a:r>
              <a:rPr lang="en-US" altLang="zh-CN" sz="1600" dirty="0">
                <a:solidFill>
                  <a:schemeClr val="accent1">
                    <a:lumMod val="75000"/>
                  </a:schemeClr>
                </a:solidFill>
              </a:rPr>
              <a:t>90%</a:t>
            </a:r>
            <a:r>
              <a:rPr lang="zh-CN" altLang="en-US" sz="1600" dirty="0">
                <a:solidFill>
                  <a:schemeClr val="accent1">
                    <a:lumMod val="75000"/>
                  </a:schemeClr>
                </a:solidFill>
              </a:rPr>
              <a:t>的问题。为了让自己放心，在这多花些时间是值得的。  </a:t>
            </a:r>
          </a:p>
          <a:p>
            <a:pPr>
              <a:lnSpc>
                <a:spcPct val="150000"/>
              </a:lnSpc>
            </a:pPr>
            <a:r>
              <a:rPr lang="zh-CN" altLang="en-US" sz="1600" dirty="0">
                <a:solidFill>
                  <a:schemeClr val="accent1">
                    <a:lumMod val="75000"/>
                  </a:schemeClr>
                </a:solidFill>
              </a:rPr>
              <a:t>如果检查的结果是“成功修复”，那可以确定是逻辑坏道，可以拍拍胸脯喘口气了；假如不是，那就没有什么修复的可能了，如果你的硬盘还在保质期，那赶快那去更换吧。 </a:t>
            </a:r>
          </a:p>
        </p:txBody>
      </p:sp>
    </p:spTree>
    <p:extLst>
      <p:ext uri="{BB962C8B-B14F-4D97-AF65-F5344CB8AC3E}">
        <p14:creationId xmlns:p14="http://schemas.microsoft.com/office/powerpoint/2010/main" val="4017437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：硬盘容量与标称值明显不符。</a:t>
            </a:r>
          </a:p>
        </p:txBody>
      </p:sp>
      <p:sp>
        <p:nvSpPr>
          <p:cNvPr id="7" name="矩形 6"/>
          <p:cNvSpPr/>
          <p:nvPr/>
        </p:nvSpPr>
        <p:spPr>
          <a:xfrm>
            <a:off x="568400" y="2642056"/>
            <a:ext cx="8136904" cy="2400657"/>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一般来说，硬盘格式化后容量会小于标称值，但此差距绝不会超过</a:t>
            </a:r>
            <a:r>
              <a:rPr lang="en-US" altLang="zh-CN" sz="1600" dirty="0">
                <a:solidFill>
                  <a:schemeClr val="accent1">
                    <a:lumMod val="75000"/>
                  </a:schemeClr>
                </a:solidFill>
              </a:rPr>
              <a:t>20</a:t>
            </a:r>
            <a:r>
              <a:rPr lang="zh-CN" altLang="en-US" sz="1600" dirty="0">
                <a:solidFill>
                  <a:schemeClr val="accent1">
                    <a:lumMod val="75000"/>
                  </a:schemeClr>
                </a:solidFill>
              </a:rPr>
              <a:t>％，如果两者差距很大，则应该在开机时进入</a:t>
            </a:r>
            <a:r>
              <a:rPr lang="en-US" altLang="zh-CN" sz="1600" dirty="0">
                <a:solidFill>
                  <a:schemeClr val="accent1">
                    <a:lumMod val="75000"/>
                  </a:schemeClr>
                </a:solidFill>
              </a:rPr>
              <a:t>BIOS</a:t>
            </a:r>
            <a:r>
              <a:rPr lang="zh-CN" altLang="en-US" sz="1600" dirty="0">
                <a:solidFill>
                  <a:schemeClr val="accent1">
                    <a:lumMod val="75000"/>
                  </a:schemeClr>
                </a:solidFill>
              </a:rPr>
              <a:t>设置。在其中根据你的硬盘作合理设置。如果还不行，则说明可能是你的主板不支持大容量硬盘，此时可以尝试下载最新的主板</a:t>
            </a:r>
            <a:r>
              <a:rPr lang="en-US" altLang="zh-CN" sz="1600" dirty="0">
                <a:solidFill>
                  <a:schemeClr val="accent1">
                    <a:lumMod val="75000"/>
                  </a:schemeClr>
                </a:solidFill>
              </a:rPr>
              <a:t>BIOS</a:t>
            </a:r>
            <a:r>
              <a:rPr lang="zh-CN" altLang="en-US" sz="1600" dirty="0">
                <a:solidFill>
                  <a:schemeClr val="accent1">
                    <a:lumMod val="75000"/>
                  </a:schemeClr>
                </a:solidFill>
              </a:rPr>
              <a:t>并进行刷新来解决。此种故障多在大容量硬盘与较老的主板搭配时出现。另外，由于突然断电等原因使</a:t>
            </a:r>
            <a:r>
              <a:rPr lang="en-US" altLang="zh-CN" sz="1600" dirty="0">
                <a:solidFill>
                  <a:schemeClr val="accent1">
                    <a:lumMod val="75000"/>
                  </a:schemeClr>
                </a:solidFill>
              </a:rPr>
              <a:t>BIOS</a:t>
            </a:r>
            <a:r>
              <a:rPr lang="zh-CN" altLang="en-US" sz="1600" dirty="0">
                <a:solidFill>
                  <a:schemeClr val="accent1">
                    <a:lumMod val="75000"/>
                  </a:schemeClr>
                </a:solidFill>
              </a:rPr>
              <a:t>设置产生混乱也可能导致这种故障的发生。 </a:t>
            </a:r>
          </a:p>
        </p:txBody>
      </p:sp>
    </p:spTree>
    <p:extLst>
      <p:ext uri="{BB962C8B-B14F-4D97-AF65-F5344CB8AC3E}">
        <p14:creationId xmlns:p14="http://schemas.microsoft.com/office/powerpoint/2010/main" val="4017437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6</a:t>
            </a:r>
            <a:r>
              <a:rPr lang="zh-CN" altLang="en-US" sz="2000" dirty="0">
                <a:solidFill>
                  <a:srgbClr val="FF0000"/>
                </a:solidFill>
              </a:rPr>
              <a:t>：无论使用什么设备都不能正常引导系统。</a:t>
            </a:r>
          </a:p>
        </p:txBody>
      </p:sp>
      <p:sp>
        <p:nvSpPr>
          <p:cNvPr id="7" name="矩形 6"/>
          <p:cNvSpPr/>
          <p:nvPr/>
        </p:nvSpPr>
        <p:spPr>
          <a:xfrm>
            <a:off x="568400" y="2642056"/>
            <a:ext cx="8136904" cy="3139321"/>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这种故障一般是由于硬盘被病毒的“逻辑锁”锁住造成的，“硬盘逻辑锁”是一种很常见的恶作剧手段。中了逻辑锁之后，无论使用什么设备都不能正常引导系统，甚至是软盘、光驱、挂双硬盘都一样没有任何作用。 </a:t>
            </a:r>
            <a:endParaRPr lang="en-US" altLang="zh-CN" sz="1600" dirty="0" smtClean="0">
              <a:solidFill>
                <a:schemeClr val="accent1">
                  <a:lumMod val="75000"/>
                </a:schemeClr>
              </a:solidFill>
            </a:endParaRPr>
          </a:p>
          <a:p>
            <a:pPr>
              <a:lnSpc>
                <a:spcPct val="150000"/>
              </a:lnSpc>
            </a:pPr>
            <a:r>
              <a:rPr lang="zh-CN" altLang="en-US" sz="1600" dirty="0">
                <a:solidFill>
                  <a:schemeClr val="accent1">
                    <a:lumMod val="75000"/>
                  </a:schemeClr>
                </a:solidFill>
              </a:rPr>
              <a:t>给“逻辑锁”解锁比较容易的方法是“热拔插”硬盘电源。就是在当系统启动时，先不给被锁的硬盘加电，启动完成后再给硬盘“热插”上电源线，这样系统就可以正常控制硬盘了。这是一种非常危险的方法，为了降低危险程度，碰到“逻辑锁”后，大家最好</a:t>
            </a:r>
            <a:r>
              <a:rPr lang="zh-CN" altLang="en-US" sz="1600" dirty="0" smtClean="0">
                <a:solidFill>
                  <a:schemeClr val="accent1">
                    <a:lumMod val="75000"/>
                  </a:schemeClr>
                </a:solidFill>
              </a:rPr>
              <a:t>依照教材给出的方法</a:t>
            </a:r>
            <a:r>
              <a:rPr lang="zh-CN" altLang="en-US" sz="1600" dirty="0">
                <a:solidFill>
                  <a:schemeClr val="accent1">
                    <a:lumMod val="75000"/>
                  </a:schemeClr>
                </a:solidFill>
              </a:rPr>
              <a:t>处理。 </a:t>
            </a:r>
          </a:p>
        </p:txBody>
      </p:sp>
    </p:spTree>
    <p:extLst>
      <p:ext uri="{BB962C8B-B14F-4D97-AF65-F5344CB8AC3E}">
        <p14:creationId xmlns:p14="http://schemas.microsoft.com/office/powerpoint/2010/main" val="401743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15.5  </a:t>
            </a:r>
            <a:r>
              <a:rPr lang="zh-CN" altLang="en-US" kern="100" dirty="0">
                <a:solidFill>
                  <a:srgbClr val="000000"/>
                </a:solidFill>
                <a:latin typeface="黑体"/>
                <a:ea typeface="黑体"/>
              </a:rPr>
              <a:t>硬盘故障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7</a:t>
            </a:r>
            <a:r>
              <a:rPr lang="zh-CN" altLang="en-US" sz="2000" dirty="0">
                <a:solidFill>
                  <a:srgbClr val="FF0000"/>
                </a:solidFill>
              </a:rPr>
              <a:t>：开机时硬盘无法自举，系统不认硬盘。</a:t>
            </a:r>
          </a:p>
        </p:txBody>
      </p:sp>
      <p:sp>
        <p:nvSpPr>
          <p:cNvPr id="7" name="矩形 6"/>
          <p:cNvSpPr/>
          <p:nvPr/>
        </p:nvSpPr>
        <p:spPr>
          <a:xfrm>
            <a:off x="568400" y="2642056"/>
            <a:ext cx="8136904" cy="286232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smtClean="0">
                <a:solidFill>
                  <a:schemeClr val="accent1">
                    <a:lumMod val="75000"/>
                  </a:schemeClr>
                </a:solidFill>
              </a:rPr>
              <a:t>这种</a:t>
            </a:r>
            <a:r>
              <a:rPr lang="zh-CN" altLang="en-US" sz="2000" dirty="0">
                <a:solidFill>
                  <a:schemeClr val="accent1">
                    <a:lumMod val="75000"/>
                  </a:schemeClr>
                </a:solidFill>
              </a:rPr>
              <a:t>故障往往是最令人感到可怕的。产生这种故障的主要原因是硬盘主引导扇区数据被破坏，表现为硬盘主引导标志或分区标志丢失。这种故障的罪魁祸首往往是病毒，它将错误的数据覆盖到了主引导扇区中。市面上一些常见的杀毒软件都提供了修复硬盘的功能，大家不妨一试</a:t>
            </a:r>
            <a:r>
              <a:rPr lang="zh-CN" altLang="en-US" sz="2000" dirty="0" smtClean="0">
                <a:solidFill>
                  <a:schemeClr val="accent1">
                    <a:lumMod val="75000"/>
                  </a:schemeClr>
                </a:solidFill>
              </a:rPr>
              <a:t>。</a:t>
            </a:r>
            <a:endParaRPr lang="en-US" altLang="zh-CN" sz="2000" dirty="0" smtClean="0">
              <a:solidFill>
                <a:schemeClr val="accent1">
                  <a:lumMod val="75000"/>
                </a:schemeClr>
              </a:solidFill>
            </a:endParaRPr>
          </a:p>
          <a:p>
            <a:pPr>
              <a:lnSpc>
                <a:spcPct val="150000"/>
              </a:lnSpc>
            </a:pPr>
            <a:r>
              <a:rPr lang="zh-CN" altLang="en-US" sz="2000" dirty="0" smtClean="0">
                <a:solidFill>
                  <a:schemeClr val="accent1">
                    <a:lumMod val="75000"/>
                  </a:schemeClr>
                </a:solidFill>
              </a:rPr>
              <a:t>或者采用教材所介绍的方法进行修复处理</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3416443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955903"/>
          </a:xfrm>
          <a:prstGeom prst="rect">
            <a:avLst/>
          </a:prstGeom>
        </p:spPr>
        <p:txBody>
          <a:bodyPr wrap="square">
            <a:spAutoFit/>
          </a:bodyPr>
          <a:lstStyle/>
          <a:p>
            <a:pPr>
              <a:lnSpc>
                <a:spcPct val="150000"/>
              </a:lnSpc>
            </a:pPr>
            <a:r>
              <a:rPr lang="zh-CN" altLang="en-US" sz="2000" dirty="0"/>
              <a:t>内存是计算机中最重要的配件之一，它的作用毋庸置疑，那么内存最常见的故障都有哪些呢？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140968"/>
            <a:ext cx="46101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958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：开机无显示。</a:t>
            </a:r>
          </a:p>
        </p:txBody>
      </p:sp>
      <p:sp>
        <p:nvSpPr>
          <p:cNvPr id="7" name="矩形 6"/>
          <p:cNvSpPr/>
          <p:nvPr/>
        </p:nvSpPr>
        <p:spPr>
          <a:xfrm>
            <a:off x="568400" y="2642056"/>
            <a:ext cx="8136904" cy="286232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内存条原因出现此类故障一般是因为内存条与主板内存插槽接触不良造成，只要用橡皮擦来回擦试其金手指部位即可解决问题（不要用酒精等清洗），还有就是内存损坏或主板内存槽有问题也会造成此类故障。  </a:t>
            </a:r>
          </a:p>
          <a:p>
            <a:pPr>
              <a:lnSpc>
                <a:spcPct val="150000"/>
              </a:lnSpc>
            </a:pPr>
            <a:r>
              <a:rPr lang="zh-CN" altLang="en-US" sz="2000" dirty="0">
                <a:solidFill>
                  <a:schemeClr val="accent1">
                    <a:lumMod val="75000"/>
                  </a:schemeClr>
                </a:solidFill>
              </a:rPr>
              <a:t>由于内存条原因造成开机无显示故障，主机扬声器一般都会长时间蜂鸣（针对</a:t>
            </a:r>
            <a:r>
              <a:rPr lang="en-US" altLang="zh-CN" sz="2000" dirty="0">
                <a:solidFill>
                  <a:schemeClr val="accent1">
                    <a:lumMod val="75000"/>
                  </a:schemeClr>
                </a:solidFill>
              </a:rPr>
              <a:t>Award Bios</a:t>
            </a:r>
            <a:r>
              <a:rPr lang="zh-CN" altLang="en-US" sz="2000" dirty="0">
                <a:solidFill>
                  <a:schemeClr val="accent1">
                    <a:lumMod val="75000"/>
                  </a:schemeClr>
                </a:solidFill>
              </a:rPr>
              <a:t>而言）。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4145258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Windows</a:t>
            </a:r>
            <a:r>
              <a:rPr lang="zh-CN" altLang="en-US" sz="2000" dirty="0">
                <a:solidFill>
                  <a:srgbClr val="FF0000"/>
                </a:solidFill>
              </a:rPr>
              <a:t>注册表经常无故损坏，提示要求用户恢复。</a:t>
            </a:r>
          </a:p>
        </p:txBody>
      </p:sp>
      <p:sp>
        <p:nvSpPr>
          <p:cNvPr id="7" name="矩形 6"/>
          <p:cNvSpPr/>
          <p:nvPr/>
        </p:nvSpPr>
        <p:spPr>
          <a:xfrm>
            <a:off x="568400" y="2642056"/>
            <a:ext cx="8136904" cy="1477328"/>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此类故障一般都是因为内存条质量不佳引起，很难予以修复，唯有更换一途。</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2507755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3</a:t>
            </a:r>
            <a:r>
              <a:rPr lang="zh-CN" altLang="en-US" sz="2000" dirty="0">
                <a:solidFill>
                  <a:srgbClr val="FF0000"/>
                </a:solidFill>
              </a:rPr>
              <a:t>：</a:t>
            </a:r>
            <a:r>
              <a:rPr lang="en-US" altLang="zh-CN" sz="2000" dirty="0">
                <a:solidFill>
                  <a:srgbClr val="FF0000"/>
                </a:solidFill>
              </a:rPr>
              <a:t>Windows</a:t>
            </a:r>
            <a:r>
              <a:rPr lang="zh-CN" altLang="en-US" sz="2000" dirty="0">
                <a:solidFill>
                  <a:srgbClr val="FF0000"/>
                </a:solidFill>
              </a:rPr>
              <a:t>经常自动进入安全模式。</a:t>
            </a:r>
          </a:p>
        </p:txBody>
      </p:sp>
      <p:sp>
        <p:nvSpPr>
          <p:cNvPr id="7" name="矩形 6"/>
          <p:cNvSpPr/>
          <p:nvPr/>
        </p:nvSpPr>
        <p:spPr>
          <a:xfrm>
            <a:off x="568400" y="2642056"/>
            <a:ext cx="8136904" cy="2400657"/>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解决方法：此类故障一般是由于主板与内存条不兼容或内存条质量不佳引起，常见于高频率的内存用于某些不支持此频率内存条的主板上，可以尝试在</a:t>
            </a:r>
            <a:r>
              <a:rPr lang="en-US" altLang="zh-CN" sz="2000" dirty="0">
                <a:solidFill>
                  <a:schemeClr val="accent1">
                    <a:lumMod val="75000"/>
                  </a:schemeClr>
                </a:solidFill>
              </a:rPr>
              <a:t>CMOS</a:t>
            </a:r>
            <a:r>
              <a:rPr lang="zh-CN" altLang="en-US" sz="2000" dirty="0">
                <a:solidFill>
                  <a:schemeClr val="accent1">
                    <a:lumMod val="75000"/>
                  </a:schemeClr>
                </a:solidFill>
              </a:rPr>
              <a:t>设置内降低内存读取速度看能否解决问题，如若不行，那就只有更换内存条了。 。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250775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  </a:t>
            </a:r>
            <a:r>
              <a:rPr lang="zh-CN" altLang="en-US" kern="100" dirty="0">
                <a:solidFill>
                  <a:srgbClr val="000000"/>
                </a:solidFill>
                <a:latin typeface="黑体"/>
                <a:ea typeface="黑体"/>
              </a:rPr>
              <a:t>主板故障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CMOS</a:t>
            </a:r>
            <a:r>
              <a:rPr lang="zh-CN" altLang="en-US" sz="2000" dirty="0">
                <a:solidFill>
                  <a:srgbClr val="FF0000"/>
                </a:solidFill>
              </a:rPr>
              <a:t>设置不能保存。</a:t>
            </a:r>
          </a:p>
        </p:txBody>
      </p:sp>
      <p:sp>
        <p:nvSpPr>
          <p:cNvPr id="7" name="矩形 6"/>
          <p:cNvSpPr/>
          <p:nvPr/>
        </p:nvSpPr>
        <p:spPr>
          <a:xfrm>
            <a:off x="568400" y="2642056"/>
            <a:ext cx="8136904" cy="2400657"/>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此类故障一般是由于主板电池电压不足造成，对此予以更换即可，但有的主板电池更换后同样不能解决问题，此时有两种可能：  </a:t>
            </a:r>
          </a:p>
          <a:p>
            <a:pPr>
              <a:lnSpc>
                <a:spcPct val="150000"/>
              </a:lnSpc>
            </a:pPr>
            <a:r>
              <a:rPr lang="en-US" altLang="zh-CN" sz="2000" dirty="0">
                <a:solidFill>
                  <a:schemeClr val="accent1">
                    <a:lumMod val="75000"/>
                  </a:schemeClr>
                </a:solidFill>
              </a:rPr>
              <a:t>1</a:t>
            </a:r>
            <a:r>
              <a:rPr lang="zh-CN" altLang="en-US" sz="2000" dirty="0">
                <a:solidFill>
                  <a:schemeClr val="accent1">
                    <a:lumMod val="75000"/>
                  </a:schemeClr>
                </a:solidFill>
              </a:rPr>
              <a:t>）主板电路问题，对此要找专业人员维修；  </a:t>
            </a:r>
          </a:p>
          <a:p>
            <a:pPr>
              <a:lnSpc>
                <a:spcPct val="150000"/>
              </a:lnSpc>
            </a:pPr>
            <a:r>
              <a:rPr lang="en-US" altLang="zh-CN" sz="2000" dirty="0">
                <a:solidFill>
                  <a:schemeClr val="accent1">
                    <a:lumMod val="75000"/>
                  </a:schemeClr>
                </a:solidFill>
              </a:rPr>
              <a:t>2</a:t>
            </a:r>
            <a:r>
              <a:rPr lang="zh-CN" altLang="en-US" sz="2000" dirty="0">
                <a:solidFill>
                  <a:schemeClr val="accent1">
                    <a:lumMod val="75000"/>
                  </a:schemeClr>
                </a:solidFill>
              </a:rPr>
              <a:t>）主板</a:t>
            </a:r>
            <a:r>
              <a:rPr lang="en-US" altLang="zh-CN" sz="2000" dirty="0">
                <a:solidFill>
                  <a:schemeClr val="accent1">
                    <a:lumMod val="75000"/>
                  </a:schemeClr>
                </a:solidFill>
              </a:rPr>
              <a:t>CMOS</a:t>
            </a:r>
            <a:r>
              <a:rPr lang="zh-CN" altLang="en-US" sz="2000" dirty="0">
                <a:solidFill>
                  <a:schemeClr val="accent1">
                    <a:lumMod val="75000"/>
                  </a:schemeClr>
                </a:solidFill>
              </a:rPr>
              <a:t>跳线问题，有时候因为错误的将主板上的</a:t>
            </a:r>
            <a:r>
              <a:rPr lang="en-US" altLang="zh-CN" sz="2000" dirty="0">
                <a:solidFill>
                  <a:schemeClr val="accent1">
                    <a:lumMod val="75000"/>
                  </a:schemeClr>
                </a:solidFill>
              </a:rPr>
              <a:t>CMOS</a:t>
            </a:r>
            <a:r>
              <a:rPr lang="zh-CN" altLang="en-US" sz="2000" dirty="0">
                <a:solidFill>
                  <a:schemeClr val="accent1">
                    <a:lumMod val="75000"/>
                  </a:schemeClr>
                </a:solidFill>
              </a:rPr>
              <a:t>跳线设为清除选项，或者设置成外接电池，使得</a:t>
            </a:r>
            <a:r>
              <a:rPr lang="en-US" altLang="zh-CN" sz="2000" dirty="0">
                <a:solidFill>
                  <a:schemeClr val="accent1">
                    <a:lumMod val="75000"/>
                  </a:schemeClr>
                </a:solidFill>
              </a:rPr>
              <a:t>CMOS</a:t>
            </a:r>
            <a:r>
              <a:rPr lang="zh-CN" altLang="en-US" sz="2000" dirty="0">
                <a:solidFill>
                  <a:schemeClr val="accent1">
                    <a:lumMod val="75000"/>
                  </a:schemeClr>
                </a:solidFill>
              </a:rPr>
              <a:t>数据无法保存。</a:t>
            </a:r>
          </a:p>
        </p:txBody>
      </p:sp>
    </p:spTree>
    <p:extLst>
      <p:ext uri="{BB962C8B-B14F-4D97-AF65-F5344CB8AC3E}">
        <p14:creationId xmlns:p14="http://schemas.microsoft.com/office/powerpoint/2010/main" val="173924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4</a:t>
            </a:r>
            <a:r>
              <a:rPr lang="zh-CN" altLang="en-US" sz="2000" dirty="0">
                <a:solidFill>
                  <a:srgbClr val="FF0000"/>
                </a:solidFill>
              </a:rPr>
              <a:t>：随机性死机。</a:t>
            </a:r>
          </a:p>
        </p:txBody>
      </p:sp>
      <p:sp>
        <p:nvSpPr>
          <p:cNvPr id="7" name="矩形 6"/>
          <p:cNvSpPr/>
          <p:nvPr/>
        </p:nvSpPr>
        <p:spPr>
          <a:xfrm>
            <a:off x="568400" y="2642056"/>
            <a:ext cx="8136904" cy="286232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此类故障一般是由于采用了几种不同芯片的内存条，由于各内存条速度不同产生一个时间差从而导致死机，对此可以在</a:t>
            </a:r>
            <a:r>
              <a:rPr lang="en-US" altLang="zh-CN" sz="2000" dirty="0">
                <a:solidFill>
                  <a:schemeClr val="accent1">
                    <a:lumMod val="75000"/>
                  </a:schemeClr>
                </a:solidFill>
              </a:rPr>
              <a:t>CMOS</a:t>
            </a:r>
            <a:r>
              <a:rPr lang="zh-CN" altLang="en-US" sz="2000" dirty="0">
                <a:solidFill>
                  <a:schemeClr val="accent1">
                    <a:lumMod val="75000"/>
                  </a:schemeClr>
                </a:solidFill>
              </a:rPr>
              <a:t>设置内降低内存速度予以解决，否则，唯有使用同型号内存。还有一种可能就是内存条与主板不兼容，此类现象一般少见，另外也有可能是内存条与主板接触不良引起计算机随机性死机。</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2507755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：内存加大后系统资源反而降低。</a:t>
            </a:r>
          </a:p>
        </p:txBody>
      </p:sp>
      <p:sp>
        <p:nvSpPr>
          <p:cNvPr id="7" name="矩形 6"/>
          <p:cNvSpPr/>
          <p:nvPr/>
        </p:nvSpPr>
        <p:spPr>
          <a:xfrm>
            <a:off x="568400" y="2642056"/>
            <a:ext cx="8136904" cy="193899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此类现象一般是由于主板与内存不兼容引起，常见于高频率的内存内存条用于某些不支持此频率的内存条的主板上，当出现这样的故障后你可以试着在</a:t>
            </a:r>
            <a:r>
              <a:rPr lang="en-US" altLang="zh-CN" sz="2000" dirty="0">
                <a:solidFill>
                  <a:schemeClr val="accent1">
                    <a:lumMod val="75000"/>
                  </a:schemeClr>
                </a:solidFill>
              </a:rPr>
              <a:t>COMS</a:t>
            </a:r>
            <a:r>
              <a:rPr lang="zh-CN" altLang="en-US" sz="2000" dirty="0">
                <a:solidFill>
                  <a:schemeClr val="accent1">
                    <a:lumMod val="75000"/>
                  </a:schemeClr>
                </a:solidFill>
              </a:rPr>
              <a:t>中将内存的速度设置得低一点试试。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250775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：开机无显示。</a:t>
            </a:r>
          </a:p>
        </p:txBody>
      </p:sp>
      <p:sp>
        <p:nvSpPr>
          <p:cNvPr id="7" name="矩形 6"/>
          <p:cNvSpPr/>
          <p:nvPr/>
        </p:nvSpPr>
        <p:spPr>
          <a:xfrm>
            <a:off x="568400" y="2642056"/>
            <a:ext cx="8136904" cy="286232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内存条原因出现此类故障一般是因为内存条与主板内存插槽接触不良造成，只要用橡皮擦来回擦试其金手指部位即可解决问题（不要用酒精等清洗），还有就是内存损坏或主板内存槽有问题也会造成此类故障。  </a:t>
            </a:r>
          </a:p>
          <a:p>
            <a:pPr>
              <a:lnSpc>
                <a:spcPct val="150000"/>
              </a:lnSpc>
            </a:pPr>
            <a:r>
              <a:rPr lang="zh-CN" altLang="en-US" sz="2000" dirty="0">
                <a:solidFill>
                  <a:schemeClr val="accent1">
                    <a:lumMod val="75000"/>
                  </a:schemeClr>
                </a:solidFill>
              </a:rPr>
              <a:t>由于内存条原因造成开机无显示故障，主机扬声器一般都会长时间蜂鸣（针对</a:t>
            </a:r>
            <a:r>
              <a:rPr lang="en-US" altLang="zh-CN" sz="2000" dirty="0">
                <a:solidFill>
                  <a:schemeClr val="accent1">
                    <a:lumMod val="75000"/>
                  </a:schemeClr>
                </a:solidFill>
              </a:rPr>
              <a:t>Award Bios</a:t>
            </a:r>
            <a:r>
              <a:rPr lang="zh-CN" altLang="en-US" sz="2000" dirty="0">
                <a:solidFill>
                  <a:schemeClr val="accent1">
                    <a:lumMod val="75000"/>
                  </a:schemeClr>
                </a:solidFill>
              </a:rPr>
              <a:t>而言）。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2507755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6</a:t>
            </a:r>
            <a:r>
              <a:rPr lang="zh-CN" altLang="en-US" sz="2000" dirty="0">
                <a:solidFill>
                  <a:srgbClr val="FF0000"/>
                </a:solidFill>
              </a:rPr>
              <a:t>：运行某些软件时经常出现内存不足的提示。</a:t>
            </a:r>
          </a:p>
        </p:txBody>
      </p:sp>
      <p:sp>
        <p:nvSpPr>
          <p:cNvPr id="7" name="矩形 6"/>
          <p:cNvSpPr/>
          <p:nvPr/>
        </p:nvSpPr>
        <p:spPr>
          <a:xfrm>
            <a:off x="568400" y="2642056"/>
            <a:ext cx="8136904" cy="1477328"/>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此现象一般是由于系统盘剩余空间不足造成，可以删除一些无用文件，多留一些空间即可，一般保持在</a:t>
            </a:r>
            <a:r>
              <a:rPr lang="en-US" altLang="zh-CN" sz="2000" dirty="0">
                <a:solidFill>
                  <a:schemeClr val="accent1">
                    <a:lumMod val="75000"/>
                  </a:schemeClr>
                </a:solidFill>
              </a:rPr>
              <a:t>300MB</a:t>
            </a:r>
            <a:r>
              <a:rPr lang="zh-CN" altLang="en-US" sz="2000" dirty="0">
                <a:solidFill>
                  <a:schemeClr val="accent1">
                    <a:lumMod val="75000"/>
                  </a:schemeClr>
                </a:solidFill>
              </a:rPr>
              <a:t>左右为宜。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1701845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15.6  </a:t>
            </a:r>
            <a:r>
              <a:rPr lang="zh-CN" altLang="en-US" kern="100" dirty="0">
                <a:solidFill>
                  <a:srgbClr val="000000"/>
                </a:solidFill>
                <a:latin typeface="黑体"/>
                <a:ea typeface="黑体"/>
              </a:rPr>
              <a:t>内存故障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955903"/>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7</a:t>
            </a:r>
            <a:r>
              <a:rPr lang="zh-CN" altLang="en-US" sz="2000" dirty="0">
                <a:solidFill>
                  <a:srgbClr val="FF0000"/>
                </a:solidFill>
              </a:rPr>
              <a:t>：从硬盘引导安装</a:t>
            </a:r>
            <a:r>
              <a:rPr lang="en-US" altLang="zh-CN" sz="2000" dirty="0">
                <a:solidFill>
                  <a:srgbClr val="FF0000"/>
                </a:solidFill>
              </a:rPr>
              <a:t>Windows</a:t>
            </a:r>
            <a:r>
              <a:rPr lang="zh-CN" altLang="en-US" sz="2000" dirty="0">
                <a:solidFill>
                  <a:srgbClr val="FF0000"/>
                </a:solidFill>
              </a:rPr>
              <a:t>进行到检测磁盘空间时，系统提示内存不足。</a:t>
            </a:r>
          </a:p>
        </p:txBody>
      </p:sp>
      <p:sp>
        <p:nvSpPr>
          <p:cNvPr id="7" name="矩形 6"/>
          <p:cNvSpPr/>
          <p:nvPr/>
        </p:nvSpPr>
        <p:spPr>
          <a:xfrm>
            <a:off x="584176" y="2944743"/>
            <a:ext cx="8136904" cy="1477328"/>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此类故障一般是由于用户在</a:t>
            </a:r>
            <a:r>
              <a:rPr lang="en-US" altLang="zh-CN" sz="2000" dirty="0">
                <a:solidFill>
                  <a:schemeClr val="accent1">
                    <a:lumMod val="75000"/>
                  </a:schemeClr>
                </a:solidFill>
              </a:rPr>
              <a:t>config.sys</a:t>
            </a:r>
            <a:r>
              <a:rPr lang="zh-CN" altLang="en-US" sz="2000" dirty="0">
                <a:solidFill>
                  <a:schemeClr val="accent1">
                    <a:lumMod val="75000"/>
                  </a:schemeClr>
                </a:solidFill>
              </a:rPr>
              <a:t>文件中加入了</a:t>
            </a:r>
            <a:r>
              <a:rPr lang="en-US" altLang="zh-CN" sz="2000" dirty="0">
                <a:solidFill>
                  <a:schemeClr val="accent1">
                    <a:lumMod val="75000"/>
                  </a:schemeClr>
                </a:solidFill>
              </a:rPr>
              <a:t>emm386.exe</a:t>
            </a:r>
            <a:r>
              <a:rPr lang="zh-CN" altLang="en-US" sz="2000" dirty="0">
                <a:solidFill>
                  <a:schemeClr val="accent1">
                    <a:lumMod val="75000"/>
                  </a:schemeClr>
                </a:solidFill>
              </a:rPr>
              <a:t>文件，只要将其屏蔽掉即可解决问题。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1701845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037" y="3781425"/>
            <a:ext cx="42195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15.7  </a:t>
            </a:r>
            <a:r>
              <a:rPr lang="zh-CN" altLang="en-US" kern="100" dirty="0">
                <a:solidFill>
                  <a:srgbClr val="000000"/>
                </a:solidFill>
                <a:latin typeface="黑体"/>
                <a:ea typeface="黑体"/>
              </a:rPr>
              <a:t>光驱故障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2340897"/>
          </a:xfrm>
          <a:prstGeom prst="rect">
            <a:avLst/>
          </a:prstGeom>
        </p:spPr>
        <p:txBody>
          <a:bodyPr wrap="square">
            <a:spAutoFit/>
          </a:bodyPr>
          <a:lstStyle/>
          <a:p>
            <a:pPr>
              <a:lnSpc>
                <a:spcPct val="150000"/>
              </a:lnSpc>
            </a:pPr>
            <a:r>
              <a:rPr lang="zh-CN" altLang="en-US" sz="2000" dirty="0"/>
              <a:t>光驱是计算机硬件中使用寿命最短的配件之一。其实很多报废的光驱仍有很大的利用价值，只要略微维修一下就可以了。这往往不需要具有什么高深的无线电专业知识，也不需要使用什么太复杂的维修工具及材料。你只要细心观察故障现象并参照执行下面的一些排除方法，相信你的老光驱还是能恢复昔日“风采”的。 </a:t>
            </a:r>
          </a:p>
        </p:txBody>
      </p:sp>
    </p:spTree>
    <p:extLst>
      <p:ext uri="{BB962C8B-B14F-4D97-AF65-F5344CB8AC3E}">
        <p14:creationId xmlns:p14="http://schemas.microsoft.com/office/powerpoint/2010/main" val="2231878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15.7  </a:t>
            </a:r>
            <a:r>
              <a:rPr lang="zh-CN" altLang="en-US" kern="100" dirty="0">
                <a:solidFill>
                  <a:srgbClr val="000000"/>
                </a:solidFill>
                <a:latin typeface="黑体"/>
                <a:ea typeface="黑体"/>
              </a:rPr>
              <a:t>光驱故障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：光驱工作时硬盘灯始终闪烁。</a:t>
            </a:r>
          </a:p>
        </p:txBody>
      </p:sp>
      <p:sp>
        <p:nvSpPr>
          <p:cNvPr id="7" name="矩形 6"/>
          <p:cNvSpPr/>
          <p:nvPr/>
        </p:nvSpPr>
        <p:spPr>
          <a:xfrm>
            <a:off x="584176" y="2780928"/>
            <a:ext cx="8136904" cy="193899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这是一种假象，实际上并非如此。硬盘灯闪烁是因为光驱与硬盘同接在一个</a:t>
            </a:r>
            <a:r>
              <a:rPr lang="en-US" altLang="zh-CN" sz="2000" dirty="0">
                <a:solidFill>
                  <a:schemeClr val="accent1">
                    <a:lumMod val="75000"/>
                  </a:schemeClr>
                </a:solidFill>
              </a:rPr>
              <a:t>IDE</a:t>
            </a:r>
            <a:r>
              <a:rPr lang="zh-CN" altLang="en-US" sz="2000" dirty="0">
                <a:solidFill>
                  <a:schemeClr val="accent1">
                    <a:lumMod val="75000"/>
                  </a:schemeClr>
                </a:solidFill>
              </a:rPr>
              <a:t>接口上，光盘工作时也控制了硬盘灯的结果。可将光驱单元独接在一个</a:t>
            </a:r>
            <a:r>
              <a:rPr lang="en-US" altLang="zh-CN" sz="2000" dirty="0">
                <a:solidFill>
                  <a:schemeClr val="accent1">
                    <a:lumMod val="75000"/>
                  </a:schemeClr>
                </a:solidFill>
              </a:rPr>
              <a:t>IDE</a:t>
            </a:r>
            <a:r>
              <a:rPr lang="zh-CN" altLang="en-US" sz="2000" dirty="0">
                <a:solidFill>
                  <a:schemeClr val="accent1">
                    <a:lumMod val="75000"/>
                  </a:schemeClr>
                </a:solidFill>
              </a:rPr>
              <a:t>接口上。</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823550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15.7  </a:t>
            </a:r>
            <a:r>
              <a:rPr lang="zh-CN" altLang="en-US" kern="100" dirty="0">
                <a:solidFill>
                  <a:srgbClr val="000000"/>
                </a:solidFill>
                <a:latin typeface="黑体"/>
                <a:ea typeface="黑体"/>
              </a:rPr>
              <a:t>光驱故障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141756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3</a:t>
            </a:r>
            <a:r>
              <a:rPr lang="zh-CN" altLang="en-US" sz="2000" dirty="0">
                <a:solidFill>
                  <a:srgbClr val="FF0000"/>
                </a:solidFill>
              </a:rPr>
              <a:t>：光驱无法正常读盘，屏幕上显示：“驱动器</a:t>
            </a:r>
            <a:r>
              <a:rPr lang="en-US" altLang="zh-CN" sz="2000" dirty="0">
                <a:solidFill>
                  <a:srgbClr val="FF0000"/>
                </a:solidFill>
              </a:rPr>
              <a:t>X</a:t>
            </a:r>
            <a:r>
              <a:rPr lang="zh-CN" altLang="en-US" sz="2000" dirty="0">
                <a:solidFill>
                  <a:srgbClr val="FF0000"/>
                </a:solidFill>
              </a:rPr>
              <a:t>上没有磁盘，插入磁盘再试”，或“</a:t>
            </a:r>
            <a:r>
              <a:rPr lang="en-US" altLang="zh-CN" sz="2000" dirty="0">
                <a:solidFill>
                  <a:srgbClr val="FF0000"/>
                </a:solidFill>
              </a:rPr>
              <a:t>CDR101:NOT READY READING DRIVE X ABORT .RETRY.FALL?”</a:t>
            </a:r>
            <a:r>
              <a:rPr lang="zh-CN" altLang="en-US" sz="2000" dirty="0">
                <a:solidFill>
                  <a:srgbClr val="FF0000"/>
                </a:solidFill>
              </a:rPr>
              <a:t>偶尔进出盒几次也都读盘，但不久又不读盘。 </a:t>
            </a:r>
          </a:p>
        </p:txBody>
      </p:sp>
      <p:sp>
        <p:nvSpPr>
          <p:cNvPr id="7" name="矩形 6"/>
          <p:cNvSpPr/>
          <p:nvPr/>
        </p:nvSpPr>
        <p:spPr>
          <a:xfrm>
            <a:off x="584176" y="3406408"/>
            <a:ext cx="8136904" cy="2031325"/>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在此情况下，应先检测病毒，用杀毒软件进行对整机进行查杀毒，如果没有发现病毒可用文件编辑软件打开</a:t>
            </a:r>
            <a:r>
              <a:rPr lang="en-US" altLang="zh-CN" sz="1600" dirty="0">
                <a:solidFill>
                  <a:schemeClr val="accent1">
                    <a:lumMod val="75000"/>
                  </a:schemeClr>
                </a:solidFill>
              </a:rPr>
              <a:t>C</a:t>
            </a:r>
            <a:r>
              <a:rPr lang="zh-CN" altLang="en-US" sz="1600" dirty="0">
                <a:solidFill>
                  <a:schemeClr val="accent1">
                    <a:lumMod val="75000"/>
                  </a:schemeClr>
                </a:solidFill>
              </a:rPr>
              <a:t>盘根目录下的</a:t>
            </a:r>
            <a:r>
              <a:rPr lang="en-US" altLang="zh-CN" sz="1600" dirty="0">
                <a:solidFill>
                  <a:schemeClr val="accent1">
                    <a:lumMod val="75000"/>
                  </a:schemeClr>
                </a:solidFill>
              </a:rPr>
              <a:t>CONFIG.SYS</a:t>
            </a:r>
            <a:r>
              <a:rPr lang="zh-CN" altLang="en-US" sz="1600" dirty="0">
                <a:solidFill>
                  <a:schemeClr val="accent1">
                    <a:lumMod val="75000"/>
                  </a:schemeClr>
                </a:solidFill>
              </a:rPr>
              <a:t>文件，查看其中是否又挂上光驱动程序及驱动程序是否被破坏，并进行处理，还可用文本编辑软件查看</a:t>
            </a:r>
            <a:r>
              <a:rPr lang="en-US" altLang="zh-CN" sz="1600" dirty="0">
                <a:solidFill>
                  <a:schemeClr val="accent1">
                    <a:lumMod val="75000"/>
                  </a:schemeClr>
                </a:solidFill>
              </a:rPr>
              <a:t>"AUIOEXEC.BAT"</a:t>
            </a:r>
            <a:r>
              <a:rPr lang="zh-CN" altLang="en-US" sz="1600" dirty="0">
                <a:solidFill>
                  <a:schemeClr val="accent1">
                    <a:lumMod val="75000"/>
                  </a:schemeClr>
                </a:solidFill>
              </a:rPr>
              <a:t>文件中是否有</a:t>
            </a:r>
            <a:r>
              <a:rPr lang="en-US" altLang="zh-CN" sz="1600" dirty="0">
                <a:solidFill>
                  <a:schemeClr val="accent1">
                    <a:lumMod val="75000"/>
                  </a:schemeClr>
                </a:solidFill>
              </a:rPr>
              <a:t>"MSCDEX.EXE/D:MSCDOOO /M:20/V".</a:t>
            </a:r>
            <a:r>
              <a:rPr lang="zh-CN" altLang="en-US" sz="1600" dirty="0">
                <a:solidFill>
                  <a:schemeClr val="accent1">
                    <a:lumMod val="75000"/>
                  </a:schemeClr>
                </a:solidFill>
              </a:rPr>
              <a:t>若以上两步未发现问题，可拆卸光驱维修。 </a:t>
            </a:r>
          </a:p>
        </p:txBody>
      </p:sp>
    </p:spTree>
    <p:extLst>
      <p:ext uri="{BB962C8B-B14F-4D97-AF65-F5344CB8AC3E}">
        <p14:creationId xmlns:p14="http://schemas.microsoft.com/office/powerpoint/2010/main" val="1296813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15.7  </a:t>
            </a:r>
            <a:r>
              <a:rPr lang="zh-CN" altLang="en-US" kern="100" dirty="0">
                <a:solidFill>
                  <a:srgbClr val="000000"/>
                </a:solidFill>
                <a:latin typeface="黑体"/>
                <a:ea typeface="黑体"/>
              </a:rPr>
              <a:t>光驱故障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：光驱工作时硬盘灯始终闪烁。</a:t>
            </a:r>
          </a:p>
        </p:txBody>
      </p:sp>
      <p:sp>
        <p:nvSpPr>
          <p:cNvPr id="7" name="矩形 6"/>
          <p:cNvSpPr/>
          <p:nvPr/>
        </p:nvSpPr>
        <p:spPr>
          <a:xfrm>
            <a:off x="584176" y="2780928"/>
            <a:ext cx="8136904" cy="193899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这是一种假象，实际上并非如此。硬盘灯闪烁是因为光驱与硬盘同接在一个</a:t>
            </a:r>
            <a:r>
              <a:rPr lang="en-US" altLang="zh-CN" sz="2000" dirty="0">
                <a:solidFill>
                  <a:schemeClr val="accent1">
                    <a:lumMod val="75000"/>
                  </a:schemeClr>
                </a:solidFill>
              </a:rPr>
              <a:t>IDE</a:t>
            </a:r>
            <a:r>
              <a:rPr lang="zh-CN" altLang="en-US" sz="2000" dirty="0">
                <a:solidFill>
                  <a:schemeClr val="accent1">
                    <a:lumMod val="75000"/>
                  </a:schemeClr>
                </a:solidFill>
              </a:rPr>
              <a:t>接口上，光盘工作时也控制了硬盘灯的结果。可将光驱单元独接在一个</a:t>
            </a:r>
            <a:r>
              <a:rPr lang="en-US" altLang="zh-CN" sz="2000" dirty="0">
                <a:solidFill>
                  <a:schemeClr val="accent1">
                    <a:lumMod val="75000"/>
                  </a:schemeClr>
                </a:solidFill>
              </a:rPr>
              <a:t>IDE</a:t>
            </a:r>
            <a:r>
              <a:rPr lang="zh-CN" altLang="en-US" sz="2000" dirty="0">
                <a:solidFill>
                  <a:schemeClr val="accent1">
                    <a:lumMod val="75000"/>
                  </a:schemeClr>
                </a:solidFill>
              </a:rPr>
              <a:t>接口上。</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1296813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15.7  </a:t>
            </a:r>
            <a:r>
              <a:rPr lang="zh-CN" altLang="en-US" kern="100" dirty="0">
                <a:solidFill>
                  <a:srgbClr val="000000"/>
                </a:solidFill>
                <a:latin typeface="黑体"/>
                <a:ea typeface="黑体"/>
              </a:rPr>
              <a:t>光驱故障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6</a:t>
            </a:r>
            <a:r>
              <a:rPr lang="zh-CN" altLang="en-US" sz="2000" dirty="0">
                <a:solidFill>
                  <a:srgbClr val="FF0000"/>
                </a:solidFill>
              </a:rPr>
              <a:t>：光驱在读数据时，有时读得不出，并且读盘的时间变长。</a:t>
            </a:r>
          </a:p>
        </p:txBody>
      </p:sp>
      <p:sp>
        <p:nvSpPr>
          <p:cNvPr id="7" name="矩形 6"/>
          <p:cNvSpPr/>
          <p:nvPr/>
        </p:nvSpPr>
        <p:spPr>
          <a:xfrm>
            <a:off x="584176" y="2780928"/>
            <a:ext cx="8136904" cy="2400657"/>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光驱读盘不出的硬件故障主要集中在激光头组件上，且可分为二种情况：一种是使用太久造成激光管老化；另一种是光电管表面太脏或激光管透镜太脏及位移变形。所以在对激光管功率进行调整时，还需对光电管和激光管透镜进行清洗。 </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129681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  </a:t>
            </a:r>
            <a:r>
              <a:rPr lang="zh-CN" altLang="en-US" kern="100" dirty="0">
                <a:solidFill>
                  <a:srgbClr val="000000"/>
                </a:solidFill>
                <a:latin typeface="黑体"/>
                <a:ea typeface="黑体"/>
              </a:rPr>
              <a:t>主板故障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955903"/>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3</a:t>
            </a:r>
            <a:r>
              <a:rPr lang="zh-CN" altLang="en-US" sz="2000" dirty="0">
                <a:solidFill>
                  <a:srgbClr val="FF0000"/>
                </a:solidFill>
              </a:rPr>
              <a:t>：在</a:t>
            </a:r>
            <a:r>
              <a:rPr lang="en-US" altLang="zh-CN" sz="2000" dirty="0">
                <a:solidFill>
                  <a:srgbClr val="FF0000"/>
                </a:solidFill>
              </a:rPr>
              <a:t>Windows</a:t>
            </a:r>
            <a:r>
              <a:rPr lang="zh-CN" altLang="en-US" sz="2000" dirty="0">
                <a:solidFill>
                  <a:srgbClr val="FF0000"/>
                </a:solidFill>
              </a:rPr>
              <a:t>下安装主板驱动程序后出现死机或光驱读盘速度变慢的现象。</a:t>
            </a:r>
          </a:p>
        </p:txBody>
      </p:sp>
      <p:sp>
        <p:nvSpPr>
          <p:cNvPr id="7" name="矩形 6"/>
          <p:cNvSpPr/>
          <p:nvPr/>
        </p:nvSpPr>
        <p:spPr>
          <a:xfrm>
            <a:off x="568400" y="2944743"/>
            <a:ext cx="8136904" cy="2400657"/>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在一些杂牌主板上有时会出现此类现象，将主板驱动程序装完后，重新启动计算机不能以正常模式进入</a:t>
            </a:r>
            <a:r>
              <a:rPr lang="en-US" altLang="zh-CN" sz="2000" dirty="0">
                <a:solidFill>
                  <a:schemeClr val="accent1">
                    <a:lumMod val="75000"/>
                  </a:schemeClr>
                </a:solidFill>
              </a:rPr>
              <a:t>Windows 98</a:t>
            </a:r>
            <a:r>
              <a:rPr lang="zh-CN" altLang="en-US" sz="2000" dirty="0">
                <a:solidFill>
                  <a:schemeClr val="accent1">
                    <a:lumMod val="75000"/>
                  </a:schemeClr>
                </a:solidFill>
              </a:rPr>
              <a:t>桌面，而且该驱动程序在</a:t>
            </a:r>
            <a:r>
              <a:rPr lang="en-US" altLang="zh-CN" sz="2000" dirty="0">
                <a:solidFill>
                  <a:schemeClr val="accent1">
                    <a:lumMod val="75000"/>
                  </a:schemeClr>
                </a:solidFill>
              </a:rPr>
              <a:t>Windows 98</a:t>
            </a:r>
            <a:r>
              <a:rPr lang="zh-CN" altLang="en-US" sz="2000" dirty="0">
                <a:solidFill>
                  <a:schemeClr val="accent1">
                    <a:lumMod val="75000"/>
                  </a:schemeClr>
                </a:solidFill>
              </a:rPr>
              <a:t>下不能被卸载。如果出现这种情况，建议找到最新的驱动重新安装，问题一般都能够解决，如果实在不行，就只能重新安装系统。</a:t>
            </a:r>
            <a:endParaRPr lang="zh-CN" altLang="en-US" sz="2000" dirty="0"/>
          </a:p>
        </p:txBody>
      </p:sp>
    </p:spTree>
    <p:extLst>
      <p:ext uri="{BB962C8B-B14F-4D97-AF65-F5344CB8AC3E}">
        <p14:creationId xmlns:p14="http://schemas.microsoft.com/office/powerpoint/2010/main" val="173924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15.8  </a:t>
            </a:r>
            <a:r>
              <a:rPr lang="zh-CN" altLang="en-US" kern="100" dirty="0">
                <a:solidFill>
                  <a:srgbClr val="000000"/>
                </a:solidFill>
                <a:latin typeface="黑体"/>
                <a:ea typeface="黑体"/>
              </a:rPr>
              <a:t>鼠标故障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1417568"/>
          </a:xfrm>
          <a:prstGeom prst="rect">
            <a:avLst/>
          </a:prstGeom>
        </p:spPr>
        <p:txBody>
          <a:bodyPr wrap="square">
            <a:spAutoFit/>
          </a:bodyPr>
          <a:lstStyle/>
          <a:p>
            <a:pPr>
              <a:lnSpc>
                <a:spcPct val="150000"/>
              </a:lnSpc>
            </a:pPr>
            <a:r>
              <a:rPr lang="zh-CN" altLang="en-US" sz="2000" dirty="0"/>
              <a:t>鼠标的故障分析与维修比较简单，大部分故障为接口或按键接触不良、断线、机械定位系统脏污。少数故障为鼠标内部元器件或电路虚焊，这主要存在于某些劣质产品中，其中尤以发光二极管、</a:t>
            </a:r>
            <a:r>
              <a:rPr lang="en-US" altLang="zh-CN" sz="2000" dirty="0"/>
              <a:t>IC</a:t>
            </a:r>
            <a:r>
              <a:rPr lang="zh-CN" altLang="en-US" sz="2000" dirty="0"/>
              <a:t>电路损坏居多。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717032"/>
            <a:ext cx="4392488" cy="269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582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15.8  </a:t>
            </a:r>
            <a:r>
              <a:rPr lang="zh-CN" altLang="en-US" kern="100" dirty="0">
                <a:solidFill>
                  <a:srgbClr val="000000"/>
                </a:solidFill>
                <a:latin typeface="黑体"/>
                <a:ea typeface="黑体"/>
              </a:rPr>
              <a:t>鼠标故障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：找不到鼠标。</a:t>
            </a:r>
          </a:p>
        </p:txBody>
      </p:sp>
      <p:sp>
        <p:nvSpPr>
          <p:cNvPr id="7" name="矩形 6"/>
          <p:cNvSpPr/>
          <p:nvPr/>
        </p:nvSpPr>
        <p:spPr>
          <a:xfrm>
            <a:off x="584176" y="2636912"/>
            <a:ext cx="8136904" cy="3508653"/>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en-US" altLang="zh-CN" sz="1600" dirty="0">
                <a:solidFill>
                  <a:schemeClr val="accent1">
                    <a:lumMod val="75000"/>
                  </a:schemeClr>
                </a:solidFill>
              </a:rPr>
              <a:t>1</a:t>
            </a:r>
            <a:r>
              <a:rPr lang="zh-CN" altLang="en-US" sz="1600" dirty="0">
                <a:solidFill>
                  <a:schemeClr val="accent1">
                    <a:lumMod val="75000"/>
                  </a:schemeClr>
                </a:solidFill>
              </a:rPr>
              <a:t>）鼠标彻底损坏，需要更换新鼠标。  </a:t>
            </a:r>
          </a:p>
          <a:p>
            <a:pPr>
              <a:lnSpc>
                <a:spcPct val="150000"/>
              </a:lnSpc>
            </a:pPr>
            <a:r>
              <a:rPr lang="en-US" altLang="zh-CN" sz="1600" dirty="0">
                <a:solidFill>
                  <a:schemeClr val="accent1">
                    <a:lumMod val="75000"/>
                  </a:schemeClr>
                </a:solidFill>
              </a:rPr>
              <a:t>2</a:t>
            </a:r>
            <a:r>
              <a:rPr lang="zh-CN" altLang="en-US" sz="1600" dirty="0">
                <a:solidFill>
                  <a:schemeClr val="accent1">
                    <a:lumMod val="75000"/>
                  </a:schemeClr>
                </a:solidFill>
              </a:rPr>
              <a:t>）鼠标与主机连接串口或</a:t>
            </a:r>
            <a:r>
              <a:rPr lang="en-US" altLang="zh-CN" sz="1600" dirty="0">
                <a:solidFill>
                  <a:schemeClr val="accent1">
                    <a:lumMod val="75000"/>
                  </a:schemeClr>
                </a:solidFill>
              </a:rPr>
              <a:t>PS/2</a:t>
            </a:r>
            <a:r>
              <a:rPr lang="zh-CN" altLang="en-US" sz="1600" dirty="0">
                <a:solidFill>
                  <a:schemeClr val="accent1">
                    <a:lumMod val="75000"/>
                  </a:schemeClr>
                </a:solidFill>
              </a:rPr>
              <a:t>口接触不良，仔细接好线后，重新启动即可。  </a:t>
            </a:r>
          </a:p>
          <a:p>
            <a:pPr>
              <a:lnSpc>
                <a:spcPct val="150000"/>
              </a:lnSpc>
            </a:pPr>
            <a:r>
              <a:rPr lang="en-US" altLang="zh-CN" sz="1600" dirty="0">
                <a:solidFill>
                  <a:schemeClr val="accent1">
                    <a:lumMod val="75000"/>
                  </a:schemeClr>
                </a:solidFill>
              </a:rPr>
              <a:t>3</a:t>
            </a:r>
            <a:r>
              <a:rPr lang="zh-CN" altLang="en-US" sz="1600" dirty="0">
                <a:solidFill>
                  <a:schemeClr val="accent1">
                    <a:lumMod val="75000"/>
                  </a:schemeClr>
                </a:solidFill>
              </a:rPr>
              <a:t>）主板上的串口或</a:t>
            </a:r>
            <a:r>
              <a:rPr lang="en-US" altLang="zh-CN" sz="1600" dirty="0">
                <a:solidFill>
                  <a:schemeClr val="accent1">
                    <a:lumMod val="75000"/>
                  </a:schemeClr>
                </a:solidFill>
              </a:rPr>
              <a:t>PS/2</a:t>
            </a:r>
            <a:r>
              <a:rPr lang="zh-CN" altLang="en-US" sz="1600" dirty="0">
                <a:solidFill>
                  <a:schemeClr val="accent1">
                    <a:lumMod val="75000"/>
                  </a:schemeClr>
                </a:solidFill>
              </a:rPr>
              <a:t>口损坏，这种情况很少见，如果是这种情况，只好去更换一个主板或使用多功能卡上的串口。  </a:t>
            </a:r>
          </a:p>
          <a:p>
            <a:pPr>
              <a:lnSpc>
                <a:spcPct val="150000"/>
              </a:lnSpc>
            </a:pPr>
            <a:r>
              <a:rPr lang="en-US" altLang="zh-CN" sz="1600" dirty="0">
                <a:solidFill>
                  <a:schemeClr val="accent1">
                    <a:lumMod val="75000"/>
                  </a:schemeClr>
                </a:solidFill>
              </a:rPr>
              <a:t>4</a:t>
            </a:r>
            <a:r>
              <a:rPr lang="zh-CN" altLang="en-US" sz="1600" dirty="0">
                <a:solidFill>
                  <a:schemeClr val="accent1">
                    <a:lumMod val="75000"/>
                  </a:schemeClr>
                </a:solidFill>
              </a:rPr>
              <a:t>）鼠标线路接触不良，这种情况是最常见的。接触不良的点多在鼠标内部的电线与电路板的连接处。故障只要不是再</a:t>
            </a:r>
            <a:r>
              <a:rPr lang="en-US" altLang="zh-CN" sz="1600" dirty="0">
                <a:solidFill>
                  <a:schemeClr val="accent1">
                    <a:lumMod val="75000"/>
                  </a:schemeClr>
                </a:solidFill>
              </a:rPr>
              <a:t>PS/2</a:t>
            </a:r>
            <a:r>
              <a:rPr lang="zh-CN" altLang="en-US" sz="1600" dirty="0">
                <a:solidFill>
                  <a:schemeClr val="accent1">
                    <a:lumMod val="75000"/>
                  </a:schemeClr>
                </a:solidFill>
              </a:rPr>
              <a:t>接头处，一般维修起来不难。通常是由于线路比较短，或比较杂乱而导致鼠标线被用力拉扯的原因，解决方法是将鼠标打开，再使用电烙铁将焊点焊好。还有一种情况就是鼠标线内部接触不良</a:t>
            </a:r>
            <a:r>
              <a:rPr lang="zh-CN" altLang="en-US" sz="1600" dirty="0" smtClean="0">
                <a:solidFill>
                  <a:schemeClr val="accent1">
                    <a:lumMod val="75000"/>
                  </a:schemeClr>
                </a:solidFill>
              </a:rPr>
              <a:t>，更换</a:t>
            </a:r>
            <a:r>
              <a:rPr lang="zh-CN" altLang="en-US" sz="1600" dirty="0">
                <a:solidFill>
                  <a:schemeClr val="accent1">
                    <a:lumMod val="75000"/>
                  </a:schemeClr>
                </a:solidFill>
              </a:rPr>
              <a:t>鼠标是最快的解决方法。 </a:t>
            </a:r>
          </a:p>
        </p:txBody>
      </p:sp>
    </p:spTree>
    <p:extLst>
      <p:ext uri="{BB962C8B-B14F-4D97-AF65-F5344CB8AC3E}">
        <p14:creationId xmlns:p14="http://schemas.microsoft.com/office/powerpoint/2010/main" val="2932274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15.8  </a:t>
            </a:r>
            <a:r>
              <a:rPr lang="zh-CN" altLang="en-US" kern="100" dirty="0">
                <a:solidFill>
                  <a:srgbClr val="000000"/>
                </a:solidFill>
                <a:latin typeface="黑体"/>
                <a:ea typeface="黑体"/>
              </a:rPr>
              <a:t>鼠标故障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2</a:t>
            </a:r>
            <a:r>
              <a:rPr lang="zh-CN" altLang="en-US" sz="2000" dirty="0">
                <a:solidFill>
                  <a:srgbClr val="FF0000"/>
                </a:solidFill>
              </a:rPr>
              <a:t>：鼠标能显示，但无法移动。</a:t>
            </a:r>
          </a:p>
        </p:txBody>
      </p:sp>
      <p:sp>
        <p:nvSpPr>
          <p:cNvPr id="7" name="矩形 6"/>
          <p:cNvSpPr/>
          <p:nvPr/>
        </p:nvSpPr>
        <p:spPr>
          <a:xfrm>
            <a:off x="584176" y="2636912"/>
            <a:ext cx="8136904" cy="2769989"/>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鼠标的灵活性下降，鼠标指针不像以前那样随心所欲，而是反应迟钝，定位不准确，或干脆不能移动了。这种情况主要是因为鼠标里的机械定位滚动轴上积聚了过多污垢而导致传动失灵，造成滚动不灵活。维修的重点放在鼠标内部的</a:t>
            </a:r>
            <a:r>
              <a:rPr lang="en-US" altLang="zh-CN" sz="1600" dirty="0">
                <a:solidFill>
                  <a:schemeClr val="accent1">
                    <a:lumMod val="75000"/>
                  </a:schemeClr>
                </a:solidFill>
              </a:rPr>
              <a:t>X</a:t>
            </a:r>
            <a:r>
              <a:rPr lang="zh-CN" altLang="en-US" sz="1600" dirty="0">
                <a:solidFill>
                  <a:schemeClr val="accent1">
                    <a:lumMod val="75000"/>
                  </a:schemeClr>
                </a:solidFill>
              </a:rPr>
              <a:t>轴和</a:t>
            </a:r>
            <a:r>
              <a:rPr lang="en-US" altLang="zh-CN" sz="1600" dirty="0">
                <a:solidFill>
                  <a:schemeClr val="accent1">
                    <a:lumMod val="75000"/>
                  </a:schemeClr>
                </a:solidFill>
              </a:rPr>
              <a:t>Y</a:t>
            </a:r>
            <a:r>
              <a:rPr lang="zh-CN" altLang="en-US" sz="1600" dirty="0">
                <a:solidFill>
                  <a:schemeClr val="accent1">
                    <a:lumMod val="75000"/>
                  </a:schemeClr>
                </a:solidFill>
              </a:rPr>
              <a:t>轴的传动机构上。解决方法是，可以打开胶球锁片，将鼠标滚动球卸下来，用干净的布蘸上中性洗涤剂对胶球进行清洗，摩擦轴等可用采用酒精进行擦洗。最好在轴心处滴上几滴缝纫机油，但一定要仔细，不要流到摩擦面和码盘栅缝上了。将一切污垢清除后，鼠标的灵活性恢复如初。 </a:t>
            </a:r>
          </a:p>
        </p:txBody>
      </p:sp>
    </p:spTree>
    <p:extLst>
      <p:ext uri="{BB962C8B-B14F-4D97-AF65-F5344CB8AC3E}">
        <p14:creationId xmlns:p14="http://schemas.microsoft.com/office/powerpoint/2010/main" val="2148508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15.8  </a:t>
            </a:r>
            <a:r>
              <a:rPr lang="zh-CN" altLang="en-US" kern="100" dirty="0">
                <a:solidFill>
                  <a:srgbClr val="000000"/>
                </a:solidFill>
                <a:latin typeface="黑体"/>
                <a:ea typeface="黑体"/>
              </a:rPr>
              <a:t>鼠标故障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3</a:t>
            </a:r>
            <a:r>
              <a:rPr lang="zh-CN" altLang="en-US" sz="2000" dirty="0">
                <a:solidFill>
                  <a:srgbClr val="FF0000"/>
                </a:solidFill>
              </a:rPr>
              <a:t>：鼠标按键失灵。</a:t>
            </a:r>
          </a:p>
        </p:txBody>
      </p:sp>
      <p:sp>
        <p:nvSpPr>
          <p:cNvPr id="7" name="矩形 6"/>
          <p:cNvSpPr/>
          <p:nvPr/>
        </p:nvSpPr>
        <p:spPr>
          <a:xfrm>
            <a:off x="584176" y="2636912"/>
            <a:ext cx="8136904" cy="3139321"/>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en-US" altLang="zh-CN" sz="1600" dirty="0">
                <a:solidFill>
                  <a:schemeClr val="accent1">
                    <a:lumMod val="75000"/>
                  </a:schemeClr>
                </a:solidFill>
              </a:rPr>
              <a:t>1</a:t>
            </a:r>
            <a:r>
              <a:rPr lang="zh-CN" altLang="en-US" sz="1600" dirty="0">
                <a:solidFill>
                  <a:schemeClr val="accent1">
                    <a:lumMod val="75000"/>
                  </a:schemeClr>
                </a:solidFill>
              </a:rPr>
              <a:t>）鼠标按键无动作，这可能是因为鼠标按键和电路板上的微动开关距离太远或点击开关经过一段时间的使用而反弹能力下降。拆开鼠标，在鼠标按键的下面粘上一块厚度适中的塑料片，厚度要根据实际需要而确定，处理完毕后即可使用。  </a:t>
            </a:r>
          </a:p>
          <a:p>
            <a:pPr>
              <a:lnSpc>
                <a:spcPct val="150000"/>
              </a:lnSpc>
            </a:pPr>
            <a:r>
              <a:rPr lang="en-US" altLang="zh-CN" sz="1600" dirty="0">
                <a:solidFill>
                  <a:schemeClr val="accent1">
                    <a:lumMod val="75000"/>
                  </a:schemeClr>
                </a:solidFill>
              </a:rPr>
              <a:t>2</a:t>
            </a:r>
            <a:r>
              <a:rPr lang="zh-CN" altLang="en-US" sz="1600" dirty="0">
                <a:solidFill>
                  <a:schemeClr val="accent1">
                    <a:lumMod val="75000"/>
                  </a:schemeClr>
                </a:solidFill>
              </a:rPr>
              <a:t>）鼠标按键无法正常弹起，这可能是因为当按键下方微动开关中的碗形接触片断裂引起的，尤其是塑料簧片长期使用后容易断裂。如果是三键鼠标，那么可以将中间的那一个键拆下来应急。如果是品质好的原装名牌鼠标，则可以焊下，拆开微动开关，细心清洗触点，上一些润滑脂后，装好即可使用。 </a:t>
            </a:r>
          </a:p>
        </p:txBody>
      </p:sp>
    </p:spTree>
    <p:extLst>
      <p:ext uri="{BB962C8B-B14F-4D97-AF65-F5344CB8AC3E}">
        <p14:creationId xmlns:p14="http://schemas.microsoft.com/office/powerpoint/2010/main" val="2148508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15.9  </a:t>
            </a:r>
            <a:r>
              <a:rPr lang="zh-CN" altLang="en-US" kern="100" dirty="0">
                <a:solidFill>
                  <a:srgbClr val="000000"/>
                </a:solidFill>
                <a:latin typeface="黑体"/>
                <a:ea typeface="黑体"/>
              </a:rPr>
              <a:t>键盘故障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1879232"/>
          </a:xfrm>
          <a:prstGeom prst="rect">
            <a:avLst/>
          </a:prstGeom>
        </p:spPr>
        <p:txBody>
          <a:bodyPr wrap="square">
            <a:spAutoFit/>
          </a:bodyPr>
          <a:lstStyle/>
          <a:p>
            <a:pPr>
              <a:lnSpc>
                <a:spcPct val="150000"/>
              </a:lnSpc>
            </a:pPr>
            <a:r>
              <a:rPr lang="zh-CN" altLang="en-US" sz="2000" dirty="0"/>
              <a:t>键盘在使用过程中，故障的表现形式是多种多样的，原因也是多方面的。有接触不良故障，有按键本身的机械故障，还有逻辑电路故障、虚焊、假焊、脱焊和金属孔氧化等故障．维修时要根据不同的故障现象进行分析判断，找出产生故障原因，进行相应的修理。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224195"/>
            <a:ext cx="5511503" cy="249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751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15.9  </a:t>
            </a:r>
            <a:r>
              <a:rPr lang="zh-CN" altLang="en-US" kern="100" dirty="0">
                <a:solidFill>
                  <a:srgbClr val="000000"/>
                </a:solidFill>
                <a:latin typeface="黑体"/>
                <a:ea typeface="黑体"/>
              </a:rPr>
              <a:t>键盘故障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2</a:t>
            </a:r>
            <a:r>
              <a:rPr lang="zh-CN" altLang="en-US" sz="2000" dirty="0">
                <a:solidFill>
                  <a:srgbClr val="FF0000"/>
                </a:solidFill>
              </a:rPr>
              <a:t>：某些字符不能输入。 </a:t>
            </a:r>
          </a:p>
        </p:txBody>
      </p:sp>
      <p:sp>
        <p:nvSpPr>
          <p:cNvPr id="7" name="矩形 6"/>
          <p:cNvSpPr/>
          <p:nvPr/>
        </p:nvSpPr>
        <p:spPr>
          <a:xfrm>
            <a:off x="584176" y="2636912"/>
            <a:ext cx="8136904" cy="2769989"/>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若只有某一个键字符不能输入，则可能是该按键失效或焊点虚焊。检查时，按照上面叙述的方法打开键盘，用万用表电阻档测量接点的通断状态。若键按下时始终不导通，则说明按键簧片疲劳或接触不良，需要修理或更换；若键按下时接点通断正常，说明可能是因虚焊、脱焊或金屑孔氧化所致，可沿着印刷线路逐段测量，找出故障进行重焊；若因金属孔氧化而失效，可将氧化层清洗干净，然后重新焊牢；若金属孔完全脱落而造成断路时，可另加焊引线进行连接。 </a:t>
            </a:r>
          </a:p>
        </p:txBody>
      </p:sp>
    </p:spTree>
    <p:extLst>
      <p:ext uri="{BB962C8B-B14F-4D97-AF65-F5344CB8AC3E}">
        <p14:creationId xmlns:p14="http://schemas.microsoft.com/office/powerpoint/2010/main" val="848362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15.9  </a:t>
            </a:r>
            <a:r>
              <a:rPr lang="zh-CN" altLang="en-US" kern="100" dirty="0">
                <a:solidFill>
                  <a:srgbClr val="000000"/>
                </a:solidFill>
                <a:latin typeface="黑体"/>
                <a:ea typeface="黑体"/>
              </a:rPr>
              <a:t>键盘故障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4</a:t>
            </a:r>
            <a:r>
              <a:rPr lang="zh-CN" altLang="en-US" sz="2000" dirty="0">
                <a:solidFill>
                  <a:srgbClr val="FF0000"/>
                </a:solidFill>
              </a:rPr>
              <a:t>：键盘输入与屏幕显示的字符不一致。 </a:t>
            </a:r>
          </a:p>
        </p:txBody>
      </p:sp>
      <p:sp>
        <p:nvSpPr>
          <p:cNvPr id="7" name="矩形 6"/>
          <p:cNvSpPr/>
          <p:nvPr/>
        </p:nvSpPr>
        <p:spPr>
          <a:xfrm>
            <a:off x="584176" y="2636912"/>
            <a:ext cx="8136904" cy="1292662"/>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此种故障可能是由于电路板上产生短路现象造成的，其表现是按这一键却显示为同一列的其他字符，此时可用万用表或示波器进行测量，确定故障点后进行修复。 </a:t>
            </a:r>
          </a:p>
        </p:txBody>
      </p:sp>
    </p:spTree>
    <p:extLst>
      <p:ext uri="{BB962C8B-B14F-4D97-AF65-F5344CB8AC3E}">
        <p14:creationId xmlns:p14="http://schemas.microsoft.com/office/powerpoint/2010/main" val="2129224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15.9  </a:t>
            </a:r>
            <a:r>
              <a:rPr lang="zh-CN" altLang="en-US" kern="100" dirty="0">
                <a:solidFill>
                  <a:srgbClr val="000000"/>
                </a:solidFill>
                <a:latin typeface="黑体"/>
                <a:ea typeface="黑体"/>
              </a:rPr>
              <a:t>键盘故障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：按下一个键产生一串多种字符，或按键时字符乱跳。 </a:t>
            </a:r>
          </a:p>
        </p:txBody>
      </p:sp>
      <p:sp>
        <p:nvSpPr>
          <p:cNvPr id="7" name="矩形 6"/>
          <p:cNvSpPr/>
          <p:nvPr/>
        </p:nvSpPr>
        <p:spPr>
          <a:xfrm>
            <a:off x="584176" y="2636912"/>
            <a:ext cx="8136904" cy="1661993"/>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这种现象是由逻辑电路故障造成的。先选中某一列字符，若是不含回车键的某行某列，有可能产生多个其他字符现象；若是含回车键的一列，将会产生字符乱跳且不能最后进入系统的现象，用示波器检查逻辑电路芯片，找出故障芯片后更换同型号的新芯片，排除故障。 </a:t>
            </a:r>
          </a:p>
        </p:txBody>
      </p:sp>
    </p:spTree>
    <p:extLst>
      <p:ext uri="{BB962C8B-B14F-4D97-AF65-F5344CB8AC3E}">
        <p14:creationId xmlns:p14="http://schemas.microsoft.com/office/powerpoint/2010/main" val="2129224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15.10  </a:t>
            </a:r>
            <a:r>
              <a:rPr lang="zh-CN" altLang="en-US" kern="100" dirty="0">
                <a:solidFill>
                  <a:srgbClr val="000000"/>
                </a:solidFill>
                <a:latin typeface="黑体"/>
                <a:ea typeface="黑体"/>
              </a:rPr>
              <a:t>打印机故障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1879232"/>
          </a:xfrm>
          <a:prstGeom prst="rect">
            <a:avLst/>
          </a:prstGeom>
        </p:spPr>
        <p:txBody>
          <a:bodyPr wrap="square">
            <a:spAutoFit/>
          </a:bodyPr>
          <a:lstStyle/>
          <a:p>
            <a:pPr>
              <a:lnSpc>
                <a:spcPct val="150000"/>
              </a:lnSpc>
            </a:pPr>
            <a:r>
              <a:rPr lang="zh-CN" altLang="en-US" sz="2000" dirty="0"/>
              <a:t>在办公室中，喷墨打印机是使用得较为普便的一种设备。喷墨打印机由于使用、保养、操作不当等原因经常会出现一些故障，如何解决是用户关心的问题。在此我们便将日常工作中的常见故障及处理方法总结出来，希望对大家有所帮助。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868072"/>
            <a:ext cx="40767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557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15.10  </a:t>
            </a:r>
            <a:r>
              <a:rPr lang="zh-CN" altLang="en-US" kern="100" dirty="0">
                <a:solidFill>
                  <a:srgbClr val="000000"/>
                </a:solidFill>
                <a:latin typeface="黑体"/>
                <a:ea typeface="黑体"/>
              </a:rPr>
              <a:t>打印机故障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955903"/>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：打印时墨迹稀少，字迹无法辨认的处理，该故障多数是由于打印机长期未用或其他原因，造成墨水输送系统障碍或喷头堵塞。 </a:t>
            </a:r>
          </a:p>
        </p:txBody>
      </p:sp>
      <p:sp>
        <p:nvSpPr>
          <p:cNvPr id="7" name="矩形 6"/>
          <p:cNvSpPr/>
          <p:nvPr/>
        </p:nvSpPr>
        <p:spPr>
          <a:xfrm>
            <a:off x="584176" y="2914655"/>
            <a:ext cx="8136904" cy="2031325"/>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如果喷头堵塞得不是很厉害，那么直接执行打印机上的清洗操作即可。如果多次清洗后仍没有效果，则可以拿下墨盒（对于墨盒喷嘴非一体的打印机，需要拿下喷嘴，但需要仔细），把喷嘴放在温水中浸泡一会，注意，一定不要把电路板部分也浸在水中，否则后果不堪设想，用吸水纸吸走沾有的水滴，装上后再清洗几次喷嘴就可以了。 </a:t>
            </a:r>
          </a:p>
        </p:txBody>
      </p:sp>
    </p:spTree>
    <p:extLst>
      <p:ext uri="{BB962C8B-B14F-4D97-AF65-F5344CB8AC3E}">
        <p14:creationId xmlns:p14="http://schemas.microsoft.com/office/powerpoint/2010/main" val="11074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  </a:t>
            </a:r>
            <a:r>
              <a:rPr lang="zh-CN" altLang="en-US" kern="100" dirty="0">
                <a:solidFill>
                  <a:srgbClr val="000000"/>
                </a:solidFill>
                <a:latin typeface="黑体"/>
                <a:ea typeface="黑体"/>
              </a:rPr>
              <a:t>主板故障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4</a:t>
            </a:r>
            <a:r>
              <a:rPr lang="zh-CN" altLang="en-US" sz="2000" dirty="0">
                <a:solidFill>
                  <a:srgbClr val="FF0000"/>
                </a:solidFill>
              </a:rPr>
              <a:t>：安装</a:t>
            </a:r>
            <a:r>
              <a:rPr lang="en-US" altLang="zh-CN" sz="2000" dirty="0">
                <a:solidFill>
                  <a:srgbClr val="FF0000"/>
                </a:solidFill>
              </a:rPr>
              <a:t>Windows</a:t>
            </a:r>
            <a:r>
              <a:rPr lang="zh-CN" altLang="en-US" sz="2000" dirty="0">
                <a:solidFill>
                  <a:srgbClr val="FF0000"/>
                </a:solidFill>
              </a:rPr>
              <a:t>或启动</a:t>
            </a:r>
            <a:r>
              <a:rPr lang="en-US" altLang="zh-CN" sz="2000" dirty="0">
                <a:solidFill>
                  <a:srgbClr val="FF0000"/>
                </a:solidFill>
              </a:rPr>
              <a:t>Windows</a:t>
            </a:r>
            <a:r>
              <a:rPr lang="zh-CN" altLang="en-US" sz="2000" dirty="0">
                <a:solidFill>
                  <a:srgbClr val="FF0000"/>
                </a:solidFill>
              </a:rPr>
              <a:t>时鼠标不可用。</a:t>
            </a:r>
          </a:p>
        </p:txBody>
      </p:sp>
      <p:sp>
        <p:nvSpPr>
          <p:cNvPr id="7" name="矩形 6"/>
          <p:cNvSpPr/>
          <p:nvPr/>
        </p:nvSpPr>
        <p:spPr>
          <a:xfrm>
            <a:off x="568400" y="2642056"/>
            <a:ext cx="8136904" cy="1938992"/>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出现此类故障的软件原因一般是由于</a:t>
            </a:r>
            <a:r>
              <a:rPr lang="en-US" altLang="zh-CN" sz="2000" dirty="0">
                <a:solidFill>
                  <a:schemeClr val="accent1">
                    <a:lumMod val="75000"/>
                  </a:schemeClr>
                </a:solidFill>
              </a:rPr>
              <a:t>CMOS</a:t>
            </a:r>
            <a:r>
              <a:rPr lang="zh-CN" altLang="en-US" sz="2000" dirty="0">
                <a:solidFill>
                  <a:schemeClr val="accent1">
                    <a:lumMod val="75000"/>
                  </a:schemeClr>
                </a:solidFill>
              </a:rPr>
              <a:t>设置错误引起的。在</a:t>
            </a:r>
            <a:r>
              <a:rPr lang="en-US" altLang="zh-CN" sz="2000" dirty="0">
                <a:solidFill>
                  <a:schemeClr val="accent1">
                    <a:lumMod val="75000"/>
                  </a:schemeClr>
                </a:solidFill>
              </a:rPr>
              <a:t>CMOS</a:t>
            </a:r>
            <a:r>
              <a:rPr lang="zh-CN" altLang="en-US" sz="2000" dirty="0">
                <a:solidFill>
                  <a:schemeClr val="accent1">
                    <a:lumMod val="75000"/>
                  </a:schemeClr>
                </a:solidFill>
              </a:rPr>
              <a:t>设置的电源管理栏有一项</a:t>
            </a:r>
            <a:r>
              <a:rPr lang="en-US" altLang="zh-CN" sz="2000" dirty="0">
                <a:solidFill>
                  <a:schemeClr val="accent1">
                    <a:lumMod val="75000"/>
                  </a:schemeClr>
                </a:solidFill>
              </a:rPr>
              <a:t>modem use IRQ</a:t>
            </a:r>
            <a:r>
              <a:rPr lang="zh-CN" altLang="en-US" sz="2000" dirty="0">
                <a:solidFill>
                  <a:schemeClr val="accent1">
                    <a:lumMod val="75000"/>
                  </a:schemeClr>
                </a:solidFill>
              </a:rPr>
              <a:t>项目，他的选项分别为</a:t>
            </a:r>
            <a:r>
              <a:rPr lang="en-US" altLang="zh-CN" sz="2000" dirty="0">
                <a:solidFill>
                  <a:schemeClr val="accent1">
                    <a:lumMod val="75000"/>
                  </a:schemeClr>
                </a:solidFill>
              </a:rPr>
              <a:t>3</a:t>
            </a:r>
            <a:r>
              <a:rPr lang="zh-CN" altLang="en-US" sz="2000" dirty="0">
                <a:solidFill>
                  <a:schemeClr val="accent1">
                    <a:lumMod val="75000"/>
                  </a:schemeClr>
                </a:solidFill>
              </a:rPr>
              <a:t>、</a:t>
            </a:r>
            <a:r>
              <a:rPr lang="en-US" altLang="zh-CN" sz="2000" dirty="0">
                <a:solidFill>
                  <a:schemeClr val="accent1">
                    <a:lumMod val="75000"/>
                  </a:schemeClr>
                </a:solidFill>
              </a:rPr>
              <a:t>4</a:t>
            </a:r>
            <a:r>
              <a:rPr lang="zh-CN" altLang="en-US" sz="2000" dirty="0">
                <a:solidFill>
                  <a:schemeClr val="accent1">
                    <a:lumMod val="75000"/>
                  </a:schemeClr>
                </a:solidFill>
              </a:rPr>
              <a:t>、</a:t>
            </a:r>
            <a:r>
              <a:rPr lang="en-US" altLang="zh-CN" sz="2000" dirty="0">
                <a:solidFill>
                  <a:schemeClr val="accent1">
                    <a:lumMod val="75000"/>
                  </a:schemeClr>
                </a:solidFill>
              </a:rPr>
              <a:t>5……</a:t>
            </a:r>
            <a:r>
              <a:rPr lang="zh-CN" altLang="en-US" sz="2000" dirty="0">
                <a:solidFill>
                  <a:schemeClr val="accent1">
                    <a:lumMod val="75000"/>
                  </a:schemeClr>
                </a:solidFill>
              </a:rPr>
              <a:t>、</a:t>
            </a:r>
            <a:r>
              <a:rPr lang="en-US" altLang="zh-CN" sz="2000" dirty="0">
                <a:solidFill>
                  <a:schemeClr val="accent1">
                    <a:lumMod val="75000"/>
                  </a:schemeClr>
                </a:solidFill>
              </a:rPr>
              <a:t>NA</a:t>
            </a:r>
            <a:r>
              <a:rPr lang="zh-CN" altLang="en-US" sz="2000" dirty="0">
                <a:solidFill>
                  <a:schemeClr val="accent1">
                    <a:lumMod val="75000"/>
                  </a:schemeClr>
                </a:solidFill>
              </a:rPr>
              <a:t>，一般它的默认选项为</a:t>
            </a:r>
            <a:r>
              <a:rPr lang="en-US" altLang="zh-CN" sz="2000" dirty="0">
                <a:solidFill>
                  <a:schemeClr val="accent1">
                    <a:lumMod val="75000"/>
                  </a:schemeClr>
                </a:solidFill>
              </a:rPr>
              <a:t>3</a:t>
            </a:r>
            <a:r>
              <a:rPr lang="zh-CN" altLang="en-US" sz="2000" dirty="0">
                <a:solidFill>
                  <a:schemeClr val="accent1">
                    <a:lumMod val="75000"/>
                  </a:schemeClr>
                </a:solidFill>
              </a:rPr>
              <a:t>，将其设置为</a:t>
            </a:r>
            <a:r>
              <a:rPr lang="en-US" altLang="zh-CN" sz="2000" dirty="0">
                <a:solidFill>
                  <a:schemeClr val="accent1">
                    <a:lumMod val="75000"/>
                  </a:schemeClr>
                </a:solidFill>
              </a:rPr>
              <a:t>3</a:t>
            </a:r>
            <a:r>
              <a:rPr lang="zh-CN" altLang="en-US" sz="2000" dirty="0">
                <a:solidFill>
                  <a:schemeClr val="accent1">
                    <a:lumMod val="75000"/>
                  </a:schemeClr>
                </a:solidFill>
              </a:rPr>
              <a:t>以外的中断项即可。 </a:t>
            </a:r>
            <a:endParaRPr lang="zh-CN" altLang="en-US" sz="2000" dirty="0"/>
          </a:p>
        </p:txBody>
      </p:sp>
    </p:spTree>
    <p:extLst>
      <p:ext uri="{BB962C8B-B14F-4D97-AF65-F5344CB8AC3E}">
        <p14:creationId xmlns:p14="http://schemas.microsoft.com/office/powerpoint/2010/main" val="17392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15.10  </a:t>
            </a:r>
            <a:r>
              <a:rPr lang="zh-CN" altLang="en-US" kern="100" dirty="0">
                <a:solidFill>
                  <a:srgbClr val="000000"/>
                </a:solidFill>
                <a:latin typeface="黑体"/>
                <a:ea typeface="黑体"/>
              </a:rPr>
              <a:t>打印机故障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：检测墨线正常而打印精度明显变差的处理。</a:t>
            </a:r>
          </a:p>
        </p:txBody>
      </p:sp>
      <p:sp>
        <p:nvSpPr>
          <p:cNvPr id="7" name="矩形 6"/>
          <p:cNvSpPr/>
          <p:nvPr/>
        </p:nvSpPr>
        <p:spPr>
          <a:xfrm>
            <a:off x="584176" y="2636912"/>
            <a:ext cx="8136904" cy="2769989"/>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喷墨打印机在使用中会因使用的次数及时间的延长而打印精度逐渐变差。喷墨打印机喷头也是有寿命的。一般一只新喷头从开始使用到寿命完结，如果不出什么故障较顺利的话，也就是</a:t>
            </a:r>
            <a:r>
              <a:rPr lang="en-US" altLang="zh-CN" sz="1600" dirty="0">
                <a:solidFill>
                  <a:schemeClr val="accent1">
                    <a:lumMod val="75000"/>
                  </a:schemeClr>
                </a:solidFill>
              </a:rPr>
              <a:t>20-40</a:t>
            </a:r>
            <a:r>
              <a:rPr lang="zh-CN" altLang="en-US" sz="1600" dirty="0">
                <a:solidFill>
                  <a:schemeClr val="accent1">
                    <a:lumMod val="75000"/>
                  </a:schemeClr>
                </a:solidFill>
              </a:rPr>
              <a:t>个墨盒的用量寿命。如果你的打印机已使用很久，现在的打印精度变差，你可以用更换墨盒的方法来试试，如果换了几个墨盒，其输出打印的结果都一样，那么你这台打印机的喷头将要更换了。如果更换墨盒以后有变化，说明可能你使用的墨盒中有质量较差的非原装墨水。 </a:t>
            </a:r>
          </a:p>
        </p:txBody>
      </p:sp>
    </p:spTree>
    <p:extLst>
      <p:ext uri="{BB962C8B-B14F-4D97-AF65-F5344CB8AC3E}">
        <p14:creationId xmlns:p14="http://schemas.microsoft.com/office/powerpoint/2010/main" val="3919716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15.10  </a:t>
            </a:r>
            <a:r>
              <a:rPr lang="zh-CN" altLang="en-US" kern="100" dirty="0">
                <a:solidFill>
                  <a:srgbClr val="000000"/>
                </a:solidFill>
                <a:latin typeface="黑体"/>
                <a:ea typeface="黑体"/>
              </a:rPr>
              <a:t>打印机故障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6</a:t>
            </a:r>
            <a:r>
              <a:rPr lang="zh-CN" altLang="en-US" sz="2000" dirty="0">
                <a:solidFill>
                  <a:srgbClr val="FF0000"/>
                </a:solidFill>
              </a:rPr>
              <a:t>：行走小车错位碰头的处理。</a:t>
            </a:r>
          </a:p>
        </p:txBody>
      </p:sp>
      <p:sp>
        <p:nvSpPr>
          <p:cNvPr id="7" name="矩形 6"/>
          <p:cNvSpPr/>
          <p:nvPr/>
        </p:nvSpPr>
        <p:spPr>
          <a:xfrm>
            <a:off x="584176" y="2636912"/>
            <a:ext cx="8136904" cy="3508653"/>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喷墨打印机行走小车的轨道是由两只粉末合金铜套与一根圆钢轴的精密结合来滑动完成的。虽然行走小车上设计安装有一片含油毡垫以补充轴上润滑油，但因我们生活的环境中到处都有灰尘，时间一久，会因空气的氧化，灰尘的破坏使轴表面的润滑油老化而失效，这时如果继续使用打印机，就会因轴与铜套的摩擦力增大而造成小车行走错位，直至碰撞车头造成无法使用。  </a:t>
            </a:r>
          </a:p>
          <a:p>
            <a:pPr>
              <a:lnSpc>
                <a:spcPct val="150000"/>
              </a:lnSpc>
            </a:pPr>
            <a:r>
              <a:rPr lang="zh-CN" altLang="en-US" sz="1600" dirty="0">
                <a:solidFill>
                  <a:schemeClr val="accent1">
                    <a:lumMod val="75000"/>
                  </a:schemeClr>
                </a:solidFill>
              </a:rPr>
              <a:t>一旦出现此故障应立即关闭打印机电源，用手将未回位的小车推回停车位。找一小块海绵或毡，放在缝纫机油里浸饱油，用镊子夹住在主轴上来回擦。最好是将主轴拆下来，洗净后上油，这样的效果最好。 </a:t>
            </a:r>
          </a:p>
        </p:txBody>
      </p:sp>
    </p:spTree>
    <p:extLst>
      <p:ext uri="{BB962C8B-B14F-4D97-AF65-F5344CB8AC3E}">
        <p14:creationId xmlns:p14="http://schemas.microsoft.com/office/powerpoint/2010/main" val="39197160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15.11  </a:t>
            </a:r>
            <a:r>
              <a:rPr lang="zh-CN" altLang="en-US" kern="100" dirty="0">
                <a:solidFill>
                  <a:srgbClr val="000000"/>
                </a:solidFill>
                <a:latin typeface="黑体"/>
                <a:ea typeface="黑体"/>
              </a:rPr>
              <a:t>显示器故障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955903"/>
          </a:xfrm>
          <a:prstGeom prst="rect">
            <a:avLst/>
          </a:prstGeom>
        </p:spPr>
        <p:txBody>
          <a:bodyPr wrap="square">
            <a:spAutoFit/>
          </a:bodyPr>
          <a:lstStyle/>
          <a:p>
            <a:pPr>
              <a:lnSpc>
                <a:spcPct val="150000"/>
              </a:lnSpc>
            </a:pPr>
            <a:r>
              <a:rPr lang="zh-CN" altLang="en-US" sz="2000" dirty="0"/>
              <a:t>显示器用的时间长了，各种小毛病就会接踵而来。专家认为，要解决这些小毛病实际上很简单，用一双眼睛就可以看出故障的所在。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052778"/>
            <a:ext cx="4654302" cy="3704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5037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15.11  </a:t>
            </a:r>
            <a:r>
              <a:rPr lang="zh-CN" altLang="en-US" kern="100" dirty="0">
                <a:solidFill>
                  <a:srgbClr val="000000"/>
                </a:solidFill>
                <a:latin typeface="黑体"/>
                <a:ea typeface="黑体"/>
              </a:rPr>
              <a:t>显示器故障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955903"/>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1</a:t>
            </a:r>
            <a:r>
              <a:rPr lang="zh-CN" altLang="en-US" sz="2000" dirty="0">
                <a:solidFill>
                  <a:srgbClr val="FF0000"/>
                </a:solidFill>
              </a:rPr>
              <a:t>：计算机刚开机时显示器的画面抖动得很厉害，有时甚至连图标和文字也看不清，但过一二分钟之后就会恢复正常。 </a:t>
            </a:r>
          </a:p>
        </p:txBody>
      </p:sp>
      <p:sp>
        <p:nvSpPr>
          <p:cNvPr id="7" name="矩形 6"/>
          <p:cNvSpPr/>
          <p:nvPr/>
        </p:nvSpPr>
        <p:spPr>
          <a:xfrm>
            <a:off x="584176" y="2944743"/>
            <a:ext cx="8136904" cy="1661993"/>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这种现象多发生在潮湿的天气，是显示器内部受潮的缘故。要彻底解决此问题，可使用食品包装中的防潮砂用棉线串起来，然后打开显示器的后盖，将防潮砂挂于显象管管颈尾部靠近管座附近。这样，即使是在潮湿的天气里，也不会再出现以上的“毛病”。</a:t>
            </a:r>
          </a:p>
        </p:txBody>
      </p:sp>
    </p:spTree>
    <p:extLst>
      <p:ext uri="{BB962C8B-B14F-4D97-AF65-F5344CB8AC3E}">
        <p14:creationId xmlns:p14="http://schemas.microsoft.com/office/powerpoint/2010/main" val="1245331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15.11  </a:t>
            </a:r>
            <a:r>
              <a:rPr lang="zh-CN" altLang="en-US" kern="100" dirty="0">
                <a:solidFill>
                  <a:srgbClr val="000000"/>
                </a:solidFill>
                <a:latin typeface="黑体"/>
                <a:ea typeface="黑体"/>
              </a:rPr>
              <a:t>显示器故障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4</a:t>
            </a:r>
            <a:r>
              <a:rPr lang="zh-CN" altLang="en-US" sz="2000" dirty="0">
                <a:solidFill>
                  <a:srgbClr val="FF0000"/>
                </a:solidFill>
              </a:rPr>
              <a:t>：显示器花屏。 </a:t>
            </a:r>
          </a:p>
        </p:txBody>
      </p:sp>
      <p:sp>
        <p:nvSpPr>
          <p:cNvPr id="7" name="矩形 6"/>
          <p:cNvSpPr/>
          <p:nvPr/>
        </p:nvSpPr>
        <p:spPr>
          <a:xfrm>
            <a:off x="584176" y="2636912"/>
            <a:ext cx="8136904" cy="1661993"/>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这问题较多是显卡引起的。如果是新换的显卡，则可能是卡的质量不好或不兼容，再有就是还没有安装正确的驱动程序。如果是旧卡而加了显存的话，则有可能是新加进的显存和原来的显存型号参数不一所致。</a:t>
            </a:r>
          </a:p>
        </p:txBody>
      </p:sp>
    </p:spTree>
    <p:extLst>
      <p:ext uri="{BB962C8B-B14F-4D97-AF65-F5344CB8AC3E}">
        <p14:creationId xmlns:p14="http://schemas.microsoft.com/office/powerpoint/2010/main" val="727333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15.11  </a:t>
            </a:r>
            <a:r>
              <a:rPr lang="zh-CN" altLang="en-US" kern="100" dirty="0">
                <a:solidFill>
                  <a:srgbClr val="000000"/>
                </a:solidFill>
                <a:latin typeface="黑体"/>
                <a:ea typeface="黑体"/>
              </a:rPr>
              <a:t>显示器故障</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：显示器黑屏。 </a:t>
            </a:r>
          </a:p>
        </p:txBody>
      </p:sp>
      <p:sp>
        <p:nvSpPr>
          <p:cNvPr id="7" name="矩形 6"/>
          <p:cNvSpPr/>
          <p:nvPr/>
        </p:nvSpPr>
        <p:spPr>
          <a:xfrm>
            <a:off x="584176" y="2636912"/>
            <a:ext cx="8136904" cy="2031325"/>
          </a:xfrm>
          <a:prstGeom prst="rect">
            <a:avLst/>
          </a:prstGeom>
        </p:spPr>
        <p:txBody>
          <a:bodyPr wrap="square">
            <a:spAutoFit/>
          </a:bodyPr>
          <a:lstStyle/>
          <a:p>
            <a:pPr>
              <a:lnSpc>
                <a:spcPct val="150000"/>
              </a:lnSpc>
            </a:pPr>
            <a:r>
              <a:rPr lang="zh-CN" altLang="en-US" sz="2000" b="1" dirty="0" smtClean="0">
                <a:solidFill>
                  <a:schemeClr val="accent1">
                    <a:lumMod val="75000"/>
                  </a:schemeClr>
                </a:solidFill>
              </a:rPr>
              <a:t>解决方法：</a:t>
            </a:r>
            <a:endParaRPr lang="en-US" altLang="zh-CN" sz="2000" b="1" dirty="0" smtClean="0">
              <a:solidFill>
                <a:schemeClr val="accent1">
                  <a:lumMod val="75000"/>
                </a:schemeClr>
              </a:solidFill>
            </a:endParaRPr>
          </a:p>
          <a:p>
            <a:pPr>
              <a:lnSpc>
                <a:spcPct val="150000"/>
              </a:lnSpc>
            </a:pPr>
            <a:r>
              <a:rPr lang="zh-CN" altLang="en-US" sz="1600" dirty="0">
                <a:solidFill>
                  <a:schemeClr val="accent1">
                    <a:lumMod val="75000"/>
                  </a:schemeClr>
                </a:solidFill>
              </a:rPr>
              <a:t>如果是显卡损坏或显示器断线等原因造成没有信号传送到显示器，则显示器的指示灯会不停地闪烁提示没有接收到信号。要是将分辨率设得太高，超过显示器的最大分辨率也会出现黑屏，重者销毁显示器，但现在的显示器都有保护功能，当分辨率超出设定值时会自动保护。另外，硬件冲突也会引起黑屏。</a:t>
            </a:r>
          </a:p>
        </p:txBody>
      </p:sp>
    </p:spTree>
    <p:extLst>
      <p:ext uri="{BB962C8B-B14F-4D97-AF65-F5344CB8AC3E}">
        <p14:creationId xmlns:p14="http://schemas.microsoft.com/office/powerpoint/2010/main" val="727333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15.12  </a:t>
            </a:r>
            <a:r>
              <a:rPr lang="zh-CN" altLang="en-US" kern="100" dirty="0">
                <a:solidFill>
                  <a:srgbClr val="000000"/>
                </a:solidFill>
                <a:latin typeface="黑体"/>
                <a:ea typeface="黑体"/>
              </a:rPr>
              <a:t>计算机重启故障 </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2246769"/>
          </a:xfrm>
          <a:prstGeom prst="rect">
            <a:avLst/>
          </a:prstGeom>
        </p:spPr>
        <p:txBody>
          <a:bodyPr wrap="square">
            <a:spAutoFit/>
          </a:bodyPr>
          <a:lstStyle/>
          <a:p>
            <a:pPr>
              <a:lnSpc>
                <a:spcPct val="150000"/>
              </a:lnSpc>
            </a:pPr>
            <a:r>
              <a:rPr lang="en-US" altLang="zh-CN" sz="2000" dirty="0"/>
              <a:t>1</a:t>
            </a:r>
            <a:r>
              <a:rPr lang="zh-CN" altLang="zh-CN" sz="2000" dirty="0"/>
              <a:t>．软件引起的重</a:t>
            </a:r>
            <a:r>
              <a:rPr lang="zh-CN" altLang="zh-CN" sz="2000" dirty="0" smtClean="0"/>
              <a:t>启</a:t>
            </a:r>
            <a:endParaRPr lang="en-US" altLang="zh-CN" sz="2000" dirty="0" smtClean="0"/>
          </a:p>
          <a:p>
            <a:pPr>
              <a:lnSpc>
                <a:spcPct val="150000"/>
              </a:lnSpc>
            </a:pPr>
            <a:r>
              <a:rPr lang="zh-CN" altLang="zh-CN" sz="2000" dirty="0"/>
              <a:t>（</a:t>
            </a:r>
            <a:r>
              <a:rPr lang="en-US" altLang="zh-CN" sz="2000" dirty="0"/>
              <a:t>1</a:t>
            </a:r>
            <a:r>
              <a:rPr lang="zh-CN" altLang="zh-CN" sz="2000" dirty="0"/>
              <a:t>）病毒破坏</a:t>
            </a:r>
          </a:p>
          <a:p>
            <a:pPr>
              <a:lnSpc>
                <a:spcPct val="150000"/>
              </a:lnSpc>
            </a:pPr>
            <a:r>
              <a:rPr lang="zh-CN" altLang="zh-CN" sz="2000" dirty="0"/>
              <a:t>（</a:t>
            </a:r>
            <a:r>
              <a:rPr lang="en-US" altLang="zh-CN" sz="2000" dirty="0"/>
              <a:t>2</a:t>
            </a:r>
            <a:r>
              <a:rPr lang="zh-CN" altLang="zh-CN" sz="2000" dirty="0"/>
              <a:t>）系统文件损坏</a:t>
            </a:r>
          </a:p>
          <a:p>
            <a:pPr>
              <a:lnSpc>
                <a:spcPct val="150000"/>
              </a:lnSpc>
            </a:pPr>
            <a:r>
              <a:rPr lang="zh-CN" altLang="zh-CN" sz="2000" dirty="0"/>
              <a:t>（</a:t>
            </a:r>
            <a:r>
              <a:rPr lang="en-US" altLang="zh-CN" sz="2000" dirty="0"/>
              <a:t>3</a:t>
            </a:r>
            <a:r>
              <a:rPr lang="zh-CN" altLang="zh-CN" sz="2000" dirty="0"/>
              <a:t>）定时软件或计划任务软件起作用</a:t>
            </a:r>
          </a:p>
          <a:p>
            <a:endParaRPr lang="zh-CN" altLang="zh-CN" sz="2000" dirty="0"/>
          </a:p>
        </p:txBody>
      </p:sp>
    </p:spTree>
    <p:extLst>
      <p:ext uri="{BB962C8B-B14F-4D97-AF65-F5344CB8AC3E}">
        <p14:creationId xmlns:p14="http://schemas.microsoft.com/office/powerpoint/2010/main" val="36474936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15.12  </a:t>
            </a:r>
            <a:r>
              <a:rPr lang="zh-CN" altLang="en-US" kern="100" dirty="0">
                <a:solidFill>
                  <a:srgbClr val="000000"/>
                </a:solidFill>
                <a:latin typeface="黑体"/>
                <a:ea typeface="黑体"/>
              </a:rPr>
              <a:t>计算机重启故障 </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4632037"/>
          </a:xfrm>
          <a:prstGeom prst="rect">
            <a:avLst/>
          </a:prstGeom>
        </p:spPr>
        <p:txBody>
          <a:bodyPr wrap="square">
            <a:spAutoFit/>
          </a:bodyPr>
          <a:lstStyle/>
          <a:p>
            <a:pPr>
              <a:lnSpc>
                <a:spcPct val="125000"/>
              </a:lnSpc>
            </a:pPr>
            <a:r>
              <a:rPr lang="en-US" altLang="zh-CN" sz="2000" dirty="0"/>
              <a:t>2</a:t>
            </a:r>
            <a:r>
              <a:rPr lang="zh-CN" altLang="zh-CN" sz="2000" dirty="0"/>
              <a:t>．硬件引起的重启</a:t>
            </a:r>
          </a:p>
          <a:p>
            <a:pPr>
              <a:lnSpc>
                <a:spcPct val="125000"/>
              </a:lnSpc>
            </a:pPr>
            <a:r>
              <a:rPr lang="zh-CN" altLang="zh-CN" sz="2000" dirty="0"/>
              <a:t>（</a:t>
            </a:r>
            <a:r>
              <a:rPr lang="en-US" altLang="zh-CN" sz="2000" dirty="0"/>
              <a:t>1</a:t>
            </a:r>
            <a:r>
              <a:rPr lang="zh-CN" altLang="zh-CN" sz="2000" dirty="0"/>
              <a:t>）市电电压不稳</a:t>
            </a:r>
          </a:p>
          <a:p>
            <a:pPr>
              <a:lnSpc>
                <a:spcPct val="125000"/>
              </a:lnSpc>
            </a:pPr>
            <a:r>
              <a:rPr lang="zh-CN" altLang="zh-CN" sz="2000" dirty="0"/>
              <a:t>（</a:t>
            </a:r>
            <a:r>
              <a:rPr lang="en-US" altLang="zh-CN" sz="2000" dirty="0"/>
              <a:t>2</a:t>
            </a:r>
            <a:r>
              <a:rPr lang="zh-CN" altLang="zh-CN" sz="2000" dirty="0"/>
              <a:t>）插排或电源插座的质量差，接触不良 </a:t>
            </a:r>
          </a:p>
          <a:p>
            <a:pPr>
              <a:lnSpc>
                <a:spcPct val="125000"/>
              </a:lnSpc>
            </a:pPr>
            <a:r>
              <a:rPr lang="zh-CN" altLang="zh-CN" sz="2000" dirty="0"/>
              <a:t>（</a:t>
            </a:r>
            <a:r>
              <a:rPr lang="en-US" altLang="zh-CN" sz="2000" dirty="0"/>
              <a:t>3</a:t>
            </a:r>
            <a:r>
              <a:rPr lang="zh-CN" altLang="zh-CN" sz="2000" dirty="0"/>
              <a:t>）计算机电源的功率不足或性能差 </a:t>
            </a:r>
          </a:p>
          <a:p>
            <a:pPr>
              <a:lnSpc>
                <a:spcPct val="125000"/>
              </a:lnSpc>
            </a:pPr>
            <a:r>
              <a:rPr lang="zh-CN" altLang="zh-CN" sz="2000" dirty="0"/>
              <a:t>（</a:t>
            </a:r>
            <a:r>
              <a:rPr lang="en-US" altLang="zh-CN" sz="2000" dirty="0"/>
              <a:t>4</a:t>
            </a:r>
            <a:r>
              <a:rPr lang="zh-CN" altLang="zh-CN" sz="2000" dirty="0"/>
              <a:t>）主机开关电源的市电插头松动，接触不良，没有插紧 </a:t>
            </a:r>
          </a:p>
          <a:p>
            <a:pPr>
              <a:lnSpc>
                <a:spcPct val="125000"/>
              </a:lnSpc>
            </a:pPr>
            <a:r>
              <a:rPr lang="zh-CN" altLang="zh-CN" sz="2000" dirty="0"/>
              <a:t>（</a:t>
            </a:r>
            <a:r>
              <a:rPr lang="en-US" altLang="zh-CN" sz="2000" dirty="0"/>
              <a:t>5</a:t>
            </a:r>
            <a:r>
              <a:rPr lang="zh-CN" altLang="zh-CN" sz="2000" dirty="0"/>
              <a:t>）主板的电源</a:t>
            </a:r>
            <a:r>
              <a:rPr lang="en-US" altLang="zh-CN" sz="2000" dirty="0"/>
              <a:t>ATX20</a:t>
            </a:r>
            <a:r>
              <a:rPr lang="zh-CN" altLang="zh-CN" sz="2000" dirty="0"/>
              <a:t>插座有虚焊，接触不良 </a:t>
            </a:r>
          </a:p>
          <a:p>
            <a:pPr>
              <a:lnSpc>
                <a:spcPct val="125000"/>
              </a:lnSpc>
            </a:pPr>
            <a:r>
              <a:rPr lang="zh-CN" altLang="zh-CN" sz="2000" dirty="0"/>
              <a:t>（</a:t>
            </a:r>
            <a:r>
              <a:rPr lang="en-US" altLang="zh-CN" sz="2000" dirty="0"/>
              <a:t>6</a:t>
            </a:r>
            <a:r>
              <a:rPr lang="zh-CN" altLang="zh-CN" sz="2000" dirty="0"/>
              <a:t>）</a:t>
            </a:r>
            <a:r>
              <a:rPr lang="en-US" altLang="zh-CN" sz="2000" dirty="0"/>
              <a:t>CPU</a:t>
            </a:r>
            <a:r>
              <a:rPr lang="zh-CN" altLang="zh-CN" sz="2000" dirty="0"/>
              <a:t>问题 </a:t>
            </a:r>
          </a:p>
          <a:p>
            <a:pPr>
              <a:lnSpc>
                <a:spcPct val="125000"/>
              </a:lnSpc>
            </a:pPr>
            <a:r>
              <a:rPr lang="zh-CN" altLang="zh-CN" sz="2000" dirty="0"/>
              <a:t>（</a:t>
            </a:r>
            <a:r>
              <a:rPr lang="en-US" altLang="zh-CN" sz="2000" dirty="0"/>
              <a:t>7</a:t>
            </a:r>
            <a:r>
              <a:rPr lang="zh-CN" altLang="zh-CN" sz="2000" dirty="0"/>
              <a:t>）内存问题 </a:t>
            </a:r>
          </a:p>
          <a:p>
            <a:pPr>
              <a:lnSpc>
                <a:spcPct val="125000"/>
              </a:lnSpc>
            </a:pPr>
            <a:r>
              <a:rPr lang="zh-CN" altLang="zh-CN" sz="2000" dirty="0"/>
              <a:t>（</a:t>
            </a:r>
            <a:r>
              <a:rPr lang="en-US" altLang="zh-CN" sz="2000" dirty="0"/>
              <a:t>8</a:t>
            </a:r>
            <a:r>
              <a:rPr lang="zh-CN" altLang="zh-CN" sz="2000" dirty="0"/>
              <a:t>）光驱问题 </a:t>
            </a:r>
          </a:p>
          <a:p>
            <a:pPr>
              <a:lnSpc>
                <a:spcPct val="125000"/>
              </a:lnSpc>
            </a:pPr>
            <a:r>
              <a:rPr lang="zh-CN" altLang="zh-CN" sz="2000" dirty="0"/>
              <a:t>（</a:t>
            </a:r>
            <a:r>
              <a:rPr lang="en-US" altLang="zh-CN" sz="2000" dirty="0"/>
              <a:t>9</a:t>
            </a:r>
            <a:r>
              <a:rPr lang="zh-CN" altLang="zh-CN" sz="2000" dirty="0"/>
              <a:t>）</a:t>
            </a:r>
            <a:r>
              <a:rPr lang="en-US" altLang="zh-CN" sz="2000" dirty="0"/>
              <a:t>RESET</a:t>
            </a:r>
            <a:r>
              <a:rPr lang="zh-CN" altLang="zh-CN" sz="2000" dirty="0"/>
              <a:t>键质量有问题 </a:t>
            </a:r>
          </a:p>
          <a:p>
            <a:pPr>
              <a:lnSpc>
                <a:spcPct val="125000"/>
              </a:lnSpc>
            </a:pPr>
            <a:r>
              <a:rPr lang="zh-CN" altLang="zh-CN" sz="2000" dirty="0"/>
              <a:t>（</a:t>
            </a:r>
            <a:r>
              <a:rPr lang="en-US" altLang="zh-CN" sz="2000" dirty="0"/>
              <a:t>10</a:t>
            </a:r>
            <a:r>
              <a:rPr lang="zh-CN" altLang="zh-CN" sz="2000" dirty="0"/>
              <a:t>）接入网卡或并口、串口、</a:t>
            </a:r>
            <a:r>
              <a:rPr lang="en-US" altLang="zh-CN" sz="2000" dirty="0"/>
              <a:t>USB</a:t>
            </a:r>
            <a:r>
              <a:rPr lang="zh-CN" altLang="zh-CN" sz="2000" dirty="0"/>
              <a:t>接口接入外部设备时自动重启 </a:t>
            </a:r>
          </a:p>
          <a:p>
            <a:endParaRPr lang="zh-CN" altLang="zh-CN" sz="2000" dirty="0"/>
          </a:p>
        </p:txBody>
      </p:sp>
    </p:spTree>
    <p:extLst>
      <p:ext uri="{BB962C8B-B14F-4D97-AF65-F5344CB8AC3E}">
        <p14:creationId xmlns:p14="http://schemas.microsoft.com/office/powerpoint/2010/main" val="3603173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15.12  </a:t>
            </a:r>
            <a:r>
              <a:rPr lang="zh-CN" altLang="en-US" kern="100" dirty="0">
                <a:solidFill>
                  <a:srgbClr val="000000"/>
                </a:solidFill>
                <a:latin typeface="黑体"/>
                <a:ea typeface="黑体"/>
              </a:rPr>
              <a:t>计算机重启故障 </a:t>
            </a:r>
            <a:endParaRPr lang="zh-CN" altLang="en-US" kern="100" dirty="0">
              <a:solidFill>
                <a:srgbClr val="000000"/>
              </a:solidFill>
              <a:latin typeface="Times New Roman"/>
              <a:ea typeface="黑体"/>
            </a:endParaRPr>
          </a:p>
        </p:txBody>
      </p:sp>
      <p:sp>
        <p:nvSpPr>
          <p:cNvPr id="6" name="矩形 5"/>
          <p:cNvSpPr/>
          <p:nvPr/>
        </p:nvSpPr>
        <p:spPr>
          <a:xfrm>
            <a:off x="539552" y="1988840"/>
            <a:ext cx="8136904" cy="1631216"/>
          </a:xfrm>
          <a:prstGeom prst="rect">
            <a:avLst/>
          </a:prstGeom>
        </p:spPr>
        <p:txBody>
          <a:bodyPr wrap="square">
            <a:spAutoFit/>
          </a:bodyPr>
          <a:lstStyle/>
          <a:p>
            <a:pPr>
              <a:lnSpc>
                <a:spcPct val="125000"/>
              </a:lnSpc>
            </a:pPr>
            <a:r>
              <a:rPr lang="en-US" altLang="zh-CN" sz="2000" dirty="0"/>
              <a:t>3</a:t>
            </a:r>
            <a:r>
              <a:rPr lang="zh-CN" altLang="en-US" sz="2000" dirty="0"/>
              <a:t>．其他原因引起的重</a:t>
            </a:r>
            <a:r>
              <a:rPr lang="zh-CN" altLang="en-US" sz="2000" dirty="0" smtClean="0"/>
              <a:t>启</a:t>
            </a:r>
            <a:endParaRPr lang="en-US" altLang="zh-CN" sz="2000" dirty="0" smtClean="0"/>
          </a:p>
          <a:p>
            <a:pPr>
              <a:lnSpc>
                <a:spcPct val="125000"/>
              </a:lnSpc>
            </a:pPr>
            <a:r>
              <a:rPr lang="zh-CN" altLang="zh-CN" sz="2000" dirty="0"/>
              <a:t>（</a:t>
            </a:r>
            <a:r>
              <a:rPr lang="en-US" altLang="zh-CN" sz="2000" dirty="0"/>
              <a:t>1</a:t>
            </a:r>
            <a:r>
              <a:rPr lang="zh-CN" altLang="zh-CN" sz="2000" dirty="0"/>
              <a:t>）散热不良或测温</a:t>
            </a:r>
            <a:r>
              <a:rPr lang="zh-CN" altLang="zh-CN" sz="2000" dirty="0" smtClean="0"/>
              <a:t>失灵</a:t>
            </a:r>
            <a:endParaRPr lang="en-US" altLang="zh-CN" sz="2000" dirty="0" smtClean="0"/>
          </a:p>
          <a:p>
            <a:pPr>
              <a:lnSpc>
                <a:spcPct val="125000"/>
              </a:lnSpc>
            </a:pPr>
            <a:r>
              <a:rPr lang="zh-CN" altLang="zh-CN" sz="2000" dirty="0"/>
              <a:t>（</a:t>
            </a:r>
            <a:r>
              <a:rPr lang="en-US" altLang="zh-CN" sz="2000" dirty="0"/>
              <a:t>2</a:t>
            </a:r>
            <a:r>
              <a:rPr lang="zh-CN" altLang="zh-CN" sz="2000" dirty="0"/>
              <a:t>）风扇测速失灵 </a:t>
            </a:r>
          </a:p>
          <a:p>
            <a:pPr>
              <a:lnSpc>
                <a:spcPct val="125000"/>
              </a:lnSpc>
            </a:pPr>
            <a:r>
              <a:rPr lang="zh-CN" altLang="zh-CN" sz="2000" dirty="0"/>
              <a:t>（</a:t>
            </a:r>
            <a:r>
              <a:rPr lang="en-US" altLang="zh-CN" sz="2000" dirty="0"/>
              <a:t>3</a:t>
            </a:r>
            <a:r>
              <a:rPr lang="zh-CN" altLang="zh-CN" sz="2000" dirty="0"/>
              <a:t>）强磁干扰 </a:t>
            </a:r>
          </a:p>
        </p:txBody>
      </p:sp>
    </p:spTree>
    <p:extLst>
      <p:ext uri="{BB962C8B-B14F-4D97-AF65-F5344CB8AC3E}">
        <p14:creationId xmlns:p14="http://schemas.microsoft.com/office/powerpoint/2010/main" val="6776863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6" name="矩形 5"/>
          <p:cNvSpPr/>
          <p:nvPr/>
        </p:nvSpPr>
        <p:spPr>
          <a:xfrm>
            <a:off x="539552" y="1412776"/>
            <a:ext cx="8136904" cy="1405193"/>
          </a:xfrm>
          <a:prstGeom prst="rect">
            <a:avLst/>
          </a:prstGeom>
        </p:spPr>
        <p:txBody>
          <a:bodyPr wrap="square">
            <a:spAutoFit/>
          </a:bodyPr>
          <a:lstStyle/>
          <a:p>
            <a:pPr>
              <a:lnSpc>
                <a:spcPct val="150000"/>
              </a:lnSpc>
            </a:pPr>
            <a:r>
              <a:rPr lang="zh-CN" altLang="zh-CN" sz="2000" dirty="0">
                <a:latin typeface="黑体" pitchFamily="49" charset="-122"/>
                <a:ea typeface="黑体" pitchFamily="49" charset="-122"/>
              </a:rPr>
              <a:t>计算机出现的问题千奇百怪，但如果我们能够了解计算机的基本工作原理，那在排除计算机的软硬件故障时就会得心应手</a:t>
            </a:r>
            <a:r>
              <a:rPr lang="zh-CN" altLang="zh-CN" sz="2000" dirty="0" smtClean="0">
                <a:latin typeface="黑体" pitchFamily="49" charset="-122"/>
                <a:ea typeface="黑体" pitchFamily="49" charset="-122"/>
              </a:rPr>
              <a:t>。</a:t>
            </a:r>
            <a:endParaRPr lang="en-US" altLang="zh-CN" sz="2000" dirty="0" smtClean="0">
              <a:latin typeface="黑体" pitchFamily="49" charset="-122"/>
              <a:ea typeface="黑体" pitchFamily="49" charset="-122"/>
            </a:endParaRPr>
          </a:p>
          <a:p>
            <a:pPr>
              <a:lnSpc>
                <a:spcPct val="150000"/>
              </a:lnSpc>
            </a:pPr>
            <a:r>
              <a:rPr lang="zh-CN" altLang="zh-CN" sz="2000" dirty="0" smtClean="0">
                <a:latin typeface="黑体" pitchFamily="49" charset="-122"/>
                <a:ea typeface="黑体" pitchFamily="49" charset="-122"/>
              </a:rPr>
              <a:t>希望</a:t>
            </a:r>
            <a:r>
              <a:rPr lang="zh-CN" altLang="zh-CN" sz="2000" dirty="0">
                <a:latin typeface="黑体" pitchFamily="49" charset="-122"/>
                <a:ea typeface="黑体" pitchFamily="49" charset="-122"/>
              </a:rPr>
              <a:t>本章所介绍的各种硬件故障案例及解决方案能对大家有所帮助。</a:t>
            </a:r>
          </a:p>
        </p:txBody>
      </p:sp>
    </p:spTree>
    <p:extLst>
      <p:ext uri="{BB962C8B-B14F-4D97-AF65-F5344CB8AC3E}">
        <p14:creationId xmlns:p14="http://schemas.microsoft.com/office/powerpoint/2010/main" val="183096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  </a:t>
            </a:r>
            <a:r>
              <a:rPr lang="zh-CN" altLang="en-US" kern="100" dirty="0">
                <a:solidFill>
                  <a:srgbClr val="000000"/>
                </a:solidFill>
                <a:latin typeface="黑体"/>
                <a:ea typeface="黑体"/>
              </a:rPr>
              <a:t>主板故障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5</a:t>
            </a:r>
            <a:r>
              <a:rPr lang="zh-CN" altLang="en-US" sz="2000" dirty="0">
                <a:solidFill>
                  <a:srgbClr val="FF0000"/>
                </a:solidFill>
              </a:rPr>
              <a:t>：计算机频繁死机，在进行</a:t>
            </a:r>
            <a:r>
              <a:rPr lang="en-US" altLang="zh-CN" sz="2000" dirty="0">
                <a:solidFill>
                  <a:srgbClr val="FF0000"/>
                </a:solidFill>
              </a:rPr>
              <a:t>CMOS</a:t>
            </a:r>
            <a:r>
              <a:rPr lang="zh-CN" altLang="en-US" sz="2000" dirty="0">
                <a:solidFill>
                  <a:srgbClr val="FF0000"/>
                </a:solidFill>
              </a:rPr>
              <a:t>设置时也会出现死机现象。</a:t>
            </a:r>
          </a:p>
        </p:txBody>
      </p:sp>
      <p:sp>
        <p:nvSpPr>
          <p:cNvPr id="7" name="矩形 6"/>
          <p:cNvSpPr/>
          <p:nvPr/>
        </p:nvSpPr>
        <p:spPr>
          <a:xfrm>
            <a:off x="568400" y="2642056"/>
            <a:ext cx="8136904" cy="3725892"/>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解决方法：在</a:t>
            </a:r>
            <a:r>
              <a:rPr lang="en-US" altLang="zh-CN" sz="2000" dirty="0">
                <a:solidFill>
                  <a:schemeClr val="accent1">
                    <a:lumMod val="75000"/>
                  </a:schemeClr>
                </a:solidFill>
              </a:rPr>
              <a:t>CMOS</a:t>
            </a:r>
            <a:r>
              <a:rPr lang="zh-CN" altLang="en-US" sz="2000" dirty="0">
                <a:solidFill>
                  <a:schemeClr val="accent1">
                    <a:lumMod val="75000"/>
                  </a:schemeClr>
                </a:solidFill>
              </a:rPr>
              <a:t>里发生死机现象，一般为主板或</a:t>
            </a:r>
            <a:r>
              <a:rPr lang="en-US" altLang="zh-CN" sz="2000" dirty="0">
                <a:solidFill>
                  <a:schemeClr val="accent1">
                    <a:lumMod val="75000"/>
                  </a:schemeClr>
                </a:solidFill>
              </a:rPr>
              <a:t>CPU</a:t>
            </a:r>
            <a:r>
              <a:rPr lang="zh-CN" altLang="en-US" sz="2000" dirty="0">
                <a:solidFill>
                  <a:schemeClr val="accent1">
                    <a:lumMod val="75000"/>
                  </a:schemeClr>
                </a:solidFill>
              </a:rPr>
              <a:t>有问题，如若按下法不能解决故障，那就只有更换主板或</a:t>
            </a:r>
            <a:r>
              <a:rPr lang="en-US" altLang="zh-CN" sz="2000" dirty="0">
                <a:solidFill>
                  <a:schemeClr val="accent1">
                    <a:lumMod val="75000"/>
                  </a:schemeClr>
                </a:solidFill>
              </a:rPr>
              <a:t>CPU</a:t>
            </a:r>
            <a:r>
              <a:rPr lang="zh-CN" altLang="en-US" sz="2000" dirty="0">
                <a:solidFill>
                  <a:schemeClr val="accent1">
                    <a:lumMod val="75000"/>
                  </a:schemeClr>
                </a:solidFill>
              </a:rPr>
              <a:t>了。</a:t>
            </a:r>
          </a:p>
          <a:p>
            <a:pPr>
              <a:lnSpc>
                <a:spcPct val="150000"/>
              </a:lnSpc>
            </a:pPr>
            <a:r>
              <a:rPr lang="zh-CN" altLang="en-US" sz="2000" dirty="0">
                <a:solidFill>
                  <a:schemeClr val="accent1">
                    <a:lumMod val="75000"/>
                  </a:schemeClr>
                </a:solidFill>
              </a:rPr>
              <a:t>出现此类故障一般是由于主板</a:t>
            </a:r>
            <a:r>
              <a:rPr lang="en-US" altLang="zh-CN" sz="2000" dirty="0">
                <a:solidFill>
                  <a:schemeClr val="accent1">
                    <a:lumMod val="75000"/>
                  </a:schemeClr>
                </a:solidFill>
              </a:rPr>
              <a:t>Cache</a:t>
            </a:r>
            <a:r>
              <a:rPr lang="zh-CN" altLang="en-US" sz="2000" dirty="0">
                <a:solidFill>
                  <a:schemeClr val="accent1">
                    <a:lumMod val="75000"/>
                  </a:schemeClr>
                </a:solidFill>
              </a:rPr>
              <a:t>有问题或主板设计散热不良引起，笔者在</a:t>
            </a:r>
            <a:r>
              <a:rPr lang="en-US" altLang="zh-CN" sz="2000" dirty="0">
                <a:solidFill>
                  <a:schemeClr val="accent1">
                    <a:lumMod val="75000"/>
                  </a:schemeClr>
                </a:solidFill>
              </a:rPr>
              <a:t>815EP</a:t>
            </a:r>
            <a:r>
              <a:rPr lang="zh-CN" altLang="en-US" sz="2000" dirty="0">
                <a:solidFill>
                  <a:schemeClr val="accent1">
                    <a:lumMod val="75000"/>
                  </a:schemeClr>
                </a:solidFill>
              </a:rPr>
              <a:t>主板上就曾发现因主板散热不够好而导致该故障的现象。在死机后触摸</a:t>
            </a:r>
            <a:r>
              <a:rPr lang="en-US" altLang="zh-CN" sz="2000" dirty="0">
                <a:solidFill>
                  <a:schemeClr val="accent1">
                    <a:lumMod val="75000"/>
                  </a:schemeClr>
                </a:solidFill>
              </a:rPr>
              <a:t>CPU</a:t>
            </a:r>
            <a:r>
              <a:rPr lang="zh-CN" altLang="en-US" sz="2000" dirty="0">
                <a:solidFill>
                  <a:schemeClr val="accent1">
                    <a:lumMod val="75000"/>
                  </a:schemeClr>
                </a:solidFill>
              </a:rPr>
              <a:t>周围主板元件，发现其温度非常烫手。在更换大功率风扇之后，死机故障得以解决。对于</a:t>
            </a:r>
            <a:r>
              <a:rPr lang="en-US" altLang="zh-CN" sz="2000" dirty="0">
                <a:solidFill>
                  <a:schemeClr val="accent1">
                    <a:lumMod val="75000"/>
                  </a:schemeClr>
                </a:solidFill>
              </a:rPr>
              <a:t>Cache</a:t>
            </a:r>
            <a:r>
              <a:rPr lang="zh-CN" altLang="en-US" sz="2000" dirty="0">
                <a:solidFill>
                  <a:schemeClr val="accent1">
                    <a:lumMod val="75000"/>
                  </a:schemeClr>
                </a:solidFill>
              </a:rPr>
              <a:t>有问题的故障，我们可以进入</a:t>
            </a:r>
            <a:r>
              <a:rPr lang="en-US" altLang="zh-CN" sz="2000" dirty="0">
                <a:solidFill>
                  <a:schemeClr val="accent1">
                    <a:lumMod val="75000"/>
                  </a:schemeClr>
                </a:solidFill>
              </a:rPr>
              <a:t>CMOS</a:t>
            </a:r>
            <a:r>
              <a:rPr lang="zh-CN" altLang="en-US" sz="2000" dirty="0">
                <a:solidFill>
                  <a:schemeClr val="accent1">
                    <a:lumMod val="75000"/>
                  </a:schemeClr>
                </a:solidFill>
              </a:rPr>
              <a:t>设置，将</a:t>
            </a:r>
            <a:r>
              <a:rPr lang="en-US" altLang="zh-CN" sz="2000" dirty="0">
                <a:solidFill>
                  <a:schemeClr val="accent1">
                    <a:lumMod val="75000"/>
                  </a:schemeClr>
                </a:solidFill>
              </a:rPr>
              <a:t>Cache</a:t>
            </a:r>
            <a:r>
              <a:rPr lang="zh-CN" altLang="en-US" sz="2000" dirty="0">
                <a:solidFill>
                  <a:schemeClr val="accent1">
                    <a:lumMod val="75000"/>
                  </a:schemeClr>
                </a:solidFill>
              </a:rPr>
              <a:t>禁止后即可顺利解决问题，当然，</a:t>
            </a:r>
            <a:r>
              <a:rPr lang="en-US" altLang="zh-CN" sz="2000" dirty="0">
                <a:solidFill>
                  <a:schemeClr val="accent1">
                    <a:lumMod val="75000"/>
                  </a:schemeClr>
                </a:solidFill>
              </a:rPr>
              <a:t>Cache</a:t>
            </a:r>
            <a:r>
              <a:rPr lang="zh-CN" altLang="en-US" sz="2000" dirty="0">
                <a:solidFill>
                  <a:schemeClr val="accent1">
                    <a:lumMod val="75000"/>
                  </a:schemeClr>
                </a:solidFill>
              </a:rPr>
              <a:t>禁止后速度肯定会受到有影响。 </a:t>
            </a:r>
            <a:endParaRPr lang="zh-CN" altLang="en-US" sz="2000" dirty="0"/>
          </a:p>
        </p:txBody>
      </p:sp>
    </p:spTree>
    <p:extLst>
      <p:ext uri="{BB962C8B-B14F-4D97-AF65-F5344CB8AC3E}">
        <p14:creationId xmlns:p14="http://schemas.microsoft.com/office/powerpoint/2010/main" val="1739243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ChangeArrowheads="1"/>
          </p:cNvSpPr>
          <p:nvPr/>
        </p:nvSpPr>
        <p:spPr bwMode="gray">
          <a:xfrm>
            <a:off x="287338" y="336550"/>
            <a:ext cx="1389062" cy="349250"/>
          </a:xfrm>
          <a:prstGeom prst="rect">
            <a:avLst/>
          </a:prstGeom>
          <a:gradFill rotWithShape="1">
            <a:gsLst>
              <a:gs pos="0">
                <a:srgbClr val="FFFFFF"/>
              </a:gs>
              <a:gs pos="100000">
                <a:srgbClr val="DDDDDD"/>
              </a:gs>
            </a:gsLst>
            <a:lin ang="0" scaled="1"/>
          </a:gradFill>
          <a:ln w="9525">
            <a:solidFill>
              <a:srgbClr val="969696"/>
            </a:solidFill>
            <a:prstDash val="dash"/>
            <a:miter lim="800000"/>
            <a:headEnd/>
            <a:tailEnd/>
          </a:ln>
        </p:spPr>
        <p:txBody>
          <a:bodyPr wrap="none" anchor="ctr"/>
          <a:lstStyle/>
          <a:p>
            <a:pPr algn="ctr" eaLnBrk="0" hangingPunct="0"/>
            <a:r>
              <a:rPr kumimoji="0" lang="de-DE" altLang="zh-CN" sz="1400" b="1">
                <a:solidFill>
                  <a:srgbClr val="0066CC"/>
                </a:solidFill>
                <a:ea typeface="华文细黑" pitchFamily="2" charset="-122"/>
              </a:rPr>
              <a:t>ZIME</a:t>
            </a:r>
          </a:p>
        </p:txBody>
      </p:sp>
      <p:sp>
        <p:nvSpPr>
          <p:cNvPr id="6147" name="Rectangle 24"/>
          <p:cNvSpPr>
            <a:spLocks noGrp="1" noChangeArrowheads="1"/>
          </p:cNvSpPr>
          <p:nvPr>
            <p:ph type="ctrTitle"/>
          </p:nvPr>
        </p:nvSpPr>
        <p:spPr>
          <a:xfrm>
            <a:off x="2195513" y="4508500"/>
            <a:ext cx="4608512" cy="1009650"/>
          </a:xfrm>
        </p:spPr>
        <p:txBody>
          <a:bodyPr/>
          <a:lstStyle/>
          <a:p>
            <a:pPr algn="ctr" eaLnBrk="1" hangingPunct="1"/>
            <a:endParaRPr lang="zh-CN" altLang="en-US" b="1" smtClean="0"/>
          </a:p>
        </p:txBody>
      </p:sp>
      <p:pic>
        <p:nvPicPr>
          <p:cNvPr id="61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88913"/>
            <a:ext cx="2476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a:solidFill>
                  <a:srgbClr val="000000"/>
                </a:solidFill>
                <a:latin typeface="黑体"/>
                <a:ea typeface="黑体"/>
              </a:rPr>
              <a:t>15.1  </a:t>
            </a:r>
            <a:r>
              <a:rPr lang="zh-CN" altLang="en-US" kern="100" dirty="0">
                <a:solidFill>
                  <a:srgbClr val="000000"/>
                </a:solidFill>
                <a:latin typeface="黑体"/>
                <a:ea typeface="黑体"/>
              </a:rPr>
              <a:t>主板故障</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zh-CN" altLang="en-US" sz="2000" dirty="0">
                <a:solidFill>
                  <a:srgbClr val="FF0000"/>
                </a:solidFill>
              </a:rPr>
              <a:t>案例</a:t>
            </a:r>
            <a:r>
              <a:rPr lang="en-US" altLang="zh-CN" sz="2000" dirty="0">
                <a:solidFill>
                  <a:srgbClr val="FF0000"/>
                </a:solidFill>
              </a:rPr>
              <a:t>6</a:t>
            </a:r>
            <a:r>
              <a:rPr lang="zh-CN" altLang="en-US" sz="2000" dirty="0">
                <a:solidFill>
                  <a:srgbClr val="FF0000"/>
                </a:solidFill>
              </a:rPr>
              <a:t>：主板</a:t>
            </a:r>
            <a:r>
              <a:rPr lang="en-US" altLang="zh-CN" sz="2000" dirty="0">
                <a:solidFill>
                  <a:srgbClr val="FF0000"/>
                </a:solidFill>
              </a:rPr>
              <a:t>COM</a:t>
            </a:r>
            <a:r>
              <a:rPr lang="zh-CN" altLang="en-US" sz="2000" dirty="0">
                <a:solidFill>
                  <a:srgbClr val="FF0000"/>
                </a:solidFill>
              </a:rPr>
              <a:t>口或并行口、</a:t>
            </a:r>
            <a:r>
              <a:rPr lang="en-US" altLang="zh-CN" sz="2000" dirty="0">
                <a:solidFill>
                  <a:srgbClr val="FF0000"/>
                </a:solidFill>
              </a:rPr>
              <a:t>IDE</a:t>
            </a:r>
            <a:r>
              <a:rPr lang="zh-CN" altLang="en-US" sz="2000" dirty="0">
                <a:solidFill>
                  <a:srgbClr val="FF0000"/>
                </a:solidFill>
              </a:rPr>
              <a:t>口失灵。</a:t>
            </a:r>
          </a:p>
        </p:txBody>
      </p:sp>
      <p:sp>
        <p:nvSpPr>
          <p:cNvPr id="7" name="矩形 6"/>
          <p:cNvSpPr/>
          <p:nvPr/>
        </p:nvSpPr>
        <p:spPr>
          <a:xfrm>
            <a:off x="568400" y="2642056"/>
            <a:ext cx="8136904" cy="1477328"/>
          </a:xfrm>
          <a:prstGeom prst="rect">
            <a:avLst/>
          </a:prstGeom>
        </p:spPr>
        <p:txBody>
          <a:bodyPr wrap="square">
            <a:spAutoFit/>
          </a:bodyPr>
          <a:lstStyle/>
          <a:p>
            <a:pPr>
              <a:lnSpc>
                <a:spcPct val="150000"/>
              </a:lnSpc>
            </a:pPr>
            <a:r>
              <a:rPr lang="zh-CN" altLang="en-US" sz="2000" b="1" dirty="0">
                <a:solidFill>
                  <a:schemeClr val="accent1">
                    <a:lumMod val="75000"/>
                  </a:schemeClr>
                </a:solidFill>
              </a:rPr>
              <a:t>解决方法</a:t>
            </a:r>
            <a:r>
              <a:rPr lang="zh-CN" altLang="en-US" sz="2000" b="1" dirty="0" smtClean="0">
                <a:solidFill>
                  <a:schemeClr val="accent1">
                    <a:lumMod val="75000"/>
                  </a:schemeClr>
                </a:solidFill>
              </a:rPr>
              <a:t>：</a:t>
            </a:r>
            <a:r>
              <a:rPr lang="zh-CN" altLang="en-US" sz="2000" dirty="0">
                <a:solidFill>
                  <a:schemeClr val="accent1">
                    <a:lumMod val="75000"/>
                  </a:schemeClr>
                </a:solidFill>
              </a:rPr>
              <a:t>出现此类故障一般是由于用户带电插拔相关硬件造成，此时用户可以用多功能卡代替，但在代替之前必须先禁止主板上自带的</a:t>
            </a:r>
            <a:r>
              <a:rPr lang="en-US" altLang="zh-CN" sz="2000" dirty="0">
                <a:solidFill>
                  <a:schemeClr val="accent1">
                    <a:lumMod val="75000"/>
                  </a:schemeClr>
                </a:solidFill>
              </a:rPr>
              <a:t>COM</a:t>
            </a:r>
            <a:r>
              <a:rPr lang="zh-CN" altLang="en-US" sz="2000" dirty="0">
                <a:solidFill>
                  <a:schemeClr val="accent1">
                    <a:lumMod val="75000"/>
                  </a:schemeClr>
                </a:solidFill>
              </a:rPr>
              <a:t>口与并行口（有的主板连</a:t>
            </a:r>
            <a:r>
              <a:rPr lang="en-US" altLang="zh-CN" sz="2000" dirty="0">
                <a:solidFill>
                  <a:schemeClr val="accent1">
                    <a:lumMod val="75000"/>
                  </a:schemeClr>
                </a:solidFill>
              </a:rPr>
              <a:t>IDE</a:t>
            </a:r>
            <a:r>
              <a:rPr lang="zh-CN" altLang="en-US" sz="2000" dirty="0">
                <a:solidFill>
                  <a:schemeClr val="accent1">
                    <a:lumMod val="75000"/>
                  </a:schemeClr>
                </a:solidFill>
              </a:rPr>
              <a:t>口都要禁止方能正常使用）。</a:t>
            </a:r>
            <a:endParaRPr lang="zh-CN" altLang="en-US" sz="2000" dirty="0"/>
          </a:p>
        </p:txBody>
      </p:sp>
    </p:spTree>
    <p:extLst>
      <p:ext uri="{BB962C8B-B14F-4D97-AF65-F5344CB8AC3E}">
        <p14:creationId xmlns:p14="http://schemas.microsoft.com/office/powerpoint/2010/main" val="17392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kern="2200" dirty="0">
                <a:latin typeface="黑体"/>
              </a:rPr>
              <a:t>第</a:t>
            </a:r>
            <a:r>
              <a:rPr lang="en-US" altLang="zh-CN" b="0" kern="2200" dirty="0">
                <a:latin typeface="黑体"/>
              </a:rPr>
              <a:t>15</a:t>
            </a:r>
            <a:r>
              <a:rPr lang="zh-CN" altLang="en-US" b="0" kern="2200" dirty="0">
                <a:latin typeface="黑体"/>
              </a:rPr>
              <a:t>章  硬件故障案例</a:t>
            </a:r>
            <a:endParaRPr lang="zh-CN" altLang="en-US" b="0" i="0" u="none" strike="noStrike" kern="2200" baseline="0" dirty="0" smtClean="0">
              <a:latin typeface="Times New Roman"/>
              <a:ea typeface="黑体"/>
            </a:endParaRPr>
          </a:p>
        </p:txBody>
      </p:sp>
      <p:sp>
        <p:nvSpPr>
          <p:cNvPr id="3" name="文本占位符 2"/>
          <p:cNvSpPr>
            <a:spLocks noGrp="1"/>
          </p:cNvSpPr>
          <p:nvPr>
            <p:ph type="body" idx="1"/>
          </p:nvPr>
        </p:nvSpPr>
        <p:spPr>
          <a:xfrm>
            <a:off x="457200" y="1412875"/>
            <a:ext cx="8229600" cy="647973"/>
          </a:xfrm>
        </p:spPr>
        <p:txBody>
          <a:bodyPr/>
          <a:lstStyle/>
          <a:p>
            <a:pPr lvl="0"/>
            <a:r>
              <a:rPr lang="en-US" altLang="zh-CN" kern="100" dirty="0" smtClean="0">
                <a:solidFill>
                  <a:srgbClr val="000000"/>
                </a:solidFill>
                <a:latin typeface="黑体"/>
                <a:ea typeface="黑体"/>
              </a:rPr>
              <a:t>15.2  </a:t>
            </a:r>
            <a:r>
              <a:rPr lang="zh-CN" altLang="en-US" kern="100" dirty="0">
                <a:solidFill>
                  <a:srgbClr val="000000"/>
                </a:solidFill>
                <a:latin typeface="黑体"/>
                <a:ea typeface="黑体"/>
              </a:rPr>
              <a:t> </a:t>
            </a:r>
            <a:r>
              <a:rPr lang="en-US" altLang="zh-CN" kern="100" dirty="0">
                <a:solidFill>
                  <a:srgbClr val="000000"/>
                </a:solidFill>
                <a:latin typeface="黑体"/>
                <a:ea typeface="黑体"/>
              </a:rPr>
              <a:t>BIOS</a:t>
            </a:r>
            <a:r>
              <a:rPr lang="zh-CN" altLang="en-US" kern="100" dirty="0">
                <a:solidFill>
                  <a:srgbClr val="000000"/>
                </a:solidFill>
                <a:latin typeface="黑体"/>
                <a:ea typeface="黑体"/>
              </a:rPr>
              <a:t>自检与开机故障相关问题</a:t>
            </a:r>
            <a:endParaRPr lang="zh-CN" altLang="en-US" b="0" i="0" u="none" strike="noStrike" kern="100" baseline="0" dirty="0" smtClean="0">
              <a:solidFill>
                <a:srgbClr val="000000"/>
              </a:solidFill>
              <a:latin typeface="Times New Roman"/>
              <a:ea typeface="黑体"/>
            </a:endParaRPr>
          </a:p>
        </p:txBody>
      </p:sp>
      <p:sp>
        <p:nvSpPr>
          <p:cNvPr id="6" name="矩形 5"/>
          <p:cNvSpPr/>
          <p:nvPr/>
        </p:nvSpPr>
        <p:spPr>
          <a:xfrm>
            <a:off x="539552" y="1988840"/>
            <a:ext cx="8136904" cy="494238"/>
          </a:xfrm>
          <a:prstGeom prst="rect">
            <a:avLst/>
          </a:prstGeom>
        </p:spPr>
        <p:txBody>
          <a:bodyPr wrap="square">
            <a:spAutoFit/>
          </a:bodyPr>
          <a:lstStyle/>
          <a:p>
            <a:pPr>
              <a:lnSpc>
                <a:spcPct val="150000"/>
              </a:lnSpc>
            </a:pP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BIOS</a:t>
            </a:r>
            <a:r>
              <a:rPr lang="zh-CN" altLang="en-US" sz="2000" dirty="0">
                <a:solidFill>
                  <a:srgbClr val="FF0000"/>
                </a:solidFill>
              </a:rPr>
              <a:t>自检。</a:t>
            </a:r>
          </a:p>
        </p:txBody>
      </p:sp>
      <p:sp>
        <p:nvSpPr>
          <p:cNvPr id="7" name="矩形 6"/>
          <p:cNvSpPr/>
          <p:nvPr/>
        </p:nvSpPr>
        <p:spPr>
          <a:xfrm>
            <a:off x="568400" y="2483078"/>
            <a:ext cx="8136904" cy="3693319"/>
          </a:xfrm>
          <a:prstGeom prst="rect">
            <a:avLst/>
          </a:prstGeom>
        </p:spPr>
        <p:txBody>
          <a:bodyPr wrap="square">
            <a:spAutoFit/>
          </a:bodyPr>
          <a:lstStyle/>
          <a:p>
            <a:pPr>
              <a:lnSpc>
                <a:spcPct val="150000"/>
              </a:lnSpc>
            </a:pPr>
            <a:r>
              <a:rPr lang="zh-CN" altLang="en-US" sz="2000" b="1" dirty="0">
                <a:solidFill>
                  <a:schemeClr val="accent1">
                    <a:lumMod val="75000"/>
                  </a:schemeClr>
                </a:solidFill>
              </a:rPr>
              <a:t>上电自检（</a:t>
            </a:r>
            <a:r>
              <a:rPr lang="en-US" altLang="zh-CN" sz="2000" b="1" dirty="0">
                <a:solidFill>
                  <a:schemeClr val="accent1">
                    <a:lumMod val="75000"/>
                  </a:schemeClr>
                </a:solidFill>
              </a:rPr>
              <a:t>Power On Self Test</a:t>
            </a:r>
            <a:r>
              <a:rPr lang="zh-CN" altLang="en-US" sz="2000" b="1" dirty="0">
                <a:solidFill>
                  <a:schemeClr val="accent1">
                    <a:lumMod val="75000"/>
                  </a:schemeClr>
                </a:solidFill>
              </a:rPr>
              <a:t>，</a:t>
            </a:r>
            <a:r>
              <a:rPr lang="en-US" altLang="zh-CN" sz="2000" b="1" dirty="0">
                <a:solidFill>
                  <a:schemeClr val="accent1">
                    <a:lumMod val="75000"/>
                  </a:schemeClr>
                </a:solidFill>
              </a:rPr>
              <a:t>POST</a:t>
            </a:r>
            <a:r>
              <a:rPr lang="zh-CN" altLang="en-US" sz="2000" b="1" dirty="0">
                <a:solidFill>
                  <a:schemeClr val="accent1">
                    <a:lumMod val="75000"/>
                  </a:schemeClr>
                </a:solidFill>
              </a:rPr>
              <a:t>）是微机接通电源后，系统进行的一个自我检查的例行程序，对系统的几乎所有的硬件进行检测</a:t>
            </a:r>
            <a:r>
              <a:rPr lang="zh-CN" altLang="en-US" sz="2000" b="1" dirty="0" smtClean="0">
                <a:solidFill>
                  <a:schemeClr val="accent1">
                    <a:lumMod val="75000"/>
                  </a:schemeClr>
                </a:solidFill>
              </a:rPr>
              <a:t>。</a:t>
            </a:r>
            <a:endParaRPr lang="en-US" altLang="zh-CN" sz="2000" b="1" dirty="0" smtClean="0">
              <a:solidFill>
                <a:schemeClr val="accent1">
                  <a:lumMod val="75000"/>
                </a:schemeClr>
              </a:solidFill>
            </a:endParaRPr>
          </a:p>
          <a:p>
            <a:pPr>
              <a:lnSpc>
                <a:spcPct val="150000"/>
              </a:lnSpc>
            </a:pPr>
            <a:r>
              <a:rPr lang="zh-CN" altLang="en-US" sz="2000" dirty="0">
                <a:solidFill>
                  <a:schemeClr val="accent1">
                    <a:lumMod val="75000"/>
                  </a:schemeClr>
                </a:solidFill>
              </a:rPr>
              <a:t>当系统检测到相应的错误时，会以两种方式进行报告，即在屏幕上显示出错信息或以报警声响次数的方式来指出检测到的故障。 </a:t>
            </a:r>
            <a:endParaRPr lang="en-US" altLang="zh-CN" sz="2000" dirty="0" smtClean="0">
              <a:solidFill>
                <a:schemeClr val="accent1">
                  <a:lumMod val="75000"/>
                </a:schemeClr>
              </a:solidFill>
            </a:endParaRPr>
          </a:p>
          <a:p>
            <a:pPr>
              <a:lnSpc>
                <a:spcPct val="150000"/>
              </a:lnSpc>
            </a:pPr>
            <a:r>
              <a:rPr lang="zh-CN" altLang="en-US" sz="2000" dirty="0" smtClean="0">
                <a:solidFill>
                  <a:schemeClr val="accent1">
                    <a:lumMod val="75000"/>
                  </a:schemeClr>
                </a:solidFill>
              </a:rPr>
              <a:t>故障示例（更多说明参见教材第</a:t>
            </a:r>
            <a:r>
              <a:rPr lang="en-US" altLang="zh-CN" sz="2000" dirty="0" smtClean="0">
                <a:solidFill>
                  <a:schemeClr val="accent1">
                    <a:lumMod val="75000"/>
                  </a:schemeClr>
                </a:solidFill>
              </a:rPr>
              <a:t>15</a:t>
            </a:r>
            <a:r>
              <a:rPr lang="zh-CN" altLang="en-US" sz="2000" dirty="0" smtClean="0">
                <a:solidFill>
                  <a:schemeClr val="accent1">
                    <a:lumMod val="75000"/>
                  </a:schemeClr>
                </a:solidFill>
              </a:rPr>
              <a:t>章）：</a:t>
            </a:r>
            <a:endParaRPr lang="en-US" altLang="zh-CN" sz="2000" dirty="0" smtClean="0">
              <a:solidFill>
                <a:schemeClr val="accent1">
                  <a:lumMod val="75000"/>
                </a:schemeClr>
              </a:solidFill>
            </a:endParaRPr>
          </a:p>
          <a:p>
            <a:r>
              <a:rPr lang="en-US" altLang="zh-CN" sz="1200" dirty="0">
                <a:solidFill>
                  <a:schemeClr val="bg1">
                    <a:lumMod val="50000"/>
                  </a:schemeClr>
                </a:solidFill>
              </a:rPr>
              <a:t>CMOS battery failed</a:t>
            </a:r>
            <a:r>
              <a:rPr lang="zh-CN" altLang="zh-CN" sz="1200" dirty="0">
                <a:solidFill>
                  <a:schemeClr val="bg1">
                    <a:lumMod val="50000"/>
                  </a:schemeClr>
                </a:solidFill>
              </a:rPr>
              <a:t>（</a:t>
            </a:r>
            <a:r>
              <a:rPr lang="en-US" altLang="zh-CN" sz="1200" dirty="0">
                <a:solidFill>
                  <a:schemeClr val="bg1">
                    <a:lumMod val="50000"/>
                  </a:schemeClr>
                </a:solidFill>
              </a:rPr>
              <a:t>CMOS</a:t>
            </a:r>
            <a:r>
              <a:rPr lang="zh-CN" altLang="zh-CN" sz="1200" dirty="0">
                <a:solidFill>
                  <a:schemeClr val="bg1">
                    <a:lumMod val="50000"/>
                  </a:schemeClr>
                </a:solidFill>
              </a:rPr>
              <a:t>电池失效）。 </a:t>
            </a:r>
            <a:r>
              <a:rPr lang="zh-CN" altLang="zh-CN" sz="1200" dirty="0" smtClean="0">
                <a:solidFill>
                  <a:schemeClr val="bg1">
                    <a:lumMod val="50000"/>
                  </a:schemeClr>
                </a:solidFill>
              </a:rPr>
              <a:t>原因</a:t>
            </a:r>
            <a:r>
              <a:rPr lang="zh-CN" altLang="zh-CN" sz="1200" dirty="0">
                <a:solidFill>
                  <a:schemeClr val="bg1">
                    <a:lumMod val="50000"/>
                  </a:schemeClr>
                </a:solidFill>
              </a:rPr>
              <a:t>：说明</a:t>
            </a:r>
            <a:r>
              <a:rPr lang="en-US" altLang="zh-CN" sz="1200" dirty="0">
                <a:solidFill>
                  <a:schemeClr val="bg1">
                    <a:lumMod val="50000"/>
                  </a:schemeClr>
                </a:solidFill>
              </a:rPr>
              <a:t>CMOS</a:t>
            </a:r>
            <a:r>
              <a:rPr lang="zh-CN" altLang="zh-CN" sz="1200" dirty="0">
                <a:solidFill>
                  <a:schemeClr val="bg1">
                    <a:lumMod val="50000"/>
                  </a:schemeClr>
                </a:solidFill>
              </a:rPr>
              <a:t>电池的电力已经不足，请更换新的电池。 </a:t>
            </a:r>
          </a:p>
          <a:p>
            <a:r>
              <a:rPr lang="en-US" altLang="zh-CN" sz="1200" dirty="0">
                <a:solidFill>
                  <a:schemeClr val="bg1">
                    <a:lumMod val="50000"/>
                  </a:schemeClr>
                </a:solidFill>
              </a:rPr>
              <a:t>CMOS check sum error</a:t>
            </a:r>
            <a:r>
              <a:rPr lang="zh-CN" altLang="zh-CN" sz="1200" dirty="0">
                <a:solidFill>
                  <a:schemeClr val="bg1">
                    <a:lumMod val="50000"/>
                  </a:schemeClr>
                </a:solidFill>
              </a:rPr>
              <a:t>－</a:t>
            </a:r>
            <a:r>
              <a:rPr lang="en-US" altLang="zh-CN" sz="1200" dirty="0">
                <a:solidFill>
                  <a:schemeClr val="bg1">
                    <a:lumMod val="50000"/>
                  </a:schemeClr>
                </a:solidFill>
              </a:rPr>
              <a:t>Defaults loaded</a:t>
            </a:r>
            <a:r>
              <a:rPr lang="zh-CN" altLang="zh-CN" sz="1200" dirty="0">
                <a:solidFill>
                  <a:schemeClr val="bg1">
                    <a:lumMod val="50000"/>
                  </a:schemeClr>
                </a:solidFill>
              </a:rPr>
              <a:t>（</a:t>
            </a:r>
            <a:r>
              <a:rPr lang="en-US" altLang="zh-CN" sz="1200" dirty="0">
                <a:solidFill>
                  <a:schemeClr val="bg1">
                    <a:lumMod val="50000"/>
                  </a:schemeClr>
                </a:solidFill>
              </a:rPr>
              <a:t>CMOS</a:t>
            </a:r>
            <a:r>
              <a:rPr lang="zh-CN" altLang="zh-CN" sz="1200" dirty="0">
                <a:solidFill>
                  <a:schemeClr val="bg1">
                    <a:lumMod val="50000"/>
                  </a:schemeClr>
                </a:solidFill>
              </a:rPr>
              <a:t>执行全部检查时发现错误，因此载入预设的系统设定值）。 </a:t>
            </a:r>
          </a:p>
          <a:p>
            <a:r>
              <a:rPr lang="zh-CN" altLang="zh-CN" sz="1200" dirty="0">
                <a:solidFill>
                  <a:schemeClr val="bg1">
                    <a:lumMod val="50000"/>
                  </a:schemeClr>
                </a:solidFill>
              </a:rPr>
              <a:t>原因：通常发生这种状况都是因为电池电力不足所造成，所以不妨先换个电池试试看。如果问题依然存在的话，那就说明</a:t>
            </a:r>
            <a:r>
              <a:rPr lang="en-US" altLang="zh-CN" sz="1200" dirty="0">
                <a:solidFill>
                  <a:schemeClr val="bg1">
                    <a:lumMod val="50000"/>
                  </a:schemeClr>
                </a:solidFill>
              </a:rPr>
              <a:t>CMOS RAM</a:t>
            </a:r>
            <a:r>
              <a:rPr lang="zh-CN" altLang="zh-CN" sz="1200" dirty="0">
                <a:solidFill>
                  <a:schemeClr val="bg1">
                    <a:lumMod val="50000"/>
                  </a:schemeClr>
                </a:solidFill>
              </a:rPr>
              <a:t>可能有问题，最好送回原厂处理。 </a:t>
            </a:r>
          </a:p>
          <a:p>
            <a:r>
              <a:rPr lang="en-US" altLang="zh-CN" sz="1200" dirty="0">
                <a:solidFill>
                  <a:schemeClr val="bg1">
                    <a:lumMod val="50000"/>
                  </a:schemeClr>
                </a:solidFill>
              </a:rPr>
              <a:t>Display switch is set incorrectly</a:t>
            </a:r>
            <a:r>
              <a:rPr lang="zh-CN" altLang="zh-CN" sz="1200" dirty="0">
                <a:solidFill>
                  <a:schemeClr val="bg1">
                    <a:lumMod val="50000"/>
                  </a:schemeClr>
                </a:solidFill>
              </a:rPr>
              <a:t>（显示开关配置错误）。 </a:t>
            </a:r>
          </a:p>
          <a:p>
            <a:r>
              <a:rPr lang="zh-CN" altLang="zh-CN" sz="1200" dirty="0">
                <a:solidFill>
                  <a:schemeClr val="bg1">
                    <a:lumMod val="50000"/>
                  </a:schemeClr>
                </a:solidFill>
              </a:rPr>
              <a:t>原因：较旧型的主板上有跳线可设定显示器为单色或彩色，而这个错误提示表示主板上的设定和</a:t>
            </a:r>
            <a:r>
              <a:rPr lang="en-US" altLang="zh-CN" sz="1200" dirty="0">
                <a:solidFill>
                  <a:schemeClr val="bg1">
                    <a:lumMod val="50000"/>
                  </a:schemeClr>
                </a:solidFill>
              </a:rPr>
              <a:t>BIOS</a:t>
            </a:r>
            <a:r>
              <a:rPr lang="zh-CN" altLang="zh-CN" sz="1200" dirty="0">
                <a:solidFill>
                  <a:schemeClr val="bg1">
                    <a:lumMod val="50000"/>
                  </a:schemeClr>
                </a:solidFill>
              </a:rPr>
              <a:t>里的设定不一致，重新设定即可。</a:t>
            </a:r>
            <a:endParaRPr lang="zh-CN" altLang="en-US" sz="1200" dirty="0">
              <a:solidFill>
                <a:schemeClr val="bg1">
                  <a:lumMod val="50000"/>
                </a:schemeClr>
              </a:solidFill>
            </a:endParaRPr>
          </a:p>
        </p:txBody>
      </p:sp>
    </p:spTree>
    <p:extLst>
      <p:ext uri="{BB962C8B-B14F-4D97-AF65-F5344CB8AC3E}">
        <p14:creationId xmlns:p14="http://schemas.microsoft.com/office/powerpoint/2010/main" val="173924379"/>
      </p:ext>
    </p:extLst>
  </p:cSld>
  <p:clrMapOvr>
    <a:masterClrMapping/>
  </p:clrMapOvr>
</p:sld>
</file>

<file path=ppt/theme/theme1.xml><?xml version="1.0" encoding="utf-8"?>
<a:theme xmlns:a="http://schemas.openxmlformats.org/drawingml/2006/main" name="“十三五”高等职业教育规划教材">
  <a:themeElements>
    <a:clrScheme name="Nordri Powerbar by Rh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Nordri Powerbar by Rhea ">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itchFamily="34" charset="0"/>
            <a:ea typeface="PMingLiU" pitchFamily="18" charset="-120"/>
          </a:defRPr>
        </a:defPPr>
      </a:lstStyle>
    </a:lnDef>
  </a:objectDefaults>
  <a:extraClrSchemeLst>
    <a:extraClrScheme>
      <a:clrScheme name="Nordri Powerbar by Rhe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 Powerbar by Rhe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 Powerbar by Rhe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 Powerbar by Rhe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 Powerbar by Rhe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 Powerbar by Rhe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 Powerbar by Rhe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 Powerbar by Rhe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 Powerbar by Rhe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 Powerbar by Rhe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 Powerbar by Rhe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 Powerbar by Rhe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7657</Words>
  <Application>Microsoft Office PowerPoint</Application>
  <PresentationFormat>全屏显示(4:3)</PresentationFormat>
  <Paragraphs>416</Paragraphs>
  <Slides>70</Slides>
  <Notes>2</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“十三五”高等职业教育规划教材</vt:lpstr>
      <vt:lpstr>PowerPoint 演示文稿</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第15章  硬件故障案例</vt:lpstr>
      <vt:lpstr>PowerPoint 演示文稿</vt:lpstr>
    </vt:vector>
  </TitlesOfParts>
  <Company>浙江机电职业技术学院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“十三五”高等职业教育规划教材</dc:title>
  <dc:subject>商务模板</dc:subject>
  <dc:creator>Administrator</dc:creator>
  <cp:keywords>“十三五”高等职业教育规划教材</cp:keywords>
  <dc:description>“十三五”高等职业教育规划教材</dc:description>
  <cp:lastModifiedBy>lql</cp:lastModifiedBy>
  <cp:revision>36</cp:revision>
  <dcterms:created xsi:type="dcterms:W3CDTF">2010-06-05T03:43:27Z</dcterms:created>
  <dcterms:modified xsi:type="dcterms:W3CDTF">2016-02-22T00:28:00Z</dcterms:modified>
  <cp:category>教材</cp:category>
</cp:coreProperties>
</file>