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1" r:id="rId3"/>
    <p:sldId id="262" r:id="rId4"/>
    <p:sldId id="263" r:id="rId5"/>
    <p:sldId id="264" r:id="rId6"/>
    <p:sldId id="281" r:id="rId7"/>
    <p:sldId id="282" r:id="rId8"/>
    <p:sldId id="283" r:id="rId9"/>
    <p:sldId id="265" r:id="rId10"/>
    <p:sldId id="28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5" r:id="rId19"/>
    <p:sldId id="259" r:id="rId2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8" autoAdjust="0"/>
    <p:restoredTop sz="79757" autoAdjust="0"/>
  </p:normalViewPr>
  <p:slideViewPr>
    <p:cSldViewPr>
      <p:cViewPr varScale="1">
        <p:scale>
          <a:sx n="59" d="100"/>
          <a:sy n="59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-382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ED14E12-1ECD-4B21-B09E-FC31B15F052B}" type="datetimeFigureOut">
              <a:rPr lang="zh-CN" altLang="en-US"/>
              <a:pPr>
                <a:defRPr/>
              </a:pPr>
              <a:t>2016/2/22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34271A3-A2A4-4F27-92F1-D006B638A2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244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PMingLiU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PMingLiU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PMingLiU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PMingLiU" pitchFamily="18" charset="-120"/>
              </a:defRPr>
            </a:lvl1pPr>
          </a:lstStyle>
          <a:p>
            <a:pPr>
              <a:defRPr/>
            </a:pPr>
            <a:fld id="{35744EDA-0C7E-4885-9548-AB43F347A7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70998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CEDC08F-0F2A-46CF-9188-9EAA8CD1947D}" type="slidenum">
              <a:rPr lang="en-US" altLang="zh-TW" smtClean="0">
                <a:ea typeface="PMingLiU" pitchFamily="18" charset="-120"/>
              </a:rPr>
              <a:pPr eaLnBrk="1" hangingPunct="1"/>
              <a:t>1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7B7BBDF-3A44-4DEC-81E1-8E968263A928}" type="slidenum">
              <a:rPr lang="en-US" altLang="zh-TW" smtClean="0">
                <a:ea typeface="PMingLiU" pitchFamily="18" charset="-120"/>
              </a:rPr>
              <a:pPr eaLnBrk="1" hangingPunct="1"/>
              <a:t>19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88913"/>
            <a:ext cx="24765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95513" y="4508500"/>
            <a:ext cx="6480175" cy="1009650"/>
          </a:xfrm>
        </p:spPr>
        <p:txBody>
          <a:bodyPr/>
          <a:lstStyle>
            <a:lvl1pPr>
              <a:defRPr sz="4000" b="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32188" y="5900738"/>
            <a:ext cx="5072062" cy="481012"/>
          </a:xfrm>
        </p:spPr>
        <p:txBody>
          <a:bodyPr/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  <a:ea typeface="黑体" pitchFamily="49" charset="-122"/>
              </a:defRPr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PMingLiU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FC252-5FDB-467B-A212-1915851246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086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22585-EBC7-4F21-BC3B-03B9D8D82AE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6165850"/>
            <a:ext cx="24765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72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68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68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2F3D2-7E9D-4243-B64A-4543A644145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6165850"/>
            <a:ext cx="24765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3870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150C06-3006-4EF3-A3E1-FE3870916FB9}" type="datetimeFigureOut">
              <a:rPr lang="zh-CN" altLang="en-US" smtClean="0"/>
              <a:t>2016/2/22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6165850"/>
            <a:ext cx="24765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716-8646-437D-A01F-AAE5A5FE66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18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6165850"/>
            <a:ext cx="24765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2536C-2E16-450E-A61F-82C254A511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856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472CD-6214-4407-AB38-41961B0AB5A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6165850"/>
            <a:ext cx="24765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31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D58AC-0855-4743-9AFB-14CA3D6CA43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6165850"/>
            <a:ext cx="24765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322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B1ADFC-950A-442C-B94B-584F797A19E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pic>
        <p:nvPicPr>
          <p:cNvPr id="9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6165850"/>
            <a:ext cx="24765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301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238C3-FD47-45DB-BB12-C84CDFC1D4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pic>
        <p:nvPicPr>
          <p:cNvPr id="5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6165850"/>
            <a:ext cx="24765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989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DED5A-3619-446B-8629-C5910B2C8A0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6165850"/>
            <a:ext cx="24765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505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4B738-9E78-457D-861F-159843F5E1E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6165850"/>
            <a:ext cx="24765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785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F01EA-3E67-4E61-B52D-04066634AE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6165850"/>
            <a:ext cx="24765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78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1658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PMingLiU" pitchFamily="18" charset="-120"/>
              </a:defRPr>
            </a:lvl1pPr>
          </a:lstStyle>
          <a:p>
            <a:pPr>
              <a:defRPr/>
            </a:pPr>
            <a:fld id="{1DB8C68C-D934-4CFF-B238-A22800FF67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60725" y="616585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PMingLiU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" name="Rectangle 7"/>
          <p:cNvSpPr>
            <a:spLocks noChangeArrowheads="1"/>
          </p:cNvSpPr>
          <p:nvPr userDrawn="1"/>
        </p:nvSpPr>
        <p:spPr bwMode="gray">
          <a:xfrm>
            <a:off x="539750" y="6165850"/>
            <a:ext cx="1389063" cy="420688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0" lang="de-DE" altLang="zh-CN" sz="1400" b="1">
                <a:ea typeface="华文细黑" pitchFamily="2" charset="-122"/>
              </a:rPr>
              <a:t>LOGO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1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ChangeArrowheads="1"/>
          </p:cNvSpPr>
          <p:nvPr/>
        </p:nvSpPr>
        <p:spPr bwMode="gray">
          <a:xfrm>
            <a:off x="6300788" y="6156325"/>
            <a:ext cx="2700337" cy="3492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1400" b="1" dirty="0" smtClean="0">
                <a:solidFill>
                  <a:srgbClr val="0066CC"/>
                </a:solidFill>
                <a:ea typeface="华文细黑" pitchFamily="2" charset="-122"/>
              </a:rPr>
              <a:t>“</a:t>
            </a:r>
            <a:r>
              <a:rPr kumimoji="0" lang="zh-CN" altLang="en-US" sz="1400" b="1" smtClean="0">
                <a:solidFill>
                  <a:srgbClr val="0066CC"/>
                </a:solidFill>
                <a:ea typeface="华文细黑" pitchFamily="2" charset="-122"/>
              </a:rPr>
              <a:t>十</a:t>
            </a:r>
            <a:r>
              <a:rPr kumimoji="0" lang="zh-CN" altLang="en-US" sz="1400" b="1">
                <a:solidFill>
                  <a:srgbClr val="0066CC"/>
                </a:solidFill>
                <a:ea typeface="华文细黑" pitchFamily="2" charset="-122"/>
              </a:rPr>
              <a:t>二</a:t>
            </a:r>
            <a:r>
              <a:rPr kumimoji="0" lang="zh-CN" altLang="en-US" sz="1400" b="1" smtClean="0">
                <a:solidFill>
                  <a:srgbClr val="0066CC"/>
                </a:solidFill>
                <a:ea typeface="华文细黑" pitchFamily="2" charset="-122"/>
              </a:rPr>
              <a:t>五</a:t>
            </a:r>
            <a:r>
              <a:rPr kumimoji="0" lang="en-US" altLang="zh-CN" sz="1400" b="1" dirty="0" smtClean="0">
                <a:solidFill>
                  <a:srgbClr val="0066CC"/>
                </a:solidFill>
                <a:ea typeface="华文细黑" pitchFamily="2" charset="-122"/>
              </a:rPr>
              <a:t>”</a:t>
            </a:r>
            <a:r>
              <a:rPr kumimoji="0" lang="zh-CN" altLang="en-US" sz="1400" b="1" dirty="0">
                <a:solidFill>
                  <a:srgbClr val="0066CC"/>
                </a:solidFill>
                <a:ea typeface="华文细黑" pitchFamily="2" charset="-122"/>
              </a:rPr>
              <a:t>高等职业教育规划教材</a:t>
            </a:r>
            <a:endParaRPr kumimoji="0" lang="de-DE" altLang="zh-CN" sz="1400" b="1" dirty="0">
              <a:solidFill>
                <a:srgbClr val="0066CC"/>
              </a:solidFill>
              <a:ea typeface="华文细黑" pitchFamily="2" charset="-122"/>
            </a:endParaRPr>
          </a:p>
        </p:txBody>
      </p:sp>
      <p:sp>
        <p:nvSpPr>
          <p:cNvPr id="4099" name="WordArt 13"/>
          <p:cNvSpPr>
            <a:spLocks noChangeArrowheads="1" noChangeShapeType="1" noTextEdit="1"/>
          </p:cNvSpPr>
          <p:nvPr/>
        </p:nvSpPr>
        <p:spPr bwMode="auto">
          <a:xfrm>
            <a:off x="2339975" y="4722813"/>
            <a:ext cx="4813300" cy="5048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b="1" kern="10">
                <a:latin typeface="黑体"/>
                <a:ea typeface="黑体"/>
              </a:rPr>
              <a:t>计算机组装与维护</a:t>
            </a:r>
          </a:p>
        </p:txBody>
      </p:sp>
      <p:sp>
        <p:nvSpPr>
          <p:cNvPr id="4100" name="WordArt 14"/>
          <p:cNvSpPr>
            <a:spLocks noChangeArrowheads="1" noChangeShapeType="1" noTextEdit="1"/>
          </p:cNvSpPr>
          <p:nvPr/>
        </p:nvSpPr>
        <p:spPr bwMode="auto">
          <a:xfrm flipV="1">
            <a:off x="2339975" y="5248275"/>
            <a:ext cx="4813300" cy="3413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b="1" kern="10">
                <a:gradFill rotWithShape="1">
                  <a:gsLst>
                    <a:gs pos="0">
                      <a:srgbClr val="FFFFFF">
                        <a:alpha val="0"/>
                      </a:srgbClr>
                    </a:gs>
                    <a:gs pos="100000">
                      <a:schemeClr val="tx1">
                        <a:alpha val="14998"/>
                      </a:schemeClr>
                    </a:gs>
                  </a:gsLst>
                  <a:lin ang="5400000" scaled="1"/>
                </a:gradFill>
                <a:latin typeface="黑体"/>
                <a:ea typeface="黑体"/>
              </a:rPr>
              <a:t>单击此处添加标题文字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kern="2200" dirty="0">
                <a:latin typeface="黑体"/>
              </a:rPr>
              <a:t>第</a:t>
            </a:r>
            <a:r>
              <a:rPr lang="en-US" altLang="zh-CN" b="0" kern="2200" dirty="0">
                <a:latin typeface="黑体"/>
              </a:rPr>
              <a:t>17</a:t>
            </a:r>
            <a:r>
              <a:rPr lang="zh-CN" altLang="en-US" b="0" kern="2200" dirty="0">
                <a:latin typeface="黑体"/>
              </a:rPr>
              <a:t>章  网络故障案例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412776"/>
            <a:ext cx="8136904" cy="4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案例</a:t>
            </a:r>
            <a:r>
              <a:rPr lang="en-US" altLang="zh-CN" sz="2000" dirty="0">
                <a:solidFill>
                  <a:srgbClr val="FF0000"/>
                </a:solidFill>
              </a:rPr>
              <a:t>13</a:t>
            </a:r>
            <a:r>
              <a:rPr lang="zh-CN" altLang="en-US" sz="2000" dirty="0">
                <a:solidFill>
                  <a:srgbClr val="FF0000"/>
                </a:solidFill>
              </a:rPr>
              <a:t>：只能发送数据包却不能接收数据包。</a:t>
            </a:r>
          </a:p>
        </p:txBody>
      </p:sp>
      <p:sp>
        <p:nvSpPr>
          <p:cNvPr id="7" name="矩形 6"/>
          <p:cNvSpPr/>
          <p:nvPr/>
        </p:nvSpPr>
        <p:spPr>
          <a:xfrm>
            <a:off x="568400" y="1959946"/>
            <a:ext cx="8136904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解决方法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原因三：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VLAN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惹的祸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故障现象：某公司局域网通过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CISCO 4006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交换机千兆光纤接口与上级总部相联，交换机有四个模块，共划分为三个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VLAN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，网络一直运行正常。后来因上级部门要求，对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VLAN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及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IP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地址进行了重新规划与调整，结果公司大部分电脑能正常连网，但有一些电脑却不能正常连网。在不能正常连网的电脑上发现：网络连接图标显示在任务栏，上面并未出现“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×”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，再查看网络连接状态，发现只有发送数据包，接收数据包为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故障处理</a:t>
            </a:r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***</a:t>
            </a:r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参见教材内容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456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kern="2200" dirty="0">
                <a:latin typeface="黑体"/>
              </a:rPr>
              <a:t>第</a:t>
            </a:r>
            <a:r>
              <a:rPr lang="en-US" altLang="zh-CN" b="0" kern="2200" dirty="0">
                <a:latin typeface="黑体"/>
              </a:rPr>
              <a:t>17</a:t>
            </a:r>
            <a:r>
              <a:rPr lang="zh-CN" altLang="en-US" b="0" kern="2200" dirty="0">
                <a:latin typeface="黑体"/>
              </a:rPr>
              <a:t>章  网络故障案例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412776"/>
            <a:ext cx="8136904" cy="2802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案例</a:t>
            </a:r>
            <a:r>
              <a:rPr lang="en-US" altLang="zh-CN" sz="2000" dirty="0">
                <a:solidFill>
                  <a:srgbClr val="FF0000"/>
                </a:solidFill>
              </a:rPr>
              <a:t>14</a:t>
            </a:r>
            <a:r>
              <a:rPr lang="zh-CN" altLang="en-US" sz="2000" dirty="0">
                <a:solidFill>
                  <a:srgbClr val="FF0000"/>
                </a:solidFill>
              </a:rPr>
              <a:t>：某证券公司求诊，要求查找错误源。近日股市火爆，新增不少用户，但一周内已经三次出现交易数据错误，数据恢复也进行了三次。虽然涉及的金额不大，与证券交易所的资料核对不上，对历史记录和当日交易记录进行了比较，发现在同一时刻往往有几个用户的交易数据出错。怀疑存在病毒或恶意用户捣乱的可能，用多套软件查杀病毒，并重新安装系统，恢复备份的数据。不料今日故障现象依旧出现。</a:t>
            </a:r>
          </a:p>
        </p:txBody>
      </p:sp>
      <p:sp>
        <p:nvSpPr>
          <p:cNvPr id="7" name="矩形 6"/>
          <p:cNvSpPr/>
          <p:nvPr/>
        </p:nvSpPr>
        <p:spPr>
          <a:xfrm>
            <a:off x="568400" y="4215338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解决方法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网线制作不标准，引起干扰，发生错误。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47500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kern="2200" dirty="0">
                <a:latin typeface="黑体"/>
              </a:rPr>
              <a:t>第</a:t>
            </a:r>
            <a:r>
              <a:rPr lang="en-US" altLang="zh-CN" b="0" kern="2200" dirty="0">
                <a:latin typeface="黑体"/>
              </a:rPr>
              <a:t>17</a:t>
            </a:r>
            <a:r>
              <a:rPr lang="zh-CN" altLang="en-US" b="0" kern="2200" dirty="0">
                <a:latin typeface="黑体"/>
              </a:rPr>
              <a:t>章  网络故障案例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412776"/>
            <a:ext cx="8136904" cy="1879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案例</a:t>
            </a:r>
            <a:r>
              <a:rPr lang="en-US" altLang="zh-CN" sz="2000" dirty="0">
                <a:solidFill>
                  <a:srgbClr val="FF0000"/>
                </a:solidFill>
              </a:rPr>
              <a:t>16</a:t>
            </a:r>
            <a:r>
              <a:rPr lang="zh-CN" altLang="en-US" sz="2000" dirty="0">
                <a:solidFill>
                  <a:srgbClr val="FF0000"/>
                </a:solidFill>
              </a:rPr>
              <a:t>：远程网络有一台服务器及若干台客户机。其中客户机</a:t>
            </a:r>
            <a:r>
              <a:rPr lang="en-US" altLang="zh-CN" sz="2000" dirty="0">
                <a:solidFill>
                  <a:srgbClr val="FF0000"/>
                </a:solidFill>
              </a:rPr>
              <a:t>A</a:t>
            </a:r>
            <a:r>
              <a:rPr lang="zh-CN" altLang="en-US" sz="2000" dirty="0">
                <a:solidFill>
                  <a:srgbClr val="FF0000"/>
                </a:solidFill>
              </a:rPr>
              <a:t>最近突然无法访问服务器，基本测试使用</a:t>
            </a:r>
            <a:r>
              <a:rPr lang="en-US" altLang="zh-CN" sz="2000" dirty="0">
                <a:solidFill>
                  <a:srgbClr val="FF0000"/>
                </a:solidFill>
              </a:rPr>
              <a:t>ping</a:t>
            </a:r>
            <a:r>
              <a:rPr lang="zh-CN" altLang="en-US" sz="2000" dirty="0">
                <a:solidFill>
                  <a:srgbClr val="FF0000"/>
                </a:solidFill>
              </a:rPr>
              <a:t>客户机无法</a:t>
            </a:r>
            <a:r>
              <a:rPr lang="en-US" altLang="zh-CN" sz="2000" dirty="0">
                <a:solidFill>
                  <a:srgbClr val="FF0000"/>
                </a:solidFill>
              </a:rPr>
              <a:t>ping</a:t>
            </a:r>
            <a:r>
              <a:rPr lang="zh-CN" altLang="en-US" sz="2000" dirty="0">
                <a:solidFill>
                  <a:srgbClr val="FF0000"/>
                </a:solidFill>
              </a:rPr>
              <a:t>通服务器，但客户机</a:t>
            </a:r>
            <a:r>
              <a:rPr lang="en-US" altLang="zh-CN" sz="2000" dirty="0">
                <a:solidFill>
                  <a:srgbClr val="FF0000"/>
                </a:solidFill>
              </a:rPr>
              <a:t>A</a:t>
            </a:r>
            <a:r>
              <a:rPr lang="zh-CN" altLang="en-US" sz="2000" dirty="0">
                <a:solidFill>
                  <a:srgbClr val="FF0000"/>
                </a:solidFill>
              </a:rPr>
              <a:t>与客户机</a:t>
            </a:r>
            <a:r>
              <a:rPr lang="en-US" altLang="zh-CN" sz="2000" dirty="0">
                <a:solidFill>
                  <a:srgbClr val="FF0000"/>
                </a:solidFill>
              </a:rPr>
              <a:t>B</a:t>
            </a:r>
            <a:r>
              <a:rPr lang="zh-CN" altLang="en-US" sz="2000" dirty="0">
                <a:solidFill>
                  <a:srgbClr val="FF0000"/>
                </a:solidFill>
              </a:rPr>
              <a:t>可以互相</a:t>
            </a:r>
            <a:r>
              <a:rPr lang="en-US" altLang="zh-CN" sz="2000" dirty="0">
                <a:solidFill>
                  <a:srgbClr val="FF0000"/>
                </a:solidFill>
              </a:rPr>
              <a:t>ping</a:t>
            </a:r>
            <a:r>
              <a:rPr lang="zh-CN" altLang="en-US" sz="2000" dirty="0">
                <a:solidFill>
                  <a:srgbClr val="FF0000"/>
                </a:solidFill>
              </a:rPr>
              <a:t>通且客户机</a:t>
            </a:r>
            <a:r>
              <a:rPr lang="en-US" altLang="zh-CN" sz="2000" dirty="0">
                <a:solidFill>
                  <a:srgbClr val="FF0000"/>
                </a:solidFill>
              </a:rPr>
              <a:t>A</a:t>
            </a:r>
            <a:r>
              <a:rPr lang="zh-CN" altLang="en-US" sz="2000" dirty="0">
                <a:solidFill>
                  <a:srgbClr val="FF0000"/>
                </a:solidFill>
              </a:rPr>
              <a:t>能访问服务器。以排除线缆故障。</a:t>
            </a:r>
          </a:p>
        </p:txBody>
      </p:sp>
      <p:sp>
        <p:nvSpPr>
          <p:cNvPr id="7" name="矩形 6"/>
          <p:cNvSpPr/>
          <p:nvPr/>
        </p:nvSpPr>
        <p:spPr>
          <a:xfrm>
            <a:off x="467544" y="3281440"/>
            <a:ext cx="813690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解决方法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故障处理：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***参见教材内容</a:t>
            </a:r>
          </a:p>
        </p:txBody>
      </p:sp>
    </p:spTree>
    <p:extLst>
      <p:ext uri="{BB962C8B-B14F-4D97-AF65-F5344CB8AC3E}">
        <p14:creationId xmlns:p14="http://schemas.microsoft.com/office/powerpoint/2010/main" val="447500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kern="2200" dirty="0">
                <a:latin typeface="黑体"/>
              </a:rPr>
              <a:t>第</a:t>
            </a:r>
            <a:r>
              <a:rPr lang="en-US" altLang="zh-CN" b="0" kern="2200" dirty="0">
                <a:latin typeface="黑体"/>
              </a:rPr>
              <a:t>17</a:t>
            </a:r>
            <a:r>
              <a:rPr lang="zh-CN" altLang="en-US" b="0" kern="2200" dirty="0">
                <a:latin typeface="黑体"/>
              </a:rPr>
              <a:t>章  网络故障案例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412776"/>
            <a:ext cx="8136904" cy="234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案例</a:t>
            </a:r>
            <a:r>
              <a:rPr lang="en-US" altLang="zh-CN" sz="2000" dirty="0">
                <a:solidFill>
                  <a:srgbClr val="FF0000"/>
                </a:solidFill>
              </a:rPr>
              <a:t>17</a:t>
            </a:r>
            <a:r>
              <a:rPr lang="zh-CN" altLang="en-US" sz="2000" dirty="0">
                <a:solidFill>
                  <a:srgbClr val="FF0000"/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故障现象：某用户打来电话说某个子网的客户端无法正常上网。并且反馈信息，在</a:t>
            </a:r>
            <a:r>
              <a:rPr lang="en-US" altLang="zh-CN" sz="2000" dirty="0" err="1">
                <a:solidFill>
                  <a:srgbClr val="FF0000"/>
                </a:solidFill>
              </a:rPr>
              <a:t>PingDNS</a:t>
            </a:r>
            <a:r>
              <a:rPr lang="zh-CN" altLang="en-US" sz="2000" dirty="0">
                <a:solidFill>
                  <a:srgbClr val="FF0000"/>
                </a:solidFill>
              </a:rPr>
              <a:t>时断时续，远程登录三层交换机，检查连接用户办公楼端口，未发现有异常情况。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8400" y="3284984"/>
            <a:ext cx="813690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解决方法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故障处理：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***参见教材内容</a:t>
            </a:r>
          </a:p>
        </p:txBody>
      </p:sp>
    </p:spTree>
    <p:extLst>
      <p:ext uri="{BB962C8B-B14F-4D97-AF65-F5344CB8AC3E}">
        <p14:creationId xmlns:p14="http://schemas.microsoft.com/office/powerpoint/2010/main" val="447500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kern="2200" dirty="0">
                <a:latin typeface="黑体"/>
              </a:rPr>
              <a:t>第</a:t>
            </a:r>
            <a:r>
              <a:rPr lang="en-US" altLang="zh-CN" b="0" kern="2200" dirty="0">
                <a:latin typeface="黑体"/>
              </a:rPr>
              <a:t>17</a:t>
            </a:r>
            <a:r>
              <a:rPr lang="zh-CN" altLang="en-US" b="0" kern="2200" dirty="0">
                <a:latin typeface="黑体"/>
              </a:rPr>
              <a:t>章  网络故障案例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412776"/>
            <a:ext cx="8136904" cy="4651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案例</a:t>
            </a:r>
            <a:r>
              <a:rPr lang="en-US" altLang="zh-CN" sz="2000" dirty="0">
                <a:solidFill>
                  <a:srgbClr val="FF0000"/>
                </a:solidFill>
              </a:rPr>
              <a:t>18</a:t>
            </a:r>
            <a:r>
              <a:rPr lang="zh-CN" altLang="en-US" sz="2000" dirty="0">
                <a:solidFill>
                  <a:srgbClr val="FF0000"/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故障现象：维护人员发现</a:t>
            </a:r>
            <a:r>
              <a:rPr lang="en-US" altLang="zh-CN" sz="2000" dirty="0">
                <a:solidFill>
                  <a:srgbClr val="FF0000"/>
                </a:solidFill>
              </a:rPr>
              <a:t>7</a:t>
            </a:r>
            <a:r>
              <a:rPr lang="zh-CN" altLang="en-US" sz="2000" dirty="0">
                <a:solidFill>
                  <a:srgbClr val="FF0000"/>
                </a:solidFill>
              </a:rPr>
              <a:t>号三层交换机远程无法登录，初步怀疑设备故障，于是迅速赶到机房检查设备运行情况，设备供电及其与</a:t>
            </a:r>
            <a:r>
              <a:rPr lang="en-US" altLang="zh-CN" sz="2000" dirty="0">
                <a:solidFill>
                  <a:srgbClr val="FF0000"/>
                </a:solidFill>
              </a:rPr>
              <a:t>S8016</a:t>
            </a:r>
            <a:r>
              <a:rPr lang="zh-CN" altLang="en-US" sz="2000" dirty="0">
                <a:solidFill>
                  <a:srgbClr val="FF0000"/>
                </a:solidFill>
              </a:rPr>
              <a:t>核心交换机连接均正常，在交换机控制口</a:t>
            </a:r>
            <a:r>
              <a:rPr lang="en-US" altLang="zh-CN" sz="2000" dirty="0">
                <a:solidFill>
                  <a:srgbClr val="FF0000"/>
                </a:solidFill>
              </a:rPr>
              <a:t>Ping</a:t>
            </a:r>
            <a:r>
              <a:rPr lang="zh-CN" altLang="en-US" sz="2000" dirty="0">
                <a:solidFill>
                  <a:srgbClr val="FF0000"/>
                </a:solidFill>
              </a:rPr>
              <a:t>网关不通；</a:t>
            </a:r>
            <a:r>
              <a:rPr lang="en-US" altLang="zh-CN" sz="2000" dirty="0">
                <a:solidFill>
                  <a:srgbClr val="FF0000"/>
                </a:solidFill>
              </a:rPr>
              <a:t>CPU</a:t>
            </a:r>
            <a:r>
              <a:rPr lang="zh-CN" altLang="en-US" sz="2000" dirty="0">
                <a:solidFill>
                  <a:srgbClr val="FF0000"/>
                </a:solidFill>
              </a:rPr>
              <a:t>利用率</a:t>
            </a:r>
            <a:r>
              <a:rPr lang="en-US" altLang="zh-CN" sz="2000" dirty="0">
                <a:solidFill>
                  <a:srgbClr val="FF0000"/>
                </a:solidFill>
              </a:rPr>
              <a:t>38%</a:t>
            </a:r>
            <a:r>
              <a:rPr lang="zh-CN" altLang="en-US" sz="2000" dirty="0">
                <a:solidFill>
                  <a:srgbClr val="FF0000"/>
                </a:solidFill>
              </a:rPr>
              <a:t>；检查运行日志未发现有告警。检查端口，发现</a:t>
            </a:r>
            <a:r>
              <a:rPr lang="en-US" altLang="zh-CN" sz="2000" dirty="0">
                <a:solidFill>
                  <a:srgbClr val="FF0000"/>
                </a:solidFill>
              </a:rPr>
              <a:t>e0/3</a:t>
            </a:r>
            <a:r>
              <a:rPr lang="zh-CN" altLang="en-US" sz="2000" dirty="0">
                <a:solidFill>
                  <a:srgbClr val="FF0000"/>
                </a:solidFill>
              </a:rPr>
              <a:t>流量不正常，输入流量远大于输出，将</a:t>
            </a:r>
            <a:r>
              <a:rPr lang="en-US" altLang="zh-CN" sz="2000" dirty="0">
                <a:solidFill>
                  <a:srgbClr val="FF0000"/>
                </a:solidFill>
              </a:rPr>
              <a:t>e 0/3 Down</a:t>
            </a:r>
            <a:r>
              <a:rPr lang="zh-CN" altLang="en-US" sz="2000" dirty="0">
                <a:solidFill>
                  <a:srgbClr val="FF0000"/>
                </a:solidFill>
              </a:rPr>
              <a:t>后，交换机</a:t>
            </a:r>
            <a:r>
              <a:rPr lang="en-US" altLang="zh-CN" sz="2000" dirty="0">
                <a:solidFill>
                  <a:srgbClr val="FF0000"/>
                </a:solidFill>
              </a:rPr>
              <a:t>Ping</a:t>
            </a:r>
            <a:r>
              <a:rPr lang="zh-CN" altLang="en-US" sz="2000" dirty="0">
                <a:solidFill>
                  <a:srgbClr val="FF0000"/>
                </a:solidFill>
              </a:rPr>
              <a:t>网关正常，业务恢复正常，检查所有端口，只有三口流量不正常，最后确定是三口所带的用户问题，用户端不停地发包，流量过大造成三层交换机上联口拥塞，从而影响其他用户正常上网。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500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kern="2200" dirty="0">
                <a:latin typeface="黑体"/>
              </a:rPr>
              <a:t>第</a:t>
            </a:r>
            <a:r>
              <a:rPr lang="en-US" altLang="zh-CN" b="0" kern="2200" dirty="0">
                <a:latin typeface="黑体"/>
              </a:rPr>
              <a:t>17</a:t>
            </a:r>
            <a:r>
              <a:rPr lang="zh-CN" altLang="en-US" b="0" kern="2200" dirty="0">
                <a:latin typeface="黑体"/>
              </a:rPr>
              <a:t>章  网络故障案例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3252" y="1556792"/>
            <a:ext cx="813690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解决方法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排错过程：到用户端检查，将用户所用的公网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IP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配置在笔记本电脑上直接上网，上网正常，确定用户端光电转换器和线路无故障。检查用户交换机配置正常，但是只要接上用户交换机，机房内三层交换机就无法正常工作，判断用户交换机故障。由于用户交换机无资料，无法确定每个端口的业务明细，只有采取将交换机上的连接线一个个拔出，同时检查机房三层交换机运行情况的方法来判断故障点的位置。当将用户交换机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e 2/8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端口线路拔出后，机房内人员报告三层交换机运行恢复正常，立刻检查该线路，发现这条线路的另一端连接在第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e 2/29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端口，原来是这条线路两端都连接在交换机上造成环路，导致链路拥塞，用户无法上网。详细检查发现造成环路的端口都未配置，并且没有业务使用，交换机没有发出环路告警。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原因：用户端交换机环路引起故障。</a:t>
            </a:r>
          </a:p>
        </p:txBody>
      </p:sp>
    </p:spTree>
    <p:extLst>
      <p:ext uri="{BB962C8B-B14F-4D97-AF65-F5344CB8AC3E}">
        <p14:creationId xmlns:p14="http://schemas.microsoft.com/office/powerpoint/2010/main" val="447500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kern="2200" dirty="0">
                <a:latin typeface="黑体"/>
              </a:rPr>
              <a:t>第</a:t>
            </a:r>
            <a:r>
              <a:rPr lang="en-US" altLang="zh-CN" b="0" kern="2200" dirty="0">
                <a:latin typeface="黑体"/>
              </a:rPr>
              <a:t>17</a:t>
            </a:r>
            <a:r>
              <a:rPr lang="zh-CN" altLang="en-US" b="0" kern="2200" dirty="0">
                <a:latin typeface="黑体"/>
              </a:rPr>
              <a:t>章  网络故障案例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412776"/>
            <a:ext cx="8136904" cy="4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案例</a:t>
            </a:r>
            <a:r>
              <a:rPr lang="en-US" altLang="zh-CN" sz="2000" dirty="0">
                <a:solidFill>
                  <a:srgbClr val="FF0000"/>
                </a:solidFill>
              </a:rPr>
              <a:t>19</a:t>
            </a:r>
            <a:r>
              <a:rPr lang="zh-CN" altLang="en-US" sz="2000" dirty="0">
                <a:solidFill>
                  <a:srgbClr val="FF0000"/>
                </a:solidFill>
              </a:rPr>
              <a:t>：在浏览页面时经常出现“脚本错误”。</a:t>
            </a:r>
          </a:p>
        </p:txBody>
      </p:sp>
      <p:sp>
        <p:nvSpPr>
          <p:cNvPr id="7" name="矩形 6"/>
          <p:cNvSpPr/>
          <p:nvPr/>
        </p:nvSpPr>
        <p:spPr>
          <a:xfrm>
            <a:off x="568400" y="1934546"/>
            <a:ext cx="8136904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解决方法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这是因为某些网页中的脚本代码用用户的浏览器无法解释（这些网页中的脚本代码主要有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、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VBScript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等）。这种情况只会使网页中的有些功能不能实现，不会对用户的电脑造成伤害。多数情况升级浏览器的版本即可解决。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467544" y="3602054"/>
            <a:ext cx="8136904" cy="4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案例</a:t>
            </a:r>
            <a:r>
              <a:rPr lang="en-US" altLang="zh-CN" sz="2000" dirty="0">
                <a:solidFill>
                  <a:srgbClr val="FF0000"/>
                </a:solidFill>
              </a:rPr>
              <a:t>20</a:t>
            </a:r>
            <a:r>
              <a:rPr lang="zh-CN" altLang="en-US" sz="2000" dirty="0">
                <a:solidFill>
                  <a:srgbClr val="FF0000"/>
                </a:solidFill>
              </a:rPr>
              <a:t>：某网吧的某台计算机经常掉线甚至无法登陆网络上网不正常。</a:t>
            </a:r>
          </a:p>
        </p:txBody>
      </p:sp>
      <p:sp>
        <p:nvSpPr>
          <p:cNvPr id="8" name="矩形 7"/>
          <p:cNvSpPr/>
          <p:nvPr/>
        </p:nvSpPr>
        <p:spPr>
          <a:xfrm>
            <a:off x="568400" y="4123824"/>
            <a:ext cx="81369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解决方法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网管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ping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过网关、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IP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以及电信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DNS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。网吧面积七百多平方，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120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台机器，配备了专用的机房，放置交换机和服务器。电信方没问题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解决：交换机到工作的距离太长，超过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100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米。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经验：双绞线的传输距离一般不超过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100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米，实际传输距离在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95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米左右。</a:t>
            </a:r>
          </a:p>
        </p:txBody>
      </p:sp>
    </p:spTree>
    <p:extLst>
      <p:ext uri="{BB962C8B-B14F-4D97-AF65-F5344CB8AC3E}">
        <p14:creationId xmlns:p14="http://schemas.microsoft.com/office/powerpoint/2010/main" val="447500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kern="2200" dirty="0">
                <a:latin typeface="黑体"/>
              </a:rPr>
              <a:t>第</a:t>
            </a:r>
            <a:r>
              <a:rPr lang="en-US" altLang="zh-CN" b="0" kern="2200" dirty="0">
                <a:latin typeface="黑体"/>
              </a:rPr>
              <a:t>17</a:t>
            </a:r>
            <a:r>
              <a:rPr lang="zh-CN" altLang="en-US" b="0" kern="2200" dirty="0">
                <a:latin typeface="黑体"/>
              </a:rPr>
              <a:t>章  网络故障案例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412776"/>
            <a:ext cx="8136904" cy="141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案例</a:t>
            </a:r>
            <a:r>
              <a:rPr lang="en-US" altLang="zh-CN" sz="2000" dirty="0">
                <a:solidFill>
                  <a:srgbClr val="FF0000"/>
                </a:solidFill>
              </a:rPr>
              <a:t>21</a:t>
            </a:r>
            <a:r>
              <a:rPr lang="zh-CN" altLang="en-US" sz="2000" dirty="0">
                <a:solidFill>
                  <a:srgbClr val="FF0000"/>
                </a:solidFill>
              </a:rPr>
              <a:t>：局域网中的电脑连接和共享都很正常，在这个网络中复制几兆或几十兆字节的文件也很正常，不过复制上百兆字节文件时，就出现“网络资源不足”的提示，然后就看不到网上邻居了。</a:t>
            </a:r>
          </a:p>
        </p:txBody>
      </p:sp>
      <p:sp>
        <p:nvSpPr>
          <p:cNvPr id="7" name="矩形 6"/>
          <p:cNvSpPr/>
          <p:nvPr/>
        </p:nvSpPr>
        <p:spPr>
          <a:xfrm>
            <a:off x="568400" y="2923132"/>
            <a:ext cx="81369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解决方法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由于电脑连接和共享都正常，说明网络连接、网络协议和软件的设置没有问题。由于大量复制资料时需要进行频繁的数据读取，这就要有一个相对平稳的传输环境，如果整个网络线路中存在干扰就会使这种平稳环境受到破坏，出现网络故障</a:t>
            </a:r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。</a:t>
            </a:r>
            <a:endParaRPr lang="en-US" altLang="zh-CN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可能</a:t>
            </a:r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原因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：网络线路受干扰导致网络不稳定</a:t>
            </a:r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。</a:t>
            </a:r>
            <a:endParaRPr lang="en-US" altLang="zh-CN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故障处理：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***参见教材内容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500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kern="2200" dirty="0">
                <a:latin typeface="黑体"/>
              </a:rPr>
              <a:t>第</a:t>
            </a:r>
            <a:r>
              <a:rPr lang="en-US" altLang="zh-CN" b="0" kern="2200" dirty="0">
                <a:latin typeface="黑体"/>
              </a:rPr>
              <a:t>17</a:t>
            </a:r>
            <a:r>
              <a:rPr lang="zh-CN" altLang="en-US" b="0" kern="2200" dirty="0">
                <a:latin typeface="黑体"/>
              </a:rPr>
              <a:t>章  网络故障案例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412776"/>
            <a:ext cx="8136904" cy="4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案例</a:t>
            </a:r>
            <a:r>
              <a:rPr lang="en-US" altLang="zh-CN" sz="2000" dirty="0">
                <a:solidFill>
                  <a:srgbClr val="FF0000"/>
                </a:solidFill>
              </a:rPr>
              <a:t>25</a:t>
            </a:r>
            <a:r>
              <a:rPr lang="zh-CN" altLang="en-US" sz="2000" dirty="0">
                <a:solidFill>
                  <a:srgbClr val="FF0000"/>
                </a:solidFill>
              </a:rPr>
              <a:t>：计算机屏幕上出现“错误</a:t>
            </a:r>
            <a:r>
              <a:rPr lang="en-US" altLang="zh-CN" sz="2000" dirty="0">
                <a:solidFill>
                  <a:srgbClr val="FF0000"/>
                </a:solidFill>
              </a:rPr>
              <a:t>678”</a:t>
            </a:r>
            <a:r>
              <a:rPr lang="zh-CN" altLang="en-US" sz="2000" dirty="0">
                <a:solidFill>
                  <a:srgbClr val="FF0000"/>
                </a:solidFill>
              </a:rPr>
              <a:t>或“错误</a:t>
            </a:r>
            <a:r>
              <a:rPr lang="en-US" altLang="zh-CN" sz="2000" dirty="0">
                <a:solidFill>
                  <a:srgbClr val="FF0000"/>
                </a:solidFill>
              </a:rPr>
              <a:t>650”</a:t>
            </a:r>
            <a:r>
              <a:rPr lang="zh-CN" altLang="en-US" sz="2000" dirty="0">
                <a:solidFill>
                  <a:srgbClr val="FF0000"/>
                </a:solidFill>
              </a:rPr>
              <a:t>的提示框。</a:t>
            </a:r>
          </a:p>
        </p:txBody>
      </p:sp>
      <p:sp>
        <p:nvSpPr>
          <p:cNvPr id="7" name="矩形 6"/>
          <p:cNvSpPr/>
          <p:nvPr/>
        </p:nvSpPr>
        <p:spPr>
          <a:xfrm>
            <a:off x="467544" y="1907014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解决方法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一般是你所拨叫的服务器线路较忙、占线，暂时无法接通，你可进一会后继续重拨。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470620" y="2834784"/>
            <a:ext cx="8136904" cy="141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案例</a:t>
            </a:r>
            <a:r>
              <a:rPr lang="en-US" altLang="zh-CN" sz="2000" dirty="0">
                <a:solidFill>
                  <a:srgbClr val="FF0000"/>
                </a:solidFill>
              </a:rPr>
              <a:t>26</a:t>
            </a:r>
            <a:r>
              <a:rPr lang="zh-CN" altLang="en-US" sz="2000" dirty="0">
                <a:solidFill>
                  <a:srgbClr val="FF0000"/>
                </a:solidFill>
              </a:rPr>
              <a:t>：计算机屏幕上出现“</a:t>
            </a:r>
            <a:r>
              <a:rPr lang="en-US" altLang="zh-CN" sz="2000" dirty="0">
                <a:solidFill>
                  <a:srgbClr val="FF0000"/>
                </a:solidFill>
              </a:rPr>
              <a:t>The Modem is being used by another Dial-up </a:t>
            </a:r>
            <a:r>
              <a:rPr lang="en-US" altLang="zh-CN" sz="2000" dirty="0" err="1">
                <a:solidFill>
                  <a:srgbClr val="FF0000"/>
                </a:solidFill>
              </a:rPr>
              <a:t>Networding</a:t>
            </a:r>
            <a:r>
              <a:rPr lang="en-US" altLang="zh-CN" sz="2000" dirty="0">
                <a:solidFill>
                  <a:srgbClr val="FF0000"/>
                </a:solidFill>
              </a:rPr>
              <a:t> connection or another program</a:t>
            </a:r>
            <a:r>
              <a:rPr lang="zh-CN" altLang="en-US" sz="2000" dirty="0">
                <a:solidFill>
                  <a:srgbClr val="FF0000"/>
                </a:solidFill>
              </a:rPr>
              <a:t>。</a:t>
            </a:r>
            <a:r>
              <a:rPr lang="en-US" altLang="zh-CN" sz="2000" dirty="0">
                <a:solidFill>
                  <a:srgbClr val="FF0000"/>
                </a:solidFill>
              </a:rPr>
              <a:t>Disconnect the other connection or close the </a:t>
            </a:r>
            <a:r>
              <a:rPr lang="en-US" altLang="zh-CN" sz="2000" dirty="0" err="1">
                <a:solidFill>
                  <a:srgbClr val="FF0000"/>
                </a:solidFill>
              </a:rPr>
              <a:t>program,and</a:t>
            </a:r>
            <a:r>
              <a:rPr lang="en-US" altLang="zh-CN" sz="2000" dirty="0">
                <a:solidFill>
                  <a:srgbClr val="FF0000"/>
                </a:solidFill>
              </a:rPr>
              <a:t> then try again”</a:t>
            </a:r>
            <a:r>
              <a:rPr lang="zh-CN" altLang="en-US" sz="2000" dirty="0">
                <a:solidFill>
                  <a:srgbClr val="FF0000"/>
                </a:solidFill>
              </a:rPr>
              <a:t>的提示框。</a:t>
            </a:r>
          </a:p>
        </p:txBody>
      </p:sp>
      <p:sp>
        <p:nvSpPr>
          <p:cNvPr id="8" name="矩形 7"/>
          <p:cNvSpPr/>
          <p:nvPr/>
        </p:nvSpPr>
        <p:spPr>
          <a:xfrm>
            <a:off x="467544" y="4270236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解决方法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检查是否有另一个程序在使用调制解调器；检查调制解调器与端口是否有冲突。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61407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ChangeArrowheads="1"/>
          </p:cNvSpPr>
          <p:nvPr/>
        </p:nvSpPr>
        <p:spPr bwMode="gray">
          <a:xfrm>
            <a:off x="287338" y="336550"/>
            <a:ext cx="1389062" cy="3492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0" lang="de-DE" altLang="zh-CN" sz="1400" b="1">
                <a:solidFill>
                  <a:srgbClr val="0066CC"/>
                </a:solidFill>
                <a:ea typeface="华文细黑" pitchFamily="2" charset="-122"/>
              </a:rPr>
              <a:t>ZIME</a:t>
            </a:r>
          </a:p>
        </p:txBody>
      </p:sp>
      <p:sp>
        <p:nvSpPr>
          <p:cNvPr id="6147" name="Rectangle 24"/>
          <p:cNvSpPr>
            <a:spLocks noGrp="1" noChangeArrowheads="1"/>
          </p:cNvSpPr>
          <p:nvPr>
            <p:ph type="ctrTitle"/>
          </p:nvPr>
        </p:nvSpPr>
        <p:spPr>
          <a:xfrm>
            <a:off x="2195513" y="4508500"/>
            <a:ext cx="4608512" cy="1009650"/>
          </a:xfrm>
        </p:spPr>
        <p:txBody>
          <a:bodyPr/>
          <a:lstStyle/>
          <a:p>
            <a:pPr algn="ctr" eaLnBrk="1" hangingPunct="1"/>
            <a:endParaRPr lang="zh-CN" altLang="en-US" b="1" smtClean="0"/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88913"/>
            <a:ext cx="24765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kern="2200" dirty="0">
                <a:latin typeface="黑体"/>
              </a:rPr>
              <a:t>第</a:t>
            </a:r>
            <a:r>
              <a:rPr lang="en-US" altLang="zh-CN" b="0" kern="2200" dirty="0">
                <a:latin typeface="黑体"/>
              </a:rPr>
              <a:t>17</a:t>
            </a:r>
            <a:r>
              <a:rPr lang="zh-CN" altLang="en-US" b="0" kern="2200" dirty="0">
                <a:latin typeface="黑体"/>
              </a:rPr>
              <a:t>章  网络故障案例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412776"/>
            <a:ext cx="8136904" cy="141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案例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>
                <a:solidFill>
                  <a:srgbClr val="FF0000"/>
                </a:solidFill>
              </a:rPr>
              <a:t>：网吧局域网中其他客户机在“网上邻居”上都能互相看见，而只有某一台计算机谁也看不见它，它也看不见别的计算机。（前提：该网吧的局域网是通过</a:t>
            </a:r>
            <a:r>
              <a:rPr lang="en-US" altLang="zh-CN" sz="2000" dirty="0">
                <a:solidFill>
                  <a:srgbClr val="FF0000"/>
                </a:solidFill>
              </a:rPr>
              <a:t>HUB</a:t>
            </a:r>
            <a:r>
              <a:rPr lang="zh-CN" altLang="en-US" sz="2000" dirty="0">
                <a:solidFill>
                  <a:srgbClr val="FF0000"/>
                </a:solidFill>
              </a:rPr>
              <a:t>或交换机连接成星型网络结构）。</a:t>
            </a:r>
          </a:p>
        </p:txBody>
      </p:sp>
      <p:sp>
        <p:nvSpPr>
          <p:cNvPr id="7" name="矩形 6"/>
          <p:cNvSpPr/>
          <p:nvPr/>
        </p:nvSpPr>
        <p:spPr>
          <a:xfrm>
            <a:off x="568400" y="2923132"/>
            <a:ext cx="8136904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解决方法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检查这台计算机系统工作是否正常；检查这台计算机的网络配置；检查这台计算机的网卡是否正常工作；检查这台计算机上的网卡设置与其他资源是否有冲突；检查网线是否断开；检查网线接头接触是否</a:t>
            </a:r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正常。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1942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kern="2200" dirty="0">
                <a:latin typeface="黑体"/>
              </a:rPr>
              <a:t>第</a:t>
            </a:r>
            <a:r>
              <a:rPr lang="en-US" altLang="zh-CN" b="0" kern="2200" dirty="0">
                <a:latin typeface="黑体"/>
              </a:rPr>
              <a:t>17</a:t>
            </a:r>
            <a:r>
              <a:rPr lang="zh-CN" altLang="en-US" b="0" kern="2200" dirty="0">
                <a:latin typeface="黑体"/>
              </a:rPr>
              <a:t>章  网络故障案例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412776"/>
            <a:ext cx="8136904" cy="141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案例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zh-CN" altLang="en-US" sz="2000" dirty="0">
                <a:solidFill>
                  <a:srgbClr val="FF0000"/>
                </a:solidFill>
              </a:rPr>
              <a:t>：网吧局域网中有两个网段，其中一个网网段的所有计算机都不能上因特网。（前提：该网吧的局域网通过两个</a:t>
            </a:r>
            <a:r>
              <a:rPr lang="en-US" altLang="zh-CN" sz="2000" dirty="0">
                <a:solidFill>
                  <a:srgbClr val="FF0000"/>
                </a:solidFill>
              </a:rPr>
              <a:t>HUB</a:t>
            </a:r>
            <a:r>
              <a:rPr lang="zh-CN" altLang="en-US" sz="2000" dirty="0">
                <a:solidFill>
                  <a:srgbClr val="FF0000"/>
                </a:solidFill>
              </a:rPr>
              <a:t>或交换机连接着两个的网段）</a:t>
            </a:r>
          </a:p>
        </p:txBody>
      </p:sp>
      <p:sp>
        <p:nvSpPr>
          <p:cNvPr id="7" name="矩形 6"/>
          <p:cNvSpPr/>
          <p:nvPr/>
        </p:nvSpPr>
        <p:spPr>
          <a:xfrm>
            <a:off x="568400" y="2887164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解决方法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两个网段的干线断了或干线两端的接头接处不良。检查服务器中对该网段的设置项。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619944" y="3810494"/>
            <a:ext cx="8136904" cy="141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案例</a:t>
            </a:r>
            <a:r>
              <a:rPr lang="en-US" altLang="zh-CN" sz="2000" dirty="0">
                <a:solidFill>
                  <a:srgbClr val="FF0000"/>
                </a:solidFill>
              </a:rPr>
              <a:t>3</a:t>
            </a:r>
            <a:r>
              <a:rPr lang="zh-CN" altLang="en-US" sz="2000" dirty="0">
                <a:solidFill>
                  <a:srgbClr val="FF0000"/>
                </a:solidFill>
              </a:rPr>
              <a:t>：网吧局域网中某台客户机在“网上邻居”上都能看到服务器，但就是不能上因特网。（前提：服务器指代理网吧局域网其他客机上因特网的那台计算机）</a:t>
            </a:r>
          </a:p>
        </p:txBody>
      </p:sp>
      <p:sp>
        <p:nvSpPr>
          <p:cNvPr id="8" name="矩形 7"/>
          <p:cNvSpPr/>
          <p:nvPr/>
        </p:nvSpPr>
        <p:spPr>
          <a:xfrm>
            <a:off x="643732" y="5228062"/>
            <a:ext cx="813690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解决方法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检查这台客户机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TCP/IP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协议的设置，检查这台客户机中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IE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浏览器的设置，检查服务器中有关对这台客户机的设置项。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4750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kern="2200" dirty="0">
                <a:latin typeface="黑体"/>
              </a:rPr>
              <a:t>第</a:t>
            </a:r>
            <a:r>
              <a:rPr lang="en-US" altLang="zh-CN" b="0" kern="2200" dirty="0">
                <a:latin typeface="黑体"/>
              </a:rPr>
              <a:t>17</a:t>
            </a:r>
            <a:r>
              <a:rPr lang="zh-CN" altLang="en-US" b="0" kern="2200" dirty="0">
                <a:latin typeface="黑体"/>
              </a:rPr>
              <a:t>章  网络故障案例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412776"/>
            <a:ext cx="8136904" cy="4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案例</a:t>
            </a:r>
            <a:r>
              <a:rPr lang="en-US" altLang="zh-CN" sz="2000" dirty="0">
                <a:solidFill>
                  <a:srgbClr val="FF0000"/>
                </a:solidFill>
              </a:rPr>
              <a:t>4</a:t>
            </a:r>
            <a:r>
              <a:rPr lang="zh-CN" altLang="en-US" sz="2000" dirty="0">
                <a:solidFill>
                  <a:srgbClr val="FF0000"/>
                </a:solidFill>
              </a:rPr>
              <a:t>：网吧整个局域网上的所有的计算机都不能上因特网。</a:t>
            </a:r>
          </a:p>
        </p:txBody>
      </p:sp>
      <p:sp>
        <p:nvSpPr>
          <p:cNvPr id="7" name="矩形 6"/>
          <p:cNvSpPr/>
          <p:nvPr/>
        </p:nvSpPr>
        <p:spPr>
          <a:xfrm>
            <a:off x="467544" y="1907014"/>
            <a:ext cx="813690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解决方法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检查服务器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系统工作是否正常；服务器是否掉线了；调制解调器工作是否正常；局域网边端交换机工作是否正常。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470620" y="3199676"/>
            <a:ext cx="8136904" cy="4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案例</a:t>
            </a:r>
            <a:r>
              <a:rPr lang="en-US" altLang="zh-CN" sz="2000" dirty="0">
                <a:solidFill>
                  <a:srgbClr val="FF0000"/>
                </a:solidFill>
              </a:rPr>
              <a:t>5</a:t>
            </a:r>
            <a:r>
              <a:rPr lang="zh-CN" altLang="en-US" sz="2000" dirty="0">
                <a:solidFill>
                  <a:srgbClr val="FF0000"/>
                </a:solidFill>
              </a:rPr>
              <a:t>：网吧局域网中除了服务器能上网其他客户机都不能上网。</a:t>
            </a:r>
          </a:p>
        </p:txBody>
      </p:sp>
      <p:sp>
        <p:nvSpPr>
          <p:cNvPr id="8" name="矩形 7"/>
          <p:cNvSpPr/>
          <p:nvPr/>
        </p:nvSpPr>
        <p:spPr>
          <a:xfrm>
            <a:off x="470620" y="3693914"/>
            <a:ext cx="8136904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解决方法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检查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HUB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或交换机工作是否正常；检查服务器与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HUB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或交换机连接的网络部分（含：网卡、网线、接头、网络配置）工作是否正常；检查服务器上代理上网的软件是否正常启动运行；设置是否正常。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47500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kern="2200" dirty="0">
                <a:latin typeface="黑体"/>
              </a:rPr>
              <a:t>第</a:t>
            </a:r>
            <a:r>
              <a:rPr lang="en-US" altLang="zh-CN" b="0" kern="2200" dirty="0">
                <a:latin typeface="黑体"/>
              </a:rPr>
              <a:t>17</a:t>
            </a:r>
            <a:r>
              <a:rPr lang="zh-CN" altLang="en-US" b="0" kern="2200" dirty="0">
                <a:latin typeface="黑体"/>
              </a:rPr>
              <a:t>章  网络故障案例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412776"/>
            <a:ext cx="8136904" cy="141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案例</a:t>
            </a:r>
            <a:r>
              <a:rPr lang="en-US" altLang="zh-CN" sz="2000" dirty="0">
                <a:solidFill>
                  <a:srgbClr val="FF0000"/>
                </a:solidFill>
              </a:rPr>
              <a:t>6</a:t>
            </a:r>
            <a:r>
              <a:rPr lang="zh-CN" altLang="en-US" sz="2000" dirty="0">
                <a:solidFill>
                  <a:srgbClr val="FF0000"/>
                </a:solidFill>
              </a:rPr>
              <a:t>：在查看“网上邻居”时，会出现“无法浏览网络。网络不可访问。想得到更多信息，请查看‘帮助索引’中的‘网络疑难解答’专题。”的错误提示。</a:t>
            </a:r>
          </a:p>
        </p:txBody>
      </p:sp>
      <p:sp>
        <p:nvSpPr>
          <p:cNvPr id="7" name="矩形 6"/>
          <p:cNvSpPr/>
          <p:nvPr/>
        </p:nvSpPr>
        <p:spPr>
          <a:xfrm>
            <a:off x="568400" y="2923132"/>
            <a:ext cx="8136904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解决方法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第一种情况是因为在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Windows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启动后，要求输入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Microsoft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网络用户登录口令时，点了“取消”按钮所造成的，如果是要登录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NT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服务器，必须以合法的用户登录，并且输入正确口令。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第二种情况是与其他的硬件产生冲突。打开“控制面板→系统→设备管理”。查看硬件的前面是否有黄色的问号、感叹号或者红色的问号。如果有，必须手工更改这些设备的中断和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I/O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地址设置。</a:t>
            </a:r>
          </a:p>
        </p:txBody>
      </p:sp>
    </p:spTree>
    <p:extLst>
      <p:ext uri="{BB962C8B-B14F-4D97-AF65-F5344CB8AC3E}">
        <p14:creationId xmlns:p14="http://schemas.microsoft.com/office/powerpoint/2010/main" val="44750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kern="2200" dirty="0">
                <a:latin typeface="黑体"/>
              </a:rPr>
              <a:t>第</a:t>
            </a:r>
            <a:r>
              <a:rPr lang="en-US" altLang="zh-CN" b="0" kern="2200" dirty="0">
                <a:latin typeface="黑体"/>
              </a:rPr>
              <a:t>17</a:t>
            </a:r>
            <a:r>
              <a:rPr lang="zh-CN" altLang="en-US" b="0" kern="2200" dirty="0">
                <a:latin typeface="黑体"/>
              </a:rPr>
              <a:t>章  网络故障案例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412776"/>
            <a:ext cx="8136904" cy="4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案例</a:t>
            </a:r>
            <a:r>
              <a:rPr lang="en-US" altLang="zh-CN" sz="2000" dirty="0">
                <a:solidFill>
                  <a:srgbClr val="FF0000"/>
                </a:solidFill>
              </a:rPr>
              <a:t>7</a:t>
            </a:r>
            <a:r>
              <a:rPr lang="zh-CN" altLang="en-US" sz="2000" dirty="0">
                <a:solidFill>
                  <a:srgbClr val="FF0000"/>
                </a:solidFill>
              </a:rPr>
              <a:t>：局域网上可以</a:t>
            </a:r>
            <a:r>
              <a:rPr lang="en-US" altLang="zh-CN" sz="2000" dirty="0">
                <a:solidFill>
                  <a:srgbClr val="FF0000"/>
                </a:solidFill>
              </a:rPr>
              <a:t>Ping</a:t>
            </a:r>
            <a:r>
              <a:rPr lang="zh-CN" altLang="en-US" sz="2000" dirty="0">
                <a:solidFill>
                  <a:srgbClr val="FF0000"/>
                </a:solidFill>
              </a:rPr>
              <a:t>通</a:t>
            </a:r>
            <a:r>
              <a:rPr lang="en-US" altLang="zh-CN" sz="2000" dirty="0">
                <a:solidFill>
                  <a:srgbClr val="FF0000"/>
                </a:solidFill>
              </a:rPr>
              <a:t>IP</a:t>
            </a:r>
            <a:r>
              <a:rPr lang="zh-CN" altLang="en-US" sz="2000" dirty="0">
                <a:solidFill>
                  <a:srgbClr val="FF0000"/>
                </a:solidFill>
              </a:rPr>
              <a:t>地址，但</a:t>
            </a:r>
            <a:r>
              <a:rPr lang="en-US" altLang="zh-CN" sz="2000" dirty="0">
                <a:solidFill>
                  <a:srgbClr val="FF0000"/>
                </a:solidFill>
              </a:rPr>
              <a:t>Ping</a:t>
            </a:r>
            <a:r>
              <a:rPr lang="zh-CN" altLang="en-US" sz="2000" dirty="0">
                <a:solidFill>
                  <a:srgbClr val="FF0000"/>
                </a:solidFill>
              </a:rPr>
              <a:t>不通域名</a:t>
            </a:r>
            <a:r>
              <a:rPr lang="en-US" altLang="zh-CN" sz="2000" dirty="0">
                <a:solidFill>
                  <a:srgbClr val="FF0000"/>
                </a:solidFill>
              </a:rPr>
              <a:t>?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7544" y="1907014"/>
            <a:ext cx="81369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解决方法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TCP/IP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协议中的“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DNS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设置”不正确，请检查其中的配置。对于对等网，“主机”应该填自己机器本身的名字，“域”不需填写，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DNS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服务器应该填自己的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IP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。对于服务器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工作站网，“主机”应该填服务器的名字，“域”填局域网服务器设置的域，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DNS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服务器应该填服务器的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IP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。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470620" y="3789040"/>
            <a:ext cx="8136904" cy="141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案例</a:t>
            </a:r>
            <a:r>
              <a:rPr lang="en-US" altLang="zh-CN" sz="2000" dirty="0">
                <a:solidFill>
                  <a:srgbClr val="FF0000"/>
                </a:solidFill>
              </a:rPr>
              <a:t>8</a:t>
            </a:r>
            <a:r>
              <a:rPr lang="zh-CN" altLang="en-US" sz="2000" dirty="0">
                <a:solidFill>
                  <a:srgbClr val="FF0000"/>
                </a:solidFill>
              </a:rPr>
              <a:t>：计算机屏幕上出现“错误</a:t>
            </a:r>
            <a:r>
              <a:rPr lang="en-US" altLang="zh-CN" sz="2000" dirty="0">
                <a:solidFill>
                  <a:srgbClr val="FF0000"/>
                </a:solidFill>
              </a:rPr>
              <a:t>680</a:t>
            </a:r>
            <a:r>
              <a:rPr lang="zh-CN" altLang="en-US" sz="2000" dirty="0">
                <a:solidFill>
                  <a:srgbClr val="FF0000"/>
                </a:solidFill>
              </a:rPr>
              <a:t>：没有拨号音。请检测调制解调器是否正确连到电话线。”或者“</a:t>
            </a:r>
            <a:r>
              <a:rPr lang="en-US" altLang="zh-CN" sz="2000" dirty="0">
                <a:solidFill>
                  <a:srgbClr val="FF0000"/>
                </a:solidFill>
              </a:rPr>
              <a:t>There is no </a:t>
            </a:r>
            <a:r>
              <a:rPr lang="en-US" altLang="zh-CN" sz="2000" dirty="0" err="1">
                <a:solidFill>
                  <a:srgbClr val="FF0000"/>
                </a:solidFill>
              </a:rPr>
              <a:t>dialtone</a:t>
            </a:r>
            <a:r>
              <a:rPr lang="en-US" altLang="zh-CN" sz="2000" dirty="0">
                <a:solidFill>
                  <a:srgbClr val="FF0000"/>
                </a:solidFill>
              </a:rPr>
              <a:t>. Make sure your Modem is connected to the phone line properly</a:t>
            </a:r>
            <a:r>
              <a:rPr lang="zh-CN" altLang="en-US" sz="2000" dirty="0">
                <a:solidFill>
                  <a:srgbClr val="FF0000"/>
                </a:solidFill>
              </a:rPr>
              <a:t>。”的提示框。</a:t>
            </a:r>
          </a:p>
        </p:txBody>
      </p:sp>
      <p:sp>
        <p:nvSpPr>
          <p:cNvPr id="8" name="矩形 7"/>
          <p:cNvSpPr/>
          <p:nvPr/>
        </p:nvSpPr>
        <p:spPr>
          <a:xfrm>
            <a:off x="467544" y="5085184"/>
            <a:ext cx="813690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解决方法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检测调制解调器工作是否正常，是否开启；检查电话线路是否正常，是否正确接入调制解调器，接头有无松动。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329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kern="2200" dirty="0">
                <a:latin typeface="黑体"/>
              </a:rPr>
              <a:t>第</a:t>
            </a:r>
            <a:r>
              <a:rPr lang="en-US" altLang="zh-CN" b="0" kern="2200" dirty="0">
                <a:latin typeface="黑体"/>
              </a:rPr>
              <a:t>17</a:t>
            </a:r>
            <a:r>
              <a:rPr lang="zh-CN" altLang="en-US" b="0" kern="2200" dirty="0">
                <a:latin typeface="黑体"/>
              </a:rPr>
              <a:t>章  网络故障案例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412776"/>
            <a:ext cx="8136904" cy="4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案例</a:t>
            </a:r>
            <a:r>
              <a:rPr lang="en-US" altLang="zh-CN" sz="2000" dirty="0">
                <a:solidFill>
                  <a:srgbClr val="FF0000"/>
                </a:solidFill>
              </a:rPr>
              <a:t>9</a:t>
            </a:r>
            <a:r>
              <a:rPr lang="zh-CN" altLang="en-US" sz="2000" dirty="0">
                <a:solidFill>
                  <a:srgbClr val="FF0000"/>
                </a:solidFill>
              </a:rPr>
              <a:t>：在用</a:t>
            </a:r>
            <a:r>
              <a:rPr lang="en-US" altLang="zh-CN" sz="2000" dirty="0">
                <a:solidFill>
                  <a:srgbClr val="FF0000"/>
                </a:solidFill>
              </a:rPr>
              <a:t>IE</a:t>
            </a:r>
            <a:r>
              <a:rPr lang="zh-CN" altLang="en-US" sz="2000" dirty="0">
                <a:solidFill>
                  <a:srgbClr val="FF0000"/>
                </a:solidFill>
              </a:rPr>
              <a:t>浏览器浏览中文站点时出现乱码。</a:t>
            </a:r>
          </a:p>
        </p:txBody>
      </p:sp>
      <p:sp>
        <p:nvSpPr>
          <p:cNvPr id="7" name="矩形 6"/>
          <p:cNvSpPr/>
          <p:nvPr/>
        </p:nvSpPr>
        <p:spPr>
          <a:xfrm>
            <a:off x="467544" y="1907014"/>
            <a:ext cx="8136904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解决方法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IE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浏览器中西文软件不兼容造成的汉字会显示为乱码，可试用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</a:rPr>
              <a:t>NetScape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的浏览器看看；我国使用的汉字内码是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GB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，而台湾使用的是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BIG5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，若是这个原因造成的汉字显示为乱码，可用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</a:rPr>
              <a:t>RichWin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变换内码试试。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470620" y="3789040"/>
            <a:ext cx="8136904" cy="4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案例</a:t>
            </a:r>
            <a:r>
              <a:rPr lang="en-US" altLang="zh-CN" sz="2000" dirty="0">
                <a:solidFill>
                  <a:srgbClr val="FF0000"/>
                </a:solidFill>
              </a:rPr>
              <a:t>10</a:t>
            </a:r>
            <a:r>
              <a:rPr lang="zh-CN" altLang="en-US" sz="2000" dirty="0">
                <a:solidFill>
                  <a:srgbClr val="FF0000"/>
                </a:solidFill>
              </a:rPr>
              <a:t>：浏览网页的速度较正常情况慢。</a:t>
            </a:r>
          </a:p>
        </p:txBody>
      </p:sp>
      <p:sp>
        <p:nvSpPr>
          <p:cNvPr id="8" name="矩形 7"/>
          <p:cNvSpPr/>
          <p:nvPr/>
        </p:nvSpPr>
        <p:spPr>
          <a:xfrm>
            <a:off x="473696" y="4313862"/>
            <a:ext cx="813690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解决方法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主干线路较拥挤，造成网速较慢；（属正常情况）浏览某一网页的人较多，造成网速较慢；（属正常情况）有关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Modem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的设置有问题；局端线路有问题。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16404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kern="2200" dirty="0">
                <a:latin typeface="黑体"/>
              </a:rPr>
              <a:t>第</a:t>
            </a:r>
            <a:r>
              <a:rPr lang="en-US" altLang="zh-CN" b="0" kern="2200" dirty="0">
                <a:latin typeface="黑体"/>
              </a:rPr>
              <a:t>17</a:t>
            </a:r>
            <a:r>
              <a:rPr lang="zh-CN" altLang="en-US" b="0" kern="2200" dirty="0">
                <a:latin typeface="黑体"/>
              </a:rPr>
              <a:t>章  网络故障案例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412776"/>
            <a:ext cx="8136904" cy="4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案例</a:t>
            </a:r>
            <a:r>
              <a:rPr lang="en-US" altLang="zh-CN" sz="2000" dirty="0">
                <a:solidFill>
                  <a:srgbClr val="FF0000"/>
                </a:solidFill>
              </a:rPr>
              <a:t>11</a:t>
            </a:r>
            <a:r>
              <a:rPr lang="zh-CN" altLang="en-US" sz="2000" dirty="0">
                <a:solidFill>
                  <a:srgbClr val="FF0000"/>
                </a:solidFill>
              </a:rPr>
              <a:t>：能正常上网，但总是时断时续的。</a:t>
            </a:r>
          </a:p>
        </p:txBody>
      </p:sp>
      <p:sp>
        <p:nvSpPr>
          <p:cNvPr id="7" name="矩形 6"/>
          <p:cNvSpPr/>
          <p:nvPr/>
        </p:nvSpPr>
        <p:spPr>
          <a:xfrm>
            <a:off x="467544" y="1907014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解决方法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电话线路问题，线路质量差；调制解调器的工作不正常，影响上网的稳定性。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483072" y="3541921"/>
            <a:ext cx="8136904" cy="4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案例</a:t>
            </a:r>
            <a:r>
              <a:rPr lang="en-US" altLang="zh-CN" sz="2000" dirty="0">
                <a:solidFill>
                  <a:srgbClr val="FF0000"/>
                </a:solidFill>
              </a:rPr>
              <a:t>12</a:t>
            </a:r>
            <a:r>
              <a:rPr lang="zh-CN" altLang="en-US" sz="2000" dirty="0">
                <a:solidFill>
                  <a:srgbClr val="FF0000"/>
                </a:solidFill>
              </a:rPr>
              <a:t>：局域网上可以</a:t>
            </a:r>
            <a:r>
              <a:rPr lang="en-US" altLang="zh-CN" sz="2000" dirty="0">
                <a:solidFill>
                  <a:srgbClr val="FF0000"/>
                </a:solidFill>
              </a:rPr>
              <a:t>Ping</a:t>
            </a:r>
            <a:r>
              <a:rPr lang="zh-CN" altLang="en-US" sz="2000" dirty="0">
                <a:solidFill>
                  <a:srgbClr val="FF0000"/>
                </a:solidFill>
              </a:rPr>
              <a:t>通</a:t>
            </a:r>
            <a:r>
              <a:rPr lang="en-US" altLang="zh-CN" sz="2000" dirty="0">
                <a:solidFill>
                  <a:srgbClr val="FF0000"/>
                </a:solidFill>
              </a:rPr>
              <a:t>IP</a:t>
            </a:r>
            <a:r>
              <a:rPr lang="zh-CN" altLang="en-US" sz="2000" dirty="0">
                <a:solidFill>
                  <a:srgbClr val="FF0000"/>
                </a:solidFill>
              </a:rPr>
              <a:t>地址，但</a:t>
            </a:r>
            <a:r>
              <a:rPr lang="en-US" altLang="zh-CN" sz="2000" dirty="0">
                <a:solidFill>
                  <a:srgbClr val="FF0000"/>
                </a:solidFill>
              </a:rPr>
              <a:t>Ping</a:t>
            </a:r>
            <a:r>
              <a:rPr lang="zh-CN" altLang="en-US" sz="2000" dirty="0">
                <a:solidFill>
                  <a:srgbClr val="FF0000"/>
                </a:solidFill>
              </a:rPr>
              <a:t>不通域名。</a:t>
            </a:r>
          </a:p>
        </p:txBody>
      </p:sp>
      <p:sp>
        <p:nvSpPr>
          <p:cNvPr id="8" name="矩形 7"/>
          <p:cNvSpPr/>
          <p:nvPr/>
        </p:nvSpPr>
        <p:spPr>
          <a:xfrm>
            <a:off x="486148" y="4066743"/>
            <a:ext cx="81369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解决方法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TCP/IP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协议中的“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DNS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设置”不正确，请检查其中的配置。对于对等网，“主机”应该填自己机器本身的名字，“域”不需填写，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DNS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服务器应该填自己的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IP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。对于服务器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工作站网，“主机”应该填服务器的名字，“域”填局域网服务器设置的域，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DNS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服务器应该填服务器的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IP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63378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kern="2200" dirty="0">
                <a:latin typeface="黑体"/>
              </a:rPr>
              <a:t>第</a:t>
            </a:r>
            <a:r>
              <a:rPr lang="en-US" altLang="zh-CN" b="0" kern="2200" dirty="0">
                <a:latin typeface="黑体"/>
              </a:rPr>
              <a:t>17</a:t>
            </a:r>
            <a:r>
              <a:rPr lang="zh-CN" altLang="en-US" b="0" kern="2200" dirty="0">
                <a:latin typeface="黑体"/>
              </a:rPr>
              <a:t>章  网络故障案例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412776"/>
            <a:ext cx="8136904" cy="4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案例</a:t>
            </a:r>
            <a:r>
              <a:rPr lang="en-US" altLang="zh-CN" sz="2000" dirty="0">
                <a:solidFill>
                  <a:srgbClr val="FF0000"/>
                </a:solidFill>
              </a:rPr>
              <a:t>13</a:t>
            </a:r>
            <a:r>
              <a:rPr lang="zh-CN" altLang="en-US" sz="2000" dirty="0">
                <a:solidFill>
                  <a:srgbClr val="FF0000"/>
                </a:solidFill>
              </a:rPr>
              <a:t>：只能发送数据包却不能接收数据包。</a:t>
            </a:r>
          </a:p>
        </p:txBody>
      </p:sp>
      <p:sp>
        <p:nvSpPr>
          <p:cNvPr id="7" name="矩形 6"/>
          <p:cNvSpPr/>
          <p:nvPr/>
        </p:nvSpPr>
        <p:spPr>
          <a:xfrm>
            <a:off x="568400" y="1959946"/>
            <a:ext cx="813690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解决方法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原因一：网卡惹的祸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故障现象：某公司局域网一台电脑不能连网，本地网络连接状态只发送数据，而接收数据包为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。故障处理：使用笔记本电脑测试，网络正常，于是更换计算机网卡，故障解决。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故障原因：网卡物理故障。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原因二：双绞线惹的祸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故障现象：利用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ADSL MODEM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的路由功能，可以与其他六台计算机通过一个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10M HUB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共享一条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ADSL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宽带上网，一个月来运行正常。前几天，电脑突然不能上网了，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ADSL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虚拟拨号不通，而其他五家都能正常上网。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故障处理：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***</a:t>
            </a:r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参见教材内容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500151"/>
      </p:ext>
    </p:extLst>
  </p:cSld>
  <p:clrMapOvr>
    <a:masterClrMapping/>
  </p:clrMapOvr>
</p:sld>
</file>

<file path=ppt/theme/theme1.xml><?xml version="1.0" encoding="utf-8"?>
<a:theme xmlns:a="http://schemas.openxmlformats.org/drawingml/2006/main" name="“十三五”高等职业教育规划教材">
  <a:themeElements>
    <a:clrScheme name="Nordri Powerbar by Rhea 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Nordri Powerbar by Rhea 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PMingLiU" pitchFamily="18" charset="-120"/>
          </a:defRPr>
        </a:defPPr>
      </a:lstStyle>
    </a:lnDef>
  </a:objectDefaults>
  <a:extraClrSchemeLst>
    <a:extraClrScheme>
      <a:clrScheme name="Nordri Powerbar by Rhea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 Powerbar by Rhea 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 Powerbar by Rhea 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 Powerbar by Rhea 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 Powerbar by Rhea 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 Powerbar by Rhea 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 Powerbar by Rhea 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 Powerbar by Rhea 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 Powerbar by Rhea 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 Powerbar by Rhea 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 Powerbar by Rhea 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 Powerbar by Rhea 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2316</Words>
  <Application>Microsoft Office PowerPoint</Application>
  <PresentationFormat>全屏显示(4:3)</PresentationFormat>
  <Paragraphs>112</Paragraphs>
  <Slides>19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“十三五”高等职业教育规划教材</vt:lpstr>
      <vt:lpstr>PowerPoint 演示文稿</vt:lpstr>
      <vt:lpstr>第17章  网络故障案例</vt:lpstr>
      <vt:lpstr>第17章  网络故障案例</vt:lpstr>
      <vt:lpstr>第17章  网络故障案例</vt:lpstr>
      <vt:lpstr>第17章  网络故障案例</vt:lpstr>
      <vt:lpstr>第17章  网络故障案例</vt:lpstr>
      <vt:lpstr>第17章  网络故障案例</vt:lpstr>
      <vt:lpstr>第17章  网络故障案例</vt:lpstr>
      <vt:lpstr>第17章  网络故障案例</vt:lpstr>
      <vt:lpstr>第17章  网络故障案例</vt:lpstr>
      <vt:lpstr>第17章  网络故障案例</vt:lpstr>
      <vt:lpstr>第17章  网络故障案例</vt:lpstr>
      <vt:lpstr>第17章  网络故障案例</vt:lpstr>
      <vt:lpstr>第17章  网络故障案例</vt:lpstr>
      <vt:lpstr>第17章  网络故障案例</vt:lpstr>
      <vt:lpstr>第17章  网络故障案例</vt:lpstr>
      <vt:lpstr>第17章  网络故障案例</vt:lpstr>
      <vt:lpstr>第17章  网络故障案例</vt:lpstr>
      <vt:lpstr>PowerPoint 演示文稿</vt:lpstr>
    </vt:vector>
  </TitlesOfParts>
  <Company>浙江机电职业技术学院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“十三五”高等职业教育规划教材</dc:title>
  <dc:subject>商务模板</dc:subject>
  <dc:creator>Administrator</dc:creator>
  <cp:keywords>“十三五”高等职业教育规划教材</cp:keywords>
  <dc:description>“十三五”高等职业教育规划教材</dc:description>
  <cp:lastModifiedBy>lql</cp:lastModifiedBy>
  <cp:revision>41</cp:revision>
  <dcterms:created xsi:type="dcterms:W3CDTF">2010-06-05T03:43:27Z</dcterms:created>
  <dcterms:modified xsi:type="dcterms:W3CDTF">2016-02-22T00:28:47Z</dcterms:modified>
  <cp:category>教材</cp:category>
</cp:coreProperties>
</file>