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07" r:id="rId4"/>
    <p:sldId id="308" r:id="rId5"/>
    <p:sldId id="306" r:id="rId6"/>
    <p:sldId id="309" r:id="rId7"/>
    <p:sldId id="310" r:id="rId8"/>
    <p:sldId id="311" r:id="rId9"/>
    <p:sldId id="312" r:id="rId10"/>
    <p:sldId id="257" r:id="rId11"/>
  </p:sldIdLst>
  <p:sldSz cx="12195175" cy="6859588"/>
  <p:notesSz cx="7104063" cy="10234613"/>
  <p:defaultText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108"/>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2017/12/12</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1754153"/>
          </a:xfrm>
          <a:prstGeom prst="rect">
            <a:avLst/>
          </a:prstGeom>
          <a:noFill/>
        </p:spPr>
        <p:txBody>
          <a:bodyPr lIns="91270" tIns="45634" rIns="91270" bIns="45634">
            <a:spAutoFit/>
          </a:bodyPr>
          <a:lstStyle/>
          <a:p>
            <a:pPr algn="ctr"/>
            <a:r>
              <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rPr>
              <a:t>知识点： 渗透测试</a:t>
            </a:r>
          </a:p>
          <a:p>
            <a:endPar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4631767" y="2145310"/>
            <a:ext cx="4101695"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4" name="TextBox 35"/>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01</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1" name="TextBox 32"/>
            <p:cNvSpPr txBox="1"/>
            <p:nvPr/>
          </p:nvSpPr>
          <p:spPr>
            <a:xfrm>
              <a:off x="4360067" y="1160230"/>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网页数据爬取</a:t>
              </a:r>
            </a:p>
          </p:txBody>
        </p:sp>
      </p:grpSp>
      <p:grpSp>
        <p:nvGrpSpPr>
          <p:cNvPr id="107" name="组合 106"/>
          <p:cNvGrpSpPr/>
          <p:nvPr/>
        </p:nvGrpSpPr>
        <p:grpSpPr>
          <a:xfrm>
            <a:off x="4631765" y="4823840"/>
            <a:ext cx="4101695"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2" name="TextBox 53"/>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04</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9" name="TextBox 50"/>
            <p:cNvSpPr txBox="1"/>
            <p:nvPr/>
          </p:nvSpPr>
          <p:spPr>
            <a:xfrm>
              <a:off x="4369136" y="116774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网络流量监测</a:t>
              </a:r>
            </a:p>
          </p:txBody>
        </p:sp>
      </p:grpSp>
      <p:grpSp>
        <p:nvGrpSpPr>
          <p:cNvPr id="113" name="组合 112"/>
          <p:cNvGrpSpPr/>
          <p:nvPr/>
        </p:nvGrpSpPr>
        <p:grpSpPr>
          <a:xfrm>
            <a:off x="2180815" y="3157920"/>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6" name="TextBox 57"/>
          <p:cNvSpPr txBox="1"/>
          <p:nvPr/>
        </p:nvSpPr>
        <p:spPr>
          <a:xfrm>
            <a:off x="2155189" y="3541063"/>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2B6F7D"/>
                </a:solidFill>
                <a:effectLst/>
                <a:uLnTx/>
                <a:uFillTx/>
                <a:latin typeface="微软雅黑" pitchFamily="34" charset="-122"/>
                <a:ea typeface="微软雅黑" pitchFamily="34" charset="-122"/>
              </a:rPr>
              <a:t>目录</a:t>
            </a:r>
          </a:p>
        </p:txBody>
      </p:sp>
      <p:sp>
        <p:nvSpPr>
          <p:cNvPr id="117" name="Freeform 5"/>
          <p:cNvSpPr>
            <a:spLocks/>
          </p:cNvSpPr>
          <p:nvPr/>
        </p:nvSpPr>
        <p:spPr bwMode="auto">
          <a:xfrm>
            <a:off x="3718581" y="2261087"/>
            <a:ext cx="651442" cy="292466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grpSp>
        <p:nvGrpSpPr>
          <p:cNvPr id="19" name="组合 18">
            <a:extLst>
              <a:ext uri="{FF2B5EF4-FFF2-40B4-BE49-F238E27FC236}">
                <a16:creationId xmlns:a16="http://schemas.microsoft.com/office/drawing/2014/main" id="{E430550C-8F75-4519-B6C9-4510C90EFF7B}"/>
              </a:ext>
            </a:extLst>
          </p:cNvPr>
          <p:cNvGrpSpPr/>
          <p:nvPr/>
        </p:nvGrpSpPr>
        <p:grpSpPr>
          <a:xfrm>
            <a:off x="4631765" y="2997199"/>
            <a:ext cx="4101695" cy="599234"/>
            <a:chOff x="3710490" y="932596"/>
            <a:chExt cx="4101695" cy="599234"/>
          </a:xfrm>
        </p:grpSpPr>
        <p:grpSp>
          <p:nvGrpSpPr>
            <p:cNvPr id="20" name="组合 19">
              <a:extLst>
                <a:ext uri="{FF2B5EF4-FFF2-40B4-BE49-F238E27FC236}">
                  <a16:creationId xmlns:a16="http://schemas.microsoft.com/office/drawing/2014/main" id="{DAF7ADE9-84C0-4610-A875-E70497862AF2}"/>
                </a:ext>
              </a:extLst>
            </p:cNvPr>
            <p:cNvGrpSpPr/>
            <p:nvPr/>
          </p:nvGrpSpPr>
          <p:grpSpPr>
            <a:xfrm>
              <a:off x="3710490" y="932596"/>
              <a:ext cx="4101695" cy="599234"/>
              <a:chOff x="4139951" y="1056346"/>
              <a:chExt cx="3672408" cy="536519"/>
            </a:xfrm>
          </p:grpSpPr>
          <p:sp>
            <p:nvSpPr>
              <p:cNvPr id="22" name="圆角矩形 109">
                <a:extLst>
                  <a:ext uri="{FF2B5EF4-FFF2-40B4-BE49-F238E27FC236}">
                    <a16:creationId xmlns:a16="http://schemas.microsoft.com/office/drawing/2014/main" id="{173EB71A-C9E2-4F85-A41D-DC1A23710B3E}"/>
                  </a:ext>
                </a:extLst>
              </p:cNvPr>
              <p:cNvSpPr/>
              <p:nvPr/>
            </p:nvSpPr>
            <p:spPr>
              <a:xfrm>
                <a:off x="4139951" y="1056346"/>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3" name="圆角矩形 113">
                <a:extLst>
                  <a:ext uri="{FF2B5EF4-FFF2-40B4-BE49-F238E27FC236}">
                    <a16:creationId xmlns:a16="http://schemas.microsoft.com/office/drawing/2014/main" id="{141EDE7E-4554-4D3F-9115-3F4C252F861A}"/>
                  </a:ext>
                </a:extLst>
              </p:cNvPr>
              <p:cNvSpPr/>
              <p:nvPr/>
            </p:nvSpPr>
            <p:spPr>
              <a:xfrm>
                <a:off x="4716016" y="1130636"/>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4" name="TextBox 53">
                <a:extLst>
                  <a:ext uri="{FF2B5EF4-FFF2-40B4-BE49-F238E27FC236}">
                    <a16:creationId xmlns:a16="http://schemas.microsoft.com/office/drawing/2014/main" id="{7C26E63F-52F7-47DF-879C-038CDEA27348}"/>
                  </a:ext>
                </a:extLst>
              </p:cNvPr>
              <p:cNvSpPr txBox="1"/>
              <p:nvPr/>
            </p:nvSpPr>
            <p:spPr>
              <a:xfrm>
                <a:off x="4246444" y="115982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1" name="TextBox 50">
              <a:extLst>
                <a:ext uri="{FF2B5EF4-FFF2-40B4-BE49-F238E27FC236}">
                  <a16:creationId xmlns:a16="http://schemas.microsoft.com/office/drawing/2014/main" id="{78907C63-8338-482E-BD09-174BDAFFAC63}"/>
                </a:ext>
              </a:extLst>
            </p:cNvPr>
            <p:cNvSpPr txBox="1"/>
            <p:nvPr/>
          </p:nvSpPr>
          <p:spPr>
            <a:xfrm>
              <a:off x="4369136" y="1043916"/>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网络服务扫描</a:t>
              </a:r>
            </a:p>
          </p:txBody>
        </p:sp>
      </p:grpSp>
      <p:grpSp>
        <p:nvGrpSpPr>
          <p:cNvPr id="25" name="组合 24">
            <a:extLst>
              <a:ext uri="{FF2B5EF4-FFF2-40B4-BE49-F238E27FC236}">
                <a16:creationId xmlns:a16="http://schemas.microsoft.com/office/drawing/2014/main" id="{DE9061C8-0BFC-4E45-B898-644D3CC89F94}"/>
              </a:ext>
            </a:extLst>
          </p:cNvPr>
          <p:cNvGrpSpPr/>
          <p:nvPr/>
        </p:nvGrpSpPr>
        <p:grpSpPr>
          <a:xfrm>
            <a:off x="4631765" y="3933850"/>
            <a:ext cx="4101695" cy="599235"/>
            <a:chOff x="3710491" y="1021482"/>
            <a:chExt cx="4101695" cy="599235"/>
          </a:xfrm>
        </p:grpSpPr>
        <p:grpSp>
          <p:nvGrpSpPr>
            <p:cNvPr id="26" name="组合 25">
              <a:extLst>
                <a:ext uri="{FF2B5EF4-FFF2-40B4-BE49-F238E27FC236}">
                  <a16:creationId xmlns:a16="http://schemas.microsoft.com/office/drawing/2014/main" id="{B1E224E9-358E-4EA3-9102-E21EEDBD8268}"/>
                </a:ext>
              </a:extLst>
            </p:cNvPr>
            <p:cNvGrpSpPr/>
            <p:nvPr/>
          </p:nvGrpSpPr>
          <p:grpSpPr>
            <a:xfrm>
              <a:off x="3710491" y="1021482"/>
              <a:ext cx="4101695" cy="599235"/>
              <a:chOff x="4139952" y="1135929"/>
              <a:chExt cx="3672408" cy="536519"/>
            </a:xfrm>
          </p:grpSpPr>
          <p:sp>
            <p:nvSpPr>
              <p:cNvPr id="28" name="圆角矩形 109">
                <a:extLst>
                  <a:ext uri="{FF2B5EF4-FFF2-40B4-BE49-F238E27FC236}">
                    <a16:creationId xmlns:a16="http://schemas.microsoft.com/office/drawing/2014/main" id="{9155189D-407E-469F-A514-9C712B68E2D8}"/>
                  </a:ext>
                </a:extLst>
              </p:cNvPr>
              <p:cNvSpPr/>
              <p:nvPr/>
            </p:nvSpPr>
            <p:spPr>
              <a:xfrm>
                <a:off x="4139952" y="1135929"/>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9" name="圆角矩形 113">
                <a:extLst>
                  <a:ext uri="{FF2B5EF4-FFF2-40B4-BE49-F238E27FC236}">
                    <a16:creationId xmlns:a16="http://schemas.microsoft.com/office/drawing/2014/main" id="{9E9AB6B7-B4FD-4A75-B192-DCD4BBF86CA5}"/>
                  </a:ext>
                </a:extLst>
              </p:cNvPr>
              <p:cNvSpPr/>
              <p:nvPr/>
            </p:nvSpPr>
            <p:spPr>
              <a:xfrm>
                <a:off x="4716016" y="120738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5B9BD5"/>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30" name="TextBox 53">
                <a:extLst>
                  <a:ext uri="{FF2B5EF4-FFF2-40B4-BE49-F238E27FC236}">
                    <a16:creationId xmlns:a16="http://schemas.microsoft.com/office/drawing/2014/main" id="{A34C31DA-7FA9-4E27-B35B-E099054031A6}"/>
                  </a:ext>
                </a:extLst>
              </p:cNvPr>
              <p:cNvSpPr txBox="1"/>
              <p:nvPr/>
            </p:nvSpPr>
            <p:spPr>
              <a:xfrm>
                <a:off x="4246444" y="1245108"/>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03</a:t>
                </a:r>
                <a:endParaRPr kumimoji="0" lang="zh-CN" altLang="en-US"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7" name="TextBox 50">
              <a:extLst>
                <a:ext uri="{FF2B5EF4-FFF2-40B4-BE49-F238E27FC236}">
                  <a16:creationId xmlns:a16="http://schemas.microsoft.com/office/drawing/2014/main" id="{0F774A12-C007-4CBA-B8BB-34116AFDB2F7}"/>
                </a:ext>
              </a:extLst>
            </p:cNvPr>
            <p:cNvSpPr txBox="1"/>
            <p:nvPr/>
          </p:nvSpPr>
          <p:spPr>
            <a:xfrm>
              <a:off x="4369136" y="1129641"/>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渗透测试</a:t>
              </a:r>
            </a:p>
          </p:txBody>
        </p:sp>
      </p:grpSp>
    </p:spTree>
    <p:extLst>
      <p:ext uri="{BB962C8B-B14F-4D97-AF65-F5344CB8AC3E}">
        <p14:creationId xmlns:p14="http://schemas.microsoft.com/office/powerpoint/2010/main" val="3913016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right)">
                                      <p:cBhvr>
                                        <p:cTn id="36" dur="500"/>
                                        <p:tgtEl>
                                          <p:spTgt spid="19"/>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248447" y="3545130"/>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80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6" name="文本框 36"/>
          <p:cNvSpPr txBox="1"/>
          <p:nvPr/>
        </p:nvSpPr>
        <p:spPr>
          <a:xfrm>
            <a:off x="4111656" y="3628040"/>
            <a:ext cx="3711696" cy="461663"/>
          </a:xfrm>
          <a:prstGeom prst="rect">
            <a:avLst/>
          </a:prstGeom>
          <a:noFill/>
        </p:spPr>
        <p:txBody>
          <a:bodyPr wrap="square" lIns="91438" tIns="45719" rIns="91438" bIns="45719" rtlCol="0">
            <a:spAutoFit/>
          </a:bodyPr>
          <a:lstStyle/>
          <a:p>
            <a:r>
              <a:rPr lang="zh-CN" altLang="en-US" sz="2400" b="1" dirty="0">
                <a:latin typeface="微软雅黑" panose="020B0503020204020204" pitchFamily="34" charset="-122"/>
                <a:ea typeface="微软雅黑" panose="020B0503020204020204" pitchFamily="34" charset="-122"/>
              </a:rPr>
              <a:t>渗透测试</a:t>
            </a:r>
          </a:p>
        </p:txBody>
      </p:sp>
      <p:sp>
        <p:nvSpPr>
          <p:cNvPr id="17" name="文本框 15"/>
          <p:cNvSpPr txBox="1"/>
          <p:nvPr/>
        </p:nvSpPr>
        <p:spPr>
          <a:xfrm flipH="1">
            <a:off x="3280934" y="3069299"/>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7189" fontAlgn="auto">
              <a:spcBef>
                <a:spcPts val="0"/>
              </a:spcBef>
              <a:spcAft>
                <a:spcPts val="0"/>
              </a:spcAft>
            </a:pPr>
            <a:r>
              <a:rPr kumimoji="1" lang="en-US" altLang="zh-CN" sz="8000" b="1" dirty="0">
                <a:solidFill>
                  <a:srgbClr val="F79646">
                    <a:lumMod val="75000"/>
                  </a:srgbClr>
                </a:solidFill>
                <a:latin typeface="微软雅黑"/>
                <a:ea typeface="微软雅黑"/>
              </a:rPr>
              <a:t>3</a:t>
            </a:r>
            <a:endParaRPr kumimoji="1" lang="zh-CN" altLang="en-US" sz="8000" b="1" dirty="0">
              <a:solidFill>
                <a:srgbClr val="F79646">
                  <a:lumMod val="75000"/>
                </a:srgbClr>
              </a:solidFill>
              <a:latin typeface="微软雅黑"/>
              <a:ea typeface="微软雅黑"/>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4021310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921962"/>
            <a:ext cx="10466071" cy="1015663"/>
          </a:xfrm>
          <a:prstGeom prst="rect">
            <a:avLst/>
          </a:prstGeom>
        </p:spPr>
        <p:txBody>
          <a:bodyPr wrap="square">
            <a:spAutoFit/>
          </a:bodyPr>
          <a:lstStyle/>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渗透测试就是通过一种模拟恶意攻击者的技术与方法，挫败目标系统安全控制措施，取得访问控制权，并发现具备业务影响后果安全隐患的一种安全测试与评估方式。</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1826141"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渗透测试</a:t>
            </a:r>
          </a:p>
        </p:txBody>
      </p:sp>
    </p:spTree>
    <p:extLst>
      <p:ext uri="{BB962C8B-B14F-4D97-AF65-F5344CB8AC3E}">
        <p14:creationId xmlns:p14="http://schemas.microsoft.com/office/powerpoint/2010/main" val="19216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482126"/>
            <a:ext cx="10466071" cy="2862322"/>
          </a:xfrm>
          <a:prstGeom prst="rect">
            <a:avLst/>
          </a:prstGeom>
        </p:spPr>
        <p:txBody>
          <a:bodyPr wrap="square">
            <a:spAutoFit/>
          </a:bodyPr>
          <a:lstStyle/>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渗透测试过程一般需要对目标系统进行主动探测分析，以发现潜在的系统漏洞，包括不恰当的系统配置，已知或未知的软硬件漏洞，以及在安全计划与响应过程中的操作性弱点等。</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渗透测试中发现的所有安全问题，以及所带来的业务影响的后果评估，或者如果避免这些问题的技术解决方案，最终都要以报告形式呈现给被测试目标的拥有者，帮助他们修补并提升系统的安全性。</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1826141"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渗透测试</a:t>
            </a:r>
          </a:p>
        </p:txBody>
      </p:sp>
    </p:spTree>
    <p:extLst>
      <p:ext uri="{BB962C8B-B14F-4D97-AF65-F5344CB8AC3E}">
        <p14:creationId xmlns:p14="http://schemas.microsoft.com/office/powerpoint/2010/main" val="28228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482126"/>
            <a:ext cx="10466071" cy="2862322"/>
          </a:xfrm>
          <a:prstGeom prst="rect">
            <a:avLst/>
          </a:prstGeom>
        </p:spPr>
        <p:txBody>
          <a:bodyPr wrap="square">
            <a:spAutoFit/>
          </a:bodyPr>
          <a:lstStyle/>
          <a:p>
            <a:pPr indent="504000">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渗透测试分类：</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黑盒测试</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通常称为外部测试，模拟攻击者对被测试组织一无所知情况下的渗透攻击</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白盒测试</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渗透测试者在拥有客户组织所有知识的情况下进行的渗透攻击</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灰盒测试</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结合黑盒和白盒提供对客户目标更深入和全面的安全审查</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1826141"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渗透测试</a:t>
            </a:r>
          </a:p>
        </p:txBody>
      </p:sp>
    </p:spTree>
    <p:extLst>
      <p:ext uri="{BB962C8B-B14F-4D97-AF65-F5344CB8AC3E}">
        <p14:creationId xmlns:p14="http://schemas.microsoft.com/office/powerpoint/2010/main" val="35503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482126"/>
            <a:ext cx="10466071" cy="2400657"/>
          </a:xfrm>
          <a:prstGeom prst="rect">
            <a:avLst/>
          </a:prstGeom>
        </p:spPr>
        <p:txBody>
          <a:bodyPr wrap="square">
            <a:spAutoFit/>
          </a:bodyPr>
          <a:lstStyle/>
          <a:p>
            <a:pPr indent="504000">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渗透测试过程环节</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PTES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渗透测试执行标准是由安全业界多家领军企业技术专家共同发起的，期望为企业组织与安全服务提供商涉及并制定用来实施渗透测试的通用描述准则，它将渗透测试过程环节定义为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个阶段。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1826141"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渗透测试</a:t>
            </a:r>
          </a:p>
        </p:txBody>
      </p:sp>
    </p:spTree>
    <p:extLst>
      <p:ext uri="{BB962C8B-B14F-4D97-AF65-F5344CB8AC3E}">
        <p14:creationId xmlns:p14="http://schemas.microsoft.com/office/powerpoint/2010/main" val="388829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5504" y="2320076"/>
            <a:ext cx="10466071" cy="3785652"/>
          </a:xfrm>
          <a:prstGeom prst="rect">
            <a:avLst/>
          </a:prstGeom>
        </p:spPr>
        <p:txBody>
          <a:bodyPr wrap="square">
            <a:spAutoFit/>
          </a:bodyPr>
          <a:lstStyle/>
          <a:p>
            <a:pPr indent="504000">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渗透测试过程环节</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、前期交互阶段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、情报收集阶段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、威胁建模阶段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、漏洞分析阶段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、渗透攻击阶段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、后渗透攻击阶段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、报告阶段</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1826141"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渗透测试</a:t>
            </a:r>
          </a:p>
        </p:txBody>
      </p:sp>
    </p:spTree>
    <p:extLst>
      <p:ext uri="{BB962C8B-B14F-4D97-AF65-F5344CB8AC3E}">
        <p14:creationId xmlns:p14="http://schemas.microsoft.com/office/powerpoint/2010/main" val="247040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8" name="矩形 7"/>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panose="020B0503020204020204" charset="-122"/>
                <a:ea typeface="微软雅黑" panose="020B0503020204020204" charset="-122"/>
              </a:rPr>
              <a:t>谢谢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2351</TotalTime>
  <Words>337</Words>
  <Application>Microsoft Office PowerPoint</Application>
  <PresentationFormat>自定义</PresentationFormat>
  <Paragraphs>38</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宋体</vt:lpstr>
      <vt:lpstr>微软雅黑</vt:lpstr>
      <vt:lpstr>Arial</vt:lpstr>
      <vt:lpstr>Calibri</vt:lpstr>
      <vt:lpstr>Calibri Light</vt:lpstr>
      <vt:lpstr>Century Gothic</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黄丰</cp:lastModifiedBy>
  <cp:revision>194</cp:revision>
  <dcterms:created xsi:type="dcterms:W3CDTF">2017-06-05T01:21:00Z</dcterms:created>
  <dcterms:modified xsi:type="dcterms:W3CDTF">2017-12-12T09:28:07Z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