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sldIdLst>
    <p:sldId id="256" r:id="rId3"/>
    <p:sldId id="307" r:id="rId4"/>
    <p:sldId id="308" r:id="rId5"/>
    <p:sldId id="306" r:id="rId6"/>
    <p:sldId id="309" r:id="rId7"/>
    <p:sldId id="310" r:id="rId8"/>
    <p:sldId id="311" r:id="rId9"/>
    <p:sldId id="312" r:id="rId10"/>
    <p:sldId id="313" r:id="rId11"/>
    <p:sldId id="314" r:id="rId12"/>
    <p:sldId id="257" r:id="rId13"/>
  </p:sldIdLst>
  <p:sldSz cx="12195175" cy="6859588"/>
  <p:notesSz cx="7104063" cy="10234613"/>
  <p:defaultText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lyn"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70C0"/>
    <a:srgbClr val="009899"/>
    <a:srgbClr val="F28D01"/>
    <a:srgbClr val="2A7E1F"/>
    <a:srgbClr val="059A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40" y="84"/>
      </p:cViewPr>
      <p:guideLst>
        <p:guide orient="horz" pos="2161"/>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374" indent="0" algn="ctr">
              <a:buNone/>
              <a:defRPr sz="2000"/>
            </a:lvl2pPr>
            <a:lvl3pPr marL="912735" indent="0" algn="ctr">
              <a:buNone/>
              <a:defRPr sz="1700"/>
            </a:lvl3pPr>
            <a:lvl4pPr marL="1369096" indent="0" algn="ctr">
              <a:buNone/>
              <a:defRPr sz="1600"/>
            </a:lvl4pPr>
            <a:lvl5pPr marL="1825464" indent="0" algn="ctr">
              <a:buNone/>
              <a:defRPr sz="1600"/>
            </a:lvl5pPr>
            <a:lvl6pPr marL="2281828" indent="0" algn="ctr">
              <a:buNone/>
              <a:defRPr sz="1600"/>
            </a:lvl6pPr>
            <a:lvl7pPr marL="2738198" indent="0" algn="ctr">
              <a:buNone/>
              <a:defRPr sz="1600"/>
            </a:lvl7pPr>
            <a:lvl8pPr marL="3194560" indent="0" algn="ctr">
              <a:buNone/>
              <a:defRPr sz="1600"/>
            </a:lvl8pPr>
            <a:lvl9pPr marL="3650926"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374" indent="0" algn="ctr">
              <a:buNone/>
              <a:defRPr sz="2000"/>
            </a:lvl2pPr>
            <a:lvl3pPr marL="912735" indent="0" algn="ctr">
              <a:buNone/>
              <a:defRPr sz="1700"/>
            </a:lvl3pPr>
            <a:lvl4pPr marL="1369096" indent="0" algn="ctr">
              <a:buNone/>
              <a:defRPr sz="1600"/>
            </a:lvl4pPr>
            <a:lvl5pPr marL="1825464" indent="0" algn="ctr">
              <a:buNone/>
              <a:defRPr sz="1600"/>
            </a:lvl5pPr>
            <a:lvl6pPr marL="2281828" indent="0" algn="ctr">
              <a:buNone/>
              <a:defRPr sz="1600"/>
            </a:lvl6pPr>
            <a:lvl7pPr marL="2738198" indent="0" algn="ctr">
              <a:buNone/>
              <a:defRPr sz="1600"/>
            </a:lvl7pPr>
            <a:lvl8pPr marL="3194560" indent="0" algn="ctr">
              <a:buNone/>
              <a:defRPr sz="1600"/>
            </a:lvl8pPr>
            <a:lvl9pPr marL="3650926"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374" indent="0">
              <a:buNone/>
              <a:defRPr sz="2000">
                <a:solidFill>
                  <a:schemeClr val="tx1">
                    <a:tint val="75000"/>
                  </a:schemeClr>
                </a:solidFill>
              </a:defRPr>
            </a:lvl2pPr>
            <a:lvl3pPr marL="912735" indent="0">
              <a:buNone/>
              <a:defRPr sz="1700">
                <a:solidFill>
                  <a:schemeClr val="tx1">
                    <a:tint val="75000"/>
                  </a:schemeClr>
                </a:solidFill>
              </a:defRPr>
            </a:lvl3pPr>
            <a:lvl4pPr marL="1369096" indent="0">
              <a:buNone/>
              <a:defRPr sz="1600">
                <a:solidFill>
                  <a:schemeClr val="tx1">
                    <a:tint val="75000"/>
                  </a:schemeClr>
                </a:solidFill>
              </a:defRPr>
            </a:lvl4pPr>
            <a:lvl5pPr marL="1825464" indent="0">
              <a:buNone/>
              <a:defRPr sz="1600">
                <a:solidFill>
                  <a:schemeClr val="tx1">
                    <a:tint val="75000"/>
                  </a:schemeClr>
                </a:solidFill>
              </a:defRPr>
            </a:lvl5pPr>
            <a:lvl6pPr marL="2281828" indent="0">
              <a:buNone/>
              <a:defRPr sz="1600">
                <a:solidFill>
                  <a:schemeClr val="tx1">
                    <a:tint val="75000"/>
                  </a:schemeClr>
                </a:solidFill>
              </a:defRPr>
            </a:lvl6pPr>
            <a:lvl7pPr marL="2738198" indent="0">
              <a:buNone/>
              <a:defRPr sz="1600">
                <a:solidFill>
                  <a:schemeClr val="tx1">
                    <a:tint val="75000"/>
                  </a:schemeClr>
                </a:solidFill>
              </a:defRPr>
            </a:lvl7pPr>
            <a:lvl8pPr marL="3194560" indent="0">
              <a:buNone/>
              <a:defRPr sz="1600">
                <a:solidFill>
                  <a:schemeClr val="tx1">
                    <a:tint val="75000"/>
                  </a:schemeClr>
                </a:solidFill>
              </a:defRPr>
            </a:lvl8pPr>
            <a:lvl9pPr marL="3650926"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374" indent="0">
              <a:buNone/>
              <a:defRPr sz="2800"/>
            </a:lvl2pPr>
            <a:lvl3pPr marL="912735" indent="0">
              <a:buNone/>
              <a:defRPr sz="2400"/>
            </a:lvl3pPr>
            <a:lvl4pPr marL="1369096" indent="0">
              <a:buNone/>
              <a:defRPr sz="2000"/>
            </a:lvl4pPr>
            <a:lvl5pPr marL="1825464" indent="0">
              <a:buNone/>
              <a:defRPr sz="2000"/>
            </a:lvl5pPr>
            <a:lvl6pPr marL="2281828" indent="0">
              <a:buNone/>
              <a:defRPr sz="2000"/>
            </a:lvl6pPr>
            <a:lvl7pPr marL="2738198" indent="0">
              <a:buNone/>
              <a:defRPr sz="2000"/>
            </a:lvl7pPr>
            <a:lvl8pPr marL="3194560" indent="0">
              <a:buNone/>
              <a:defRPr sz="2000"/>
            </a:lvl8pPr>
            <a:lvl9pPr marL="3650926"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374" indent="0">
              <a:buNone/>
              <a:defRPr sz="1700"/>
            </a:lvl2pPr>
            <a:lvl3pPr marL="912735" indent="0">
              <a:buNone/>
              <a:defRPr sz="1600"/>
            </a:lvl3pPr>
            <a:lvl4pPr marL="1369096" indent="0">
              <a:buNone/>
              <a:defRPr sz="1300"/>
            </a:lvl4pPr>
            <a:lvl5pPr marL="1825464" indent="0">
              <a:buNone/>
              <a:defRPr sz="1300"/>
            </a:lvl5pPr>
            <a:lvl6pPr marL="2281828" indent="0">
              <a:buNone/>
              <a:defRPr sz="1300"/>
            </a:lvl6pPr>
            <a:lvl7pPr marL="2738198" indent="0">
              <a:buNone/>
              <a:defRPr sz="1300"/>
            </a:lvl7pPr>
            <a:lvl8pPr marL="3194560" indent="0">
              <a:buNone/>
              <a:defRPr sz="1300"/>
            </a:lvl8pPr>
            <a:lvl9pPr marL="3650926"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2" y="0"/>
            <a:ext cx="12191210" cy="6859588"/>
          </a:xfrm>
          <a:prstGeom prst="rect">
            <a:avLst/>
          </a:prstGeom>
        </p:spPr>
      </p:pic>
      <p:grpSp>
        <p:nvGrpSpPr>
          <p:cNvPr id="8" name="组合 7"/>
          <p:cNvGrpSpPr>
            <a:grpSpLocks noChangeAspect="1"/>
          </p:cNvGrpSpPr>
          <p:nvPr userDrawn="1"/>
        </p:nvGrpSpPr>
        <p:grpSpPr bwMode="auto">
          <a:xfrm>
            <a:off x="606056" y="569533"/>
            <a:ext cx="11099010" cy="5900499"/>
            <a:chOff x="1608912" y="1173758"/>
            <a:chExt cx="6572388" cy="3482975"/>
          </a:xfrm>
        </p:grpSpPr>
        <p:sp>
          <p:nvSpPr>
            <p:cNvPr id="9" name="Freeform 5"/>
            <p:cNvSpPr/>
            <p:nvPr/>
          </p:nvSpPr>
          <p:spPr bwMode="auto">
            <a:xfrm>
              <a:off x="1608912" y="1173758"/>
              <a:ext cx="6572388"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0" name="Freeform 8"/>
            <p:cNvSpPr/>
            <p:nvPr/>
          </p:nvSpPr>
          <p:spPr bwMode="auto">
            <a:xfrm>
              <a:off x="7700506" y="4184533"/>
              <a:ext cx="449211" cy="447206"/>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1" name="Freeform 7"/>
          <p:cNvSpPr/>
          <p:nvPr userDrawn="1"/>
        </p:nvSpPr>
        <p:spPr bwMode="auto">
          <a:xfrm>
            <a:off x="490110" y="396756"/>
            <a:ext cx="1953261" cy="1503393"/>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solidFill>
              <a:srgbClr val="0070C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71956" tIns="35987" rIns="71956" bIns="35987"/>
          <a:lstStyle/>
          <a:p>
            <a:endParaRPr lang="zh-CN" altLang="en-US" sz="800">
              <a:solidFill>
                <a:srgbClr val="0070C0"/>
              </a:solidFill>
            </a:endParaRPr>
          </a:p>
        </p:txBody>
      </p:sp>
      <p:pic>
        <p:nvPicPr>
          <p:cNvPr id="13" name="图片 12"/>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753491" y="608400"/>
            <a:ext cx="1155600" cy="1152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374" indent="0">
              <a:buNone/>
              <a:defRPr sz="2000">
                <a:solidFill>
                  <a:schemeClr val="tx1">
                    <a:tint val="75000"/>
                  </a:schemeClr>
                </a:solidFill>
              </a:defRPr>
            </a:lvl2pPr>
            <a:lvl3pPr marL="912735" indent="0">
              <a:buNone/>
              <a:defRPr sz="1700">
                <a:solidFill>
                  <a:schemeClr val="tx1">
                    <a:tint val="75000"/>
                  </a:schemeClr>
                </a:solidFill>
              </a:defRPr>
            </a:lvl3pPr>
            <a:lvl4pPr marL="1369096" indent="0">
              <a:buNone/>
              <a:defRPr sz="1600">
                <a:solidFill>
                  <a:schemeClr val="tx1">
                    <a:tint val="75000"/>
                  </a:schemeClr>
                </a:solidFill>
              </a:defRPr>
            </a:lvl4pPr>
            <a:lvl5pPr marL="1825464" indent="0">
              <a:buNone/>
              <a:defRPr sz="1600">
                <a:solidFill>
                  <a:schemeClr val="tx1">
                    <a:tint val="75000"/>
                  </a:schemeClr>
                </a:solidFill>
              </a:defRPr>
            </a:lvl5pPr>
            <a:lvl6pPr marL="2281828" indent="0">
              <a:buNone/>
              <a:defRPr sz="1600">
                <a:solidFill>
                  <a:schemeClr val="tx1">
                    <a:tint val="75000"/>
                  </a:schemeClr>
                </a:solidFill>
              </a:defRPr>
            </a:lvl6pPr>
            <a:lvl7pPr marL="2738198" indent="0">
              <a:buNone/>
              <a:defRPr sz="1600">
                <a:solidFill>
                  <a:schemeClr val="tx1">
                    <a:tint val="75000"/>
                  </a:schemeClr>
                </a:solidFill>
              </a:defRPr>
            </a:lvl7pPr>
            <a:lvl8pPr marL="3194560" indent="0">
              <a:buNone/>
              <a:defRPr sz="1600">
                <a:solidFill>
                  <a:schemeClr val="tx1">
                    <a:tint val="75000"/>
                  </a:schemeClr>
                </a:solidFill>
              </a:defRPr>
            </a:lvl8pPr>
            <a:lvl9pPr marL="3650926"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374" indent="0">
              <a:buNone/>
              <a:defRPr sz="2800"/>
            </a:lvl2pPr>
            <a:lvl3pPr marL="912735" indent="0">
              <a:buNone/>
              <a:defRPr sz="2400"/>
            </a:lvl3pPr>
            <a:lvl4pPr marL="1369096" indent="0">
              <a:buNone/>
              <a:defRPr sz="2000"/>
            </a:lvl4pPr>
            <a:lvl5pPr marL="1825464" indent="0">
              <a:buNone/>
              <a:defRPr sz="2000"/>
            </a:lvl5pPr>
            <a:lvl6pPr marL="2281828" indent="0">
              <a:buNone/>
              <a:defRPr sz="2000"/>
            </a:lvl6pPr>
            <a:lvl7pPr marL="2738198" indent="0">
              <a:buNone/>
              <a:defRPr sz="2000"/>
            </a:lvl7pPr>
            <a:lvl8pPr marL="3194560" indent="0">
              <a:buNone/>
              <a:defRPr sz="2000"/>
            </a:lvl8pPr>
            <a:lvl9pPr marL="3650926"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374" indent="0">
              <a:buNone/>
              <a:defRPr sz="1700"/>
            </a:lvl2pPr>
            <a:lvl3pPr marL="912735" indent="0">
              <a:buNone/>
              <a:defRPr sz="1600"/>
            </a:lvl3pPr>
            <a:lvl4pPr marL="1369096" indent="0">
              <a:buNone/>
              <a:defRPr sz="1300"/>
            </a:lvl4pPr>
            <a:lvl5pPr marL="1825464" indent="0">
              <a:buNone/>
              <a:defRPr sz="1300"/>
            </a:lvl5pPr>
            <a:lvl6pPr marL="2281828" indent="0">
              <a:buNone/>
              <a:defRPr sz="1300"/>
            </a:lvl6pPr>
            <a:lvl7pPr marL="2738198" indent="0">
              <a:buNone/>
              <a:defRPr sz="1300"/>
            </a:lvl7pPr>
            <a:lvl8pPr marL="3194560" indent="0">
              <a:buNone/>
              <a:defRPr sz="1300"/>
            </a:lvl8pPr>
            <a:lvl9pPr marL="3650926"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2017/12/13</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273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548" indent="-226281" algn="l" defTabSz="91273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49" indent="-226281" algn="l" defTabSz="91273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913" indent="-226281" algn="l" defTabSz="91273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7279"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364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001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66382"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2747"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79110"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2017/12/13</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273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548" indent="-226281" algn="l" defTabSz="91273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49" indent="-226281" algn="l" defTabSz="91273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913" indent="-226281" algn="l" defTabSz="91273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7279"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364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001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66382"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2747"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79110"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4" y="0"/>
            <a:ext cx="12191210" cy="6859588"/>
          </a:xfrm>
          <a:prstGeom prst="rect">
            <a:avLst/>
          </a:prstGeom>
        </p:spPr>
      </p:pic>
      <p:sp>
        <p:nvSpPr>
          <p:cNvPr id="8" name="TextBox 7"/>
          <p:cNvSpPr txBox="1"/>
          <p:nvPr/>
        </p:nvSpPr>
        <p:spPr>
          <a:xfrm>
            <a:off x="630086" y="2483187"/>
            <a:ext cx="10935007" cy="1754153"/>
          </a:xfrm>
          <a:prstGeom prst="rect">
            <a:avLst/>
          </a:prstGeom>
          <a:noFill/>
        </p:spPr>
        <p:txBody>
          <a:bodyPr lIns="91270" tIns="45634" rIns="91270" bIns="45634">
            <a:spAutoFit/>
          </a:bodyPr>
          <a:lstStyle/>
          <a:p>
            <a:pPr algn="ctr"/>
            <a:r>
              <a:rPr lang="zh-CN" altLang="en-US" sz="5400" dirty="0">
                <a:ln w="19050">
                  <a:solidFill>
                    <a:srgbClr val="000000">
                      <a:tint val="1000"/>
                    </a:srgbClr>
                  </a:solidFill>
                  <a:prstDash val="solid"/>
                </a:ln>
                <a:solidFill>
                  <a:srgbClr val="A7C6E5">
                    <a:lumMod val="20000"/>
                    <a:lumOff val="80000"/>
                  </a:srgbClr>
                </a:solidFill>
                <a:latin typeface="微软雅黑" panose="020B0503020204020204" charset="-122"/>
                <a:ea typeface="微软雅黑" panose="020B0503020204020204" charset="-122"/>
              </a:rPr>
              <a:t>知识点： 网络服务扫描</a:t>
            </a:r>
          </a:p>
          <a:p>
            <a:endParaRPr lang="zh-CN" altLang="en-US" sz="5400" dirty="0">
              <a:ln w="19050">
                <a:solidFill>
                  <a:srgbClr val="000000">
                    <a:tint val="1000"/>
                  </a:srgbClr>
                </a:solidFill>
                <a:prstDash val="solid"/>
              </a:ln>
              <a:solidFill>
                <a:srgbClr val="A7C6E5">
                  <a:lumMod val="20000"/>
                  <a:lumOff val="80000"/>
                </a:srgbClr>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153549"/>
            <a:ext cx="10466071" cy="1938992"/>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开放代理探测与利用</a:t>
            </a:r>
            <a:endParaRPr lang="en-US" altLang="zh-CN" sz="2000" b="1"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在一些特殊情形的渗透测试工作中，为避免被对方的入侵检测系统跟踪，你很有可能需要隐藏自己的身份。隐藏网络身份的技术很多，比如使用代理服务器（</a:t>
            </a:r>
            <a:r>
              <a:rPr lang="en-US" altLang="zh-CN" sz="2000" dirty="0">
                <a:latin typeface="微软雅黑" panose="020B0503020204020204" pitchFamily="34" charset="-122"/>
                <a:ea typeface="微软雅黑" panose="020B0503020204020204" pitchFamily="34" charset="-122"/>
              </a:rPr>
              <a:t>Proxy</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VPN</a:t>
            </a:r>
            <a:r>
              <a:rPr lang="zh-CN" altLang="en-US" sz="2000" dirty="0">
                <a:latin typeface="微软雅黑" panose="020B0503020204020204" pitchFamily="34" charset="-122"/>
                <a:ea typeface="微软雅黑" panose="020B0503020204020204" pitchFamily="34" charset="-122"/>
              </a:rPr>
              <a:t>等，不过最简单和最常见的还是使用代理服务器。通过相关服务的扫描，能够让攻击者更加方便地获取免费的</a:t>
            </a:r>
            <a:r>
              <a:rPr lang="en-US" altLang="zh-CN" sz="2000" dirty="0">
                <a:latin typeface="微软雅黑" panose="020B0503020204020204" pitchFamily="34" charset="-122"/>
                <a:ea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rPr>
              <a:t>代理服务器地址隐藏自己的身份。</a:t>
            </a: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网络服务扫描</a:t>
            </a:r>
          </a:p>
        </p:txBody>
      </p:sp>
    </p:spTree>
    <p:extLst>
      <p:ext uri="{BB962C8B-B14F-4D97-AF65-F5344CB8AC3E}">
        <p14:creationId xmlns:p14="http://schemas.microsoft.com/office/powerpoint/2010/main" val="26707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210" cy="6859588"/>
          </a:xfrm>
          <a:prstGeom prst="rect">
            <a:avLst/>
          </a:prstGeom>
        </p:spPr>
      </p:pic>
      <p:grpSp>
        <p:nvGrpSpPr>
          <p:cNvPr id="11" name="组合 10"/>
          <p:cNvGrpSpPr/>
          <p:nvPr/>
        </p:nvGrpSpPr>
        <p:grpSpPr bwMode="auto">
          <a:xfrm>
            <a:off x="3000808" y="1396909"/>
            <a:ext cx="6275414" cy="3571364"/>
            <a:chOff x="1358950" y="1173758"/>
            <a:chExt cx="7072312" cy="3482975"/>
          </a:xfrm>
        </p:grpSpPr>
        <p:sp>
          <p:nvSpPr>
            <p:cNvPr id="12" name="Freeform 5"/>
            <p:cNvSpPr/>
            <p:nvPr/>
          </p:nvSpPr>
          <p:spPr bwMode="auto">
            <a:xfrm>
              <a:off x="1358950" y="1173758"/>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45067" name="Freeform 8"/>
            <p:cNvSpPr/>
            <p:nvPr/>
          </p:nvSpPr>
          <p:spPr bwMode="auto">
            <a:xfrm>
              <a:off x="7817455" y="4128895"/>
              <a:ext cx="565056" cy="490140"/>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3" name="Freeform 7"/>
          <p:cNvSpPr/>
          <p:nvPr/>
        </p:nvSpPr>
        <p:spPr bwMode="auto">
          <a:xfrm>
            <a:off x="2918955" y="1229326"/>
            <a:ext cx="1986260" cy="1251278"/>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w="9525">
            <a:noFill/>
            <a:round/>
          </a:ln>
          <a:effectLst>
            <a:outerShdw blurRad="50800" dist="38100" dir="2700000" algn="tl" rotWithShape="0">
              <a:prstClr val="black">
                <a:alpha val="40000"/>
              </a:prstClr>
            </a:outerShdw>
          </a:effectLst>
        </p:spPr>
        <p:txBody>
          <a:bodyPr lIns="71956" tIns="35987" rIns="71956" bIns="35987"/>
          <a:lstStyle/>
          <a:p>
            <a:endParaRPr lang="zh-CN" altLang="en-US" sz="800"/>
          </a:p>
        </p:txBody>
      </p:sp>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7676" y="1351858"/>
            <a:ext cx="1024384" cy="1018156"/>
          </a:xfrm>
          <a:prstGeom prst="rect">
            <a:avLst/>
          </a:prstGeom>
        </p:spPr>
      </p:pic>
      <p:sp>
        <p:nvSpPr>
          <p:cNvPr id="8" name="矩形 7"/>
          <p:cNvSpPr/>
          <p:nvPr/>
        </p:nvSpPr>
        <p:spPr>
          <a:xfrm>
            <a:off x="5635813" y="2890203"/>
            <a:ext cx="1005403" cy="584775"/>
          </a:xfrm>
          <a:prstGeom prst="rect">
            <a:avLst/>
          </a:prstGeom>
        </p:spPr>
        <p:txBody>
          <a:bodyPr wrap="none">
            <a:spAutoFit/>
          </a:bodyPr>
          <a:lstStyle/>
          <a:p>
            <a:pPr algn="ctr">
              <a:defRPr/>
            </a:pPr>
            <a:r>
              <a:rPr lang="zh-CN" altLang="en-US" sz="3200" dirty="0">
                <a:solidFill>
                  <a:schemeClr val="tx1">
                    <a:lumMod val="65000"/>
                    <a:lumOff val="35000"/>
                  </a:schemeClr>
                </a:solidFill>
                <a:latin typeface="微软雅黑" panose="020B0503020204020204" charset="-122"/>
                <a:ea typeface="微软雅黑" panose="020B0503020204020204" charset="-122"/>
              </a:rPr>
              <a:t>谢谢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4631767" y="2145310"/>
            <a:ext cx="4101695" cy="599235"/>
            <a:chOff x="3710491" y="1059582"/>
            <a:chExt cx="4101695" cy="599235"/>
          </a:xfrm>
        </p:grpSpPr>
        <p:grpSp>
          <p:nvGrpSpPr>
            <p:cNvPr id="90" name="组合 89"/>
            <p:cNvGrpSpPr/>
            <p:nvPr/>
          </p:nvGrpSpPr>
          <p:grpSpPr>
            <a:xfrm>
              <a:off x="3710491" y="1059582"/>
              <a:ext cx="4101695" cy="599235"/>
              <a:chOff x="4139952" y="1170041"/>
              <a:chExt cx="3672408" cy="536519"/>
            </a:xfrm>
          </p:grpSpPr>
          <p:sp>
            <p:nvSpPr>
              <p:cNvPr id="92" name="圆角矩形 91"/>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3"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6">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4" name="TextBox 35"/>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01</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91" name="TextBox 32"/>
            <p:cNvSpPr txBox="1"/>
            <p:nvPr/>
          </p:nvSpPr>
          <p:spPr>
            <a:xfrm>
              <a:off x="4360067" y="1160230"/>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网页数据爬取</a:t>
              </a:r>
            </a:p>
          </p:txBody>
        </p:sp>
      </p:grpSp>
      <p:grpSp>
        <p:nvGrpSpPr>
          <p:cNvPr id="107" name="组合 106"/>
          <p:cNvGrpSpPr/>
          <p:nvPr/>
        </p:nvGrpSpPr>
        <p:grpSpPr>
          <a:xfrm>
            <a:off x="4631765" y="4823840"/>
            <a:ext cx="4101695" cy="599235"/>
            <a:chOff x="3710491" y="1059582"/>
            <a:chExt cx="4101695" cy="599235"/>
          </a:xfrm>
        </p:grpSpPr>
        <p:grpSp>
          <p:nvGrpSpPr>
            <p:cNvPr id="108" name="组合 107"/>
            <p:cNvGrpSpPr/>
            <p:nvPr/>
          </p:nvGrpSpPr>
          <p:grpSpPr>
            <a:xfrm>
              <a:off x="3710491" y="1059582"/>
              <a:ext cx="4101695" cy="599235"/>
              <a:chOff x="4139952" y="1170041"/>
              <a:chExt cx="3672408" cy="536519"/>
            </a:xfrm>
          </p:grpSpPr>
          <p:sp>
            <p:nvSpPr>
              <p:cNvPr id="110" name="圆角矩形 109"/>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11"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6">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12" name="TextBox 53"/>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04</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109" name="TextBox 50"/>
            <p:cNvSpPr txBox="1"/>
            <p:nvPr/>
          </p:nvSpPr>
          <p:spPr>
            <a:xfrm>
              <a:off x="4369136" y="116774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网络流量监测</a:t>
              </a:r>
            </a:p>
          </p:txBody>
        </p:sp>
      </p:grpSp>
      <p:grpSp>
        <p:nvGrpSpPr>
          <p:cNvPr id="113" name="组合 112"/>
          <p:cNvGrpSpPr/>
          <p:nvPr/>
        </p:nvGrpSpPr>
        <p:grpSpPr>
          <a:xfrm>
            <a:off x="2180815" y="3157920"/>
            <a:ext cx="1197175" cy="1197175"/>
            <a:chOff x="304800" y="673100"/>
            <a:chExt cx="4000500" cy="4000500"/>
          </a:xfrm>
          <a:effectLst>
            <a:outerShdw blurRad="444500" dist="254000" dir="8100000" algn="tr" rotWithShape="0">
              <a:prstClr val="black">
                <a:alpha val="50000"/>
              </a:prstClr>
            </a:outerShdw>
          </a:effectLst>
        </p:grpSpPr>
        <p:sp>
          <p:nvSpPr>
            <p:cNvPr id="114" name="同心圆 1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15" name="椭圆 11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16" name="TextBox 57"/>
          <p:cNvSpPr txBox="1"/>
          <p:nvPr/>
        </p:nvSpPr>
        <p:spPr>
          <a:xfrm>
            <a:off x="2155189" y="3541063"/>
            <a:ext cx="1257356" cy="430887"/>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2B6F7D"/>
                </a:solidFill>
                <a:effectLst/>
                <a:uLnTx/>
                <a:uFillTx/>
                <a:latin typeface="微软雅黑" pitchFamily="34" charset="-122"/>
                <a:ea typeface="微软雅黑" pitchFamily="34" charset="-122"/>
              </a:rPr>
              <a:t>目录</a:t>
            </a:r>
          </a:p>
        </p:txBody>
      </p:sp>
      <p:sp>
        <p:nvSpPr>
          <p:cNvPr id="117" name="Freeform 5"/>
          <p:cNvSpPr>
            <a:spLocks/>
          </p:cNvSpPr>
          <p:nvPr/>
        </p:nvSpPr>
        <p:spPr bwMode="auto">
          <a:xfrm>
            <a:off x="3718581" y="2261087"/>
            <a:ext cx="651442" cy="2924667"/>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ysClr val="window" lastClr="FFFFFF"/>
              </a:gs>
              <a:gs pos="100000">
                <a:sysClr val="window" lastClr="FFFFFF">
                  <a:lumMod val="85000"/>
                </a:sysClr>
              </a:gs>
            </a:gsLst>
            <a:lin ang="0" scaled="1"/>
            <a:tileRect/>
          </a:gradFill>
          <a:ln w="12700" cap="flat" cmpd="sng" algn="ctr">
            <a:gradFill>
              <a:gsLst>
                <a:gs pos="0">
                  <a:sysClr val="window" lastClr="FFFFFF"/>
                </a:gs>
                <a:gs pos="100000">
                  <a:sysClr val="window" lastClr="FFFFFF">
                    <a:lumMod val="85000"/>
                  </a:sysClr>
                </a:gs>
              </a:gsLst>
              <a:lin ang="5400000" scaled="0"/>
            </a:gra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grpSp>
        <p:nvGrpSpPr>
          <p:cNvPr id="19" name="组合 18">
            <a:extLst>
              <a:ext uri="{FF2B5EF4-FFF2-40B4-BE49-F238E27FC236}">
                <a16:creationId xmlns:a16="http://schemas.microsoft.com/office/drawing/2014/main" id="{E430550C-8F75-4519-B6C9-4510C90EFF7B}"/>
              </a:ext>
            </a:extLst>
          </p:cNvPr>
          <p:cNvGrpSpPr/>
          <p:nvPr/>
        </p:nvGrpSpPr>
        <p:grpSpPr>
          <a:xfrm>
            <a:off x="4631765" y="2997199"/>
            <a:ext cx="4101695" cy="599234"/>
            <a:chOff x="3710490" y="932596"/>
            <a:chExt cx="4101695" cy="599234"/>
          </a:xfrm>
        </p:grpSpPr>
        <p:grpSp>
          <p:nvGrpSpPr>
            <p:cNvPr id="20" name="组合 19">
              <a:extLst>
                <a:ext uri="{FF2B5EF4-FFF2-40B4-BE49-F238E27FC236}">
                  <a16:creationId xmlns:a16="http://schemas.microsoft.com/office/drawing/2014/main" id="{DAF7ADE9-84C0-4610-A875-E70497862AF2}"/>
                </a:ext>
              </a:extLst>
            </p:cNvPr>
            <p:cNvGrpSpPr/>
            <p:nvPr/>
          </p:nvGrpSpPr>
          <p:grpSpPr>
            <a:xfrm>
              <a:off x="3710490" y="932596"/>
              <a:ext cx="4101695" cy="599234"/>
              <a:chOff x="4139951" y="1056346"/>
              <a:chExt cx="3672408" cy="536519"/>
            </a:xfrm>
          </p:grpSpPr>
          <p:sp>
            <p:nvSpPr>
              <p:cNvPr id="22" name="圆角矩形 109">
                <a:extLst>
                  <a:ext uri="{FF2B5EF4-FFF2-40B4-BE49-F238E27FC236}">
                    <a16:creationId xmlns:a16="http://schemas.microsoft.com/office/drawing/2014/main" id="{173EB71A-C9E2-4F85-A41D-DC1A23710B3E}"/>
                  </a:ext>
                </a:extLst>
              </p:cNvPr>
              <p:cNvSpPr/>
              <p:nvPr/>
            </p:nvSpPr>
            <p:spPr>
              <a:xfrm>
                <a:off x="4139951" y="1056346"/>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23" name="圆角矩形 113">
                <a:extLst>
                  <a:ext uri="{FF2B5EF4-FFF2-40B4-BE49-F238E27FC236}">
                    <a16:creationId xmlns:a16="http://schemas.microsoft.com/office/drawing/2014/main" id="{141EDE7E-4554-4D3F-9115-3F4C252F861A}"/>
                  </a:ext>
                </a:extLst>
              </p:cNvPr>
              <p:cNvSpPr/>
              <p:nvPr/>
            </p:nvSpPr>
            <p:spPr>
              <a:xfrm>
                <a:off x="4716016" y="1130636"/>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5B9BD5"/>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24" name="TextBox 53">
                <a:extLst>
                  <a:ext uri="{FF2B5EF4-FFF2-40B4-BE49-F238E27FC236}">
                    <a16:creationId xmlns:a16="http://schemas.microsoft.com/office/drawing/2014/main" id="{7C26E63F-52F7-47DF-879C-038CDEA27348}"/>
                  </a:ext>
                </a:extLst>
              </p:cNvPr>
              <p:cNvSpPr txBox="1"/>
              <p:nvPr/>
            </p:nvSpPr>
            <p:spPr>
              <a:xfrm>
                <a:off x="4246444" y="115982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02</a:t>
                </a:r>
                <a:endParaRPr kumimoji="0" lang="zh-CN" altLang="en-US" sz="2000" b="1" i="0" u="none" strike="noStrike" kern="0" cap="none" spc="0" normalizeH="0" baseline="0" noProof="0" dirty="0">
                  <a:ln>
                    <a:noFill/>
                  </a:ln>
                  <a:solidFill>
                    <a:srgbClr val="FF0000"/>
                  </a:solidFill>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21" name="TextBox 50">
              <a:extLst>
                <a:ext uri="{FF2B5EF4-FFF2-40B4-BE49-F238E27FC236}">
                  <a16:creationId xmlns:a16="http://schemas.microsoft.com/office/drawing/2014/main" id="{78907C63-8338-482E-BD09-174BDAFFAC63}"/>
                </a:ext>
              </a:extLst>
            </p:cNvPr>
            <p:cNvSpPr txBox="1"/>
            <p:nvPr/>
          </p:nvSpPr>
          <p:spPr>
            <a:xfrm>
              <a:off x="4369136" y="1043916"/>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网络服务扫描</a:t>
              </a:r>
            </a:p>
          </p:txBody>
        </p:sp>
      </p:grpSp>
      <p:grpSp>
        <p:nvGrpSpPr>
          <p:cNvPr id="25" name="组合 24">
            <a:extLst>
              <a:ext uri="{FF2B5EF4-FFF2-40B4-BE49-F238E27FC236}">
                <a16:creationId xmlns:a16="http://schemas.microsoft.com/office/drawing/2014/main" id="{DE9061C8-0BFC-4E45-B898-644D3CC89F94}"/>
              </a:ext>
            </a:extLst>
          </p:cNvPr>
          <p:cNvGrpSpPr/>
          <p:nvPr/>
        </p:nvGrpSpPr>
        <p:grpSpPr>
          <a:xfrm>
            <a:off x="4631765" y="3933850"/>
            <a:ext cx="4101695" cy="599235"/>
            <a:chOff x="3710491" y="1021482"/>
            <a:chExt cx="4101695" cy="599235"/>
          </a:xfrm>
        </p:grpSpPr>
        <p:grpSp>
          <p:nvGrpSpPr>
            <p:cNvPr id="26" name="组合 25">
              <a:extLst>
                <a:ext uri="{FF2B5EF4-FFF2-40B4-BE49-F238E27FC236}">
                  <a16:creationId xmlns:a16="http://schemas.microsoft.com/office/drawing/2014/main" id="{B1E224E9-358E-4EA3-9102-E21EEDBD8268}"/>
                </a:ext>
              </a:extLst>
            </p:cNvPr>
            <p:cNvGrpSpPr/>
            <p:nvPr/>
          </p:nvGrpSpPr>
          <p:grpSpPr>
            <a:xfrm>
              <a:off x="3710491" y="1021482"/>
              <a:ext cx="4101695" cy="599235"/>
              <a:chOff x="4139952" y="1135929"/>
              <a:chExt cx="3672408" cy="536519"/>
            </a:xfrm>
          </p:grpSpPr>
          <p:sp>
            <p:nvSpPr>
              <p:cNvPr id="28" name="圆角矩形 109">
                <a:extLst>
                  <a:ext uri="{FF2B5EF4-FFF2-40B4-BE49-F238E27FC236}">
                    <a16:creationId xmlns:a16="http://schemas.microsoft.com/office/drawing/2014/main" id="{9155189D-407E-469F-A514-9C712B68E2D8}"/>
                  </a:ext>
                </a:extLst>
              </p:cNvPr>
              <p:cNvSpPr/>
              <p:nvPr/>
            </p:nvSpPr>
            <p:spPr>
              <a:xfrm>
                <a:off x="4139952" y="1135929"/>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29" name="圆角矩形 113">
                <a:extLst>
                  <a:ext uri="{FF2B5EF4-FFF2-40B4-BE49-F238E27FC236}">
                    <a16:creationId xmlns:a16="http://schemas.microsoft.com/office/drawing/2014/main" id="{9E9AB6B7-B4FD-4A75-B192-DCD4BBF86CA5}"/>
                  </a:ext>
                </a:extLst>
              </p:cNvPr>
              <p:cNvSpPr/>
              <p:nvPr/>
            </p:nvSpPr>
            <p:spPr>
              <a:xfrm>
                <a:off x="4716016" y="120738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6">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30" name="TextBox 53">
                <a:extLst>
                  <a:ext uri="{FF2B5EF4-FFF2-40B4-BE49-F238E27FC236}">
                    <a16:creationId xmlns:a16="http://schemas.microsoft.com/office/drawing/2014/main" id="{A34C31DA-7FA9-4E27-B35B-E099054031A6}"/>
                  </a:ext>
                </a:extLst>
              </p:cNvPr>
              <p:cNvSpPr txBox="1"/>
              <p:nvPr/>
            </p:nvSpPr>
            <p:spPr>
              <a:xfrm>
                <a:off x="4246444" y="1245108"/>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03</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27" name="TextBox 50">
              <a:extLst>
                <a:ext uri="{FF2B5EF4-FFF2-40B4-BE49-F238E27FC236}">
                  <a16:creationId xmlns:a16="http://schemas.microsoft.com/office/drawing/2014/main" id="{0F774A12-C007-4CBA-B8BB-34116AFDB2F7}"/>
                </a:ext>
              </a:extLst>
            </p:cNvPr>
            <p:cNvSpPr txBox="1"/>
            <p:nvPr/>
          </p:nvSpPr>
          <p:spPr>
            <a:xfrm>
              <a:off x="4369136" y="1129641"/>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渗透测试</a:t>
              </a:r>
            </a:p>
          </p:txBody>
        </p:sp>
      </p:grpSp>
    </p:spTree>
    <p:extLst>
      <p:ext uri="{BB962C8B-B14F-4D97-AF65-F5344CB8AC3E}">
        <p14:creationId xmlns:p14="http://schemas.microsoft.com/office/powerpoint/2010/main" val="3913016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anim calcmode="lin" valueType="num">
                                      <p:cBhvr>
                                        <p:cTn id="10" dur="500" fill="hold"/>
                                        <p:tgtEl>
                                          <p:spTgt spid="113"/>
                                        </p:tgtEl>
                                        <p:attrNameLst>
                                          <p:attrName>ppt_x</p:attrName>
                                        </p:attrNameLst>
                                      </p:cBhvr>
                                      <p:tavLst>
                                        <p:tav tm="0">
                                          <p:val>
                                            <p:fltVal val="0.5"/>
                                          </p:val>
                                        </p:tav>
                                        <p:tav tm="100000">
                                          <p:val>
                                            <p:strVal val="#ppt_x"/>
                                          </p:val>
                                        </p:tav>
                                      </p:tavLst>
                                    </p:anim>
                                    <p:anim calcmode="lin" valueType="num">
                                      <p:cBhvr>
                                        <p:cTn id="11" dur="500" fill="hold"/>
                                        <p:tgtEl>
                                          <p:spTgt spid="11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anim calcmode="lin" valueType="num">
                                      <p:cBhvr>
                                        <p:cTn id="16" dur="500" fill="hold"/>
                                        <p:tgtEl>
                                          <p:spTgt spid="116"/>
                                        </p:tgtEl>
                                        <p:attrNameLst>
                                          <p:attrName>ppt_x</p:attrName>
                                        </p:attrNameLst>
                                      </p:cBhvr>
                                      <p:tavLst>
                                        <p:tav tm="0">
                                          <p:val>
                                            <p:strVal val="#ppt_x"/>
                                          </p:val>
                                        </p:tav>
                                        <p:tav tm="100000">
                                          <p:val>
                                            <p:strVal val="#ppt_x"/>
                                          </p:val>
                                        </p:tav>
                                      </p:tavLst>
                                    </p:anim>
                                    <p:anim calcmode="lin" valueType="num">
                                      <p:cBhvr>
                                        <p:cTn id="17" dur="500" fill="hold"/>
                                        <p:tgtEl>
                                          <p:spTgt spid="116"/>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500"/>
                                        <p:tgtEl>
                                          <p:spTgt spid="117"/>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89"/>
                                        </p:tgtEl>
                                        <p:attrNameLst>
                                          <p:attrName>style.visibility</p:attrName>
                                        </p:attrNameLst>
                                      </p:cBhvr>
                                      <p:to>
                                        <p:strVal val="visible"/>
                                      </p:to>
                                    </p:set>
                                    <p:anim calcmode="lin" valueType="num">
                                      <p:cBhvr additive="base">
                                        <p:cTn id="25" dur="500"/>
                                        <p:tgtEl>
                                          <p:spTgt spid="89"/>
                                        </p:tgtEl>
                                        <p:attrNameLst>
                                          <p:attrName>ppt_x</p:attrName>
                                        </p:attrNameLst>
                                      </p:cBhvr>
                                      <p:tavLst>
                                        <p:tav tm="0">
                                          <p:val>
                                            <p:strVal val="#ppt_x-#ppt_w*1.125000"/>
                                          </p:val>
                                        </p:tav>
                                        <p:tav tm="100000">
                                          <p:val>
                                            <p:strVal val="#ppt_x"/>
                                          </p:val>
                                        </p:tav>
                                      </p:tavLst>
                                    </p:anim>
                                    <p:animEffect transition="in" filter="wipe(right)">
                                      <p:cBhvr>
                                        <p:cTn id="26" dur="500"/>
                                        <p:tgtEl>
                                          <p:spTgt spid="8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107"/>
                                        </p:tgtEl>
                                        <p:attrNameLst>
                                          <p:attrName>style.visibility</p:attrName>
                                        </p:attrNameLst>
                                      </p:cBhvr>
                                      <p:to>
                                        <p:strVal val="visible"/>
                                      </p:to>
                                    </p:set>
                                    <p:anim calcmode="lin" valueType="num">
                                      <p:cBhvr additive="base">
                                        <p:cTn id="30" dur="500"/>
                                        <p:tgtEl>
                                          <p:spTgt spid="107"/>
                                        </p:tgtEl>
                                        <p:attrNameLst>
                                          <p:attrName>ppt_x</p:attrName>
                                        </p:attrNameLst>
                                      </p:cBhvr>
                                      <p:tavLst>
                                        <p:tav tm="0">
                                          <p:val>
                                            <p:strVal val="#ppt_x-#ppt_w*1.125000"/>
                                          </p:val>
                                        </p:tav>
                                        <p:tav tm="100000">
                                          <p:val>
                                            <p:strVal val="#ppt_x"/>
                                          </p:val>
                                        </p:tav>
                                      </p:tavLst>
                                    </p:anim>
                                    <p:animEffect transition="in" filter="wipe(right)">
                                      <p:cBhvr>
                                        <p:cTn id="31" dur="500"/>
                                        <p:tgtEl>
                                          <p:spTgt spid="107"/>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p:tgtEl>
                                          <p:spTgt spid="19"/>
                                        </p:tgtEl>
                                        <p:attrNameLst>
                                          <p:attrName>ppt_x</p:attrName>
                                        </p:attrNameLst>
                                      </p:cBhvr>
                                      <p:tavLst>
                                        <p:tav tm="0">
                                          <p:val>
                                            <p:strVal val="#ppt_x-#ppt_w*1.125000"/>
                                          </p:val>
                                        </p:tav>
                                        <p:tav tm="100000">
                                          <p:val>
                                            <p:strVal val="#ppt_x"/>
                                          </p:val>
                                        </p:tav>
                                      </p:tavLst>
                                    </p:anim>
                                    <p:animEffect transition="in" filter="wipe(right)">
                                      <p:cBhvr>
                                        <p:cTn id="36" dur="500"/>
                                        <p:tgtEl>
                                          <p:spTgt spid="19"/>
                                        </p:tgtEl>
                                      </p:cBhvr>
                                    </p:animEffect>
                                  </p:childTnLst>
                                </p:cTn>
                              </p:par>
                            </p:childTnLst>
                          </p:cTn>
                        </p:par>
                        <p:par>
                          <p:cTn id="37" fill="hold">
                            <p:stCondLst>
                              <p:cond delay="3000"/>
                            </p:stCondLst>
                            <p:childTnLst>
                              <p:par>
                                <p:cTn id="38" presetID="12" presetClass="entr" presetSubtype="8"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248447" y="3545130"/>
            <a:ext cx="5220852" cy="570515"/>
          </a:xfrm>
          <a:prstGeom prst="rect">
            <a:avLst/>
          </a:prstGeom>
          <a:gradFill rotWithShape="1">
            <a:gsLst>
              <a:gs pos="20000">
                <a:sysClr val="window" lastClr="FFFFFF">
                  <a:alpha val="50000"/>
                </a:sysClr>
              </a:gs>
              <a:gs pos="100000">
                <a:srgbClr val="4F81BD">
                  <a:tint val="50000"/>
                  <a:shade val="100000"/>
                  <a:satMod val="350000"/>
                  <a:alpha val="0"/>
                </a:srgbClr>
              </a:gs>
            </a:gsLst>
            <a:lin ang="0" scaled="0"/>
          </a:gradFill>
          <a:ln w="9525" cap="flat" cmpd="sng" algn="ctr">
            <a:noFill/>
            <a:prstDash val="solid"/>
          </a:ln>
          <a:effectLst>
            <a:outerShdw blurRad="40000" dist="23000" dir="5400000" rotWithShape="0">
              <a:srgbClr val="000000">
                <a:alpha val="35000"/>
              </a:srgbClr>
            </a:outerShdw>
          </a:effectLst>
        </p:spPr>
        <p:txBody>
          <a:bodyPr lIns="91438" tIns="45719" rIns="91438" bIns="45719"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1" lang="zh-CN" altLang="en-US" sz="80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6" name="文本框 36"/>
          <p:cNvSpPr txBox="1"/>
          <p:nvPr/>
        </p:nvSpPr>
        <p:spPr>
          <a:xfrm>
            <a:off x="4111656" y="3628040"/>
            <a:ext cx="3711696" cy="461663"/>
          </a:xfrm>
          <a:prstGeom prst="rect">
            <a:avLst/>
          </a:prstGeom>
          <a:noFill/>
        </p:spPr>
        <p:txBody>
          <a:bodyPr wrap="square" lIns="91438" tIns="45719" rIns="91438" bIns="45719" rtlCol="0">
            <a:spAutoFit/>
          </a:bodyPr>
          <a:lstStyle/>
          <a:p>
            <a:r>
              <a:rPr lang="zh-CN" altLang="en-US" sz="2400" b="1" dirty="0">
                <a:latin typeface="微软雅黑" panose="020B0503020204020204" pitchFamily="34" charset="-122"/>
                <a:ea typeface="微软雅黑" panose="020B0503020204020204" pitchFamily="34" charset="-122"/>
              </a:rPr>
              <a:t>网络服务扫描</a:t>
            </a:r>
          </a:p>
        </p:txBody>
      </p:sp>
      <p:sp>
        <p:nvSpPr>
          <p:cNvPr id="17" name="文本框 15"/>
          <p:cNvSpPr txBox="1"/>
          <p:nvPr/>
        </p:nvSpPr>
        <p:spPr>
          <a:xfrm flipH="1">
            <a:off x="3280934" y="3069299"/>
            <a:ext cx="938338" cy="1323439"/>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defTabSz="457189" fontAlgn="auto">
              <a:spcBef>
                <a:spcPts val="0"/>
              </a:spcBef>
              <a:spcAft>
                <a:spcPts val="0"/>
              </a:spcAft>
            </a:pPr>
            <a:r>
              <a:rPr kumimoji="1" lang="en-US" altLang="zh-CN" sz="8000" b="1" dirty="0">
                <a:solidFill>
                  <a:srgbClr val="F79646">
                    <a:lumMod val="75000"/>
                  </a:srgbClr>
                </a:solidFill>
                <a:latin typeface="微软雅黑"/>
                <a:ea typeface="微软雅黑"/>
              </a:rPr>
              <a:t>2</a:t>
            </a:r>
            <a:endParaRPr kumimoji="1" lang="zh-CN" altLang="en-US" sz="8000" b="1" dirty="0">
              <a:solidFill>
                <a:srgbClr val="F79646">
                  <a:lumMod val="75000"/>
                </a:srgbClr>
              </a:solidFill>
              <a:latin typeface="微软雅黑"/>
              <a:ea typeface="微软雅黑"/>
            </a:endParaRPr>
          </a:p>
        </p:txBody>
      </p:sp>
      <p:sp>
        <p:nvSpPr>
          <p:cNvPr id="18"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5"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extLst>
      <p:ext uri="{BB962C8B-B14F-4D97-AF65-F5344CB8AC3E}">
        <p14:creationId xmlns:p14="http://schemas.microsoft.com/office/powerpoint/2010/main" val="40213101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 presetClass="entr" presetSubtype="0" fill="hold" nodeType="afterEffect">
                                  <p:stCondLst>
                                    <p:cond delay="0"/>
                                  </p:stCondLst>
                                  <p:iterate type="lt">
                                    <p:tmAbs val="100"/>
                                  </p:iterate>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153549"/>
            <a:ext cx="10466071" cy="3323987"/>
          </a:xfrm>
          <a:prstGeom prst="rect">
            <a:avLst/>
          </a:prstGeom>
        </p:spPr>
        <p:txBody>
          <a:bodyPr wrap="square">
            <a:spAutoFit/>
          </a:bodyPr>
          <a:lstStyle/>
          <a:p>
            <a:pPr indent="504000">
              <a:lnSpc>
                <a:spcPct val="150000"/>
              </a:lnSpc>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渗透测试中情报收集是最关键最重要的一步。</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基于收集需要完成两个重要的任务：</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确定渗透测试目标的范围；</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发现渗透目标的安全漏洞与脆弱点，为后继的渗透测试提供基础。</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r>
              <a:rPr lang="zh-CN" altLang="en-US" sz="2000" b="1" dirty="0">
                <a:latin typeface="微软雅黑" panose="020B0503020204020204" pitchFamily="34" charset="-122"/>
                <a:ea typeface="微软雅黑" panose="020B0503020204020204" pitchFamily="34" charset="-122"/>
              </a:rPr>
              <a:t>扫描</a:t>
            </a:r>
            <a:r>
              <a:rPr lang="zh-CN" altLang="en-US" sz="2000" dirty="0">
                <a:latin typeface="微软雅黑" panose="020B0503020204020204" pitchFamily="34" charset="-122"/>
                <a:ea typeface="微软雅黑" panose="020B0503020204020204" pitchFamily="34" charset="-122"/>
              </a:rPr>
              <a:t>是攻击者情报搜集的重要组成部分之一。</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04000">
              <a:lnSpc>
                <a:spcPct val="150000"/>
              </a:lnSpc>
              <a:spcAft>
                <a:spcPts val="0"/>
              </a:spcAft>
            </a:pP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网络服务扫描</a:t>
            </a:r>
          </a:p>
        </p:txBody>
      </p:sp>
    </p:spTree>
    <p:extLst>
      <p:ext uri="{BB962C8B-B14F-4D97-AF65-F5344CB8AC3E}">
        <p14:creationId xmlns:p14="http://schemas.microsoft.com/office/powerpoint/2010/main" val="192164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153549"/>
            <a:ext cx="10466071" cy="3785652"/>
          </a:xfrm>
          <a:prstGeom prst="rect">
            <a:avLst/>
          </a:prstGeom>
        </p:spPr>
        <p:txBody>
          <a:bodyPr wrap="square">
            <a:spAutoFit/>
          </a:bodyPr>
          <a:lstStyle/>
          <a:p>
            <a:pPr indent="504000">
              <a:lnSpc>
                <a:spcPct val="150000"/>
              </a:lnSpc>
            </a:pPr>
            <a:r>
              <a:rPr lang="zh-CN" altLang="en-US" sz="2000" dirty="0">
                <a:latin typeface="微软雅黑" panose="020B0503020204020204" pitchFamily="34" charset="-122"/>
                <a:ea typeface="微软雅黑" panose="020B0503020204020204" pitchFamily="34" charset="-122"/>
              </a:rPr>
              <a:t>在扫描阶段，攻击者可以判断连接到网络上的活跃主机。</a:t>
            </a: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在扫描阶段，攻击者找到了关于特定</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地址的信息，该</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地址可以通过因特网进行评估，如他们的操作系统、系统结构和每台计算机上的服务等情况。</a:t>
            </a: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在扫描阶段，攻击者可以针对特定目标的特定服务端口进行判断。</a:t>
            </a: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endParaRPr lang="en-US" altLang="zh-CN" sz="2000" dirty="0">
              <a:latin typeface="微软雅黑" panose="020B0503020204020204" pitchFamily="34" charset="-122"/>
              <a:ea typeface="微软雅黑" panose="020B0503020204020204" pitchFamily="34" charset="-122"/>
            </a:endParaRPr>
          </a:p>
          <a:p>
            <a:pPr indent="504000">
              <a:lnSpc>
                <a:spcPct val="150000"/>
              </a:lnSpc>
              <a:spcAft>
                <a:spcPts val="0"/>
              </a:spcAft>
            </a:pPr>
            <a:r>
              <a:rPr lang="zh-CN" altLang="en-US" sz="2000" dirty="0">
                <a:latin typeface="微软雅黑" panose="020B0503020204020204" pitchFamily="34" charset="-122"/>
                <a:ea typeface="微软雅黑" panose="020B0503020204020204" pitchFamily="34" charset="-122"/>
              </a:rPr>
              <a:t>在扫描阶段，攻击者可以针对特定目标是否存在安全漏洞或者其他问题进行评估。</a:t>
            </a:r>
            <a:endParaRPr lang="en-US"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网络服务扫描</a:t>
            </a:r>
          </a:p>
        </p:txBody>
      </p:sp>
    </p:spTree>
    <p:extLst>
      <p:ext uri="{BB962C8B-B14F-4D97-AF65-F5344CB8AC3E}">
        <p14:creationId xmlns:p14="http://schemas.microsoft.com/office/powerpoint/2010/main" val="101363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153549"/>
            <a:ext cx="10466071" cy="3323987"/>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Telnet</a:t>
            </a:r>
            <a:r>
              <a:rPr lang="zh-CN" altLang="en-US" sz="2000" b="1" dirty="0">
                <a:latin typeface="微软雅黑" panose="020B0503020204020204" pitchFamily="34" charset="-122"/>
                <a:ea typeface="微软雅黑" panose="020B0503020204020204" pitchFamily="34" charset="-122"/>
              </a:rPr>
              <a:t>服务扫描</a:t>
            </a:r>
            <a:endParaRPr lang="en-US" altLang="zh-CN" sz="2000" b="1"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Telnet</a:t>
            </a:r>
            <a:r>
              <a:rPr lang="zh-CN" altLang="en-US" sz="2000" dirty="0">
                <a:latin typeface="微软雅黑" panose="020B0503020204020204" pitchFamily="34" charset="-122"/>
                <a:ea typeface="微软雅黑" panose="020B0503020204020204" pitchFamily="34" charset="-122"/>
              </a:rPr>
              <a:t>是一个历史悠久但先天缺乏安全性的网络服务。由于</a:t>
            </a:r>
            <a:r>
              <a:rPr lang="en-US" altLang="zh-CN" sz="2000" dirty="0">
                <a:latin typeface="微软雅黑" panose="020B0503020204020204" pitchFamily="34" charset="-122"/>
                <a:ea typeface="微软雅黑" panose="020B0503020204020204" pitchFamily="34" charset="-122"/>
              </a:rPr>
              <a:t>Telnet</a:t>
            </a:r>
            <a:r>
              <a:rPr lang="zh-CN" altLang="en-US" sz="2000" dirty="0">
                <a:latin typeface="微软雅黑" panose="020B0503020204020204" pitchFamily="34" charset="-122"/>
                <a:ea typeface="微软雅黑" panose="020B0503020204020204" pitchFamily="34" charset="-122"/>
              </a:rPr>
              <a:t>没有对传输的数据进行加密，越来越多的管理员渐渐使用更为安全的</a:t>
            </a:r>
            <a:r>
              <a:rPr lang="en-US" altLang="zh-CN" sz="2000" dirty="0">
                <a:latin typeface="微软雅黑" panose="020B0503020204020204" pitchFamily="34" charset="-122"/>
                <a:ea typeface="微软雅黑" panose="020B0503020204020204" pitchFamily="34" charset="-122"/>
              </a:rPr>
              <a:t>SSH</a:t>
            </a:r>
            <a:r>
              <a:rPr lang="zh-CN" altLang="en-US" sz="2000" dirty="0">
                <a:latin typeface="微软雅黑" panose="020B0503020204020204" pitchFamily="34" charset="-122"/>
                <a:ea typeface="微软雅黑" panose="020B0503020204020204" pitchFamily="34" charset="-122"/>
              </a:rPr>
              <a:t>协议代替它。但是，很多旧版的网络设备不支持</a:t>
            </a:r>
            <a:r>
              <a:rPr lang="en-US" altLang="zh-CN" sz="2000" dirty="0">
                <a:latin typeface="微软雅黑" panose="020B0503020204020204" pitchFamily="34" charset="-122"/>
                <a:ea typeface="微软雅黑" panose="020B0503020204020204" pitchFamily="34" charset="-122"/>
              </a:rPr>
              <a:t>SSH</a:t>
            </a:r>
            <a:r>
              <a:rPr lang="zh-CN" altLang="en-US" sz="2000" dirty="0">
                <a:latin typeface="微软雅黑" panose="020B0503020204020204" pitchFamily="34" charset="-122"/>
                <a:ea typeface="微软雅黑" panose="020B0503020204020204" pitchFamily="34" charset="-122"/>
              </a:rPr>
              <a:t>协议，而且管理员通常不愿冒风险升级他们重要设备的操作系统，所以网络上很多交换机、路由器甚至防火墙仍然在使用</a:t>
            </a:r>
            <a:r>
              <a:rPr lang="en-US" altLang="zh-CN" sz="2000" dirty="0">
                <a:latin typeface="微软雅黑" panose="020B0503020204020204" pitchFamily="34" charset="-122"/>
                <a:ea typeface="微软雅黑" panose="020B0503020204020204" pitchFamily="34" charset="-122"/>
              </a:rPr>
              <a:t>Telnet</a:t>
            </a:r>
            <a:r>
              <a:rPr lang="zh-CN" altLang="en-US" sz="2000" dirty="0">
                <a:latin typeface="微软雅黑" panose="020B0503020204020204" pitchFamily="34" charset="-122"/>
                <a:ea typeface="微软雅黑" panose="020B0503020204020204" pitchFamily="34" charset="-122"/>
              </a:rPr>
              <a:t>。一个有趣的现象是，价格昂贵、使用寿命更长的大型交换机使用</a:t>
            </a:r>
            <a:r>
              <a:rPr lang="en-US" altLang="zh-CN" sz="2000" dirty="0">
                <a:latin typeface="微软雅黑" panose="020B0503020204020204" pitchFamily="34" charset="-122"/>
                <a:ea typeface="微软雅黑" panose="020B0503020204020204" pitchFamily="34" charset="-122"/>
              </a:rPr>
              <a:t>Telnet</a:t>
            </a:r>
            <a:r>
              <a:rPr lang="zh-CN" altLang="en-US" sz="2000" dirty="0">
                <a:latin typeface="微软雅黑" panose="020B0503020204020204" pitchFamily="34" charset="-122"/>
                <a:ea typeface="微软雅黑" panose="020B0503020204020204" pitchFamily="34" charset="-122"/>
              </a:rPr>
              <a:t>协议的可能性会更大，而此类交换机在网络中的位置一般来说都非常重要。当渗透进入一个网络时，不妨扫描一下是否有主机或设备开启了</a:t>
            </a:r>
            <a:r>
              <a:rPr lang="en-US" altLang="zh-CN" sz="2000" dirty="0">
                <a:latin typeface="微软雅黑" panose="020B0503020204020204" pitchFamily="34" charset="-122"/>
                <a:ea typeface="微软雅黑" panose="020B0503020204020204" pitchFamily="34" charset="-122"/>
              </a:rPr>
              <a:t>Telnet</a:t>
            </a:r>
            <a:r>
              <a:rPr lang="zh-CN" altLang="en-US" sz="2000" dirty="0">
                <a:latin typeface="微软雅黑" panose="020B0503020204020204" pitchFamily="34" charset="-122"/>
                <a:ea typeface="微软雅黑" panose="020B0503020204020204" pitchFamily="34" charset="-122"/>
              </a:rPr>
              <a:t>服务，为下一步进行网络嗅探或口令猜测做好准备。</a:t>
            </a:r>
          </a:p>
          <a:p>
            <a:pPr indent="504000">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网络服务扫描</a:t>
            </a:r>
          </a:p>
        </p:txBody>
      </p:sp>
    </p:spTree>
    <p:extLst>
      <p:ext uri="{BB962C8B-B14F-4D97-AF65-F5344CB8AC3E}">
        <p14:creationId xmlns:p14="http://schemas.microsoft.com/office/powerpoint/2010/main" val="129359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153549"/>
            <a:ext cx="10466071" cy="2708434"/>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SSH</a:t>
            </a:r>
            <a:r>
              <a:rPr lang="zh-CN" altLang="en-US" sz="2000" b="1" dirty="0">
                <a:latin typeface="微软雅黑" panose="020B0503020204020204" pitchFamily="34" charset="-122"/>
                <a:ea typeface="微软雅黑" panose="020B0503020204020204" pitchFamily="34" charset="-122"/>
              </a:rPr>
              <a:t>服务扫描</a:t>
            </a:r>
            <a:endParaRPr lang="en-US" altLang="zh-CN" sz="2000" b="1" dirty="0">
              <a:latin typeface="微软雅黑" panose="020B0503020204020204" pitchFamily="34" charset="-122"/>
              <a:ea typeface="微软雅黑" panose="020B0503020204020204" pitchFamily="34" charset="-122"/>
            </a:endParaRPr>
          </a:p>
          <a:p>
            <a:endParaRPr lang="zh-CN" altLang="en-US" sz="2000" b="1"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SSH</a:t>
            </a:r>
            <a:r>
              <a:rPr lang="zh-CN" altLang="en-US" sz="2000" dirty="0">
                <a:latin typeface="微软雅黑" panose="020B0503020204020204" pitchFamily="34" charset="-122"/>
                <a:ea typeface="微软雅黑" panose="020B0503020204020204" pitchFamily="34" charset="-122"/>
              </a:rPr>
              <a:t>是类</a:t>
            </a:r>
            <a:r>
              <a:rPr lang="en-US" altLang="zh-CN" sz="2000" dirty="0">
                <a:latin typeface="微软雅黑" panose="020B0503020204020204" pitchFamily="34" charset="-122"/>
                <a:ea typeface="微软雅黑" panose="020B0503020204020204" pitchFamily="34" charset="-122"/>
              </a:rPr>
              <a:t>UNIX</a:t>
            </a:r>
            <a:r>
              <a:rPr lang="zh-CN" altLang="en-US" sz="2000" dirty="0">
                <a:latin typeface="微软雅黑" panose="020B0503020204020204" pitchFamily="34" charset="-122"/>
                <a:ea typeface="微软雅黑" panose="020B0503020204020204" pitchFamily="34" charset="-122"/>
              </a:rPr>
              <a:t>系统上最常见的远程管理服务，与</a:t>
            </a:r>
            <a:r>
              <a:rPr lang="en-US" altLang="zh-CN" sz="2000" dirty="0">
                <a:latin typeface="微软雅黑" panose="020B0503020204020204" pitchFamily="34" charset="-122"/>
                <a:ea typeface="微软雅黑" panose="020B0503020204020204" pitchFamily="34" charset="-122"/>
              </a:rPr>
              <a:t>Telnet</a:t>
            </a:r>
            <a:r>
              <a:rPr lang="zh-CN" altLang="en-US" sz="2000" dirty="0">
                <a:latin typeface="微软雅黑" panose="020B0503020204020204" pitchFamily="34" charset="-122"/>
                <a:ea typeface="微软雅黑" panose="020B0503020204020204" pitchFamily="34" charset="-122"/>
              </a:rPr>
              <a:t>不同的是，它采用了安全的加密信息传输方式。通常管理员会使用</a:t>
            </a:r>
            <a:r>
              <a:rPr lang="en-US" altLang="zh-CN" sz="2000" dirty="0">
                <a:latin typeface="微软雅黑" panose="020B0503020204020204" pitchFamily="34" charset="-122"/>
                <a:ea typeface="微软雅黑" panose="020B0503020204020204" pitchFamily="34" charset="-122"/>
              </a:rPr>
              <a:t>SSH</a:t>
            </a:r>
            <a:r>
              <a:rPr lang="zh-CN" altLang="en-US" sz="2000" dirty="0">
                <a:latin typeface="微软雅黑" panose="020B0503020204020204" pitchFamily="34" charset="-122"/>
                <a:ea typeface="微软雅黑" panose="020B0503020204020204" pitchFamily="34" charset="-122"/>
              </a:rPr>
              <a:t>对服务器进行远程管理，服务器会向</a:t>
            </a:r>
            <a:r>
              <a:rPr lang="en-US" altLang="zh-CN" sz="2000" dirty="0">
                <a:latin typeface="微软雅黑" panose="020B0503020204020204" pitchFamily="34" charset="-122"/>
                <a:ea typeface="微软雅黑" panose="020B0503020204020204" pitchFamily="34" charset="-122"/>
              </a:rPr>
              <a:t>SSH</a:t>
            </a:r>
            <a:r>
              <a:rPr lang="zh-CN" altLang="en-US" sz="2000" dirty="0">
                <a:latin typeface="微软雅黑" panose="020B0503020204020204" pitchFamily="34" charset="-122"/>
                <a:ea typeface="微软雅黑" panose="020B0503020204020204" pitchFamily="34" charset="-122"/>
              </a:rPr>
              <a:t>客户端返回一个远程的</a:t>
            </a:r>
            <a:r>
              <a:rPr lang="en-US" altLang="zh-CN" sz="2000" dirty="0">
                <a:latin typeface="微软雅黑" panose="020B0503020204020204" pitchFamily="34" charset="-122"/>
                <a:ea typeface="微软雅黑" panose="020B0503020204020204" pitchFamily="34" charset="-122"/>
              </a:rPr>
              <a:t>Shell</a:t>
            </a:r>
            <a:r>
              <a:rPr lang="zh-CN" altLang="en-US" sz="2000" dirty="0">
                <a:latin typeface="微软雅黑" panose="020B0503020204020204" pitchFamily="34" charset="-122"/>
                <a:ea typeface="微软雅黑" panose="020B0503020204020204" pitchFamily="34" charset="-122"/>
              </a:rPr>
              <a:t>连接。如果没有做其他的安全增强配置（如限制管理登录的</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地址），只要获取服务器的登录口令，就可以使用</a:t>
            </a:r>
            <a:r>
              <a:rPr lang="en-US" altLang="zh-CN" sz="2000" dirty="0">
                <a:latin typeface="微软雅黑" panose="020B0503020204020204" pitchFamily="34" charset="-122"/>
                <a:ea typeface="微软雅黑" panose="020B0503020204020204" pitchFamily="34" charset="-122"/>
              </a:rPr>
              <a:t>SSH</a:t>
            </a:r>
            <a:r>
              <a:rPr lang="zh-CN" altLang="en-US" sz="2000" dirty="0">
                <a:latin typeface="微软雅黑" panose="020B0503020204020204" pitchFamily="34" charset="-122"/>
                <a:ea typeface="微软雅黑" panose="020B0503020204020204" pitchFamily="34" charset="-122"/>
              </a:rPr>
              <a:t>客户端登录服务器，那就相当于获得了相应登录用户的所有权限。对网络中开放</a:t>
            </a:r>
            <a:r>
              <a:rPr lang="en-US" altLang="zh-CN" sz="2000" dirty="0">
                <a:latin typeface="微软雅黑" panose="020B0503020204020204" pitchFamily="34" charset="-122"/>
                <a:ea typeface="微软雅黑" panose="020B0503020204020204" pitchFamily="34" charset="-122"/>
              </a:rPr>
              <a:t>SSH</a:t>
            </a:r>
            <a:r>
              <a:rPr lang="zh-CN" altLang="en-US" sz="2000" dirty="0">
                <a:latin typeface="微软雅黑" panose="020B0503020204020204" pitchFamily="34" charset="-122"/>
                <a:ea typeface="微软雅黑" panose="020B0503020204020204" pitchFamily="34" charset="-122"/>
              </a:rPr>
              <a:t>服务的主机进行扫描也就成为最常见的信息收集手段之一。</a:t>
            </a:r>
          </a:p>
          <a:p>
            <a:pPr indent="504000">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网络服务扫描</a:t>
            </a:r>
          </a:p>
        </p:txBody>
      </p:sp>
    </p:spTree>
    <p:extLst>
      <p:ext uri="{BB962C8B-B14F-4D97-AF65-F5344CB8AC3E}">
        <p14:creationId xmlns:p14="http://schemas.microsoft.com/office/powerpoint/2010/main" val="102092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153549"/>
            <a:ext cx="10466071" cy="163121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数据库服务查点扫描</a:t>
            </a: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各种网络数据库的网络服务端口是漏洞频发的“重灾区”，比如</a:t>
            </a:r>
            <a:r>
              <a:rPr lang="en-US" altLang="zh-CN" sz="2000" dirty="0">
                <a:latin typeface="微软雅黑" panose="020B0503020204020204" pitchFamily="34" charset="-122"/>
                <a:ea typeface="微软雅黑" panose="020B0503020204020204" pitchFamily="34" charset="-122"/>
              </a:rPr>
              <a:t>Microsoft SQL Server</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1433</a:t>
            </a:r>
            <a:r>
              <a:rPr lang="zh-CN" altLang="en-US" sz="2000" dirty="0">
                <a:latin typeface="微软雅黑" panose="020B0503020204020204" pitchFamily="34" charset="-122"/>
                <a:ea typeface="微软雅黑" panose="020B0503020204020204" pitchFamily="34" charset="-122"/>
              </a:rPr>
              <a:t>端口，</a:t>
            </a:r>
            <a:r>
              <a:rPr lang="en-US" altLang="zh-CN" sz="2000" dirty="0" err="1">
                <a:latin typeface="微软雅黑" panose="020B0503020204020204" pitchFamily="34" charset="-122"/>
                <a:ea typeface="微软雅黑" panose="020B0503020204020204" pitchFamily="34" charset="-122"/>
              </a:rPr>
              <a:t>mysql</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3306</a:t>
            </a:r>
            <a:r>
              <a:rPr lang="zh-CN" altLang="en-US" sz="2000" dirty="0">
                <a:latin typeface="微软雅黑" panose="020B0503020204020204" pitchFamily="34" charset="-122"/>
                <a:ea typeface="微软雅黑" panose="020B0503020204020204" pitchFamily="34" charset="-122"/>
              </a:rPr>
              <a:t>端口，以及</a:t>
            </a:r>
            <a:r>
              <a:rPr lang="en-US" altLang="zh-CN" sz="2000" dirty="0">
                <a:latin typeface="微软雅黑" panose="020B0503020204020204" pitchFamily="34" charset="-122"/>
                <a:ea typeface="微软雅黑" panose="020B0503020204020204" pitchFamily="34" charset="-122"/>
              </a:rPr>
              <a:t>Oracle SQL</a:t>
            </a:r>
            <a:r>
              <a:rPr lang="zh-CN" altLang="en-US" sz="2000" dirty="0">
                <a:latin typeface="微软雅黑" panose="020B0503020204020204" pitchFamily="34" charset="-122"/>
                <a:ea typeface="微软雅黑" panose="020B0503020204020204" pitchFamily="34" charset="-122"/>
              </a:rPr>
              <a:t>监听器（</a:t>
            </a:r>
            <a:r>
              <a:rPr lang="en-US" altLang="zh-CN" sz="2000" dirty="0" err="1">
                <a:latin typeface="微软雅黑" panose="020B0503020204020204" pitchFamily="34" charset="-122"/>
                <a:ea typeface="微软雅黑" panose="020B0503020204020204" pitchFamily="34" charset="-122"/>
              </a:rPr>
              <a:t>tnslsnr</a:t>
            </a:r>
            <a:r>
              <a:rPr lang="zh-CN" altLang="en-US" sz="2000" dirty="0">
                <a:latin typeface="微软雅黑" panose="020B0503020204020204" pitchFamily="34" charset="-122"/>
                <a:ea typeface="微软雅黑" panose="020B0503020204020204" pitchFamily="34" charset="-122"/>
              </a:rPr>
              <a:t>）使用的</a:t>
            </a:r>
            <a:r>
              <a:rPr lang="en-US" altLang="zh-CN" sz="2000" dirty="0">
                <a:latin typeface="微软雅黑" panose="020B0503020204020204" pitchFamily="34" charset="-122"/>
                <a:ea typeface="微软雅黑" panose="020B0503020204020204" pitchFamily="34" charset="-122"/>
              </a:rPr>
              <a:t>1521</a:t>
            </a:r>
            <a:r>
              <a:rPr lang="zh-CN" altLang="en-US" sz="2000" dirty="0">
                <a:latin typeface="微软雅黑" panose="020B0503020204020204" pitchFamily="34" charset="-122"/>
                <a:ea typeface="微软雅黑" panose="020B0503020204020204" pitchFamily="34" charset="-122"/>
              </a:rPr>
              <a:t>端口。通过相应针对性的扫描可以对数据库的版本以及是否存在安全隐患做出评估。</a:t>
            </a:r>
            <a:endParaRPr lang="en-US"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网络服务扫描</a:t>
            </a:r>
          </a:p>
        </p:txBody>
      </p:sp>
    </p:spTree>
    <p:extLst>
      <p:ext uri="{BB962C8B-B14F-4D97-AF65-F5344CB8AC3E}">
        <p14:creationId xmlns:p14="http://schemas.microsoft.com/office/powerpoint/2010/main" val="230676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4482" y="2153549"/>
            <a:ext cx="10466071" cy="1938992"/>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共享服务扫描</a:t>
            </a:r>
            <a:endParaRPr lang="en-US" altLang="zh-CN" sz="2000" b="1"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Samba</a:t>
            </a:r>
            <a:r>
              <a:rPr lang="zh-CN" altLang="en-US" sz="2000" dirty="0">
                <a:latin typeface="微软雅黑" panose="020B0503020204020204" pitchFamily="34" charset="-122"/>
                <a:ea typeface="微软雅黑" panose="020B0503020204020204" pitchFamily="34" charset="-122"/>
              </a:rPr>
              <a:t>是在类</a:t>
            </a:r>
            <a:r>
              <a:rPr lang="en-US" altLang="zh-CN" sz="2000" dirty="0">
                <a:latin typeface="微软雅黑" panose="020B0503020204020204" pitchFamily="34" charset="-122"/>
                <a:ea typeface="微软雅黑" panose="020B0503020204020204" pitchFamily="34" charset="-122"/>
              </a:rPr>
              <a:t>UNIX</a:t>
            </a:r>
            <a:r>
              <a:rPr lang="zh-CN" altLang="en-US" sz="2000" dirty="0">
                <a:latin typeface="微软雅黑" panose="020B0503020204020204" pitchFamily="34" charset="-122"/>
                <a:ea typeface="微软雅黑" panose="020B0503020204020204" pitchFamily="34" charset="-122"/>
              </a:rPr>
              <a:t>系统上实现</a:t>
            </a:r>
            <a:r>
              <a:rPr lang="en-US" altLang="zh-CN" sz="2000" dirty="0">
                <a:latin typeface="微软雅黑" panose="020B0503020204020204" pitchFamily="34" charset="-122"/>
                <a:ea typeface="微软雅黑" panose="020B0503020204020204" pitchFamily="34" charset="-122"/>
              </a:rPr>
              <a:t>SMB</a:t>
            </a:r>
            <a:r>
              <a:rPr lang="zh-CN" altLang="en-US" sz="2000" dirty="0">
                <a:latin typeface="微软雅黑" panose="020B0503020204020204" pitchFamily="34" charset="-122"/>
                <a:ea typeface="微软雅黑" panose="020B0503020204020204" pitchFamily="34" charset="-122"/>
              </a:rPr>
              <a:t>协议的一个免费软件，由服务器及客户端程序构成，</a:t>
            </a:r>
            <a:r>
              <a:rPr lang="en-US" altLang="zh-CN" sz="2000" dirty="0">
                <a:latin typeface="微软雅黑" panose="020B0503020204020204" pitchFamily="34" charset="-122"/>
                <a:ea typeface="微软雅黑" panose="020B0503020204020204" pitchFamily="34" charset="-122"/>
              </a:rPr>
              <a:t>samba</a:t>
            </a:r>
            <a:r>
              <a:rPr lang="zh-CN" altLang="en-US" sz="2000" dirty="0">
                <a:latin typeface="微软雅黑" panose="020B0503020204020204" pitchFamily="34" charset="-122"/>
                <a:ea typeface="微软雅黑" panose="020B0503020204020204" pitchFamily="34" charset="-122"/>
              </a:rPr>
              <a:t>服务对应的端口有</a:t>
            </a:r>
            <a:r>
              <a:rPr lang="en-US" altLang="zh-CN" sz="2000" dirty="0">
                <a:latin typeface="微软雅黑" panose="020B0503020204020204" pitchFamily="34" charset="-122"/>
                <a:ea typeface="微软雅黑" panose="020B0503020204020204" pitchFamily="34" charset="-122"/>
              </a:rPr>
              <a:t>139</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445</a:t>
            </a:r>
            <a:r>
              <a:rPr lang="zh-CN" altLang="en-US" sz="2000" dirty="0">
                <a:latin typeface="微软雅黑" panose="020B0503020204020204" pitchFamily="34" charset="-122"/>
                <a:ea typeface="微软雅黑" panose="020B0503020204020204" pitchFamily="34" charset="-122"/>
              </a:rPr>
              <a:t>等等，它存在的很多漏洞都对服务器影响巨大。</a:t>
            </a:r>
            <a:r>
              <a:rPr lang="en-US" altLang="zh-CN" sz="2000" dirty="0">
                <a:latin typeface="微软雅黑" panose="020B0503020204020204" pitchFamily="34" charset="-122"/>
                <a:ea typeface="微软雅黑" panose="020B0503020204020204" pitchFamily="34" charset="-122"/>
              </a:rPr>
              <a:t>SMB</a:t>
            </a:r>
            <a:r>
              <a:rPr lang="zh-CN" altLang="en-US" sz="2000" dirty="0">
                <a:latin typeface="微软雅黑" panose="020B0503020204020204" pitchFamily="34" charset="-122"/>
                <a:ea typeface="微软雅黑" panose="020B0503020204020204" pitchFamily="34" charset="-122"/>
              </a:rPr>
              <a:t>协议在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上也存在同样的安全风险，最有名的永恒之蓝带来的伤害就是最好的佐证。扫描此类服务或端口也是攻击者最常使用的手段之一。</a:t>
            </a:r>
            <a:endParaRPr lang="en-US" altLang="zh-CN"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87094" y="646048"/>
            <a:ext cx="4857135"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661698" y="725724"/>
            <a:ext cx="2646878" cy="584775"/>
          </a:xfrm>
          <a:prstGeom prst="rect">
            <a:avLst/>
          </a:prstGeom>
        </p:spPr>
        <p:txBody>
          <a:bodyPr wrap="none">
            <a:spAutoFit/>
          </a:bodyPr>
          <a:lstStyle/>
          <a:p>
            <a:r>
              <a:rPr lang="zh-CN" altLang="en-US" sz="3200" b="1" dirty="0">
                <a:solidFill>
                  <a:schemeClr val="bg1"/>
                </a:solidFill>
                <a:latin typeface="微软雅黑" panose="020B0503020204020204" charset="-122"/>
                <a:ea typeface="微软雅黑" panose="020B0503020204020204" charset="-122"/>
              </a:rPr>
              <a:t>网络服务扫描</a:t>
            </a:r>
          </a:p>
        </p:txBody>
      </p:sp>
    </p:spTree>
    <p:extLst>
      <p:ext uri="{BB962C8B-B14F-4D97-AF65-F5344CB8AC3E}">
        <p14:creationId xmlns:p14="http://schemas.microsoft.com/office/powerpoint/2010/main" val="203713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2502</TotalTime>
  <Words>687</Words>
  <Application>Microsoft Office PowerPoint</Application>
  <PresentationFormat>自定义</PresentationFormat>
  <Paragraphs>48</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11</vt:i4>
      </vt:variant>
    </vt:vector>
  </HeadingPairs>
  <TitlesOfParts>
    <vt:vector size="20" baseType="lpstr">
      <vt:lpstr>宋体</vt:lpstr>
      <vt:lpstr>微软雅黑</vt:lpstr>
      <vt:lpstr>Arial</vt:lpstr>
      <vt:lpstr>Calibri</vt:lpstr>
      <vt:lpstr>Calibri Light</vt:lpstr>
      <vt:lpstr>Century Gothic</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SQ</dc:creator>
  <cp:lastModifiedBy>黄丰</cp:lastModifiedBy>
  <cp:revision>192</cp:revision>
  <dcterms:created xsi:type="dcterms:W3CDTF">2017-06-05T01:21:00Z</dcterms:created>
  <dcterms:modified xsi:type="dcterms:W3CDTF">2017-12-13T03:18:29Z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