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sldIdLst>
    <p:sldId id="256" r:id="rId3"/>
    <p:sldId id="307" r:id="rId4"/>
    <p:sldId id="308" r:id="rId5"/>
    <p:sldId id="306" r:id="rId6"/>
    <p:sldId id="310" r:id="rId7"/>
    <p:sldId id="309" r:id="rId8"/>
    <p:sldId id="311" r:id="rId9"/>
    <p:sldId id="313" r:id="rId10"/>
    <p:sldId id="314" r:id="rId11"/>
    <p:sldId id="257" r:id="rId12"/>
  </p:sldIdLst>
  <p:sldSz cx="12195175" cy="6859588"/>
  <p:notesSz cx="7104063" cy="10234613"/>
  <p:defaultText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lyn"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70C0"/>
    <a:srgbClr val="009899"/>
    <a:srgbClr val="F28D01"/>
    <a:srgbClr val="2A7E1F"/>
    <a:srgbClr val="059A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26" y="108"/>
      </p:cViewPr>
      <p:guideLst>
        <p:guide orient="horz" pos="2161"/>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374" indent="0" algn="ctr">
              <a:buNone/>
              <a:defRPr sz="2000"/>
            </a:lvl2pPr>
            <a:lvl3pPr marL="912735" indent="0" algn="ctr">
              <a:buNone/>
              <a:defRPr sz="1700"/>
            </a:lvl3pPr>
            <a:lvl4pPr marL="1369096" indent="0" algn="ctr">
              <a:buNone/>
              <a:defRPr sz="1600"/>
            </a:lvl4pPr>
            <a:lvl5pPr marL="1825464" indent="0" algn="ctr">
              <a:buNone/>
              <a:defRPr sz="1600"/>
            </a:lvl5pPr>
            <a:lvl6pPr marL="2281828" indent="0" algn="ctr">
              <a:buNone/>
              <a:defRPr sz="1600"/>
            </a:lvl6pPr>
            <a:lvl7pPr marL="2738198" indent="0" algn="ctr">
              <a:buNone/>
              <a:defRPr sz="1600"/>
            </a:lvl7pPr>
            <a:lvl8pPr marL="3194560" indent="0" algn="ctr">
              <a:buNone/>
              <a:defRPr sz="1600"/>
            </a:lvl8pPr>
            <a:lvl9pPr marL="3650926"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374" indent="0" algn="ctr">
              <a:buNone/>
              <a:defRPr sz="2000"/>
            </a:lvl2pPr>
            <a:lvl3pPr marL="912735" indent="0" algn="ctr">
              <a:buNone/>
              <a:defRPr sz="1700"/>
            </a:lvl3pPr>
            <a:lvl4pPr marL="1369096" indent="0" algn="ctr">
              <a:buNone/>
              <a:defRPr sz="1600"/>
            </a:lvl4pPr>
            <a:lvl5pPr marL="1825464" indent="0" algn="ctr">
              <a:buNone/>
              <a:defRPr sz="1600"/>
            </a:lvl5pPr>
            <a:lvl6pPr marL="2281828" indent="0" algn="ctr">
              <a:buNone/>
              <a:defRPr sz="1600"/>
            </a:lvl6pPr>
            <a:lvl7pPr marL="2738198" indent="0" algn="ctr">
              <a:buNone/>
              <a:defRPr sz="1600"/>
            </a:lvl7pPr>
            <a:lvl8pPr marL="3194560" indent="0" algn="ctr">
              <a:buNone/>
              <a:defRPr sz="1600"/>
            </a:lvl8pPr>
            <a:lvl9pPr marL="3650926"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374" indent="0">
              <a:buNone/>
              <a:defRPr sz="2000">
                <a:solidFill>
                  <a:schemeClr val="tx1">
                    <a:tint val="75000"/>
                  </a:schemeClr>
                </a:solidFill>
              </a:defRPr>
            </a:lvl2pPr>
            <a:lvl3pPr marL="912735" indent="0">
              <a:buNone/>
              <a:defRPr sz="1700">
                <a:solidFill>
                  <a:schemeClr val="tx1">
                    <a:tint val="75000"/>
                  </a:schemeClr>
                </a:solidFill>
              </a:defRPr>
            </a:lvl3pPr>
            <a:lvl4pPr marL="1369096" indent="0">
              <a:buNone/>
              <a:defRPr sz="1600">
                <a:solidFill>
                  <a:schemeClr val="tx1">
                    <a:tint val="75000"/>
                  </a:schemeClr>
                </a:solidFill>
              </a:defRPr>
            </a:lvl4pPr>
            <a:lvl5pPr marL="1825464" indent="0">
              <a:buNone/>
              <a:defRPr sz="1600">
                <a:solidFill>
                  <a:schemeClr val="tx1">
                    <a:tint val="75000"/>
                  </a:schemeClr>
                </a:solidFill>
              </a:defRPr>
            </a:lvl5pPr>
            <a:lvl6pPr marL="2281828" indent="0">
              <a:buNone/>
              <a:defRPr sz="1600">
                <a:solidFill>
                  <a:schemeClr val="tx1">
                    <a:tint val="75000"/>
                  </a:schemeClr>
                </a:solidFill>
              </a:defRPr>
            </a:lvl6pPr>
            <a:lvl7pPr marL="2738198" indent="0">
              <a:buNone/>
              <a:defRPr sz="1600">
                <a:solidFill>
                  <a:schemeClr val="tx1">
                    <a:tint val="75000"/>
                  </a:schemeClr>
                </a:solidFill>
              </a:defRPr>
            </a:lvl7pPr>
            <a:lvl8pPr marL="3194560" indent="0">
              <a:buNone/>
              <a:defRPr sz="1600">
                <a:solidFill>
                  <a:schemeClr val="tx1">
                    <a:tint val="75000"/>
                  </a:schemeClr>
                </a:solidFill>
              </a:defRPr>
            </a:lvl8pPr>
            <a:lvl9pPr marL="3650926"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374" indent="0">
              <a:buNone/>
              <a:defRPr sz="2800"/>
            </a:lvl2pPr>
            <a:lvl3pPr marL="912735" indent="0">
              <a:buNone/>
              <a:defRPr sz="2400"/>
            </a:lvl3pPr>
            <a:lvl4pPr marL="1369096" indent="0">
              <a:buNone/>
              <a:defRPr sz="2000"/>
            </a:lvl4pPr>
            <a:lvl5pPr marL="1825464" indent="0">
              <a:buNone/>
              <a:defRPr sz="2000"/>
            </a:lvl5pPr>
            <a:lvl6pPr marL="2281828" indent="0">
              <a:buNone/>
              <a:defRPr sz="2000"/>
            </a:lvl6pPr>
            <a:lvl7pPr marL="2738198" indent="0">
              <a:buNone/>
              <a:defRPr sz="2000"/>
            </a:lvl7pPr>
            <a:lvl8pPr marL="3194560" indent="0">
              <a:buNone/>
              <a:defRPr sz="2000"/>
            </a:lvl8pPr>
            <a:lvl9pPr marL="3650926"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374" indent="0">
              <a:buNone/>
              <a:defRPr sz="1700"/>
            </a:lvl2pPr>
            <a:lvl3pPr marL="912735" indent="0">
              <a:buNone/>
              <a:defRPr sz="1600"/>
            </a:lvl3pPr>
            <a:lvl4pPr marL="1369096" indent="0">
              <a:buNone/>
              <a:defRPr sz="1300"/>
            </a:lvl4pPr>
            <a:lvl5pPr marL="1825464" indent="0">
              <a:buNone/>
              <a:defRPr sz="1300"/>
            </a:lvl5pPr>
            <a:lvl6pPr marL="2281828" indent="0">
              <a:buNone/>
              <a:defRPr sz="1300"/>
            </a:lvl6pPr>
            <a:lvl7pPr marL="2738198" indent="0">
              <a:buNone/>
              <a:defRPr sz="1300"/>
            </a:lvl7pPr>
            <a:lvl8pPr marL="3194560" indent="0">
              <a:buNone/>
              <a:defRPr sz="1300"/>
            </a:lvl8pPr>
            <a:lvl9pPr marL="3650926"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2" y="0"/>
            <a:ext cx="12191210" cy="6859588"/>
          </a:xfrm>
          <a:prstGeom prst="rect">
            <a:avLst/>
          </a:prstGeom>
        </p:spPr>
      </p:pic>
      <p:grpSp>
        <p:nvGrpSpPr>
          <p:cNvPr id="8" name="组合 7"/>
          <p:cNvGrpSpPr>
            <a:grpSpLocks noChangeAspect="1"/>
          </p:cNvGrpSpPr>
          <p:nvPr userDrawn="1"/>
        </p:nvGrpSpPr>
        <p:grpSpPr bwMode="auto">
          <a:xfrm>
            <a:off x="606056" y="569533"/>
            <a:ext cx="11099010" cy="5900499"/>
            <a:chOff x="1608912" y="1173758"/>
            <a:chExt cx="6572388" cy="3482975"/>
          </a:xfrm>
        </p:grpSpPr>
        <p:sp>
          <p:nvSpPr>
            <p:cNvPr id="9" name="Freeform 5"/>
            <p:cNvSpPr/>
            <p:nvPr/>
          </p:nvSpPr>
          <p:spPr bwMode="auto">
            <a:xfrm>
              <a:off x="1608912" y="1173758"/>
              <a:ext cx="6572388"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0" name="Freeform 8"/>
            <p:cNvSpPr/>
            <p:nvPr/>
          </p:nvSpPr>
          <p:spPr bwMode="auto">
            <a:xfrm>
              <a:off x="7700506" y="4184533"/>
              <a:ext cx="449211" cy="447206"/>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1" name="Freeform 7"/>
          <p:cNvSpPr/>
          <p:nvPr userDrawn="1"/>
        </p:nvSpPr>
        <p:spPr bwMode="auto">
          <a:xfrm>
            <a:off x="490110" y="396756"/>
            <a:ext cx="1953261" cy="1503393"/>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solidFill>
              <a:srgbClr val="0070C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71956" tIns="35987" rIns="71956" bIns="35987"/>
          <a:lstStyle/>
          <a:p>
            <a:endParaRPr lang="zh-CN" altLang="en-US" sz="800">
              <a:solidFill>
                <a:srgbClr val="0070C0"/>
              </a:solidFill>
            </a:endParaRPr>
          </a:p>
        </p:txBody>
      </p:sp>
      <p:pic>
        <p:nvPicPr>
          <p:cNvPr id="13" name="图片 12"/>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753491" y="608400"/>
            <a:ext cx="1155600" cy="1152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374" indent="0">
              <a:buNone/>
              <a:defRPr sz="2000">
                <a:solidFill>
                  <a:schemeClr val="tx1">
                    <a:tint val="75000"/>
                  </a:schemeClr>
                </a:solidFill>
              </a:defRPr>
            </a:lvl2pPr>
            <a:lvl3pPr marL="912735" indent="0">
              <a:buNone/>
              <a:defRPr sz="1700">
                <a:solidFill>
                  <a:schemeClr val="tx1">
                    <a:tint val="75000"/>
                  </a:schemeClr>
                </a:solidFill>
              </a:defRPr>
            </a:lvl3pPr>
            <a:lvl4pPr marL="1369096" indent="0">
              <a:buNone/>
              <a:defRPr sz="1600">
                <a:solidFill>
                  <a:schemeClr val="tx1">
                    <a:tint val="75000"/>
                  </a:schemeClr>
                </a:solidFill>
              </a:defRPr>
            </a:lvl4pPr>
            <a:lvl5pPr marL="1825464" indent="0">
              <a:buNone/>
              <a:defRPr sz="1600">
                <a:solidFill>
                  <a:schemeClr val="tx1">
                    <a:tint val="75000"/>
                  </a:schemeClr>
                </a:solidFill>
              </a:defRPr>
            </a:lvl5pPr>
            <a:lvl6pPr marL="2281828" indent="0">
              <a:buNone/>
              <a:defRPr sz="1600">
                <a:solidFill>
                  <a:schemeClr val="tx1">
                    <a:tint val="75000"/>
                  </a:schemeClr>
                </a:solidFill>
              </a:defRPr>
            </a:lvl6pPr>
            <a:lvl7pPr marL="2738198" indent="0">
              <a:buNone/>
              <a:defRPr sz="1600">
                <a:solidFill>
                  <a:schemeClr val="tx1">
                    <a:tint val="75000"/>
                  </a:schemeClr>
                </a:solidFill>
              </a:defRPr>
            </a:lvl7pPr>
            <a:lvl8pPr marL="3194560" indent="0">
              <a:buNone/>
              <a:defRPr sz="1600">
                <a:solidFill>
                  <a:schemeClr val="tx1">
                    <a:tint val="75000"/>
                  </a:schemeClr>
                </a:solidFill>
              </a:defRPr>
            </a:lvl8pPr>
            <a:lvl9pPr marL="3650926"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374" indent="0">
              <a:buNone/>
              <a:defRPr sz="2800"/>
            </a:lvl2pPr>
            <a:lvl3pPr marL="912735" indent="0">
              <a:buNone/>
              <a:defRPr sz="2400"/>
            </a:lvl3pPr>
            <a:lvl4pPr marL="1369096" indent="0">
              <a:buNone/>
              <a:defRPr sz="2000"/>
            </a:lvl4pPr>
            <a:lvl5pPr marL="1825464" indent="0">
              <a:buNone/>
              <a:defRPr sz="2000"/>
            </a:lvl5pPr>
            <a:lvl6pPr marL="2281828" indent="0">
              <a:buNone/>
              <a:defRPr sz="2000"/>
            </a:lvl6pPr>
            <a:lvl7pPr marL="2738198" indent="0">
              <a:buNone/>
              <a:defRPr sz="2000"/>
            </a:lvl7pPr>
            <a:lvl8pPr marL="3194560" indent="0">
              <a:buNone/>
              <a:defRPr sz="2000"/>
            </a:lvl8pPr>
            <a:lvl9pPr marL="3650926"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374" indent="0">
              <a:buNone/>
              <a:defRPr sz="1700"/>
            </a:lvl2pPr>
            <a:lvl3pPr marL="912735" indent="0">
              <a:buNone/>
              <a:defRPr sz="1600"/>
            </a:lvl3pPr>
            <a:lvl4pPr marL="1369096" indent="0">
              <a:buNone/>
              <a:defRPr sz="1300"/>
            </a:lvl4pPr>
            <a:lvl5pPr marL="1825464" indent="0">
              <a:buNone/>
              <a:defRPr sz="1300"/>
            </a:lvl5pPr>
            <a:lvl6pPr marL="2281828" indent="0">
              <a:buNone/>
              <a:defRPr sz="1300"/>
            </a:lvl6pPr>
            <a:lvl7pPr marL="2738198" indent="0">
              <a:buNone/>
              <a:defRPr sz="1300"/>
            </a:lvl7pPr>
            <a:lvl8pPr marL="3194560" indent="0">
              <a:buNone/>
              <a:defRPr sz="1300"/>
            </a:lvl8pPr>
            <a:lvl9pPr marL="3650926"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273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548" indent="-226281" algn="l" defTabSz="91273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49" indent="-226281" algn="l" defTabSz="91273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913" indent="-226281" algn="l" defTabSz="91273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7279"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364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001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66382"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2747"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79110"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273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548" indent="-226281" algn="l" defTabSz="91273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49" indent="-226281" algn="l" defTabSz="91273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913" indent="-226281" algn="l" defTabSz="91273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7279"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364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001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66382"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2747"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79110"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4" y="0"/>
            <a:ext cx="12191210" cy="6859588"/>
          </a:xfrm>
          <a:prstGeom prst="rect">
            <a:avLst/>
          </a:prstGeom>
        </p:spPr>
      </p:pic>
      <p:sp>
        <p:nvSpPr>
          <p:cNvPr id="8" name="TextBox 7"/>
          <p:cNvSpPr txBox="1"/>
          <p:nvPr/>
        </p:nvSpPr>
        <p:spPr>
          <a:xfrm>
            <a:off x="630086" y="2483187"/>
            <a:ext cx="10935007" cy="1754153"/>
          </a:xfrm>
          <a:prstGeom prst="rect">
            <a:avLst/>
          </a:prstGeom>
          <a:noFill/>
        </p:spPr>
        <p:txBody>
          <a:bodyPr lIns="91270" tIns="45634" rIns="91270" bIns="45634">
            <a:spAutoFit/>
          </a:bodyPr>
          <a:lstStyle/>
          <a:p>
            <a:pPr algn="ctr"/>
            <a:r>
              <a:rPr lang="zh-CN" altLang="en-US" sz="5400" dirty="0">
                <a:ln w="19050">
                  <a:solidFill>
                    <a:srgbClr val="000000">
                      <a:tint val="1000"/>
                    </a:srgbClr>
                  </a:solidFill>
                  <a:prstDash val="solid"/>
                </a:ln>
                <a:solidFill>
                  <a:srgbClr val="A7C6E5">
                    <a:lumMod val="20000"/>
                    <a:lumOff val="80000"/>
                  </a:srgbClr>
                </a:solidFill>
                <a:latin typeface="微软雅黑" panose="020B0503020204020204" charset="-122"/>
                <a:ea typeface="微软雅黑" panose="020B0503020204020204" charset="-122"/>
              </a:rPr>
              <a:t>知识点： 网络流量监测</a:t>
            </a:r>
          </a:p>
          <a:p>
            <a:endParaRPr lang="zh-CN" altLang="en-US" sz="5400" dirty="0">
              <a:ln w="19050">
                <a:solidFill>
                  <a:srgbClr val="000000">
                    <a:tint val="1000"/>
                  </a:srgbClr>
                </a:solidFill>
                <a:prstDash val="solid"/>
              </a:ln>
              <a:solidFill>
                <a:srgbClr val="A7C6E5">
                  <a:lumMod val="20000"/>
                  <a:lumOff val="80000"/>
                </a:srgbClr>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210" cy="6859588"/>
          </a:xfrm>
          <a:prstGeom prst="rect">
            <a:avLst/>
          </a:prstGeom>
        </p:spPr>
      </p:pic>
      <p:grpSp>
        <p:nvGrpSpPr>
          <p:cNvPr id="11" name="组合 10"/>
          <p:cNvGrpSpPr/>
          <p:nvPr/>
        </p:nvGrpSpPr>
        <p:grpSpPr bwMode="auto">
          <a:xfrm>
            <a:off x="3000808" y="1396909"/>
            <a:ext cx="6275414" cy="3571364"/>
            <a:chOff x="1358950" y="1173758"/>
            <a:chExt cx="7072312" cy="3482975"/>
          </a:xfrm>
        </p:grpSpPr>
        <p:sp>
          <p:nvSpPr>
            <p:cNvPr id="12" name="Freeform 5"/>
            <p:cNvSpPr/>
            <p:nvPr/>
          </p:nvSpPr>
          <p:spPr bwMode="auto">
            <a:xfrm>
              <a:off x="1358950" y="1173758"/>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45067" name="Freeform 8"/>
            <p:cNvSpPr/>
            <p:nvPr/>
          </p:nvSpPr>
          <p:spPr bwMode="auto">
            <a:xfrm>
              <a:off x="7817455" y="4128895"/>
              <a:ext cx="565056" cy="490140"/>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3" name="Freeform 7"/>
          <p:cNvSpPr/>
          <p:nvPr/>
        </p:nvSpPr>
        <p:spPr bwMode="auto">
          <a:xfrm>
            <a:off x="2918955" y="1229326"/>
            <a:ext cx="1986260" cy="1251278"/>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w="9525">
            <a:noFill/>
            <a:round/>
          </a:ln>
          <a:effectLst>
            <a:outerShdw blurRad="50800" dist="38100" dir="2700000" algn="tl" rotWithShape="0">
              <a:prstClr val="black">
                <a:alpha val="40000"/>
              </a:prstClr>
            </a:outerShdw>
          </a:effectLst>
        </p:spPr>
        <p:txBody>
          <a:bodyPr lIns="71956" tIns="35987" rIns="71956" bIns="35987"/>
          <a:lstStyle/>
          <a:p>
            <a:endParaRPr lang="zh-CN" altLang="en-US" sz="800"/>
          </a:p>
        </p:txBody>
      </p:sp>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7676" y="1351858"/>
            <a:ext cx="1024384" cy="1018156"/>
          </a:xfrm>
          <a:prstGeom prst="rect">
            <a:avLst/>
          </a:prstGeom>
        </p:spPr>
      </p:pic>
      <p:sp>
        <p:nvSpPr>
          <p:cNvPr id="8" name="矩形 7"/>
          <p:cNvSpPr/>
          <p:nvPr/>
        </p:nvSpPr>
        <p:spPr>
          <a:xfrm>
            <a:off x="5635813" y="2890203"/>
            <a:ext cx="1005403" cy="584775"/>
          </a:xfrm>
          <a:prstGeom prst="rect">
            <a:avLst/>
          </a:prstGeom>
        </p:spPr>
        <p:txBody>
          <a:bodyPr wrap="none">
            <a:spAutoFit/>
          </a:bodyPr>
          <a:lstStyle/>
          <a:p>
            <a:pPr algn="ctr">
              <a:defRPr/>
            </a:pPr>
            <a:r>
              <a:rPr lang="zh-CN" altLang="en-US" sz="3200" dirty="0">
                <a:solidFill>
                  <a:schemeClr val="tx1">
                    <a:lumMod val="65000"/>
                    <a:lumOff val="35000"/>
                  </a:schemeClr>
                </a:solidFill>
                <a:latin typeface="微软雅黑" panose="020B0503020204020204" charset="-122"/>
                <a:ea typeface="微软雅黑" panose="020B0503020204020204" charset="-122"/>
              </a:rPr>
              <a:t>谢谢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4631767" y="2145310"/>
            <a:ext cx="4101695" cy="599235"/>
            <a:chOff x="3710491" y="1059582"/>
            <a:chExt cx="4101695" cy="599235"/>
          </a:xfrm>
        </p:grpSpPr>
        <p:grpSp>
          <p:nvGrpSpPr>
            <p:cNvPr id="90" name="组合 89"/>
            <p:cNvGrpSpPr/>
            <p:nvPr/>
          </p:nvGrpSpPr>
          <p:grpSpPr>
            <a:xfrm>
              <a:off x="3710491" y="1059582"/>
              <a:ext cx="4101695" cy="599235"/>
              <a:chOff x="4139952" y="1170041"/>
              <a:chExt cx="3672408" cy="536519"/>
            </a:xfrm>
          </p:grpSpPr>
          <p:sp>
            <p:nvSpPr>
              <p:cNvPr id="92" name="圆角矩形 91"/>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3"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6">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4" name="TextBox 35"/>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01</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91" name="TextBox 32"/>
            <p:cNvSpPr txBox="1"/>
            <p:nvPr/>
          </p:nvSpPr>
          <p:spPr>
            <a:xfrm>
              <a:off x="4360067" y="1160230"/>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网页数据爬取</a:t>
              </a:r>
            </a:p>
          </p:txBody>
        </p:sp>
      </p:grpSp>
      <p:grpSp>
        <p:nvGrpSpPr>
          <p:cNvPr id="107" name="组合 106"/>
          <p:cNvGrpSpPr/>
          <p:nvPr/>
        </p:nvGrpSpPr>
        <p:grpSpPr>
          <a:xfrm>
            <a:off x="4631765" y="4823840"/>
            <a:ext cx="4101695" cy="599235"/>
            <a:chOff x="3710491" y="1059582"/>
            <a:chExt cx="4101695" cy="599235"/>
          </a:xfrm>
        </p:grpSpPr>
        <p:grpSp>
          <p:nvGrpSpPr>
            <p:cNvPr id="108" name="组合 107"/>
            <p:cNvGrpSpPr/>
            <p:nvPr/>
          </p:nvGrpSpPr>
          <p:grpSpPr>
            <a:xfrm>
              <a:off x="3710491" y="1059582"/>
              <a:ext cx="4101695" cy="599235"/>
              <a:chOff x="4139952" y="1170041"/>
              <a:chExt cx="3672408" cy="536519"/>
            </a:xfrm>
          </p:grpSpPr>
          <p:sp>
            <p:nvSpPr>
              <p:cNvPr id="110" name="圆角矩形 109"/>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11"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5B9BD5"/>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12" name="TextBox 53"/>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C00000"/>
                    </a:solidFill>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04</a:t>
                </a:r>
                <a:endParaRPr kumimoji="0" lang="zh-CN" altLang="en-US" sz="2000" b="1" i="0" u="none" strike="noStrike" kern="0" cap="none" spc="0" normalizeH="0" baseline="0" noProof="0" dirty="0">
                  <a:ln>
                    <a:noFill/>
                  </a:ln>
                  <a:solidFill>
                    <a:srgbClr val="C00000"/>
                  </a:solidFill>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109" name="TextBox 50"/>
            <p:cNvSpPr txBox="1"/>
            <p:nvPr/>
          </p:nvSpPr>
          <p:spPr>
            <a:xfrm>
              <a:off x="4369136" y="116774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网络流量监测</a:t>
              </a:r>
            </a:p>
          </p:txBody>
        </p:sp>
      </p:grpSp>
      <p:grpSp>
        <p:nvGrpSpPr>
          <p:cNvPr id="113" name="组合 112"/>
          <p:cNvGrpSpPr/>
          <p:nvPr/>
        </p:nvGrpSpPr>
        <p:grpSpPr>
          <a:xfrm>
            <a:off x="2180815" y="3157920"/>
            <a:ext cx="1197175" cy="1197175"/>
            <a:chOff x="304800" y="673100"/>
            <a:chExt cx="4000500" cy="4000500"/>
          </a:xfrm>
          <a:effectLst>
            <a:outerShdw blurRad="444500" dist="254000" dir="8100000" algn="tr" rotWithShape="0">
              <a:prstClr val="black">
                <a:alpha val="50000"/>
              </a:prstClr>
            </a:outerShdw>
          </a:effectLst>
        </p:grpSpPr>
        <p:sp>
          <p:nvSpPr>
            <p:cNvPr id="114" name="同心圆 1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15" name="椭圆 11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16" name="TextBox 57"/>
          <p:cNvSpPr txBox="1"/>
          <p:nvPr/>
        </p:nvSpPr>
        <p:spPr>
          <a:xfrm>
            <a:off x="2155189" y="3541063"/>
            <a:ext cx="1257356" cy="430887"/>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2B6F7D"/>
                </a:solidFill>
                <a:effectLst/>
                <a:uLnTx/>
                <a:uFillTx/>
                <a:latin typeface="微软雅黑" pitchFamily="34" charset="-122"/>
                <a:ea typeface="微软雅黑" pitchFamily="34" charset="-122"/>
              </a:rPr>
              <a:t>目录</a:t>
            </a:r>
          </a:p>
        </p:txBody>
      </p:sp>
      <p:sp>
        <p:nvSpPr>
          <p:cNvPr id="117" name="Freeform 5"/>
          <p:cNvSpPr>
            <a:spLocks/>
          </p:cNvSpPr>
          <p:nvPr/>
        </p:nvSpPr>
        <p:spPr bwMode="auto">
          <a:xfrm>
            <a:off x="3718581" y="2261087"/>
            <a:ext cx="651442" cy="2924667"/>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ysClr val="window" lastClr="FFFFFF"/>
              </a:gs>
              <a:gs pos="100000">
                <a:sysClr val="window" lastClr="FFFFFF">
                  <a:lumMod val="85000"/>
                </a:sysClr>
              </a:gs>
            </a:gsLst>
            <a:lin ang="0" scaled="1"/>
            <a:tileRect/>
          </a:gradFill>
          <a:ln w="12700" cap="flat" cmpd="sng" algn="ctr">
            <a:gradFill>
              <a:gsLst>
                <a:gs pos="0">
                  <a:sysClr val="window" lastClr="FFFFFF"/>
                </a:gs>
                <a:gs pos="100000">
                  <a:sysClr val="window" lastClr="FFFFFF">
                    <a:lumMod val="85000"/>
                  </a:sysClr>
                </a:gs>
              </a:gsLst>
              <a:lin ang="5400000" scaled="0"/>
            </a:gra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grpSp>
        <p:nvGrpSpPr>
          <p:cNvPr id="19" name="组合 18">
            <a:extLst>
              <a:ext uri="{FF2B5EF4-FFF2-40B4-BE49-F238E27FC236}">
                <a16:creationId xmlns:a16="http://schemas.microsoft.com/office/drawing/2014/main" id="{E430550C-8F75-4519-B6C9-4510C90EFF7B}"/>
              </a:ext>
            </a:extLst>
          </p:cNvPr>
          <p:cNvGrpSpPr/>
          <p:nvPr/>
        </p:nvGrpSpPr>
        <p:grpSpPr>
          <a:xfrm>
            <a:off x="4631765" y="2997199"/>
            <a:ext cx="4101695" cy="599234"/>
            <a:chOff x="3710490" y="932596"/>
            <a:chExt cx="4101695" cy="599234"/>
          </a:xfrm>
        </p:grpSpPr>
        <p:grpSp>
          <p:nvGrpSpPr>
            <p:cNvPr id="20" name="组合 19">
              <a:extLst>
                <a:ext uri="{FF2B5EF4-FFF2-40B4-BE49-F238E27FC236}">
                  <a16:creationId xmlns:a16="http://schemas.microsoft.com/office/drawing/2014/main" id="{DAF7ADE9-84C0-4610-A875-E70497862AF2}"/>
                </a:ext>
              </a:extLst>
            </p:cNvPr>
            <p:cNvGrpSpPr/>
            <p:nvPr/>
          </p:nvGrpSpPr>
          <p:grpSpPr>
            <a:xfrm>
              <a:off x="3710490" y="932596"/>
              <a:ext cx="4101695" cy="599234"/>
              <a:chOff x="4139951" y="1056346"/>
              <a:chExt cx="3672408" cy="536519"/>
            </a:xfrm>
          </p:grpSpPr>
          <p:sp>
            <p:nvSpPr>
              <p:cNvPr id="22" name="圆角矩形 109">
                <a:extLst>
                  <a:ext uri="{FF2B5EF4-FFF2-40B4-BE49-F238E27FC236}">
                    <a16:creationId xmlns:a16="http://schemas.microsoft.com/office/drawing/2014/main" id="{173EB71A-C9E2-4F85-A41D-DC1A23710B3E}"/>
                  </a:ext>
                </a:extLst>
              </p:cNvPr>
              <p:cNvSpPr/>
              <p:nvPr/>
            </p:nvSpPr>
            <p:spPr>
              <a:xfrm>
                <a:off x="4139951" y="1056346"/>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23" name="圆角矩形 113">
                <a:extLst>
                  <a:ext uri="{FF2B5EF4-FFF2-40B4-BE49-F238E27FC236}">
                    <a16:creationId xmlns:a16="http://schemas.microsoft.com/office/drawing/2014/main" id="{141EDE7E-4554-4D3F-9115-3F4C252F861A}"/>
                  </a:ext>
                </a:extLst>
              </p:cNvPr>
              <p:cNvSpPr/>
              <p:nvPr/>
            </p:nvSpPr>
            <p:spPr>
              <a:xfrm>
                <a:off x="4716016" y="1130636"/>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24" name="TextBox 53">
                <a:extLst>
                  <a:ext uri="{FF2B5EF4-FFF2-40B4-BE49-F238E27FC236}">
                    <a16:creationId xmlns:a16="http://schemas.microsoft.com/office/drawing/2014/main" id="{7C26E63F-52F7-47DF-879C-038CDEA27348}"/>
                  </a:ext>
                </a:extLst>
              </p:cNvPr>
              <p:cNvSpPr txBox="1"/>
              <p:nvPr/>
            </p:nvSpPr>
            <p:spPr>
              <a:xfrm>
                <a:off x="4246444" y="115982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02</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21" name="TextBox 50">
              <a:extLst>
                <a:ext uri="{FF2B5EF4-FFF2-40B4-BE49-F238E27FC236}">
                  <a16:creationId xmlns:a16="http://schemas.microsoft.com/office/drawing/2014/main" id="{78907C63-8338-482E-BD09-174BDAFFAC63}"/>
                </a:ext>
              </a:extLst>
            </p:cNvPr>
            <p:cNvSpPr txBox="1"/>
            <p:nvPr/>
          </p:nvSpPr>
          <p:spPr>
            <a:xfrm>
              <a:off x="4369136" y="1043916"/>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网络服务扫描</a:t>
              </a:r>
            </a:p>
          </p:txBody>
        </p:sp>
      </p:grpSp>
      <p:grpSp>
        <p:nvGrpSpPr>
          <p:cNvPr id="25" name="组合 24">
            <a:extLst>
              <a:ext uri="{FF2B5EF4-FFF2-40B4-BE49-F238E27FC236}">
                <a16:creationId xmlns:a16="http://schemas.microsoft.com/office/drawing/2014/main" id="{DE9061C8-0BFC-4E45-B898-644D3CC89F94}"/>
              </a:ext>
            </a:extLst>
          </p:cNvPr>
          <p:cNvGrpSpPr/>
          <p:nvPr/>
        </p:nvGrpSpPr>
        <p:grpSpPr>
          <a:xfrm>
            <a:off x="4631765" y="3933850"/>
            <a:ext cx="4101695" cy="599235"/>
            <a:chOff x="3710491" y="1021482"/>
            <a:chExt cx="4101695" cy="599235"/>
          </a:xfrm>
        </p:grpSpPr>
        <p:grpSp>
          <p:nvGrpSpPr>
            <p:cNvPr id="26" name="组合 25">
              <a:extLst>
                <a:ext uri="{FF2B5EF4-FFF2-40B4-BE49-F238E27FC236}">
                  <a16:creationId xmlns:a16="http://schemas.microsoft.com/office/drawing/2014/main" id="{B1E224E9-358E-4EA3-9102-E21EEDBD8268}"/>
                </a:ext>
              </a:extLst>
            </p:cNvPr>
            <p:cNvGrpSpPr/>
            <p:nvPr/>
          </p:nvGrpSpPr>
          <p:grpSpPr>
            <a:xfrm>
              <a:off x="3710491" y="1021482"/>
              <a:ext cx="4101695" cy="599235"/>
              <a:chOff x="4139952" y="1135929"/>
              <a:chExt cx="3672408" cy="536519"/>
            </a:xfrm>
          </p:grpSpPr>
          <p:sp>
            <p:nvSpPr>
              <p:cNvPr id="28" name="圆角矩形 109">
                <a:extLst>
                  <a:ext uri="{FF2B5EF4-FFF2-40B4-BE49-F238E27FC236}">
                    <a16:creationId xmlns:a16="http://schemas.microsoft.com/office/drawing/2014/main" id="{9155189D-407E-469F-A514-9C712B68E2D8}"/>
                  </a:ext>
                </a:extLst>
              </p:cNvPr>
              <p:cNvSpPr/>
              <p:nvPr/>
            </p:nvSpPr>
            <p:spPr>
              <a:xfrm>
                <a:off x="4139952" y="1135929"/>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29" name="圆角矩形 113">
                <a:extLst>
                  <a:ext uri="{FF2B5EF4-FFF2-40B4-BE49-F238E27FC236}">
                    <a16:creationId xmlns:a16="http://schemas.microsoft.com/office/drawing/2014/main" id="{9E9AB6B7-B4FD-4A75-B192-DCD4BBF86CA5}"/>
                  </a:ext>
                </a:extLst>
              </p:cNvPr>
              <p:cNvSpPr/>
              <p:nvPr/>
            </p:nvSpPr>
            <p:spPr>
              <a:xfrm>
                <a:off x="4716016" y="120738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30" name="TextBox 53">
                <a:extLst>
                  <a:ext uri="{FF2B5EF4-FFF2-40B4-BE49-F238E27FC236}">
                    <a16:creationId xmlns:a16="http://schemas.microsoft.com/office/drawing/2014/main" id="{A34C31DA-7FA9-4E27-B35B-E099054031A6}"/>
                  </a:ext>
                </a:extLst>
              </p:cNvPr>
              <p:cNvSpPr txBox="1"/>
              <p:nvPr/>
            </p:nvSpPr>
            <p:spPr>
              <a:xfrm>
                <a:off x="4246444" y="1245108"/>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03</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27" name="TextBox 50">
              <a:extLst>
                <a:ext uri="{FF2B5EF4-FFF2-40B4-BE49-F238E27FC236}">
                  <a16:creationId xmlns:a16="http://schemas.microsoft.com/office/drawing/2014/main" id="{0F774A12-C007-4CBA-B8BB-34116AFDB2F7}"/>
                </a:ext>
              </a:extLst>
            </p:cNvPr>
            <p:cNvSpPr txBox="1"/>
            <p:nvPr/>
          </p:nvSpPr>
          <p:spPr>
            <a:xfrm>
              <a:off x="4369136" y="1129641"/>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渗透测试</a:t>
              </a:r>
            </a:p>
          </p:txBody>
        </p:sp>
      </p:grpSp>
    </p:spTree>
    <p:extLst>
      <p:ext uri="{BB962C8B-B14F-4D97-AF65-F5344CB8AC3E}">
        <p14:creationId xmlns:p14="http://schemas.microsoft.com/office/powerpoint/2010/main" val="3913016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anim calcmode="lin" valueType="num">
                                      <p:cBhvr>
                                        <p:cTn id="10" dur="500" fill="hold"/>
                                        <p:tgtEl>
                                          <p:spTgt spid="113"/>
                                        </p:tgtEl>
                                        <p:attrNameLst>
                                          <p:attrName>ppt_x</p:attrName>
                                        </p:attrNameLst>
                                      </p:cBhvr>
                                      <p:tavLst>
                                        <p:tav tm="0">
                                          <p:val>
                                            <p:fltVal val="0.5"/>
                                          </p:val>
                                        </p:tav>
                                        <p:tav tm="100000">
                                          <p:val>
                                            <p:strVal val="#ppt_x"/>
                                          </p:val>
                                        </p:tav>
                                      </p:tavLst>
                                    </p:anim>
                                    <p:anim calcmode="lin" valueType="num">
                                      <p:cBhvr>
                                        <p:cTn id="11" dur="500" fill="hold"/>
                                        <p:tgtEl>
                                          <p:spTgt spid="11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anim calcmode="lin" valueType="num">
                                      <p:cBhvr>
                                        <p:cTn id="16" dur="500" fill="hold"/>
                                        <p:tgtEl>
                                          <p:spTgt spid="116"/>
                                        </p:tgtEl>
                                        <p:attrNameLst>
                                          <p:attrName>ppt_x</p:attrName>
                                        </p:attrNameLst>
                                      </p:cBhvr>
                                      <p:tavLst>
                                        <p:tav tm="0">
                                          <p:val>
                                            <p:strVal val="#ppt_x"/>
                                          </p:val>
                                        </p:tav>
                                        <p:tav tm="100000">
                                          <p:val>
                                            <p:strVal val="#ppt_x"/>
                                          </p:val>
                                        </p:tav>
                                      </p:tavLst>
                                    </p:anim>
                                    <p:anim calcmode="lin" valueType="num">
                                      <p:cBhvr>
                                        <p:cTn id="17" dur="500" fill="hold"/>
                                        <p:tgtEl>
                                          <p:spTgt spid="116"/>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500"/>
                                        <p:tgtEl>
                                          <p:spTgt spid="117"/>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89"/>
                                        </p:tgtEl>
                                        <p:attrNameLst>
                                          <p:attrName>style.visibility</p:attrName>
                                        </p:attrNameLst>
                                      </p:cBhvr>
                                      <p:to>
                                        <p:strVal val="visible"/>
                                      </p:to>
                                    </p:set>
                                    <p:anim calcmode="lin" valueType="num">
                                      <p:cBhvr additive="base">
                                        <p:cTn id="25" dur="500"/>
                                        <p:tgtEl>
                                          <p:spTgt spid="89"/>
                                        </p:tgtEl>
                                        <p:attrNameLst>
                                          <p:attrName>ppt_x</p:attrName>
                                        </p:attrNameLst>
                                      </p:cBhvr>
                                      <p:tavLst>
                                        <p:tav tm="0">
                                          <p:val>
                                            <p:strVal val="#ppt_x-#ppt_w*1.125000"/>
                                          </p:val>
                                        </p:tav>
                                        <p:tav tm="100000">
                                          <p:val>
                                            <p:strVal val="#ppt_x"/>
                                          </p:val>
                                        </p:tav>
                                      </p:tavLst>
                                    </p:anim>
                                    <p:animEffect transition="in" filter="wipe(right)">
                                      <p:cBhvr>
                                        <p:cTn id="26" dur="500"/>
                                        <p:tgtEl>
                                          <p:spTgt spid="8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107"/>
                                        </p:tgtEl>
                                        <p:attrNameLst>
                                          <p:attrName>style.visibility</p:attrName>
                                        </p:attrNameLst>
                                      </p:cBhvr>
                                      <p:to>
                                        <p:strVal val="visible"/>
                                      </p:to>
                                    </p:set>
                                    <p:anim calcmode="lin" valueType="num">
                                      <p:cBhvr additive="base">
                                        <p:cTn id="30" dur="500"/>
                                        <p:tgtEl>
                                          <p:spTgt spid="107"/>
                                        </p:tgtEl>
                                        <p:attrNameLst>
                                          <p:attrName>ppt_x</p:attrName>
                                        </p:attrNameLst>
                                      </p:cBhvr>
                                      <p:tavLst>
                                        <p:tav tm="0">
                                          <p:val>
                                            <p:strVal val="#ppt_x-#ppt_w*1.125000"/>
                                          </p:val>
                                        </p:tav>
                                        <p:tav tm="100000">
                                          <p:val>
                                            <p:strVal val="#ppt_x"/>
                                          </p:val>
                                        </p:tav>
                                      </p:tavLst>
                                    </p:anim>
                                    <p:animEffect transition="in" filter="wipe(right)">
                                      <p:cBhvr>
                                        <p:cTn id="31" dur="500"/>
                                        <p:tgtEl>
                                          <p:spTgt spid="107"/>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p:tgtEl>
                                          <p:spTgt spid="19"/>
                                        </p:tgtEl>
                                        <p:attrNameLst>
                                          <p:attrName>ppt_x</p:attrName>
                                        </p:attrNameLst>
                                      </p:cBhvr>
                                      <p:tavLst>
                                        <p:tav tm="0">
                                          <p:val>
                                            <p:strVal val="#ppt_x-#ppt_w*1.125000"/>
                                          </p:val>
                                        </p:tav>
                                        <p:tav tm="100000">
                                          <p:val>
                                            <p:strVal val="#ppt_x"/>
                                          </p:val>
                                        </p:tav>
                                      </p:tavLst>
                                    </p:anim>
                                    <p:animEffect transition="in" filter="wipe(right)">
                                      <p:cBhvr>
                                        <p:cTn id="36" dur="500"/>
                                        <p:tgtEl>
                                          <p:spTgt spid="19"/>
                                        </p:tgtEl>
                                      </p:cBhvr>
                                    </p:animEffect>
                                  </p:childTnLst>
                                </p:cTn>
                              </p:par>
                            </p:childTnLst>
                          </p:cTn>
                        </p:par>
                        <p:par>
                          <p:cTn id="37" fill="hold">
                            <p:stCondLst>
                              <p:cond delay="3000"/>
                            </p:stCondLst>
                            <p:childTnLst>
                              <p:par>
                                <p:cTn id="38" presetID="12" presetClass="entr" presetSubtype="8"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248447" y="3545130"/>
            <a:ext cx="5220852" cy="570515"/>
          </a:xfrm>
          <a:prstGeom prst="rect">
            <a:avLst/>
          </a:prstGeom>
          <a:gradFill rotWithShape="1">
            <a:gsLst>
              <a:gs pos="20000">
                <a:sysClr val="window" lastClr="FFFFFF">
                  <a:alpha val="50000"/>
                </a:sysClr>
              </a:gs>
              <a:gs pos="100000">
                <a:srgbClr val="4F81BD">
                  <a:tint val="50000"/>
                  <a:shade val="100000"/>
                  <a:satMod val="350000"/>
                  <a:alpha val="0"/>
                </a:srgbClr>
              </a:gs>
            </a:gsLst>
            <a:lin ang="0" scaled="0"/>
          </a:gradFill>
          <a:ln w="9525" cap="flat" cmpd="sng" algn="ctr">
            <a:noFill/>
            <a:prstDash val="solid"/>
          </a:ln>
          <a:effectLst>
            <a:outerShdw blurRad="40000" dist="23000" dir="5400000" rotWithShape="0">
              <a:srgbClr val="000000">
                <a:alpha val="35000"/>
              </a:srgbClr>
            </a:outerShdw>
          </a:effectLst>
        </p:spPr>
        <p:txBody>
          <a:bodyPr lIns="91438" tIns="45719" rIns="91438" bIns="45719"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1" lang="zh-CN" altLang="en-US" sz="80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6" name="文本框 36"/>
          <p:cNvSpPr txBox="1"/>
          <p:nvPr/>
        </p:nvSpPr>
        <p:spPr>
          <a:xfrm>
            <a:off x="4111656" y="3628040"/>
            <a:ext cx="3711696" cy="461663"/>
          </a:xfrm>
          <a:prstGeom prst="rect">
            <a:avLst/>
          </a:prstGeom>
          <a:noFill/>
        </p:spPr>
        <p:txBody>
          <a:bodyPr wrap="square" lIns="91438" tIns="45719" rIns="91438" bIns="45719" rtlCol="0">
            <a:spAutoFit/>
          </a:bodyPr>
          <a:lstStyle/>
          <a:p>
            <a:r>
              <a:rPr lang="zh-CN" altLang="en-US" sz="2400" b="1" dirty="0">
                <a:latin typeface="微软雅黑" panose="020B0503020204020204" pitchFamily="34" charset="-122"/>
                <a:ea typeface="微软雅黑" panose="020B0503020204020204" pitchFamily="34" charset="-122"/>
              </a:rPr>
              <a:t>网络流量监测</a:t>
            </a:r>
          </a:p>
        </p:txBody>
      </p:sp>
      <p:sp>
        <p:nvSpPr>
          <p:cNvPr id="17" name="文本框 15"/>
          <p:cNvSpPr txBox="1"/>
          <p:nvPr/>
        </p:nvSpPr>
        <p:spPr>
          <a:xfrm flipH="1">
            <a:off x="3280934" y="3069299"/>
            <a:ext cx="938338" cy="1323439"/>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defTabSz="457189" fontAlgn="auto">
              <a:spcBef>
                <a:spcPts val="0"/>
              </a:spcBef>
              <a:spcAft>
                <a:spcPts val="0"/>
              </a:spcAft>
            </a:pPr>
            <a:r>
              <a:rPr kumimoji="1" lang="en-US" altLang="zh-CN" sz="8000" b="1" dirty="0">
                <a:solidFill>
                  <a:srgbClr val="F79646">
                    <a:lumMod val="75000"/>
                  </a:srgbClr>
                </a:solidFill>
                <a:latin typeface="微软雅黑"/>
                <a:ea typeface="微软雅黑"/>
              </a:rPr>
              <a:t>4</a:t>
            </a:r>
            <a:endParaRPr kumimoji="1" lang="zh-CN" altLang="en-US" sz="8000" b="1" dirty="0">
              <a:solidFill>
                <a:srgbClr val="F79646">
                  <a:lumMod val="75000"/>
                </a:srgbClr>
              </a:solidFill>
              <a:latin typeface="微软雅黑"/>
              <a:ea typeface="微软雅黑"/>
            </a:endParaRPr>
          </a:p>
        </p:txBody>
      </p:sp>
      <p:sp>
        <p:nvSpPr>
          <p:cNvPr id="18"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5"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extLst>
      <p:ext uri="{BB962C8B-B14F-4D97-AF65-F5344CB8AC3E}">
        <p14:creationId xmlns:p14="http://schemas.microsoft.com/office/powerpoint/2010/main" val="40213101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 presetClass="entr" presetSubtype="0" fill="hold" nodeType="afterEffect">
                                  <p:stCondLst>
                                    <p:cond delay="0"/>
                                  </p:stCondLst>
                                  <p:iterate type="lt">
                                    <p:tmAbs val="100"/>
                                  </p:iterate>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864087"/>
            <a:ext cx="10466071" cy="2347950"/>
          </a:xfrm>
          <a:prstGeom prst="rect">
            <a:avLst/>
          </a:prstGeom>
        </p:spPr>
        <p:txBody>
          <a:bodyPr wrap="square">
            <a:spAutoFit/>
          </a:bodyPr>
          <a:lstStyle/>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伴随着</a:t>
            </a:r>
            <a:r>
              <a:rPr lang="en-US" altLang="zh-CN" sz="2000" dirty="0">
                <a:latin typeface="微软雅黑" panose="020B0503020204020204" pitchFamily="34" charset="-122"/>
                <a:ea typeface="微软雅黑" panose="020B0503020204020204" pitchFamily="34" charset="-122"/>
              </a:rPr>
              <a:t>Internet</a:t>
            </a:r>
            <a:r>
              <a:rPr lang="zh-CN" altLang="en-US" sz="2000" dirty="0">
                <a:latin typeface="微软雅黑" panose="020B0503020204020204" pitchFamily="34" charset="-122"/>
                <a:ea typeface="微软雅黑" panose="020B0503020204020204" pitchFamily="34" charset="-122"/>
              </a:rPr>
              <a:t>的迅速发展，网络安全事件开始频繁发生， 各种攻击手段层出不穷，计算机网络的保密性、完整性和可用性受到了严峻考验。分布式拒绝服务</a:t>
            </a:r>
            <a:r>
              <a:rPr lang="en-US" altLang="zh-CN" sz="2000" dirty="0">
                <a:latin typeface="微软雅黑" panose="020B0503020204020204" pitchFamily="34" charset="-122"/>
                <a:ea typeface="微软雅黑" panose="020B0503020204020204" pitchFamily="34" charset="-122"/>
              </a:rPr>
              <a:t>DDoS</a:t>
            </a:r>
            <a:r>
              <a:rPr lang="zh-CN" altLang="en-US" sz="2000" dirty="0">
                <a:latin typeface="微软雅黑" panose="020B0503020204020204" pitchFamily="34" charset="-122"/>
                <a:ea typeface="微软雅黑" panose="020B0503020204020204" pitchFamily="34" charset="-122"/>
              </a:rPr>
              <a:t>攻击就是目前一种危害极大的攻击方式，给网络服务器带来严重的威胁，也给千千万万的网络用户造成了损失。网络流量监测技术已经成为保证现代网络管理性能的重要手段，在网络的配置管理、故障管理、性能管理、安全管理和计费管理等方面发挥着不可替代的作用。</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网络流量监测</a:t>
            </a:r>
          </a:p>
        </p:txBody>
      </p:sp>
    </p:spTree>
    <p:extLst>
      <p:ext uri="{BB962C8B-B14F-4D97-AF65-F5344CB8AC3E}">
        <p14:creationId xmlns:p14="http://schemas.microsoft.com/office/powerpoint/2010/main" val="192164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7631" y="2267166"/>
            <a:ext cx="10466071" cy="2807948"/>
          </a:xfrm>
          <a:prstGeom prst="rect">
            <a:avLst/>
          </a:prstGeom>
        </p:spPr>
        <p:txBody>
          <a:bodyPr wrap="square">
            <a:spAutoFit/>
          </a:bodyPr>
          <a:lstStyle/>
          <a:p>
            <a:pPr indent="504000">
              <a:lnSpc>
                <a:spcPct val="150000"/>
              </a:lnSpc>
              <a:spcAft>
                <a:spcPts val="0"/>
              </a:spcAft>
            </a:pPr>
            <a:r>
              <a:rPr lang="zh-CN" altLang="en-US" sz="2000" b="1" dirty="0">
                <a:latin typeface="微软雅黑" panose="020B0503020204020204" pitchFamily="34" charset="-122"/>
                <a:ea typeface="微软雅黑" panose="020B0503020204020204" pitchFamily="34" charset="-122"/>
              </a:rPr>
              <a:t>网络内容管控：</a:t>
            </a:r>
            <a:endParaRPr lang="en-US" altLang="zh-CN" sz="2000" b="1"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意识形态方面，如</a:t>
            </a:r>
            <a:r>
              <a:rPr lang="en-US" altLang="zh-CN" sz="2000" dirty="0">
                <a:latin typeface="微软雅黑" panose="020B0503020204020204" pitchFamily="34" charset="-122"/>
                <a:ea typeface="微软雅黑" panose="020B0503020204020204" pitchFamily="34" charset="-122"/>
              </a:rPr>
              <a:t>GFW</a:t>
            </a: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非法内容过滤，如暴力情色等不良信息</a:t>
            </a: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舆情内容监控，除可爬取外还可以用来监听以还原，实现取证</a:t>
            </a: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endParaRPr lang="en-US" altLang="zh-CN" sz="2000" b="1"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b="1" dirty="0">
                <a:latin typeface="微软雅黑" panose="020B0503020204020204" pitchFamily="34" charset="-122"/>
                <a:ea typeface="微软雅黑" panose="020B0503020204020204" pitchFamily="34" charset="-122"/>
              </a:rPr>
              <a:t>情报收集分析：</a:t>
            </a:r>
            <a:r>
              <a:rPr lang="zh-CN" altLang="en-US" sz="2000" dirty="0">
                <a:latin typeface="微软雅黑" panose="020B0503020204020204" pitchFamily="34" charset="-122"/>
                <a:ea typeface="微软雅黑" panose="020B0503020204020204" pitchFamily="34" charset="-122"/>
              </a:rPr>
              <a:t>渗透与反渗透，网络监听的重要手段之一</a:t>
            </a:r>
            <a:endParaRPr lang="en-US"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网络流量监测</a:t>
            </a:r>
          </a:p>
        </p:txBody>
      </p:sp>
    </p:spTree>
    <p:extLst>
      <p:ext uri="{BB962C8B-B14F-4D97-AF65-F5344CB8AC3E}">
        <p14:creationId xmlns:p14="http://schemas.microsoft.com/office/powerpoint/2010/main" val="428629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864087"/>
            <a:ext cx="10466071" cy="961289"/>
          </a:xfrm>
          <a:prstGeom prst="rect">
            <a:avLst/>
          </a:prstGeom>
        </p:spPr>
        <p:txBody>
          <a:bodyPr wrap="square">
            <a:spAutoFit/>
          </a:bodyPr>
          <a:lstStyle/>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在网络安全中，通过对流量的监测，我们可以快速定位出地址位置</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、发现恶意的</a:t>
            </a:r>
            <a:r>
              <a:rPr lang="en-US" altLang="zh-CN" sz="2000" kern="100" dirty="0" err="1">
                <a:latin typeface="微软雅黑" panose="020B0503020204020204" pitchFamily="34" charset="-122"/>
                <a:ea typeface="微软雅黑" panose="020B0503020204020204" pitchFamily="34" charset="-122"/>
                <a:cs typeface="Times New Roman" panose="02020603050405020304" pitchFamily="18" charset="0"/>
              </a:rPr>
              <a:t>Ddos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攻击、找出隐藏的网络扫描、分析木马或者蠕虫产生的流量。</a:t>
            </a:r>
            <a:endParaRPr lang="en-US"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网络流量监测</a:t>
            </a:r>
          </a:p>
        </p:txBody>
      </p:sp>
    </p:spTree>
    <p:extLst>
      <p:ext uri="{BB962C8B-B14F-4D97-AF65-F5344CB8AC3E}">
        <p14:creationId xmlns:p14="http://schemas.microsoft.com/office/powerpoint/2010/main" val="200630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7631" y="2586295"/>
            <a:ext cx="10466071" cy="2400657"/>
          </a:xfrm>
          <a:prstGeom prst="rect">
            <a:avLst/>
          </a:prstGeom>
        </p:spPr>
        <p:txBody>
          <a:bodyPr wrap="square">
            <a:spAutoFit/>
          </a:bodyPr>
          <a:lstStyle/>
          <a:p>
            <a:pPr indent="504000">
              <a:lnSpc>
                <a:spcPct val="150000"/>
              </a:lnSpc>
              <a:spcAft>
                <a:spcPts val="0"/>
              </a:spcAft>
            </a:pPr>
            <a:r>
              <a:rPr lang="zh-CN" altLang="en-US" sz="2000" b="1" dirty="0">
                <a:latin typeface="微软雅黑" panose="020B0503020204020204" pitchFamily="34" charset="-122"/>
                <a:ea typeface="微软雅黑" panose="020B0503020204020204" pitchFamily="34" charset="-122"/>
              </a:rPr>
              <a:t>流量监测方法</a:t>
            </a:r>
            <a:endParaRPr lang="en-US" altLang="zh-CN" sz="2000" b="1" dirty="0">
              <a:latin typeface="微软雅黑" panose="020B0503020204020204" pitchFamily="34" charset="-122"/>
              <a:ea typeface="微软雅黑" panose="020B0503020204020204" pitchFamily="34" charset="-122"/>
            </a:endParaRPr>
          </a:p>
          <a:p>
            <a:pPr indent="504000">
              <a:lnSpc>
                <a:spcPct val="150000"/>
              </a:lnSpc>
              <a:spcAft>
                <a:spcPts val="0"/>
              </a:spcAft>
            </a:pPr>
            <a:endParaRPr lang="en-US" altLang="zh-CN" sz="2000" b="1"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滥用监测：如防火墙、</a:t>
            </a:r>
            <a:r>
              <a:rPr lang="en-US" altLang="zh-CN" sz="2000" dirty="0">
                <a:latin typeface="微软雅黑" panose="020B0503020204020204" pitchFamily="34" charset="-122"/>
                <a:ea typeface="微软雅黑" panose="020B0503020204020204" pitchFamily="34" charset="-122"/>
              </a:rPr>
              <a:t>IDS</a:t>
            </a:r>
            <a:r>
              <a:rPr lang="zh-CN" altLang="en-US" sz="2000" dirty="0">
                <a:latin typeface="微软雅黑" panose="020B0503020204020204" pitchFamily="34" charset="-122"/>
                <a:ea typeface="微软雅黑" panose="020B0503020204020204" pitchFamily="34" charset="-122"/>
              </a:rPr>
              <a:t>等，通过发现行为特征的信息流来完成监测，相对准确率高</a:t>
            </a: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异常监测：通过建立正常的流量基线，发现与之偏离的异常行为来判断恶意行为，能监测未知攻击。</a:t>
            </a:r>
            <a:endParaRPr lang="en-US"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网络流量监测</a:t>
            </a:r>
          </a:p>
        </p:txBody>
      </p:sp>
    </p:spTree>
    <p:extLst>
      <p:ext uri="{BB962C8B-B14F-4D97-AF65-F5344CB8AC3E}">
        <p14:creationId xmlns:p14="http://schemas.microsoft.com/office/powerpoint/2010/main" val="8707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7631" y="2586295"/>
            <a:ext cx="10466071" cy="2862322"/>
          </a:xfrm>
          <a:prstGeom prst="rect">
            <a:avLst/>
          </a:prstGeom>
        </p:spPr>
        <p:txBody>
          <a:bodyPr wrap="square">
            <a:spAutoFit/>
          </a:bodyPr>
          <a:lstStyle/>
          <a:p>
            <a:pPr indent="504000">
              <a:lnSpc>
                <a:spcPct val="150000"/>
              </a:lnSpc>
              <a:spcAft>
                <a:spcPts val="0"/>
              </a:spcAft>
            </a:pPr>
            <a:r>
              <a:rPr lang="zh-CN" altLang="en-US" sz="2000" b="1" dirty="0">
                <a:latin typeface="微软雅黑" panose="020B0503020204020204" pitchFamily="34" charset="-122"/>
                <a:ea typeface="微软雅黑" panose="020B0503020204020204" pitchFamily="34" charset="-122"/>
              </a:rPr>
              <a:t>流量监测手段</a:t>
            </a:r>
            <a:endParaRPr lang="en-US" altLang="zh-CN" sz="2000" b="1" dirty="0">
              <a:latin typeface="微软雅黑" panose="020B0503020204020204" pitchFamily="34" charset="-122"/>
              <a:ea typeface="微软雅黑" panose="020B0503020204020204" pitchFamily="34" charset="-122"/>
            </a:endParaRPr>
          </a:p>
          <a:p>
            <a:pPr indent="504000">
              <a:lnSpc>
                <a:spcPct val="150000"/>
              </a:lnSpc>
              <a:spcAft>
                <a:spcPts val="0"/>
              </a:spcAft>
            </a:pPr>
            <a:endParaRPr lang="en-US" altLang="zh-CN" sz="2000" b="1"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硬件内嵌软件的手段实现</a:t>
            </a: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SNMP</a:t>
            </a:r>
            <a:r>
              <a:rPr lang="zh-CN" altLang="en-US" sz="2000" dirty="0">
                <a:latin typeface="微软雅黑" panose="020B0503020204020204" pitchFamily="34" charset="-122"/>
                <a:ea typeface="微软雅黑" panose="020B0503020204020204" pitchFamily="34" charset="-122"/>
              </a:rPr>
              <a:t>协议获取数据进行流量信息重构的手段实现</a:t>
            </a: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基于</a:t>
            </a:r>
            <a:r>
              <a:rPr lang="en-US" altLang="zh-CN" sz="2000" dirty="0" err="1">
                <a:latin typeface="微软雅黑" panose="020B0503020204020204" pitchFamily="34" charset="-122"/>
                <a:ea typeface="微软雅黑" panose="020B0503020204020204" pitchFamily="34" charset="-122"/>
              </a:rPr>
              <a:t>xFlow</a:t>
            </a:r>
            <a:r>
              <a:rPr lang="zh-CN" altLang="en-US" sz="2000" dirty="0">
                <a:latin typeface="微软雅黑" panose="020B0503020204020204" pitchFamily="34" charset="-122"/>
                <a:ea typeface="微软雅黑" panose="020B0503020204020204" pitchFamily="34" charset="-122"/>
              </a:rPr>
              <a:t>通过路由等网络设备进行网络流量的监测分析</a:t>
            </a: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通过分光或者流量分支等方式引流至专业设备进行处理的硬件探针式手段</a:t>
            </a:r>
            <a:endParaRPr lang="en-US"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网络流量监测</a:t>
            </a:r>
          </a:p>
        </p:txBody>
      </p:sp>
    </p:spTree>
    <p:extLst>
      <p:ext uri="{BB962C8B-B14F-4D97-AF65-F5344CB8AC3E}">
        <p14:creationId xmlns:p14="http://schemas.microsoft.com/office/powerpoint/2010/main" val="166443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9581" y="1847631"/>
            <a:ext cx="10466071" cy="1477328"/>
          </a:xfrm>
          <a:prstGeom prst="rect">
            <a:avLst/>
          </a:prstGeom>
        </p:spPr>
        <p:txBody>
          <a:bodyPr wrap="square">
            <a:spAutoFit/>
          </a:bodyPr>
          <a:lstStyle/>
          <a:p>
            <a:pPr indent="504000">
              <a:lnSpc>
                <a:spcPct val="150000"/>
              </a:lnSpc>
              <a:spcAft>
                <a:spcPts val="0"/>
              </a:spcAft>
            </a:pPr>
            <a:r>
              <a:rPr lang="zh-CN" altLang="en-US" sz="2000" b="1" dirty="0">
                <a:latin typeface="微软雅黑" panose="020B0503020204020204" pitchFamily="34" charset="-122"/>
                <a:ea typeface="微软雅黑" panose="020B0503020204020204" pitchFamily="34" charset="-122"/>
              </a:rPr>
              <a:t>从“棱镜门”事件看流量监测的意义</a:t>
            </a:r>
            <a:endParaRPr lang="en-US" altLang="zh-CN" sz="2000" b="1" dirty="0">
              <a:latin typeface="微软雅黑" panose="020B0503020204020204" pitchFamily="34" charset="-122"/>
              <a:ea typeface="微软雅黑" panose="020B0503020204020204" pitchFamily="34" charset="-122"/>
            </a:endParaRPr>
          </a:p>
          <a:p>
            <a:pPr indent="504000">
              <a:lnSpc>
                <a:spcPct val="150000"/>
              </a:lnSpc>
              <a:spcAft>
                <a:spcPts val="0"/>
              </a:spcAft>
            </a:pPr>
            <a:endParaRPr lang="en-US" altLang="zh-CN" sz="2000" b="1" dirty="0">
              <a:latin typeface="微软雅黑" panose="020B0503020204020204" pitchFamily="34" charset="-122"/>
              <a:ea typeface="微软雅黑" panose="020B0503020204020204" pitchFamily="34" charset="-122"/>
            </a:endParaRPr>
          </a:p>
          <a:p>
            <a:pPr indent="504000">
              <a:lnSpc>
                <a:spcPct val="150000"/>
              </a:lnSpc>
              <a:spcAft>
                <a:spcPts val="0"/>
              </a:spcAft>
            </a:pPr>
            <a:endParaRPr lang="en-US"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网络流量监测</a:t>
            </a:r>
          </a:p>
        </p:txBody>
      </p:sp>
      <p:pic>
        <p:nvPicPr>
          <p:cNvPr id="3" name="图片 2">
            <a:extLst>
              <a:ext uri="{FF2B5EF4-FFF2-40B4-BE49-F238E27FC236}">
                <a16:creationId xmlns:a16="http://schemas.microsoft.com/office/drawing/2014/main" id="{ED1C831B-1F9A-4DBC-AA66-7CDF6C531430}"/>
              </a:ext>
            </a:extLst>
          </p:cNvPr>
          <p:cNvPicPr>
            <a:picLocks noChangeAspect="1"/>
          </p:cNvPicPr>
          <p:nvPr/>
        </p:nvPicPr>
        <p:blipFill>
          <a:blip r:embed="rId2"/>
          <a:stretch>
            <a:fillRect/>
          </a:stretch>
        </p:blipFill>
        <p:spPr>
          <a:xfrm>
            <a:off x="1959534" y="2427011"/>
            <a:ext cx="7003492" cy="3706853"/>
          </a:xfrm>
          <a:prstGeom prst="rect">
            <a:avLst/>
          </a:prstGeom>
        </p:spPr>
      </p:pic>
    </p:spTree>
    <p:extLst>
      <p:ext uri="{BB962C8B-B14F-4D97-AF65-F5344CB8AC3E}">
        <p14:creationId xmlns:p14="http://schemas.microsoft.com/office/powerpoint/2010/main" val="396711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2382</TotalTime>
  <Words>355</Words>
  <Application>Microsoft Office PowerPoint</Application>
  <PresentationFormat>自定义</PresentationFormat>
  <Paragraphs>38</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宋体</vt:lpstr>
      <vt:lpstr>微软雅黑</vt:lpstr>
      <vt:lpstr>Arial</vt:lpstr>
      <vt:lpstr>Calibri</vt:lpstr>
      <vt:lpstr>Calibri Light</vt:lpstr>
      <vt:lpstr>Century Gothic</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SQ</dc:creator>
  <cp:lastModifiedBy>黄丰</cp:lastModifiedBy>
  <cp:revision>198</cp:revision>
  <dcterms:created xsi:type="dcterms:W3CDTF">2017-06-05T01:21:00Z</dcterms:created>
  <dcterms:modified xsi:type="dcterms:W3CDTF">2017-12-07T06:09:35Z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