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7"/>
  </p:notesMasterIdLst>
  <p:sldIdLst>
    <p:sldId id="256" r:id="rId3"/>
    <p:sldId id="344" r:id="rId4"/>
    <p:sldId id="379" r:id="rId5"/>
    <p:sldId id="380" r:id="rId6"/>
    <p:sldId id="348" r:id="rId7"/>
    <p:sldId id="390" r:id="rId8"/>
    <p:sldId id="359" r:id="rId9"/>
    <p:sldId id="381" r:id="rId10"/>
    <p:sldId id="360" r:id="rId11"/>
    <p:sldId id="311" r:id="rId12"/>
    <p:sldId id="382" r:id="rId13"/>
    <p:sldId id="361" r:id="rId14"/>
    <p:sldId id="362" r:id="rId15"/>
    <p:sldId id="257" r:id="rId16"/>
  </p:sldIdLst>
  <p:sldSz cx="12195175" cy="6859588"/>
  <p:notesSz cx="7104063" cy="10234613"/>
  <p:defaultText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 id="1" name="Eilan" initials="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2" autoAdjust="0"/>
    <p:restoredTop sz="96672" autoAdjust="0"/>
  </p:normalViewPr>
  <p:slideViewPr>
    <p:cSldViewPr snapToGrid="0">
      <p:cViewPr varScale="1">
        <p:scale>
          <a:sx n="122" d="100"/>
          <a:sy n="122" d="100"/>
        </p:scale>
        <p:origin x="293" y="91"/>
      </p:cViewPr>
      <p:guideLst>
        <p:guide orient="horz" pos="2124"/>
        <p:guide pos="3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6D67635D-746C-4F00-80C7-ECA8C9CFF735}"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141288" y="768350"/>
            <a:ext cx="6821487"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89A22547-8B0A-4059-BC7E-3372AC7E2E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A22547-8B0A-4059-BC7E-3372AC7E2EFE}" type="slidenum">
              <a:rPr lang="zh-CN" altLang="en-US" smtClean="0"/>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A22547-8B0A-4059-BC7E-3372AC7E2EFE}" type="slidenum">
              <a:rPr lang="zh-CN" altLang="en-US" smtClean="0"/>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A22547-8B0A-4059-BC7E-3372AC7E2EFE}"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A22547-8B0A-4059-BC7E-3372AC7E2EFE}"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A22547-8B0A-4059-BC7E-3372AC7E2EFE}"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565" indent="0" algn="ctr">
              <a:buNone/>
              <a:defRPr sz="2000"/>
            </a:lvl2pPr>
            <a:lvl3pPr marL="912495" indent="0" algn="ctr">
              <a:buNone/>
              <a:defRPr sz="1700"/>
            </a:lvl3pPr>
            <a:lvl4pPr marL="1369060" indent="0" algn="ctr">
              <a:buNone/>
              <a:defRPr sz="1600"/>
            </a:lvl4pPr>
            <a:lvl5pPr marL="1825625" indent="0" algn="ctr">
              <a:buNone/>
              <a:defRPr sz="1600"/>
            </a:lvl5pPr>
            <a:lvl6pPr marL="2281555" indent="0" algn="ctr">
              <a:buNone/>
              <a:defRPr sz="1600"/>
            </a:lvl6pPr>
            <a:lvl7pPr marL="2738120" indent="0" algn="ctr">
              <a:buNone/>
              <a:defRPr sz="1600"/>
            </a:lvl7pPr>
            <a:lvl8pPr marL="3194685" indent="0" algn="ctr">
              <a:buNone/>
              <a:defRPr sz="1600"/>
            </a:lvl8pPr>
            <a:lvl9pPr marL="365061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565" indent="0" algn="ctr">
              <a:buNone/>
              <a:defRPr sz="2000"/>
            </a:lvl2pPr>
            <a:lvl3pPr marL="912495" indent="0" algn="ctr">
              <a:buNone/>
              <a:defRPr sz="1700"/>
            </a:lvl3pPr>
            <a:lvl4pPr marL="1369060" indent="0" algn="ctr">
              <a:buNone/>
              <a:defRPr sz="1600"/>
            </a:lvl4pPr>
            <a:lvl5pPr marL="1825625" indent="0" algn="ctr">
              <a:buNone/>
              <a:defRPr sz="1600"/>
            </a:lvl5pPr>
            <a:lvl6pPr marL="2281555" indent="0" algn="ctr">
              <a:buNone/>
              <a:defRPr sz="1600"/>
            </a:lvl6pPr>
            <a:lvl7pPr marL="2738120" indent="0" algn="ctr">
              <a:buNone/>
              <a:defRPr sz="1600"/>
            </a:lvl7pPr>
            <a:lvl8pPr marL="3194685" indent="0" algn="ctr">
              <a:buNone/>
              <a:defRPr sz="1600"/>
            </a:lvl8pPr>
            <a:lvl9pPr marL="365061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565" indent="0">
              <a:buNone/>
              <a:defRPr sz="2000">
                <a:solidFill>
                  <a:schemeClr val="tx1">
                    <a:tint val="75000"/>
                  </a:schemeClr>
                </a:solidFill>
              </a:defRPr>
            </a:lvl2pPr>
            <a:lvl3pPr marL="912495" indent="0">
              <a:buNone/>
              <a:defRPr sz="1700">
                <a:solidFill>
                  <a:schemeClr val="tx1">
                    <a:tint val="75000"/>
                  </a:schemeClr>
                </a:solidFill>
              </a:defRPr>
            </a:lvl3pPr>
            <a:lvl4pPr marL="1369060" indent="0">
              <a:buNone/>
              <a:defRPr sz="1600">
                <a:solidFill>
                  <a:schemeClr val="tx1">
                    <a:tint val="75000"/>
                  </a:schemeClr>
                </a:solidFill>
              </a:defRPr>
            </a:lvl4pPr>
            <a:lvl5pPr marL="1825625" indent="0">
              <a:buNone/>
              <a:defRPr sz="1600">
                <a:solidFill>
                  <a:schemeClr val="tx1">
                    <a:tint val="75000"/>
                  </a:schemeClr>
                </a:solidFill>
              </a:defRPr>
            </a:lvl5pPr>
            <a:lvl6pPr marL="2281555" indent="0">
              <a:buNone/>
              <a:defRPr sz="1600">
                <a:solidFill>
                  <a:schemeClr val="tx1">
                    <a:tint val="75000"/>
                  </a:schemeClr>
                </a:solidFill>
              </a:defRPr>
            </a:lvl6pPr>
            <a:lvl7pPr marL="2738120" indent="0">
              <a:buNone/>
              <a:defRPr sz="1600">
                <a:solidFill>
                  <a:schemeClr val="tx1">
                    <a:tint val="75000"/>
                  </a:schemeClr>
                </a:solidFill>
              </a:defRPr>
            </a:lvl7pPr>
            <a:lvl8pPr marL="3194685" indent="0">
              <a:buNone/>
              <a:defRPr sz="1600">
                <a:solidFill>
                  <a:schemeClr val="tx1">
                    <a:tint val="75000"/>
                  </a:schemeClr>
                </a:solidFill>
              </a:defRPr>
            </a:lvl8pPr>
            <a:lvl9pPr marL="3650615"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436" y="1826048"/>
            <a:ext cx="518303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912" y="1826048"/>
            <a:ext cx="518303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smtClean="0"/>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smtClean="0"/>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565" indent="0">
              <a:buNone/>
              <a:defRPr sz="2800"/>
            </a:lvl2pPr>
            <a:lvl3pPr marL="912495" indent="0">
              <a:buNone/>
              <a:defRPr sz="2400"/>
            </a:lvl3pPr>
            <a:lvl4pPr marL="1369060" indent="0">
              <a:buNone/>
              <a:defRPr sz="2000"/>
            </a:lvl4pPr>
            <a:lvl5pPr marL="1825625" indent="0">
              <a:buNone/>
              <a:defRPr sz="2000"/>
            </a:lvl5pPr>
            <a:lvl6pPr marL="2281555" indent="0">
              <a:buNone/>
              <a:defRPr sz="2000"/>
            </a:lvl6pPr>
            <a:lvl7pPr marL="2738120" indent="0">
              <a:buNone/>
              <a:defRPr sz="2000"/>
            </a:lvl7pPr>
            <a:lvl8pPr marL="3194685" indent="0">
              <a:buNone/>
              <a:defRPr sz="2000"/>
            </a:lvl8pPr>
            <a:lvl9pPr marL="3650615"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565" indent="0">
              <a:buNone/>
              <a:defRPr sz="1700"/>
            </a:lvl2pPr>
            <a:lvl3pPr marL="912495" indent="0">
              <a:buNone/>
              <a:defRPr sz="1600"/>
            </a:lvl3pPr>
            <a:lvl4pPr marL="1369060" indent="0">
              <a:buNone/>
              <a:defRPr sz="1300"/>
            </a:lvl4pPr>
            <a:lvl5pPr marL="1825625" indent="0">
              <a:buNone/>
              <a:defRPr sz="1300"/>
            </a:lvl5pPr>
            <a:lvl6pPr marL="2281555" indent="0">
              <a:buNone/>
              <a:defRPr sz="1300"/>
            </a:lvl6pPr>
            <a:lvl7pPr marL="2738120" indent="0">
              <a:buNone/>
              <a:defRPr sz="1300"/>
            </a:lvl7pPr>
            <a:lvl8pPr marL="3194685" indent="0">
              <a:buNone/>
              <a:defRPr sz="1300"/>
            </a:lvl8pPr>
            <a:lvl9pPr marL="3650615" indent="0">
              <a:buNone/>
              <a:defRPr sz="13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charset="-122"/>
                <a:ea typeface="微软雅黑"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565" indent="0">
              <a:buNone/>
              <a:defRPr sz="2000">
                <a:solidFill>
                  <a:schemeClr val="tx1">
                    <a:tint val="75000"/>
                  </a:schemeClr>
                </a:solidFill>
              </a:defRPr>
            </a:lvl2pPr>
            <a:lvl3pPr marL="912495" indent="0">
              <a:buNone/>
              <a:defRPr sz="1700">
                <a:solidFill>
                  <a:schemeClr val="tx1">
                    <a:tint val="75000"/>
                  </a:schemeClr>
                </a:solidFill>
              </a:defRPr>
            </a:lvl3pPr>
            <a:lvl4pPr marL="1369060" indent="0">
              <a:buNone/>
              <a:defRPr sz="1600">
                <a:solidFill>
                  <a:schemeClr val="tx1">
                    <a:tint val="75000"/>
                  </a:schemeClr>
                </a:solidFill>
              </a:defRPr>
            </a:lvl4pPr>
            <a:lvl5pPr marL="1825625" indent="0">
              <a:buNone/>
              <a:defRPr sz="1600">
                <a:solidFill>
                  <a:schemeClr val="tx1">
                    <a:tint val="75000"/>
                  </a:schemeClr>
                </a:solidFill>
              </a:defRPr>
            </a:lvl5pPr>
            <a:lvl6pPr marL="2281555" indent="0">
              <a:buNone/>
              <a:defRPr sz="1600">
                <a:solidFill>
                  <a:schemeClr val="tx1">
                    <a:tint val="75000"/>
                  </a:schemeClr>
                </a:solidFill>
              </a:defRPr>
            </a:lvl6pPr>
            <a:lvl7pPr marL="2738120" indent="0">
              <a:buNone/>
              <a:defRPr sz="1600">
                <a:solidFill>
                  <a:schemeClr val="tx1">
                    <a:tint val="75000"/>
                  </a:schemeClr>
                </a:solidFill>
              </a:defRPr>
            </a:lvl7pPr>
            <a:lvl8pPr marL="3194685" indent="0">
              <a:buNone/>
              <a:defRPr sz="1600">
                <a:solidFill>
                  <a:schemeClr val="tx1">
                    <a:tint val="75000"/>
                  </a:schemeClr>
                </a:solidFill>
              </a:defRPr>
            </a:lvl8pPr>
            <a:lvl9pPr marL="3650615"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436" y="1826048"/>
            <a:ext cx="518303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912" y="1826048"/>
            <a:ext cx="518303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smtClean="0"/>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smtClean="0"/>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565" indent="0">
              <a:buNone/>
              <a:defRPr sz="2800"/>
            </a:lvl2pPr>
            <a:lvl3pPr marL="912495" indent="0">
              <a:buNone/>
              <a:defRPr sz="2400"/>
            </a:lvl3pPr>
            <a:lvl4pPr marL="1369060" indent="0">
              <a:buNone/>
              <a:defRPr sz="2000"/>
            </a:lvl4pPr>
            <a:lvl5pPr marL="1825625" indent="0">
              <a:buNone/>
              <a:defRPr sz="2000"/>
            </a:lvl5pPr>
            <a:lvl6pPr marL="2281555" indent="0">
              <a:buNone/>
              <a:defRPr sz="2000"/>
            </a:lvl6pPr>
            <a:lvl7pPr marL="2738120" indent="0">
              <a:buNone/>
              <a:defRPr sz="2000"/>
            </a:lvl7pPr>
            <a:lvl8pPr marL="3194685" indent="0">
              <a:buNone/>
              <a:defRPr sz="2000"/>
            </a:lvl8pPr>
            <a:lvl9pPr marL="3650615"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565" indent="0">
              <a:buNone/>
              <a:defRPr sz="1700"/>
            </a:lvl2pPr>
            <a:lvl3pPr marL="912495" indent="0">
              <a:buNone/>
              <a:defRPr sz="1600"/>
            </a:lvl3pPr>
            <a:lvl4pPr marL="1369060" indent="0">
              <a:buNone/>
              <a:defRPr sz="1300"/>
            </a:lvl4pPr>
            <a:lvl5pPr marL="1825625" indent="0">
              <a:buNone/>
              <a:defRPr sz="1300"/>
            </a:lvl5pPr>
            <a:lvl6pPr marL="2281555" indent="0">
              <a:buNone/>
              <a:defRPr sz="1300"/>
            </a:lvl6pPr>
            <a:lvl7pPr marL="2738120" indent="0">
              <a:buNone/>
              <a:defRPr sz="1300"/>
            </a:lvl7pPr>
            <a:lvl8pPr marL="3194685" indent="0">
              <a:buNone/>
              <a:defRPr sz="1300"/>
            </a:lvl8pPr>
            <a:lvl9pPr marL="3650615" indent="0">
              <a:buNone/>
              <a:defRPr sz="13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30" indent="-226060" algn="l" defTabSz="912495"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4530" indent="-226060" algn="l" defTabSz="912495"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1095" indent="-226060" algn="l" defTabSz="912495"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59702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4pPr>
      <a:lvl5pPr marL="2053590"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5pPr>
      <a:lvl6pPr marL="251015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6pPr>
      <a:lvl7pPr marL="296608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7pPr>
      <a:lvl8pPr marL="3422650"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8pPr>
      <a:lvl9pPr marL="387921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9pPr>
    </p:bodyStyle>
    <p:other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2022/2/23</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30" indent="-226060" algn="l" defTabSz="912495"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4530" indent="-226060" algn="l" defTabSz="912495"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1095" indent="-226060" algn="l" defTabSz="912495"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59702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4pPr>
      <a:lvl5pPr marL="2053590"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5pPr>
      <a:lvl6pPr marL="251015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6pPr>
      <a:lvl7pPr marL="296608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7pPr>
      <a:lvl8pPr marL="3422650"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8pPr>
      <a:lvl9pPr marL="3879215" indent="-226060" algn="l" defTabSz="912495" rtl="0" eaLnBrk="1" latinLnBrk="0" hangingPunct="1">
        <a:lnSpc>
          <a:spcPct val="90000"/>
        </a:lnSpc>
        <a:spcBef>
          <a:spcPts val="500"/>
        </a:spcBef>
        <a:buFont typeface="Arial" charset="0"/>
        <a:buChar char="•"/>
        <a:defRPr sz="1700" kern="1200">
          <a:solidFill>
            <a:schemeClr val="tx1"/>
          </a:solidFill>
          <a:latin typeface="+mn-lt"/>
          <a:ea typeface="+mn-ea"/>
          <a:cs typeface="+mn-cs"/>
        </a:defRPr>
      </a:lvl9pPr>
    </p:bodyStyle>
    <p:other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971550"/>
          </a:xfrm>
          <a:prstGeom prst="rect">
            <a:avLst/>
          </a:prstGeom>
          <a:noFill/>
        </p:spPr>
        <p:txBody>
          <a:bodyPr lIns="91270" tIns="45634" rIns="91270" bIns="45634">
            <a:spAutoFit/>
          </a:bodyPr>
          <a:lstStyle/>
          <a:p>
            <a:pPr lvl="0" algn="ctr" fontAlgn="base">
              <a:spcBef>
                <a:spcPct val="0"/>
              </a:spcBef>
              <a:spcAft>
                <a:spcPct val="0"/>
              </a:spcAft>
              <a:defRPr/>
            </a:pPr>
            <a:r>
              <a:rPr lang="zh-CN" altLang="en-US" sz="5400" dirty="0" smtClean="0">
                <a:ln w="19050">
                  <a:solidFill>
                    <a:srgbClr val="000000">
                      <a:tint val="1000"/>
                    </a:srgbClr>
                  </a:solidFill>
                  <a:prstDash val="solid"/>
                </a:ln>
                <a:solidFill>
                  <a:srgbClr val="A7C6E5">
                    <a:lumMod val="20000"/>
                    <a:lumOff val="80000"/>
                  </a:srgbClr>
                </a:solidFill>
                <a:latin typeface="微软雅黑" charset="-122"/>
                <a:ea typeface="微软雅黑" charset="-122"/>
              </a:rPr>
              <a:t>知识点：网页数据爬取</a:t>
            </a:r>
            <a:endParaRPr lang="x-none" altLang="zh-CN" sz="5400" dirty="0" smtClean="0">
              <a:ln w="19050">
                <a:solidFill>
                  <a:srgbClr val="000000">
                    <a:tint val="1000"/>
                  </a:srgbClr>
                </a:solidFill>
                <a:prstDash val="solid"/>
              </a:ln>
              <a:solidFill>
                <a:srgbClr val="A7C6E5">
                  <a:lumMod val="20000"/>
                  <a:lumOff val="80000"/>
                </a:srgbClr>
              </a:solidFill>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2097298" y="2291309"/>
            <a:ext cx="7806119" cy="3579249"/>
          </a:xfrm>
          <a:prstGeom prst="roundRect">
            <a:avLst>
              <a:gd name="adj" fmla="val 6953"/>
            </a:avLst>
          </a:prstGeom>
          <a:solidFill>
            <a:srgbClr val="6DCBF2"/>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lnSpc>
                <a:spcPct val="120000"/>
              </a:lnSpc>
              <a:spcAft>
                <a:spcPts val="0"/>
              </a:spcAft>
              <a:buFont typeface="Wingdings" charset="2"/>
              <a:buChar char="u"/>
              <a:defRPr/>
            </a:pPr>
            <a:endParaRPr lang="zh-CN" altLang="en-US" dirty="0">
              <a:solidFill>
                <a:schemeClr val="bg1"/>
              </a:solidFill>
              <a:latin typeface="方正兰亭黑简体" panose="02000000000000000000" pitchFamily="2" charset="-122"/>
              <a:ea typeface="方正兰亭黑简体" panose="02000000000000000000" pitchFamily="2" charset="-122"/>
            </a:endParaRPr>
          </a:p>
        </p:txBody>
      </p:sp>
      <p:sp>
        <p:nvSpPr>
          <p:cNvPr id="13"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5"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6"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7"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8"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3" name="圆角矩形 22"/>
          <p:cNvSpPr/>
          <p:nvPr/>
        </p:nvSpPr>
        <p:spPr>
          <a:xfrm>
            <a:off x="2312670" y="1014730"/>
            <a:ext cx="251460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24" name="矩形 23"/>
          <p:cNvSpPr/>
          <p:nvPr/>
        </p:nvSpPr>
        <p:spPr>
          <a:xfrm>
            <a:off x="2487095" y="1094692"/>
            <a:ext cx="2223770" cy="613410"/>
          </a:xfrm>
          <a:prstGeom prst="rect">
            <a:avLst/>
          </a:prstGeom>
        </p:spPr>
        <p:txBody>
          <a:bodyPr wrap="none">
            <a:spAutoFit/>
          </a:bodyPr>
          <a:lstStyle/>
          <a:p>
            <a:pPr algn="l"/>
            <a:r>
              <a:rPr lang="x-none" altLang="zh-CN" sz="3200" b="1" dirty="0">
                <a:solidFill>
                  <a:schemeClr val="bg1"/>
                </a:solidFill>
                <a:latin typeface="微软雅黑" charset="-122"/>
                <a:ea typeface="微软雅黑" charset="-122"/>
              </a:rPr>
              <a:t>URL的含义</a:t>
            </a:r>
          </a:p>
        </p:txBody>
      </p:sp>
      <p:sp>
        <p:nvSpPr>
          <p:cNvPr id="2" name="矩形 1"/>
          <p:cNvSpPr/>
          <p:nvPr/>
        </p:nvSpPr>
        <p:spPr>
          <a:xfrm>
            <a:off x="2931555" y="3074827"/>
            <a:ext cx="6096000" cy="2350387"/>
          </a:xfrm>
          <a:prstGeom prst="rect">
            <a:avLst/>
          </a:prstGeom>
        </p:spPr>
        <p:txBody>
          <a:bodyPr>
            <a:spAutoFit/>
          </a:bodyPr>
          <a:lstStyle/>
          <a:p>
            <a:pPr marL="226695" indent="226695">
              <a:lnSpc>
                <a:spcPct val="90000"/>
              </a:lnSpc>
              <a:spcBef>
                <a:spcPts val="1000"/>
              </a:spcBef>
            </a:pPr>
            <a:r>
              <a:rPr lang="zh-CN" altLang="en-US" sz="1800" dirty="0">
                <a:latin typeface="微软雅黑" charset="-122"/>
                <a:ea typeface="微软雅黑" charset="-122"/>
              </a:rPr>
              <a:t>URL的格式由三部分组成：</a:t>
            </a:r>
          </a:p>
          <a:p>
            <a:pPr marL="226695" indent="226695">
              <a:lnSpc>
                <a:spcPct val="90000"/>
              </a:lnSpc>
              <a:spcBef>
                <a:spcPts val="1000"/>
              </a:spcBef>
            </a:pPr>
            <a:r>
              <a:rPr lang="zh-CN" altLang="en-US" sz="1800" dirty="0">
                <a:latin typeface="微软雅黑" charset="-122"/>
                <a:ea typeface="微软雅黑" charset="-122"/>
              </a:rPr>
              <a:t>①第一部分是协议(或称为服务方式)。</a:t>
            </a:r>
          </a:p>
          <a:p>
            <a:pPr marL="226695" indent="226695">
              <a:lnSpc>
                <a:spcPct val="90000"/>
              </a:lnSpc>
              <a:spcBef>
                <a:spcPts val="1000"/>
              </a:spcBef>
            </a:pPr>
            <a:r>
              <a:rPr lang="zh-CN" altLang="en-US" sz="1800" dirty="0">
                <a:latin typeface="微软雅黑" charset="-122"/>
                <a:ea typeface="微软雅黑" charset="-122"/>
              </a:rPr>
              <a:t>②第二部分是存有该资源的主机IP地址(有时也包括端口号)。</a:t>
            </a:r>
          </a:p>
          <a:p>
            <a:pPr marL="226695" indent="226695">
              <a:lnSpc>
                <a:spcPct val="90000"/>
              </a:lnSpc>
              <a:spcBef>
                <a:spcPts val="1000"/>
              </a:spcBef>
            </a:pPr>
            <a:r>
              <a:rPr lang="zh-CN" altLang="en-US" sz="1800" dirty="0">
                <a:latin typeface="微软雅黑" charset="-122"/>
                <a:ea typeface="微软雅黑" charset="-122"/>
              </a:rPr>
              <a:t>③第三部分是主机资源的具体地址，如目录和文件名等</a:t>
            </a:r>
            <a:r>
              <a:rPr lang="x-none" altLang="zh-CN" sz="1800" dirty="0" smtClean="0">
                <a:latin typeface="微软雅黑" charset="-122"/>
                <a:ea typeface="微软雅黑" charset="-122"/>
              </a:rPr>
              <a:t>。</a:t>
            </a:r>
            <a:endParaRPr lang="en-US" altLang="zh-CN" sz="1800" dirty="0" smtClean="0">
              <a:latin typeface="微软雅黑" charset="-122"/>
              <a:ea typeface="微软雅黑" charset="-122"/>
            </a:endParaRPr>
          </a:p>
          <a:p>
            <a:pPr marL="226695" indent="226695">
              <a:lnSpc>
                <a:spcPct val="90000"/>
              </a:lnSpc>
              <a:spcBef>
                <a:spcPts val="1000"/>
              </a:spcBef>
            </a:pPr>
            <a:r>
              <a:rPr lang="en-US" altLang="zh-CN" sz="1800" dirty="0" smtClean="0">
                <a:latin typeface="微软雅黑" charset="-122"/>
                <a:ea typeface="微软雅黑" charset="-122"/>
                <a:hlinkClick r:id="rId2" invalidUrl="https:///"/>
              </a:rPr>
              <a:t>https://</a:t>
            </a:r>
            <a:r>
              <a:rPr lang="en-US" altLang="zh-CN" sz="1800" dirty="0" smtClean="0">
                <a:latin typeface="微软雅黑" charset="-122"/>
                <a:ea typeface="微软雅黑" charset="-122"/>
              </a:rPr>
              <a:t>102.135.56.96/resco/a.html</a:t>
            </a:r>
            <a:endParaRPr lang="x-none" altLang="zh-CN" sz="1800" dirty="0">
              <a:latin typeface="微软雅黑" charset="-122"/>
              <a:ea typeface="微软雅黑" charset="-122"/>
            </a:endParaRPr>
          </a:p>
        </p:txBody>
      </p:sp>
      <p:sp>
        <p:nvSpPr>
          <p:cNvPr id="19" name="矩形 18"/>
          <p:cNvSpPr/>
          <p:nvPr/>
        </p:nvSpPr>
        <p:spPr>
          <a:xfrm>
            <a:off x="2097299" y="2291310"/>
            <a:ext cx="7806118" cy="3559618"/>
          </a:xfrm>
          <a:prstGeom prst="rect">
            <a:avLst/>
          </a:prstGeom>
          <a:noFill/>
          <a:ln w="285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706880" y="2526030"/>
            <a:ext cx="2294890" cy="221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charset="-122"/>
                <a:ea typeface="微软雅黑" charset="-122"/>
                <a:sym typeface="Calibri" pitchFamily="34" charset="0"/>
              </a:defRPr>
            </a:lvl1pPr>
            <a:lvl2pPr marL="742950" indent="-285750">
              <a:spcBef>
                <a:spcPct val="20000"/>
              </a:spcBef>
              <a:buFont typeface="Arial" charset="0"/>
              <a:buChar char="–"/>
              <a:defRPr sz="2800">
                <a:solidFill>
                  <a:schemeClr val="tx1"/>
                </a:solidFill>
                <a:latin typeface="微软雅黑" charset="-122"/>
                <a:ea typeface="微软雅黑" charset="-122"/>
                <a:sym typeface="Calibri" pitchFamily="34" charset="0"/>
              </a:defRPr>
            </a:lvl2pPr>
            <a:lvl3pPr marL="1143000" indent="-228600">
              <a:spcBef>
                <a:spcPct val="20000"/>
              </a:spcBef>
              <a:buFont typeface="Arial" charset="0"/>
              <a:buChar char="•"/>
              <a:defRPr sz="2400">
                <a:solidFill>
                  <a:schemeClr val="tx1"/>
                </a:solidFill>
                <a:latin typeface="微软雅黑" charset="-122"/>
                <a:ea typeface="微软雅黑" charset="-122"/>
                <a:sym typeface="Calibri" pitchFamily="34" charset="0"/>
              </a:defRPr>
            </a:lvl3pPr>
            <a:lvl4pPr marL="1600200" indent="-228600">
              <a:spcBef>
                <a:spcPct val="20000"/>
              </a:spcBef>
              <a:buFont typeface="Arial" charset="0"/>
              <a:buChar char="–"/>
              <a:defRPr sz="2000">
                <a:solidFill>
                  <a:schemeClr val="tx1"/>
                </a:solidFill>
                <a:latin typeface="微软雅黑" charset="-122"/>
                <a:ea typeface="微软雅黑" charset="-122"/>
                <a:sym typeface="Calibri" pitchFamily="34" charset="0"/>
              </a:defRPr>
            </a:lvl4pPr>
            <a:lvl5pPr marL="2057400" indent="-228600">
              <a:spcBef>
                <a:spcPct val="20000"/>
              </a:spcBef>
              <a:buFont typeface="Arial" charset="0"/>
              <a:buChar char="»"/>
              <a:defRPr sz="2000">
                <a:solidFill>
                  <a:schemeClr val="tx1"/>
                </a:solidFill>
                <a:latin typeface="微软雅黑" charset="-122"/>
                <a:ea typeface="微软雅黑"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9pPr>
          </a:lstStyle>
          <a:p>
            <a:pPr algn="ctr">
              <a:buNone/>
            </a:pPr>
            <a:r>
              <a:rPr lang="en-US" altLang="zh-CN" sz="13800" cap="all" spc="300" dirty="0">
                <a:solidFill>
                  <a:schemeClr val="accent1"/>
                </a:solidFill>
                <a:latin typeface="Impact" pitchFamily="34" charset="0"/>
                <a:cs typeface="Arial" charset="0"/>
              </a:rPr>
              <a:t>1.</a:t>
            </a:r>
            <a:r>
              <a:rPr lang="x-none" altLang="en-US" sz="13800" cap="all" spc="300" dirty="0">
                <a:solidFill>
                  <a:schemeClr val="accent1"/>
                </a:solidFill>
                <a:latin typeface="Impact" pitchFamily="34" charset="0"/>
                <a:cs typeface="Arial" charset="0"/>
              </a:rPr>
              <a:t>4</a:t>
            </a:r>
          </a:p>
        </p:txBody>
      </p:sp>
      <p:sp>
        <p:nvSpPr>
          <p:cNvPr id="16" name="TextBox 48"/>
          <p:cNvSpPr txBox="1"/>
          <p:nvPr/>
        </p:nvSpPr>
        <p:spPr>
          <a:xfrm>
            <a:off x="4083140" y="3294520"/>
            <a:ext cx="5935943" cy="717550"/>
          </a:xfrm>
          <a:prstGeom prst="rect">
            <a:avLst/>
          </a:prstGeom>
          <a:noFill/>
        </p:spPr>
        <p:txBody>
          <a:bodyPr wrap="square" lIns="0" tIns="0" rIns="0" bIns="0" rtlCol="0">
            <a:spAutoFit/>
          </a:bodyPr>
          <a:lstStyle/>
          <a:p>
            <a:pPr algn="l"/>
            <a:r>
              <a:rPr lang="en-US" altLang="zh-CN" sz="4400" dirty="0" err="1">
                <a:solidFill>
                  <a:schemeClr val="accent1"/>
                </a:solidFill>
                <a:latin typeface="微软雅黑" charset="-122"/>
                <a:ea typeface="微软雅黑" charset="-122"/>
                <a:cs typeface="+mn-ea"/>
                <a:sym typeface="+mn-ea"/>
              </a:rPr>
              <a:t>数据爬取的方法</a:t>
            </a:r>
            <a:endParaRPr lang="en-US" altLang="zh-CN" sz="4400" dirty="0" err="1">
              <a:solidFill>
                <a:schemeClr val="accent1"/>
              </a:solidFill>
              <a:latin typeface="微软雅黑" charset="-122"/>
              <a:ea typeface="微软雅黑"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6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1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6"/>
                                        </p:tgtEl>
                                        <p:attrNameLst>
                                          <p:attrName>style.visibility</p:attrName>
                                        </p:attrNameLst>
                                      </p:cBhvr>
                                      <p:to>
                                        <p:strVal val="visible"/>
                                      </p:to>
                                    </p:set>
                                    <p:animEffect transition="in" filter="wipe(left)">
                                      <p:cBhvr>
                                        <p:cTn id="19" dur="200"/>
                                        <p:tgtEl>
                                          <p:spTgt spid="16"/>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6"/>
                                        </p:tgtEl>
                                      </p:cBhvr>
                                      <p:to x="80000" y="100000"/>
                                    </p:animScale>
                                    <p:anim by="(#ppt_w*0.10)" calcmode="lin" valueType="num">
                                      <p:cBhvr>
                                        <p:cTn id="22" dur="50" autoRev="1" fill="hold">
                                          <p:stCondLst>
                                            <p:cond delay="0"/>
                                          </p:stCondLst>
                                        </p:cTn>
                                        <p:tgtEl>
                                          <p:spTgt spid="16"/>
                                        </p:tgtEl>
                                        <p:attrNameLst>
                                          <p:attrName>ppt_x</p:attrName>
                                        </p:attrNameLst>
                                      </p:cBhvr>
                                    </p:anim>
                                    <p:anim by="(-#ppt_w*0.10)" calcmode="lin" valueType="num">
                                      <p:cBhvr>
                                        <p:cTn id="23" dur="50" autoRev="1" fill="hold">
                                          <p:stCondLst>
                                            <p:cond delay="0"/>
                                          </p:stCondLst>
                                        </p:cTn>
                                        <p:tgtEl>
                                          <p:spTgt spid="16"/>
                                        </p:tgtEl>
                                        <p:attrNameLst>
                                          <p:attrName>ppt_y</p:attrName>
                                        </p:attrNameLst>
                                      </p:cBhvr>
                                    </p:anim>
                                    <p:animRot by="-480000">
                                      <p:cBhvr>
                                        <p:cTn id="24"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 name="矩形 1"/>
          <p:cNvSpPr/>
          <p:nvPr/>
        </p:nvSpPr>
        <p:spPr>
          <a:xfrm>
            <a:off x="1856996" y="2364736"/>
            <a:ext cx="8827103" cy="2030730"/>
          </a:xfrm>
          <a:prstGeom prst="rect">
            <a:avLst/>
          </a:prstGeom>
        </p:spPr>
        <p:txBody>
          <a:bodyPr wrap="square">
            <a:spAutoFit/>
          </a:bodyPr>
          <a:lstStyle/>
          <a:p>
            <a:pPr indent="457200" fontAlgn="auto"/>
            <a:r>
              <a:rPr lang="en-US" altLang="zh-CN" sz="1800" kern="100" dirty="0">
                <a:latin typeface="微软雅黑" charset="-122"/>
                <a:ea typeface="微软雅黑" charset="-122"/>
                <a:cs typeface="Consolas" pitchFamily="49" charset="0"/>
                <a:sym typeface="+mn-ea"/>
              </a:rPr>
              <a:t>数据爬取，也可以称之为爬虫，Python的工具非常多，这里简单介绍几个简单的工具。</a:t>
            </a:r>
            <a:endParaRPr lang="en-US" altLang="zh-CN" sz="1800" kern="100" dirty="0">
              <a:latin typeface="微软雅黑" charset="-122"/>
              <a:ea typeface="微软雅黑" charset="-122"/>
              <a:cs typeface="Consolas" pitchFamily="49" charset="0"/>
            </a:endParaRPr>
          </a:p>
          <a:p>
            <a:pPr indent="457200" fontAlgn="auto"/>
            <a:r>
              <a:rPr lang="en-US" altLang="zh-CN" sz="1800" kern="100" dirty="0">
                <a:latin typeface="微软雅黑" charset="-122"/>
                <a:ea typeface="微软雅黑" charset="-122"/>
                <a:cs typeface="Consolas" pitchFamily="49" charset="0"/>
                <a:sym typeface="+mn-ea"/>
              </a:rPr>
              <a:t>urllib可以轻松获取网页的源码，加以正则可以最简单地进行数据爬取；</a:t>
            </a:r>
            <a:endParaRPr lang="en-US" altLang="zh-CN" sz="1800" kern="100" dirty="0">
              <a:latin typeface="微软雅黑" charset="-122"/>
              <a:ea typeface="微软雅黑" charset="-122"/>
              <a:cs typeface="Consolas" pitchFamily="49" charset="0"/>
            </a:endParaRPr>
          </a:p>
          <a:p>
            <a:pPr indent="457200" fontAlgn="auto"/>
            <a:r>
              <a:rPr lang="en-US" altLang="zh-CN" sz="1800" kern="100" dirty="0">
                <a:latin typeface="微软雅黑" charset="-122"/>
                <a:ea typeface="微软雅黑" charset="-122"/>
                <a:cs typeface="Consolas" pitchFamily="49" charset="0"/>
                <a:sym typeface="+mn-ea"/>
              </a:rPr>
              <a:t>Beautiful Soup提供一些简单的、python式的函数用来处理导航、搜索、修改分析树等功能。它是一个工具箱，通过解析文档为用户提供需要抓取的数据，因为简单，所以不需要多少代码就可以写出一个完整的应用程序。</a:t>
            </a:r>
            <a:endParaRPr lang="en-US" altLang="zh-CN" sz="1800" kern="100" dirty="0">
              <a:latin typeface="微软雅黑" charset="-122"/>
              <a:ea typeface="微软雅黑" charset="-122"/>
              <a:cs typeface="Consolas" pitchFamily="49" charset="0"/>
            </a:endParaRPr>
          </a:p>
          <a:p>
            <a:pPr indent="457200" fontAlgn="auto"/>
            <a:r>
              <a:rPr lang="en-US" altLang="zh-CN" sz="1800" kern="100" dirty="0">
                <a:latin typeface="微软雅黑" charset="-122"/>
                <a:ea typeface="微软雅黑" charset="-122"/>
                <a:cs typeface="Consolas" pitchFamily="49" charset="0"/>
                <a:sym typeface="+mn-ea"/>
              </a:rPr>
              <a:t>PyQuery 是 Python 仿照 jQuery 的严格实现</a:t>
            </a:r>
            <a:r>
              <a:rPr lang="x-none" altLang="en-US" sz="1800" kern="100" dirty="0">
                <a:latin typeface="微软雅黑" charset="-122"/>
                <a:ea typeface="微软雅黑" charset="-122"/>
                <a:cs typeface="Consolas" pitchFamily="49" charset="0"/>
                <a:sym typeface="+mn-ea"/>
              </a:rPr>
              <a:t>，</a:t>
            </a:r>
            <a:r>
              <a:rPr lang="en-US" altLang="zh-CN" sz="1800" kern="100" dirty="0">
                <a:latin typeface="微软雅黑" charset="-122"/>
                <a:ea typeface="微软雅黑" charset="-122"/>
                <a:cs typeface="Consolas" pitchFamily="49" charset="0"/>
                <a:sym typeface="+mn-ea"/>
              </a:rPr>
              <a:t>语法与 jQuery 几乎完全相同</a:t>
            </a:r>
            <a:r>
              <a:rPr lang="x-none" altLang="en-US" sz="1800" kern="100" dirty="0">
                <a:latin typeface="微软雅黑" charset="-122"/>
                <a:ea typeface="微软雅黑" charset="-122"/>
                <a:cs typeface="Consolas" pitchFamily="49" charset="0"/>
                <a:sym typeface="+mn-ea"/>
              </a:rPr>
              <a:t>。</a:t>
            </a:r>
          </a:p>
        </p:txBody>
      </p:sp>
      <p:sp>
        <p:nvSpPr>
          <p:cNvPr id="15" name="圆角矩形 14"/>
          <p:cNvSpPr/>
          <p:nvPr/>
        </p:nvSpPr>
        <p:spPr>
          <a:xfrm>
            <a:off x="2365375" y="657860"/>
            <a:ext cx="3348355"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534920" y="737235"/>
            <a:ext cx="4685030" cy="1101090"/>
          </a:xfrm>
          <a:prstGeom prst="rect">
            <a:avLst/>
          </a:prstGeom>
        </p:spPr>
        <p:txBody>
          <a:bodyPr wrap="square">
            <a:spAutoFit/>
          </a:bodyPr>
          <a:lstStyle/>
          <a:p>
            <a:pPr algn="l"/>
            <a:r>
              <a:rPr lang="zh-CN" altLang="en-US" sz="3200" b="1" dirty="0">
                <a:solidFill>
                  <a:schemeClr val="bg1"/>
                </a:solidFill>
                <a:latin typeface="微软雅黑" charset="-122"/>
                <a:ea typeface="微软雅黑" charset="-122"/>
                <a:sym typeface="+mn-ea"/>
              </a:rPr>
              <a:t>数据爬取</a:t>
            </a:r>
            <a:r>
              <a:rPr lang="x-none" altLang="zh-CN" sz="3200" b="1" dirty="0">
                <a:solidFill>
                  <a:schemeClr val="bg1"/>
                </a:solidFill>
                <a:latin typeface="微软雅黑" charset="-122"/>
                <a:ea typeface="微软雅黑" charset="-122"/>
                <a:sym typeface="+mn-ea"/>
              </a:rPr>
              <a:t>的方法</a:t>
            </a:r>
          </a:p>
          <a:p>
            <a:pPr algn="l"/>
            <a:endParaRPr lang="zh-CN" altLang="en-US" sz="32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 name="矩形 1"/>
          <p:cNvSpPr/>
          <p:nvPr/>
        </p:nvSpPr>
        <p:spPr>
          <a:xfrm>
            <a:off x="1856996" y="2364736"/>
            <a:ext cx="8827103" cy="2579370"/>
          </a:xfrm>
          <a:prstGeom prst="rect">
            <a:avLst/>
          </a:prstGeom>
        </p:spPr>
        <p:txBody>
          <a:bodyPr wrap="square">
            <a:spAutoFit/>
          </a:bodyPr>
          <a:lstStyle/>
          <a:p>
            <a:pPr indent="457200" fontAlgn="auto"/>
            <a:r>
              <a:rPr lang="en-US" altLang="zh-CN" sz="1800" kern="100" dirty="0">
                <a:latin typeface="微软雅黑" charset="-122"/>
                <a:ea typeface="微软雅黑" charset="-122"/>
                <a:cs typeface="Consolas" pitchFamily="49" charset="0"/>
                <a:sym typeface="+mn-ea"/>
              </a:rPr>
              <a:t>数</a:t>
            </a:r>
            <a:r>
              <a:rPr lang="x-none" altLang="en-US" sz="1800" kern="100" dirty="0">
                <a:latin typeface="微软雅黑" charset="-122"/>
                <a:ea typeface="微软雅黑" charset="-122"/>
                <a:cs typeface="Consolas" pitchFamily="49" charset="0"/>
                <a:sym typeface="+mn-ea"/>
              </a:rPr>
              <a:t>要想进阶更高级的数据爬取，则需要使用一些爬虫框架如Scrapy等，并且需要掌握多进程、多线程、分布式等等方法。</a:t>
            </a:r>
            <a:endParaRPr lang="x-none" altLang="en-US" sz="1800" kern="100" dirty="0">
              <a:latin typeface="微软雅黑" charset="-122"/>
              <a:ea typeface="微软雅黑" charset="-122"/>
              <a:cs typeface="Consolas" pitchFamily="49" charset="0"/>
            </a:endParaRPr>
          </a:p>
          <a:p>
            <a:pPr indent="457200" fontAlgn="auto"/>
            <a:endParaRPr lang="x-none" altLang="en-US" sz="1800" kern="100" dirty="0">
              <a:latin typeface="微软雅黑" charset="-122"/>
              <a:ea typeface="微软雅黑" charset="-122"/>
              <a:cs typeface="Consolas" pitchFamily="49" charset="0"/>
            </a:endParaRPr>
          </a:p>
          <a:p>
            <a:pPr indent="457200" fontAlgn="auto"/>
            <a:r>
              <a:rPr lang="x-none" altLang="en-US" sz="1800" kern="100" dirty="0">
                <a:latin typeface="微软雅黑" charset="-122"/>
                <a:ea typeface="微软雅黑" charset="-122"/>
                <a:cs typeface="Consolas" pitchFamily="49" charset="0"/>
                <a:sym typeface="+mn-ea"/>
              </a:rPr>
              <a:t>不仅仅是工具，当你想更多地获取数据，你对网页的内容如html、JavaScript等需要进一步了解。</a:t>
            </a:r>
            <a:endParaRPr lang="x-none" altLang="en-US" sz="1800" kern="100" dirty="0">
              <a:latin typeface="微软雅黑" charset="-122"/>
              <a:ea typeface="微软雅黑" charset="-122"/>
              <a:cs typeface="Consolas" pitchFamily="49" charset="0"/>
            </a:endParaRPr>
          </a:p>
          <a:p>
            <a:pPr indent="457200" fontAlgn="auto"/>
            <a:endParaRPr lang="x-none" altLang="en-US" sz="1800" kern="100" dirty="0">
              <a:latin typeface="微软雅黑" charset="-122"/>
              <a:ea typeface="微软雅黑" charset="-122"/>
              <a:cs typeface="Consolas" pitchFamily="49" charset="0"/>
            </a:endParaRPr>
          </a:p>
          <a:p>
            <a:pPr indent="457200" fontAlgn="auto"/>
            <a:r>
              <a:rPr lang="x-none" altLang="en-US" sz="1800" kern="100" dirty="0">
                <a:latin typeface="微软雅黑" charset="-122"/>
                <a:ea typeface="微软雅黑" charset="-122"/>
                <a:cs typeface="Consolas" pitchFamily="49" charset="0"/>
                <a:sym typeface="+mn-ea"/>
              </a:rPr>
              <a:t>以及网络的技术要求，如http头等知识。</a:t>
            </a:r>
            <a:endParaRPr lang="x-none" altLang="en-US" sz="1800" kern="100" dirty="0">
              <a:latin typeface="微软雅黑" charset="-122"/>
              <a:ea typeface="微软雅黑" charset="-122"/>
              <a:cs typeface="Consolas" pitchFamily="49" charset="0"/>
            </a:endParaRPr>
          </a:p>
          <a:p>
            <a:pPr indent="457200" fontAlgn="auto"/>
            <a:endParaRPr lang="x-none" altLang="en-US" sz="1800" kern="100" dirty="0">
              <a:latin typeface="微软雅黑" charset="-122"/>
              <a:ea typeface="微软雅黑" charset="-122"/>
              <a:cs typeface="Consolas" pitchFamily="49" charset="0"/>
            </a:endParaRPr>
          </a:p>
          <a:p>
            <a:pPr indent="457200" fontAlgn="auto"/>
            <a:r>
              <a:rPr lang="x-none" altLang="en-US" sz="1800" kern="100" dirty="0">
                <a:latin typeface="微软雅黑" charset="-122"/>
                <a:ea typeface="微软雅黑" charset="-122"/>
                <a:cs typeface="Consolas" pitchFamily="49" charset="0"/>
                <a:sym typeface="+mn-ea"/>
              </a:rPr>
              <a:t>还有很多的破解验证码、破解爬虫技术等等其他的知识。</a:t>
            </a:r>
            <a:endParaRPr lang="zh-CN" altLang="zh-CN" sz="1800" kern="100" dirty="0">
              <a:latin typeface="微软雅黑" charset="-122"/>
              <a:ea typeface="微软雅黑" charset="-122"/>
              <a:cs typeface="Times New Roman" pitchFamily="18" charset="0"/>
            </a:endParaRPr>
          </a:p>
        </p:txBody>
      </p:sp>
      <p:sp>
        <p:nvSpPr>
          <p:cNvPr id="15" name="圆角矩形 14"/>
          <p:cNvSpPr/>
          <p:nvPr/>
        </p:nvSpPr>
        <p:spPr>
          <a:xfrm>
            <a:off x="2364740" y="657860"/>
            <a:ext cx="339852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534920" y="737235"/>
            <a:ext cx="4685030" cy="1101090"/>
          </a:xfrm>
          <a:prstGeom prst="rect">
            <a:avLst/>
          </a:prstGeom>
        </p:spPr>
        <p:txBody>
          <a:bodyPr wrap="square">
            <a:spAutoFit/>
          </a:bodyPr>
          <a:lstStyle/>
          <a:p>
            <a:pPr algn="l"/>
            <a:r>
              <a:rPr lang="zh-CN" altLang="en-US" sz="3200" b="1" dirty="0">
                <a:solidFill>
                  <a:schemeClr val="bg1"/>
                </a:solidFill>
                <a:latin typeface="微软雅黑" charset="-122"/>
                <a:ea typeface="微软雅黑" charset="-122"/>
                <a:sym typeface="+mn-ea"/>
              </a:rPr>
              <a:t>数据爬取</a:t>
            </a:r>
            <a:r>
              <a:rPr lang="x-none" altLang="zh-CN" sz="3200" b="1" dirty="0">
                <a:solidFill>
                  <a:schemeClr val="bg1"/>
                </a:solidFill>
                <a:latin typeface="微软雅黑" charset="-122"/>
                <a:ea typeface="微软雅黑" charset="-122"/>
                <a:sym typeface="+mn-ea"/>
              </a:rPr>
              <a:t>的方法</a:t>
            </a:r>
          </a:p>
          <a:p>
            <a:pPr algn="l"/>
            <a:endParaRPr lang="zh-CN" altLang="en-US" sz="32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charset="-122"/>
                <a:ea typeface="微软雅黑"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8" name="矩形 7"/>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charset="-122"/>
                <a:ea typeface="微软雅黑" charset="-122"/>
              </a:rPr>
              <a:t>谢谢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5219479" y="1890190"/>
            <a:ext cx="4101695"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94" name="TextBox 35"/>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charset="-122"/>
                    <a:ea typeface="微软雅黑" charset="-122"/>
                  </a:rPr>
                  <a:t>01</a:t>
                </a:r>
              </a:p>
            </p:txBody>
          </p:sp>
        </p:grpSp>
        <p:sp>
          <p:nvSpPr>
            <p:cNvPr id="91" name="TextBox 32"/>
            <p:cNvSpPr txBox="1"/>
            <p:nvPr/>
          </p:nvSpPr>
          <p:spPr>
            <a:xfrm>
              <a:off x="4331492" y="1218180"/>
              <a:ext cx="1706880" cy="417830"/>
            </a:xfrm>
            <a:prstGeom prst="rect">
              <a:avLst/>
            </a:prstGeom>
            <a:noFill/>
          </p:spPr>
          <p:txBody>
            <a:bodyPr wrap="none" rtlCol="0">
              <a:spAutoFit/>
            </a:bodyPr>
            <a:lstStyle/>
            <a:p>
              <a:r>
                <a:rPr lang="x-none" altLang="zh-CN" sz="2000" b="1" kern="0" dirty="0">
                  <a:effectLst>
                    <a:innerShdw blurRad="63500" dist="50800" dir="10800000">
                      <a:prstClr val="black">
                        <a:alpha val="50000"/>
                      </a:prstClr>
                    </a:innerShdw>
                  </a:effectLst>
                  <a:latin typeface="微软雅黑" charset="-122"/>
                  <a:ea typeface="微软雅黑" charset="-122"/>
                </a:rPr>
                <a:t>网页数据爬取</a:t>
              </a:r>
            </a:p>
          </p:txBody>
        </p:sp>
      </p:grpSp>
      <p:grpSp>
        <p:nvGrpSpPr>
          <p:cNvPr id="95" name="组合 94"/>
          <p:cNvGrpSpPr/>
          <p:nvPr/>
        </p:nvGrpSpPr>
        <p:grpSpPr>
          <a:xfrm>
            <a:off x="5219479" y="3460255"/>
            <a:ext cx="4101695" cy="599235"/>
            <a:chOff x="3720963" y="2324915"/>
            <a:chExt cx="4101695" cy="599235"/>
          </a:xfrm>
        </p:grpSpPr>
        <p:grpSp>
          <p:nvGrpSpPr>
            <p:cNvPr id="96" name="组合 95"/>
            <p:cNvGrpSpPr/>
            <p:nvPr/>
          </p:nvGrpSpPr>
          <p:grpSpPr>
            <a:xfrm>
              <a:off x="3720963" y="2324915"/>
              <a:ext cx="4101695" cy="599235"/>
              <a:chOff x="4139952" y="1170041"/>
              <a:chExt cx="3672408" cy="536519"/>
            </a:xfrm>
          </p:grpSpPr>
          <p:sp>
            <p:nvSpPr>
              <p:cNvPr id="98" name="圆角矩形 97"/>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99"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0" name="TextBox 41"/>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03</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97" name="TextBox 38"/>
            <p:cNvSpPr txBox="1"/>
            <p:nvPr/>
          </p:nvSpPr>
          <p:spPr>
            <a:xfrm>
              <a:off x="4341242" y="2441226"/>
              <a:ext cx="1198880" cy="417830"/>
            </a:xfrm>
            <a:prstGeom prst="rect">
              <a:avLst/>
            </a:prstGeom>
            <a:noFill/>
          </p:spPr>
          <p:txBody>
            <a:bodyPr wrap="none" rtlCol="0">
              <a:spAutoFit/>
            </a:bodyPr>
            <a:lstStyle/>
            <a:p>
              <a:pPr algn="l"/>
              <a:r>
                <a:rPr lang="x-none" altLang="zh-CN" sz="2000" b="1" kern="0" dirty="0">
                  <a:effectLst>
                    <a:innerShdw blurRad="63500" dist="50800" dir="10800000">
                      <a:prstClr val="black">
                        <a:alpha val="50000"/>
                      </a:prstClr>
                    </a:innerShdw>
                  </a:effectLst>
                  <a:latin typeface="微软雅黑" charset="-122"/>
                  <a:ea typeface="微软雅黑" charset="-122"/>
                </a:rPr>
                <a:t>渗透测试</a:t>
              </a:r>
            </a:p>
          </p:txBody>
        </p:sp>
      </p:grpSp>
      <p:grpSp>
        <p:nvGrpSpPr>
          <p:cNvPr id="101" name="组合 100"/>
          <p:cNvGrpSpPr/>
          <p:nvPr/>
        </p:nvGrpSpPr>
        <p:grpSpPr>
          <a:xfrm>
            <a:off x="5219479" y="4245289"/>
            <a:ext cx="4101695" cy="599235"/>
            <a:chOff x="3710491" y="3590249"/>
            <a:chExt cx="4101695" cy="599235"/>
          </a:xfrm>
        </p:grpSpPr>
        <p:grpSp>
          <p:nvGrpSpPr>
            <p:cNvPr id="102" name="组合 101"/>
            <p:cNvGrpSpPr/>
            <p:nvPr/>
          </p:nvGrpSpPr>
          <p:grpSpPr>
            <a:xfrm>
              <a:off x="3710491" y="3590249"/>
              <a:ext cx="4101695" cy="599235"/>
              <a:chOff x="4139952" y="1170041"/>
              <a:chExt cx="3672408" cy="536519"/>
            </a:xfrm>
          </p:grpSpPr>
          <p:sp>
            <p:nvSpPr>
              <p:cNvPr id="104" name="圆角矩形 103"/>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5"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6" name="TextBox 47"/>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04</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103" name="TextBox 44"/>
            <p:cNvSpPr txBox="1"/>
            <p:nvPr/>
          </p:nvSpPr>
          <p:spPr>
            <a:xfrm>
              <a:off x="4341242" y="3708202"/>
              <a:ext cx="1706880" cy="417830"/>
            </a:xfrm>
            <a:prstGeom prst="rect">
              <a:avLst/>
            </a:prstGeom>
            <a:noFill/>
          </p:spPr>
          <p:txBody>
            <a:bodyPr wrap="none" rtlCol="0">
              <a:spAutoFit/>
            </a:bodyPr>
            <a:lstStyle/>
            <a:p>
              <a:pPr algn="l"/>
              <a:r>
                <a:rPr lang="x-none" altLang="zh-CN" sz="2000" b="1" kern="0" dirty="0">
                  <a:effectLst>
                    <a:innerShdw blurRad="63500" dist="50800" dir="10800000">
                      <a:prstClr val="black">
                        <a:alpha val="50000"/>
                      </a:prstClr>
                    </a:innerShdw>
                  </a:effectLst>
                  <a:latin typeface="微软雅黑" charset="-122"/>
                  <a:ea typeface="微软雅黑" charset="-122"/>
                  <a:sym typeface="+mn-ea"/>
                </a:rPr>
                <a:t>网络流程监测</a:t>
              </a:r>
              <a:endParaRPr lang="x-none" altLang="zh-CN" sz="2000" b="1" kern="0" dirty="0">
                <a:effectLst>
                  <a:innerShdw blurRad="63500" dist="50800" dir="10800000">
                    <a:prstClr val="black">
                      <a:alpha val="50000"/>
                    </a:prstClr>
                  </a:innerShdw>
                </a:effectLst>
                <a:latin typeface="微软雅黑" charset="-122"/>
                <a:ea typeface="微软雅黑" charset="-122"/>
              </a:endParaRPr>
            </a:p>
          </p:txBody>
        </p:sp>
      </p:grpSp>
      <p:grpSp>
        <p:nvGrpSpPr>
          <p:cNvPr id="107" name="组合 106"/>
          <p:cNvGrpSpPr/>
          <p:nvPr/>
        </p:nvGrpSpPr>
        <p:grpSpPr>
          <a:xfrm>
            <a:off x="5219479" y="2675221"/>
            <a:ext cx="4101695"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12" name="TextBox 53"/>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02</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109" name="TextBox 50"/>
            <p:cNvSpPr txBox="1"/>
            <p:nvPr/>
          </p:nvSpPr>
          <p:spPr>
            <a:xfrm>
              <a:off x="4341242" y="1216911"/>
              <a:ext cx="1706880" cy="417830"/>
            </a:xfrm>
            <a:prstGeom prst="rect">
              <a:avLst/>
            </a:prstGeom>
            <a:noFill/>
          </p:spPr>
          <p:txBody>
            <a:bodyPr wrap="none" rtlCol="0">
              <a:spAutoFit/>
            </a:bodyPr>
            <a:lstStyle/>
            <a:p>
              <a:pPr algn="l"/>
              <a:r>
                <a:rPr lang="x-none" altLang="zh-CN" sz="2000" b="1" kern="0" dirty="0">
                  <a:effectLst>
                    <a:innerShdw blurRad="63500" dist="50800" dir="10800000">
                      <a:prstClr val="black">
                        <a:alpha val="50000"/>
                      </a:prstClr>
                    </a:innerShdw>
                  </a:effectLst>
                  <a:latin typeface="微软雅黑" charset="-122"/>
                  <a:ea typeface="微软雅黑" charset="-122"/>
                </a:rPr>
                <a:t>网络服务扫描</a:t>
              </a:r>
            </a:p>
          </p:txBody>
        </p:sp>
      </p:grpSp>
      <p:grpSp>
        <p:nvGrpSpPr>
          <p:cNvPr id="113" name="组合 112"/>
          <p:cNvGrpSpPr/>
          <p:nvPr/>
        </p:nvGrpSpPr>
        <p:grpSpPr>
          <a:xfrm>
            <a:off x="3043602" y="2729620"/>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itchFamily="34" charset="0"/>
                <a:ea typeface="宋体" pitchFamily="2" charset="-122"/>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itchFamily="34" charset="0"/>
                <a:ea typeface="宋体" pitchFamily="2" charset="-122"/>
                <a:cs typeface="+mn-cs"/>
              </a:endParaRPr>
            </a:p>
          </p:txBody>
        </p:sp>
      </p:grpSp>
      <p:sp>
        <p:nvSpPr>
          <p:cNvPr id="116" name="TextBox 57"/>
          <p:cNvSpPr txBox="1"/>
          <p:nvPr/>
        </p:nvSpPr>
        <p:spPr>
          <a:xfrm>
            <a:off x="3017976" y="3112763"/>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2B6F7D"/>
                </a:solidFill>
                <a:effectLst/>
                <a:uLnTx/>
                <a:uFillTx/>
                <a:latin typeface="微软雅黑" charset="-122"/>
                <a:ea typeface="微软雅黑" charset="-122"/>
              </a:rPr>
              <a:t>目录</a:t>
            </a:r>
          </a:p>
        </p:txBody>
      </p:sp>
      <p:sp>
        <p:nvSpPr>
          <p:cNvPr id="117" name="Freeform 5"/>
          <p:cNvSpPr/>
          <p:nvPr/>
        </p:nvSpPr>
        <p:spPr bwMode="auto">
          <a:xfrm>
            <a:off x="4417695" y="1884680"/>
            <a:ext cx="651510" cy="2957830"/>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pitchFamily="34" charset="0"/>
              <a:ea typeface="宋体"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par>
                                <p:cTn id="32" presetID="12" presetClass="entr" presetSubtype="8" fill="hold" nodeType="withEffect">
                                  <p:stCondLst>
                                    <p:cond delay="600"/>
                                  </p:stCondLst>
                                  <p:childTnLst>
                                    <p:set>
                                      <p:cBhvr>
                                        <p:cTn id="33" dur="1" fill="hold">
                                          <p:stCondLst>
                                            <p:cond delay="0"/>
                                          </p:stCondLst>
                                        </p:cTn>
                                        <p:tgtEl>
                                          <p:spTgt spid="95"/>
                                        </p:tgtEl>
                                        <p:attrNameLst>
                                          <p:attrName>style.visibility</p:attrName>
                                        </p:attrNameLst>
                                      </p:cBhvr>
                                      <p:to>
                                        <p:strVal val="visible"/>
                                      </p:to>
                                    </p:set>
                                    <p:anim calcmode="lin" valueType="num">
                                      <p:cBhvr additive="base">
                                        <p:cTn id="34" dur="500"/>
                                        <p:tgtEl>
                                          <p:spTgt spid="95"/>
                                        </p:tgtEl>
                                        <p:attrNameLst>
                                          <p:attrName>ppt_x</p:attrName>
                                        </p:attrNameLst>
                                      </p:cBhvr>
                                      <p:tavLst>
                                        <p:tav tm="0">
                                          <p:val>
                                            <p:strVal val="#ppt_x-#ppt_w*1.125000"/>
                                          </p:val>
                                        </p:tav>
                                        <p:tav tm="100000">
                                          <p:val>
                                            <p:strVal val="#ppt_x"/>
                                          </p:val>
                                        </p:tav>
                                      </p:tavLst>
                                    </p:anim>
                                    <p:animEffect transition="in" filter="wipe(right)">
                                      <p:cBhvr>
                                        <p:cTn id="35" dur="500"/>
                                        <p:tgtEl>
                                          <p:spTgt spid="95"/>
                                        </p:tgtEl>
                                      </p:cBhvr>
                                    </p:animEffect>
                                  </p:childTnLst>
                                </p:cTn>
                              </p:par>
                              <p:par>
                                <p:cTn id="36" presetID="12" presetClass="entr" presetSubtype="8" fill="hold" nodeType="withEffect">
                                  <p:stCondLst>
                                    <p:cond delay="1100"/>
                                  </p:stCondLst>
                                  <p:childTnLst>
                                    <p:set>
                                      <p:cBhvr>
                                        <p:cTn id="37" dur="1" fill="hold">
                                          <p:stCondLst>
                                            <p:cond delay="0"/>
                                          </p:stCondLst>
                                        </p:cTn>
                                        <p:tgtEl>
                                          <p:spTgt spid="101"/>
                                        </p:tgtEl>
                                        <p:attrNameLst>
                                          <p:attrName>style.visibility</p:attrName>
                                        </p:attrNameLst>
                                      </p:cBhvr>
                                      <p:to>
                                        <p:strVal val="visible"/>
                                      </p:to>
                                    </p:set>
                                    <p:anim calcmode="lin" valueType="num">
                                      <p:cBhvr additive="base">
                                        <p:cTn id="38" dur="500"/>
                                        <p:tgtEl>
                                          <p:spTgt spid="101"/>
                                        </p:tgtEl>
                                        <p:attrNameLst>
                                          <p:attrName>ppt_x</p:attrName>
                                        </p:attrNameLst>
                                      </p:cBhvr>
                                      <p:tavLst>
                                        <p:tav tm="0">
                                          <p:val>
                                            <p:strVal val="#ppt_x-#ppt_w*1.125000"/>
                                          </p:val>
                                        </p:tav>
                                        <p:tav tm="100000">
                                          <p:val>
                                            <p:strVal val="#ppt_x"/>
                                          </p:val>
                                        </p:tav>
                                      </p:tavLst>
                                    </p:anim>
                                    <p:animEffect transition="in" filter="wipe(right)">
                                      <p:cBhvr>
                                        <p:cTn id="3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534924" y="1756555"/>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8000" b="0" i="0" u="none" strike="noStrike" kern="0" cap="none" spc="0" normalizeH="0" baseline="0" noProof="0">
              <a:ln>
                <a:noFill/>
              </a:ln>
              <a:solidFill>
                <a:prstClr val="white"/>
              </a:solidFill>
              <a:effectLst/>
              <a:uLnTx/>
              <a:uFillTx/>
              <a:latin typeface="Century Gothic"/>
              <a:ea typeface="微软雅黑" charset="-122"/>
              <a:cs typeface="+mn-cs"/>
            </a:endParaRPr>
          </a:p>
        </p:txBody>
      </p:sp>
      <p:sp>
        <p:nvSpPr>
          <p:cNvPr id="16" name="文本框 36"/>
          <p:cNvSpPr txBox="1"/>
          <p:nvPr/>
        </p:nvSpPr>
        <p:spPr>
          <a:xfrm>
            <a:off x="3398133" y="1839465"/>
            <a:ext cx="3711696" cy="481965"/>
          </a:xfrm>
          <a:prstGeom prst="rect">
            <a:avLst/>
          </a:prstGeom>
          <a:noFill/>
        </p:spPr>
        <p:txBody>
          <a:bodyPr wrap="square" lIns="91438" tIns="45719" rIns="91438" bIns="45719" rtlCol="0">
            <a:spAutoFit/>
          </a:bodyPr>
          <a:lstStyle/>
          <a:p>
            <a:pPr algn="l"/>
            <a:r>
              <a:rPr lang="x-none" altLang="zh-CN" sz="2400" b="1" kern="0" dirty="0">
                <a:effectLst>
                  <a:innerShdw blurRad="63500" dist="50800" dir="10800000">
                    <a:prstClr val="black">
                      <a:alpha val="50000"/>
                    </a:prstClr>
                  </a:innerShdw>
                </a:effectLst>
                <a:latin typeface="微软雅黑" charset="-122"/>
                <a:ea typeface="微软雅黑" charset="-122"/>
                <a:sym typeface="+mn-ea"/>
              </a:rPr>
              <a:t>网页数据爬取</a:t>
            </a:r>
          </a:p>
        </p:txBody>
      </p:sp>
      <p:sp>
        <p:nvSpPr>
          <p:cNvPr id="17" name="文本框 15"/>
          <p:cNvSpPr txBox="1"/>
          <p:nvPr/>
        </p:nvSpPr>
        <p:spPr>
          <a:xfrm flipH="1">
            <a:off x="2567411" y="1280724"/>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6565" fontAlgn="auto">
              <a:spcBef>
                <a:spcPts val="0"/>
              </a:spcBef>
              <a:spcAft>
                <a:spcPts val="0"/>
              </a:spcAft>
            </a:pPr>
            <a:r>
              <a:rPr kumimoji="1" lang="en-US" altLang="zh-CN" sz="8000" b="1" dirty="0">
                <a:solidFill>
                  <a:srgbClr val="F79646">
                    <a:lumMod val="75000"/>
                  </a:srgbClr>
                </a:solidFill>
                <a:latin typeface="微软雅黑" charset="-122"/>
                <a:ea typeface="微软雅黑" charset="-122"/>
              </a:rPr>
              <a:t>1</a:t>
            </a:r>
            <a:endParaRPr kumimoji="1" lang="zh-CN" altLang="en-US" sz="8000" b="1" dirty="0">
              <a:solidFill>
                <a:srgbClr val="F79646">
                  <a:lumMod val="75000"/>
                </a:srgbClr>
              </a:solidFill>
              <a:latin typeface="微软雅黑" charset="-122"/>
              <a:ea typeface="微软雅黑" charset="-122"/>
            </a:endParaRPr>
          </a:p>
        </p:txBody>
      </p:sp>
      <p:sp>
        <p:nvSpPr>
          <p:cNvPr id="19" name="矩形 18"/>
          <p:cNvSpPr/>
          <p:nvPr/>
        </p:nvSpPr>
        <p:spPr>
          <a:xfrm>
            <a:off x="3036580" y="2659293"/>
            <a:ext cx="2850406"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charset="-122"/>
              <a:cs typeface="+mn-cs"/>
            </a:endParaRPr>
          </a:p>
        </p:txBody>
      </p:sp>
      <p:sp>
        <p:nvSpPr>
          <p:cNvPr id="20" name="文本框 20"/>
          <p:cNvSpPr txBox="1"/>
          <p:nvPr/>
        </p:nvSpPr>
        <p:spPr>
          <a:xfrm>
            <a:off x="3036580" y="2851595"/>
            <a:ext cx="2850406" cy="384810"/>
          </a:xfrm>
          <a:prstGeom prst="rect">
            <a:avLst/>
          </a:prstGeom>
          <a:noFill/>
        </p:spPr>
        <p:txBody>
          <a:bodyPr wrap="square" rtlCol="0">
            <a:spAutoFit/>
          </a:bodyPr>
          <a:lstStyle/>
          <a:p>
            <a:r>
              <a:rPr lang="en-US" altLang="zh-CN" sz="1800" b="1" dirty="0">
                <a:latin typeface="微软雅黑" charset="-122"/>
                <a:ea typeface="微软雅黑" charset="-122"/>
              </a:rPr>
              <a:t>1.1</a:t>
            </a:r>
            <a:r>
              <a:rPr lang="en-US" altLang="zh-CN" sz="1800" b="1" dirty="0">
                <a:latin typeface="微软雅黑" charset="-122"/>
                <a:ea typeface="微软雅黑" charset="-122"/>
                <a:sym typeface="+mn-ea"/>
              </a:rPr>
              <a:t>网页数据爬取定义</a:t>
            </a:r>
            <a:endParaRPr lang="en-US" altLang="zh-CN" sz="1800" b="1" dirty="0">
              <a:latin typeface="微软雅黑" charset="-122"/>
              <a:ea typeface="微软雅黑" charset="-122"/>
            </a:endParaRPr>
          </a:p>
        </p:txBody>
      </p:sp>
      <p:sp>
        <p:nvSpPr>
          <p:cNvPr id="23" name="矩形 22"/>
          <p:cNvSpPr/>
          <p:nvPr/>
        </p:nvSpPr>
        <p:spPr>
          <a:xfrm>
            <a:off x="3036580" y="3554138"/>
            <a:ext cx="2850406"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charset="-122"/>
              <a:cs typeface="+mn-cs"/>
            </a:endParaRPr>
          </a:p>
        </p:txBody>
      </p:sp>
      <p:sp>
        <p:nvSpPr>
          <p:cNvPr id="24" name="文本框 20"/>
          <p:cNvSpPr txBox="1"/>
          <p:nvPr/>
        </p:nvSpPr>
        <p:spPr>
          <a:xfrm>
            <a:off x="3036580" y="3746440"/>
            <a:ext cx="2850406" cy="384810"/>
          </a:xfrm>
          <a:prstGeom prst="rect">
            <a:avLst/>
          </a:prstGeom>
          <a:noFill/>
        </p:spPr>
        <p:txBody>
          <a:bodyPr wrap="square" rtlCol="0">
            <a:spAutoFit/>
          </a:bodyPr>
          <a:lstStyle/>
          <a:p>
            <a:pPr algn="l"/>
            <a:r>
              <a:rPr lang="en-US" altLang="zh-CN" sz="1800" b="1" dirty="0">
                <a:latin typeface="微软雅黑" charset="-122"/>
                <a:ea typeface="微软雅黑" charset="-122"/>
              </a:rPr>
              <a:t>1.2</a:t>
            </a:r>
            <a:r>
              <a:rPr lang="en-US" altLang="zh-CN" sz="1800" b="1" dirty="0">
                <a:latin typeface="微软雅黑" charset="-122"/>
                <a:ea typeface="微软雅黑" charset="-122"/>
                <a:sym typeface="+mn-ea"/>
              </a:rPr>
              <a:t>浏览器访问过程</a:t>
            </a:r>
            <a:endParaRPr lang="en-US" altLang="zh-CN" sz="1800" b="1" dirty="0">
              <a:latin typeface="微软雅黑" charset="-122"/>
              <a:ea typeface="微软雅黑" charset="-122"/>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矩形 12"/>
          <p:cNvSpPr/>
          <p:nvPr/>
        </p:nvSpPr>
        <p:spPr>
          <a:xfrm>
            <a:off x="3036580" y="4398072"/>
            <a:ext cx="2850406"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charset="-122"/>
              <a:cs typeface="+mn-cs"/>
            </a:endParaRPr>
          </a:p>
        </p:txBody>
      </p:sp>
      <p:sp>
        <p:nvSpPr>
          <p:cNvPr id="14" name="文本框 20"/>
          <p:cNvSpPr txBox="1"/>
          <p:nvPr/>
        </p:nvSpPr>
        <p:spPr>
          <a:xfrm>
            <a:off x="3036580" y="4590374"/>
            <a:ext cx="2850406" cy="384810"/>
          </a:xfrm>
          <a:prstGeom prst="rect">
            <a:avLst/>
          </a:prstGeom>
          <a:noFill/>
        </p:spPr>
        <p:txBody>
          <a:bodyPr wrap="square" rtlCol="0">
            <a:spAutoFit/>
          </a:bodyPr>
          <a:lstStyle/>
          <a:p>
            <a:pPr algn="l"/>
            <a:r>
              <a:rPr lang="en-US" altLang="zh-CN" sz="1800" b="1" dirty="0">
                <a:latin typeface="微软雅黑" charset="-122"/>
                <a:ea typeface="微软雅黑" charset="-122"/>
              </a:rPr>
              <a:t>1.2</a:t>
            </a:r>
            <a:r>
              <a:rPr lang="en-US" altLang="zh-CN" sz="1800" b="1" dirty="0">
                <a:latin typeface="微软雅黑" charset="-122"/>
                <a:ea typeface="微软雅黑" charset="-122"/>
                <a:sym typeface="+mn-ea"/>
              </a:rPr>
              <a:t>URL的含义</a:t>
            </a:r>
            <a:endParaRPr lang="en-US" altLang="zh-CN" sz="1800" b="1" dirty="0">
              <a:latin typeface="微软雅黑" charset="-122"/>
              <a:ea typeface="微软雅黑" charset="-122"/>
            </a:endParaRPr>
          </a:p>
        </p:txBody>
      </p:sp>
      <p:sp>
        <p:nvSpPr>
          <p:cNvPr id="2" name="矩形 1"/>
          <p:cNvSpPr/>
          <p:nvPr/>
        </p:nvSpPr>
        <p:spPr>
          <a:xfrm>
            <a:off x="3023245" y="5243257"/>
            <a:ext cx="2850406"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charset="-122"/>
              <a:cs typeface="+mn-cs"/>
            </a:endParaRPr>
          </a:p>
        </p:txBody>
      </p:sp>
      <p:sp>
        <p:nvSpPr>
          <p:cNvPr id="3" name="文本框 20"/>
          <p:cNvSpPr txBox="1"/>
          <p:nvPr/>
        </p:nvSpPr>
        <p:spPr>
          <a:xfrm>
            <a:off x="3023245" y="5435559"/>
            <a:ext cx="2850406" cy="384810"/>
          </a:xfrm>
          <a:prstGeom prst="rect">
            <a:avLst/>
          </a:prstGeom>
          <a:noFill/>
        </p:spPr>
        <p:txBody>
          <a:bodyPr wrap="square" rtlCol="0">
            <a:spAutoFit/>
          </a:bodyPr>
          <a:lstStyle/>
          <a:p>
            <a:pPr algn="l"/>
            <a:r>
              <a:rPr lang="en-US" altLang="zh-CN" sz="1800" b="1" dirty="0">
                <a:latin typeface="微软雅黑" charset="-122"/>
                <a:ea typeface="微软雅黑" charset="-122"/>
              </a:rPr>
              <a:t>1.3</a:t>
            </a:r>
            <a:r>
              <a:rPr lang="en-US" altLang="zh-CN" sz="1800" b="1" dirty="0">
                <a:latin typeface="微软雅黑" charset="-122"/>
                <a:ea typeface="微软雅黑" charset="-122"/>
                <a:sym typeface="+mn-ea"/>
              </a:rPr>
              <a:t>数据爬取的方法</a:t>
            </a:r>
            <a:endParaRPr lang="en-US" altLang="zh-CN" sz="1800" b="1" dirty="0">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par>
                          <p:cTn id="15" fill="hold">
                            <p:stCondLst>
                              <p:cond delay="16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 presetClass="entr" presetSubtype="0" fill="hold" grpId="0" nodeType="withEffect">
                                  <p:stCondLst>
                                    <p:cond delay="0"/>
                                  </p:stCondLst>
                                  <p:iterate type="lt">
                                    <p:tmAbs val="100"/>
                                  </p:iterate>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27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 presetClass="entr" presetSubtype="0" fill="hold" grpId="0" nodeType="withEffect">
                                  <p:stCondLst>
                                    <p:cond delay="0"/>
                                  </p:stCondLst>
                                  <p:iterate type="lt">
                                    <p:tmAbs val="100"/>
                                  </p:iterate>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3699"/>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ntr" presetSubtype="0" fill="hold" grpId="0" nodeType="withEffect">
                                  <p:stCondLst>
                                    <p:cond delay="0"/>
                                  </p:stCondLst>
                                  <p:iterate type="lt">
                                    <p:tmAbs val="100"/>
                                  </p:iterate>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4600"/>
                            </p:stCondLst>
                            <p:childTnLst>
                              <p:par>
                                <p:cTn id="34" presetID="10"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 presetClass="entr" presetSubtype="0" fill="hold" grpId="0" nodeType="withEffect">
                                  <p:stCondLst>
                                    <p:cond delay="0"/>
                                  </p:stCondLst>
                                  <p:iterate type="lt">
                                    <p:tmAbs val="100"/>
                                  </p:iterate>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19" grpId="0" bldLvl="0" animBg="1"/>
      <p:bldP spid="20" grpId="0"/>
      <p:bldP spid="23" grpId="0" bldLvl="0" animBg="1"/>
      <p:bldP spid="24" grpId="0"/>
      <p:bldP spid="13" grpId="0" bldLvl="0" animBg="1"/>
      <p:bldP spid="14" grpId="0"/>
      <p:bldP spid="2" grpId="0" bldLvl="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805524" y="2525079"/>
            <a:ext cx="2196442" cy="221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charset="-122"/>
                <a:ea typeface="微软雅黑" charset="-122"/>
                <a:sym typeface="Calibri" pitchFamily="34" charset="0"/>
              </a:defRPr>
            </a:lvl1pPr>
            <a:lvl2pPr marL="742950" indent="-285750">
              <a:spcBef>
                <a:spcPct val="20000"/>
              </a:spcBef>
              <a:buFont typeface="Arial" charset="0"/>
              <a:buChar char="–"/>
              <a:defRPr sz="2800">
                <a:solidFill>
                  <a:schemeClr val="tx1"/>
                </a:solidFill>
                <a:latin typeface="微软雅黑" charset="-122"/>
                <a:ea typeface="微软雅黑" charset="-122"/>
                <a:sym typeface="Calibri" pitchFamily="34" charset="0"/>
              </a:defRPr>
            </a:lvl2pPr>
            <a:lvl3pPr marL="1143000" indent="-228600">
              <a:spcBef>
                <a:spcPct val="20000"/>
              </a:spcBef>
              <a:buFont typeface="Arial" charset="0"/>
              <a:buChar char="•"/>
              <a:defRPr sz="2400">
                <a:solidFill>
                  <a:schemeClr val="tx1"/>
                </a:solidFill>
                <a:latin typeface="微软雅黑" charset="-122"/>
                <a:ea typeface="微软雅黑" charset="-122"/>
                <a:sym typeface="Calibri" pitchFamily="34" charset="0"/>
              </a:defRPr>
            </a:lvl3pPr>
            <a:lvl4pPr marL="1600200" indent="-228600">
              <a:spcBef>
                <a:spcPct val="20000"/>
              </a:spcBef>
              <a:buFont typeface="Arial" charset="0"/>
              <a:buChar char="–"/>
              <a:defRPr sz="2000">
                <a:solidFill>
                  <a:schemeClr val="tx1"/>
                </a:solidFill>
                <a:latin typeface="微软雅黑" charset="-122"/>
                <a:ea typeface="微软雅黑" charset="-122"/>
                <a:sym typeface="Calibri" pitchFamily="34" charset="0"/>
              </a:defRPr>
            </a:lvl4pPr>
            <a:lvl5pPr marL="2057400" indent="-228600">
              <a:spcBef>
                <a:spcPct val="20000"/>
              </a:spcBef>
              <a:buFont typeface="Arial" charset="0"/>
              <a:buChar char="»"/>
              <a:defRPr sz="2000">
                <a:solidFill>
                  <a:schemeClr val="tx1"/>
                </a:solidFill>
                <a:latin typeface="微软雅黑" charset="-122"/>
                <a:ea typeface="微软雅黑"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9pPr>
          </a:lstStyle>
          <a:p>
            <a:pPr algn="ctr">
              <a:buNone/>
            </a:pPr>
            <a:r>
              <a:rPr lang="en-US" altLang="zh-CN" sz="13800" cap="all" spc="300" dirty="0">
                <a:solidFill>
                  <a:schemeClr val="accent1"/>
                </a:solidFill>
                <a:latin typeface="Impact" pitchFamily="34" charset="0"/>
                <a:cs typeface="Arial" charset="0"/>
              </a:rPr>
              <a:t>1.</a:t>
            </a:r>
            <a:r>
              <a:rPr lang="x-none" altLang="en-US" sz="13800" cap="all" spc="300" dirty="0">
                <a:solidFill>
                  <a:schemeClr val="accent1"/>
                </a:solidFill>
                <a:latin typeface="Impact" pitchFamily="34" charset="0"/>
                <a:cs typeface="Arial" charset="0"/>
              </a:rPr>
              <a:t>1</a:t>
            </a:r>
          </a:p>
        </p:txBody>
      </p:sp>
      <p:sp>
        <p:nvSpPr>
          <p:cNvPr id="16" name="TextBox 48"/>
          <p:cNvSpPr txBox="1"/>
          <p:nvPr/>
        </p:nvSpPr>
        <p:spPr>
          <a:xfrm>
            <a:off x="4083140" y="3294520"/>
            <a:ext cx="5935943" cy="717550"/>
          </a:xfrm>
          <a:prstGeom prst="rect">
            <a:avLst/>
          </a:prstGeom>
          <a:noFill/>
        </p:spPr>
        <p:txBody>
          <a:bodyPr wrap="square" lIns="0" tIns="0" rIns="0" bIns="0" rtlCol="0">
            <a:spAutoFit/>
          </a:bodyPr>
          <a:lstStyle/>
          <a:p>
            <a:r>
              <a:rPr lang="en-US" altLang="zh-CN" sz="4400" dirty="0" err="1">
                <a:solidFill>
                  <a:schemeClr val="accent1"/>
                </a:solidFill>
                <a:latin typeface="微软雅黑" charset="-122"/>
                <a:ea typeface="微软雅黑" charset="-122"/>
                <a:cs typeface="+mn-ea"/>
                <a:sym typeface="+mn-ea"/>
              </a:rPr>
              <a:t>网页数据爬取定义</a:t>
            </a:r>
            <a:endParaRPr lang="en-US" altLang="zh-CN" sz="4400" dirty="0" err="1">
              <a:solidFill>
                <a:schemeClr val="accent1"/>
              </a:solidFill>
              <a:latin typeface="微软雅黑" charset="-122"/>
              <a:ea typeface="微软雅黑"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6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1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6"/>
                                        </p:tgtEl>
                                        <p:attrNameLst>
                                          <p:attrName>style.visibility</p:attrName>
                                        </p:attrNameLst>
                                      </p:cBhvr>
                                      <p:to>
                                        <p:strVal val="visible"/>
                                      </p:to>
                                    </p:set>
                                    <p:animEffect transition="in" filter="wipe(left)">
                                      <p:cBhvr>
                                        <p:cTn id="19" dur="200"/>
                                        <p:tgtEl>
                                          <p:spTgt spid="16"/>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6"/>
                                        </p:tgtEl>
                                      </p:cBhvr>
                                      <p:to x="80000" y="100000"/>
                                    </p:animScale>
                                    <p:anim by="(#ppt_w*0.10)" calcmode="lin" valueType="num">
                                      <p:cBhvr>
                                        <p:cTn id="22" dur="50" autoRev="1" fill="hold">
                                          <p:stCondLst>
                                            <p:cond delay="0"/>
                                          </p:stCondLst>
                                        </p:cTn>
                                        <p:tgtEl>
                                          <p:spTgt spid="16"/>
                                        </p:tgtEl>
                                        <p:attrNameLst>
                                          <p:attrName>ppt_x</p:attrName>
                                        </p:attrNameLst>
                                      </p:cBhvr>
                                    </p:anim>
                                    <p:anim by="(-#ppt_w*0.10)" calcmode="lin" valueType="num">
                                      <p:cBhvr>
                                        <p:cTn id="23" dur="50" autoRev="1" fill="hold">
                                          <p:stCondLst>
                                            <p:cond delay="0"/>
                                          </p:stCondLst>
                                        </p:cTn>
                                        <p:tgtEl>
                                          <p:spTgt spid="16"/>
                                        </p:tgtEl>
                                        <p:attrNameLst>
                                          <p:attrName>ppt_y</p:attrName>
                                        </p:attrNameLst>
                                      </p:cBhvr>
                                    </p:anim>
                                    <p:animRot by="-480000">
                                      <p:cBhvr>
                                        <p:cTn id="24"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 name="矩形 1"/>
          <p:cNvSpPr/>
          <p:nvPr/>
        </p:nvSpPr>
        <p:spPr>
          <a:xfrm>
            <a:off x="2146556" y="1885946"/>
            <a:ext cx="8827103" cy="4206240"/>
          </a:xfrm>
          <a:prstGeom prst="rect">
            <a:avLst/>
          </a:prstGeom>
        </p:spPr>
        <p:txBody>
          <a:bodyPr wrap="square">
            <a:spAutoFit/>
          </a:bodyPr>
          <a:lstStyle/>
          <a:p>
            <a:pPr indent="504190">
              <a:lnSpc>
                <a:spcPct val="150000"/>
              </a:lnSpc>
              <a:spcAft>
                <a:spcPts val="0"/>
              </a:spcAft>
            </a:pPr>
            <a:r>
              <a:rPr lang="en-US" altLang="zh-CN" sz="1800" kern="100" dirty="0">
                <a:latin typeface="微软雅黑" charset="-122"/>
                <a:ea typeface="微软雅黑" charset="-122"/>
                <a:cs typeface="Consolas" pitchFamily="49" charset="0"/>
              </a:rPr>
              <a:t>在互联网络的时代，信息如同大海般没有边际。甚至我们获取信息的方法已经发生改变：从传统的翻书查字典，继而变成通过搜索引擎进行检索。我们从信息匮乏的时代一下子走到了信息极大丰富今天。</a:t>
            </a:r>
            <a:endParaRPr lang="zh-CN" altLang="zh-CN" sz="1800" kern="100" dirty="0">
              <a:latin typeface="微软雅黑" charset="-122"/>
              <a:ea typeface="微软雅黑" charset="-122"/>
              <a:cs typeface="Times New Roman" pitchFamily="18" charset="0"/>
            </a:endParaRPr>
          </a:p>
          <a:p>
            <a:pPr indent="504190">
              <a:lnSpc>
                <a:spcPct val="150000"/>
              </a:lnSpc>
              <a:spcAft>
                <a:spcPts val="0"/>
              </a:spcAft>
            </a:pPr>
            <a:r>
              <a:rPr lang="zh-CN" altLang="zh-CN" sz="1800" kern="100" dirty="0">
                <a:latin typeface="微软雅黑" charset="-122"/>
                <a:ea typeface="微软雅黑" charset="-122"/>
                <a:cs typeface="Times New Roman" pitchFamily="18" charset="0"/>
              </a:rPr>
              <a:t>在今天，困扰我们的问题不是信息太少，而是太多，多得让你无从分辨，无从选择。因此，提供一个能够自动在互联网上抓取数据，并自动分拣、分析的工具有非常重要的意义。  </a:t>
            </a:r>
          </a:p>
          <a:p>
            <a:pPr indent="504190">
              <a:lnSpc>
                <a:spcPct val="150000"/>
              </a:lnSpc>
              <a:spcAft>
                <a:spcPts val="0"/>
              </a:spcAft>
            </a:pPr>
            <a:r>
              <a:rPr lang="zh-CN" altLang="zh-CN" sz="1800" kern="100" dirty="0">
                <a:latin typeface="微软雅黑" charset="-122"/>
                <a:ea typeface="微软雅黑" charset="-122"/>
                <a:cs typeface="Times New Roman" pitchFamily="18" charset="0"/>
              </a:rPr>
              <a:t>我们通过传统的搜索引擎所获得的信息，通常是通过网页的形式所展现的，这样的信息人工阅读起来自然亲切，但计算机却很难进行加工和再利用。而且检索到的信息量太大，我们很难在大量的检索结果中抽取出我们最需要的信息。采用自动识别关键词技术，将你需要的信息从海量的信息中筛选出来</a:t>
            </a:r>
            <a:r>
              <a:rPr lang="x-none" altLang="zh-CN" sz="1800" kern="100" dirty="0">
                <a:latin typeface="微软雅黑" charset="-122"/>
                <a:ea typeface="微软雅黑" charset="-122"/>
                <a:cs typeface="Times New Roman" pitchFamily="18" charset="0"/>
              </a:rPr>
              <a:t>，这</a:t>
            </a:r>
            <a:r>
              <a:rPr lang="zh-CN" altLang="zh-CN" sz="1800" kern="100" dirty="0">
                <a:latin typeface="微软雅黑" charset="-122"/>
                <a:ea typeface="微软雅黑" charset="-122"/>
                <a:cs typeface="Times New Roman" pitchFamily="18" charset="0"/>
              </a:rPr>
              <a:t>就是数据爬取</a:t>
            </a:r>
            <a:r>
              <a:rPr lang="x-none" altLang="zh-CN" sz="1800" kern="100" dirty="0">
                <a:latin typeface="微软雅黑" charset="-122"/>
                <a:ea typeface="微软雅黑" charset="-122"/>
                <a:cs typeface="Times New Roman" pitchFamily="18" charset="0"/>
              </a:rPr>
              <a:t>。</a:t>
            </a:r>
          </a:p>
        </p:txBody>
      </p:sp>
      <p:sp>
        <p:nvSpPr>
          <p:cNvPr id="15" name="圆角矩形 14"/>
          <p:cNvSpPr/>
          <p:nvPr/>
        </p:nvSpPr>
        <p:spPr>
          <a:xfrm>
            <a:off x="2364105" y="657860"/>
            <a:ext cx="3703955"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534920" y="737235"/>
            <a:ext cx="4685030" cy="1101090"/>
          </a:xfrm>
          <a:prstGeom prst="rect">
            <a:avLst/>
          </a:prstGeom>
        </p:spPr>
        <p:txBody>
          <a:bodyPr wrap="square">
            <a:spAutoFit/>
          </a:bodyPr>
          <a:lstStyle/>
          <a:p>
            <a:pPr algn="l"/>
            <a:r>
              <a:rPr lang="zh-CN" altLang="en-US" sz="3200" b="1" dirty="0">
                <a:solidFill>
                  <a:schemeClr val="bg1"/>
                </a:solidFill>
                <a:latin typeface="微软雅黑" charset="-122"/>
                <a:ea typeface="微软雅黑" charset="-122"/>
                <a:sym typeface="+mn-ea"/>
              </a:rPr>
              <a:t>网页数据爬取定义</a:t>
            </a:r>
            <a:endParaRPr lang="zh-CN" altLang="en-US" sz="3200" b="1" dirty="0">
              <a:latin typeface="微软雅黑" charset="-122"/>
              <a:ea typeface="微软雅黑" charset="-122"/>
            </a:endParaRPr>
          </a:p>
          <a:p>
            <a:pPr algn="l"/>
            <a:endParaRPr lang="zh-CN" altLang="en-US" sz="32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805524" y="2525079"/>
            <a:ext cx="2196442" cy="221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charset="-122"/>
                <a:ea typeface="微软雅黑" charset="-122"/>
                <a:sym typeface="Calibri" pitchFamily="34" charset="0"/>
              </a:defRPr>
            </a:lvl1pPr>
            <a:lvl2pPr marL="742950" indent="-285750">
              <a:spcBef>
                <a:spcPct val="20000"/>
              </a:spcBef>
              <a:buFont typeface="Arial" charset="0"/>
              <a:buChar char="–"/>
              <a:defRPr sz="2800">
                <a:solidFill>
                  <a:schemeClr val="tx1"/>
                </a:solidFill>
                <a:latin typeface="微软雅黑" charset="-122"/>
                <a:ea typeface="微软雅黑" charset="-122"/>
                <a:sym typeface="Calibri" pitchFamily="34" charset="0"/>
              </a:defRPr>
            </a:lvl2pPr>
            <a:lvl3pPr marL="1143000" indent="-228600">
              <a:spcBef>
                <a:spcPct val="20000"/>
              </a:spcBef>
              <a:buFont typeface="Arial" charset="0"/>
              <a:buChar char="•"/>
              <a:defRPr sz="2400">
                <a:solidFill>
                  <a:schemeClr val="tx1"/>
                </a:solidFill>
                <a:latin typeface="微软雅黑" charset="-122"/>
                <a:ea typeface="微软雅黑" charset="-122"/>
                <a:sym typeface="Calibri" pitchFamily="34" charset="0"/>
              </a:defRPr>
            </a:lvl3pPr>
            <a:lvl4pPr marL="1600200" indent="-228600">
              <a:spcBef>
                <a:spcPct val="20000"/>
              </a:spcBef>
              <a:buFont typeface="Arial" charset="0"/>
              <a:buChar char="–"/>
              <a:defRPr sz="2000">
                <a:solidFill>
                  <a:schemeClr val="tx1"/>
                </a:solidFill>
                <a:latin typeface="微软雅黑" charset="-122"/>
                <a:ea typeface="微软雅黑" charset="-122"/>
                <a:sym typeface="Calibri" pitchFamily="34" charset="0"/>
              </a:defRPr>
            </a:lvl4pPr>
            <a:lvl5pPr marL="2057400" indent="-228600">
              <a:spcBef>
                <a:spcPct val="20000"/>
              </a:spcBef>
              <a:buFont typeface="Arial" charset="0"/>
              <a:buChar char="»"/>
              <a:defRPr sz="2000">
                <a:solidFill>
                  <a:schemeClr val="tx1"/>
                </a:solidFill>
                <a:latin typeface="微软雅黑" charset="-122"/>
                <a:ea typeface="微软雅黑"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9pPr>
          </a:lstStyle>
          <a:p>
            <a:pPr algn="ctr">
              <a:buNone/>
            </a:pPr>
            <a:r>
              <a:rPr lang="en-US" altLang="zh-CN" sz="13800" cap="all" spc="300" dirty="0">
                <a:solidFill>
                  <a:schemeClr val="accent1"/>
                </a:solidFill>
                <a:latin typeface="Impact" pitchFamily="34" charset="0"/>
                <a:cs typeface="Arial" charset="0"/>
              </a:rPr>
              <a:t>1.</a:t>
            </a:r>
            <a:r>
              <a:rPr lang="x-none" altLang="en-US" sz="13800" cap="all" spc="300" dirty="0">
                <a:solidFill>
                  <a:schemeClr val="accent1"/>
                </a:solidFill>
                <a:latin typeface="Impact" pitchFamily="34" charset="0"/>
                <a:cs typeface="Arial" charset="0"/>
              </a:rPr>
              <a:t>2</a:t>
            </a:r>
          </a:p>
        </p:txBody>
      </p:sp>
      <p:sp>
        <p:nvSpPr>
          <p:cNvPr id="16" name="TextBox 48"/>
          <p:cNvSpPr txBox="1"/>
          <p:nvPr/>
        </p:nvSpPr>
        <p:spPr>
          <a:xfrm>
            <a:off x="4083140" y="3294520"/>
            <a:ext cx="5935943" cy="717550"/>
          </a:xfrm>
          <a:prstGeom prst="rect">
            <a:avLst/>
          </a:prstGeom>
          <a:noFill/>
        </p:spPr>
        <p:txBody>
          <a:bodyPr wrap="square" lIns="0" tIns="0" rIns="0" bIns="0" rtlCol="0">
            <a:spAutoFit/>
          </a:bodyPr>
          <a:lstStyle/>
          <a:p>
            <a:r>
              <a:rPr lang="en-US" altLang="zh-CN" sz="4400" dirty="0" err="1">
                <a:solidFill>
                  <a:schemeClr val="accent1"/>
                </a:solidFill>
                <a:latin typeface="微软雅黑" charset="-122"/>
                <a:ea typeface="微软雅黑" charset="-122"/>
                <a:cs typeface="+mn-ea"/>
                <a:sym typeface="+mn-ea"/>
              </a:rPr>
              <a:t>浏览器访问过程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6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1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6"/>
                                        </p:tgtEl>
                                        <p:attrNameLst>
                                          <p:attrName>style.visibility</p:attrName>
                                        </p:attrNameLst>
                                      </p:cBhvr>
                                      <p:to>
                                        <p:strVal val="visible"/>
                                      </p:to>
                                    </p:set>
                                    <p:animEffect transition="in" filter="wipe(left)">
                                      <p:cBhvr>
                                        <p:cTn id="19" dur="200"/>
                                        <p:tgtEl>
                                          <p:spTgt spid="16"/>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6"/>
                                        </p:tgtEl>
                                      </p:cBhvr>
                                      <p:to x="80000" y="100000"/>
                                    </p:animScale>
                                    <p:anim by="(#ppt_w*0.10)" calcmode="lin" valueType="num">
                                      <p:cBhvr>
                                        <p:cTn id="22" dur="50" autoRev="1" fill="hold">
                                          <p:stCondLst>
                                            <p:cond delay="0"/>
                                          </p:stCondLst>
                                        </p:cTn>
                                        <p:tgtEl>
                                          <p:spTgt spid="16"/>
                                        </p:tgtEl>
                                        <p:attrNameLst>
                                          <p:attrName>ppt_x</p:attrName>
                                        </p:attrNameLst>
                                      </p:cBhvr>
                                    </p:anim>
                                    <p:anim by="(-#ppt_w*0.10)" calcmode="lin" valueType="num">
                                      <p:cBhvr>
                                        <p:cTn id="23" dur="50" autoRev="1" fill="hold">
                                          <p:stCondLst>
                                            <p:cond delay="0"/>
                                          </p:stCondLst>
                                        </p:cTn>
                                        <p:tgtEl>
                                          <p:spTgt spid="16"/>
                                        </p:tgtEl>
                                        <p:attrNameLst>
                                          <p:attrName>ppt_y</p:attrName>
                                        </p:attrNameLst>
                                      </p:cBhvr>
                                    </p:anim>
                                    <p:animRot by="-480000">
                                      <p:cBhvr>
                                        <p:cTn id="24"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 name="矩形 1"/>
          <p:cNvSpPr/>
          <p:nvPr/>
        </p:nvSpPr>
        <p:spPr>
          <a:xfrm>
            <a:off x="2146556" y="1885946"/>
            <a:ext cx="8827103" cy="2971800"/>
          </a:xfrm>
          <a:prstGeom prst="rect">
            <a:avLst/>
          </a:prstGeom>
        </p:spPr>
        <p:txBody>
          <a:bodyPr wrap="square">
            <a:spAutoFit/>
          </a:bodyPr>
          <a:lstStyle/>
          <a:p>
            <a:pPr indent="504190" algn="l">
              <a:lnSpc>
                <a:spcPct val="150000"/>
              </a:lnSpc>
              <a:spcAft>
                <a:spcPts val="0"/>
              </a:spcAft>
            </a:pPr>
            <a:r>
              <a:rPr lang="en-US" altLang="zh-CN" sz="1800" kern="100" dirty="0">
                <a:latin typeface="微软雅黑" charset="-122"/>
                <a:ea typeface="微软雅黑" charset="-122"/>
                <a:cs typeface="Consolas" pitchFamily="49" charset="0"/>
                <a:sym typeface="+mn-ea"/>
              </a:rPr>
              <a:t>在用户浏览网页的过程中，我们可能会看到许多好看的图片，比如 http://image.baidu.com/ ，我们会看到几张的图片以及百度搜索框，这个过程其实就是用户输入网址之后，经过DNS服务器，找到服务器主机，向服务器发出一个请求，服务器经过解析之后，发送给用户的浏览器 HTML、JS、CSS 等文件，浏览器解析出来，用户便可以看到形形色色的图片了。</a:t>
            </a:r>
            <a:endParaRPr lang="en-US" altLang="zh-CN" sz="1800" kern="100" dirty="0">
              <a:latin typeface="微软雅黑" charset="-122"/>
              <a:ea typeface="微软雅黑" charset="-122"/>
              <a:cs typeface="Consolas" pitchFamily="49" charset="0"/>
            </a:endParaRPr>
          </a:p>
          <a:p>
            <a:pPr indent="504190" algn="l">
              <a:lnSpc>
                <a:spcPct val="150000"/>
              </a:lnSpc>
              <a:spcAft>
                <a:spcPts val="0"/>
              </a:spcAft>
            </a:pPr>
            <a:r>
              <a:rPr lang="en-US" altLang="zh-CN" sz="1800" kern="100" dirty="0">
                <a:latin typeface="微软雅黑" charset="-122"/>
                <a:ea typeface="微软雅黑" charset="-122"/>
                <a:cs typeface="Consolas" pitchFamily="49" charset="0"/>
                <a:sym typeface="+mn-ea"/>
              </a:rPr>
              <a:t>因此，用户看到的网页实质是由 HTML 代码构成的，爬虫爬来的便是这些内容，通过分析和过滤这些 HTML 代码，实现对图片、文字等资源的获取。</a:t>
            </a:r>
            <a:endParaRPr lang="zh-CN" altLang="zh-CN" sz="1800" kern="100" dirty="0">
              <a:latin typeface="微软雅黑" charset="-122"/>
              <a:ea typeface="微软雅黑" charset="-122"/>
              <a:cs typeface="Times New Roman" pitchFamily="18" charset="0"/>
            </a:endParaRPr>
          </a:p>
        </p:txBody>
      </p:sp>
      <p:sp>
        <p:nvSpPr>
          <p:cNvPr id="15" name="圆角矩形 14"/>
          <p:cNvSpPr/>
          <p:nvPr/>
        </p:nvSpPr>
        <p:spPr>
          <a:xfrm>
            <a:off x="2365375" y="657860"/>
            <a:ext cx="3381375"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534920" y="737235"/>
            <a:ext cx="4685030" cy="1588770"/>
          </a:xfrm>
          <a:prstGeom prst="rect">
            <a:avLst/>
          </a:prstGeom>
        </p:spPr>
        <p:txBody>
          <a:bodyPr wrap="square">
            <a:spAutoFit/>
          </a:bodyPr>
          <a:lstStyle/>
          <a:p>
            <a:pPr algn="l"/>
            <a:r>
              <a:rPr lang="zh-CN" altLang="en-US" sz="3200" b="1" dirty="0">
                <a:solidFill>
                  <a:schemeClr val="bg1"/>
                </a:solidFill>
                <a:latin typeface="微软雅黑" charset="-122"/>
                <a:ea typeface="微软雅黑" charset="-122"/>
                <a:sym typeface="+mn-ea"/>
              </a:rPr>
              <a:t>浏览器访问过程</a:t>
            </a:r>
            <a:endParaRPr lang="zh-CN" altLang="en-US" sz="3200" b="1" dirty="0">
              <a:solidFill>
                <a:schemeClr val="bg1"/>
              </a:solidFill>
              <a:latin typeface="微软雅黑" charset="-122"/>
              <a:ea typeface="微软雅黑" charset="-122"/>
            </a:endParaRPr>
          </a:p>
          <a:p>
            <a:pPr algn="l"/>
            <a:endParaRPr lang="zh-CN" altLang="en-US" sz="3200" b="1" dirty="0">
              <a:latin typeface="微软雅黑" charset="-122"/>
              <a:ea typeface="微软雅黑" charset="-122"/>
            </a:endParaRPr>
          </a:p>
          <a:p>
            <a:pPr algn="l"/>
            <a:endParaRPr lang="zh-CN" altLang="en-US" sz="32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624330" y="2526030"/>
            <a:ext cx="2377440" cy="221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charset="-122"/>
                <a:ea typeface="微软雅黑" charset="-122"/>
                <a:sym typeface="Calibri" pitchFamily="34" charset="0"/>
              </a:defRPr>
            </a:lvl1pPr>
            <a:lvl2pPr marL="742950" indent="-285750">
              <a:spcBef>
                <a:spcPct val="20000"/>
              </a:spcBef>
              <a:buFont typeface="Arial" charset="0"/>
              <a:buChar char="–"/>
              <a:defRPr sz="2800">
                <a:solidFill>
                  <a:schemeClr val="tx1"/>
                </a:solidFill>
                <a:latin typeface="微软雅黑" charset="-122"/>
                <a:ea typeface="微软雅黑" charset="-122"/>
                <a:sym typeface="Calibri" pitchFamily="34" charset="0"/>
              </a:defRPr>
            </a:lvl2pPr>
            <a:lvl3pPr marL="1143000" indent="-228600">
              <a:spcBef>
                <a:spcPct val="20000"/>
              </a:spcBef>
              <a:buFont typeface="Arial" charset="0"/>
              <a:buChar char="•"/>
              <a:defRPr sz="2400">
                <a:solidFill>
                  <a:schemeClr val="tx1"/>
                </a:solidFill>
                <a:latin typeface="微软雅黑" charset="-122"/>
                <a:ea typeface="微软雅黑" charset="-122"/>
                <a:sym typeface="Calibri" pitchFamily="34" charset="0"/>
              </a:defRPr>
            </a:lvl3pPr>
            <a:lvl4pPr marL="1600200" indent="-228600">
              <a:spcBef>
                <a:spcPct val="20000"/>
              </a:spcBef>
              <a:buFont typeface="Arial" charset="0"/>
              <a:buChar char="–"/>
              <a:defRPr sz="2000">
                <a:solidFill>
                  <a:schemeClr val="tx1"/>
                </a:solidFill>
                <a:latin typeface="微软雅黑" charset="-122"/>
                <a:ea typeface="微软雅黑" charset="-122"/>
                <a:sym typeface="Calibri" pitchFamily="34" charset="0"/>
              </a:defRPr>
            </a:lvl4pPr>
            <a:lvl5pPr marL="2057400" indent="-228600">
              <a:spcBef>
                <a:spcPct val="20000"/>
              </a:spcBef>
              <a:buFont typeface="Arial" charset="0"/>
              <a:buChar char="»"/>
              <a:defRPr sz="2000">
                <a:solidFill>
                  <a:schemeClr val="tx1"/>
                </a:solidFill>
                <a:latin typeface="微软雅黑" charset="-122"/>
                <a:ea typeface="微软雅黑"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charset="-122"/>
                <a:ea typeface="微软雅黑" charset="-122"/>
                <a:sym typeface="Calibri" pitchFamily="34" charset="0"/>
              </a:defRPr>
            </a:lvl9pPr>
          </a:lstStyle>
          <a:p>
            <a:pPr algn="ctr">
              <a:buNone/>
            </a:pPr>
            <a:r>
              <a:rPr lang="en-US" altLang="zh-CN" sz="13800" cap="all" spc="300" dirty="0">
                <a:solidFill>
                  <a:schemeClr val="accent1"/>
                </a:solidFill>
                <a:latin typeface="Impact" pitchFamily="34" charset="0"/>
                <a:cs typeface="Arial" charset="0"/>
              </a:rPr>
              <a:t>1.</a:t>
            </a:r>
            <a:r>
              <a:rPr lang="x-none" altLang="en-US" sz="13800" cap="all" spc="300" dirty="0">
                <a:solidFill>
                  <a:schemeClr val="accent1"/>
                </a:solidFill>
                <a:latin typeface="Impact" pitchFamily="34" charset="0"/>
                <a:cs typeface="Arial" charset="0"/>
              </a:rPr>
              <a:t>3</a:t>
            </a:r>
          </a:p>
        </p:txBody>
      </p:sp>
      <p:sp>
        <p:nvSpPr>
          <p:cNvPr id="16" name="TextBox 48"/>
          <p:cNvSpPr txBox="1"/>
          <p:nvPr/>
        </p:nvSpPr>
        <p:spPr>
          <a:xfrm>
            <a:off x="4083140" y="3294520"/>
            <a:ext cx="5935943" cy="717550"/>
          </a:xfrm>
          <a:prstGeom prst="rect">
            <a:avLst/>
          </a:prstGeom>
          <a:noFill/>
        </p:spPr>
        <p:txBody>
          <a:bodyPr wrap="square" lIns="0" tIns="0" rIns="0" bIns="0" rtlCol="0">
            <a:spAutoFit/>
          </a:bodyPr>
          <a:lstStyle/>
          <a:p>
            <a:r>
              <a:rPr lang="en-US" altLang="zh-CN" sz="4400" dirty="0" err="1">
                <a:solidFill>
                  <a:schemeClr val="accent1"/>
                </a:solidFill>
                <a:latin typeface="微软雅黑" charset="-122"/>
                <a:ea typeface="微软雅黑" charset="-122"/>
                <a:cs typeface="+mn-ea"/>
                <a:sym typeface="+mn-ea"/>
              </a:rPr>
              <a:t>URL的含义</a:t>
            </a:r>
            <a:endParaRPr lang="en-US" altLang="zh-CN" sz="4400" dirty="0" err="1">
              <a:solidFill>
                <a:schemeClr val="accent1"/>
              </a:solidFill>
              <a:latin typeface="微软雅黑" charset="-122"/>
              <a:ea typeface="微软雅黑"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6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1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6"/>
                                        </p:tgtEl>
                                        <p:attrNameLst>
                                          <p:attrName>style.visibility</p:attrName>
                                        </p:attrNameLst>
                                      </p:cBhvr>
                                      <p:to>
                                        <p:strVal val="visible"/>
                                      </p:to>
                                    </p:set>
                                    <p:animEffect transition="in" filter="wipe(left)">
                                      <p:cBhvr>
                                        <p:cTn id="19" dur="200"/>
                                        <p:tgtEl>
                                          <p:spTgt spid="16"/>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6"/>
                                        </p:tgtEl>
                                      </p:cBhvr>
                                      <p:to x="80000" y="100000"/>
                                    </p:animScale>
                                    <p:anim by="(#ppt_w*0.10)" calcmode="lin" valueType="num">
                                      <p:cBhvr>
                                        <p:cTn id="22" dur="50" autoRev="1" fill="hold">
                                          <p:stCondLst>
                                            <p:cond delay="0"/>
                                          </p:stCondLst>
                                        </p:cTn>
                                        <p:tgtEl>
                                          <p:spTgt spid="16"/>
                                        </p:tgtEl>
                                        <p:attrNameLst>
                                          <p:attrName>ppt_x</p:attrName>
                                        </p:attrNameLst>
                                      </p:cBhvr>
                                    </p:anim>
                                    <p:anim by="(-#ppt_w*0.10)" calcmode="lin" valueType="num">
                                      <p:cBhvr>
                                        <p:cTn id="23" dur="50" autoRev="1" fill="hold">
                                          <p:stCondLst>
                                            <p:cond delay="0"/>
                                          </p:stCondLst>
                                        </p:cTn>
                                        <p:tgtEl>
                                          <p:spTgt spid="16"/>
                                        </p:tgtEl>
                                        <p:attrNameLst>
                                          <p:attrName>ppt_y</p:attrName>
                                        </p:attrNameLst>
                                      </p:cBhvr>
                                    </p:anim>
                                    <p:animRot by="-480000">
                                      <p:cBhvr>
                                        <p:cTn id="24"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2" name="矩形 1"/>
          <p:cNvSpPr/>
          <p:nvPr/>
        </p:nvSpPr>
        <p:spPr>
          <a:xfrm>
            <a:off x="1898906" y="2463796"/>
            <a:ext cx="8827103" cy="2030730"/>
          </a:xfrm>
          <a:prstGeom prst="rect">
            <a:avLst/>
          </a:prstGeom>
        </p:spPr>
        <p:txBody>
          <a:bodyPr wrap="square">
            <a:spAutoFit/>
          </a:bodyPr>
          <a:lstStyle/>
          <a:p>
            <a:pPr indent="493395" fontAlgn="auto"/>
            <a:r>
              <a:rPr lang="en-US" altLang="zh-CN" sz="1800" kern="100" dirty="0">
                <a:latin typeface="微软雅黑" charset="-122"/>
                <a:ea typeface="微软雅黑" charset="-122"/>
                <a:cs typeface="Consolas" pitchFamily="49" charset="0"/>
                <a:sym typeface="+mn-ea"/>
              </a:rPr>
              <a:t>URL，即统一资源定位符，也就是我们说的网址，统一资源定位符是对可以从互联网上得到的资源的位置和访问方法的一种简洁的表示，是互联网上标准资源的地址。互联网上的每个文件都有一个唯一的URL，它包含的信息指出文件的位置以及浏览器应该怎么处理它。</a:t>
            </a:r>
            <a:endParaRPr lang="en-US" altLang="zh-CN" sz="1800" kern="100" dirty="0">
              <a:latin typeface="微软雅黑" charset="-122"/>
              <a:ea typeface="微软雅黑" charset="-122"/>
              <a:cs typeface="Consolas" pitchFamily="49" charset="0"/>
            </a:endParaRPr>
          </a:p>
          <a:p>
            <a:pPr indent="493395" fontAlgn="auto"/>
            <a:endParaRPr lang="en-US" altLang="zh-CN" sz="1800" kern="100" dirty="0">
              <a:latin typeface="微软雅黑" charset="-122"/>
              <a:ea typeface="微软雅黑" charset="-122"/>
              <a:cs typeface="Consolas" pitchFamily="49" charset="0"/>
            </a:endParaRPr>
          </a:p>
          <a:p>
            <a:pPr indent="493395" fontAlgn="auto"/>
            <a:r>
              <a:rPr lang="en-US" altLang="zh-CN" sz="1800" kern="100" dirty="0">
                <a:latin typeface="微软雅黑" charset="-122"/>
                <a:ea typeface="微软雅黑" charset="-122"/>
                <a:cs typeface="Consolas" pitchFamily="49" charset="0"/>
                <a:sym typeface="+mn-ea"/>
              </a:rPr>
              <a:t>爬虫爬取数据时必须要有一个目标的URL才可以获取数据，因此，它是爬虫获取数据的基本依据，准确理解它的含义对爬虫学习有很大帮助。</a:t>
            </a:r>
            <a:endParaRPr lang="zh-CN" altLang="zh-CN" sz="1800" kern="100" dirty="0">
              <a:latin typeface="微软雅黑" charset="-122"/>
              <a:ea typeface="微软雅黑" charset="-122"/>
              <a:cs typeface="Times New Roman" pitchFamily="18" charset="0"/>
            </a:endParaRPr>
          </a:p>
        </p:txBody>
      </p:sp>
      <p:sp>
        <p:nvSpPr>
          <p:cNvPr id="15" name="圆角矩形 14"/>
          <p:cNvSpPr/>
          <p:nvPr/>
        </p:nvSpPr>
        <p:spPr>
          <a:xfrm>
            <a:off x="2364740" y="657860"/>
            <a:ext cx="2572385"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534920" y="737235"/>
            <a:ext cx="4685030" cy="1588770"/>
          </a:xfrm>
          <a:prstGeom prst="rect">
            <a:avLst/>
          </a:prstGeom>
        </p:spPr>
        <p:txBody>
          <a:bodyPr wrap="square">
            <a:spAutoFit/>
          </a:bodyPr>
          <a:lstStyle/>
          <a:p>
            <a:pPr algn="l"/>
            <a:r>
              <a:rPr lang="x-none" altLang="zh-CN" sz="3200" b="1" dirty="0">
                <a:solidFill>
                  <a:schemeClr val="bg1"/>
                </a:solidFill>
                <a:latin typeface="微软雅黑" charset="-122"/>
                <a:ea typeface="微软雅黑" charset="-122"/>
                <a:sym typeface="+mn-ea"/>
              </a:rPr>
              <a:t>URL的含义</a:t>
            </a:r>
            <a:endParaRPr lang="x-none" altLang="zh-CN" sz="3200" b="1" dirty="0">
              <a:solidFill>
                <a:schemeClr val="bg1"/>
              </a:solidFill>
              <a:latin typeface="微软雅黑" charset="-122"/>
              <a:ea typeface="微软雅黑" charset="-122"/>
            </a:endParaRPr>
          </a:p>
          <a:p>
            <a:pPr algn="l"/>
            <a:endParaRPr lang="zh-CN" altLang="en-US" sz="3200" b="1" dirty="0">
              <a:latin typeface="微软雅黑" charset="-122"/>
              <a:ea typeface="微软雅黑" charset="-122"/>
            </a:endParaRPr>
          </a:p>
          <a:p>
            <a:pPr algn="l"/>
            <a:endParaRPr lang="zh-CN" altLang="en-US" sz="32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423</Words>
  <Application>Microsoft Office PowerPoint</Application>
  <PresentationFormat>自定义</PresentationFormat>
  <Paragraphs>60</Paragraphs>
  <Slides>14</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方正兰亭黑简体</vt:lpstr>
      <vt:lpstr>宋体</vt:lpstr>
      <vt:lpstr>微软雅黑</vt:lpstr>
      <vt:lpstr>Arial</vt:lpstr>
      <vt:lpstr>Calibri</vt:lpstr>
      <vt:lpstr>Calibri Light</vt:lpstr>
      <vt:lpstr>Century Gothic</vt:lpstr>
      <vt:lpstr>Consolas</vt:lpstr>
      <vt:lpstr>Impact</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PC</cp:lastModifiedBy>
  <cp:revision>176</cp:revision>
  <dcterms:created xsi:type="dcterms:W3CDTF">2017-12-09T10:41:56Z</dcterms:created>
  <dcterms:modified xsi:type="dcterms:W3CDTF">2022-02-23T01:01:37Z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