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13"/>
  </p:notesMasterIdLst>
  <p:sldIdLst>
    <p:sldId id="256" r:id="rId3"/>
    <p:sldId id="358" r:id="rId4"/>
    <p:sldId id="359" r:id="rId5"/>
    <p:sldId id="353" r:id="rId6"/>
    <p:sldId id="352" r:id="rId7"/>
    <p:sldId id="354" r:id="rId8"/>
    <p:sldId id="355" r:id="rId9"/>
    <p:sldId id="356" r:id="rId10"/>
    <p:sldId id="357" r:id="rId11"/>
    <p:sldId id="257" r:id="rId12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864" autoAdjust="0"/>
  </p:normalViewPr>
  <p:slideViewPr>
    <p:cSldViewPr snapToGrid="0">
      <p:cViewPr varScale="1">
        <p:scale>
          <a:sx n="105" d="100"/>
          <a:sy n="105" d="100"/>
        </p:scale>
        <p:origin x="1070" y="62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58BAD-D98E-43CE-88F1-744F060F2077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A3F3A-63E4-472E-802B-EE640DD8E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825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print (</a:t>
            </a:r>
            <a:r>
              <a:rPr lang="en-US" altLang="zh-CN" dirty="0" err="1" smtClean="0"/>
              <a:t>isinstance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s,int</a:t>
            </a:r>
            <a:r>
              <a:rPr lang="en-US" altLang="zh-CN" dirty="0" smtClean="0"/>
              <a:t>))</a:t>
            </a:r>
          </a:p>
          <a:p>
            <a:r>
              <a:rPr lang="en-US" altLang="zh-CN" dirty="0" smtClean="0"/>
              <a:t>print (</a:t>
            </a:r>
            <a:r>
              <a:rPr lang="en-US" altLang="zh-CN" dirty="0" err="1" smtClean="0"/>
              <a:t>isinstance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s,str</a:t>
            </a:r>
            <a:r>
              <a:rPr lang="en-US" altLang="zh-CN" smtClean="0"/>
              <a:t>))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A3F3A-63E4-472E-802B-EE640DD8E86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772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87222" y="2552717"/>
            <a:ext cx="10935007" cy="1754153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知识点： </a:t>
            </a:r>
            <a:r>
              <a:rPr lang="en-US" altLang="zh-CN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_future_</a:t>
            </a:r>
            <a:endParaRPr lang="zh-CN" altLang="en-US" sz="5400" dirty="0">
              <a:ln w="19050">
                <a:solidFill>
                  <a:srgbClr val="000000">
                    <a:tint val="1000"/>
                  </a:srgbClr>
                </a:solidFill>
                <a:prstDash val="solid"/>
              </a:ln>
              <a:solidFill>
                <a:srgbClr val="A7C6E5">
                  <a:lumMod val="20000"/>
                  <a:lumOff val="8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5400" dirty="0">
              <a:ln w="19050">
                <a:solidFill>
                  <a:srgbClr val="000000">
                    <a:tint val="1000"/>
                  </a:srgbClr>
                </a:solidFill>
                <a:prstDash val="solid"/>
              </a:ln>
              <a:solidFill>
                <a:srgbClr val="A7C6E5">
                  <a:lumMod val="20000"/>
                  <a:lumOff val="8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000808" y="2756847"/>
            <a:ext cx="6096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6800" indent="226800"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3057118" y="1607524"/>
            <a:ext cx="4101695" cy="599235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31492" y="1248480"/>
              <a:ext cx="19912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模块和包的概念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067590" y="3177589"/>
            <a:ext cx="4101695" cy="599235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53894" y="2438015"/>
              <a:ext cx="19912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安装第三方模块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3057118" y="3962623"/>
            <a:ext cx="4101695" cy="599235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315402" y="3722652"/>
              <a:ext cx="14750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模块的导入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3057118" y="2392555"/>
            <a:ext cx="4101695" cy="599235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364366" y="1216247"/>
              <a:ext cx="12445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_future_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65527" y="301854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639901" y="3401688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2139425" y="1589608"/>
            <a:ext cx="651442" cy="4055051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3057118" y="4753204"/>
            <a:ext cx="4101695" cy="599235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4364366" y="3714217"/>
              <a:ext cx="10615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OS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7425064" y="1601326"/>
            <a:ext cx="4101695" cy="599235"/>
            <a:chOff x="3710491" y="1059582"/>
            <a:chExt cx="4101695" cy="599235"/>
          </a:xfrm>
        </p:grpSpPr>
        <p:grpSp>
          <p:nvGrpSpPr>
            <p:cNvPr id="125" name="组合 12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27" name="圆角矩形 12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9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6" name="TextBox 32"/>
            <p:cNvSpPr txBox="1"/>
            <p:nvPr/>
          </p:nvSpPr>
          <p:spPr>
            <a:xfrm>
              <a:off x="4331492" y="1172433"/>
              <a:ext cx="28568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OS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模块实现文件遍历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604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248447" y="3545130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4111656" y="3628040"/>
            <a:ext cx="3711696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_future_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5"/>
          <p:cNvSpPr txBox="1"/>
          <p:nvPr/>
        </p:nvSpPr>
        <p:spPr>
          <a:xfrm flipH="1">
            <a:off x="3280934" y="3069299"/>
            <a:ext cx="938338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2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87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722EEAE-6C29-4B82-B4D6-89D573D6B7F7}"/>
              </a:ext>
            </a:extLst>
          </p:cNvPr>
          <p:cNvSpPr/>
          <p:nvPr/>
        </p:nvSpPr>
        <p:spPr>
          <a:xfrm>
            <a:off x="1198611" y="2725886"/>
            <a:ext cx="9841412" cy="2961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latinLnBrk="1"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Python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的新版本会引入新的功能，但是，实际上这些功能在上一个老版本中就已经存在了。要“试用”某一新的特性，就可以通过导入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__future__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模块的某些功能来实现。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 latinLnBrk="1">
              <a:lnSpc>
                <a:spcPct val="150000"/>
              </a:lnSpc>
              <a:spcAft>
                <a:spcPts val="600"/>
              </a:spcAft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例如，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Python 2.7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的整数除法运算结果仍是整数：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 latinLnBrk="1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&gt;&gt;&gt; 10 / 3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 latinLnBrk="1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095" y="646048"/>
            <a:ext cx="211393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61698" y="725724"/>
            <a:ext cx="1833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_future_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841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487095" y="1094692"/>
            <a:ext cx="183377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_future_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E63DFF8-D6FF-478C-A6E2-54F692D21607}"/>
              </a:ext>
            </a:extLst>
          </p:cNvPr>
          <p:cNvSpPr/>
          <p:nvPr/>
        </p:nvSpPr>
        <p:spPr>
          <a:xfrm>
            <a:off x="1893892" y="2620554"/>
            <a:ext cx="8730565" cy="2884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latinLnBrk="1">
              <a:lnSpc>
                <a:spcPct val="150000"/>
              </a:lnSpc>
              <a:spcAft>
                <a:spcPts val="600"/>
              </a:spcAft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但是，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Python 3.x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已经改进了整数的除法运算，“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/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”除将得到浮点数，“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//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”除才仍是整数：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 latinLnBrk="1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&gt;&gt;&gt; 10 / 3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 latinLnBrk="1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3.3333333333333335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 latinLnBrk="1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&gt;&gt;&gt; 10 // 3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 latinLnBrk="1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095" y="646048"/>
            <a:ext cx="211393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61698" y="725724"/>
            <a:ext cx="1833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_future_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611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B7AAC6F-4613-4214-824F-7E268DC35134}"/>
              </a:ext>
            </a:extLst>
          </p:cNvPr>
          <p:cNvSpPr/>
          <p:nvPr/>
        </p:nvSpPr>
        <p:spPr>
          <a:xfrm>
            <a:off x="1804136" y="3204465"/>
            <a:ext cx="9763749" cy="1961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latinLnBrk="1">
              <a:lnSpc>
                <a:spcPct val="150000"/>
              </a:lnSpc>
              <a:spcAft>
                <a:spcPts val="600"/>
              </a:spcAft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要在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Python 2.7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中引入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3.x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的除法规则，导入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__future__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division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 latinLnBrk="1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&gt;&gt;&gt; from __future__ import division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 latinLnBrk="1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&gt;&gt;&gt; print 10 / 3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 latinLnBrk="1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3.3333333333333335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095" y="646048"/>
            <a:ext cx="211393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61698" y="725724"/>
            <a:ext cx="1833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_future_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029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E5C236C-8E98-4772-9D28-DC227BE3EB1D}"/>
              </a:ext>
            </a:extLst>
          </p:cNvPr>
          <p:cNvSpPr/>
          <p:nvPr/>
        </p:nvSpPr>
        <p:spPr>
          <a:xfrm>
            <a:off x="1837220" y="3415256"/>
            <a:ext cx="7829293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latinLnBrk="1">
              <a:lnSpc>
                <a:spcPct val="150000"/>
              </a:lnSpc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当新版本的一个特性与旧版本不兼容时，该特性将会在旧版本中添加到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__future__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中，以便旧的代码能在旧版本中测试新特性。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095" y="646048"/>
            <a:ext cx="211393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61698" y="725724"/>
            <a:ext cx="1833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_future_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358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487095" y="1094692"/>
            <a:ext cx="183377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_future_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56D70A-477C-4FD7-B7AE-26C92F726DAE}"/>
              </a:ext>
            </a:extLst>
          </p:cNvPr>
          <p:cNvSpPr/>
          <p:nvPr/>
        </p:nvSpPr>
        <p:spPr>
          <a:xfrm>
            <a:off x="1860423" y="3052931"/>
            <a:ext cx="87093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latinLnBrk="1">
              <a:lnSpc>
                <a:spcPct val="150000"/>
              </a:lnSpc>
            </a:pPr>
            <a:r>
              <a:rPr lang="zh-CN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任务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 latinLnBrk="1">
              <a:lnSpc>
                <a:spcPct val="150000"/>
              </a:lnSpc>
              <a:spcAft>
                <a:spcPts val="600"/>
              </a:spcAft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在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Python 3.x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中，字符串统一为</a:t>
            </a:r>
            <a:r>
              <a:rPr lang="en-US" altLang="zh-CN" sz="2000" b="1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unicode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，不需要加前缀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 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u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，而以字节存储的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str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则必须加前缀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 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。请利用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__future__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</a:t>
            </a:r>
            <a:r>
              <a:rPr lang="en-US" altLang="zh-CN" sz="2000" b="1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unicode_literals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在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Python 2.7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中编写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unicode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字符串。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095" y="646048"/>
            <a:ext cx="211393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61698" y="725724"/>
            <a:ext cx="1833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_future_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799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B25C91F-73C8-4603-9940-B59713ECC9CD}"/>
              </a:ext>
            </a:extLst>
          </p:cNvPr>
          <p:cNvSpPr/>
          <p:nvPr/>
        </p:nvSpPr>
        <p:spPr>
          <a:xfrm>
            <a:off x="3136616" y="3077899"/>
            <a:ext cx="7005248" cy="2269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__future__ import unicode_literals</a:t>
            </a:r>
          </a:p>
          <a:p>
            <a:pPr marL="226800" indent="226800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 = 'am I an unicode?'</a:t>
            </a:r>
          </a:p>
          <a:p>
            <a:pPr marL="226800" indent="226800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 isinstance(s, unicode)</a:t>
            </a:r>
          </a:p>
          <a:p>
            <a:pPr marL="226800" indent="226800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487095" y="646048"/>
            <a:ext cx="211393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61698" y="725724"/>
            <a:ext cx="1833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_future_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389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2241</TotalTime>
  <Words>293</Words>
  <Application>Microsoft Office PowerPoint</Application>
  <PresentationFormat>自定义</PresentationFormat>
  <Paragraphs>48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等线</vt:lpstr>
      <vt:lpstr>宋体</vt:lpstr>
      <vt:lpstr>微软雅黑</vt:lpstr>
      <vt:lpstr>Arial</vt:lpstr>
      <vt:lpstr>Calibri</vt:lpstr>
      <vt:lpstr>Calibri Light</vt:lpstr>
      <vt:lpstr>Century Gothic</vt:lpstr>
      <vt:lpstr>Consolas</vt:lpstr>
      <vt:lpstr>Times New Roman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PC</cp:lastModifiedBy>
  <cp:revision>192</cp:revision>
  <dcterms:created xsi:type="dcterms:W3CDTF">2017-06-05T01:21:00Z</dcterms:created>
  <dcterms:modified xsi:type="dcterms:W3CDTF">2022-02-23T06:40:45Z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