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9"/>
  </p:notesMasterIdLst>
  <p:sldIdLst>
    <p:sldId id="256" r:id="rId3"/>
    <p:sldId id="315" r:id="rId4"/>
    <p:sldId id="311" r:id="rId5"/>
    <p:sldId id="269" r:id="rId6"/>
    <p:sldId id="297" r:id="rId7"/>
    <p:sldId id="285" r:id="rId8"/>
    <p:sldId id="303" r:id="rId9"/>
    <p:sldId id="312" r:id="rId10"/>
    <p:sldId id="280" r:id="rId11"/>
    <p:sldId id="304" r:id="rId12"/>
    <p:sldId id="307" r:id="rId13"/>
    <p:sldId id="308" r:id="rId14"/>
    <p:sldId id="309" r:id="rId15"/>
    <p:sldId id="306" r:id="rId16"/>
    <p:sldId id="287" r:id="rId17"/>
    <p:sldId id="257" r:id="rId18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8" autoAdjust="0"/>
    <p:restoredTop sz="87009" autoAdjust="0"/>
  </p:normalViewPr>
  <p:slideViewPr>
    <p:cSldViewPr snapToGrid="0">
      <p:cViewPr varScale="1">
        <p:scale>
          <a:sx n="62" d="100"/>
          <a:sy n="62" d="100"/>
        </p:scale>
        <p:origin x="86" y="1114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407E-AA61-46BF-A8C9-48FA8FD1453E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5DD8-493D-4E2D-88FD-689E7E224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5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https://www.cnblogs.com/weihengblog/p/9090702.html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5DD8-493D-4E2D-88FD-689E7E224C6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1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知识点：高阶函数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5797" y="1967243"/>
            <a:ext cx="89322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2875" indent="504000">
              <a:lnSpc>
                <a:spcPct val="150000"/>
              </a:lnSpc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变量可以指向一个函数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函数为例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可以看出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可以看成一个普通的变量名，可以将它赋值给另一个变量，此时这个变量就拥有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一样的函数功能。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" t="4347" r="1"/>
          <a:stretch/>
        </p:blipFill>
        <p:spPr>
          <a:xfrm>
            <a:off x="3622615" y="3560949"/>
            <a:ext cx="4238594" cy="2600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圆角矩形 19"/>
          <p:cNvSpPr/>
          <p:nvPr/>
        </p:nvSpPr>
        <p:spPr>
          <a:xfrm>
            <a:off x="2487095" y="646048"/>
            <a:ext cx="215140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高阶函数</a:t>
            </a:r>
          </a:p>
        </p:txBody>
      </p:sp>
    </p:spTree>
    <p:extLst>
      <p:ext uri="{BB962C8B-B14F-4D97-AF65-F5344CB8AC3E}">
        <p14:creationId xmlns:p14="http://schemas.microsoft.com/office/powerpoint/2010/main" val="19439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9241" y="1457537"/>
            <a:ext cx="7953356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函数名就是指向函数的一个变量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函数名赋值给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sqrt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，此时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sqrt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不再拥有原来的函数功能了，它具有和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相同的功能。通过这个小例子证明了函数名仅是个普通变量，只是指向了一个函数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16"/>
          <a:stretch/>
        </p:blipFill>
        <p:spPr>
          <a:xfrm>
            <a:off x="2922620" y="2960167"/>
            <a:ext cx="6666597" cy="3371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 14"/>
          <p:cNvSpPr/>
          <p:nvPr/>
        </p:nvSpPr>
        <p:spPr>
          <a:xfrm>
            <a:off x="2487095" y="646048"/>
            <a:ext cx="215140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高阶函数</a:t>
            </a:r>
          </a:p>
        </p:txBody>
      </p:sp>
    </p:spTree>
    <p:extLst>
      <p:ext uri="{BB962C8B-B14F-4D97-AF65-F5344CB8AC3E}">
        <p14:creationId xmlns:p14="http://schemas.microsoft.com/office/powerpoint/2010/main" val="156773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27210" y="3042666"/>
            <a:ext cx="5875509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2875" indent="504000">
              <a:lnSpc>
                <a:spcPct val="150000"/>
              </a:lnSpc>
            </a:pP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高阶函数：能接收函数做为参数的函数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lvl="0" indent="5040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变量可以指向函数</a:t>
            </a:r>
          </a:p>
          <a:p>
            <a:pPr marR="142875" lvl="0" indent="5040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函数的参数可以接收变量</a:t>
            </a:r>
          </a:p>
          <a:p>
            <a:pPr marR="142875" lvl="0" indent="5040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一个函数可以接收另一个函数作为参数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15140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高阶函数</a:t>
            </a:r>
          </a:p>
        </p:txBody>
      </p:sp>
    </p:spTree>
    <p:extLst>
      <p:ext uri="{BB962C8B-B14F-4D97-AF65-F5344CB8AC3E}">
        <p14:creationId xmlns:p14="http://schemas.microsoft.com/office/powerpoint/2010/main" val="5885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96184" y="1912454"/>
            <a:ext cx="80450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2875" indent="504000">
              <a:lnSpc>
                <a:spcPct val="150000"/>
              </a:lnSpc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能接收函数作为参数的函数就是高阶函数</a:t>
            </a: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add(x, y, f):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return f(x) + f(y)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如果传入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作为参数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的值：</a:t>
            </a: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add(-5, 9, abs)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根据函数的定义，函数执行的代码实际上是：</a:t>
            </a: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abs(-5) + abs(9)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由于参数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都可以任意传入，如果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传入其他函数，就可以得到不同的返回值。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7095" y="646048"/>
            <a:ext cx="215140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高阶函数</a:t>
            </a:r>
          </a:p>
        </p:txBody>
      </p:sp>
    </p:spTree>
    <p:extLst>
      <p:ext uri="{BB962C8B-B14F-4D97-AF65-F5344CB8AC3E}">
        <p14:creationId xmlns:p14="http://schemas.microsoft.com/office/powerpoint/2010/main" val="180499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489181" y="3274169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1.4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766797" y="3597334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04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96944" y="2025373"/>
            <a:ext cx="5940339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2875">
              <a:lnSpc>
                <a:spcPct val="150000"/>
              </a:lnSpc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x,y,f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函数，计算：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√x+√y 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math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42875" marR="142875">
              <a:lnSpc>
                <a:spcPct val="150000"/>
              </a:lnSpc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power(a):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42875" marR="142875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math.pow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(a,0.5)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42875" marR="142875">
              <a:lnSpc>
                <a:spcPct val="150000"/>
              </a:lnSpc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add(x, y, f):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42875" marR="142875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return f(x) + f(y)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42875" marR="142875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 add(25, 9,power)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42875" marR="142875">
              <a:lnSpc>
                <a:spcPct val="150000"/>
              </a:lnSpc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运行结果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:8.0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87096" y="2170865"/>
            <a:ext cx="786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marR="142875" indent="226800">
              <a:lnSpc>
                <a:spcPct val="90000"/>
              </a:lnSpc>
              <a:spcBef>
                <a:spcPts val="1000"/>
              </a:spcBef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0" name="圆角矩形 329"/>
          <p:cNvSpPr/>
          <p:nvPr/>
        </p:nvSpPr>
        <p:spPr>
          <a:xfrm>
            <a:off x="2487096" y="646048"/>
            <a:ext cx="150321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2661698" y="72572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262694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824894" y="1593010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1818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高阶函数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824894" y="316307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242" y="2441226"/>
              <a:ext cx="1574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824894" y="3948109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41242" y="3708202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824894" y="237804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41242" y="1216911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022952" y="1585710"/>
            <a:ext cx="651442" cy="450776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824894" y="4738690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53894" y="3677195"/>
              <a:ext cx="3281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自定义排序函数及返回函数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824894" y="5508644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闭包函数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16016" y="1580808"/>
            <a:ext cx="4101695" cy="599235"/>
            <a:chOff x="3710491" y="1059582"/>
            <a:chExt cx="4101695" cy="599235"/>
          </a:xfrm>
        </p:grpSpPr>
        <p:grpSp>
          <p:nvGrpSpPr>
            <p:cNvPr id="50" name="组合 4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/>
            <p:cNvSpPr txBox="1"/>
            <p:nvPr/>
          </p:nvSpPr>
          <p:spPr>
            <a:xfrm>
              <a:off x="4352483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匿名函数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116016" y="2392089"/>
            <a:ext cx="4101695" cy="599235"/>
            <a:chOff x="3797576" y="1073630"/>
            <a:chExt cx="4101695" cy="599235"/>
          </a:xfrm>
        </p:grpSpPr>
        <p:grpSp>
          <p:nvGrpSpPr>
            <p:cNvPr id="56" name="组合 55"/>
            <p:cNvGrpSpPr/>
            <p:nvPr/>
          </p:nvGrpSpPr>
          <p:grpSpPr>
            <a:xfrm>
              <a:off x="3797576" y="1073630"/>
              <a:ext cx="4101695" cy="599235"/>
              <a:chOff x="4217923" y="1182619"/>
              <a:chExt cx="3672408" cy="536519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4217923" y="1182619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圆角矩形 113"/>
              <p:cNvSpPr/>
              <p:nvPr/>
            </p:nvSpPr>
            <p:spPr>
              <a:xfrm>
                <a:off x="4793986" y="1250029"/>
                <a:ext cx="3005288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TextBox 35"/>
              <p:cNvSpPr txBox="1"/>
              <p:nvPr/>
            </p:nvSpPr>
            <p:spPr>
              <a:xfrm>
                <a:off x="4324415" y="1267172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TextBox 32"/>
            <p:cNvSpPr txBox="1"/>
            <p:nvPr/>
          </p:nvSpPr>
          <p:spPr>
            <a:xfrm>
              <a:off x="4418369" y="1173192"/>
              <a:ext cx="310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16016" y="3135751"/>
            <a:ext cx="4101695" cy="599235"/>
            <a:chOff x="3710491" y="1059582"/>
            <a:chExt cx="4101695" cy="599235"/>
          </a:xfrm>
        </p:grpSpPr>
        <p:grpSp>
          <p:nvGrpSpPr>
            <p:cNvPr id="62" name="组合 6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TextBox 35"/>
              <p:cNvSpPr txBox="1"/>
              <p:nvPr/>
            </p:nvSpPr>
            <p:spPr>
              <a:xfrm>
                <a:off x="4246444" y="1253634"/>
                <a:ext cx="471407" cy="35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TextBox 32"/>
            <p:cNvSpPr txBox="1"/>
            <p:nvPr/>
          </p:nvSpPr>
          <p:spPr>
            <a:xfrm>
              <a:off x="4331492" y="1172433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适应多参数的装饰器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116016" y="3949672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08882" y="1174495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装饰器的包装函数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16016" y="4710353"/>
            <a:ext cx="4101695" cy="599235"/>
            <a:chOff x="3710491" y="1059582"/>
            <a:chExt cx="4101695" cy="599235"/>
          </a:xfrm>
        </p:grpSpPr>
        <p:grpSp>
          <p:nvGrpSpPr>
            <p:cNvPr id="74" name="组合 73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/>
            <p:cNvSpPr txBox="1"/>
            <p:nvPr/>
          </p:nvSpPr>
          <p:spPr>
            <a:xfrm>
              <a:off x="4352483" y="118974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偏函数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116016" y="5524274"/>
            <a:ext cx="4101695" cy="599235"/>
            <a:chOff x="3710491" y="1059582"/>
            <a:chExt cx="4101695" cy="599235"/>
          </a:xfrm>
        </p:grpSpPr>
        <p:grpSp>
          <p:nvGrpSpPr>
            <p:cNvPr id="86" name="组合 8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/>
            <p:cNvSpPr txBox="1"/>
            <p:nvPr/>
          </p:nvSpPr>
          <p:spPr>
            <a:xfrm>
              <a:off x="4331492" y="116792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函数式编程总结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1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365108" y="1980904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高阶函数</a:t>
            </a:r>
          </a:p>
        </p:txBody>
      </p:sp>
      <p:sp>
        <p:nvSpPr>
          <p:cNvPr id="31" name="文本框 15"/>
          <p:cNvSpPr txBox="1"/>
          <p:nvPr/>
        </p:nvSpPr>
        <p:spPr>
          <a:xfrm flipH="1">
            <a:off x="2017684" y="1424070"/>
            <a:ext cx="1933078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 1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6205" y="284365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3" name="文本框 20"/>
          <p:cNvSpPr txBox="1"/>
          <p:nvPr/>
        </p:nvSpPr>
        <p:spPr>
          <a:xfrm>
            <a:off x="2716205" y="303596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集合的推导式</a:t>
            </a:r>
          </a:p>
        </p:txBody>
      </p:sp>
      <p:sp>
        <p:nvSpPr>
          <p:cNvPr id="34" name="矩形 33"/>
          <p:cNvSpPr/>
          <p:nvPr/>
        </p:nvSpPr>
        <p:spPr>
          <a:xfrm>
            <a:off x="2716205" y="373850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5" name="文本框 20"/>
          <p:cNvSpPr txBox="1"/>
          <p:nvPr/>
        </p:nvSpPr>
        <p:spPr>
          <a:xfrm>
            <a:off x="2716205" y="393080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</a:p>
        </p:txBody>
      </p:sp>
      <p:sp>
        <p:nvSpPr>
          <p:cNvPr id="36" name="矩形 35"/>
          <p:cNvSpPr/>
          <p:nvPr/>
        </p:nvSpPr>
        <p:spPr>
          <a:xfrm>
            <a:off x="2710609" y="4639014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7" name="文本框 20"/>
          <p:cNvSpPr txBox="1"/>
          <p:nvPr/>
        </p:nvSpPr>
        <p:spPr>
          <a:xfrm>
            <a:off x="2710609" y="4831316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高阶函数</a:t>
            </a:r>
          </a:p>
        </p:txBody>
      </p:sp>
      <p:sp>
        <p:nvSpPr>
          <p:cNvPr id="38" name="矩形 37"/>
          <p:cNvSpPr/>
          <p:nvPr/>
        </p:nvSpPr>
        <p:spPr>
          <a:xfrm>
            <a:off x="5867466" y="284365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9" name="文本框 20"/>
          <p:cNvSpPr txBox="1"/>
          <p:nvPr/>
        </p:nvSpPr>
        <p:spPr>
          <a:xfrm>
            <a:off x="5867466" y="303596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208089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04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147742" y="3259158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582324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集合的推导式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3703" y="1672150"/>
            <a:ext cx="909572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marR="142875"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列表推导式，使用一句表达式构造一个新列表，可包含过滤、转换等操作。语法结构：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for item in collection if condition]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4" y="646048"/>
            <a:ext cx="3111601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集合的推导式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" t="-1" b="3929"/>
          <a:stretch/>
        </p:blipFill>
        <p:spPr>
          <a:xfrm>
            <a:off x="1560352" y="2867801"/>
            <a:ext cx="9382024" cy="1205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"/>
          <a:stretch/>
        </p:blipFill>
        <p:spPr>
          <a:xfrm>
            <a:off x="1712421" y="4583621"/>
            <a:ext cx="9031743" cy="1349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40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5552" y="2915375"/>
            <a:ext cx="9351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函数不等于函数式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从计算机语言的发展可以看到：指令直接针对计算机硬件，汇编语言是一种低级语言，亦称为符号语言，采用了助记符代替操作码，发展到高级语言如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语言支持函数，采用模块化思想，在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语言中，有了函数式编程，它更接近于计算本身，而与实现手段无关。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5" y="646048"/>
            <a:ext cx="26834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函数式编程</a:t>
            </a:r>
          </a:p>
        </p:txBody>
      </p:sp>
    </p:spTree>
    <p:extLst>
      <p:ext uri="{BB962C8B-B14F-4D97-AF65-F5344CB8AC3E}">
        <p14:creationId xmlns:p14="http://schemas.microsoft.com/office/powerpoint/2010/main" val="38157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98" y="294294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R="142875" indent="504000">
              <a:lnSpc>
                <a:spcPct val="150000"/>
              </a:lnSpc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函数式编程的特点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、将计算视为函数而非指令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、纯函数式编程，不需要变量，测试简单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、支持高阶函数，代码简洁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87095" y="646048"/>
            <a:ext cx="26834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函数式编程</a:t>
            </a:r>
          </a:p>
        </p:txBody>
      </p:sp>
    </p:spTree>
    <p:extLst>
      <p:ext uri="{BB962C8B-B14F-4D97-AF65-F5344CB8AC3E}">
        <p14:creationId xmlns:p14="http://schemas.microsoft.com/office/powerpoint/2010/main" val="25923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61698" y="2782636"/>
            <a:ext cx="774327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2875" indent="5040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支持的函数式编程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、并非纯函数式编程，允许有变量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、支持高阶函数，函数可作为变量传入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、支持闭包，有了闭包就可以返回函数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142875" indent="504000"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、有限度地支持匿名函数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87095" y="646048"/>
            <a:ext cx="268342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698" y="725724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函数式编程</a:t>
            </a:r>
          </a:p>
        </p:txBody>
      </p:sp>
    </p:spTree>
    <p:extLst>
      <p:ext uri="{BB962C8B-B14F-4D97-AF65-F5344CB8AC3E}">
        <p14:creationId xmlns:p14="http://schemas.microsoft.com/office/powerpoint/2010/main" val="241696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066568" y="3232643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44184" y="3555809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高阶函数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53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550</Words>
  <Application>Microsoft Office PowerPoint</Application>
  <PresentationFormat>自定义</PresentationFormat>
  <Paragraphs>83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222</cp:revision>
  <dcterms:created xsi:type="dcterms:W3CDTF">2017-06-05T01:21:00Z</dcterms:created>
  <dcterms:modified xsi:type="dcterms:W3CDTF">2022-02-27T09:54:41Z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