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25"/>
  </p:notesMasterIdLst>
  <p:sldIdLst>
    <p:sldId id="256" r:id="rId3"/>
    <p:sldId id="314" r:id="rId4"/>
    <p:sldId id="312" r:id="rId5"/>
    <p:sldId id="269" r:id="rId6"/>
    <p:sldId id="288" r:id="rId7"/>
    <p:sldId id="286" r:id="rId8"/>
    <p:sldId id="276" r:id="rId9"/>
    <p:sldId id="287" r:id="rId10"/>
    <p:sldId id="296" r:id="rId11"/>
    <p:sldId id="297" r:id="rId12"/>
    <p:sldId id="298" r:id="rId13"/>
    <p:sldId id="299" r:id="rId14"/>
    <p:sldId id="280" r:id="rId15"/>
    <p:sldId id="290" r:id="rId16"/>
    <p:sldId id="301" r:id="rId17"/>
    <p:sldId id="302" r:id="rId18"/>
    <p:sldId id="281" r:id="rId19"/>
    <p:sldId id="304" r:id="rId20"/>
    <p:sldId id="307" r:id="rId21"/>
    <p:sldId id="306" r:id="rId22"/>
    <p:sldId id="305" r:id="rId23"/>
    <p:sldId id="257" r:id="rId24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2CEC-D45B-4774-99B4-ED2AE864B17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01630-9E9F-4028-B9E9-DEFA58FEE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264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 函数式编程总结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07197" y="2307818"/>
            <a:ext cx="828598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例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：大小写转换。通过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map()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函数来对一个字符串数组进行整体转换。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" r="-1" b="1886"/>
          <a:stretch/>
        </p:blipFill>
        <p:spPr>
          <a:xfrm>
            <a:off x="1523999" y="3472899"/>
            <a:ext cx="9047747" cy="2029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 14">
            <a:extLst>
              <a:ext uri="{FF2B5EF4-FFF2-40B4-BE49-F238E27FC236}">
                <a16:creationId xmlns:a16="http://schemas.microsoft.com/office/drawing/2014/main" id="{F4951594-FA32-4CA1-A9DA-BB419232E848}"/>
              </a:ext>
            </a:extLst>
          </p:cNvPr>
          <p:cNvSpPr/>
          <p:nvPr/>
        </p:nvSpPr>
        <p:spPr>
          <a:xfrm>
            <a:off x="2360618" y="657666"/>
            <a:ext cx="249376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0E0D1F-2B2F-4191-9613-5C1517D190BC}"/>
              </a:ext>
            </a:extLst>
          </p:cNvPr>
          <p:cNvSpPr/>
          <p:nvPr/>
        </p:nvSpPr>
        <p:spPr>
          <a:xfrm>
            <a:off x="2535221" y="737342"/>
            <a:ext cx="20409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map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函数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850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9914" y="1734807"/>
            <a:ext cx="87653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这个例子中可以看到：函数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to_lower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没有改变传进来的值，只是把传进来的值做个简单的操作，然后返回。再来看看普通的方式是如何实现字符串大小写转换的：在这种方式中至少需要定义两个数组。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" b="3395"/>
          <a:stretch/>
        </p:blipFill>
        <p:spPr>
          <a:xfrm>
            <a:off x="2149642" y="3404640"/>
            <a:ext cx="7957746" cy="2563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 14">
            <a:extLst>
              <a:ext uri="{FF2B5EF4-FFF2-40B4-BE49-F238E27FC236}">
                <a16:creationId xmlns:a16="http://schemas.microsoft.com/office/drawing/2014/main" id="{566C3B91-A458-4DD5-AE66-24F95436A89A}"/>
              </a:ext>
            </a:extLst>
          </p:cNvPr>
          <p:cNvSpPr/>
          <p:nvPr/>
        </p:nvSpPr>
        <p:spPr>
          <a:xfrm>
            <a:off x="2360618" y="657666"/>
            <a:ext cx="249376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551ED8-A591-420D-BE6B-758DA79A2AAB}"/>
              </a:ext>
            </a:extLst>
          </p:cNvPr>
          <p:cNvSpPr/>
          <p:nvPr/>
        </p:nvSpPr>
        <p:spPr>
          <a:xfrm>
            <a:off x="2535221" y="737342"/>
            <a:ext cx="20409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map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函数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727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3799" y="2272140"/>
            <a:ext cx="7881885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例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：用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map()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函数加上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lambda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表达式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匿名函数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可以实现更强大的功能。构造一个由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0-n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的平方组成的数组。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" b="6303"/>
          <a:stretch/>
        </p:blipFill>
        <p:spPr>
          <a:xfrm>
            <a:off x="1764629" y="3939626"/>
            <a:ext cx="8630653" cy="1445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 14">
            <a:extLst>
              <a:ext uri="{FF2B5EF4-FFF2-40B4-BE49-F238E27FC236}">
                <a16:creationId xmlns:a16="http://schemas.microsoft.com/office/drawing/2014/main" id="{DAA1CD1F-8F36-4147-9E7C-55EB33F8DF4C}"/>
              </a:ext>
            </a:extLst>
          </p:cNvPr>
          <p:cNvSpPr/>
          <p:nvPr/>
        </p:nvSpPr>
        <p:spPr>
          <a:xfrm>
            <a:off x="2360618" y="657666"/>
            <a:ext cx="249376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84BF90-6CB7-4B59-996D-F3647B9F63E9}"/>
              </a:ext>
            </a:extLst>
          </p:cNvPr>
          <p:cNvSpPr/>
          <p:nvPr/>
        </p:nvSpPr>
        <p:spPr>
          <a:xfrm>
            <a:off x="2535221" y="737342"/>
            <a:ext cx="20409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map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函数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373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066568" y="3368556"/>
            <a:ext cx="22776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1.3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344184" y="3691722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reduce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539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360618" y="657666"/>
            <a:ext cx="293327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35221" y="737342"/>
            <a:ext cx="24060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reduce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"/>
          <a:stretch/>
        </p:blipFill>
        <p:spPr>
          <a:xfrm>
            <a:off x="2390274" y="2526984"/>
            <a:ext cx="7234988" cy="2905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954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03886" y="2986527"/>
            <a:ext cx="83063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Reduce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函数每次是需要对两个数据进行处理的，首次选取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，通过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add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函数相加之后得到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，接着取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，再由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add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函数处理，最终得到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9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。在前面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map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函数例子中可以知道：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map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函数是每次只对一个数据进行处理。下例：通过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Reduce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函数加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lambda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表达式来计算阶乘：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7">
            <a:extLst>
              <a:ext uri="{FF2B5EF4-FFF2-40B4-BE49-F238E27FC236}">
                <a16:creationId xmlns:a16="http://schemas.microsoft.com/office/drawing/2014/main" id="{5DB613BB-A42E-403F-9D2B-8B1C82E3D61A}"/>
              </a:ext>
            </a:extLst>
          </p:cNvPr>
          <p:cNvSpPr/>
          <p:nvPr/>
        </p:nvSpPr>
        <p:spPr>
          <a:xfrm>
            <a:off x="2360618" y="657666"/>
            <a:ext cx="293327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8E4592-6972-417D-B7F5-093CC6C5CEE7}"/>
              </a:ext>
            </a:extLst>
          </p:cNvPr>
          <p:cNvSpPr/>
          <p:nvPr/>
        </p:nvSpPr>
        <p:spPr>
          <a:xfrm>
            <a:off x="2535221" y="737342"/>
            <a:ext cx="24060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reduce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414552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"/>
          <a:stretch/>
        </p:blipFill>
        <p:spPr>
          <a:xfrm>
            <a:off x="1459832" y="3187952"/>
            <a:ext cx="9382631" cy="1672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 7">
            <a:extLst>
              <a:ext uri="{FF2B5EF4-FFF2-40B4-BE49-F238E27FC236}">
                <a16:creationId xmlns:a16="http://schemas.microsoft.com/office/drawing/2014/main" id="{A1950D4A-83A4-442C-9DDF-A2D6F327CED4}"/>
              </a:ext>
            </a:extLst>
          </p:cNvPr>
          <p:cNvSpPr/>
          <p:nvPr/>
        </p:nvSpPr>
        <p:spPr>
          <a:xfrm>
            <a:off x="2360618" y="657666"/>
            <a:ext cx="293327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E51D84-055F-4A73-808B-0191F466CC5E}"/>
              </a:ext>
            </a:extLst>
          </p:cNvPr>
          <p:cNvSpPr/>
          <p:nvPr/>
        </p:nvSpPr>
        <p:spPr>
          <a:xfrm>
            <a:off x="2535221" y="737342"/>
            <a:ext cx="24060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reduce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52526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364257" y="3329098"/>
            <a:ext cx="22776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1.4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641873" y="3652264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等其他高阶函数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35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86849" y="3608684"/>
            <a:ext cx="82752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中的除了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map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reduce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外，还有如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filter, find, all, any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的函数做辅助，可以让代码更简洁，更易读。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60618" y="657666"/>
            <a:ext cx="450540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35221" y="737342"/>
            <a:ext cx="4049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filter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等其他高阶函数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65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8455" y="1947130"/>
            <a:ext cx="885068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例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：要从整型数组中找到大于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的正整数，计算正整数个数，并求和及平均值。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8455" y="5583764"/>
            <a:ext cx="91268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其中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filter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函数也是个高阶函数，用于从数组中筛选出符合条件的元素。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" t="-711" r="-250" b="711"/>
          <a:stretch/>
        </p:blipFill>
        <p:spPr>
          <a:xfrm>
            <a:off x="2865224" y="2868832"/>
            <a:ext cx="6373276" cy="2257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 6">
            <a:extLst>
              <a:ext uri="{FF2B5EF4-FFF2-40B4-BE49-F238E27FC236}">
                <a16:creationId xmlns:a16="http://schemas.microsoft.com/office/drawing/2014/main" id="{18D30486-3EC0-40C4-9424-1442D4E4C136}"/>
              </a:ext>
            </a:extLst>
          </p:cNvPr>
          <p:cNvSpPr/>
          <p:nvPr/>
        </p:nvSpPr>
        <p:spPr>
          <a:xfrm>
            <a:off x="2360618" y="657666"/>
            <a:ext cx="450540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C774E7-65DD-4C3E-99AF-8F81246A388F}"/>
              </a:ext>
            </a:extLst>
          </p:cNvPr>
          <p:cNvSpPr/>
          <p:nvPr/>
        </p:nvSpPr>
        <p:spPr>
          <a:xfrm>
            <a:off x="2535221" y="737342"/>
            <a:ext cx="4049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filter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等其他高阶函数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24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824894" y="1593010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31492" y="121818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高阶函数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824894" y="3163075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41242" y="2441226"/>
              <a:ext cx="15744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reduce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824894" y="3948109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41242" y="3708202"/>
              <a:ext cx="13548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824894" y="2378041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41242" y="1216911"/>
              <a:ext cx="1281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map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022952" y="1585710"/>
            <a:ext cx="651442" cy="450776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824894" y="4738690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53894" y="3677195"/>
              <a:ext cx="3281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自定义排序函数及返回函数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2824894" y="5508644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4331492" y="118355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闭包函数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116016" y="1580808"/>
            <a:ext cx="4101695" cy="599235"/>
            <a:chOff x="3710491" y="1059582"/>
            <a:chExt cx="4101695" cy="599235"/>
          </a:xfrm>
        </p:grpSpPr>
        <p:grpSp>
          <p:nvGrpSpPr>
            <p:cNvPr id="50" name="组合 4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TextBox 32"/>
            <p:cNvSpPr txBox="1"/>
            <p:nvPr/>
          </p:nvSpPr>
          <p:spPr>
            <a:xfrm>
              <a:off x="4352483" y="118355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匿名函数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116016" y="2392089"/>
            <a:ext cx="4101695" cy="599235"/>
            <a:chOff x="3797576" y="1073630"/>
            <a:chExt cx="4101695" cy="599235"/>
          </a:xfrm>
        </p:grpSpPr>
        <p:grpSp>
          <p:nvGrpSpPr>
            <p:cNvPr id="56" name="组合 55"/>
            <p:cNvGrpSpPr/>
            <p:nvPr/>
          </p:nvGrpSpPr>
          <p:grpSpPr>
            <a:xfrm>
              <a:off x="3797576" y="1073630"/>
              <a:ext cx="4101695" cy="599235"/>
              <a:chOff x="4217923" y="1182619"/>
              <a:chExt cx="3672408" cy="536519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4217923" y="1182619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9" name="圆角矩形 113"/>
              <p:cNvSpPr/>
              <p:nvPr/>
            </p:nvSpPr>
            <p:spPr>
              <a:xfrm>
                <a:off x="4793986" y="1250029"/>
                <a:ext cx="3005288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0" name="TextBox 35"/>
              <p:cNvSpPr txBox="1"/>
              <p:nvPr/>
            </p:nvSpPr>
            <p:spPr>
              <a:xfrm>
                <a:off x="4324415" y="1267172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TextBox 32"/>
            <p:cNvSpPr txBox="1"/>
            <p:nvPr/>
          </p:nvSpPr>
          <p:spPr>
            <a:xfrm>
              <a:off x="4418369" y="1173192"/>
              <a:ext cx="3103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116016" y="3135751"/>
            <a:ext cx="4101695" cy="599235"/>
            <a:chOff x="3710491" y="1059582"/>
            <a:chExt cx="4101695" cy="599235"/>
          </a:xfrm>
        </p:grpSpPr>
        <p:grpSp>
          <p:nvGrpSpPr>
            <p:cNvPr id="62" name="组合 61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6" name="TextBox 35"/>
              <p:cNvSpPr txBox="1"/>
              <p:nvPr/>
            </p:nvSpPr>
            <p:spPr>
              <a:xfrm>
                <a:off x="4246444" y="1253634"/>
                <a:ext cx="471407" cy="358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3" name="TextBox 32"/>
            <p:cNvSpPr txBox="1"/>
            <p:nvPr/>
          </p:nvSpPr>
          <p:spPr>
            <a:xfrm>
              <a:off x="4331492" y="1172433"/>
              <a:ext cx="2507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适应多参数的装饰器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116016" y="3949672"/>
            <a:ext cx="4101695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08882" y="1174495"/>
              <a:ext cx="2249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装饰器的包装函数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116016" y="4710353"/>
            <a:ext cx="4101695" cy="599235"/>
            <a:chOff x="3710491" y="1059582"/>
            <a:chExt cx="4101695" cy="599235"/>
          </a:xfrm>
        </p:grpSpPr>
        <p:grpSp>
          <p:nvGrpSpPr>
            <p:cNvPr id="74" name="组合 73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/>
            <p:cNvSpPr txBox="1"/>
            <p:nvPr/>
          </p:nvSpPr>
          <p:spPr>
            <a:xfrm>
              <a:off x="4352483" y="1189747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偏函数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116016" y="5524274"/>
            <a:ext cx="4101695" cy="599235"/>
            <a:chOff x="3710491" y="1059582"/>
            <a:chExt cx="4101695" cy="599235"/>
          </a:xfrm>
        </p:grpSpPr>
        <p:grpSp>
          <p:nvGrpSpPr>
            <p:cNvPr id="86" name="组合 85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8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/>
            <p:cNvSpPr txBox="1"/>
            <p:nvPr/>
          </p:nvSpPr>
          <p:spPr>
            <a:xfrm>
              <a:off x="4331492" y="1167920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函数式编程总结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16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703882" y="3220039"/>
            <a:ext cx="22776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1.5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981498" y="3543205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函数式编程的优势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007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4757" y="2995306"/>
            <a:ext cx="8116160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）代码更简单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）数据集，操作，返回值都放到了一起。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）写代码的时候，没有了循环体，可以少了些临时变量和逻辑。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）代码变成了在描述你要干什么，而不是怎么去干。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60618" y="657666"/>
            <a:ext cx="387976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35221" y="737342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函数式编程的优势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421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000808" y="2756847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14549" y="194092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0" name="文本框 36"/>
          <p:cNvSpPr txBox="1"/>
          <p:nvPr/>
        </p:nvSpPr>
        <p:spPr>
          <a:xfrm>
            <a:off x="3365108" y="1980904"/>
            <a:ext cx="5957260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函数式编程总结</a:t>
            </a:r>
          </a:p>
        </p:txBody>
      </p:sp>
      <p:sp>
        <p:nvSpPr>
          <p:cNvPr id="31" name="文本框 15"/>
          <p:cNvSpPr txBox="1"/>
          <p:nvPr/>
        </p:nvSpPr>
        <p:spPr>
          <a:xfrm flipH="1">
            <a:off x="2017684" y="1424070"/>
            <a:ext cx="1933078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12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16205" y="2843658"/>
            <a:ext cx="3437852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3" name="文本框 20"/>
          <p:cNvSpPr txBox="1"/>
          <p:nvPr/>
        </p:nvSpPr>
        <p:spPr>
          <a:xfrm>
            <a:off x="2716205" y="3035960"/>
            <a:ext cx="33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lambda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表达式（匿名函数）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16205" y="3738503"/>
            <a:ext cx="3437852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5" name="文本框 20"/>
          <p:cNvSpPr txBox="1"/>
          <p:nvPr/>
        </p:nvSpPr>
        <p:spPr>
          <a:xfrm>
            <a:off x="2716205" y="3930805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map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0609" y="4639014"/>
            <a:ext cx="3443448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7" name="文本框 20"/>
          <p:cNvSpPr txBox="1"/>
          <p:nvPr/>
        </p:nvSpPr>
        <p:spPr>
          <a:xfrm>
            <a:off x="2710609" y="4831316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reduce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71962" y="2843658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9" name="文本框 20"/>
          <p:cNvSpPr txBox="1"/>
          <p:nvPr/>
        </p:nvSpPr>
        <p:spPr>
          <a:xfrm>
            <a:off x="6471962" y="3035960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 filter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等其它高阶函数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71962" y="3738503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9" name="文本框 20"/>
          <p:cNvSpPr txBox="1"/>
          <p:nvPr/>
        </p:nvSpPr>
        <p:spPr>
          <a:xfrm>
            <a:off x="6471962" y="3930805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函数式编程的优势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13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2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3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4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5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17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86698" y="2971355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1"/>
            <a:ext cx="719698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lambda</a:t>
            </a:r>
            <a:r>
              <a:rPr lang="zh-CN" altLang="zh-CN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表达式（匿名函数）</a:t>
            </a:r>
            <a:endParaRPr lang="zh-CN" altLang="en-US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49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2466" y="2331475"/>
            <a:ext cx="7622600" cy="3361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90"/>
              </a:lnSpc>
              <a:spcBef>
                <a:spcPts val="750"/>
              </a:spcBef>
              <a:spcAft>
                <a:spcPts val="750"/>
              </a:spcAft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通过两数相加的实现，看普通函数与匿名函数的定义方式的不同。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360618" y="657666"/>
            <a:ext cx="559788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35221" y="737342"/>
            <a:ext cx="54232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lambda</a:t>
            </a:r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表达式（匿名函数）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"/>
          <a:stretch/>
        </p:blipFill>
        <p:spPr>
          <a:xfrm>
            <a:off x="3529263" y="2976353"/>
            <a:ext cx="4910500" cy="3202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52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1337" y="3390603"/>
            <a:ext cx="84914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分析匿名函数的命名规则：用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lamdba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关键字标识，冒号（：）左侧表示函数接收的参数（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a,b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冒号（：）右侧表示函数的返回值（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a+b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）。因为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lamdba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在创建时不需要命名，所以称作匿名函数。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60618" y="657666"/>
            <a:ext cx="559788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5221" y="737342"/>
            <a:ext cx="54232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lambda</a:t>
            </a:r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表达式（匿名函数）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92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066568" y="3329098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1.2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344184" y="3652264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map 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028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485" y="2440652"/>
            <a:ext cx="4951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例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：输出字符串数组中每个字符串长度。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249376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35221" y="737342"/>
            <a:ext cx="20409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map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函数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r="-1"/>
          <a:stretch/>
        </p:blipFill>
        <p:spPr>
          <a:xfrm>
            <a:off x="2535221" y="3183336"/>
            <a:ext cx="6039281" cy="2667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606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7828" y="2212455"/>
            <a:ext cx="4230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04000"/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map()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函数来实现这个过程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47828" y="4848745"/>
            <a:ext cx="8558697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虽然，输出的结果中是一样的，但它们的形式不同，第一种方法结果是单纯的数值，而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map()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函数的输出仍然保持了数组的格式。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42" y="3076711"/>
            <a:ext cx="9950801" cy="1243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 14">
            <a:extLst>
              <a:ext uri="{FF2B5EF4-FFF2-40B4-BE49-F238E27FC236}">
                <a16:creationId xmlns:a16="http://schemas.microsoft.com/office/drawing/2014/main" id="{9B300093-CE13-4EDA-A9CD-BBCCD8B426FF}"/>
              </a:ext>
            </a:extLst>
          </p:cNvPr>
          <p:cNvSpPr/>
          <p:nvPr/>
        </p:nvSpPr>
        <p:spPr>
          <a:xfrm>
            <a:off x="2360618" y="657666"/>
            <a:ext cx="249376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330882-CA71-4EEB-A2D2-EA0535B862A1}"/>
              </a:ext>
            </a:extLst>
          </p:cNvPr>
          <p:cNvSpPr/>
          <p:nvPr/>
        </p:nvSpPr>
        <p:spPr>
          <a:xfrm>
            <a:off x="2535221" y="737342"/>
            <a:ext cx="20409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map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函数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02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596</Words>
  <Application>Microsoft Office PowerPoint</Application>
  <PresentationFormat>自定义</PresentationFormat>
  <Paragraphs>73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等线</vt:lpstr>
      <vt:lpstr>宋体</vt:lpstr>
      <vt:lpstr>微软雅黑</vt:lpstr>
      <vt:lpstr>Arial</vt:lpstr>
      <vt:lpstr>Calibri</vt:lpstr>
      <vt:lpstr>Calibri Light</vt:lpstr>
      <vt:lpstr>Century Gothic</vt:lpstr>
      <vt:lpstr>Impact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admin</cp:lastModifiedBy>
  <cp:revision>188</cp:revision>
  <dcterms:created xsi:type="dcterms:W3CDTF">2017-06-05T01:21:00Z</dcterms:created>
  <dcterms:modified xsi:type="dcterms:W3CDTF">2017-10-12T14:10:11Z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