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294" r:id="rId4"/>
    <p:sldId id="295" r:id="rId5"/>
    <p:sldId id="269" r:id="rId6"/>
    <p:sldId id="260" r:id="rId7"/>
    <p:sldId id="290" r:id="rId8"/>
    <p:sldId id="276" r:id="rId9"/>
    <p:sldId id="264" r:id="rId10"/>
    <p:sldId id="280" r:id="rId11"/>
    <p:sldId id="285" r:id="rId12"/>
    <p:sldId id="287" r:id="rId13"/>
    <p:sldId id="268" r:id="rId14"/>
    <p:sldId id="288" r:id="rId15"/>
    <p:sldId id="291" r:id="rId16"/>
    <p:sldId id="292" r:id="rId17"/>
    <p:sldId id="257" r:id="rId18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知识点：元字符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的作用及示例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31636" y="1743316"/>
            <a:ext cx="5940433" cy="5116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^[A-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-z]+$  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个字母组成的字符串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r'^[A-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-z]+$'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 =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(reg,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'eit8t')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p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eitt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p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eitt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384767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正则表达式的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8157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矩形 667"/>
          <p:cNvSpPr/>
          <p:nvPr/>
        </p:nvSpPr>
        <p:spPr>
          <a:xfrm>
            <a:off x="2872107" y="2587630"/>
            <a:ext cx="7410884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^[A-Za-z0-9]+$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个字母和数字组成的字符串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r'^[A-Za-z0-9]+$'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(reg,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'eit8t')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p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['eit8t']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圆角矩形 334"/>
          <p:cNvSpPr/>
          <p:nvPr/>
        </p:nvSpPr>
        <p:spPr>
          <a:xfrm>
            <a:off x="2360618" y="657666"/>
            <a:ext cx="384767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正则表达式的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62694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510256" y="3870962"/>
            <a:ext cx="4187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’负号仅能出现在开头，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’号不符合规则</a:t>
            </a:r>
          </a:p>
        </p:txBody>
      </p:sp>
      <p:sp>
        <p:nvSpPr>
          <p:cNvPr id="37" name="矩形 36"/>
          <p:cNvSpPr/>
          <p:nvPr/>
        </p:nvSpPr>
        <p:spPr>
          <a:xfrm>
            <a:off x="1825922" y="2639856"/>
            <a:ext cx="6238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^-?\d+$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是整数形式的字符串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 r'^-?\d+$'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(reg,'-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948-09')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p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(reg,'-948')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p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['-948']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360618" y="657666"/>
            <a:ext cx="384767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正则表达式的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87155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35221" y="1891798"/>
            <a:ext cx="8732142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^[0-9]*[1-9][0-9]*$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正整数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组成的字符串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r'^[0-9]*[1-9][0-9]*$'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 =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(reg,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'098777440000')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p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['098777440000']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 =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(reg,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'00000')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p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360618" y="657666"/>
            <a:ext cx="384767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正则表达式的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21043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矩形 335"/>
          <p:cNvSpPr/>
          <p:nvPr/>
        </p:nvSpPr>
        <p:spPr>
          <a:xfrm>
            <a:off x="2535221" y="2482377"/>
            <a:ext cx="8223181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[1-9]\d{5}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境内邮编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位整数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'[1-9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]\d{5}'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'489483030394fifryuyir95868687')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p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['489483', '958686']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圆角矩形 334"/>
          <p:cNvSpPr/>
          <p:nvPr/>
        </p:nvSpPr>
        <p:spPr>
          <a:xfrm>
            <a:off x="2360618" y="657666"/>
            <a:ext cx="384767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正则表达式的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365103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矩形 335"/>
          <p:cNvSpPr/>
          <p:nvPr/>
        </p:nvSpPr>
        <p:spPr>
          <a:xfrm>
            <a:off x="2535221" y="2778801"/>
            <a:ext cx="89306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\d{3}-\d{8}|\d{4}-\d{7}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电话号码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r'\d{3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}-\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d{8}|\d{4}-\d{7}'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'021-74832883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0203-5678963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p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['021-74832883',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'0203-5678963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圆角矩形 334"/>
          <p:cNvSpPr/>
          <p:nvPr/>
        </p:nvSpPr>
        <p:spPr>
          <a:xfrm>
            <a:off x="2360618" y="657666"/>
            <a:ext cx="384767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正则表达式的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5886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79" y="256478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099999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1807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正则表达式的作用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099999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822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099999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15402" y="3714217"/>
              <a:ext cx="3255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正则表达式的常用函数及内置属性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099999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361524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5402" y="1198852"/>
              <a:ext cx="2014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元字符的作用及示例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099999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3047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正则表达式最常见的应用：爬虫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76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365108" y="1980904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元字符的作用及示例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017684" y="1424070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</a:t>
            </a: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2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6205" y="2843658"/>
            <a:ext cx="3205624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2716205" y="3035960"/>
            <a:ext cx="3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</a:p>
        </p:txBody>
      </p:sp>
      <p:sp>
        <p:nvSpPr>
          <p:cNvPr id="34" name="矩形 33"/>
          <p:cNvSpPr/>
          <p:nvPr/>
        </p:nvSpPr>
        <p:spPr>
          <a:xfrm>
            <a:off x="2716205" y="3738503"/>
            <a:ext cx="3205624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5" name="文本框 20"/>
          <p:cNvSpPr txBox="1"/>
          <p:nvPr/>
        </p:nvSpPr>
        <p:spPr>
          <a:xfrm>
            <a:off x="2716205" y="3930805"/>
            <a:ext cx="406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正则表达式对应字符串</a:t>
            </a:r>
          </a:p>
        </p:txBody>
      </p:sp>
      <p:sp>
        <p:nvSpPr>
          <p:cNvPr id="13" name="矩形 12"/>
          <p:cNvSpPr/>
          <p:nvPr/>
        </p:nvSpPr>
        <p:spPr>
          <a:xfrm>
            <a:off x="2716205" y="4675307"/>
            <a:ext cx="3205624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2716205" y="4867609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正则表达式的示例</a:t>
            </a:r>
          </a:p>
        </p:txBody>
      </p:sp>
    </p:spTree>
    <p:extLst>
      <p:ext uri="{BB962C8B-B14F-4D97-AF65-F5344CB8AC3E}">
        <p14:creationId xmlns:p14="http://schemas.microsoft.com/office/powerpoint/2010/main" val="31879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 animBg="1"/>
      <p:bldP spid="33" grpId="0"/>
      <p:bldP spid="34" grpId="0" animBg="1"/>
      <p:bldP spid="35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304885" y="3259158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501327" y="3582324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元字符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85927" y="3245839"/>
            <a:ext cx="8181019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YTH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YTHO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）？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这个表达式中存在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类字符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以及（）、｜和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符号，我们把这些特殊符号称为正则表达式的操作符，也称为元字符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2360618" y="657666"/>
            <a:ext cx="201887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</a:p>
        </p:txBody>
      </p:sp>
    </p:spTree>
    <p:extLst>
      <p:ext uri="{BB962C8B-B14F-4D97-AF65-F5344CB8AC3E}">
        <p14:creationId xmlns:p14="http://schemas.microsoft.com/office/powerpoint/2010/main" val="41223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360618" y="657666"/>
            <a:ext cx="201887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</a:p>
        </p:txBody>
      </p:sp>
      <p:sp>
        <p:nvSpPr>
          <p:cNvPr id="11" name="AutoShape 32"/>
          <p:cNvSpPr>
            <a:spLocks noChangeArrowheads="1"/>
          </p:cNvSpPr>
          <p:nvPr/>
        </p:nvSpPr>
        <p:spPr bwMode="auto">
          <a:xfrm>
            <a:off x="1997585" y="1469155"/>
            <a:ext cx="8899780" cy="4381772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2" name="AutoShape 36"/>
          <p:cNvSpPr>
            <a:spLocks noChangeArrowheads="1"/>
          </p:cNvSpPr>
          <p:nvPr/>
        </p:nvSpPr>
        <p:spPr bwMode="auto">
          <a:xfrm>
            <a:off x="4861566" y="1969838"/>
            <a:ext cx="5862637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43"/>
          <p:cNvSpPr>
            <a:spLocks noChangeArrowheads="1"/>
          </p:cNvSpPr>
          <p:nvPr/>
        </p:nvSpPr>
        <p:spPr bwMode="auto">
          <a:xfrm>
            <a:off x="2230459" y="195465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2230459" y="2854767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45"/>
          <p:cNvSpPr>
            <a:spLocks noChangeArrowheads="1"/>
          </p:cNvSpPr>
          <p:nvPr/>
        </p:nvSpPr>
        <p:spPr bwMode="auto">
          <a:xfrm>
            <a:off x="2230459" y="3754880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ASD]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46"/>
          <p:cNvSpPr>
            <a:spLocks noChangeArrowheads="1"/>
          </p:cNvSpPr>
          <p:nvPr/>
        </p:nvSpPr>
        <p:spPr bwMode="auto">
          <a:xfrm>
            <a:off x="2230459" y="4654992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0"/>
              </a:spcAft>
            </a:pPr>
            <a:r>
              <a:rPr lang="en-US" altLang="zh-CN" sz="1800" kern="100">
                <a:latin typeface="微软雅黑" panose="020B0503020204020204" pitchFamily="34" charset="-122"/>
                <a:ea typeface="微软雅黑" panose="020B0503020204020204" pitchFamily="34" charset="-122"/>
              </a:rPr>
              <a:t>[^ ASD]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48"/>
          <p:cNvSpPr>
            <a:spLocks noChangeArrowheads="1"/>
          </p:cNvSpPr>
          <p:nvPr/>
        </p:nvSpPr>
        <p:spPr bwMode="auto">
          <a:xfrm>
            <a:off x="4861565" y="2854767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表示任意的单个字符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53"/>
          <p:cNvSpPr>
            <a:spLocks noChangeArrowheads="1"/>
          </p:cNvSpPr>
          <p:nvPr/>
        </p:nvSpPr>
        <p:spPr bwMode="auto">
          <a:xfrm>
            <a:off x="4861564" y="3754880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字符集，对单个字符给出取值范围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57"/>
          <p:cNvSpPr>
            <a:spLocks noChangeArrowheads="1"/>
          </p:cNvSpPr>
          <p:nvPr/>
        </p:nvSpPr>
        <p:spPr bwMode="auto">
          <a:xfrm>
            <a:off x="4861563" y="4671414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非字符集，对单个字符给出排除范围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444153" y="3066479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750797" y="3389645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正则表达式对应字符串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auto">
          <a:xfrm>
            <a:off x="1997585" y="1469155"/>
            <a:ext cx="8899780" cy="4381772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6" name="AutoShape 36"/>
          <p:cNvSpPr>
            <a:spLocks noChangeArrowheads="1"/>
          </p:cNvSpPr>
          <p:nvPr/>
        </p:nvSpPr>
        <p:spPr bwMode="auto">
          <a:xfrm>
            <a:off x="4861566" y="1969838"/>
            <a:ext cx="5862637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43"/>
          <p:cNvSpPr>
            <a:spLocks noChangeArrowheads="1"/>
          </p:cNvSpPr>
          <p:nvPr/>
        </p:nvSpPr>
        <p:spPr bwMode="auto">
          <a:xfrm>
            <a:off x="2230459" y="195465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44"/>
          <p:cNvSpPr>
            <a:spLocks noChangeArrowheads="1"/>
          </p:cNvSpPr>
          <p:nvPr/>
        </p:nvSpPr>
        <p:spPr bwMode="auto">
          <a:xfrm>
            <a:off x="2230459" y="2854767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P(Y|YT|YTH|YTHO)?N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45"/>
          <p:cNvSpPr>
            <a:spLocks noChangeArrowheads="1"/>
          </p:cNvSpPr>
          <p:nvPr/>
        </p:nvSpPr>
        <p:spPr bwMode="auto">
          <a:xfrm>
            <a:off x="2230459" y="3754880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PYTHON+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2230459" y="4654992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PY[TH]ON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48"/>
          <p:cNvSpPr>
            <a:spLocks noChangeArrowheads="1"/>
          </p:cNvSpPr>
          <p:nvPr/>
        </p:nvSpPr>
        <p:spPr bwMode="auto">
          <a:xfrm>
            <a:off x="4861565" y="2854767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‘PN’’PYN’’PYTN’’PYTHN’’PYTHON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53"/>
          <p:cNvSpPr>
            <a:spLocks noChangeArrowheads="1"/>
          </p:cNvSpPr>
          <p:nvPr/>
        </p:nvSpPr>
        <p:spPr bwMode="auto">
          <a:xfrm>
            <a:off x="4861564" y="3754880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‘PYTHON’ ’PYTHONN’ ’PYTHONNN’……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57"/>
          <p:cNvSpPr>
            <a:spLocks noChangeArrowheads="1"/>
          </p:cNvSpPr>
          <p:nvPr/>
        </p:nvSpPr>
        <p:spPr bwMode="auto">
          <a:xfrm>
            <a:off x="4861563" y="4671414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‘PYTON’ ‘PYHON’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60618" y="657666"/>
            <a:ext cx="457880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35221" y="73734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正则表达式对应字符串</a:t>
            </a:r>
          </a:p>
        </p:txBody>
      </p:sp>
    </p:spTree>
    <p:extLst>
      <p:ext uri="{BB962C8B-B14F-4D97-AF65-F5344CB8AC3E}">
        <p14:creationId xmlns:p14="http://schemas.microsoft.com/office/powerpoint/2010/main" val="8054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655756" y="3045767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933372" y="3368933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正则表达式的示例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3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475</Words>
  <Application>Microsoft Office PowerPoint</Application>
  <PresentationFormat>自定义</PresentationFormat>
  <Paragraphs>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Gulim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169</cp:revision>
  <dcterms:created xsi:type="dcterms:W3CDTF">2017-06-05T01:21:00Z</dcterms:created>
  <dcterms:modified xsi:type="dcterms:W3CDTF">2022-03-08T02:19:37Z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