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25"/>
  </p:notesMasterIdLst>
  <p:sldIdLst>
    <p:sldId id="256" r:id="rId3"/>
    <p:sldId id="286" r:id="rId4"/>
    <p:sldId id="287" r:id="rId5"/>
    <p:sldId id="269" r:id="rId6"/>
    <p:sldId id="260" r:id="rId7"/>
    <p:sldId id="275" r:id="rId8"/>
    <p:sldId id="261" r:id="rId9"/>
    <p:sldId id="284" r:id="rId10"/>
    <p:sldId id="262" r:id="rId11"/>
    <p:sldId id="274" r:id="rId12"/>
    <p:sldId id="276" r:id="rId13"/>
    <p:sldId id="264" r:id="rId14"/>
    <p:sldId id="285" r:id="rId15"/>
    <p:sldId id="272" r:id="rId16"/>
    <p:sldId id="268" r:id="rId17"/>
    <p:sldId id="265" r:id="rId18"/>
    <p:sldId id="280" r:id="rId19"/>
    <p:sldId id="266" r:id="rId20"/>
    <p:sldId id="281" r:id="rId21"/>
    <p:sldId id="267" r:id="rId22"/>
    <p:sldId id="288" r:id="rId23"/>
    <p:sldId id="257" r:id="rId24"/>
  </p:sldIdLst>
  <p:sldSz cx="12195175" cy="6859588"/>
  <p:notesSz cx="7104063" cy="10234613"/>
  <p:defaultTextStyle>
    <a:defPPr>
      <a:defRPr lang="zh-CN"/>
    </a:defPPr>
    <a:lvl1pPr marL="0" algn="l" defTabSz="912735" rtl="0" eaLnBrk="1" latinLnBrk="0" hangingPunct="1">
      <a:defRPr sz="1700" kern="1200">
        <a:solidFill>
          <a:schemeClr val="tx1"/>
        </a:solidFill>
        <a:latin typeface="+mn-lt"/>
        <a:ea typeface="+mn-ea"/>
        <a:cs typeface="+mn-cs"/>
      </a:defRPr>
    </a:lvl1pPr>
    <a:lvl2pPr marL="456374" algn="l" defTabSz="912735" rtl="0" eaLnBrk="1" latinLnBrk="0" hangingPunct="1">
      <a:defRPr sz="1700" kern="1200">
        <a:solidFill>
          <a:schemeClr val="tx1"/>
        </a:solidFill>
        <a:latin typeface="+mn-lt"/>
        <a:ea typeface="+mn-ea"/>
        <a:cs typeface="+mn-cs"/>
      </a:defRPr>
    </a:lvl2pPr>
    <a:lvl3pPr marL="912735" algn="l" defTabSz="912735" rtl="0" eaLnBrk="1" latinLnBrk="0" hangingPunct="1">
      <a:defRPr sz="1700" kern="1200">
        <a:solidFill>
          <a:schemeClr val="tx1"/>
        </a:solidFill>
        <a:latin typeface="+mn-lt"/>
        <a:ea typeface="+mn-ea"/>
        <a:cs typeface="+mn-cs"/>
      </a:defRPr>
    </a:lvl3pPr>
    <a:lvl4pPr marL="1369096" algn="l" defTabSz="912735" rtl="0" eaLnBrk="1" latinLnBrk="0" hangingPunct="1">
      <a:defRPr sz="1700" kern="1200">
        <a:solidFill>
          <a:schemeClr val="tx1"/>
        </a:solidFill>
        <a:latin typeface="+mn-lt"/>
        <a:ea typeface="+mn-ea"/>
        <a:cs typeface="+mn-cs"/>
      </a:defRPr>
    </a:lvl4pPr>
    <a:lvl5pPr marL="1825464" algn="l" defTabSz="912735" rtl="0" eaLnBrk="1" latinLnBrk="0" hangingPunct="1">
      <a:defRPr sz="1700" kern="1200">
        <a:solidFill>
          <a:schemeClr val="tx1"/>
        </a:solidFill>
        <a:latin typeface="+mn-lt"/>
        <a:ea typeface="+mn-ea"/>
        <a:cs typeface="+mn-cs"/>
      </a:defRPr>
    </a:lvl5pPr>
    <a:lvl6pPr marL="2281828" algn="l" defTabSz="912735" rtl="0" eaLnBrk="1" latinLnBrk="0" hangingPunct="1">
      <a:defRPr sz="1700" kern="1200">
        <a:solidFill>
          <a:schemeClr val="tx1"/>
        </a:solidFill>
        <a:latin typeface="+mn-lt"/>
        <a:ea typeface="+mn-ea"/>
        <a:cs typeface="+mn-cs"/>
      </a:defRPr>
    </a:lvl6pPr>
    <a:lvl7pPr marL="2738198" algn="l" defTabSz="912735" rtl="0" eaLnBrk="1" latinLnBrk="0" hangingPunct="1">
      <a:defRPr sz="1700" kern="1200">
        <a:solidFill>
          <a:schemeClr val="tx1"/>
        </a:solidFill>
        <a:latin typeface="+mn-lt"/>
        <a:ea typeface="+mn-ea"/>
        <a:cs typeface="+mn-cs"/>
      </a:defRPr>
    </a:lvl7pPr>
    <a:lvl8pPr marL="3194560" algn="l" defTabSz="912735" rtl="0" eaLnBrk="1" latinLnBrk="0" hangingPunct="1">
      <a:defRPr sz="1700" kern="1200">
        <a:solidFill>
          <a:schemeClr val="tx1"/>
        </a:solidFill>
        <a:latin typeface="+mn-lt"/>
        <a:ea typeface="+mn-ea"/>
        <a:cs typeface="+mn-cs"/>
      </a:defRPr>
    </a:lvl8pPr>
    <a:lvl9pPr marL="3650926" algn="l" defTabSz="912735"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ilyn" initials="m"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0070C0"/>
    <a:srgbClr val="009899"/>
    <a:srgbClr val="F28D01"/>
    <a:srgbClr val="2A7E1F"/>
    <a:srgbClr val="059A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1741" autoAdjust="0"/>
  </p:normalViewPr>
  <p:slideViewPr>
    <p:cSldViewPr snapToGrid="0">
      <p:cViewPr varScale="1">
        <p:scale>
          <a:sx n="65" d="100"/>
          <a:sy n="65" d="100"/>
        </p:scale>
        <p:origin x="48" y="893"/>
      </p:cViewPr>
      <p:guideLst>
        <p:guide orient="horz" pos="2161"/>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BA8202DC-5606-4AE1-8AF6-174A60523A84}" type="datetimeFigureOut">
              <a:rPr lang="zh-CN" altLang="en-US" smtClean="0"/>
              <a:t>2022/3/6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6DEE4781-4754-437B-8A72-DA08FAE0CDA8}" type="slidenum">
              <a:rPr lang="zh-CN" altLang="en-US" smtClean="0"/>
              <a:t>‹#›</a:t>
            </a:fld>
            <a:endParaRPr lang="zh-CN" altLang="en-US"/>
          </a:p>
        </p:txBody>
      </p:sp>
    </p:spTree>
    <p:extLst>
      <p:ext uri="{BB962C8B-B14F-4D97-AF65-F5344CB8AC3E}">
        <p14:creationId xmlns:p14="http://schemas.microsoft.com/office/powerpoint/2010/main" val="859067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https://www.runoob.com/regexp/regexp-tutorial.html</a:t>
            </a:r>
            <a:endParaRPr lang="zh-CN" altLang="en-US" dirty="0"/>
          </a:p>
        </p:txBody>
      </p:sp>
      <p:sp>
        <p:nvSpPr>
          <p:cNvPr id="4" name="灯片编号占位符 3"/>
          <p:cNvSpPr>
            <a:spLocks noGrp="1"/>
          </p:cNvSpPr>
          <p:nvPr>
            <p:ph type="sldNum" sz="quarter" idx="10"/>
          </p:nvPr>
        </p:nvSpPr>
        <p:spPr/>
        <p:txBody>
          <a:bodyPr/>
          <a:lstStyle/>
          <a:p>
            <a:fld id="{6DEE4781-4754-437B-8A72-DA08FAE0CDA8}" type="slidenum">
              <a:rPr lang="zh-CN" altLang="en-US" smtClean="0"/>
              <a:t>5</a:t>
            </a:fld>
            <a:endParaRPr lang="zh-CN" altLang="en-US"/>
          </a:p>
        </p:txBody>
      </p:sp>
    </p:spTree>
    <p:extLst>
      <p:ext uri="{BB962C8B-B14F-4D97-AF65-F5344CB8AC3E}">
        <p14:creationId xmlns:p14="http://schemas.microsoft.com/office/powerpoint/2010/main" val="2120049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EE4781-4754-437B-8A72-DA08FAE0CDA8}" type="slidenum">
              <a:rPr lang="zh-CN" altLang="en-US" smtClean="0"/>
              <a:t>8</a:t>
            </a:fld>
            <a:endParaRPr lang="zh-CN" altLang="en-US"/>
          </a:p>
        </p:txBody>
      </p:sp>
    </p:spTree>
    <p:extLst>
      <p:ext uri="{BB962C8B-B14F-4D97-AF65-F5344CB8AC3E}">
        <p14:creationId xmlns:p14="http://schemas.microsoft.com/office/powerpoint/2010/main" val="2748958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443" y="1122622"/>
            <a:ext cx="9146535" cy="2388153"/>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443" y="3602871"/>
            <a:ext cx="9146535" cy="1656146"/>
          </a:xfrm>
        </p:spPr>
        <p:txBody>
          <a:bodyPr/>
          <a:lstStyle>
            <a:lvl1pPr marL="0" indent="0" algn="ctr">
              <a:buNone/>
              <a:defRPr sz="2400"/>
            </a:lvl1pPr>
            <a:lvl2pPr marL="456374" indent="0" algn="ctr">
              <a:buNone/>
              <a:defRPr sz="2000"/>
            </a:lvl2pPr>
            <a:lvl3pPr marL="912735" indent="0" algn="ctr">
              <a:buNone/>
              <a:defRPr sz="1700"/>
            </a:lvl3pPr>
            <a:lvl4pPr marL="1369096" indent="0" algn="ctr">
              <a:buNone/>
              <a:defRPr sz="1600"/>
            </a:lvl4pPr>
            <a:lvl5pPr marL="1825464" indent="0" algn="ctr">
              <a:buNone/>
              <a:defRPr sz="1600"/>
            </a:lvl5pPr>
            <a:lvl6pPr marL="2281828" indent="0" algn="ctr">
              <a:buNone/>
              <a:defRPr sz="1600"/>
            </a:lvl6pPr>
            <a:lvl7pPr marL="2738198" indent="0" algn="ctr">
              <a:buNone/>
              <a:defRPr sz="1600"/>
            </a:lvl7pPr>
            <a:lvl8pPr marL="3194560" indent="0" algn="ctr">
              <a:buNone/>
              <a:defRPr sz="1600"/>
            </a:lvl8pPr>
            <a:lvl9pPr marL="3650926"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433" y="365225"/>
            <a:ext cx="10518514" cy="58131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2022/3/6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443" y="1122622"/>
            <a:ext cx="9146535" cy="2388153"/>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443" y="3602871"/>
            <a:ext cx="9146535" cy="1656146"/>
          </a:xfrm>
        </p:spPr>
        <p:txBody>
          <a:bodyPr/>
          <a:lstStyle>
            <a:lvl1pPr marL="0" indent="0" algn="ctr">
              <a:buNone/>
              <a:defRPr sz="2400"/>
            </a:lvl1pPr>
            <a:lvl2pPr marL="456374" indent="0" algn="ctr">
              <a:buNone/>
              <a:defRPr sz="2000"/>
            </a:lvl2pPr>
            <a:lvl3pPr marL="912735" indent="0" algn="ctr">
              <a:buNone/>
              <a:defRPr sz="1700"/>
            </a:lvl3pPr>
            <a:lvl4pPr marL="1369096" indent="0" algn="ctr">
              <a:buNone/>
              <a:defRPr sz="1600"/>
            </a:lvl4pPr>
            <a:lvl5pPr marL="1825464" indent="0" algn="ctr">
              <a:buNone/>
              <a:defRPr sz="1600"/>
            </a:lvl5pPr>
            <a:lvl6pPr marL="2281828" indent="0" algn="ctr">
              <a:buNone/>
              <a:defRPr sz="1600"/>
            </a:lvl6pPr>
            <a:lvl7pPr marL="2738198" indent="0" algn="ctr">
              <a:buNone/>
              <a:defRPr sz="1600"/>
            </a:lvl7pPr>
            <a:lvl8pPr marL="3194560" indent="0" algn="ctr">
              <a:buNone/>
              <a:defRPr sz="1600"/>
            </a:lvl8pPr>
            <a:lvl9pPr marL="3650926"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2081" y="1710151"/>
            <a:ext cx="10518514" cy="2853398"/>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2081" y="4590528"/>
            <a:ext cx="10518514" cy="1500534"/>
          </a:xfrm>
        </p:spPr>
        <p:txBody>
          <a:bodyPr/>
          <a:lstStyle>
            <a:lvl1pPr marL="0" indent="0">
              <a:buNone/>
              <a:defRPr sz="2400">
                <a:solidFill>
                  <a:schemeClr val="tx1">
                    <a:tint val="75000"/>
                  </a:schemeClr>
                </a:solidFill>
              </a:defRPr>
            </a:lvl1pPr>
            <a:lvl2pPr marL="456374" indent="0">
              <a:buNone/>
              <a:defRPr sz="2000">
                <a:solidFill>
                  <a:schemeClr val="tx1">
                    <a:tint val="75000"/>
                  </a:schemeClr>
                </a:solidFill>
              </a:defRPr>
            </a:lvl2pPr>
            <a:lvl3pPr marL="912735" indent="0">
              <a:buNone/>
              <a:defRPr sz="1700">
                <a:solidFill>
                  <a:schemeClr val="tx1">
                    <a:tint val="75000"/>
                  </a:schemeClr>
                </a:solidFill>
              </a:defRPr>
            </a:lvl3pPr>
            <a:lvl4pPr marL="1369096" indent="0">
              <a:buNone/>
              <a:defRPr sz="1600">
                <a:solidFill>
                  <a:schemeClr val="tx1">
                    <a:tint val="75000"/>
                  </a:schemeClr>
                </a:solidFill>
              </a:defRPr>
            </a:lvl4pPr>
            <a:lvl5pPr marL="1825464" indent="0">
              <a:buNone/>
              <a:defRPr sz="1600">
                <a:solidFill>
                  <a:schemeClr val="tx1">
                    <a:tint val="75000"/>
                  </a:schemeClr>
                </a:solidFill>
              </a:defRPr>
            </a:lvl5pPr>
            <a:lvl6pPr marL="2281828" indent="0">
              <a:buNone/>
              <a:defRPr sz="1600">
                <a:solidFill>
                  <a:schemeClr val="tx1">
                    <a:tint val="75000"/>
                  </a:schemeClr>
                </a:solidFill>
              </a:defRPr>
            </a:lvl6pPr>
            <a:lvl7pPr marL="2738198" indent="0">
              <a:buNone/>
              <a:defRPr sz="1600">
                <a:solidFill>
                  <a:schemeClr val="tx1">
                    <a:tint val="75000"/>
                  </a:schemeClr>
                </a:solidFill>
              </a:defRPr>
            </a:lvl7pPr>
            <a:lvl8pPr marL="3194560" indent="0">
              <a:buNone/>
              <a:defRPr sz="1600">
                <a:solidFill>
                  <a:schemeClr val="tx1">
                    <a:tint val="75000"/>
                  </a:schemeClr>
                </a:solidFill>
              </a:defRPr>
            </a:lvl8pPr>
            <a:lvl9pPr marL="3650926"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436" y="1826048"/>
            <a:ext cx="5183036" cy="435234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912" y="1826048"/>
            <a:ext cx="5183036" cy="435234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022" y="365214"/>
            <a:ext cx="10518514" cy="1325870"/>
          </a:xfrm>
        </p:spPr>
        <p:txBody>
          <a:bodyPr/>
          <a:lstStyle/>
          <a:p>
            <a:r>
              <a:rPr lang="zh-CN" altLang="en-US"/>
              <a:t>单击此处编辑母版标题样式</a:t>
            </a:r>
          </a:p>
        </p:txBody>
      </p:sp>
      <p:sp>
        <p:nvSpPr>
          <p:cNvPr id="3" name="文本占位符 2"/>
          <p:cNvSpPr>
            <a:spLocks noGrp="1"/>
          </p:cNvSpPr>
          <p:nvPr>
            <p:ph type="body" idx="1"/>
          </p:nvPr>
        </p:nvSpPr>
        <p:spPr>
          <a:xfrm>
            <a:off x="1187102" y="1778850"/>
            <a:ext cx="4874925" cy="824103"/>
          </a:xfrm>
        </p:spPr>
        <p:txBody>
          <a:bodyPr anchor="ctr" anchorCtr="0"/>
          <a:lstStyle>
            <a:lvl1pPr marL="0" indent="0">
              <a:buNone/>
              <a:defRPr sz="2800"/>
            </a:lvl1pPr>
            <a:lvl2pPr marL="456374" indent="0">
              <a:buNone/>
              <a:defRPr sz="2400"/>
            </a:lvl2pPr>
            <a:lvl3pPr marL="912735" indent="0">
              <a:buNone/>
              <a:defRPr sz="2000"/>
            </a:lvl3pPr>
            <a:lvl4pPr marL="1369096" indent="0">
              <a:buNone/>
              <a:defRPr sz="1700"/>
            </a:lvl4pPr>
            <a:lvl5pPr marL="1825464" indent="0">
              <a:buNone/>
              <a:defRPr sz="1700"/>
            </a:lvl5pPr>
            <a:lvl6pPr marL="2281828" indent="0">
              <a:buNone/>
              <a:defRPr sz="1700"/>
            </a:lvl6pPr>
            <a:lvl7pPr marL="2738198" indent="0">
              <a:buNone/>
              <a:defRPr sz="1700"/>
            </a:lvl7pPr>
            <a:lvl8pPr marL="3194560" indent="0">
              <a:buNone/>
              <a:defRPr sz="1700"/>
            </a:lvl8pPr>
            <a:lvl9pPr marL="3650926" indent="0">
              <a:buNone/>
              <a:defRPr sz="1700"/>
            </a:lvl9pPr>
          </a:lstStyle>
          <a:p>
            <a:pPr lvl="0"/>
            <a:r>
              <a:rPr lang="zh-CN" altLang="en-US"/>
              <a:t>单击此处编辑母版文本样式</a:t>
            </a:r>
          </a:p>
        </p:txBody>
      </p:sp>
      <p:sp>
        <p:nvSpPr>
          <p:cNvPr id="4" name="内容占位符 3"/>
          <p:cNvSpPr>
            <a:spLocks noGrp="1"/>
          </p:cNvSpPr>
          <p:nvPr>
            <p:ph sz="half" idx="2"/>
          </p:nvPr>
        </p:nvSpPr>
        <p:spPr>
          <a:xfrm>
            <a:off x="1187102" y="2665999"/>
            <a:ext cx="4874925" cy="352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8672" y="1778850"/>
            <a:ext cx="4898934" cy="824103"/>
          </a:xfrm>
        </p:spPr>
        <p:txBody>
          <a:bodyPr anchor="ctr" anchorCtr="0"/>
          <a:lstStyle>
            <a:lvl1pPr marL="0" indent="0">
              <a:buNone/>
              <a:defRPr sz="2800"/>
            </a:lvl1pPr>
            <a:lvl2pPr marL="456374" indent="0">
              <a:buNone/>
              <a:defRPr sz="2400"/>
            </a:lvl2pPr>
            <a:lvl3pPr marL="912735" indent="0">
              <a:buNone/>
              <a:defRPr sz="2000"/>
            </a:lvl3pPr>
            <a:lvl4pPr marL="1369096" indent="0">
              <a:buNone/>
              <a:defRPr sz="1700"/>
            </a:lvl4pPr>
            <a:lvl5pPr marL="1825464" indent="0">
              <a:buNone/>
              <a:defRPr sz="1700"/>
            </a:lvl5pPr>
            <a:lvl6pPr marL="2281828" indent="0">
              <a:buNone/>
              <a:defRPr sz="1700"/>
            </a:lvl6pPr>
            <a:lvl7pPr marL="2738198" indent="0">
              <a:buNone/>
              <a:defRPr sz="1700"/>
            </a:lvl7pPr>
            <a:lvl8pPr marL="3194560" indent="0">
              <a:buNone/>
              <a:defRPr sz="1700"/>
            </a:lvl8pPr>
            <a:lvl9pPr marL="3650926" indent="0">
              <a:buNone/>
              <a:defRPr sz="1700"/>
            </a:lvl9pPr>
          </a:lstStyle>
          <a:p>
            <a:pPr lvl="0"/>
            <a:r>
              <a:rPr lang="zh-CN" altLang="en-US"/>
              <a:t>单击此处编辑母版文本样式</a:t>
            </a:r>
          </a:p>
        </p:txBody>
      </p:sp>
      <p:sp>
        <p:nvSpPr>
          <p:cNvPr id="6" name="内容占位符 5"/>
          <p:cNvSpPr>
            <a:spLocks noGrp="1"/>
          </p:cNvSpPr>
          <p:nvPr>
            <p:ph sz="quarter" idx="4"/>
          </p:nvPr>
        </p:nvSpPr>
        <p:spPr>
          <a:xfrm>
            <a:off x="6258672" y="2665999"/>
            <a:ext cx="4898934" cy="352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2022/3/6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2022/3/6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2022/3/6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023" y="457307"/>
            <a:ext cx="4166503" cy="1600571"/>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4626" y="457307"/>
            <a:ext cx="6173911" cy="5405102"/>
          </a:xfrm>
        </p:spPr>
        <p:txBody>
          <a:bodyPr/>
          <a:lstStyle>
            <a:lvl1pPr marL="0" indent="0">
              <a:buNone/>
              <a:defRPr sz="3200"/>
            </a:lvl1pPr>
            <a:lvl2pPr marL="456374" indent="0">
              <a:buNone/>
              <a:defRPr sz="2800"/>
            </a:lvl2pPr>
            <a:lvl3pPr marL="912735" indent="0">
              <a:buNone/>
              <a:defRPr sz="2400"/>
            </a:lvl3pPr>
            <a:lvl4pPr marL="1369096" indent="0">
              <a:buNone/>
              <a:defRPr sz="2000"/>
            </a:lvl4pPr>
            <a:lvl5pPr marL="1825464" indent="0">
              <a:buNone/>
              <a:defRPr sz="2000"/>
            </a:lvl5pPr>
            <a:lvl6pPr marL="2281828" indent="0">
              <a:buNone/>
              <a:defRPr sz="2000"/>
            </a:lvl6pPr>
            <a:lvl7pPr marL="2738198" indent="0">
              <a:buNone/>
              <a:defRPr sz="2000"/>
            </a:lvl7pPr>
            <a:lvl8pPr marL="3194560" indent="0">
              <a:buNone/>
              <a:defRPr sz="2000"/>
            </a:lvl8pPr>
            <a:lvl9pPr marL="3650926" indent="0">
              <a:buNone/>
              <a:defRPr sz="2000"/>
            </a:lvl9pPr>
          </a:lstStyle>
          <a:p>
            <a:endParaRPr lang="zh-CN" altLang="en-US"/>
          </a:p>
        </p:txBody>
      </p:sp>
      <p:sp>
        <p:nvSpPr>
          <p:cNvPr id="4" name="文本占位符 3"/>
          <p:cNvSpPr>
            <a:spLocks noGrp="1"/>
          </p:cNvSpPr>
          <p:nvPr>
            <p:ph type="body" sz="half" idx="2"/>
          </p:nvPr>
        </p:nvSpPr>
        <p:spPr>
          <a:xfrm>
            <a:off x="840023" y="2057884"/>
            <a:ext cx="4166503" cy="3812471"/>
          </a:xfrm>
        </p:spPr>
        <p:txBody>
          <a:bodyPr/>
          <a:lstStyle>
            <a:lvl1pPr marL="0" indent="0">
              <a:buNone/>
              <a:defRPr sz="2000"/>
            </a:lvl1pPr>
            <a:lvl2pPr marL="456374" indent="0">
              <a:buNone/>
              <a:defRPr sz="1700"/>
            </a:lvl2pPr>
            <a:lvl3pPr marL="912735" indent="0">
              <a:buNone/>
              <a:defRPr sz="1600"/>
            </a:lvl3pPr>
            <a:lvl4pPr marL="1369096" indent="0">
              <a:buNone/>
              <a:defRPr sz="1300"/>
            </a:lvl4pPr>
            <a:lvl5pPr marL="1825464" indent="0">
              <a:buNone/>
              <a:defRPr sz="1300"/>
            </a:lvl5pPr>
            <a:lvl6pPr marL="2281828" indent="0">
              <a:buNone/>
              <a:defRPr sz="1300"/>
            </a:lvl6pPr>
            <a:lvl7pPr marL="2738198" indent="0">
              <a:buNone/>
              <a:defRPr sz="1300"/>
            </a:lvl7pPr>
            <a:lvl8pPr marL="3194560" indent="0">
              <a:buNone/>
              <a:defRPr sz="1300"/>
            </a:lvl8pPr>
            <a:lvl9pPr marL="3650926" indent="0">
              <a:buNone/>
              <a:defRPr sz="13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7320" y="365225"/>
            <a:ext cx="2629629" cy="581318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433" y="365225"/>
            <a:ext cx="7736444" cy="581318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2" y="0"/>
            <a:ext cx="12191210" cy="6859588"/>
          </a:xfrm>
          <a:prstGeom prst="rect">
            <a:avLst/>
          </a:prstGeom>
        </p:spPr>
      </p:pic>
      <p:grpSp>
        <p:nvGrpSpPr>
          <p:cNvPr id="8" name="组合 7"/>
          <p:cNvGrpSpPr>
            <a:grpSpLocks noChangeAspect="1"/>
          </p:cNvGrpSpPr>
          <p:nvPr userDrawn="1"/>
        </p:nvGrpSpPr>
        <p:grpSpPr bwMode="auto">
          <a:xfrm>
            <a:off x="606056" y="569533"/>
            <a:ext cx="11099010" cy="5900499"/>
            <a:chOff x="1608912" y="1173758"/>
            <a:chExt cx="6572388" cy="3482975"/>
          </a:xfrm>
        </p:grpSpPr>
        <p:sp>
          <p:nvSpPr>
            <p:cNvPr id="9" name="Freeform 5"/>
            <p:cNvSpPr/>
            <p:nvPr/>
          </p:nvSpPr>
          <p:spPr bwMode="auto">
            <a:xfrm>
              <a:off x="1608912" y="1173758"/>
              <a:ext cx="6572388" cy="3482975"/>
            </a:xfrm>
            <a:custGeom>
              <a:avLst/>
              <a:gdLst>
                <a:gd name="T0" fmla="*/ 97 w 9549"/>
                <a:gd name="T1" fmla="*/ 0 h 4700"/>
                <a:gd name="T2" fmla="*/ 9452 w 9549"/>
                <a:gd name="T3" fmla="*/ 0 h 4700"/>
                <a:gd name="T4" fmla="*/ 9549 w 9549"/>
                <a:gd name="T5" fmla="*/ 97 h 4700"/>
                <a:gd name="T6" fmla="*/ 9549 w 9549"/>
                <a:gd name="T7" fmla="*/ 4603 h 4700"/>
                <a:gd name="T8" fmla="*/ 9452 w 9549"/>
                <a:gd name="T9" fmla="*/ 4700 h 4700"/>
                <a:gd name="T10" fmla="*/ 97 w 9549"/>
                <a:gd name="T11" fmla="*/ 4700 h 4700"/>
                <a:gd name="T12" fmla="*/ 0 w 9549"/>
                <a:gd name="T13" fmla="*/ 4603 h 4700"/>
                <a:gd name="T14" fmla="*/ 0 w 9549"/>
                <a:gd name="T15" fmla="*/ 97 h 4700"/>
                <a:gd name="T16" fmla="*/ 97 w 9549"/>
                <a:gd name="T17" fmla="*/ 0 h 4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49" h="4700">
                  <a:moveTo>
                    <a:pt x="97" y="0"/>
                  </a:moveTo>
                  <a:lnTo>
                    <a:pt x="9452" y="0"/>
                  </a:lnTo>
                  <a:cubicBezTo>
                    <a:pt x="9505" y="0"/>
                    <a:pt x="9549" y="43"/>
                    <a:pt x="9549" y="97"/>
                  </a:cubicBezTo>
                  <a:lnTo>
                    <a:pt x="9549" y="4603"/>
                  </a:lnTo>
                  <a:cubicBezTo>
                    <a:pt x="9549" y="4656"/>
                    <a:pt x="9505" y="4700"/>
                    <a:pt x="9452" y="4700"/>
                  </a:cubicBezTo>
                  <a:lnTo>
                    <a:pt x="97" y="4700"/>
                  </a:lnTo>
                  <a:cubicBezTo>
                    <a:pt x="44" y="4700"/>
                    <a:pt x="0" y="4656"/>
                    <a:pt x="0" y="4603"/>
                  </a:cubicBezTo>
                  <a:lnTo>
                    <a:pt x="0" y="97"/>
                  </a:lnTo>
                  <a:cubicBezTo>
                    <a:pt x="0" y="43"/>
                    <a:pt x="44" y="0"/>
                    <a:pt x="97" y="0"/>
                  </a:cubicBezTo>
                  <a:close/>
                </a:path>
              </a:pathLst>
            </a:cu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dirty="0">
                <a:solidFill>
                  <a:schemeClr val="tx1">
                    <a:lumMod val="65000"/>
                    <a:lumOff val="35000"/>
                  </a:schemeClr>
                </a:solidFill>
                <a:latin typeface="微软雅黑" panose="020B0503020204020204" charset="-122"/>
                <a:ea typeface="微软雅黑" panose="020B0503020204020204" charset="-122"/>
              </a:endParaRPr>
            </a:p>
          </p:txBody>
        </p:sp>
        <p:sp>
          <p:nvSpPr>
            <p:cNvPr id="10" name="Freeform 8"/>
            <p:cNvSpPr/>
            <p:nvPr/>
          </p:nvSpPr>
          <p:spPr bwMode="auto">
            <a:xfrm>
              <a:off x="7700506" y="4184533"/>
              <a:ext cx="449211" cy="447206"/>
            </a:xfrm>
            <a:custGeom>
              <a:avLst/>
              <a:gdLst>
                <a:gd name="T0" fmla="*/ 579437 w 782"/>
                <a:gd name="T1" fmla="*/ 0 h 782"/>
                <a:gd name="T2" fmla="*/ 579437 w 782"/>
                <a:gd name="T3" fmla="*/ 507564 h 782"/>
                <a:gd name="T4" fmla="*/ 507563 w 782"/>
                <a:gd name="T5" fmla="*/ 579438 h 782"/>
                <a:gd name="T6" fmla="*/ 0 w 782"/>
                <a:gd name="T7" fmla="*/ 579438 h 782"/>
                <a:gd name="T8" fmla="*/ 579437 w 782"/>
                <a:gd name="T9" fmla="*/ 0 h 782"/>
                <a:gd name="T10" fmla="*/ 0 60000 65536"/>
                <a:gd name="T11" fmla="*/ 0 60000 65536"/>
                <a:gd name="T12" fmla="*/ 0 60000 65536"/>
                <a:gd name="T13" fmla="*/ 0 60000 65536"/>
                <a:gd name="T14" fmla="*/ 0 60000 65536"/>
                <a:gd name="T15" fmla="*/ 0 w 782"/>
                <a:gd name="T16" fmla="*/ 0 h 782"/>
                <a:gd name="T17" fmla="*/ 782 w 782"/>
                <a:gd name="T18" fmla="*/ 782 h 782"/>
              </a:gdLst>
              <a:ahLst/>
              <a:cxnLst>
                <a:cxn ang="T10">
                  <a:pos x="T0" y="T1"/>
                </a:cxn>
                <a:cxn ang="T11">
                  <a:pos x="T2" y="T3"/>
                </a:cxn>
                <a:cxn ang="T12">
                  <a:pos x="T4" y="T5"/>
                </a:cxn>
                <a:cxn ang="T13">
                  <a:pos x="T6" y="T7"/>
                </a:cxn>
                <a:cxn ang="T14">
                  <a:pos x="T8" y="T9"/>
                </a:cxn>
              </a:cxnLst>
              <a:rect l="T15" t="T16" r="T17" b="T18"/>
              <a:pathLst>
                <a:path w="782" h="782">
                  <a:moveTo>
                    <a:pt x="782" y="0"/>
                  </a:moveTo>
                  <a:lnTo>
                    <a:pt x="782" y="685"/>
                  </a:lnTo>
                  <a:cubicBezTo>
                    <a:pt x="782" y="738"/>
                    <a:pt x="738" y="782"/>
                    <a:pt x="685" y="782"/>
                  </a:cubicBezTo>
                  <a:lnTo>
                    <a:pt x="0" y="782"/>
                  </a:lnTo>
                  <a:lnTo>
                    <a:pt x="782" y="0"/>
                  </a:lnTo>
                  <a:close/>
                </a:path>
              </a:pathLst>
            </a:custGeom>
            <a:solidFill>
              <a:srgbClr val="0070C0"/>
            </a:solidFill>
            <a:ln w="9525">
              <a:noFill/>
              <a:round/>
            </a:ln>
          </p:spPr>
          <p:txBody>
            <a:bodyPr lIns="40225" tIns="20112" rIns="40225" bIns="20112"/>
            <a:lstStyle/>
            <a:p>
              <a:endParaRPr lang="zh-CN" altLang="en-US" sz="800"/>
            </a:p>
          </p:txBody>
        </p:sp>
      </p:grpSp>
      <p:sp>
        <p:nvSpPr>
          <p:cNvPr id="11" name="Freeform 7"/>
          <p:cNvSpPr/>
          <p:nvPr userDrawn="1"/>
        </p:nvSpPr>
        <p:spPr bwMode="auto">
          <a:xfrm>
            <a:off x="490110" y="396756"/>
            <a:ext cx="1953261" cy="1503393"/>
          </a:xfrm>
          <a:custGeom>
            <a:avLst/>
            <a:gdLst>
              <a:gd name="T0" fmla="*/ 5287871 w 3022"/>
              <a:gd name="T1" fmla="*/ 0 h 2098"/>
              <a:gd name="T2" fmla="*/ 0 w 3022"/>
              <a:gd name="T3" fmla="*/ 0 h 2098"/>
              <a:gd name="T4" fmla="*/ 0 w 3022"/>
              <a:gd name="T5" fmla="*/ 4351657 h 2098"/>
              <a:gd name="T6" fmla="*/ 3788300 w 3022"/>
              <a:gd name="T7" fmla="*/ 4351657 h 2098"/>
              <a:gd name="T8" fmla="*/ 5287871 w 3022"/>
              <a:gd name="T9" fmla="*/ 0 h 2098"/>
              <a:gd name="T10" fmla="*/ 0 60000 65536"/>
              <a:gd name="T11" fmla="*/ 0 60000 65536"/>
              <a:gd name="T12" fmla="*/ 0 60000 65536"/>
              <a:gd name="T13" fmla="*/ 0 60000 65536"/>
              <a:gd name="T14" fmla="*/ 0 60000 65536"/>
              <a:gd name="T15" fmla="*/ 0 w 3022"/>
              <a:gd name="T16" fmla="*/ 0 h 2098"/>
              <a:gd name="T17" fmla="*/ 3022 w 3022"/>
              <a:gd name="T18" fmla="*/ 2098 h 2098"/>
            </a:gdLst>
            <a:ahLst/>
            <a:cxnLst>
              <a:cxn ang="T10">
                <a:pos x="T0" y="T1"/>
              </a:cxn>
              <a:cxn ang="T11">
                <a:pos x="T2" y="T3"/>
              </a:cxn>
              <a:cxn ang="T12">
                <a:pos x="T4" y="T5"/>
              </a:cxn>
              <a:cxn ang="T13">
                <a:pos x="T6" y="T7"/>
              </a:cxn>
              <a:cxn ang="T14">
                <a:pos x="T8" y="T9"/>
              </a:cxn>
            </a:cxnLst>
            <a:rect l="T15" t="T16" r="T17" b="T18"/>
            <a:pathLst>
              <a:path w="3022" h="2098">
                <a:moveTo>
                  <a:pt x="3022" y="0"/>
                </a:moveTo>
                <a:lnTo>
                  <a:pt x="0" y="0"/>
                </a:lnTo>
                <a:lnTo>
                  <a:pt x="0" y="2098"/>
                </a:lnTo>
                <a:lnTo>
                  <a:pt x="2165" y="2098"/>
                </a:lnTo>
                <a:lnTo>
                  <a:pt x="3022" y="0"/>
                </a:lnTo>
                <a:close/>
              </a:path>
            </a:pathLst>
          </a:custGeom>
          <a:solidFill>
            <a:srgbClr val="0070C0"/>
          </a:solidFill>
          <a:ln>
            <a:solidFill>
              <a:srgbClr val="0070C0"/>
            </a:solidFill>
          </a:ln>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lIns="71956" tIns="35987" rIns="71956" bIns="35987"/>
          <a:lstStyle/>
          <a:p>
            <a:endParaRPr lang="zh-CN" altLang="en-US" sz="800">
              <a:solidFill>
                <a:srgbClr val="0070C0"/>
              </a:solidFill>
            </a:endParaRPr>
          </a:p>
        </p:txBody>
      </p:sp>
      <p:pic>
        <p:nvPicPr>
          <p:cNvPr id="13" name="图片 12"/>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753491" y="608400"/>
            <a:ext cx="1155600" cy="11520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433" y="365225"/>
            <a:ext cx="10518514" cy="58131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2022/3/6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2081" y="1710151"/>
            <a:ext cx="10518514" cy="2853398"/>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2081" y="4590528"/>
            <a:ext cx="10518514" cy="1500534"/>
          </a:xfrm>
        </p:spPr>
        <p:txBody>
          <a:bodyPr/>
          <a:lstStyle>
            <a:lvl1pPr marL="0" indent="0">
              <a:buNone/>
              <a:defRPr sz="2400">
                <a:solidFill>
                  <a:schemeClr val="tx1">
                    <a:tint val="75000"/>
                  </a:schemeClr>
                </a:solidFill>
              </a:defRPr>
            </a:lvl1pPr>
            <a:lvl2pPr marL="456374" indent="0">
              <a:buNone/>
              <a:defRPr sz="2000">
                <a:solidFill>
                  <a:schemeClr val="tx1">
                    <a:tint val="75000"/>
                  </a:schemeClr>
                </a:solidFill>
              </a:defRPr>
            </a:lvl2pPr>
            <a:lvl3pPr marL="912735" indent="0">
              <a:buNone/>
              <a:defRPr sz="1700">
                <a:solidFill>
                  <a:schemeClr val="tx1">
                    <a:tint val="75000"/>
                  </a:schemeClr>
                </a:solidFill>
              </a:defRPr>
            </a:lvl3pPr>
            <a:lvl4pPr marL="1369096" indent="0">
              <a:buNone/>
              <a:defRPr sz="1600">
                <a:solidFill>
                  <a:schemeClr val="tx1">
                    <a:tint val="75000"/>
                  </a:schemeClr>
                </a:solidFill>
              </a:defRPr>
            </a:lvl4pPr>
            <a:lvl5pPr marL="1825464" indent="0">
              <a:buNone/>
              <a:defRPr sz="1600">
                <a:solidFill>
                  <a:schemeClr val="tx1">
                    <a:tint val="75000"/>
                  </a:schemeClr>
                </a:solidFill>
              </a:defRPr>
            </a:lvl5pPr>
            <a:lvl6pPr marL="2281828" indent="0">
              <a:buNone/>
              <a:defRPr sz="1600">
                <a:solidFill>
                  <a:schemeClr val="tx1">
                    <a:tint val="75000"/>
                  </a:schemeClr>
                </a:solidFill>
              </a:defRPr>
            </a:lvl6pPr>
            <a:lvl7pPr marL="2738198" indent="0">
              <a:buNone/>
              <a:defRPr sz="1600">
                <a:solidFill>
                  <a:schemeClr val="tx1">
                    <a:tint val="75000"/>
                  </a:schemeClr>
                </a:solidFill>
              </a:defRPr>
            </a:lvl7pPr>
            <a:lvl8pPr marL="3194560" indent="0">
              <a:buNone/>
              <a:defRPr sz="1600">
                <a:solidFill>
                  <a:schemeClr val="tx1">
                    <a:tint val="75000"/>
                  </a:schemeClr>
                </a:solidFill>
              </a:defRPr>
            </a:lvl8pPr>
            <a:lvl9pPr marL="3650926"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436" y="1826048"/>
            <a:ext cx="5183036" cy="435234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912" y="1826048"/>
            <a:ext cx="5183036" cy="435234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022" y="365214"/>
            <a:ext cx="10518514" cy="1325870"/>
          </a:xfrm>
        </p:spPr>
        <p:txBody>
          <a:bodyPr/>
          <a:lstStyle/>
          <a:p>
            <a:r>
              <a:rPr lang="zh-CN" altLang="en-US"/>
              <a:t>单击此处编辑母版标题样式</a:t>
            </a:r>
          </a:p>
        </p:txBody>
      </p:sp>
      <p:sp>
        <p:nvSpPr>
          <p:cNvPr id="3" name="文本占位符 2"/>
          <p:cNvSpPr>
            <a:spLocks noGrp="1"/>
          </p:cNvSpPr>
          <p:nvPr>
            <p:ph type="body" idx="1"/>
          </p:nvPr>
        </p:nvSpPr>
        <p:spPr>
          <a:xfrm>
            <a:off x="1187102" y="1778850"/>
            <a:ext cx="4874925" cy="824103"/>
          </a:xfrm>
        </p:spPr>
        <p:txBody>
          <a:bodyPr anchor="ctr" anchorCtr="0"/>
          <a:lstStyle>
            <a:lvl1pPr marL="0" indent="0">
              <a:buNone/>
              <a:defRPr sz="2800"/>
            </a:lvl1pPr>
            <a:lvl2pPr marL="456374" indent="0">
              <a:buNone/>
              <a:defRPr sz="2400"/>
            </a:lvl2pPr>
            <a:lvl3pPr marL="912735" indent="0">
              <a:buNone/>
              <a:defRPr sz="2000"/>
            </a:lvl3pPr>
            <a:lvl4pPr marL="1369096" indent="0">
              <a:buNone/>
              <a:defRPr sz="1700"/>
            </a:lvl4pPr>
            <a:lvl5pPr marL="1825464" indent="0">
              <a:buNone/>
              <a:defRPr sz="1700"/>
            </a:lvl5pPr>
            <a:lvl6pPr marL="2281828" indent="0">
              <a:buNone/>
              <a:defRPr sz="1700"/>
            </a:lvl6pPr>
            <a:lvl7pPr marL="2738198" indent="0">
              <a:buNone/>
              <a:defRPr sz="1700"/>
            </a:lvl7pPr>
            <a:lvl8pPr marL="3194560" indent="0">
              <a:buNone/>
              <a:defRPr sz="1700"/>
            </a:lvl8pPr>
            <a:lvl9pPr marL="3650926" indent="0">
              <a:buNone/>
              <a:defRPr sz="1700"/>
            </a:lvl9pPr>
          </a:lstStyle>
          <a:p>
            <a:pPr lvl="0"/>
            <a:r>
              <a:rPr lang="zh-CN" altLang="en-US"/>
              <a:t>单击此处编辑母版文本样式</a:t>
            </a:r>
          </a:p>
        </p:txBody>
      </p:sp>
      <p:sp>
        <p:nvSpPr>
          <p:cNvPr id="4" name="内容占位符 3"/>
          <p:cNvSpPr>
            <a:spLocks noGrp="1"/>
          </p:cNvSpPr>
          <p:nvPr>
            <p:ph sz="half" idx="2"/>
          </p:nvPr>
        </p:nvSpPr>
        <p:spPr>
          <a:xfrm>
            <a:off x="1187102" y="2665999"/>
            <a:ext cx="4874925" cy="352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8672" y="1778850"/>
            <a:ext cx="4898934" cy="824103"/>
          </a:xfrm>
        </p:spPr>
        <p:txBody>
          <a:bodyPr anchor="ctr" anchorCtr="0"/>
          <a:lstStyle>
            <a:lvl1pPr marL="0" indent="0">
              <a:buNone/>
              <a:defRPr sz="2800"/>
            </a:lvl1pPr>
            <a:lvl2pPr marL="456374" indent="0">
              <a:buNone/>
              <a:defRPr sz="2400"/>
            </a:lvl2pPr>
            <a:lvl3pPr marL="912735" indent="0">
              <a:buNone/>
              <a:defRPr sz="2000"/>
            </a:lvl3pPr>
            <a:lvl4pPr marL="1369096" indent="0">
              <a:buNone/>
              <a:defRPr sz="1700"/>
            </a:lvl4pPr>
            <a:lvl5pPr marL="1825464" indent="0">
              <a:buNone/>
              <a:defRPr sz="1700"/>
            </a:lvl5pPr>
            <a:lvl6pPr marL="2281828" indent="0">
              <a:buNone/>
              <a:defRPr sz="1700"/>
            </a:lvl6pPr>
            <a:lvl7pPr marL="2738198" indent="0">
              <a:buNone/>
              <a:defRPr sz="1700"/>
            </a:lvl7pPr>
            <a:lvl8pPr marL="3194560" indent="0">
              <a:buNone/>
              <a:defRPr sz="1700"/>
            </a:lvl8pPr>
            <a:lvl9pPr marL="3650926" indent="0">
              <a:buNone/>
              <a:defRPr sz="1700"/>
            </a:lvl9pPr>
          </a:lstStyle>
          <a:p>
            <a:pPr lvl="0"/>
            <a:r>
              <a:rPr lang="zh-CN" altLang="en-US"/>
              <a:t>单击此处编辑母版文本样式</a:t>
            </a:r>
          </a:p>
        </p:txBody>
      </p:sp>
      <p:sp>
        <p:nvSpPr>
          <p:cNvPr id="6" name="内容占位符 5"/>
          <p:cNvSpPr>
            <a:spLocks noGrp="1"/>
          </p:cNvSpPr>
          <p:nvPr>
            <p:ph sz="quarter" idx="4"/>
          </p:nvPr>
        </p:nvSpPr>
        <p:spPr>
          <a:xfrm>
            <a:off x="6258672" y="2665999"/>
            <a:ext cx="4898934" cy="352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2022/3/6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2022/3/6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2022/3/6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023" y="457307"/>
            <a:ext cx="4166503" cy="1600571"/>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4626" y="457307"/>
            <a:ext cx="6173911" cy="5405102"/>
          </a:xfrm>
        </p:spPr>
        <p:txBody>
          <a:bodyPr/>
          <a:lstStyle>
            <a:lvl1pPr marL="0" indent="0">
              <a:buNone/>
              <a:defRPr sz="3200"/>
            </a:lvl1pPr>
            <a:lvl2pPr marL="456374" indent="0">
              <a:buNone/>
              <a:defRPr sz="2800"/>
            </a:lvl2pPr>
            <a:lvl3pPr marL="912735" indent="0">
              <a:buNone/>
              <a:defRPr sz="2400"/>
            </a:lvl3pPr>
            <a:lvl4pPr marL="1369096" indent="0">
              <a:buNone/>
              <a:defRPr sz="2000"/>
            </a:lvl4pPr>
            <a:lvl5pPr marL="1825464" indent="0">
              <a:buNone/>
              <a:defRPr sz="2000"/>
            </a:lvl5pPr>
            <a:lvl6pPr marL="2281828" indent="0">
              <a:buNone/>
              <a:defRPr sz="2000"/>
            </a:lvl6pPr>
            <a:lvl7pPr marL="2738198" indent="0">
              <a:buNone/>
              <a:defRPr sz="2000"/>
            </a:lvl7pPr>
            <a:lvl8pPr marL="3194560" indent="0">
              <a:buNone/>
              <a:defRPr sz="2000"/>
            </a:lvl8pPr>
            <a:lvl9pPr marL="3650926" indent="0">
              <a:buNone/>
              <a:defRPr sz="2000"/>
            </a:lvl9pPr>
          </a:lstStyle>
          <a:p>
            <a:endParaRPr lang="zh-CN" altLang="en-US"/>
          </a:p>
        </p:txBody>
      </p:sp>
      <p:sp>
        <p:nvSpPr>
          <p:cNvPr id="4" name="文本占位符 3"/>
          <p:cNvSpPr>
            <a:spLocks noGrp="1"/>
          </p:cNvSpPr>
          <p:nvPr>
            <p:ph type="body" sz="half" idx="2"/>
          </p:nvPr>
        </p:nvSpPr>
        <p:spPr>
          <a:xfrm>
            <a:off x="840023" y="2057884"/>
            <a:ext cx="4166503" cy="3812471"/>
          </a:xfrm>
        </p:spPr>
        <p:txBody>
          <a:bodyPr/>
          <a:lstStyle>
            <a:lvl1pPr marL="0" indent="0">
              <a:buNone/>
              <a:defRPr sz="2000"/>
            </a:lvl1pPr>
            <a:lvl2pPr marL="456374" indent="0">
              <a:buNone/>
              <a:defRPr sz="1700"/>
            </a:lvl2pPr>
            <a:lvl3pPr marL="912735" indent="0">
              <a:buNone/>
              <a:defRPr sz="1600"/>
            </a:lvl3pPr>
            <a:lvl4pPr marL="1369096" indent="0">
              <a:buNone/>
              <a:defRPr sz="1300"/>
            </a:lvl4pPr>
            <a:lvl5pPr marL="1825464" indent="0">
              <a:buNone/>
              <a:defRPr sz="1300"/>
            </a:lvl5pPr>
            <a:lvl6pPr marL="2281828" indent="0">
              <a:buNone/>
              <a:defRPr sz="1300"/>
            </a:lvl6pPr>
            <a:lvl7pPr marL="2738198" indent="0">
              <a:buNone/>
              <a:defRPr sz="1300"/>
            </a:lvl7pPr>
            <a:lvl8pPr marL="3194560" indent="0">
              <a:buNone/>
              <a:defRPr sz="1300"/>
            </a:lvl8pPr>
            <a:lvl9pPr marL="3650926" indent="0">
              <a:buNone/>
              <a:defRPr sz="13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7320" y="365225"/>
            <a:ext cx="2629629" cy="581318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433" y="365225"/>
            <a:ext cx="7736444" cy="581318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433" y="365214"/>
            <a:ext cx="10518514" cy="1325870"/>
          </a:xfrm>
          <a:prstGeom prst="rect">
            <a:avLst/>
          </a:prstGeom>
        </p:spPr>
        <p:txBody>
          <a:bodyPr vert="horz" lIns="91270" tIns="45634" rIns="91270" bIns="45634" rtlCol="0" anchor="ctr">
            <a:normAutofit/>
          </a:bodyPr>
          <a:lstStyle/>
          <a:p>
            <a:r>
              <a:rPr lang="zh-CN" altLang="en-US"/>
              <a:t>单击此处编辑母版标题样式</a:t>
            </a:r>
          </a:p>
        </p:txBody>
      </p:sp>
      <p:sp>
        <p:nvSpPr>
          <p:cNvPr id="3" name="文本占位符 2"/>
          <p:cNvSpPr>
            <a:spLocks noGrp="1"/>
          </p:cNvSpPr>
          <p:nvPr>
            <p:ph type="body" idx="1"/>
          </p:nvPr>
        </p:nvSpPr>
        <p:spPr>
          <a:xfrm>
            <a:off x="838433" y="1826048"/>
            <a:ext cx="10518514" cy="4352346"/>
          </a:xfrm>
          <a:prstGeom prst="rect">
            <a:avLst/>
          </a:prstGeom>
        </p:spPr>
        <p:txBody>
          <a:bodyPr vert="horz" lIns="91270" tIns="45634" rIns="91270" bIns="4563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433" y="6357824"/>
            <a:ext cx="2743960" cy="365210"/>
          </a:xfrm>
          <a:prstGeom prst="rect">
            <a:avLst/>
          </a:prstGeom>
        </p:spPr>
        <p:txBody>
          <a:bodyPr vert="horz" lIns="91270" tIns="45634" rIns="91270" bIns="45634" rtlCol="0" anchor="ctr"/>
          <a:lstStyle>
            <a:lvl1pPr algn="l">
              <a:defRPr sz="1200">
                <a:solidFill>
                  <a:schemeClr val="tx1">
                    <a:tint val="75000"/>
                  </a:schemeClr>
                </a:solidFill>
              </a:defRPr>
            </a:lvl1pPr>
          </a:lstStyle>
          <a:p>
            <a:fld id="{82F288E0-7875-42C4-84C8-98DBBD3BF4D2}" type="datetimeFigureOut">
              <a:rPr lang="zh-CN" altLang="en-US" smtClean="0"/>
              <a:t>2022/3/6</a:t>
            </a:fld>
            <a:endParaRPr lang="zh-CN" altLang="en-US"/>
          </a:p>
        </p:txBody>
      </p:sp>
      <p:sp>
        <p:nvSpPr>
          <p:cNvPr id="5" name="页脚占位符 4"/>
          <p:cNvSpPr>
            <a:spLocks noGrp="1"/>
          </p:cNvSpPr>
          <p:nvPr>
            <p:ph type="ftr" sz="quarter" idx="3"/>
          </p:nvPr>
        </p:nvSpPr>
        <p:spPr>
          <a:xfrm>
            <a:off x="4039721" y="6357824"/>
            <a:ext cx="4115941" cy="365210"/>
          </a:xfrm>
          <a:prstGeom prst="rect">
            <a:avLst/>
          </a:prstGeom>
        </p:spPr>
        <p:txBody>
          <a:bodyPr vert="horz" lIns="91270" tIns="45634" rIns="91270" bIns="4563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2986" y="6357824"/>
            <a:ext cx="2743960" cy="365210"/>
          </a:xfrm>
          <a:prstGeom prst="rect">
            <a:avLst/>
          </a:prstGeom>
        </p:spPr>
        <p:txBody>
          <a:bodyPr vert="horz" lIns="91270" tIns="45634" rIns="91270" bIns="45634"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273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548" indent="-226281" algn="l" defTabSz="91273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4549" indent="-226281" algn="l" defTabSz="91273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0913" indent="-226281" algn="l" defTabSz="91273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7279"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4pPr>
      <a:lvl5pPr marL="2053641"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5pPr>
      <a:lvl6pPr marL="2510011"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6pPr>
      <a:lvl7pPr marL="2966382"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7pPr>
      <a:lvl8pPr marL="3422747"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8pPr>
      <a:lvl9pPr marL="3879110"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9pPr>
    </p:bodyStyle>
    <p:otherStyle>
      <a:defPPr>
        <a:defRPr lang="zh-CN"/>
      </a:defPPr>
      <a:lvl1pPr marL="0" algn="l" defTabSz="912735" rtl="0" eaLnBrk="1" latinLnBrk="0" hangingPunct="1">
        <a:defRPr sz="1700" kern="1200">
          <a:solidFill>
            <a:schemeClr val="tx1"/>
          </a:solidFill>
          <a:latin typeface="+mn-lt"/>
          <a:ea typeface="+mn-ea"/>
          <a:cs typeface="+mn-cs"/>
        </a:defRPr>
      </a:lvl1pPr>
      <a:lvl2pPr marL="456374" algn="l" defTabSz="912735" rtl="0" eaLnBrk="1" latinLnBrk="0" hangingPunct="1">
        <a:defRPr sz="1700" kern="1200">
          <a:solidFill>
            <a:schemeClr val="tx1"/>
          </a:solidFill>
          <a:latin typeface="+mn-lt"/>
          <a:ea typeface="+mn-ea"/>
          <a:cs typeface="+mn-cs"/>
        </a:defRPr>
      </a:lvl2pPr>
      <a:lvl3pPr marL="912735" algn="l" defTabSz="912735" rtl="0" eaLnBrk="1" latinLnBrk="0" hangingPunct="1">
        <a:defRPr sz="1700" kern="1200">
          <a:solidFill>
            <a:schemeClr val="tx1"/>
          </a:solidFill>
          <a:latin typeface="+mn-lt"/>
          <a:ea typeface="+mn-ea"/>
          <a:cs typeface="+mn-cs"/>
        </a:defRPr>
      </a:lvl3pPr>
      <a:lvl4pPr marL="1369096" algn="l" defTabSz="912735" rtl="0" eaLnBrk="1" latinLnBrk="0" hangingPunct="1">
        <a:defRPr sz="1700" kern="1200">
          <a:solidFill>
            <a:schemeClr val="tx1"/>
          </a:solidFill>
          <a:latin typeface="+mn-lt"/>
          <a:ea typeface="+mn-ea"/>
          <a:cs typeface="+mn-cs"/>
        </a:defRPr>
      </a:lvl4pPr>
      <a:lvl5pPr marL="1825464" algn="l" defTabSz="912735" rtl="0" eaLnBrk="1" latinLnBrk="0" hangingPunct="1">
        <a:defRPr sz="1700" kern="1200">
          <a:solidFill>
            <a:schemeClr val="tx1"/>
          </a:solidFill>
          <a:latin typeface="+mn-lt"/>
          <a:ea typeface="+mn-ea"/>
          <a:cs typeface="+mn-cs"/>
        </a:defRPr>
      </a:lvl5pPr>
      <a:lvl6pPr marL="2281828" algn="l" defTabSz="912735" rtl="0" eaLnBrk="1" latinLnBrk="0" hangingPunct="1">
        <a:defRPr sz="1700" kern="1200">
          <a:solidFill>
            <a:schemeClr val="tx1"/>
          </a:solidFill>
          <a:latin typeface="+mn-lt"/>
          <a:ea typeface="+mn-ea"/>
          <a:cs typeface="+mn-cs"/>
        </a:defRPr>
      </a:lvl6pPr>
      <a:lvl7pPr marL="2738198" algn="l" defTabSz="912735" rtl="0" eaLnBrk="1" latinLnBrk="0" hangingPunct="1">
        <a:defRPr sz="1700" kern="1200">
          <a:solidFill>
            <a:schemeClr val="tx1"/>
          </a:solidFill>
          <a:latin typeface="+mn-lt"/>
          <a:ea typeface="+mn-ea"/>
          <a:cs typeface="+mn-cs"/>
        </a:defRPr>
      </a:lvl7pPr>
      <a:lvl8pPr marL="3194560" algn="l" defTabSz="912735" rtl="0" eaLnBrk="1" latinLnBrk="0" hangingPunct="1">
        <a:defRPr sz="1700" kern="1200">
          <a:solidFill>
            <a:schemeClr val="tx1"/>
          </a:solidFill>
          <a:latin typeface="+mn-lt"/>
          <a:ea typeface="+mn-ea"/>
          <a:cs typeface="+mn-cs"/>
        </a:defRPr>
      </a:lvl8pPr>
      <a:lvl9pPr marL="3650926" algn="l" defTabSz="912735"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433" y="365214"/>
            <a:ext cx="10518514" cy="1325870"/>
          </a:xfrm>
          <a:prstGeom prst="rect">
            <a:avLst/>
          </a:prstGeom>
        </p:spPr>
        <p:txBody>
          <a:bodyPr vert="horz" lIns="91270" tIns="45634" rIns="91270" bIns="45634" rtlCol="0" anchor="ctr">
            <a:normAutofit/>
          </a:bodyPr>
          <a:lstStyle/>
          <a:p>
            <a:r>
              <a:rPr lang="zh-CN" altLang="en-US"/>
              <a:t>单击此处编辑母版标题样式</a:t>
            </a:r>
          </a:p>
        </p:txBody>
      </p:sp>
      <p:sp>
        <p:nvSpPr>
          <p:cNvPr id="3" name="文本占位符 2"/>
          <p:cNvSpPr>
            <a:spLocks noGrp="1"/>
          </p:cNvSpPr>
          <p:nvPr>
            <p:ph type="body" idx="1"/>
          </p:nvPr>
        </p:nvSpPr>
        <p:spPr>
          <a:xfrm>
            <a:off x="838433" y="1826048"/>
            <a:ext cx="10518514" cy="4352346"/>
          </a:xfrm>
          <a:prstGeom prst="rect">
            <a:avLst/>
          </a:prstGeom>
        </p:spPr>
        <p:txBody>
          <a:bodyPr vert="horz" lIns="91270" tIns="45634" rIns="91270" bIns="4563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433" y="6357824"/>
            <a:ext cx="2743960" cy="365210"/>
          </a:xfrm>
          <a:prstGeom prst="rect">
            <a:avLst/>
          </a:prstGeom>
        </p:spPr>
        <p:txBody>
          <a:bodyPr vert="horz" lIns="91270" tIns="45634" rIns="91270" bIns="45634" rtlCol="0" anchor="ctr"/>
          <a:lstStyle>
            <a:lvl1pPr algn="l">
              <a:defRPr sz="1200">
                <a:solidFill>
                  <a:schemeClr val="tx1">
                    <a:tint val="75000"/>
                  </a:schemeClr>
                </a:solidFill>
              </a:defRPr>
            </a:lvl1pPr>
          </a:lstStyle>
          <a:p>
            <a:fld id="{82F288E0-7875-42C4-84C8-98DBBD3BF4D2}" type="datetimeFigureOut">
              <a:rPr lang="zh-CN" altLang="en-US" smtClean="0"/>
              <a:t>2022/3/6</a:t>
            </a:fld>
            <a:endParaRPr lang="zh-CN" altLang="en-US"/>
          </a:p>
        </p:txBody>
      </p:sp>
      <p:sp>
        <p:nvSpPr>
          <p:cNvPr id="5" name="页脚占位符 4"/>
          <p:cNvSpPr>
            <a:spLocks noGrp="1"/>
          </p:cNvSpPr>
          <p:nvPr>
            <p:ph type="ftr" sz="quarter" idx="3"/>
          </p:nvPr>
        </p:nvSpPr>
        <p:spPr>
          <a:xfrm>
            <a:off x="4039721" y="6357824"/>
            <a:ext cx="4115941" cy="365210"/>
          </a:xfrm>
          <a:prstGeom prst="rect">
            <a:avLst/>
          </a:prstGeom>
        </p:spPr>
        <p:txBody>
          <a:bodyPr vert="horz" lIns="91270" tIns="45634" rIns="91270" bIns="4563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2986" y="6357824"/>
            <a:ext cx="2743960" cy="365210"/>
          </a:xfrm>
          <a:prstGeom prst="rect">
            <a:avLst/>
          </a:prstGeom>
        </p:spPr>
        <p:txBody>
          <a:bodyPr vert="horz" lIns="91270" tIns="45634" rIns="91270" bIns="45634"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273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548" indent="-226281" algn="l" defTabSz="91273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4549" indent="-226281" algn="l" defTabSz="91273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0913" indent="-226281" algn="l" defTabSz="91273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7279"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4pPr>
      <a:lvl5pPr marL="2053641"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5pPr>
      <a:lvl6pPr marL="2510011"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6pPr>
      <a:lvl7pPr marL="2966382"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7pPr>
      <a:lvl8pPr marL="3422747"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8pPr>
      <a:lvl9pPr marL="3879110" indent="-226281" algn="l" defTabSz="912735"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9pPr>
    </p:bodyStyle>
    <p:otherStyle>
      <a:defPPr>
        <a:defRPr lang="zh-CN"/>
      </a:defPPr>
      <a:lvl1pPr marL="0" algn="l" defTabSz="912735" rtl="0" eaLnBrk="1" latinLnBrk="0" hangingPunct="1">
        <a:defRPr sz="1700" kern="1200">
          <a:solidFill>
            <a:schemeClr val="tx1"/>
          </a:solidFill>
          <a:latin typeface="+mn-lt"/>
          <a:ea typeface="+mn-ea"/>
          <a:cs typeface="+mn-cs"/>
        </a:defRPr>
      </a:lvl1pPr>
      <a:lvl2pPr marL="456374" algn="l" defTabSz="912735" rtl="0" eaLnBrk="1" latinLnBrk="0" hangingPunct="1">
        <a:defRPr sz="1700" kern="1200">
          <a:solidFill>
            <a:schemeClr val="tx1"/>
          </a:solidFill>
          <a:latin typeface="+mn-lt"/>
          <a:ea typeface="+mn-ea"/>
          <a:cs typeface="+mn-cs"/>
        </a:defRPr>
      </a:lvl2pPr>
      <a:lvl3pPr marL="912735" algn="l" defTabSz="912735" rtl="0" eaLnBrk="1" latinLnBrk="0" hangingPunct="1">
        <a:defRPr sz="1700" kern="1200">
          <a:solidFill>
            <a:schemeClr val="tx1"/>
          </a:solidFill>
          <a:latin typeface="+mn-lt"/>
          <a:ea typeface="+mn-ea"/>
          <a:cs typeface="+mn-cs"/>
        </a:defRPr>
      </a:lvl3pPr>
      <a:lvl4pPr marL="1369096" algn="l" defTabSz="912735" rtl="0" eaLnBrk="1" latinLnBrk="0" hangingPunct="1">
        <a:defRPr sz="1700" kern="1200">
          <a:solidFill>
            <a:schemeClr val="tx1"/>
          </a:solidFill>
          <a:latin typeface="+mn-lt"/>
          <a:ea typeface="+mn-ea"/>
          <a:cs typeface="+mn-cs"/>
        </a:defRPr>
      </a:lvl4pPr>
      <a:lvl5pPr marL="1825464" algn="l" defTabSz="912735" rtl="0" eaLnBrk="1" latinLnBrk="0" hangingPunct="1">
        <a:defRPr sz="1700" kern="1200">
          <a:solidFill>
            <a:schemeClr val="tx1"/>
          </a:solidFill>
          <a:latin typeface="+mn-lt"/>
          <a:ea typeface="+mn-ea"/>
          <a:cs typeface="+mn-cs"/>
        </a:defRPr>
      </a:lvl5pPr>
      <a:lvl6pPr marL="2281828" algn="l" defTabSz="912735" rtl="0" eaLnBrk="1" latinLnBrk="0" hangingPunct="1">
        <a:defRPr sz="1700" kern="1200">
          <a:solidFill>
            <a:schemeClr val="tx1"/>
          </a:solidFill>
          <a:latin typeface="+mn-lt"/>
          <a:ea typeface="+mn-ea"/>
          <a:cs typeface="+mn-cs"/>
        </a:defRPr>
      </a:lvl6pPr>
      <a:lvl7pPr marL="2738198" algn="l" defTabSz="912735" rtl="0" eaLnBrk="1" latinLnBrk="0" hangingPunct="1">
        <a:defRPr sz="1700" kern="1200">
          <a:solidFill>
            <a:schemeClr val="tx1"/>
          </a:solidFill>
          <a:latin typeface="+mn-lt"/>
          <a:ea typeface="+mn-ea"/>
          <a:cs typeface="+mn-cs"/>
        </a:defRPr>
      </a:lvl7pPr>
      <a:lvl8pPr marL="3194560" algn="l" defTabSz="912735" rtl="0" eaLnBrk="1" latinLnBrk="0" hangingPunct="1">
        <a:defRPr sz="1700" kern="1200">
          <a:solidFill>
            <a:schemeClr val="tx1"/>
          </a:solidFill>
          <a:latin typeface="+mn-lt"/>
          <a:ea typeface="+mn-ea"/>
          <a:cs typeface="+mn-cs"/>
        </a:defRPr>
      </a:lvl8pPr>
      <a:lvl9pPr marL="3650926" algn="l" defTabSz="91273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4" y="0"/>
            <a:ext cx="12191210" cy="6859588"/>
          </a:xfrm>
          <a:prstGeom prst="rect">
            <a:avLst/>
          </a:prstGeom>
        </p:spPr>
      </p:pic>
      <p:sp>
        <p:nvSpPr>
          <p:cNvPr id="8" name="TextBox 7"/>
          <p:cNvSpPr txBox="1"/>
          <p:nvPr/>
        </p:nvSpPr>
        <p:spPr>
          <a:xfrm>
            <a:off x="630086" y="2483187"/>
            <a:ext cx="10935007" cy="923156"/>
          </a:xfrm>
          <a:prstGeom prst="rect">
            <a:avLst/>
          </a:prstGeom>
          <a:noFill/>
        </p:spPr>
        <p:txBody>
          <a:bodyPr lIns="91270" tIns="45634" rIns="91270" bIns="45634">
            <a:spAutoFit/>
          </a:bodyPr>
          <a:lstStyle/>
          <a:p>
            <a:pPr lvl="0" algn="ctr" fontAlgn="base">
              <a:spcBef>
                <a:spcPct val="0"/>
              </a:spcBef>
              <a:spcAft>
                <a:spcPct val="0"/>
              </a:spcAft>
              <a:defRPr/>
            </a:pPr>
            <a:r>
              <a:rPr lang="zh-CN" altLang="en-US" sz="5400" dirty="0">
                <a:ln w="19050">
                  <a:solidFill>
                    <a:srgbClr val="000000">
                      <a:tint val="1000"/>
                    </a:srgbClr>
                  </a:solidFill>
                  <a:prstDash val="solid"/>
                </a:ln>
                <a:solidFill>
                  <a:srgbClr val="A7C6E5">
                    <a:lumMod val="20000"/>
                    <a:lumOff val="80000"/>
                  </a:srgbClr>
                </a:solidFill>
                <a:latin typeface="微软雅黑" panose="020B0503020204020204" charset="-122"/>
                <a:ea typeface="微软雅黑" panose="020B0503020204020204" charset="-122"/>
              </a:rPr>
              <a:t>知识点： 正则表达式的作用</a:t>
            </a:r>
            <a:endParaRPr lang="zh-CN" altLang="en-US" sz="5400" dirty="0">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87095" y="3382565"/>
            <a:ext cx="7192918" cy="961289"/>
          </a:xfrm>
          <a:prstGeom prst="rect">
            <a:avLst/>
          </a:prstGeom>
        </p:spPr>
        <p:txBody>
          <a:bodyPr wrap="square">
            <a:spAutoFit/>
          </a:bodyPr>
          <a:lstStyle/>
          <a:p>
            <a:pPr indent="504000">
              <a:lnSpc>
                <a:spcPct val="150000"/>
              </a:lnSpc>
            </a:pPr>
            <a:r>
              <a:rPr lang="en-US" altLang="zh-CN" sz="2000" dirty="0">
                <a:latin typeface="微软雅黑" panose="020B0503020204020204" pitchFamily="34" charset="-122"/>
                <a:ea typeface="微软雅黑" panose="020B0503020204020204" pitchFamily="34" charset="-122"/>
              </a:rPr>
              <a:t> </a:t>
            </a:r>
            <a:r>
              <a:rPr lang="zh-CN" altLang="zh-CN" sz="2000" b="1" dirty="0">
                <a:latin typeface="微软雅黑" panose="020B0503020204020204" pitchFamily="34" charset="-122"/>
                <a:ea typeface="微软雅黑" panose="020B0503020204020204" pitchFamily="34" charset="-122"/>
              </a:rPr>
              <a:t>总而言之，正则表达式是通用的字符串表达框架，用来简洁表达一组字符串，并且能表达一组字符串的“特征”思想</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p:txBody>
      </p:sp>
      <p:sp>
        <p:nvSpPr>
          <p:cNvPr id="76" name="Freeform 223"/>
          <p:cNvSpPr/>
          <p:nvPr/>
        </p:nvSpPr>
        <p:spPr bwMode="auto">
          <a:xfrm>
            <a:off x="921007" y="5488977"/>
            <a:ext cx="339725" cy="395288"/>
          </a:xfrm>
          <a:custGeom>
            <a:avLst/>
            <a:gdLst>
              <a:gd name="T0" fmla="*/ 181 w 211"/>
              <a:gd name="T1" fmla="*/ 99 h 246"/>
              <a:gd name="T2" fmla="*/ 180 w 211"/>
              <a:gd name="T3" fmla="*/ 44 h 246"/>
              <a:gd name="T4" fmla="*/ 118 w 211"/>
              <a:gd name="T5" fmla="*/ 48 h 246"/>
              <a:gd name="T6" fmla="*/ 38 w 211"/>
              <a:gd name="T7" fmla="*/ 20 h 246"/>
              <a:gd name="T8" fmla="*/ 27 w 211"/>
              <a:gd name="T9" fmla="*/ 104 h 246"/>
              <a:gd name="T10" fmla="*/ 43 w 211"/>
              <a:gd name="T11" fmla="*/ 160 h 246"/>
              <a:gd name="T12" fmla="*/ 39 w 211"/>
              <a:gd name="T13" fmla="*/ 223 h 246"/>
              <a:gd name="T14" fmla="*/ 104 w 211"/>
              <a:gd name="T15" fmla="*/ 203 h 246"/>
              <a:gd name="T16" fmla="*/ 142 w 211"/>
              <a:gd name="T17" fmla="*/ 208 h 246"/>
              <a:gd name="T18" fmla="*/ 156 w 211"/>
              <a:gd name="T19" fmla="*/ 165 h 246"/>
              <a:gd name="T20" fmla="*/ 197 w 211"/>
              <a:gd name="T21" fmla="*/ 155 h 246"/>
              <a:gd name="T22" fmla="*/ 181 w 211"/>
              <a:gd name="T23" fmla="*/ 9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1" h="246">
                <a:moveTo>
                  <a:pt x="181" y="99"/>
                </a:moveTo>
                <a:cubicBezTo>
                  <a:pt x="198" y="83"/>
                  <a:pt x="198" y="61"/>
                  <a:pt x="180" y="44"/>
                </a:cubicBezTo>
                <a:cubicBezTo>
                  <a:pt x="160" y="25"/>
                  <a:pt x="135" y="31"/>
                  <a:pt x="118" y="48"/>
                </a:cubicBezTo>
                <a:cubicBezTo>
                  <a:pt x="107" y="12"/>
                  <a:pt x="72" y="0"/>
                  <a:pt x="38" y="20"/>
                </a:cubicBezTo>
                <a:cubicBezTo>
                  <a:pt x="3" y="40"/>
                  <a:pt x="1" y="78"/>
                  <a:pt x="27" y="104"/>
                </a:cubicBezTo>
                <a:cubicBezTo>
                  <a:pt x="0" y="119"/>
                  <a:pt x="15" y="153"/>
                  <a:pt x="43" y="160"/>
                </a:cubicBezTo>
                <a:cubicBezTo>
                  <a:pt x="29" y="177"/>
                  <a:pt x="22" y="206"/>
                  <a:pt x="39" y="223"/>
                </a:cubicBezTo>
                <a:cubicBezTo>
                  <a:pt x="62" y="246"/>
                  <a:pt x="93" y="229"/>
                  <a:pt x="104" y="203"/>
                </a:cubicBezTo>
                <a:cubicBezTo>
                  <a:pt x="114" y="214"/>
                  <a:pt x="129" y="218"/>
                  <a:pt x="142" y="208"/>
                </a:cubicBezTo>
                <a:cubicBezTo>
                  <a:pt x="157" y="197"/>
                  <a:pt x="160" y="181"/>
                  <a:pt x="156" y="165"/>
                </a:cubicBezTo>
                <a:cubicBezTo>
                  <a:pt x="170" y="172"/>
                  <a:pt x="187" y="171"/>
                  <a:pt x="197" y="155"/>
                </a:cubicBezTo>
                <a:cubicBezTo>
                  <a:pt x="211" y="134"/>
                  <a:pt x="200" y="112"/>
                  <a:pt x="181" y="99"/>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77" name="Freeform 224"/>
          <p:cNvSpPr/>
          <p:nvPr/>
        </p:nvSpPr>
        <p:spPr bwMode="auto">
          <a:xfrm>
            <a:off x="1016257" y="5133377"/>
            <a:ext cx="314325" cy="330200"/>
          </a:xfrm>
          <a:custGeom>
            <a:avLst/>
            <a:gdLst>
              <a:gd name="T0" fmla="*/ 157 w 196"/>
              <a:gd name="T1" fmla="*/ 53 h 205"/>
              <a:gd name="T2" fmla="*/ 127 w 196"/>
              <a:gd name="T3" fmla="*/ 4 h 205"/>
              <a:gd name="T4" fmla="*/ 82 w 196"/>
              <a:gd name="T5" fmla="*/ 31 h 205"/>
              <a:gd name="T6" fmla="*/ 14 w 196"/>
              <a:gd name="T7" fmla="*/ 53 h 205"/>
              <a:gd name="T8" fmla="*/ 40 w 196"/>
              <a:gd name="T9" fmla="*/ 118 h 205"/>
              <a:gd name="T10" fmla="*/ 75 w 196"/>
              <a:gd name="T11" fmla="*/ 173 h 205"/>
              <a:gd name="T12" fmla="*/ 133 w 196"/>
              <a:gd name="T13" fmla="*/ 157 h 205"/>
              <a:gd name="T14" fmla="*/ 167 w 196"/>
              <a:gd name="T15" fmla="*/ 153 h 205"/>
              <a:gd name="T16" fmla="*/ 167 w 196"/>
              <a:gd name="T17" fmla="*/ 120 h 205"/>
              <a:gd name="T18" fmla="*/ 194 w 196"/>
              <a:gd name="T19" fmla="*/ 95 h 205"/>
              <a:gd name="T20" fmla="*/ 157 w 196"/>
              <a:gd name="T21" fmla="*/ 53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 h="205">
                <a:moveTo>
                  <a:pt x="157" y="53"/>
                </a:moveTo>
                <a:cubicBezTo>
                  <a:pt x="156" y="32"/>
                  <a:pt x="150" y="9"/>
                  <a:pt x="127" y="4"/>
                </a:cubicBezTo>
                <a:cubicBezTo>
                  <a:pt x="107" y="0"/>
                  <a:pt x="85" y="12"/>
                  <a:pt x="82" y="31"/>
                </a:cubicBezTo>
                <a:cubicBezTo>
                  <a:pt x="60" y="15"/>
                  <a:pt x="28" y="30"/>
                  <a:pt x="14" y="53"/>
                </a:cubicBezTo>
                <a:cubicBezTo>
                  <a:pt x="0" y="78"/>
                  <a:pt x="15" y="110"/>
                  <a:pt x="40" y="118"/>
                </a:cubicBezTo>
                <a:cubicBezTo>
                  <a:pt x="9" y="141"/>
                  <a:pt x="41" y="194"/>
                  <a:pt x="75" y="173"/>
                </a:cubicBezTo>
                <a:cubicBezTo>
                  <a:pt x="89" y="205"/>
                  <a:pt x="128" y="187"/>
                  <a:pt x="133" y="157"/>
                </a:cubicBezTo>
                <a:cubicBezTo>
                  <a:pt x="144" y="163"/>
                  <a:pt x="159" y="166"/>
                  <a:pt x="167" y="153"/>
                </a:cubicBezTo>
                <a:cubicBezTo>
                  <a:pt x="174" y="142"/>
                  <a:pt x="173" y="130"/>
                  <a:pt x="167" y="120"/>
                </a:cubicBezTo>
                <a:cubicBezTo>
                  <a:pt x="181" y="120"/>
                  <a:pt x="192" y="111"/>
                  <a:pt x="194" y="95"/>
                </a:cubicBezTo>
                <a:cubicBezTo>
                  <a:pt x="196" y="72"/>
                  <a:pt x="177" y="57"/>
                  <a:pt x="157" y="53"/>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78" name="Freeform 225"/>
          <p:cNvSpPr/>
          <p:nvPr/>
        </p:nvSpPr>
        <p:spPr bwMode="auto">
          <a:xfrm>
            <a:off x="1257557" y="4936527"/>
            <a:ext cx="273050" cy="269875"/>
          </a:xfrm>
          <a:custGeom>
            <a:avLst/>
            <a:gdLst>
              <a:gd name="T0" fmla="*/ 155 w 170"/>
              <a:gd name="T1" fmla="*/ 135 h 167"/>
              <a:gd name="T2" fmla="*/ 134 w 170"/>
              <a:gd name="T3" fmla="*/ 72 h 167"/>
              <a:gd name="T4" fmla="*/ 73 w 170"/>
              <a:gd name="T5" fmla="*/ 38 h 167"/>
              <a:gd name="T6" fmla="*/ 6 w 170"/>
              <a:gd name="T7" fmla="*/ 44 h 167"/>
              <a:gd name="T8" fmla="*/ 27 w 170"/>
              <a:gd name="T9" fmla="*/ 99 h 167"/>
              <a:gd name="T10" fmla="*/ 70 w 170"/>
              <a:gd name="T11" fmla="*/ 126 h 167"/>
              <a:gd name="T12" fmla="*/ 155 w 170"/>
              <a:gd name="T13" fmla="*/ 135 h 167"/>
            </a:gdLst>
            <a:ahLst/>
            <a:cxnLst>
              <a:cxn ang="0">
                <a:pos x="T0" y="T1"/>
              </a:cxn>
              <a:cxn ang="0">
                <a:pos x="T2" y="T3"/>
              </a:cxn>
              <a:cxn ang="0">
                <a:pos x="T4" y="T5"/>
              </a:cxn>
              <a:cxn ang="0">
                <a:pos x="T6" y="T7"/>
              </a:cxn>
              <a:cxn ang="0">
                <a:pos x="T8" y="T9"/>
              </a:cxn>
              <a:cxn ang="0">
                <a:pos x="T10" y="T11"/>
              </a:cxn>
              <a:cxn ang="0">
                <a:pos x="T12" y="T13"/>
              </a:cxn>
            </a:cxnLst>
            <a:rect l="0" t="0" r="r" b="b"/>
            <a:pathLst>
              <a:path w="170" h="167">
                <a:moveTo>
                  <a:pt x="155" y="135"/>
                </a:moveTo>
                <a:cubicBezTo>
                  <a:pt x="170" y="111"/>
                  <a:pt x="160" y="78"/>
                  <a:pt x="134" y="72"/>
                </a:cubicBezTo>
                <a:cubicBezTo>
                  <a:pt x="160" y="33"/>
                  <a:pt x="101" y="0"/>
                  <a:pt x="73" y="38"/>
                </a:cubicBezTo>
                <a:cubicBezTo>
                  <a:pt x="56" y="17"/>
                  <a:pt x="17" y="12"/>
                  <a:pt x="6" y="44"/>
                </a:cubicBezTo>
                <a:cubicBezTo>
                  <a:pt x="0" y="63"/>
                  <a:pt x="5" y="95"/>
                  <a:pt x="27" y="99"/>
                </a:cubicBezTo>
                <a:cubicBezTo>
                  <a:pt x="11" y="125"/>
                  <a:pt x="54" y="152"/>
                  <a:pt x="70" y="126"/>
                </a:cubicBezTo>
                <a:cubicBezTo>
                  <a:pt x="87" y="157"/>
                  <a:pt x="135" y="167"/>
                  <a:pt x="155" y="135"/>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79" name="Freeform 226"/>
          <p:cNvSpPr/>
          <p:nvPr/>
        </p:nvSpPr>
        <p:spPr bwMode="auto">
          <a:xfrm>
            <a:off x="1435357" y="5227040"/>
            <a:ext cx="293688" cy="303213"/>
          </a:xfrm>
          <a:custGeom>
            <a:avLst/>
            <a:gdLst>
              <a:gd name="T0" fmla="*/ 119 w 182"/>
              <a:gd name="T1" fmla="*/ 157 h 189"/>
              <a:gd name="T2" fmla="*/ 168 w 182"/>
              <a:gd name="T3" fmla="*/ 142 h 189"/>
              <a:gd name="T4" fmla="*/ 141 w 182"/>
              <a:gd name="T5" fmla="*/ 91 h 189"/>
              <a:gd name="T6" fmla="*/ 132 w 182"/>
              <a:gd name="T7" fmla="*/ 38 h 189"/>
              <a:gd name="T8" fmla="*/ 89 w 182"/>
              <a:gd name="T9" fmla="*/ 45 h 189"/>
              <a:gd name="T10" fmla="*/ 37 w 182"/>
              <a:gd name="T11" fmla="*/ 105 h 189"/>
              <a:gd name="T12" fmla="*/ 70 w 182"/>
              <a:gd name="T13" fmla="*/ 148 h 189"/>
              <a:gd name="T14" fmla="*/ 89 w 182"/>
              <a:gd name="T15" fmla="*/ 183 h 189"/>
              <a:gd name="T16" fmla="*/ 119 w 182"/>
              <a:gd name="T17" fmla="*/ 15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189">
                <a:moveTo>
                  <a:pt x="119" y="157"/>
                </a:moveTo>
                <a:cubicBezTo>
                  <a:pt x="137" y="168"/>
                  <a:pt x="157" y="161"/>
                  <a:pt x="168" y="142"/>
                </a:cubicBezTo>
                <a:cubicBezTo>
                  <a:pt x="182" y="117"/>
                  <a:pt x="163" y="98"/>
                  <a:pt x="141" y="91"/>
                </a:cubicBezTo>
                <a:cubicBezTo>
                  <a:pt x="155" y="72"/>
                  <a:pt x="156" y="50"/>
                  <a:pt x="132" y="38"/>
                </a:cubicBezTo>
                <a:cubicBezTo>
                  <a:pt x="118" y="31"/>
                  <a:pt x="97" y="31"/>
                  <a:pt x="89" y="45"/>
                </a:cubicBezTo>
                <a:cubicBezTo>
                  <a:pt x="46" y="0"/>
                  <a:pt x="0" y="87"/>
                  <a:pt x="37" y="105"/>
                </a:cubicBezTo>
                <a:cubicBezTo>
                  <a:pt x="15" y="128"/>
                  <a:pt x="49" y="160"/>
                  <a:pt x="70" y="148"/>
                </a:cubicBezTo>
                <a:cubicBezTo>
                  <a:pt x="68" y="163"/>
                  <a:pt x="73" y="177"/>
                  <a:pt x="89" y="183"/>
                </a:cubicBezTo>
                <a:cubicBezTo>
                  <a:pt x="106" y="189"/>
                  <a:pt x="116" y="172"/>
                  <a:pt x="119" y="15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80" name="Freeform 227"/>
          <p:cNvSpPr/>
          <p:nvPr/>
        </p:nvSpPr>
        <p:spPr bwMode="auto">
          <a:xfrm>
            <a:off x="1544894" y="5479452"/>
            <a:ext cx="317500" cy="371475"/>
          </a:xfrm>
          <a:custGeom>
            <a:avLst/>
            <a:gdLst>
              <a:gd name="T0" fmla="*/ 184 w 197"/>
              <a:gd name="T1" fmla="*/ 76 h 231"/>
              <a:gd name="T2" fmla="*/ 124 w 197"/>
              <a:gd name="T3" fmla="*/ 51 h 231"/>
              <a:gd name="T4" fmla="*/ 48 w 197"/>
              <a:gd name="T5" fmla="*/ 65 h 231"/>
              <a:gd name="T6" fmla="*/ 21 w 197"/>
              <a:gd name="T7" fmla="*/ 114 h 231"/>
              <a:gd name="T8" fmla="*/ 43 w 197"/>
              <a:gd name="T9" fmla="*/ 161 h 231"/>
              <a:gd name="T10" fmla="*/ 53 w 197"/>
              <a:gd name="T11" fmla="*/ 196 h 231"/>
              <a:gd name="T12" fmla="*/ 84 w 197"/>
              <a:gd name="T13" fmla="*/ 188 h 231"/>
              <a:gd name="T14" fmla="*/ 161 w 197"/>
              <a:gd name="T15" fmla="*/ 201 h 231"/>
              <a:gd name="T16" fmla="*/ 158 w 197"/>
              <a:gd name="T17" fmla="*/ 130 h 231"/>
              <a:gd name="T18" fmla="*/ 184 w 197"/>
              <a:gd name="T19" fmla="*/ 7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231">
                <a:moveTo>
                  <a:pt x="184" y="76"/>
                </a:moveTo>
                <a:cubicBezTo>
                  <a:pt x="173" y="51"/>
                  <a:pt x="147" y="37"/>
                  <a:pt x="124" y="51"/>
                </a:cubicBezTo>
                <a:cubicBezTo>
                  <a:pt x="114" y="0"/>
                  <a:pt x="40" y="32"/>
                  <a:pt x="48" y="65"/>
                </a:cubicBezTo>
                <a:cubicBezTo>
                  <a:pt x="21" y="59"/>
                  <a:pt x="0" y="92"/>
                  <a:pt x="21" y="114"/>
                </a:cubicBezTo>
                <a:cubicBezTo>
                  <a:pt x="0" y="134"/>
                  <a:pt x="17" y="169"/>
                  <a:pt x="43" y="161"/>
                </a:cubicBezTo>
                <a:cubicBezTo>
                  <a:pt x="39" y="174"/>
                  <a:pt x="40" y="187"/>
                  <a:pt x="53" y="196"/>
                </a:cubicBezTo>
                <a:cubicBezTo>
                  <a:pt x="64" y="203"/>
                  <a:pt x="76" y="197"/>
                  <a:pt x="84" y="188"/>
                </a:cubicBezTo>
                <a:cubicBezTo>
                  <a:pt x="96" y="216"/>
                  <a:pt x="141" y="231"/>
                  <a:pt x="161" y="201"/>
                </a:cubicBezTo>
                <a:cubicBezTo>
                  <a:pt x="175" y="182"/>
                  <a:pt x="178" y="145"/>
                  <a:pt x="158" y="130"/>
                </a:cubicBezTo>
                <a:cubicBezTo>
                  <a:pt x="181" y="123"/>
                  <a:pt x="197" y="103"/>
                  <a:pt x="184" y="76"/>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81" name="Freeform 228"/>
          <p:cNvSpPr/>
          <p:nvPr/>
        </p:nvSpPr>
        <p:spPr bwMode="auto">
          <a:xfrm>
            <a:off x="1084519" y="5096865"/>
            <a:ext cx="636588" cy="1225550"/>
          </a:xfrm>
          <a:custGeom>
            <a:avLst/>
            <a:gdLst>
              <a:gd name="T0" fmla="*/ 385 w 395"/>
              <a:gd name="T1" fmla="*/ 317 h 762"/>
              <a:gd name="T2" fmla="*/ 379 w 395"/>
              <a:gd name="T3" fmla="*/ 314 h 762"/>
              <a:gd name="T4" fmla="*/ 375 w 395"/>
              <a:gd name="T5" fmla="*/ 317 h 762"/>
              <a:gd name="T6" fmla="*/ 298 w 395"/>
              <a:gd name="T7" fmla="*/ 414 h 762"/>
              <a:gd name="T8" fmla="*/ 244 w 395"/>
              <a:gd name="T9" fmla="*/ 414 h 762"/>
              <a:gd name="T10" fmla="*/ 246 w 395"/>
              <a:gd name="T11" fmla="*/ 372 h 762"/>
              <a:gd name="T12" fmla="*/ 304 w 395"/>
              <a:gd name="T13" fmla="*/ 175 h 762"/>
              <a:gd name="T14" fmla="*/ 301 w 395"/>
              <a:gd name="T15" fmla="*/ 173 h 762"/>
              <a:gd name="T16" fmla="*/ 293 w 395"/>
              <a:gd name="T17" fmla="*/ 177 h 762"/>
              <a:gd name="T18" fmla="*/ 241 w 395"/>
              <a:gd name="T19" fmla="*/ 239 h 762"/>
              <a:gd name="T20" fmla="*/ 216 w 395"/>
              <a:gd name="T21" fmla="*/ 168 h 762"/>
              <a:gd name="T22" fmla="*/ 207 w 395"/>
              <a:gd name="T23" fmla="*/ 70 h 762"/>
              <a:gd name="T24" fmla="*/ 196 w 395"/>
              <a:gd name="T25" fmla="*/ 42 h 762"/>
              <a:gd name="T26" fmla="*/ 194 w 395"/>
              <a:gd name="T27" fmla="*/ 37 h 762"/>
              <a:gd name="T28" fmla="*/ 172 w 395"/>
              <a:gd name="T29" fmla="*/ 4 h 762"/>
              <a:gd name="T30" fmla="*/ 172 w 395"/>
              <a:gd name="T31" fmla="*/ 3 h 762"/>
              <a:gd name="T32" fmla="*/ 168 w 395"/>
              <a:gd name="T33" fmla="*/ 1 h 762"/>
              <a:gd name="T34" fmla="*/ 163 w 395"/>
              <a:gd name="T35" fmla="*/ 2 h 762"/>
              <a:gd name="T36" fmla="*/ 162 w 395"/>
              <a:gd name="T37" fmla="*/ 9 h 762"/>
              <a:gd name="T38" fmla="*/ 181 w 395"/>
              <a:gd name="T39" fmla="*/ 86 h 762"/>
              <a:gd name="T40" fmla="*/ 175 w 395"/>
              <a:gd name="T41" fmla="*/ 160 h 762"/>
              <a:gd name="T42" fmla="*/ 79 w 395"/>
              <a:gd name="T43" fmla="*/ 117 h 762"/>
              <a:gd name="T44" fmla="*/ 78 w 395"/>
              <a:gd name="T45" fmla="*/ 114 h 762"/>
              <a:gd name="T46" fmla="*/ 78 w 395"/>
              <a:gd name="T47" fmla="*/ 114 h 762"/>
              <a:gd name="T48" fmla="*/ 72 w 395"/>
              <a:gd name="T49" fmla="*/ 114 h 762"/>
              <a:gd name="T50" fmla="*/ 92 w 395"/>
              <a:gd name="T51" fmla="*/ 205 h 762"/>
              <a:gd name="T52" fmla="*/ 139 w 395"/>
              <a:gd name="T53" fmla="*/ 242 h 762"/>
              <a:gd name="T54" fmla="*/ 171 w 395"/>
              <a:gd name="T55" fmla="*/ 303 h 762"/>
              <a:gd name="T56" fmla="*/ 164 w 395"/>
              <a:gd name="T57" fmla="*/ 373 h 762"/>
              <a:gd name="T58" fmla="*/ 104 w 395"/>
              <a:gd name="T59" fmla="*/ 402 h 762"/>
              <a:gd name="T60" fmla="*/ 58 w 395"/>
              <a:gd name="T61" fmla="*/ 386 h 762"/>
              <a:gd name="T62" fmla="*/ 7 w 395"/>
              <a:gd name="T63" fmla="*/ 354 h 762"/>
              <a:gd name="T64" fmla="*/ 2 w 395"/>
              <a:gd name="T65" fmla="*/ 356 h 762"/>
              <a:gd name="T66" fmla="*/ 2 w 395"/>
              <a:gd name="T67" fmla="*/ 356 h 762"/>
              <a:gd name="T68" fmla="*/ 1 w 395"/>
              <a:gd name="T69" fmla="*/ 361 h 762"/>
              <a:gd name="T70" fmla="*/ 62 w 395"/>
              <a:gd name="T71" fmla="*/ 430 h 762"/>
              <a:gd name="T72" fmla="*/ 127 w 395"/>
              <a:gd name="T73" fmla="*/ 522 h 762"/>
              <a:gd name="T74" fmla="*/ 113 w 395"/>
              <a:gd name="T75" fmla="*/ 744 h 762"/>
              <a:gd name="T76" fmla="*/ 115 w 395"/>
              <a:gd name="T77" fmla="*/ 751 h 762"/>
              <a:gd name="T78" fmla="*/ 116 w 395"/>
              <a:gd name="T79" fmla="*/ 753 h 762"/>
              <a:gd name="T80" fmla="*/ 169 w 395"/>
              <a:gd name="T81" fmla="*/ 755 h 762"/>
              <a:gd name="T82" fmla="*/ 256 w 395"/>
              <a:gd name="T83" fmla="*/ 753 h 762"/>
              <a:gd name="T84" fmla="*/ 259 w 395"/>
              <a:gd name="T85" fmla="*/ 750 h 762"/>
              <a:gd name="T86" fmla="*/ 262 w 395"/>
              <a:gd name="T87" fmla="*/ 745 h 762"/>
              <a:gd name="T88" fmla="*/ 243 w 395"/>
              <a:gd name="T89" fmla="*/ 659 h 762"/>
              <a:gd name="T90" fmla="*/ 256 w 395"/>
              <a:gd name="T91" fmla="*/ 506 h 762"/>
              <a:gd name="T92" fmla="*/ 340 w 395"/>
              <a:gd name="T93" fmla="*/ 413 h 762"/>
              <a:gd name="T94" fmla="*/ 385 w 395"/>
              <a:gd name="T95" fmla="*/ 317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5" h="762">
                <a:moveTo>
                  <a:pt x="385" y="317"/>
                </a:moveTo>
                <a:cubicBezTo>
                  <a:pt x="384" y="313"/>
                  <a:pt x="381" y="313"/>
                  <a:pt x="379" y="314"/>
                </a:cubicBezTo>
                <a:cubicBezTo>
                  <a:pt x="377" y="314"/>
                  <a:pt x="375" y="315"/>
                  <a:pt x="375" y="317"/>
                </a:cubicBezTo>
                <a:cubicBezTo>
                  <a:pt x="361" y="359"/>
                  <a:pt x="333" y="389"/>
                  <a:pt x="298" y="414"/>
                </a:cubicBezTo>
                <a:cubicBezTo>
                  <a:pt x="283" y="424"/>
                  <a:pt x="252" y="439"/>
                  <a:pt x="244" y="414"/>
                </a:cubicBezTo>
                <a:cubicBezTo>
                  <a:pt x="239" y="401"/>
                  <a:pt x="243" y="385"/>
                  <a:pt x="246" y="372"/>
                </a:cubicBezTo>
                <a:cubicBezTo>
                  <a:pt x="261" y="304"/>
                  <a:pt x="330" y="251"/>
                  <a:pt x="304" y="175"/>
                </a:cubicBezTo>
                <a:cubicBezTo>
                  <a:pt x="303" y="174"/>
                  <a:pt x="302" y="173"/>
                  <a:pt x="301" y="173"/>
                </a:cubicBezTo>
                <a:cubicBezTo>
                  <a:pt x="299" y="171"/>
                  <a:pt x="294" y="173"/>
                  <a:pt x="293" y="177"/>
                </a:cubicBezTo>
                <a:cubicBezTo>
                  <a:pt x="290" y="204"/>
                  <a:pt x="275" y="245"/>
                  <a:pt x="241" y="239"/>
                </a:cubicBezTo>
                <a:cubicBezTo>
                  <a:pt x="214" y="234"/>
                  <a:pt x="216" y="188"/>
                  <a:pt x="216" y="168"/>
                </a:cubicBezTo>
                <a:cubicBezTo>
                  <a:pt x="216" y="135"/>
                  <a:pt x="214" y="102"/>
                  <a:pt x="207" y="70"/>
                </a:cubicBezTo>
                <a:cubicBezTo>
                  <a:pt x="205" y="60"/>
                  <a:pt x="201" y="51"/>
                  <a:pt x="196" y="42"/>
                </a:cubicBezTo>
                <a:cubicBezTo>
                  <a:pt x="196" y="40"/>
                  <a:pt x="195" y="38"/>
                  <a:pt x="194" y="37"/>
                </a:cubicBezTo>
                <a:cubicBezTo>
                  <a:pt x="190" y="24"/>
                  <a:pt x="182" y="13"/>
                  <a:pt x="172" y="4"/>
                </a:cubicBezTo>
                <a:cubicBezTo>
                  <a:pt x="172" y="4"/>
                  <a:pt x="172" y="4"/>
                  <a:pt x="172" y="3"/>
                </a:cubicBezTo>
                <a:cubicBezTo>
                  <a:pt x="171" y="1"/>
                  <a:pt x="170" y="1"/>
                  <a:pt x="168" y="1"/>
                </a:cubicBezTo>
                <a:cubicBezTo>
                  <a:pt x="166" y="0"/>
                  <a:pt x="164" y="1"/>
                  <a:pt x="163" y="2"/>
                </a:cubicBezTo>
                <a:cubicBezTo>
                  <a:pt x="161" y="4"/>
                  <a:pt x="160" y="6"/>
                  <a:pt x="162" y="9"/>
                </a:cubicBezTo>
                <a:cubicBezTo>
                  <a:pt x="177" y="30"/>
                  <a:pt x="179" y="61"/>
                  <a:pt x="181" y="86"/>
                </a:cubicBezTo>
                <a:cubicBezTo>
                  <a:pt x="183" y="111"/>
                  <a:pt x="182" y="137"/>
                  <a:pt x="175" y="160"/>
                </a:cubicBezTo>
                <a:cubicBezTo>
                  <a:pt x="157" y="227"/>
                  <a:pt x="87" y="154"/>
                  <a:pt x="79" y="117"/>
                </a:cubicBezTo>
                <a:cubicBezTo>
                  <a:pt x="79" y="116"/>
                  <a:pt x="79" y="115"/>
                  <a:pt x="78" y="114"/>
                </a:cubicBezTo>
                <a:cubicBezTo>
                  <a:pt x="78" y="114"/>
                  <a:pt x="78" y="114"/>
                  <a:pt x="78" y="114"/>
                </a:cubicBezTo>
                <a:cubicBezTo>
                  <a:pt x="77" y="112"/>
                  <a:pt x="73" y="111"/>
                  <a:pt x="72" y="114"/>
                </a:cubicBezTo>
                <a:cubicBezTo>
                  <a:pt x="58" y="148"/>
                  <a:pt x="68" y="179"/>
                  <a:pt x="92" y="205"/>
                </a:cubicBezTo>
                <a:cubicBezTo>
                  <a:pt x="106" y="219"/>
                  <a:pt x="124" y="229"/>
                  <a:pt x="139" y="242"/>
                </a:cubicBezTo>
                <a:cubicBezTo>
                  <a:pt x="159" y="258"/>
                  <a:pt x="168" y="278"/>
                  <a:pt x="171" y="303"/>
                </a:cubicBezTo>
                <a:cubicBezTo>
                  <a:pt x="174" y="327"/>
                  <a:pt x="171" y="351"/>
                  <a:pt x="164" y="373"/>
                </a:cubicBezTo>
                <a:cubicBezTo>
                  <a:pt x="154" y="403"/>
                  <a:pt x="133" y="409"/>
                  <a:pt x="104" y="402"/>
                </a:cubicBezTo>
                <a:cubicBezTo>
                  <a:pt x="89" y="398"/>
                  <a:pt x="73" y="391"/>
                  <a:pt x="58" y="386"/>
                </a:cubicBezTo>
                <a:cubicBezTo>
                  <a:pt x="43" y="380"/>
                  <a:pt x="14" y="371"/>
                  <a:pt x="7" y="354"/>
                </a:cubicBezTo>
                <a:cubicBezTo>
                  <a:pt x="6" y="351"/>
                  <a:pt x="1" y="352"/>
                  <a:pt x="2" y="356"/>
                </a:cubicBezTo>
                <a:cubicBezTo>
                  <a:pt x="2" y="356"/>
                  <a:pt x="2" y="356"/>
                  <a:pt x="2" y="356"/>
                </a:cubicBezTo>
                <a:cubicBezTo>
                  <a:pt x="1" y="357"/>
                  <a:pt x="0" y="359"/>
                  <a:pt x="1" y="361"/>
                </a:cubicBezTo>
                <a:cubicBezTo>
                  <a:pt x="15" y="389"/>
                  <a:pt x="39" y="409"/>
                  <a:pt x="62" y="430"/>
                </a:cubicBezTo>
                <a:cubicBezTo>
                  <a:pt x="90" y="456"/>
                  <a:pt x="113" y="487"/>
                  <a:pt x="127" y="522"/>
                </a:cubicBezTo>
                <a:cubicBezTo>
                  <a:pt x="154" y="592"/>
                  <a:pt x="146" y="678"/>
                  <a:pt x="113" y="744"/>
                </a:cubicBezTo>
                <a:cubicBezTo>
                  <a:pt x="111" y="747"/>
                  <a:pt x="113" y="750"/>
                  <a:pt x="115" y="751"/>
                </a:cubicBezTo>
                <a:cubicBezTo>
                  <a:pt x="115" y="752"/>
                  <a:pt x="116" y="753"/>
                  <a:pt x="116" y="753"/>
                </a:cubicBezTo>
                <a:cubicBezTo>
                  <a:pt x="129" y="762"/>
                  <a:pt x="155" y="756"/>
                  <a:pt x="169" y="755"/>
                </a:cubicBezTo>
                <a:cubicBezTo>
                  <a:pt x="197" y="753"/>
                  <a:pt x="229" y="760"/>
                  <a:pt x="256" y="753"/>
                </a:cubicBezTo>
                <a:cubicBezTo>
                  <a:pt x="257" y="753"/>
                  <a:pt x="258" y="752"/>
                  <a:pt x="259" y="750"/>
                </a:cubicBezTo>
                <a:cubicBezTo>
                  <a:pt x="261" y="751"/>
                  <a:pt x="264" y="747"/>
                  <a:pt x="262" y="745"/>
                </a:cubicBezTo>
                <a:cubicBezTo>
                  <a:pt x="242" y="726"/>
                  <a:pt x="245" y="685"/>
                  <a:pt x="243" y="659"/>
                </a:cubicBezTo>
                <a:cubicBezTo>
                  <a:pt x="237" y="608"/>
                  <a:pt x="234" y="554"/>
                  <a:pt x="256" y="506"/>
                </a:cubicBezTo>
                <a:cubicBezTo>
                  <a:pt x="273" y="467"/>
                  <a:pt x="310" y="441"/>
                  <a:pt x="340" y="413"/>
                </a:cubicBezTo>
                <a:cubicBezTo>
                  <a:pt x="366" y="388"/>
                  <a:pt x="395" y="355"/>
                  <a:pt x="385" y="31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3" name="圆角矩形 12"/>
          <p:cNvSpPr/>
          <p:nvPr/>
        </p:nvSpPr>
        <p:spPr>
          <a:xfrm>
            <a:off x="2360618" y="657666"/>
            <a:ext cx="4617698"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14" name="矩形 13"/>
          <p:cNvSpPr/>
          <p:nvPr/>
        </p:nvSpPr>
        <p:spPr>
          <a:xfrm>
            <a:off x="2535221" y="737342"/>
            <a:ext cx="4288353" cy="584775"/>
          </a:xfrm>
          <a:prstGeom prst="rect">
            <a:avLst/>
          </a:prstGeom>
        </p:spPr>
        <p:txBody>
          <a:bodyPr wrap="none">
            <a:spAutoFit/>
          </a:bodyPr>
          <a:lstStyle/>
          <a:p>
            <a:r>
              <a:rPr lang="zh-CN" altLang="zh-CN" sz="3200" b="1" dirty="0">
                <a:solidFill>
                  <a:schemeClr val="bg1"/>
                </a:solidFill>
                <a:latin typeface="微软雅黑" panose="020B0503020204020204" charset="-122"/>
                <a:ea typeface="微软雅黑" panose="020B0503020204020204" charset="-122"/>
              </a:rPr>
              <a:t>正则表达式的基础知识</a:t>
            </a:r>
            <a:endParaRPr lang="zh-CN" altLang="en-US" sz="3200" b="1"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23901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81"/>
          <p:cNvSpPr/>
          <p:nvPr/>
        </p:nvSpPr>
        <p:spPr>
          <a:xfrm>
            <a:off x="9875506" y="773666"/>
            <a:ext cx="1404621" cy="1423363"/>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1" name="Shape 82"/>
          <p:cNvSpPr/>
          <p:nvPr/>
        </p:nvSpPr>
        <p:spPr>
          <a:xfrm rot="1472950">
            <a:off x="8598365" y="1484325"/>
            <a:ext cx="821232" cy="799967"/>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2" name="Shape 83"/>
          <p:cNvSpPr/>
          <p:nvPr/>
        </p:nvSpPr>
        <p:spPr>
          <a:xfrm>
            <a:off x="9603835" y="637644"/>
            <a:ext cx="359545" cy="349386"/>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3" name="Shape 84"/>
          <p:cNvSpPr/>
          <p:nvPr/>
        </p:nvSpPr>
        <p:spPr>
          <a:xfrm rot="2487373">
            <a:off x="9372607" y="2222975"/>
            <a:ext cx="255795" cy="248567"/>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5" name="矩形 259"/>
          <p:cNvSpPr>
            <a:spLocks noChangeArrowheads="1"/>
          </p:cNvSpPr>
          <p:nvPr/>
        </p:nvSpPr>
        <p:spPr bwMode="auto">
          <a:xfrm>
            <a:off x="2445431" y="3062500"/>
            <a:ext cx="219644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8000" cap="all" spc="300" dirty="0">
                <a:solidFill>
                  <a:schemeClr val="accent1"/>
                </a:solidFill>
                <a:latin typeface="Impact" panose="020B0806030902050204" pitchFamily="34" charset="0"/>
                <a:cs typeface="Arial" panose="020B0604020202020204" pitchFamily="34" charset="0"/>
              </a:rPr>
              <a:t>1.2</a:t>
            </a:r>
            <a:endParaRPr lang="zh-CN" altLang="en-US" sz="8000" cap="all" spc="300" dirty="0">
              <a:solidFill>
                <a:schemeClr val="accent1"/>
              </a:solidFill>
              <a:latin typeface="Impact" panose="020B0806030902050204" pitchFamily="34" charset="0"/>
              <a:cs typeface="Arial" panose="020B0604020202020204" pitchFamily="34" charset="0"/>
            </a:endParaRPr>
          </a:p>
        </p:txBody>
      </p:sp>
      <p:sp>
        <p:nvSpPr>
          <p:cNvPr id="16" name="TextBox 48"/>
          <p:cNvSpPr txBox="1"/>
          <p:nvPr/>
        </p:nvSpPr>
        <p:spPr>
          <a:xfrm>
            <a:off x="4641873" y="3385666"/>
            <a:ext cx="5935943" cy="677108"/>
          </a:xfrm>
          <a:prstGeom prst="rect">
            <a:avLst/>
          </a:prstGeom>
          <a:noFill/>
        </p:spPr>
        <p:txBody>
          <a:bodyPr wrap="square" lIns="0" tIns="0" rIns="0" bIns="0" rtlCol="0">
            <a:spAutoFit/>
          </a:bodyPr>
          <a:lstStyle/>
          <a:p>
            <a:r>
              <a:rPr lang="zh-CN" altLang="en-US" sz="4400" dirty="0">
                <a:solidFill>
                  <a:schemeClr val="accent1"/>
                </a:solidFill>
                <a:latin typeface="微软雅黑" panose="020B0503020204020204" pitchFamily="34" charset="-122"/>
                <a:ea typeface="微软雅黑" panose="020B0503020204020204" pitchFamily="34" charset="-122"/>
                <a:cs typeface="+mn-ea"/>
                <a:sym typeface="+mn-lt"/>
              </a:rPr>
              <a:t>正则表达式的应用</a:t>
            </a:r>
            <a:endParaRPr lang="en-GB" altLang="zh-CN" sz="4400" dirty="0">
              <a:solidFill>
                <a:schemeClr val="accent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290286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1420" y="2410452"/>
            <a:ext cx="8793928" cy="2752548"/>
          </a:xfrm>
          <a:prstGeom prst="rect">
            <a:avLst/>
          </a:prstGeom>
          <a:noFill/>
        </p:spPr>
        <p:txBody>
          <a:bodyPr wrap="square" rtlCol="0">
            <a:spAutoFit/>
          </a:bodyPr>
          <a:lstStyle/>
          <a:p>
            <a:pPr indent="504000">
              <a:lnSpc>
                <a:spcPct val="150000"/>
              </a:lnSpc>
            </a:pPr>
            <a:r>
              <a:rPr lang="zh-CN" altLang="zh-CN" sz="2000" dirty="0">
                <a:latin typeface="微软雅黑" panose="020B0503020204020204" pitchFamily="34" charset="-122"/>
                <a:ea typeface="微软雅黑" panose="020B0503020204020204" pitchFamily="34" charset="-122"/>
              </a:rPr>
              <a:t>正则表达式在文本处理中的应用</a:t>
            </a:r>
          </a:p>
          <a:p>
            <a:pPr indent="504000">
              <a:lnSpc>
                <a:spcPct val="150000"/>
              </a:lnSpc>
            </a:pPr>
            <a:r>
              <a:rPr lang="zh-CN" altLang="zh-CN" sz="2000" dirty="0">
                <a:latin typeface="微软雅黑" panose="020B0503020204020204" pitchFamily="34" charset="-122"/>
                <a:ea typeface="微软雅黑" panose="020B0503020204020204" pitchFamily="34" charset="-122"/>
              </a:rPr>
              <a:t>之前我们学到过字符串处理函数，功能也比较强大，那为什么还要用正则表达式呢？</a:t>
            </a:r>
            <a:endParaRPr lang="en-US" altLang="zh-CN" sz="2000" dirty="0">
              <a:latin typeface="微软雅黑" panose="020B0503020204020204" pitchFamily="34" charset="-122"/>
              <a:ea typeface="微软雅黑" panose="020B0503020204020204" pitchFamily="34" charset="-122"/>
            </a:endParaRPr>
          </a:p>
          <a:p>
            <a:pPr indent="504000">
              <a:lnSpc>
                <a:spcPct val="150000"/>
              </a:lnSpc>
            </a:pPr>
            <a:r>
              <a:rPr lang="zh-CN" altLang="zh-CN" sz="2000" dirty="0">
                <a:latin typeface="微软雅黑" panose="020B0503020204020204" pitchFamily="34" charset="-122"/>
                <a:ea typeface="微软雅黑" panose="020B0503020204020204" pitchFamily="34" charset="-122"/>
              </a:rPr>
              <a:t>例</a:t>
            </a:r>
            <a:r>
              <a:rPr lang="zh-CN" altLang="en-US" sz="2000" dirty="0">
                <a:latin typeface="微软雅黑" panose="020B0503020204020204" pitchFamily="34" charset="-122"/>
                <a:ea typeface="微软雅黑" panose="020B0503020204020204" pitchFamily="34" charset="-122"/>
              </a:rPr>
              <a:t>如</a:t>
            </a:r>
            <a:r>
              <a:rPr lang="zh-CN" altLang="zh-CN" sz="2000" dirty="0">
                <a:latin typeface="微软雅黑" panose="020B0503020204020204" pitchFamily="34" charset="-122"/>
                <a:ea typeface="微软雅黑" panose="020B0503020204020204" pitchFamily="34" charset="-122"/>
              </a:rPr>
              <a:t>：</a:t>
            </a:r>
            <a:r>
              <a:rPr lang="zh-CN" altLang="zh-CN" sz="2000" b="1" dirty="0">
                <a:latin typeface="微软雅黑" panose="020B0503020204020204" pitchFamily="34" charset="-122"/>
                <a:ea typeface="微软雅黑" panose="020B0503020204020204" pitchFamily="34" charset="-122"/>
              </a:rPr>
              <a:t>要在一个文档中查找以</a:t>
            </a:r>
            <a:r>
              <a:rPr lang="en-US" altLang="zh-CN" sz="2000" b="1" dirty="0">
                <a:latin typeface="微软雅黑" panose="020B0503020204020204" pitchFamily="34" charset="-122"/>
                <a:ea typeface="微软雅黑" panose="020B0503020204020204" pitchFamily="34" charset="-122"/>
              </a:rPr>
              <a:t>Python</a:t>
            </a:r>
            <a:r>
              <a:rPr lang="zh-CN" altLang="zh-CN" sz="2000" b="1" dirty="0">
                <a:latin typeface="微软雅黑" panose="020B0503020204020204" pitchFamily="34" charset="-122"/>
                <a:ea typeface="微软雅黑" panose="020B0503020204020204" pitchFamily="34" charset="-122"/>
              </a:rPr>
              <a:t>开头的语句，用字符串匹配</a:t>
            </a:r>
            <a:r>
              <a:rPr lang="zh-CN" altLang="en-US" sz="2000" b="1" dirty="0">
                <a:latin typeface="微软雅黑" panose="020B0503020204020204" pitchFamily="34" charset="-122"/>
                <a:ea typeface="微软雅黑" panose="020B0503020204020204" pitchFamily="34" charset="-122"/>
              </a:rPr>
              <a:t>函数</a:t>
            </a:r>
            <a:r>
              <a:rPr lang="zh-CN" altLang="zh-CN" sz="2000" b="1" dirty="0">
                <a:latin typeface="微软雅黑" panose="020B0503020204020204" pitchFamily="34" charset="-122"/>
                <a:ea typeface="微软雅黑" panose="020B0503020204020204" pitchFamily="34" charset="-122"/>
              </a:rPr>
              <a:t>也是容易做到的</a:t>
            </a:r>
            <a:r>
              <a:rPr lang="zh-CN" altLang="en-US" sz="2000" b="1" dirty="0">
                <a:latin typeface="微软雅黑" panose="020B0503020204020204" pitchFamily="34" charset="-122"/>
                <a:ea typeface="微软雅黑" panose="020B0503020204020204" pitchFamily="34" charset="-122"/>
              </a:rPr>
              <a:t>。</a:t>
            </a:r>
            <a:endParaRPr lang="zh-CN" altLang="zh-CN" sz="2000" b="1" dirty="0">
              <a:latin typeface="微软雅黑" panose="020B0503020204020204" pitchFamily="34" charset="-122"/>
              <a:ea typeface="微软雅黑" panose="020B0503020204020204" pitchFamily="34" charset="-122"/>
            </a:endParaRPr>
          </a:p>
          <a:p>
            <a:pPr indent="504000">
              <a:lnSpc>
                <a:spcPct val="150000"/>
              </a:lnSpc>
            </a:pPr>
            <a:endParaRPr lang="zh-CN" altLang="en-US" dirty="0"/>
          </a:p>
        </p:txBody>
      </p:sp>
      <p:sp>
        <p:nvSpPr>
          <p:cNvPr id="6" name="Freeform 223"/>
          <p:cNvSpPr/>
          <p:nvPr/>
        </p:nvSpPr>
        <p:spPr bwMode="auto">
          <a:xfrm>
            <a:off x="921007" y="5488977"/>
            <a:ext cx="339725" cy="395288"/>
          </a:xfrm>
          <a:custGeom>
            <a:avLst/>
            <a:gdLst>
              <a:gd name="T0" fmla="*/ 181 w 211"/>
              <a:gd name="T1" fmla="*/ 99 h 246"/>
              <a:gd name="T2" fmla="*/ 180 w 211"/>
              <a:gd name="T3" fmla="*/ 44 h 246"/>
              <a:gd name="T4" fmla="*/ 118 w 211"/>
              <a:gd name="T5" fmla="*/ 48 h 246"/>
              <a:gd name="T6" fmla="*/ 38 w 211"/>
              <a:gd name="T7" fmla="*/ 20 h 246"/>
              <a:gd name="T8" fmla="*/ 27 w 211"/>
              <a:gd name="T9" fmla="*/ 104 h 246"/>
              <a:gd name="T10" fmla="*/ 43 w 211"/>
              <a:gd name="T11" fmla="*/ 160 h 246"/>
              <a:gd name="T12" fmla="*/ 39 w 211"/>
              <a:gd name="T13" fmla="*/ 223 h 246"/>
              <a:gd name="T14" fmla="*/ 104 w 211"/>
              <a:gd name="T15" fmla="*/ 203 h 246"/>
              <a:gd name="T16" fmla="*/ 142 w 211"/>
              <a:gd name="T17" fmla="*/ 208 h 246"/>
              <a:gd name="T18" fmla="*/ 156 w 211"/>
              <a:gd name="T19" fmla="*/ 165 h 246"/>
              <a:gd name="T20" fmla="*/ 197 w 211"/>
              <a:gd name="T21" fmla="*/ 155 h 246"/>
              <a:gd name="T22" fmla="*/ 181 w 211"/>
              <a:gd name="T23" fmla="*/ 9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1" h="246">
                <a:moveTo>
                  <a:pt x="181" y="99"/>
                </a:moveTo>
                <a:cubicBezTo>
                  <a:pt x="198" y="83"/>
                  <a:pt x="198" y="61"/>
                  <a:pt x="180" y="44"/>
                </a:cubicBezTo>
                <a:cubicBezTo>
                  <a:pt x="160" y="25"/>
                  <a:pt x="135" y="31"/>
                  <a:pt x="118" y="48"/>
                </a:cubicBezTo>
                <a:cubicBezTo>
                  <a:pt x="107" y="12"/>
                  <a:pt x="72" y="0"/>
                  <a:pt x="38" y="20"/>
                </a:cubicBezTo>
                <a:cubicBezTo>
                  <a:pt x="3" y="40"/>
                  <a:pt x="1" y="78"/>
                  <a:pt x="27" y="104"/>
                </a:cubicBezTo>
                <a:cubicBezTo>
                  <a:pt x="0" y="119"/>
                  <a:pt x="15" y="153"/>
                  <a:pt x="43" y="160"/>
                </a:cubicBezTo>
                <a:cubicBezTo>
                  <a:pt x="29" y="177"/>
                  <a:pt x="22" y="206"/>
                  <a:pt x="39" y="223"/>
                </a:cubicBezTo>
                <a:cubicBezTo>
                  <a:pt x="62" y="246"/>
                  <a:pt x="93" y="229"/>
                  <a:pt x="104" y="203"/>
                </a:cubicBezTo>
                <a:cubicBezTo>
                  <a:pt x="114" y="214"/>
                  <a:pt x="129" y="218"/>
                  <a:pt x="142" y="208"/>
                </a:cubicBezTo>
                <a:cubicBezTo>
                  <a:pt x="157" y="197"/>
                  <a:pt x="160" y="181"/>
                  <a:pt x="156" y="165"/>
                </a:cubicBezTo>
                <a:cubicBezTo>
                  <a:pt x="170" y="172"/>
                  <a:pt x="187" y="171"/>
                  <a:pt x="197" y="155"/>
                </a:cubicBezTo>
                <a:cubicBezTo>
                  <a:pt x="211" y="134"/>
                  <a:pt x="200" y="112"/>
                  <a:pt x="181" y="99"/>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7" name="Freeform 224"/>
          <p:cNvSpPr/>
          <p:nvPr/>
        </p:nvSpPr>
        <p:spPr bwMode="auto">
          <a:xfrm>
            <a:off x="1016257" y="5133377"/>
            <a:ext cx="314325" cy="330200"/>
          </a:xfrm>
          <a:custGeom>
            <a:avLst/>
            <a:gdLst>
              <a:gd name="T0" fmla="*/ 157 w 196"/>
              <a:gd name="T1" fmla="*/ 53 h 205"/>
              <a:gd name="T2" fmla="*/ 127 w 196"/>
              <a:gd name="T3" fmla="*/ 4 h 205"/>
              <a:gd name="T4" fmla="*/ 82 w 196"/>
              <a:gd name="T5" fmla="*/ 31 h 205"/>
              <a:gd name="T6" fmla="*/ 14 w 196"/>
              <a:gd name="T7" fmla="*/ 53 h 205"/>
              <a:gd name="T8" fmla="*/ 40 w 196"/>
              <a:gd name="T9" fmla="*/ 118 h 205"/>
              <a:gd name="T10" fmla="*/ 75 w 196"/>
              <a:gd name="T11" fmla="*/ 173 h 205"/>
              <a:gd name="T12" fmla="*/ 133 w 196"/>
              <a:gd name="T13" fmla="*/ 157 h 205"/>
              <a:gd name="T14" fmla="*/ 167 w 196"/>
              <a:gd name="T15" fmla="*/ 153 h 205"/>
              <a:gd name="T16" fmla="*/ 167 w 196"/>
              <a:gd name="T17" fmla="*/ 120 h 205"/>
              <a:gd name="T18" fmla="*/ 194 w 196"/>
              <a:gd name="T19" fmla="*/ 95 h 205"/>
              <a:gd name="T20" fmla="*/ 157 w 196"/>
              <a:gd name="T21" fmla="*/ 53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 h="205">
                <a:moveTo>
                  <a:pt x="157" y="53"/>
                </a:moveTo>
                <a:cubicBezTo>
                  <a:pt x="156" y="32"/>
                  <a:pt x="150" y="9"/>
                  <a:pt x="127" y="4"/>
                </a:cubicBezTo>
                <a:cubicBezTo>
                  <a:pt x="107" y="0"/>
                  <a:pt x="85" y="12"/>
                  <a:pt x="82" y="31"/>
                </a:cubicBezTo>
                <a:cubicBezTo>
                  <a:pt x="60" y="15"/>
                  <a:pt x="28" y="30"/>
                  <a:pt x="14" y="53"/>
                </a:cubicBezTo>
                <a:cubicBezTo>
                  <a:pt x="0" y="78"/>
                  <a:pt x="15" y="110"/>
                  <a:pt x="40" y="118"/>
                </a:cubicBezTo>
                <a:cubicBezTo>
                  <a:pt x="9" y="141"/>
                  <a:pt x="41" y="194"/>
                  <a:pt x="75" y="173"/>
                </a:cubicBezTo>
                <a:cubicBezTo>
                  <a:pt x="89" y="205"/>
                  <a:pt x="128" y="187"/>
                  <a:pt x="133" y="157"/>
                </a:cubicBezTo>
                <a:cubicBezTo>
                  <a:pt x="144" y="163"/>
                  <a:pt x="159" y="166"/>
                  <a:pt x="167" y="153"/>
                </a:cubicBezTo>
                <a:cubicBezTo>
                  <a:pt x="174" y="142"/>
                  <a:pt x="173" y="130"/>
                  <a:pt x="167" y="120"/>
                </a:cubicBezTo>
                <a:cubicBezTo>
                  <a:pt x="181" y="120"/>
                  <a:pt x="192" y="111"/>
                  <a:pt x="194" y="95"/>
                </a:cubicBezTo>
                <a:cubicBezTo>
                  <a:pt x="196" y="72"/>
                  <a:pt x="177" y="57"/>
                  <a:pt x="157" y="53"/>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9" name="Freeform 225"/>
          <p:cNvSpPr/>
          <p:nvPr/>
        </p:nvSpPr>
        <p:spPr bwMode="auto">
          <a:xfrm>
            <a:off x="1257557" y="4936527"/>
            <a:ext cx="273050" cy="269875"/>
          </a:xfrm>
          <a:custGeom>
            <a:avLst/>
            <a:gdLst>
              <a:gd name="T0" fmla="*/ 155 w 170"/>
              <a:gd name="T1" fmla="*/ 135 h 167"/>
              <a:gd name="T2" fmla="*/ 134 w 170"/>
              <a:gd name="T3" fmla="*/ 72 h 167"/>
              <a:gd name="T4" fmla="*/ 73 w 170"/>
              <a:gd name="T5" fmla="*/ 38 h 167"/>
              <a:gd name="T6" fmla="*/ 6 w 170"/>
              <a:gd name="T7" fmla="*/ 44 h 167"/>
              <a:gd name="T8" fmla="*/ 27 w 170"/>
              <a:gd name="T9" fmla="*/ 99 h 167"/>
              <a:gd name="T10" fmla="*/ 70 w 170"/>
              <a:gd name="T11" fmla="*/ 126 h 167"/>
              <a:gd name="T12" fmla="*/ 155 w 170"/>
              <a:gd name="T13" fmla="*/ 135 h 167"/>
            </a:gdLst>
            <a:ahLst/>
            <a:cxnLst>
              <a:cxn ang="0">
                <a:pos x="T0" y="T1"/>
              </a:cxn>
              <a:cxn ang="0">
                <a:pos x="T2" y="T3"/>
              </a:cxn>
              <a:cxn ang="0">
                <a:pos x="T4" y="T5"/>
              </a:cxn>
              <a:cxn ang="0">
                <a:pos x="T6" y="T7"/>
              </a:cxn>
              <a:cxn ang="0">
                <a:pos x="T8" y="T9"/>
              </a:cxn>
              <a:cxn ang="0">
                <a:pos x="T10" y="T11"/>
              </a:cxn>
              <a:cxn ang="0">
                <a:pos x="T12" y="T13"/>
              </a:cxn>
            </a:cxnLst>
            <a:rect l="0" t="0" r="r" b="b"/>
            <a:pathLst>
              <a:path w="170" h="167">
                <a:moveTo>
                  <a:pt x="155" y="135"/>
                </a:moveTo>
                <a:cubicBezTo>
                  <a:pt x="170" y="111"/>
                  <a:pt x="160" y="78"/>
                  <a:pt x="134" y="72"/>
                </a:cubicBezTo>
                <a:cubicBezTo>
                  <a:pt x="160" y="33"/>
                  <a:pt x="101" y="0"/>
                  <a:pt x="73" y="38"/>
                </a:cubicBezTo>
                <a:cubicBezTo>
                  <a:pt x="56" y="17"/>
                  <a:pt x="17" y="12"/>
                  <a:pt x="6" y="44"/>
                </a:cubicBezTo>
                <a:cubicBezTo>
                  <a:pt x="0" y="63"/>
                  <a:pt x="5" y="95"/>
                  <a:pt x="27" y="99"/>
                </a:cubicBezTo>
                <a:cubicBezTo>
                  <a:pt x="11" y="125"/>
                  <a:pt x="54" y="152"/>
                  <a:pt x="70" y="126"/>
                </a:cubicBezTo>
                <a:cubicBezTo>
                  <a:pt x="87" y="157"/>
                  <a:pt x="135" y="167"/>
                  <a:pt x="155" y="135"/>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0" name="Freeform 226"/>
          <p:cNvSpPr/>
          <p:nvPr/>
        </p:nvSpPr>
        <p:spPr bwMode="auto">
          <a:xfrm>
            <a:off x="1435357" y="5227040"/>
            <a:ext cx="293688" cy="303213"/>
          </a:xfrm>
          <a:custGeom>
            <a:avLst/>
            <a:gdLst>
              <a:gd name="T0" fmla="*/ 119 w 182"/>
              <a:gd name="T1" fmla="*/ 157 h 189"/>
              <a:gd name="T2" fmla="*/ 168 w 182"/>
              <a:gd name="T3" fmla="*/ 142 h 189"/>
              <a:gd name="T4" fmla="*/ 141 w 182"/>
              <a:gd name="T5" fmla="*/ 91 h 189"/>
              <a:gd name="T6" fmla="*/ 132 w 182"/>
              <a:gd name="T7" fmla="*/ 38 h 189"/>
              <a:gd name="T8" fmla="*/ 89 w 182"/>
              <a:gd name="T9" fmla="*/ 45 h 189"/>
              <a:gd name="T10" fmla="*/ 37 w 182"/>
              <a:gd name="T11" fmla="*/ 105 h 189"/>
              <a:gd name="T12" fmla="*/ 70 w 182"/>
              <a:gd name="T13" fmla="*/ 148 h 189"/>
              <a:gd name="T14" fmla="*/ 89 w 182"/>
              <a:gd name="T15" fmla="*/ 183 h 189"/>
              <a:gd name="T16" fmla="*/ 119 w 182"/>
              <a:gd name="T17" fmla="*/ 15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189">
                <a:moveTo>
                  <a:pt x="119" y="157"/>
                </a:moveTo>
                <a:cubicBezTo>
                  <a:pt x="137" y="168"/>
                  <a:pt x="157" y="161"/>
                  <a:pt x="168" y="142"/>
                </a:cubicBezTo>
                <a:cubicBezTo>
                  <a:pt x="182" y="117"/>
                  <a:pt x="163" y="98"/>
                  <a:pt x="141" y="91"/>
                </a:cubicBezTo>
                <a:cubicBezTo>
                  <a:pt x="155" y="72"/>
                  <a:pt x="156" y="50"/>
                  <a:pt x="132" y="38"/>
                </a:cubicBezTo>
                <a:cubicBezTo>
                  <a:pt x="118" y="31"/>
                  <a:pt x="97" y="31"/>
                  <a:pt x="89" y="45"/>
                </a:cubicBezTo>
                <a:cubicBezTo>
                  <a:pt x="46" y="0"/>
                  <a:pt x="0" y="87"/>
                  <a:pt x="37" y="105"/>
                </a:cubicBezTo>
                <a:cubicBezTo>
                  <a:pt x="15" y="128"/>
                  <a:pt x="49" y="160"/>
                  <a:pt x="70" y="148"/>
                </a:cubicBezTo>
                <a:cubicBezTo>
                  <a:pt x="68" y="163"/>
                  <a:pt x="73" y="177"/>
                  <a:pt x="89" y="183"/>
                </a:cubicBezTo>
                <a:cubicBezTo>
                  <a:pt x="106" y="189"/>
                  <a:pt x="116" y="172"/>
                  <a:pt x="119" y="15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1" name="Freeform 227"/>
          <p:cNvSpPr/>
          <p:nvPr/>
        </p:nvSpPr>
        <p:spPr bwMode="auto">
          <a:xfrm>
            <a:off x="1544894" y="5479452"/>
            <a:ext cx="317500" cy="371475"/>
          </a:xfrm>
          <a:custGeom>
            <a:avLst/>
            <a:gdLst>
              <a:gd name="T0" fmla="*/ 184 w 197"/>
              <a:gd name="T1" fmla="*/ 76 h 231"/>
              <a:gd name="T2" fmla="*/ 124 w 197"/>
              <a:gd name="T3" fmla="*/ 51 h 231"/>
              <a:gd name="T4" fmla="*/ 48 w 197"/>
              <a:gd name="T5" fmla="*/ 65 h 231"/>
              <a:gd name="T6" fmla="*/ 21 w 197"/>
              <a:gd name="T7" fmla="*/ 114 h 231"/>
              <a:gd name="T8" fmla="*/ 43 w 197"/>
              <a:gd name="T9" fmla="*/ 161 h 231"/>
              <a:gd name="T10" fmla="*/ 53 w 197"/>
              <a:gd name="T11" fmla="*/ 196 h 231"/>
              <a:gd name="T12" fmla="*/ 84 w 197"/>
              <a:gd name="T13" fmla="*/ 188 h 231"/>
              <a:gd name="T14" fmla="*/ 161 w 197"/>
              <a:gd name="T15" fmla="*/ 201 h 231"/>
              <a:gd name="T16" fmla="*/ 158 w 197"/>
              <a:gd name="T17" fmla="*/ 130 h 231"/>
              <a:gd name="T18" fmla="*/ 184 w 197"/>
              <a:gd name="T19" fmla="*/ 7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231">
                <a:moveTo>
                  <a:pt x="184" y="76"/>
                </a:moveTo>
                <a:cubicBezTo>
                  <a:pt x="173" y="51"/>
                  <a:pt x="147" y="37"/>
                  <a:pt x="124" y="51"/>
                </a:cubicBezTo>
                <a:cubicBezTo>
                  <a:pt x="114" y="0"/>
                  <a:pt x="40" y="32"/>
                  <a:pt x="48" y="65"/>
                </a:cubicBezTo>
                <a:cubicBezTo>
                  <a:pt x="21" y="59"/>
                  <a:pt x="0" y="92"/>
                  <a:pt x="21" y="114"/>
                </a:cubicBezTo>
                <a:cubicBezTo>
                  <a:pt x="0" y="134"/>
                  <a:pt x="17" y="169"/>
                  <a:pt x="43" y="161"/>
                </a:cubicBezTo>
                <a:cubicBezTo>
                  <a:pt x="39" y="174"/>
                  <a:pt x="40" y="187"/>
                  <a:pt x="53" y="196"/>
                </a:cubicBezTo>
                <a:cubicBezTo>
                  <a:pt x="64" y="203"/>
                  <a:pt x="76" y="197"/>
                  <a:pt x="84" y="188"/>
                </a:cubicBezTo>
                <a:cubicBezTo>
                  <a:pt x="96" y="216"/>
                  <a:pt x="141" y="231"/>
                  <a:pt x="161" y="201"/>
                </a:cubicBezTo>
                <a:cubicBezTo>
                  <a:pt x="175" y="182"/>
                  <a:pt x="178" y="145"/>
                  <a:pt x="158" y="130"/>
                </a:cubicBezTo>
                <a:cubicBezTo>
                  <a:pt x="181" y="123"/>
                  <a:pt x="197" y="103"/>
                  <a:pt x="184" y="76"/>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2" name="Freeform 228"/>
          <p:cNvSpPr/>
          <p:nvPr/>
        </p:nvSpPr>
        <p:spPr bwMode="auto">
          <a:xfrm>
            <a:off x="1084519" y="5096865"/>
            <a:ext cx="636588" cy="1225550"/>
          </a:xfrm>
          <a:custGeom>
            <a:avLst/>
            <a:gdLst>
              <a:gd name="T0" fmla="*/ 385 w 395"/>
              <a:gd name="T1" fmla="*/ 317 h 762"/>
              <a:gd name="T2" fmla="*/ 379 w 395"/>
              <a:gd name="T3" fmla="*/ 314 h 762"/>
              <a:gd name="T4" fmla="*/ 375 w 395"/>
              <a:gd name="T5" fmla="*/ 317 h 762"/>
              <a:gd name="T6" fmla="*/ 298 w 395"/>
              <a:gd name="T7" fmla="*/ 414 h 762"/>
              <a:gd name="T8" fmla="*/ 244 w 395"/>
              <a:gd name="T9" fmla="*/ 414 h 762"/>
              <a:gd name="T10" fmla="*/ 246 w 395"/>
              <a:gd name="T11" fmla="*/ 372 h 762"/>
              <a:gd name="T12" fmla="*/ 304 w 395"/>
              <a:gd name="T13" fmla="*/ 175 h 762"/>
              <a:gd name="T14" fmla="*/ 301 w 395"/>
              <a:gd name="T15" fmla="*/ 173 h 762"/>
              <a:gd name="T16" fmla="*/ 293 w 395"/>
              <a:gd name="T17" fmla="*/ 177 h 762"/>
              <a:gd name="T18" fmla="*/ 241 w 395"/>
              <a:gd name="T19" fmla="*/ 239 h 762"/>
              <a:gd name="T20" fmla="*/ 216 w 395"/>
              <a:gd name="T21" fmla="*/ 168 h 762"/>
              <a:gd name="T22" fmla="*/ 207 w 395"/>
              <a:gd name="T23" fmla="*/ 70 h 762"/>
              <a:gd name="T24" fmla="*/ 196 w 395"/>
              <a:gd name="T25" fmla="*/ 42 h 762"/>
              <a:gd name="T26" fmla="*/ 194 w 395"/>
              <a:gd name="T27" fmla="*/ 37 h 762"/>
              <a:gd name="T28" fmla="*/ 172 w 395"/>
              <a:gd name="T29" fmla="*/ 4 h 762"/>
              <a:gd name="T30" fmla="*/ 172 w 395"/>
              <a:gd name="T31" fmla="*/ 3 h 762"/>
              <a:gd name="T32" fmla="*/ 168 w 395"/>
              <a:gd name="T33" fmla="*/ 1 h 762"/>
              <a:gd name="T34" fmla="*/ 163 w 395"/>
              <a:gd name="T35" fmla="*/ 2 h 762"/>
              <a:gd name="T36" fmla="*/ 162 w 395"/>
              <a:gd name="T37" fmla="*/ 9 h 762"/>
              <a:gd name="T38" fmla="*/ 181 w 395"/>
              <a:gd name="T39" fmla="*/ 86 h 762"/>
              <a:gd name="T40" fmla="*/ 175 w 395"/>
              <a:gd name="T41" fmla="*/ 160 h 762"/>
              <a:gd name="T42" fmla="*/ 79 w 395"/>
              <a:gd name="T43" fmla="*/ 117 h 762"/>
              <a:gd name="T44" fmla="*/ 78 w 395"/>
              <a:gd name="T45" fmla="*/ 114 h 762"/>
              <a:gd name="T46" fmla="*/ 78 w 395"/>
              <a:gd name="T47" fmla="*/ 114 h 762"/>
              <a:gd name="T48" fmla="*/ 72 w 395"/>
              <a:gd name="T49" fmla="*/ 114 h 762"/>
              <a:gd name="T50" fmla="*/ 92 w 395"/>
              <a:gd name="T51" fmla="*/ 205 h 762"/>
              <a:gd name="T52" fmla="*/ 139 w 395"/>
              <a:gd name="T53" fmla="*/ 242 h 762"/>
              <a:gd name="T54" fmla="*/ 171 w 395"/>
              <a:gd name="T55" fmla="*/ 303 h 762"/>
              <a:gd name="T56" fmla="*/ 164 w 395"/>
              <a:gd name="T57" fmla="*/ 373 h 762"/>
              <a:gd name="T58" fmla="*/ 104 w 395"/>
              <a:gd name="T59" fmla="*/ 402 h 762"/>
              <a:gd name="T60" fmla="*/ 58 w 395"/>
              <a:gd name="T61" fmla="*/ 386 h 762"/>
              <a:gd name="T62" fmla="*/ 7 w 395"/>
              <a:gd name="T63" fmla="*/ 354 h 762"/>
              <a:gd name="T64" fmla="*/ 2 w 395"/>
              <a:gd name="T65" fmla="*/ 356 h 762"/>
              <a:gd name="T66" fmla="*/ 2 w 395"/>
              <a:gd name="T67" fmla="*/ 356 h 762"/>
              <a:gd name="T68" fmla="*/ 1 w 395"/>
              <a:gd name="T69" fmla="*/ 361 h 762"/>
              <a:gd name="T70" fmla="*/ 62 w 395"/>
              <a:gd name="T71" fmla="*/ 430 h 762"/>
              <a:gd name="T72" fmla="*/ 127 w 395"/>
              <a:gd name="T73" fmla="*/ 522 h 762"/>
              <a:gd name="T74" fmla="*/ 113 w 395"/>
              <a:gd name="T75" fmla="*/ 744 h 762"/>
              <a:gd name="T76" fmla="*/ 115 w 395"/>
              <a:gd name="T77" fmla="*/ 751 h 762"/>
              <a:gd name="T78" fmla="*/ 116 w 395"/>
              <a:gd name="T79" fmla="*/ 753 h 762"/>
              <a:gd name="T80" fmla="*/ 169 w 395"/>
              <a:gd name="T81" fmla="*/ 755 h 762"/>
              <a:gd name="T82" fmla="*/ 256 w 395"/>
              <a:gd name="T83" fmla="*/ 753 h 762"/>
              <a:gd name="T84" fmla="*/ 259 w 395"/>
              <a:gd name="T85" fmla="*/ 750 h 762"/>
              <a:gd name="T86" fmla="*/ 262 w 395"/>
              <a:gd name="T87" fmla="*/ 745 h 762"/>
              <a:gd name="T88" fmla="*/ 243 w 395"/>
              <a:gd name="T89" fmla="*/ 659 h 762"/>
              <a:gd name="T90" fmla="*/ 256 w 395"/>
              <a:gd name="T91" fmla="*/ 506 h 762"/>
              <a:gd name="T92" fmla="*/ 340 w 395"/>
              <a:gd name="T93" fmla="*/ 413 h 762"/>
              <a:gd name="T94" fmla="*/ 385 w 395"/>
              <a:gd name="T95" fmla="*/ 317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5" h="762">
                <a:moveTo>
                  <a:pt x="385" y="317"/>
                </a:moveTo>
                <a:cubicBezTo>
                  <a:pt x="384" y="313"/>
                  <a:pt x="381" y="313"/>
                  <a:pt x="379" y="314"/>
                </a:cubicBezTo>
                <a:cubicBezTo>
                  <a:pt x="377" y="314"/>
                  <a:pt x="375" y="315"/>
                  <a:pt x="375" y="317"/>
                </a:cubicBezTo>
                <a:cubicBezTo>
                  <a:pt x="361" y="359"/>
                  <a:pt x="333" y="389"/>
                  <a:pt x="298" y="414"/>
                </a:cubicBezTo>
                <a:cubicBezTo>
                  <a:pt x="283" y="424"/>
                  <a:pt x="252" y="439"/>
                  <a:pt x="244" y="414"/>
                </a:cubicBezTo>
                <a:cubicBezTo>
                  <a:pt x="239" y="401"/>
                  <a:pt x="243" y="385"/>
                  <a:pt x="246" y="372"/>
                </a:cubicBezTo>
                <a:cubicBezTo>
                  <a:pt x="261" y="304"/>
                  <a:pt x="330" y="251"/>
                  <a:pt x="304" y="175"/>
                </a:cubicBezTo>
                <a:cubicBezTo>
                  <a:pt x="303" y="174"/>
                  <a:pt x="302" y="173"/>
                  <a:pt x="301" y="173"/>
                </a:cubicBezTo>
                <a:cubicBezTo>
                  <a:pt x="299" y="171"/>
                  <a:pt x="294" y="173"/>
                  <a:pt x="293" y="177"/>
                </a:cubicBezTo>
                <a:cubicBezTo>
                  <a:pt x="290" y="204"/>
                  <a:pt x="275" y="245"/>
                  <a:pt x="241" y="239"/>
                </a:cubicBezTo>
                <a:cubicBezTo>
                  <a:pt x="214" y="234"/>
                  <a:pt x="216" y="188"/>
                  <a:pt x="216" y="168"/>
                </a:cubicBezTo>
                <a:cubicBezTo>
                  <a:pt x="216" y="135"/>
                  <a:pt x="214" y="102"/>
                  <a:pt x="207" y="70"/>
                </a:cubicBezTo>
                <a:cubicBezTo>
                  <a:pt x="205" y="60"/>
                  <a:pt x="201" y="51"/>
                  <a:pt x="196" y="42"/>
                </a:cubicBezTo>
                <a:cubicBezTo>
                  <a:pt x="196" y="40"/>
                  <a:pt x="195" y="38"/>
                  <a:pt x="194" y="37"/>
                </a:cubicBezTo>
                <a:cubicBezTo>
                  <a:pt x="190" y="24"/>
                  <a:pt x="182" y="13"/>
                  <a:pt x="172" y="4"/>
                </a:cubicBezTo>
                <a:cubicBezTo>
                  <a:pt x="172" y="4"/>
                  <a:pt x="172" y="4"/>
                  <a:pt x="172" y="3"/>
                </a:cubicBezTo>
                <a:cubicBezTo>
                  <a:pt x="171" y="1"/>
                  <a:pt x="170" y="1"/>
                  <a:pt x="168" y="1"/>
                </a:cubicBezTo>
                <a:cubicBezTo>
                  <a:pt x="166" y="0"/>
                  <a:pt x="164" y="1"/>
                  <a:pt x="163" y="2"/>
                </a:cubicBezTo>
                <a:cubicBezTo>
                  <a:pt x="161" y="4"/>
                  <a:pt x="160" y="6"/>
                  <a:pt x="162" y="9"/>
                </a:cubicBezTo>
                <a:cubicBezTo>
                  <a:pt x="177" y="30"/>
                  <a:pt x="179" y="61"/>
                  <a:pt x="181" y="86"/>
                </a:cubicBezTo>
                <a:cubicBezTo>
                  <a:pt x="183" y="111"/>
                  <a:pt x="182" y="137"/>
                  <a:pt x="175" y="160"/>
                </a:cubicBezTo>
                <a:cubicBezTo>
                  <a:pt x="157" y="227"/>
                  <a:pt x="87" y="154"/>
                  <a:pt x="79" y="117"/>
                </a:cubicBezTo>
                <a:cubicBezTo>
                  <a:pt x="79" y="116"/>
                  <a:pt x="79" y="115"/>
                  <a:pt x="78" y="114"/>
                </a:cubicBezTo>
                <a:cubicBezTo>
                  <a:pt x="78" y="114"/>
                  <a:pt x="78" y="114"/>
                  <a:pt x="78" y="114"/>
                </a:cubicBezTo>
                <a:cubicBezTo>
                  <a:pt x="77" y="112"/>
                  <a:pt x="73" y="111"/>
                  <a:pt x="72" y="114"/>
                </a:cubicBezTo>
                <a:cubicBezTo>
                  <a:pt x="58" y="148"/>
                  <a:pt x="68" y="179"/>
                  <a:pt x="92" y="205"/>
                </a:cubicBezTo>
                <a:cubicBezTo>
                  <a:pt x="106" y="219"/>
                  <a:pt x="124" y="229"/>
                  <a:pt x="139" y="242"/>
                </a:cubicBezTo>
                <a:cubicBezTo>
                  <a:pt x="159" y="258"/>
                  <a:pt x="168" y="278"/>
                  <a:pt x="171" y="303"/>
                </a:cubicBezTo>
                <a:cubicBezTo>
                  <a:pt x="174" y="327"/>
                  <a:pt x="171" y="351"/>
                  <a:pt x="164" y="373"/>
                </a:cubicBezTo>
                <a:cubicBezTo>
                  <a:pt x="154" y="403"/>
                  <a:pt x="133" y="409"/>
                  <a:pt x="104" y="402"/>
                </a:cubicBezTo>
                <a:cubicBezTo>
                  <a:pt x="89" y="398"/>
                  <a:pt x="73" y="391"/>
                  <a:pt x="58" y="386"/>
                </a:cubicBezTo>
                <a:cubicBezTo>
                  <a:pt x="43" y="380"/>
                  <a:pt x="14" y="371"/>
                  <a:pt x="7" y="354"/>
                </a:cubicBezTo>
                <a:cubicBezTo>
                  <a:pt x="6" y="351"/>
                  <a:pt x="1" y="352"/>
                  <a:pt x="2" y="356"/>
                </a:cubicBezTo>
                <a:cubicBezTo>
                  <a:pt x="2" y="356"/>
                  <a:pt x="2" y="356"/>
                  <a:pt x="2" y="356"/>
                </a:cubicBezTo>
                <a:cubicBezTo>
                  <a:pt x="1" y="357"/>
                  <a:pt x="0" y="359"/>
                  <a:pt x="1" y="361"/>
                </a:cubicBezTo>
                <a:cubicBezTo>
                  <a:pt x="15" y="389"/>
                  <a:pt x="39" y="409"/>
                  <a:pt x="62" y="430"/>
                </a:cubicBezTo>
                <a:cubicBezTo>
                  <a:pt x="90" y="456"/>
                  <a:pt x="113" y="487"/>
                  <a:pt x="127" y="522"/>
                </a:cubicBezTo>
                <a:cubicBezTo>
                  <a:pt x="154" y="592"/>
                  <a:pt x="146" y="678"/>
                  <a:pt x="113" y="744"/>
                </a:cubicBezTo>
                <a:cubicBezTo>
                  <a:pt x="111" y="747"/>
                  <a:pt x="113" y="750"/>
                  <a:pt x="115" y="751"/>
                </a:cubicBezTo>
                <a:cubicBezTo>
                  <a:pt x="115" y="752"/>
                  <a:pt x="116" y="753"/>
                  <a:pt x="116" y="753"/>
                </a:cubicBezTo>
                <a:cubicBezTo>
                  <a:pt x="129" y="762"/>
                  <a:pt x="155" y="756"/>
                  <a:pt x="169" y="755"/>
                </a:cubicBezTo>
                <a:cubicBezTo>
                  <a:pt x="197" y="753"/>
                  <a:pt x="229" y="760"/>
                  <a:pt x="256" y="753"/>
                </a:cubicBezTo>
                <a:cubicBezTo>
                  <a:pt x="257" y="753"/>
                  <a:pt x="258" y="752"/>
                  <a:pt x="259" y="750"/>
                </a:cubicBezTo>
                <a:cubicBezTo>
                  <a:pt x="261" y="751"/>
                  <a:pt x="264" y="747"/>
                  <a:pt x="262" y="745"/>
                </a:cubicBezTo>
                <a:cubicBezTo>
                  <a:pt x="242" y="726"/>
                  <a:pt x="245" y="685"/>
                  <a:pt x="243" y="659"/>
                </a:cubicBezTo>
                <a:cubicBezTo>
                  <a:pt x="237" y="608"/>
                  <a:pt x="234" y="554"/>
                  <a:pt x="256" y="506"/>
                </a:cubicBezTo>
                <a:cubicBezTo>
                  <a:pt x="273" y="467"/>
                  <a:pt x="310" y="441"/>
                  <a:pt x="340" y="413"/>
                </a:cubicBezTo>
                <a:cubicBezTo>
                  <a:pt x="366" y="388"/>
                  <a:pt x="395" y="355"/>
                  <a:pt x="385" y="31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3" name="圆角矩形 12"/>
          <p:cNvSpPr/>
          <p:nvPr/>
        </p:nvSpPr>
        <p:spPr>
          <a:xfrm>
            <a:off x="2360618" y="657666"/>
            <a:ext cx="3959971"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14" name="矩形 13"/>
          <p:cNvSpPr/>
          <p:nvPr/>
        </p:nvSpPr>
        <p:spPr>
          <a:xfrm>
            <a:off x="2535221" y="737342"/>
            <a:ext cx="3467616" cy="584775"/>
          </a:xfrm>
          <a:prstGeom prst="rect">
            <a:avLst/>
          </a:prstGeom>
        </p:spPr>
        <p:txBody>
          <a:bodyPr wrap="none">
            <a:spAutoFit/>
          </a:bodyPr>
          <a:lstStyle/>
          <a:p>
            <a:r>
              <a:rPr lang="zh-CN" altLang="zh-CN" sz="3200" b="1" dirty="0">
                <a:solidFill>
                  <a:schemeClr val="bg1"/>
                </a:solidFill>
                <a:latin typeface="微软雅黑" panose="020B0503020204020204" charset="-122"/>
                <a:ea typeface="微软雅黑" panose="020B0503020204020204" charset="-122"/>
              </a:rPr>
              <a:t>正则表达式的</a:t>
            </a:r>
            <a:r>
              <a:rPr lang="zh-CN" altLang="en-US" sz="3200" b="1" dirty="0">
                <a:solidFill>
                  <a:schemeClr val="bg1"/>
                </a:solidFill>
                <a:latin typeface="微软雅黑" panose="020B0503020204020204" charset="-122"/>
                <a:ea typeface="微软雅黑" panose="020B0503020204020204" charset="-122"/>
              </a:rPr>
              <a:t>应用</a:t>
            </a:r>
          </a:p>
        </p:txBody>
      </p:sp>
    </p:spTree>
    <p:extLst>
      <p:ext uri="{BB962C8B-B14F-4D97-AF65-F5344CB8AC3E}">
        <p14:creationId xmlns:p14="http://schemas.microsoft.com/office/powerpoint/2010/main" val="80541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76018" y="2988497"/>
            <a:ext cx="5026819" cy="1990288"/>
          </a:xfrm>
          <a:prstGeom prst="rect">
            <a:avLst/>
          </a:prstGeom>
        </p:spPr>
        <p:txBody>
          <a:bodyPr wrap="square">
            <a:spAutoFit/>
          </a:bodyPr>
          <a:lstStyle/>
          <a:p>
            <a:pPr marL="226800" indent="226800">
              <a:lnSpc>
                <a:spcPct val="90000"/>
              </a:lnSpc>
              <a:spcBef>
                <a:spcPts val="1000"/>
              </a:spcBef>
            </a:pPr>
            <a:r>
              <a:rPr lang="zh-CN" altLang="zh-CN" sz="2000" dirty="0">
                <a:latin typeface="微软雅黑" panose="020B0503020204020204" pitchFamily="34" charset="-122"/>
                <a:ea typeface="微软雅黑" panose="020B0503020204020204" pitchFamily="34" charset="-122"/>
              </a:rPr>
              <a:t>假设</a:t>
            </a:r>
            <a:r>
              <a:rPr lang="zh-CN" altLang="en-US" sz="2000" dirty="0">
                <a:latin typeface="微软雅黑" panose="020B0503020204020204" pitchFamily="34" charset="-122"/>
                <a:ea typeface="微软雅黑" panose="020B0503020204020204" pitchFamily="34" charset="-122"/>
              </a:rPr>
              <a:t>一</a:t>
            </a:r>
            <a:r>
              <a:rPr lang="zh-CN" altLang="zh-CN" sz="2000" dirty="0">
                <a:latin typeface="微软雅黑" panose="020B0503020204020204" pitchFamily="34" charset="-122"/>
                <a:ea typeface="微软雅黑" panose="020B0503020204020204" pitchFamily="34" charset="-122"/>
              </a:rPr>
              <a:t>个文档名为</a:t>
            </a:r>
            <a:r>
              <a:rPr lang="en-US" altLang="zh-CN" sz="2000" dirty="0">
                <a:latin typeface="微软雅黑" panose="020B0503020204020204" pitchFamily="34" charset="-122"/>
                <a:ea typeface="微软雅黑" panose="020B0503020204020204" pitchFamily="34" charset="-122"/>
              </a:rPr>
              <a:t>test.txt</a:t>
            </a:r>
            <a:endParaRPr lang="zh-CN" altLang="zh-CN" sz="2000" dirty="0">
              <a:latin typeface="微软雅黑" panose="020B0503020204020204" pitchFamily="34" charset="-122"/>
              <a:ea typeface="微软雅黑" panose="020B0503020204020204" pitchFamily="34" charset="-122"/>
            </a:endParaRPr>
          </a:p>
          <a:p>
            <a:pPr marL="226800" indent="226800">
              <a:lnSpc>
                <a:spcPct val="90000"/>
              </a:lnSpc>
              <a:spcBef>
                <a:spcPts val="1000"/>
              </a:spcBef>
            </a:pPr>
            <a:r>
              <a:rPr lang="zh-CN" altLang="zh-CN" sz="2000" dirty="0">
                <a:latin typeface="微软雅黑" panose="020B0503020204020204" pitchFamily="34" charset="-122"/>
                <a:ea typeface="微软雅黑" panose="020B0503020204020204" pitchFamily="34" charset="-122"/>
              </a:rPr>
              <a:t>内容为：</a:t>
            </a:r>
          </a:p>
          <a:p>
            <a:pPr marL="226800" indent="226800">
              <a:lnSpc>
                <a:spcPct val="90000"/>
              </a:lnSpc>
              <a:spcBef>
                <a:spcPts val="1000"/>
              </a:spcBef>
            </a:pPr>
            <a:r>
              <a:rPr lang="en-US" altLang="zh-CN" sz="2000" dirty="0">
                <a:latin typeface="微软雅黑" panose="020B0503020204020204" pitchFamily="34" charset="-122"/>
                <a:ea typeface="微软雅黑" panose="020B0503020204020204" pitchFamily="34" charset="-122"/>
              </a:rPr>
              <a:t>Python</a:t>
            </a:r>
            <a:endParaRPr lang="zh-CN" altLang="zh-CN" sz="2000" dirty="0">
              <a:latin typeface="微软雅黑" panose="020B0503020204020204" pitchFamily="34" charset="-122"/>
              <a:ea typeface="微软雅黑" panose="020B0503020204020204" pitchFamily="34" charset="-122"/>
            </a:endParaRPr>
          </a:p>
          <a:p>
            <a:pPr marL="226800" indent="226800">
              <a:lnSpc>
                <a:spcPct val="90000"/>
              </a:lnSpc>
              <a:spcBef>
                <a:spcPts val="1000"/>
              </a:spcBef>
            </a:pPr>
            <a:r>
              <a:rPr lang="en-US" altLang="zh-CN" sz="2000" dirty="0" err="1">
                <a:latin typeface="微软雅黑" panose="020B0503020204020204" pitchFamily="34" charset="-122"/>
                <a:ea typeface="微软雅黑" panose="020B0503020204020204" pitchFamily="34" charset="-122"/>
              </a:rPr>
              <a:t>Python,wonderful</a:t>
            </a:r>
            <a:endParaRPr lang="en-US" altLang="zh-CN" sz="2000" dirty="0">
              <a:latin typeface="微软雅黑" panose="020B0503020204020204" pitchFamily="34" charset="-122"/>
              <a:ea typeface="微软雅黑" panose="020B0503020204020204" pitchFamily="34" charset="-122"/>
            </a:endParaRPr>
          </a:p>
          <a:p>
            <a:pPr marL="226800" indent="226800">
              <a:lnSpc>
                <a:spcPct val="90000"/>
              </a:lnSpc>
              <a:spcBef>
                <a:spcPts val="1000"/>
              </a:spcBef>
            </a:pPr>
            <a:r>
              <a:rPr lang="en-US" altLang="zh-CN" sz="2000" dirty="0">
                <a:latin typeface="微软雅黑" panose="020B0503020204020204" pitchFamily="34" charset="-122"/>
                <a:ea typeface="微软雅黑" panose="020B0503020204020204" pitchFamily="34" charset="-122"/>
              </a:rPr>
              <a:t>I love Python</a:t>
            </a:r>
            <a:endParaRPr lang="zh-CN" altLang="zh-CN" sz="20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6429865" y="2179575"/>
            <a:ext cx="3907725" cy="3608133"/>
          </a:xfrm>
          <a:prstGeom prst="rect">
            <a:avLst/>
          </a:prstGeom>
          <a:ln>
            <a:noFill/>
          </a:ln>
          <a:effectLst>
            <a:outerShdw blurRad="292100" dist="139700" dir="2700000" algn="tl" rotWithShape="0">
              <a:srgbClr val="333333">
                <a:alpha val="65000"/>
              </a:srgbClr>
            </a:outerShdw>
          </a:effectLst>
        </p:spPr>
      </p:pic>
      <p:cxnSp>
        <p:nvCxnSpPr>
          <p:cNvPr id="9" name="直接连接符 8">
            <a:extLst>
              <a:ext uri="{FF2B5EF4-FFF2-40B4-BE49-F238E27FC236}">
                <a16:creationId xmlns:a16="http://schemas.microsoft.com/office/drawing/2014/main" id="{D4D93E6B-C425-4596-9BD6-6EA0A7185C76}"/>
              </a:ext>
            </a:extLst>
          </p:cNvPr>
          <p:cNvCxnSpPr/>
          <p:nvPr/>
        </p:nvCxnSpPr>
        <p:spPr>
          <a:xfrm>
            <a:off x="5616473" y="2179576"/>
            <a:ext cx="1" cy="360813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360618" y="657666"/>
            <a:ext cx="3959971"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16" name="矩形 15"/>
          <p:cNvSpPr/>
          <p:nvPr/>
        </p:nvSpPr>
        <p:spPr>
          <a:xfrm>
            <a:off x="2535221" y="737342"/>
            <a:ext cx="3467616" cy="584775"/>
          </a:xfrm>
          <a:prstGeom prst="rect">
            <a:avLst/>
          </a:prstGeom>
        </p:spPr>
        <p:txBody>
          <a:bodyPr wrap="none">
            <a:spAutoFit/>
          </a:bodyPr>
          <a:lstStyle/>
          <a:p>
            <a:r>
              <a:rPr lang="zh-CN" altLang="zh-CN" sz="3200" b="1" dirty="0">
                <a:solidFill>
                  <a:schemeClr val="bg1"/>
                </a:solidFill>
                <a:latin typeface="微软雅黑" panose="020B0503020204020204" charset="-122"/>
                <a:ea typeface="微软雅黑" panose="020B0503020204020204" charset="-122"/>
              </a:rPr>
              <a:t>正则表达式的</a:t>
            </a:r>
            <a:r>
              <a:rPr lang="zh-CN" altLang="en-US" sz="3200" b="1" dirty="0">
                <a:solidFill>
                  <a:schemeClr val="bg1"/>
                </a:solidFill>
                <a:latin typeface="微软雅黑" panose="020B0503020204020204" charset="-122"/>
                <a:ea typeface="微软雅黑" panose="020B0503020204020204" charset="-122"/>
              </a:rPr>
              <a:t>应用</a:t>
            </a:r>
          </a:p>
        </p:txBody>
      </p:sp>
    </p:spTree>
    <p:extLst>
      <p:ext uri="{BB962C8B-B14F-4D97-AF65-F5344CB8AC3E}">
        <p14:creationId xmlns:p14="http://schemas.microsoft.com/office/powerpoint/2010/main" val="381570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21981" y="2041196"/>
            <a:ext cx="6597215" cy="4324261"/>
          </a:xfrm>
          <a:prstGeom prst="rect">
            <a:avLst/>
          </a:prstGeom>
        </p:spPr>
        <p:txBody>
          <a:bodyPr wrap="square">
            <a:spAutoFit/>
          </a:bodyPr>
          <a:lstStyle/>
          <a:p>
            <a:pPr marL="226800" indent="226800">
              <a:lnSpc>
                <a:spcPct val="90000"/>
              </a:lnSpc>
              <a:spcBef>
                <a:spcPts val="1000"/>
              </a:spcBef>
            </a:pPr>
            <a:r>
              <a:rPr lang="zh-CN" altLang="en-US" sz="2000" dirty="0">
                <a:latin typeface="微软雅黑" panose="020B0503020204020204" pitchFamily="34" charset="-122"/>
                <a:ea typeface="微软雅黑" panose="020B0503020204020204" pitchFamily="34" charset="-122"/>
              </a:rPr>
              <a:t>编制</a:t>
            </a:r>
            <a:r>
              <a:rPr lang="zh-CN" altLang="zh-CN" sz="2000" dirty="0">
                <a:latin typeface="微软雅黑" panose="020B0503020204020204" pitchFamily="34" charset="-122"/>
                <a:ea typeface="微软雅黑" panose="020B0503020204020204" pitchFamily="34" charset="-122"/>
              </a:rPr>
              <a:t>名为</a:t>
            </a:r>
            <a:r>
              <a:rPr lang="en-US" altLang="zh-CN" sz="2000" dirty="0">
                <a:latin typeface="微软雅黑" panose="020B0503020204020204" pitchFamily="34" charset="-122"/>
                <a:ea typeface="微软雅黑" panose="020B0503020204020204" pitchFamily="34" charset="-122"/>
              </a:rPr>
              <a:t>find_python.py</a:t>
            </a:r>
            <a:r>
              <a:rPr lang="zh-CN" altLang="zh-CN" sz="2000" dirty="0">
                <a:latin typeface="微软雅黑" panose="020B0503020204020204" pitchFamily="34" charset="-122"/>
                <a:ea typeface="微软雅黑" panose="020B0503020204020204" pitchFamily="34" charset="-122"/>
              </a:rPr>
              <a:t>的文件</a:t>
            </a:r>
          </a:p>
          <a:p>
            <a:pPr marL="226800" indent="226800">
              <a:lnSpc>
                <a:spcPct val="90000"/>
              </a:lnSpc>
              <a:spcBef>
                <a:spcPts val="1000"/>
              </a:spcBef>
            </a:pPr>
            <a:r>
              <a:rPr lang="zh-CN" altLang="zh-CN" sz="2000" dirty="0">
                <a:latin typeface="微软雅黑" panose="020B0503020204020204" pitchFamily="34" charset="-122"/>
                <a:ea typeface="微软雅黑" panose="020B0503020204020204" pitchFamily="34" charset="-122"/>
              </a:rPr>
              <a:t>内容为：</a:t>
            </a:r>
          </a:p>
          <a:p>
            <a:pPr marL="226800" indent="226800">
              <a:lnSpc>
                <a:spcPct val="90000"/>
              </a:lnSpc>
              <a:spcBef>
                <a:spcPts val="1000"/>
              </a:spcBef>
            </a:pPr>
            <a:r>
              <a:rPr lang="en-US" altLang="zh-CN" sz="2000" dirty="0">
                <a:latin typeface="微软雅黑" panose="020B0503020204020204" pitchFamily="34" charset="-122"/>
                <a:ea typeface="微软雅黑" panose="020B0503020204020204" pitchFamily="34" charset="-122"/>
              </a:rPr>
              <a:t>f = open(‘test.txt’)</a:t>
            </a:r>
          </a:p>
          <a:p>
            <a:pPr marL="226800" indent="226800">
              <a:lnSpc>
                <a:spcPct val="90000"/>
              </a:lnSpc>
              <a:spcBef>
                <a:spcPts val="1000"/>
              </a:spcBef>
            </a:pPr>
            <a:r>
              <a:rPr lang="en-US" altLang="zh-CN" sz="2000" dirty="0">
                <a:latin typeface="微软雅黑" panose="020B0503020204020204" pitchFamily="34" charset="-122"/>
                <a:ea typeface="微软雅黑" panose="020B0503020204020204" pitchFamily="34" charset="-122"/>
              </a:rPr>
              <a:t>for line in f:</a:t>
            </a:r>
            <a:endParaRPr lang="zh-CN" altLang="zh-CN" sz="2000" dirty="0">
              <a:latin typeface="微软雅黑" panose="020B0503020204020204" pitchFamily="34" charset="-122"/>
              <a:ea typeface="微软雅黑" panose="020B0503020204020204" pitchFamily="34" charset="-122"/>
            </a:endParaRPr>
          </a:p>
          <a:p>
            <a:pPr marL="226800" indent="226800">
              <a:lnSpc>
                <a:spcPct val="90000"/>
              </a:lnSpc>
              <a:spcBef>
                <a:spcPts val="1000"/>
              </a:spcBef>
            </a:pPr>
            <a:r>
              <a:rPr lang="en-US" altLang="zh-CN" sz="2000" dirty="0">
                <a:latin typeface="微软雅黑" panose="020B0503020204020204" pitchFamily="34" charset="-122"/>
                <a:ea typeface="微软雅黑" panose="020B0503020204020204" pitchFamily="34" charset="-122"/>
              </a:rPr>
              <a:t>	if </a:t>
            </a:r>
            <a:r>
              <a:rPr lang="en-US" altLang="zh-CN" sz="2000" dirty="0" err="1">
                <a:latin typeface="微软雅黑" panose="020B0503020204020204" pitchFamily="34" charset="-122"/>
                <a:ea typeface="微软雅黑" panose="020B0503020204020204" pitchFamily="34" charset="-122"/>
              </a:rPr>
              <a:t>line.startswith</a:t>
            </a:r>
            <a:r>
              <a:rPr lang="en-US" altLang="zh-CN" sz="2000" dirty="0">
                <a:latin typeface="微软雅黑" panose="020B0503020204020204" pitchFamily="34" charset="-122"/>
                <a:ea typeface="微软雅黑" panose="020B0503020204020204" pitchFamily="34" charset="-122"/>
              </a:rPr>
              <a:t>(‘Python’):</a:t>
            </a:r>
            <a:endParaRPr lang="zh-CN" altLang="zh-CN" sz="2000" dirty="0">
              <a:latin typeface="微软雅黑" panose="020B0503020204020204" pitchFamily="34" charset="-122"/>
              <a:ea typeface="微软雅黑" panose="020B0503020204020204" pitchFamily="34" charset="-122"/>
            </a:endParaRPr>
          </a:p>
          <a:p>
            <a:pPr marL="226800" indent="226800">
              <a:lnSpc>
                <a:spcPct val="90000"/>
              </a:lnSpc>
              <a:spcBef>
                <a:spcPts val="1000"/>
              </a:spcBef>
            </a:pPr>
            <a:r>
              <a:rPr lang="en-US" altLang="zh-CN" sz="2000" dirty="0">
                <a:latin typeface="微软雅黑" panose="020B0503020204020204" pitchFamily="34" charset="-122"/>
                <a:ea typeface="微软雅黑" panose="020B0503020204020204" pitchFamily="34" charset="-122"/>
              </a:rPr>
              <a:t>	print line</a:t>
            </a:r>
          </a:p>
          <a:p>
            <a:pPr marL="226800" indent="226800">
              <a:lnSpc>
                <a:spcPct val="90000"/>
              </a:lnSpc>
              <a:spcBef>
                <a:spcPts val="1000"/>
              </a:spcBef>
            </a:pPr>
            <a:r>
              <a:rPr lang="zh-CN" altLang="zh-CN" sz="2000" dirty="0">
                <a:latin typeface="微软雅黑" panose="020B0503020204020204" pitchFamily="34" charset="-122"/>
                <a:ea typeface="微软雅黑" panose="020B0503020204020204" pitchFamily="34" charset="-122"/>
              </a:rPr>
              <a:t>运行结果为：</a:t>
            </a:r>
          </a:p>
          <a:p>
            <a:pPr marL="226800" indent="226800">
              <a:lnSpc>
                <a:spcPct val="90000"/>
              </a:lnSpc>
              <a:spcBef>
                <a:spcPts val="1000"/>
              </a:spcBef>
            </a:pPr>
            <a:r>
              <a:rPr lang="en-US" altLang="zh-CN" sz="2000" dirty="0">
                <a:latin typeface="微软雅黑" panose="020B0503020204020204" pitchFamily="34" charset="-122"/>
                <a:ea typeface="微软雅黑" panose="020B0503020204020204" pitchFamily="34" charset="-122"/>
              </a:rPr>
              <a:t>Python</a:t>
            </a:r>
            <a:endParaRPr lang="zh-CN" altLang="zh-CN" sz="2000" dirty="0">
              <a:latin typeface="微软雅黑" panose="020B0503020204020204" pitchFamily="34" charset="-122"/>
              <a:ea typeface="微软雅黑" panose="020B0503020204020204" pitchFamily="34" charset="-122"/>
            </a:endParaRPr>
          </a:p>
          <a:p>
            <a:pPr marL="226800" indent="226800">
              <a:lnSpc>
                <a:spcPct val="90000"/>
              </a:lnSpc>
              <a:spcBef>
                <a:spcPts val="1000"/>
              </a:spcBef>
            </a:pPr>
            <a:r>
              <a:rPr lang="en-US" altLang="zh-CN" sz="2000" dirty="0" err="1">
                <a:latin typeface="微软雅黑" panose="020B0503020204020204" pitchFamily="34" charset="-122"/>
                <a:ea typeface="微软雅黑" panose="020B0503020204020204" pitchFamily="34" charset="-122"/>
              </a:rPr>
              <a:t>Python,wonderful</a:t>
            </a:r>
            <a:endParaRPr lang="en-US" altLang="zh-CN" sz="2000" dirty="0">
              <a:latin typeface="微软雅黑" panose="020B0503020204020204" pitchFamily="34" charset="-122"/>
              <a:ea typeface="微软雅黑" panose="020B0503020204020204" pitchFamily="34" charset="-122"/>
            </a:endParaRPr>
          </a:p>
          <a:p>
            <a:pPr marL="226800" indent="226800">
              <a:lnSpc>
                <a:spcPct val="90000"/>
              </a:lnSpc>
              <a:spcBef>
                <a:spcPts val="1000"/>
              </a:spcBef>
            </a:pPr>
            <a:endParaRPr lang="zh-CN" altLang="zh-CN" sz="2000" dirty="0">
              <a:latin typeface="微软雅黑" panose="020B0503020204020204" pitchFamily="34" charset="-122"/>
              <a:ea typeface="微软雅黑" panose="020B0503020204020204" pitchFamily="34" charset="-122"/>
            </a:endParaRPr>
          </a:p>
          <a:p>
            <a:endParaRPr lang="zh-CN" altLang="zh-CN" sz="2000" dirty="0">
              <a:latin typeface="微软雅黑" panose="020B0503020204020204" pitchFamily="34" charset="-122"/>
              <a:ea typeface="微软雅黑" panose="020B0503020204020204" pitchFamily="34" charset="-122"/>
            </a:endParaRPr>
          </a:p>
        </p:txBody>
      </p:sp>
      <p:sp>
        <p:nvSpPr>
          <p:cNvPr id="9" name="Freeform 100">
            <a:extLst>
              <a:ext uri="{FF2B5EF4-FFF2-40B4-BE49-F238E27FC236}">
                <a16:creationId xmlns:a16="http://schemas.microsoft.com/office/drawing/2014/main" id="{10B8A1AA-1323-4508-A4E6-E1FA727EEEF0}"/>
              </a:ext>
            </a:extLst>
          </p:cNvPr>
          <p:cNvSpPr>
            <a:spLocks noEditPoints="1"/>
          </p:cNvSpPr>
          <p:nvPr/>
        </p:nvSpPr>
        <p:spPr bwMode="auto">
          <a:xfrm>
            <a:off x="5819505" y="5778498"/>
            <a:ext cx="383786" cy="367905"/>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headEnd/>
            <a:tailEnd/>
          </a:ln>
        </p:spPr>
        <p:txBody>
          <a:bodyPr vert="horz" wrap="square" lIns="91431" tIns="45715" rIns="91431" bIns="45715" numCol="1" anchor="t" anchorCtr="0" compatLnSpc="1">
            <a:prstTxWarp prst="textNoShape">
              <a:avLst/>
            </a:prstTxWarp>
          </a:bodyPr>
          <a:lstStyle/>
          <a:p>
            <a:endParaRPr lang="en-US" dirty="0">
              <a:solidFill>
                <a:schemeClr val="bg1"/>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2360618" y="657666"/>
            <a:ext cx="3959971"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18" name="矩形 17"/>
          <p:cNvSpPr/>
          <p:nvPr/>
        </p:nvSpPr>
        <p:spPr>
          <a:xfrm>
            <a:off x="2535221" y="737342"/>
            <a:ext cx="3467616" cy="584775"/>
          </a:xfrm>
          <a:prstGeom prst="rect">
            <a:avLst/>
          </a:prstGeom>
        </p:spPr>
        <p:txBody>
          <a:bodyPr wrap="none">
            <a:spAutoFit/>
          </a:bodyPr>
          <a:lstStyle/>
          <a:p>
            <a:r>
              <a:rPr lang="zh-CN" altLang="zh-CN" sz="3200" b="1" dirty="0">
                <a:solidFill>
                  <a:schemeClr val="bg1"/>
                </a:solidFill>
                <a:latin typeface="微软雅黑" panose="020B0503020204020204" charset="-122"/>
                <a:ea typeface="微软雅黑" panose="020B0503020204020204" charset="-122"/>
              </a:rPr>
              <a:t>正则表达式的</a:t>
            </a:r>
            <a:r>
              <a:rPr lang="zh-CN" altLang="en-US" sz="3200" b="1" dirty="0">
                <a:solidFill>
                  <a:schemeClr val="bg1"/>
                </a:solidFill>
                <a:latin typeface="微软雅黑" panose="020B0503020204020204" charset="-122"/>
                <a:ea typeface="微软雅黑" panose="020B0503020204020204" charset="-122"/>
              </a:rPr>
              <a:t>应用</a:t>
            </a:r>
          </a:p>
        </p:txBody>
      </p:sp>
    </p:spTree>
    <p:extLst>
      <p:ext uri="{BB962C8B-B14F-4D97-AF65-F5344CB8AC3E}">
        <p14:creationId xmlns:p14="http://schemas.microsoft.com/office/powerpoint/2010/main" val="399865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35221" y="1557954"/>
            <a:ext cx="5648840" cy="774571"/>
          </a:xfrm>
          <a:prstGeom prst="rect">
            <a:avLst/>
          </a:prstGeom>
        </p:spPr>
        <p:txBody>
          <a:bodyPr wrap="square">
            <a:spAutoFit/>
          </a:bodyPr>
          <a:lstStyle/>
          <a:p>
            <a:pPr marL="226800" indent="-226800">
              <a:lnSpc>
                <a:spcPct val="90000"/>
              </a:lnSpc>
              <a:spcBef>
                <a:spcPts val="1000"/>
              </a:spcBef>
            </a:pPr>
            <a:r>
              <a:rPr lang="zh-CN" altLang="en-US" sz="2000" dirty="0">
                <a:latin typeface="微软雅黑" panose="020B0503020204020204" pitchFamily="34" charset="-122"/>
                <a:ea typeface="微软雅黑" panose="020B0503020204020204" pitchFamily="34" charset="-122"/>
              </a:rPr>
              <a:t>改进上例：</a:t>
            </a:r>
            <a:endParaRPr lang="en-US" altLang="zh-CN" sz="2000" dirty="0">
              <a:latin typeface="微软雅黑" panose="020B0503020204020204" pitchFamily="34" charset="-122"/>
              <a:ea typeface="微软雅黑" panose="020B0503020204020204" pitchFamily="34" charset="-122"/>
            </a:endParaRPr>
          </a:p>
          <a:p>
            <a:pPr marL="226800" indent="-226800">
              <a:lnSpc>
                <a:spcPct val="90000"/>
              </a:lnSpc>
              <a:spcBef>
                <a:spcPts val="1000"/>
              </a:spcBef>
            </a:pPr>
            <a:r>
              <a:rPr lang="zh-CN" altLang="en-US" sz="2000" dirty="0">
                <a:latin typeface="微软雅黑" panose="020B0503020204020204" pitchFamily="34" charset="-122"/>
                <a:ea typeface="微软雅黑" panose="020B0503020204020204" pitchFamily="34" charset="-122"/>
              </a:rPr>
              <a:t>试用函数实现搜索功能</a:t>
            </a:r>
            <a:endParaRPr lang="en-US" altLang="zh-CN" sz="2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2360618" y="2500999"/>
            <a:ext cx="6029403" cy="3476235"/>
          </a:xfrm>
          <a:prstGeom prst="rect">
            <a:avLst/>
          </a:prstGeom>
          <a:ln>
            <a:noFill/>
          </a:ln>
          <a:effectLst>
            <a:outerShdw blurRad="292100" dist="139700" dir="2700000" algn="tl" rotWithShape="0">
              <a:srgbClr val="333333">
                <a:alpha val="65000"/>
              </a:srgbClr>
            </a:outerShdw>
          </a:effectLst>
        </p:spPr>
      </p:pic>
      <p:sp>
        <p:nvSpPr>
          <p:cNvPr id="25" name="圆角矩形 24"/>
          <p:cNvSpPr/>
          <p:nvPr/>
        </p:nvSpPr>
        <p:spPr>
          <a:xfrm>
            <a:off x="2360618" y="657666"/>
            <a:ext cx="3959971"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26" name="矩形 25"/>
          <p:cNvSpPr/>
          <p:nvPr/>
        </p:nvSpPr>
        <p:spPr>
          <a:xfrm>
            <a:off x="2535221" y="737342"/>
            <a:ext cx="3467616" cy="584775"/>
          </a:xfrm>
          <a:prstGeom prst="rect">
            <a:avLst/>
          </a:prstGeom>
        </p:spPr>
        <p:txBody>
          <a:bodyPr wrap="none">
            <a:spAutoFit/>
          </a:bodyPr>
          <a:lstStyle/>
          <a:p>
            <a:r>
              <a:rPr lang="zh-CN" altLang="zh-CN" sz="3200" b="1" dirty="0">
                <a:solidFill>
                  <a:schemeClr val="bg1"/>
                </a:solidFill>
                <a:latin typeface="微软雅黑" panose="020B0503020204020204" charset="-122"/>
                <a:ea typeface="微软雅黑" panose="020B0503020204020204" charset="-122"/>
              </a:rPr>
              <a:t>正则表达式的</a:t>
            </a:r>
            <a:r>
              <a:rPr lang="zh-CN" altLang="en-US" sz="3200" b="1" dirty="0">
                <a:solidFill>
                  <a:schemeClr val="bg1"/>
                </a:solidFill>
                <a:latin typeface="微软雅黑" panose="020B0503020204020204" charset="-122"/>
                <a:ea typeface="微软雅黑" panose="020B0503020204020204" charset="-122"/>
              </a:rPr>
              <a:t>应用</a:t>
            </a:r>
          </a:p>
        </p:txBody>
      </p:sp>
    </p:spTree>
    <p:extLst>
      <p:ext uri="{BB962C8B-B14F-4D97-AF65-F5344CB8AC3E}">
        <p14:creationId xmlns:p14="http://schemas.microsoft.com/office/powerpoint/2010/main" val="871553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44894" y="1645238"/>
            <a:ext cx="9509813" cy="961289"/>
          </a:xfrm>
          <a:prstGeom prst="rect">
            <a:avLst/>
          </a:prstGeom>
        </p:spPr>
        <p:txBody>
          <a:bodyPr wrap="square">
            <a:spAutoFit/>
          </a:bodyPr>
          <a:lstStyle/>
          <a:p>
            <a:pPr indent="504000">
              <a:lnSpc>
                <a:spcPct val="150000"/>
              </a:lnSpc>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如果不仅要找以</a:t>
            </a:r>
            <a:r>
              <a:rPr lang="en-US" altLang="zh-CN" sz="2000" dirty="0">
                <a:latin typeface="微软雅黑" panose="020B0503020204020204" pitchFamily="34" charset="-122"/>
                <a:ea typeface="微软雅黑" panose="020B0503020204020204" pitchFamily="34" charset="-122"/>
              </a:rPr>
              <a:t>Python</a:t>
            </a:r>
            <a:r>
              <a:rPr lang="zh-CN" altLang="zh-CN" sz="2000" dirty="0">
                <a:latin typeface="微软雅黑" panose="020B0503020204020204" pitchFamily="34" charset="-122"/>
                <a:ea typeface="微软雅黑" panose="020B0503020204020204" pitchFamily="34" charset="-122"/>
              </a:rPr>
              <a:t>开头，还要以</a:t>
            </a:r>
            <a:r>
              <a:rPr lang="en-US" altLang="zh-CN" sz="2000" dirty="0">
                <a:latin typeface="微软雅黑" panose="020B0503020204020204" pitchFamily="34" charset="-122"/>
                <a:ea typeface="微软雅黑" panose="020B0503020204020204" pitchFamily="34" charset="-122"/>
              </a:rPr>
              <a:t>Python</a:t>
            </a:r>
            <a:r>
              <a:rPr lang="zh-CN" altLang="zh-CN" sz="2000" dirty="0">
                <a:latin typeface="微软雅黑" panose="020B0503020204020204" pitchFamily="34" charset="-122"/>
                <a:ea typeface="微软雅黑" panose="020B0503020204020204" pitchFamily="34" charset="-122"/>
              </a:rPr>
              <a:t>结尾</a:t>
            </a:r>
            <a:r>
              <a:rPr lang="zh-CN" altLang="en-US" sz="2000" dirty="0">
                <a:latin typeface="微软雅黑" panose="020B0503020204020204" pitchFamily="34" charset="-122"/>
                <a:ea typeface="微软雅黑" panose="020B0503020204020204" pitchFamily="34" charset="-122"/>
              </a:rPr>
              <a:t>的</a:t>
            </a:r>
            <a:r>
              <a:rPr lang="zh-CN" altLang="zh-CN" sz="2000" dirty="0">
                <a:latin typeface="微软雅黑" panose="020B0503020204020204" pitchFamily="34" charset="-122"/>
                <a:ea typeface="微软雅黑" panose="020B0503020204020204" pitchFamily="34" charset="-122"/>
              </a:rPr>
              <a:t>语句行都匹配</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需要再次修改</a:t>
            </a:r>
            <a:r>
              <a:rPr lang="en-US" altLang="zh-CN" sz="2000" dirty="0">
                <a:latin typeface="微软雅黑" panose="020B0503020204020204" pitchFamily="34" charset="-122"/>
                <a:ea typeface="微软雅黑" panose="020B0503020204020204" pitchFamily="34" charset="-122"/>
              </a:rPr>
              <a:t>find_python.py</a:t>
            </a:r>
            <a:r>
              <a:rPr lang="zh-CN" altLang="en-US" sz="2000" dirty="0">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2360618" y="2692853"/>
            <a:ext cx="7122127" cy="2828544"/>
          </a:xfrm>
          <a:prstGeom prst="rect">
            <a:avLst/>
          </a:prstGeom>
          <a:ln>
            <a:noFill/>
          </a:ln>
          <a:effectLst>
            <a:outerShdw blurRad="292100" dist="139700" dir="2700000" algn="tl" rotWithShape="0">
              <a:srgbClr val="333333">
                <a:alpha val="65000"/>
              </a:srgbClr>
            </a:outerShdw>
          </a:effectLst>
        </p:spPr>
      </p:pic>
      <p:sp>
        <p:nvSpPr>
          <p:cNvPr id="10" name="Freeform 223"/>
          <p:cNvSpPr/>
          <p:nvPr/>
        </p:nvSpPr>
        <p:spPr bwMode="auto">
          <a:xfrm>
            <a:off x="921007" y="5488977"/>
            <a:ext cx="339725" cy="395288"/>
          </a:xfrm>
          <a:custGeom>
            <a:avLst/>
            <a:gdLst>
              <a:gd name="T0" fmla="*/ 181 w 211"/>
              <a:gd name="T1" fmla="*/ 99 h 246"/>
              <a:gd name="T2" fmla="*/ 180 w 211"/>
              <a:gd name="T3" fmla="*/ 44 h 246"/>
              <a:gd name="T4" fmla="*/ 118 w 211"/>
              <a:gd name="T5" fmla="*/ 48 h 246"/>
              <a:gd name="T6" fmla="*/ 38 w 211"/>
              <a:gd name="T7" fmla="*/ 20 h 246"/>
              <a:gd name="T8" fmla="*/ 27 w 211"/>
              <a:gd name="T9" fmla="*/ 104 h 246"/>
              <a:gd name="T10" fmla="*/ 43 w 211"/>
              <a:gd name="T11" fmla="*/ 160 h 246"/>
              <a:gd name="T12" fmla="*/ 39 w 211"/>
              <a:gd name="T13" fmla="*/ 223 h 246"/>
              <a:gd name="T14" fmla="*/ 104 w 211"/>
              <a:gd name="T15" fmla="*/ 203 h 246"/>
              <a:gd name="T16" fmla="*/ 142 w 211"/>
              <a:gd name="T17" fmla="*/ 208 h 246"/>
              <a:gd name="T18" fmla="*/ 156 w 211"/>
              <a:gd name="T19" fmla="*/ 165 h 246"/>
              <a:gd name="T20" fmla="*/ 197 w 211"/>
              <a:gd name="T21" fmla="*/ 155 h 246"/>
              <a:gd name="T22" fmla="*/ 181 w 211"/>
              <a:gd name="T23" fmla="*/ 9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1" h="246">
                <a:moveTo>
                  <a:pt x="181" y="99"/>
                </a:moveTo>
                <a:cubicBezTo>
                  <a:pt x="198" y="83"/>
                  <a:pt x="198" y="61"/>
                  <a:pt x="180" y="44"/>
                </a:cubicBezTo>
                <a:cubicBezTo>
                  <a:pt x="160" y="25"/>
                  <a:pt x="135" y="31"/>
                  <a:pt x="118" y="48"/>
                </a:cubicBezTo>
                <a:cubicBezTo>
                  <a:pt x="107" y="12"/>
                  <a:pt x="72" y="0"/>
                  <a:pt x="38" y="20"/>
                </a:cubicBezTo>
                <a:cubicBezTo>
                  <a:pt x="3" y="40"/>
                  <a:pt x="1" y="78"/>
                  <a:pt x="27" y="104"/>
                </a:cubicBezTo>
                <a:cubicBezTo>
                  <a:pt x="0" y="119"/>
                  <a:pt x="15" y="153"/>
                  <a:pt x="43" y="160"/>
                </a:cubicBezTo>
                <a:cubicBezTo>
                  <a:pt x="29" y="177"/>
                  <a:pt x="22" y="206"/>
                  <a:pt x="39" y="223"/>
                </a:cubicBezTo>
                <a:cubicBezTo>
                  <a:pt x="62" y="246"/>
                  <a:pt x="93" y="229"/>
                  <a:pt x="104" y="203"/>
                </a:cubicBezTo>
                <a:cubicBezTo>
                  <a:pt x="114" y="214"/>
                  <a:pt x="129" y="218"/>
                  <a:pt x="142" y="208"/>
                </a:cubicBezTo>
                <a:cubicBezTo>
                  <a:pt x="157" y="197"/>
                  <a:pt x="160" y="181"/>
                  <a:pt x="156" y="165"/>
                </a:cubicBezTo>
                <a:cubicBezTo>
                  <a:pt x="170" y="172"/>
                  <a:pt x="187" y="171"/>
                  <a:pt x="197" y="155"/>
                </a:cubicBezTo>
                <a:cubicBezTo>
                  <a:pt x="211" y="134"/>
                  <a:pt x="200" y="112"/>
                  <a:pt x="181" y="99"/>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1" name="Freeform 224"/>
          <p:cNvSpPr/>
          <p:nvPr/>
        </p:nvSpPr>
        <p:spPr bwMode="auto">
          <a:xfrm>
            <a:off x="1016257" y="5133377"/>
            <a:ext cx="314325" cy="330200"/>
          </a:xfrm>
          <a:custGeom>
            <a:avLst/>
            <a:gdLst>
              <a:gd name="T0" fmla="*/ 157 w 196"/>
              <a:gd name="T1" fmla="*/ 53 h 205"/>
              <a:gd name="T2" fmla="*/ 127 w 196"/>
              <a:gd name="T3" fmla="*/ 4 h 205"/>
              <a:gd name="T4" fmla="*/ 82 w 196"/>
              <a:gd name="T5" fmla="*/ 31 h 205"/>
              <a:gd name="T6" fmla="*/ 14 w 196"/>
              <a:gd name="T7" fmla="*/ 53 h 205"/>
              <a:gd name="T8" fmla="*/ 40 w 196"/>
              <a:gd name="T9" fmla="*/ 118 h 205"/>
              <a:gd name="T10" fmla="*/ 75 w 196"/>
              <a:gd name="T11" fmla="*/ 173 h 205"/>
              <a:gd name="T12" fmla="*/ 133 w 196"/>
              <a:gd name="T13" fmla="*/ 157 h 205"/>
              <a:gd name="T14" fmla="*/ 167 w 196"/>
              <a:gd name="T15" fmla="*/ 153 h 205"/>
              <a:gd name="T16" fmla="*/ 167 w 196"/>
              <a:gd name="T17" fmla="*/ 120 h 205"/>
              <a:gd name="T18" fmla="*/ 194 w 196"/>
              <a:gd name="T19" fmla="*/ 95 h 205"/>
              <a:gd name="T20" fmla="*/ 157 w 196"/>
              <a:gd name="T21" fmla="*/ 53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 h="205">
                <a:moveTo>
                  <a:pt x="157" y="53"/>
                </a:moveTo>
                <a:cubicBezTo>
                  <a:pt x="156" y="32"/>
                  <a:pt x="150" y="9"/>
                  <a:pt x="127" y="4"/>
                </a:cubicBezTo>
                <a:cubicBezTo>
                  <a:pt x="107" y="0"/>
                  <a:pt x="85" y="12"/>
                  <a:pt x="82" y="31"/>
                </a:cubicBezTo>
                <a:cubicBezTo>
                  <a:pt x="60" y="15"/>
                  <a:pt x="28" y="30"/>
                  <a:pt x="14" y="53"/>
                </a:cubicBezTo>
                <a:cubicBezTo>
                  <a:pt x="0" y="78"/>
                  <a:pt x="15" y="110"/>
                  <a:pt x="40" y="118"/>
                </a:cubicBezTo>
                <a:cubicBezTo>
                  <a:pt x="9" y="141"/>
                  <a:pt x="41" y="194"/>
                  <a:pt x="75" y="173"/>
                </a:cubicBezTo>
                <a:cubicBezTo>
                  <a:pt x="89" y="205"/>
                  <a:pt x="128" y="187"/>
                  <a:pt x="133" y="157"/>
                </a:cubicBezTo>
                <a:cubicBezTo>
                  <a:pt x="144" y="163"/>
                  <a:pt x="159" y="166"/>
                  <a:pt x="167" y="153"/>
                </a:cubicBezTo>
                <a:cubicBezTo>
                  <a:pt x="174" y="142"/>
                  <a:pt x="173" y="130"/>
                  <a:pt x="167" y="120"/>
                </a:cubicBezTo>
                <a:cubicBezTo>
                  <a:pt x="181" y="120"/>
                  <a:pt x="192" y="111"/>
                  <a:pt x="194" y="95"/>
                </a:cubicBezTo>
                <a:cubicBezTo>
                  <a:pt x="196" y="72"/>
                  <a:pt x="177" y="57"/>
                  <a:pt x="157" y="53"/>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2" name="Freeform 225"/>
          <p:cNvSpPr/>
          <p:nvPr/>
        </p:nvSpPr>
        <p:spPr bwMode="auto">
          <a:xfrm>
            <a:off x="1257557" y="4936527"/>
            <a:ext cx="273050" cy="269875"/>
          </a:xfrm>
          <a:custGeom>
            <a:avLst/>
            <a:gdLst>
              <a:gd name="T0" fmla="*/ 155 w 170"/>
              <a:gd name="T1" fmla="*/ 135 h 167"/>
              <a:gd name="T2" fmla="*/ 134 w 170"/>
              <a:gd name="T3" fmla="*/ 72 h 167"/>
              <a:gd name="T4" fmla="*/ 73 w 170"/>
              <a:gd name="T5" fmla="*/ 38 h 167"/>
              <a:gd name="T6" fmla="*/ 6 w 170"/>
              <a:gd name="T7" fmla="*/ 44 h 167"/>
              <a:gd name="T8" fmla="*/ 27 w 170"/>
              <a:gd name="T9" fmla="*/ 99 h 167"/>
              <a:gd name="T10" fmla="*/ 70 w 170"/>
              <a:gd name="T11" fmla="*/ 126 h 167"/>
              <a:gd name="T12" fmla="*/ 155 w 170"/>
              <a:gd name="T13" fmla="*/ 135 h 167"/>
            </a:gdLst>
            <a:ahLst/>
            <a:cxnLst>
              <a:cxn ang="0">
                <a:pos x="T0" y="T1"/>
              </a:cxn>
              <a:cxn ang="0">
                <a:pos x="T2" y="T3"/>
              </a:cxn>
              <a:cxn ang="0">
                <a:pos x="T4" y="T5"/>
              </a:cxn>
              <a:cxn ang="0">
                <a:pos x="T6" y="T7"/>
              </a:cxn>
              <a:cxn ang="0">
                <a:pos x="T8" y="T9"/>
              </a:cxn>
              <a:cxn ang="0">
                <a:pos x="T10" y="T11"/>
              </a:cxn>
              <a:cxn ang="0">
                <a:pos x="T12" y="T13"/>
              </a:cxn>
            </a:cxnLst>
            <a:rect l="0" t="0" r="r" b="b"/>
            <a:pathLst>
              <a:path w="170" h="167">
                <a:moveTo>
                  <a:pt x="155" y="135"/>
                </a:moveTo>
                <a:cubicBezTo>
                  <a:pt x="170" y="111"/>
                  <a:pt x="160" y="78"/>
                  <a:pt x="134" y="72"/>
                </a:cubicBezTo>
                <a:cubicBezTo>
                  <a:pt x="160" y="33"/>
                  <a:pt x="101" y="0"/>
                  <a:pt x="73" y="38"/>
                </a:cubicBezTo>
                <a:cubicBezTo>
                  <a:pt x="56" y="17"/>
                  <a:pt x="17" y="12"/>
                  <a:pt x="6" y="44"/>
                </a:cubicBezTo>
                <a:cubicBezTo>
                  <a:pt x="0" y="63"/>
                  <a:pt x="5" y="95"/>
                  <a:pt x="27" y="99"/>
                </a:cubicBezTo>
                <a:cubicBezTo>
                  <a:pt x="11" y="125"/>
                  <a:pt x="54" y="152"/>
                  <a:pt x="70" y="126"/>
                </a:cubicBezTo>
                <a:cubicBezTo>
                  <a:pt x="87" y="157"/>
                  <a:pt x="135" y="167"/>
                  <a:pt x="155" y="135"/>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3" name="Freeform 226"/>
          <p:cNvSpPr/>
          <p:nvPr/>
        </p:nvSpPr>
        <p:spPr bwMode="auto">
          <a:xfrm>
            <a:off x="1435357" y="5227040"/>
            <a:ext cx="293688" cy="303213"/>
          </a:xfrm>
          <a:custGeom>
            <a:avLst/>
            <a:gdLst>
              <a:gd name="T0" fmla="*/ 119 w 182"/>
              <a:gd name="T1" fmla="*/ 157 h 189"/>
              <a:gd name="T2" fmla="*/ 168 w 182"/>
              <a:gd name="T3" fmla="*/ 142 h 189"/>
              <a:gd name="T4" fmla="*/ 141 w 182"/>
              <a:gd name="T5" fmla="*/ 91 h 189"/>
              <a:gd name="T6" fmla="*/ 132 w 182"/>
              <a:gd name="T7" fmla="*/ 38 h 189"/>
              <a:gd name="T8" fmla="*/ 89 w 182"/>
              <a:gd name="T9" fmla="*/ 45 h 189"/>
              <a:gd name="T10" fmla="*/ 37 w 182"/>
              <a:gd name="T11" fmla="*/ 105 h 189"/>
              <a:gd name="T12" fmla="*/ 70 w 182"/>
              <a:gd name="T13" fmla="*/ 148 h 189"/>
              <a:gd name="T14" fmla="*/ 89 w 182"/>
              <a:gd name="T15" fmla="*/ 183 h 189"/>
              <a:gd name="T16" fmla="*/ 119 w 182"/>
              <a:gd name="T17" fmla="*/ 15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189">
                <a:moveTo>
                  <a:pt x="119" y="157"/>
                </a:moveTo>
                <a:cubicBezTo>
                  <a:pt x="137" y="168"/>
                  <a:pt x="157" y="161"/>
                  <a:pt x="168" y="142"/>
                </a:cubicBezTo>
                <a:cubicBezTo>
                  <a:pt x="182" y="117"/>
                  <a:pt x="163" y="98"/>
                  <a:pt x="141" y="91"/>
                </a:cubicBezTo>
                <a:cubicBezTo>
                  <a:pt x="155" y="72"/>
                  <a:pt x="156" y="50"/>
                  <a:pt x="132" y="38"/>
                </a:cubicBezTo>
                <a:cubicBezTo>
                  <a:pt x="118" y="31"/>
                  <a:pt x="97" y="31"/>
                  <a:pt x="89" y="45"/>
                </a:cubicBezTo>
                <a:cubicBezTo>
                  <a:pt x="46" y="0"/>
                  <a:pt x="0" y="87"/>
                  <a:pt x="37" y="105"/>
                </a:cubicBezTo>
                <a:cubicBezTo>
                  <a:pt x="15" y="128"/>
                  <a:pt x="49" y="160"/>
                  <a:pt x="70" y="148"/>
                </a:cubicBezTo>
                <a:cubicBezTo>
                  <a:pt x="68" y="163"/>
                  <a:pt x="73" y="177"/>
                  <a:pt x="89" y="183"/>
                </a:cubicBezTo>
                <a:cubicBezTo>
                  <a:pt x="106" y="189"/>
                  <a:pt x="116" y="172"/>
                  <a:pt x="119" y="15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4" name="Freeform 227"/>
          <p:cNvSpPr/>
          <p:nvPr/>
        </p:nvSpPr>
        <p:spPr bwMode="auto">
          <a:xfrm>
            <a:off x="1544894" y="5479452"/>
            <a:ext cx="317500" cy="371475"/>
          </a:xfrm>
          <a:custGeom>
            <a:avLst/>
            <a:gdLst>
              <a:gd name="T0" fmla="*/ 184 w 197"/>
              <a:gd name="T1" fmla="*/ 76 h 231"/>
              <a:gd name="T2" fmla="*/ 124 w 197"/>
              <a:gd name="T3" fmla="*/ 51 h 231"/>
              <a:gd name="T4" fmla="*/ 48 w 197"/>
              <a:gd name="T5" fmla="*/ 65 h 231"/>
              <a:gd name="T6" fmla="*/ 21 w 197"/>
              <a:gd name="T7" fmla="*/ 114 h 231"/>
              <a:gd name="T8" fmla="*/ 43 w 197"/>
              <a:gd name="T9" fmla="*/ 161 h 231"/>
              <a:gd name="T10" fmla="*/ 53 w 197"/>
              <a:gd name="T11" fmla="*/ 196 h 231"/>
              <a:gd name="T12" fmla="*/ 84 w 197"/>
              <a:gd name="T13" fmla="*/ 188 h 231"/>
              <a:gd name="T14" fmla="*/ 161 w 197"/>
              <a:gd name="T15" fmla="*/ 201 h 231"/>
              <a:gd name="T16" fmla="*/ 158 w 197"/>
              <a:gd name="T17" fmla="*/ 130 h 231"/>
              <a:gd name="T18" fmla="*/ 184 w 197"/>
              <a:gd name="T19" fmla="*/ 7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231">
                <a:moveTo>
                  <a:pt x="184" y="76"/>
                </a:moveTo>
                <a:cubicBezTo>
                  <a:pt x="173" y="51"/>
                  <a:pt x="147" y="37"/>
                  <a:pt x="124" y="51"/>
                </a:cubicBezTo>
                <a:cubicBezTo>
                  <a:pt x="114" y="0"/>
                  <a:pt x="40" y="32"/>
                  <a:pt x="48" y="65"/>
                </a:cubicBezTo>
                <a:cubicBezTo>
                  <a:pt x="21" y="59"/>
                  <a:pt x="0" y="92"/>
                  <a:pt x="21" y="114"/>
                </a:cubicBezTo>
                <a:cubicBezTo>
                  <a:pt x="0" y="134"/>
                  <a:pt x="17" y="169"/>
                  <a:pt x="43" y="161"/>
                </a:cubicBezTo>
                <a:cubicBezTo>
                  <a:pt x="39" y="174"/>
                  <a:pt x="40" y="187"/>
                  <a:pt x="53" y="196"/>
                </a:cubicBezTo>
                <a:cubicBezTo>
                  <a:pt x="64" y="203"/>
                  <a:pt x="76" y="197"/>
                  <a:pt x="84" y="188"/>
                </a:cubicBezTo>
                <a:cubicBezTo>
                  <a:pt x="96" y="216"/>
                  <a:pt x="141" y="231"/>
                  <a:pt x="161" y="201"/>
                </a:cubicBezTo>
                <a:cubicBezTo>
                  <a:pt x="175" y="182"/>
                  <a:pt x="178" y="145"/>
                  <a:pt x="158" y="130"/>
                </a:cubicBezTo>
                <a:cubicBezTo>
                  <a:pt x="181" y="123"/>
                  <a:pt x="197" y="103"/>
                  <a:pt x="184" y="76"/>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5" name="Freeform 228"/>
          <p:cNvSpPr/>
          <p:nvPr/>
        </p:nvSpPr>
        <p:spPr bwMode="auto">
          <a:xfrm>
            <a:off x="1084519" y="5096865"/>
            <a:ext cx="636588" cy="1225550"/>
          </a:xfrm>
          <a:custGeom>
            <a:avLst/>
            <a:gdLst>
              <a:gd name="T0" fmla="*/ 385 w 395"/>
              <a:gd name="T1" fmla="*/ 317 h 762"/>
              <a:gd name="T2" fmla="*/ 379 w 395"/>
              <a:gd name="T3" fmla="*/ 314 h 762"/>
              <a:gd name="T4" fmla="*/ 375 w 395"/>
              <a:gd name="T5" fmla="*/ 317 h 762"/>
              <a:gd name="T6" fmla="*/ 298 w 395"/>
              <a:gd name="T7" fmla="*/ 414 h 762"/>
              <a:gd name="T8" fmla="*/ 244 w 395"/>
              <a:gd name="T9" fmla="*/ 414 h 762"/>
              <a:gd name="T10" fmla="*/ 246 w 395"/>
              <a:gd name="T11" fmla="*/ 372 h 762"/>
              <a:gd name="T12" fmla="*/ 304 w 395"/>
              <a:gd name="T13" fmla="*/ 175 h 762"/>
              <a:gd name="T14" fmla="*/ 301 w 395"/>
              <a:gd name="T15" fmla="*/ 173 h 762"/>
              <a:gd name="T16" fmla="*/ 293 w 395"/>
              <a:gd name="T17" fmla="*/ 177 h 762"/>
              <a:gd name="T18" fmla="*/ 241 w 395"/>
              <a:gd name="T19" fmla="*/ 239 h 762"/>
              <a:gd name="T20" fmla="*/ 216 w 395"/>
              <a:gd name="T21" fmla="*/ 168 h 762"/>
              <a:gd name="T22" fmla="*/ 207 w 395"/>
              <a:gd name="T23" fmla="*/ 70 h 762"/>
              <a:gd name="T24" fmla="*/ 196 w 395"/>
              <a:gd name="T25" fmla="*/ 42 h 762"/>
              <a:gd name="T26" fmla="*/ 194 w 395"/>
              <a:gd name="T27" fmla="*/ 37 h 762"/>
              <a:gd name="T28" fmla="*/ 172 w 395"/>
              <a:gd name="T29" fmla="*/ 4 h 762"/>
              <a:gd name="T30" fmla="*/ 172 w 395"/>
              <a:gd name="T31" fmla="*/ 3 h 762"/>
              <a:gd name="T32" fmla="*/ 168 w 395"/>
              <a:gd name="T33" fmla="*/ 1 h 762"/>
              <a:gd name="T34" fmla="*/ 163 w 395"/>
              <a:gd name="T35" fmla="*/ 2 h 762"/>
              <a:gd name="T36" fmla="*/ 162 w 395"/>
              <a:gd name="T37" fmla="*/ 9 h 762"/>
              <a:gd name="T38" fmla="*/ 181 w 395"/>
              <a:gd name="T39" fmla="*/ 86 h 762"/>
              <a:gd name="T40" fmla="*/ 175 w 395"/>
              <a:gd name="T41" fmla="*/ 160 h 762"/>
              <a:gd name="T42" fmla="*/ 79 w 395"/>
              <a:gd name="T43" fmla="*/ 117 h 762"/>
              <a:gd name="T44" fmla="*/ 78 w 395"/>
              <a:gd name="T45" fmla="*/ 114 h 762"/>
              <a:gd name="T46" fmla="*/ 78 w 395"/>
              <a:gd name="T47" fmla="*/ 114 h 762"/>
              <a:gd name="T48" fmla="*/ 72 w 395"/>
              <a:gd name="T49" fmla="*/ 114 h 762"/>
              <a:gd name="T50" fmla="*/ 92 w 395"/>
              <a:gd name="T51" fmla="*/ 205 h 762"/>
              <a:gd name="T52" fmla="*/ 139 w 395"/>
              <a:gd name="T53" fmla="*/ 242 h 762"/>
              <a:gd name="T54" fmla="*/ 171 w 395"/>
              <a:gd name="T55" fmla="*/ 303 h 762"/>
              <a:gd name="T56" fmla="*/ 164 w 395"/>
              <a:gd name="T57" fmla="*/ 373 h 762"/>
              <a:gd name="T58" fmla="*/ 104 w 395"/>
              <a:gd name="T59" fmla="*/ 402 h 762"/>
              <a:gd name="T60" fmla="*/ 58 w 395"/>
              <a:gd name="T61" fmla="*/ 386 h 762"/>
              <a:gd name="T62" fmla="*/ 7 w 395"/>
              <a:gd name="T63" fmla="*/ 354 h 762"/>
              <a:gd name="T64" fmla="*/ 2 w 395"/>
              <a:gd name="T65" fmla="*/ 356 h 762"/>
              <a:gd name="T66" fmla="*/ 2 w 395"/>
              <a:gd name="T67" fmla="*/ 356 h 762"/>
              <a:gd name="T68" fmla="*/ 1 w 395"/>
              <a:gd name="T69" fmla="*/ 361 h 762"/>
              <a:gd name="T70" fmla="*/ 62 w 395"/>
              <a:gd name="T71" fmla="*/ 430 h 762"/>
              <a:gd name="T72" fmla="*/ 127 w 395"/>
              <a:gd name="T73" fmla="*/ 522 h 762"/>
              <a:gd name="T74" fmla="*/ 113 w 395"/>
              <a:gd name="T75" fmla="*/ 744 h 762"/>
              <a:gd name="T76" fmla="*/ 115 w 395"/>
              <a:gd name="T77" fmla="*/ 751 h 762"/>
              <a:gd name="T78" fmla="*/ 116 w 395"/>
              <a:gd name="T79" fmla="*/ 753 h 762"/>
              <a:gd name="T80" fmla="*/ 169 w 395"/>
              <a:gd name="T81" fmla="*/ 755 h 762"/>
              <a:gd name="T82" fmla="*/ 256 w 395"/>
              <a:gd name="T83" fmla="*/ 753 h 762"/>
              <a:gd name="T84" fmla="*/ 259 w 395"/>
              <a:gd name="T85" fmla="*/ 750 h 762"/>
              <a:gd name="T86" fmla="*/ 262 w 395"/>
              <a:gd name="T87" fmla="*/ 745 h 762"/>
              <a:gd name="T88" fmla="*/ 243 w 395"/>
              <a:gd name="T89" fmla="*/ 659 h 762"/>
              <a:gd name="T90" fmla="*/ 256 w 395"/>
              <a:gd name="T91" fmla="*/ 506 h 762"/>
              <a:gd name="T92" fmla="*/ 340 w 395"/>
              <a:gd name="T93" fmla="*/ 413 h 762"/>
              <a:gd name="T94" fmla="*/ 385 w 395"/>
              <a:gd name="T95" fmla="*/ 317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5" h="762">
                <a:moveTo>
                  <a:pt x="385" y="317"/>
                </a:moveTo>
                <a:cubicBezTo>
                  <a:pt x="384" y="313"/>
                  <a:pt x="381" y="313"/>
                  <a:pt x="379" y="314"/>
                </a:cubicBezTo>
                <a:cubicBezTo>
                  <a:pt x="377" y="314"/>
                  <a:pt x="375" y="315"/>
                  <a:pt x="375" y="317"/>
                </a:cubicBezTo>
                <a:cubicBezTo>
                  <a:pt x="361" y="359"/>
                  <a:pt x="333" y="389"/>
                  <a:pt x="298" y="414"/>
                </a:cubicBezTo>
                <a:cubicBezTo>
                  <a:pt x="283" y="424"/>
                  <a:pt x="252" y="439"/>
                  <a:pt x="244" y="414"/>
                </a:cubicBezTo>
                <a:cubicBezTo>
                  <a:pt x="239" y="401"/>
                  <a:pt x="243" y="385"/>
                  <a:pt x="246" y="372"/>
                </a:cubicBezTo>
                <a:cubicBezTo>
                  <a:pt x="261" y="304"/>
                  <a:pt x="330" y="251"/>
                  <a:pt x="304" y="175"/>
                </a:cubicBezTo>
                <a:cubicBezTo>
                  <a:pt x="303" y="174"/>
                  <a:pt x="302" y="173"/>
                  <a:pt x="301" y="173"/>
                </a:cubicBezTo>
                <a:cubicBezTo>
                  <a:pt x="299" y="171"/>
                  <a:pt x="294" y="173"/>
                  <a:pt x="293" y="177"/>
                </a:cubicBezTo>
                <a:cubicBezTo>
                  <a:pt x="290" y="204"/>
                  <a:pt x="275" y="245"/>
                  <a:pt x="241" y="239"/>
                </a:cubicBezTo>
                <a:cubicBezTo>
                  <a:pt x="214" y="234"/>
                  <a:pt x="216" y="188"/>
                  <a:pt x="216" y="168"/>
                </a:cubicBezTo>
                <a:cubicBezTo>
                  <a:pt x="216" y="135"/>
                  <a:pt x="214" y="102"/>
                  <a:pt x="207" y="70"/>
                </a:cubicBezTo>
                <a:cubicBezTo>
                  <a:pt x="205" y="60"/>
                  <a:pt x="201" y="51"/>
                  <a:pt x="196" y="42"/>
                </a:cubicBezTo>
                <a:cubicBezTo>
                  <a:pt x="196" y="40"/>
                  <a:pt x="195" y="38"/>
                  <a:pt x="194" y="37"/>
                </a:cubicBezTo>
                <a:cubicBezTo>
                  <a:pt x="190" y="24"/>
                  <a:pt x="182" y="13"/>
                  <a:pt x="172" y="4"/>
                </a:cubicBezTo>
                <a:cubicBezTo>
                  <a:pt x="172" y="4"/>
                  <a:pt x="172" y="4"/>
                  <a:pt x="172" y="3"/>
                </a:cubicBezTo>
                <a:cubicBezTo>
                  <a:pt x="171" y="1"/>
                  <a:pt x="170" y="1"/>
                  <a:pt x="168" y="1"/>
                </a:cubicBezTo>
                <a:cubicBezTo>
                  <a:pt x="166" y="0"/>
                  <a:pt x="164" y="1"/>
                  <a:pt x="163" y="2"/>
                </a:cubicBezTo>
                <a:cubicBezTo>
                  <a:pt x="161" y="4"/>
                  <a:pt x="160" y="6"/>
                  <a:pt x="162" y="9"/>
                </a:cubicBezTo>
                <a:cubicBezTo>
                  <a:pt x="177" y="30"/>
                  <a:pt x="179" y="61"/>
                  <a:pt x="181" y="86"/>
                </a:cubicBezTo>
                <a:cubicBezTo>
                  <a:pt x="183" y="111"/>
                  <a:pt x="182" y="137"/>
                  <a:pt x="175" y="160"/>
                </a:cubicBezTo>
                <a:cubicBezTo>
                  <a:pt x="157" y="227"/>
                  <a:pt x="87" y="154"/>
                  <a:pt x="79" y="117"/>
                </a:cubicBezTo>
                <a:cubicBezTo>
                  <a:pt x="79" y="116"/>
                  <a:pt x="79" y="115"/>
                  <a:pt x="78" y="114"/>
                </a:cubicBezTo>
                <a:cubicBezTo>
                  <a:pt x="78" y="114"/>
                  <a:pt x="78" y="114"/>
                  <a:pt x="78" y="114"/>
                </a:cubicBezTo>
                <a:cubicBezTo>
                  <a:pt x="77" y="112"/>
                  <a:pt x="73" y="111"/>
                  <a:pt x="72" y="114"/>
                </a:cubicBezTo>
                <a:cubicBezTo>
                  <a:pt x="58" y="148"/>
                  <a:pt x="68" y="179"/>
                  <a:pt x="92" y="205"/>
                </a:cubicBezTo>
                <a:cubicBezTo>
                  <a:pt x="106" y="219"/>
                  <a:pt x="124" y="229"/>
                  <a:pt x="139" y="242"/>
                </a:cubicBezTo>
                <a:cubicBezTo>
                  <a:pt x="159" y="258"/>
                  <a:pt x="168" y="278"/>
                  <a:pt x="171" y="303"/>
                </a:cubicBezTo>
                <a:cubicBezTo>
                  <a:pt x="174" y="327"/>
                  <a:pt x="171" y="351"/>
                  <a:pt x="164" y="373"/>
                </a:cubicBezTo>
                <a:cubicBezTo>
                  <a:pt x="154" y="403"/>
                  <a:pt x="133" y="409"/>
                  <a:pt x="104" y="402"/>
                </a:cubicBezTo>
                <a:cubicBezTo>
                  <a:pt x="89" y="398"/>
                  <a:pt x="73" y="391"/>
                  <a:pt x="58" y="386"/>
                </a:cubicBezTo>
                <a:cubicBezTo>
                  <a:pt x="43" y="380"/>
                  <a:pt x="14" y="371"/>
                  <a:pt x="7" y="354"/>
                </a:cubicBezTo>
                <a:cubicBezTo>
                  <a:pt x="6" y="351"/>
                  <a:pt x="1" y="352"/>
                  <a:pt x="2" y="356"/>
                </a:cubicBezTo>
                <a:cubicBezTo>
                  <a:pt x="2" y="356"/>
                  <a:pt x="2" y="356"/>
                  <a:pt x="2" y="356"/>
                </a:cubicBezTo>
                <a:cubicBezTo>
                  <a:pt x="1" y="357"/>
                  <a:pt x="0" y="359"/>
                  <a:pt x="1" y="361"/>
                </a:cubicBezTo>
                <a:cubicBezTo>
                  <a:pt x="15" y="389"/>
                  <a:pt x="39" y="409"/>
                  <a:pt x="62" y="430"/>
                </a:cubicBezTo>
                <a:cubicBezTo>
                  <a:pt x="90" y="456"/>
                  <a:pt x="113" y="487"/>
                  <a:pt x="127" y="522"/>
                </a:cubicBezTo>
                <a:cubicBezTo>
                  <a:pt x="154" y="592"/>
                  <a:pt x="146" y="678"/>
                  <a:pt x="113" y="744"/>
                </a:cubicBezTo>
                <a:cubicBezTo>
                  <a:pt x="111" y="747"/>
                  <a:pt x="113" y="750"/>
                  <a:pt x="115" y="751"/>
                </a:cubicBezTo>
                <a:cubicBezTo>
                  <a:pt x="115" y="752"/>
                  <a:pt x="116" y="753"/>
                  <a:pt x="116" y="753"/>
                </a:cubicBezTo>
                <a:cubicBezTo>
                  <a:pt x="129" y="762"/>
                  <a:pt x="155" y="756"/>
                  <a:pt x="169" y="755"/>
                </a:cubicBezTo>
                <a:cubicBezTo>
                  <a:pt x="197" y="753"/>
                  <a:pt x="229" y="760"/>
                  <a:pt x="256" y="753"/>
                </a:cubicBezTo>
                <a:cubicBezTo>
                  <a:pt x="257" y="753"/>
                  <a:pt x="258" y="752"/>
                  <a:pt x="259" y="750"/>
                </a:cubicBezTo>
                <a:cubicBezTo>
                  <a:pt x="261" y="751"/>
                  <a:pt x="264" y="747"/>
                  <a:pt x="262" y="745"/>
                </a:cubicBezTo>
                <a:cubicBezTo>
                  <a:pt x="242" y="726"/>
                  <a:pt x="245" y="685"/>
                  <a:pt x="243" y="659"/>
                </a:cubicBezTo>
                <a:cubicBezTo>
                  <a:pt x="237" y="608"/>
                  <a:pt x="234" y="554"/>
                  <a:pt x="256" y="506"/>
                </a:cubicBezTo>
                <a:cubicBezTo>
                  <a:pt x="273" y="467"/>
                  <a:pt x="310" y="441"/>
                  <a:pt x="340" y="413"/>
                </a:cubicBezTo>
                <a:cubicBezTo>
                  <a:pt x="366" y="388"/>
                  <a:pt x="395" y="355"/>
                  <a:pt x="385" y="31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6" name="圆角矩形 15"/>
          <p:cNvSpPr/>
          <p:nvPr/>
        </p:nvSpPr>
        <p:spPr>
          <a:xfrm>
            <a:off x="2360618" y="657666"/>
            <a:ext cx="3959971"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17" name="矩形 16"/>
          <p:cNvSpPr/>
          <p:nvPr/>
        </p:nvSpPr>
        <p:spPr>
          <a:xfrm>
            <a:off x="2535221" y="737342"/>
            <a:ext cx="3467616" cy="584775"/>
          </a:xfrm>
          <a:prstGeom prst="rect">
            <a:avLst/>
          </a:prstGeom>
        </p:spPr>
        <p:txBody>
          <a:bodyPr wrap="none">
            <a:spAutoFit/>
          </a:bodyPr>
          <a:lstStyle/>
          <a:p>
            <a:r>
              <a:rPr lang="zh-CN" altLang="zh-CN" sz="3200" b="1" dirty="0">
                <a:solidFill>
                  <a:schemeClr val="bg1"/>
                </a:solidFill>
                <a:latin typeface="微软雅黑" panose="020B0503020204020204" charset="-122"/>
                <a:ea typeface="微软雅黑" panose="020B0503020204020204" charset="-122"/>
              </a:rPr>
              <a:t>正则表达式的</a:t>
            </a:r>
            <a:r>
              <a:rPr lang="zh-CN" altLang="en-US" sz="3200" b="1" dirty="0">
                <a:solidFill>
                  <a:schemeClr val="bg1"/>
                </a:solidFill>
                <a:latin typeface="微软雅黑" panose="020B0503020204020204" charset="-122"/>
                <a:ea typeface="微软雅黑" panose="020B0503020204020204" charset="-122"/>
              </a:rPr>
              <a:t>应用</a:t>
            </a:r>
          </a:p>
        </p:txBody>
      </p:sp>
    </p:spTree>
    <p:extLst>
      <p:ext uri="{BB962C8B-B14F-4D97-AF65-F5344CB8AC3E}">
        <p14:creationId xmlns:p14="http://schemas.microsoft.com/office/powerpoint/2010/main" val="50062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wd">
                                    <p:tmAbs val="100"/>
                                  </p:iterate>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81"/>
          <p:cNvSpPr/>
          <p:nvPr/>
        </p:nvSpPr>
        <p:spPr>
          <a:xfrm>
            <a:off x="9875506" y="773666"/>
            <a:ext cx="1404621" cy="1423363"/>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1" name="Shape 82"/>
          <p:cNvSpPr/>
          <p:nvPr/>
        </p:nvSpPr>
        <p:spPr>
          <a:xfrm rot="1472950">
            <a:off x="8598365" y="1484325"/>
            <a:ext cx="821232" cy="799967"/>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2" name="Shape 83"/>
          <p:cNvSpPr/>
          <p:nvPr/>
        </p:nvSpPr>
        <p:spPr>
          <a:xfrm>
            <a:off x="9603835" y="637644"/>
            <a:ext cx="359545" cy="349386"/>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3" name="Shape 84"/>
          <p:cNvSpPr/>
          <p:nvPr/>
        </p:nvSpPr>
        <p:spPr>
          <a:xfrm rot="2487373">
            <a:off x="9372607" y="2222975"/>
            <a:ext cx="255795" cy="248567"/>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5" name="矩形 259"/>
          <p:cNvSpPr>
            <a:spLocks noChangeArrowheads="1"/>
          </p:cNvSpPr>
          <p:nvPr/>
        </p:nvSpPr>
        <p:spPr bwMode="auto">
          <a:xfrm>
            <a:off x="1805524" y="2971354"/>
            <a:ext cx="227761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8000" cap="all" spc="300" dirty="0">
                <a:solidFill>
                  <a:schemeClr val="accent1"/>
                </a:solidFill>
                <a:latin typeface="Impact" panose="020B0806030902050204" pitchFamily="34" charset="0"/>
                <a:cs typeface="Arial" panose="020B0604020202020204" pitchFamily="34" charset="0"/>
              </a:rPr>
              <a:t>1.3</a:t>
            </a:r>
            <a:endParaRPr lang="zh-CN" altLang="en-US" sz="13800" cap="all" spc="300" dirty="0">
              <a:solidFill>
                <a:schemeClr val="accent1"/>
              </a:solidFill>
              <a:latin typeface="Impact" panose="020B0806030902050204" pitchFamily="34" charset="0"/>
              <a:cs typeface="Arial" panose="020B0604020202020204" pitchFamily="34" charset="0"/>
            </a:endParaRPr>
          </a:p>
        </p:txBody>
      </p:sp>
      <p:sp>
        <p:nvSpPr>
          <p:cNvPr id="16" name="TextBox 48"/>
          <p:cNvSpPr txBox="1"/>
          <p:nvPr/>
        </p:nvSpPr>
        <p:spPr>
          <a:xfrm>
            <a:off x="4083140" y="3294520"/>
            <a:ext cx="5935943" cy="677108"/>
          </a:xfrm>
          <a:prstGeom prst="rect">
            <a:avLst/>
          </a:prstGeom>
          <a:noFill/>
        </p:spPr>
        <p:txBody>
          <a:bodyPr wrap="square" lIns="0" tIns="0" rIns="0" bIns="0" rtlCol="0">
            <a:spAutoFit/>
          </a:bodyPr>
          <a:lstStyle/>
          <a:p>
            <a:r>
              <a:rPr lang="zh-CN" altLang="en-US" sz="4400" dirty="0">
                <a:solidFill>
                  <a:schemeClr val="accent1"/>
                </a:solidFill>
                <a:latin typeface="微软雅黑" panose="020B0503020204020204" pitchFamily="34" charset="-122"/>
                <a:ea typeface="微软雅黑" panose="020B0503020204020204" pitchFamily="34" charset="-122"/>
                <a:cs typeface="+mn-ea"/>
                <a:sym typeface="+mn-lt"/>
              </a:rPr>
              <a:t>正则表达式的用途</a:t>
            </a:r>
            <a:endParaRPr lang="en-GB" altLang="zh-CN" sz="4400" dirty="0">
              <a:solidFill>
                <a:schemeClr val="accent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295397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78"/>
          <p:cNvSpPr/>
          <p:nvPr/>
        </p:nvSpPr>
        <p:spPr>
          <a:xfrm rot="5400000">
            <a:off x="8903044" y="2784003"/>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33" name="Rectangle: Rounded Corners 79"/>
          <p:cNvSpPr/>
          <p:nvPr/>
        </p:nvSpPr>
        <p:spPr>
          <a:xfrm>
            <a:off x="6785062" y="4901983"/>
            <a:ext cx="2395654" cy="226808"/>
          </a:xfrm>
          <a:prstGeom prst="roundRect">
            <a:avLst/>
          </a:prstGeom>
          <a:pattFill prst="ltUpDiag">
            <a:fgClr>
              <a:schemeClr val="accent5">
                <a:lumMod val="75000"/>
              </a:schemeClr>
            </a:fgClr>
            <a:bgClr>
              <a:schemeClr val="accent5"/>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58%</a:t>
            </a:r>
          </a:p>
        </p:txBody>
      </p:sp>
      <p:sp>
        <p:nvSpPr>
          <p:cNvPr id="34" name="Rectangle: Rounded Corners 95"/>
          <p:cNvSpPr/>
          <p:nvPr/>
        </p:nvSpPr>
        <p:spPr>
          <a:xfrm rot="5400000">
            <a:off x="8887262" y="1938801"/>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35" name="Rectangle: Rounded Corners 96"/>
          <p:cNvSpPr/>
          <p:nvPr/>
        </p:nvSpPr>
        <p:spPr>
          <a:xfrm>
            <a:off x="6769281" y="4056781"/>
            <a:ext cx="2395654" cy="226808"/>
          </a:xfrm>
          <a:prstGeom prst="roundRect">
            <a:avLst/>
          </a:prstGeom>
          <a:pattFill prst="ltUpDiag">
            <a:fgClr>
              <a:schemeClr val="accent3">
                <a:lumMod val="75000"/>
              </a:schemeClr>
            </a:fgClr>
            <a:bgClr>
              <a:schemeClr val="accent3"/>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58%</a:t>
            </a:r>
          </a:p>
        </p:txBody>
      </p:sp>
      <p:sp>
        <p:nvSpPr>
          <p:cNvPr id="36" name="Rectangle: Rounded Corners 66"/>
          <p:cNvSpPr/>
          <p:nvPr/>
        </p:nvSpPr>
        <p:spPr>
          <a:xfrm rot="5400000">
            <a:off x="8887261" y="1093602"/>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37" name="Rectangle: Rounded Corners 67"/>
          <p:cNvSpPr/>
          <p:nvPr/>
        </p:nvSpPr>
        <p:spPr>
          <a:xfrm>
            <a:off x="6769280" y="3211582"/>
            <a:ext cx="3874861" cy="226808"/>
          </a:xfrm>
          <a:prstGeom prst="roundRect">
            <a:avLst/>
          </a:prstGeom>
          <a:pattFill prst="ltUpDiag">
            <a:fgClr>
              <a:schemeClr val="accent1">
                <a:lumMod val="75000"/>
              </a:schemeClr>
            </a:fgClr>
            <a:bgClr>
              <a:schemeClr val="accent1"/>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80%</a:t>
            </a:r>
          </a:p>
        </p:txBody>
      </p:sp>
      <p:sp>
        <p:nvSpPr>
          <p:cNvPr id="46" name="弧形 45">
            <a:extLst>
              <a:ext uri="{FF2B5EF4-FFF2-40B4-BE49-F238E27FC236}">
                <a16:creationId xmlns:a16="http://schemas.microsoft.com/office/drawing/2014/main" id="{C1C1B0CA-E6B4-449D-9574-6BE27B760B68}"/>
              </a:ext>
            </a:extLst>
          </p:cNvPr>
          <p:cNvSpPr/>
          <p:nvPr/>
        </p:nvSpPr>
        <p:spPr>
          <a:xfrm>
            <a:off x="1492297" y="2646373"/>
            <a:ext cx="2791334" cy="2791334"/>
          </a:xfrm>
          <a:prstGeom prst="arc">
            <a:avLst>
              <a:gd name="adj1" fmla="val 21244691"/>
              <a:gd name="adj2" fmla="val 15268458"/>
            </a:avLst>
          </a:prstGeom>
          <a:ln w="73025" cap="rnd">
            <a:solidFill>
              <a:schemeClr val="accent1">
                <a:shade val="50000"/>
                <a:alpha val="20000"/>
              </a:schemeClr>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47" name="椭圆 46">
            <a:extLst>
              <a:ext uri="{FF2B5EF4-FFF2-40B4-BE49-F238E27FC236}">
                <a16:creationId xmlns:a16="http://schemas.microsoft.com/office/drawing/2014/main" id="{A1BD150C-D4B0-475E-89F9-EE8941D6D1DC}"/>
              </a:ext>
            </a:extLst>
          </p:cNvPr>
          <p:cNvSpPr/>
          <p:nvPr/>
        </p:nvSpPr>
        <p:spPr>
          <a:xfrm>
            <a:off x="2057507" y="3211582"/>
            <a:ext cx="1660918" cy="1660918"/>
          </a:xfrm>
          <a:prstGeom prst="ellipse">
            <a:avLst/>
          </a:prstGeom>
          <a:blipFill>
            <a:blip r:embed="rId2"/>
            <a:stretch>
              <a:fillRect/>
            </a:stretch>
          </a:blip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8" name="弧形 47">
            <a:extLst>
              <a:ext uri="{FF2B5EF4-FFF2-40B4-BE49-F238E27FC236}">
                <a16:creationId xmlns:a16="http://schemas.microsoft.com/office/drawing/2014/main" id="{CE5547E1-5978-41BD-8319-B1412A1DE094}"/>
              </a:ext>
            </a:extLst>
          </p:cNvPr>
          <p:cNvSpPr/>
          <p:nvPr/>
        </p:nvSpPr>
        <p:spPr>
          <a:xfrm>
            <a:off x="1122809" y="2276886"/>
            <a:ext cx="3530311" cy="3530309"/>
          </a:xfrm>
          <a:prstGeom prst="arc">
            <a:avLst>
              <a:gd name="adj1" fmla="val 11926710"/>
              <a:gd name="adj2" fmla="val 1730256"/>
            </a:avLst>
          </a:prstGeom>
          <a:ln w="73025" cap="rnd">
            <a:solidFill>
              <a:schemeClr val="accent1">
                <a:shade val="50000"/>
                <a:alpha val="20000"/>
              </a:schemeClr>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49" name="椭圆 48">
            <a:extLst>
              <a:ext uri="{FF2B5EF4-FFF2-40B4-BE49-F238E27FC236}">
                <a16:creationId xmlns:a16="http://schemas.microsoft.com/office/drawing/2014/main" id="{3D78D615-6649-4C8E-99F1-429E782EE725}"/>
              </a:ext>
            </a:extLst>
          </p:cNvPr>
          <p:cNvSpPr/>
          <p:nvPr/>
        </p:nvSpPr>
        <p:spPr>
          <a:xfrm>
            <a:off x="3856266" y="2582738"/>
            <a:ext cx="558411" cy="558411"/>
          </a:xfrm>
          <a:prstGeom prst="ellips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50" name="椭圆 49">
            <a:extLst>
              <a:ext uri="{FF2B5EF4-FFF2-40B4-BE49-F238E27FC236}">
                <a16:creationId xmlns:a16="http://schemas.microsoft.com/office/drawing/2014/main" id="{3D78D615-6649-4C8E-99F1-429E782EE725}"/>
              </a:ext>
            </a:extLst>
          </p:cNvPr>
          <p:cNvSpPr/>
          <p:nvPr/>
        </p:nvSpPr>
        <p:spPr>
          <a:xfrm>
            <a:off x="1523275" y="4672543"/>
            <a:ext cx="558411" cy="558411"/>
          </a:xfrm>
          <a:prstGeom prst="ellips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51" name="弧形 50">
            <a:extLst>
              <a:ext uri="{FF2B5EF4-FFF2-40B4-BE49-F238E27FC236}">
                <a16:creationId xmlns:a16="http://schemas.microsoft.com/office/drawing/2014/main" id="{CE5547E1-5978-41BD-8319-B1412A1DE094}"/>
              </a:ext>
            </a:extLst>
          </p:cNvPr>
          <p:cNvSpPr/>
          <p:nvPr/>
        </p:nvSpPr>
        <p:spPr>
          <a:xfrm rot="5400000">
            <a:off x="620160" y="1774235"/>
            <a:ext cx="4535610" cy="4535610"/>
          </a:xfrm>
          <a:prstGeom prst="arc">
            <a:avLst>
              <a:gd name="adj1" fmla="val 11926710"/>
              <a:gd name="adj2" fmla="val 1730256"/>
            </a:avLst>
          </a:prstGeom>
          <a:ln w="73025" cap="rnd">
            <a:solidFill>
              <a:schemeClr val="accent1">
                <a:shade val="50000"/>
                <a:alpha val="20000"/>
              </a:schemeClr>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52" name="椭圆 51">
            <a:extLst>
              <a:ext uri="{FF2B5EF4-FFF2-40B4-BE49-F238E27FC236}">
                <a16:creationId xmlns:a16="http://schemas.microsoft.com/office/drawing/2014/main" id="{3D78D615-6649-4C8E-99F1-429E782EE725}"/>
              </a:ext>
            </a:extLst>
          </p:cNvPr>
          <p:cNvSpPr/>
          <p:nvPr/>
        </p:nvSpPr>
        <p:spPr>
          <a:xfrm>
            <a:off x="4890670" y="3762834"/>
            <a:ext cx="558411" cy="55841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4" name="文本框 3"/>
          <p:cNvSpPr txBox="1"/>
          <p:nvPr/>
        </p:nvSpPr>
        <p:spPr>
          <a:xfrm>
            <a:off x="6704978" y="2857372"/>
            <a:ext cx="1338828" cy="369332"/>
          </a:xfrm>
          <a:prstGeom prst="rect">
            <a:avLst/>
          </a:prstGeom>
          <a:noFill/>
        </p:spPr>
        <p:txBody>
          <a:bodyPr wrap="none" rtlCol="0">
            <a:spAutoFit/>
          </a:bodyPr>
          <a:lstStyle/>
          <a:p>
            <a:r>
              <a:rPr lang="zh-CN" altLang="en-US" sz="1800" b="1" dirty="0">
                <a:solidFill>
                  <a:srgbClr val="002060"/>
                </a:solidFill>
                <a:latin typeface="微软雅黑" panose="020B0503020204020204" pitchFamily="34" charset="-122"/>
                <a:ea typeface="微软雅黑" panose="020B0503020204020204" pitchFamily="34" charset="-122"/>
              </a:rPr>
              <a:t>字符串匹配</a:t>
            </a:r>
          </a:p>
        </p:txBody>
      </p:sp>
      <p:grpSp>
        <p:nvGrpSpPr>
          <p:cNvPr id="5" name="组合 4"/>
          <p:cNvGrpSpPr/>
          <p:nvPr/>
        </p:nvGrpSpPr>
        <p:grpSpPr>
          <a:xfrm>
            <a:off x="6345804" y="4901983"/>
            <a:ext cx="310933" cy="266209"/>
            <a:chOff x="6345804" y="4901983"/>
            <a:chExt cx="310933" cy="266209"/>
          </a:xfrm>
        </p:grpSpPr>
        <p:sp>
          <p:nvSpPr>
            <p:cNvPr id="54" name="Freeform: Shape 111"/>
            <p:cNvSpPr>
              <a:spLocks/>
            </p:cNvSpPr>
            <p:nvPr/>
          </p:nvSpPr>
          <p:spPr bwMode="auto">
            <a:xfrm>
              <a:off x="6345804" y="4901983"/>
              <a:ext cx="310933" cy="26620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600" h="21600">
                  <a:moveTo>
                    <a:pt x="20846" y="0"/>
                  </a:moveTo>
                  <a:lnTo>
                    <a:pt x="3886" y="0"/>
                  </a:lnTo>
                  <a:cubicBezTo>
                    <a:pt x="3293" y="0"/>
                    <a:pt x="3132" y="187"/>
                    <a:pt x="3132" y="883"/>
                  </a:cubicBezTo>
                  <a:lnTo>
                    <a:pt x="3132" y="3757"/>
                  </a:lnTo>
                  <a:lnTo>
                    <a:pt x="754" y="3757"/>
                  </a:lnTo>
                  <a:cubicBezTo>
                    <a:pt x="161" y="3757"/>
                    <a:pt x="0" y="3944"/>
                    <a:pt x="0" y="4639"/>
                  </a:cubicBezTo>
                  <a:lnTo>
                    <a:pt x="0" y="19215"/>
                  </a:lnTo>
                  <a:cubicBezTo>
                    <a:pt x="0" y="20254"/>
                    <a:pt x="1044" y="21600"/>
                    <a:pt x="2039" y="21600"/>
                  </a:cubicBezTo>
                  <a:lnTo>
                    <a:pt x="3886" y="21600"/>
                  </a:lnTo>
                  <a:lnTo>
                    <a:pt x="18035" y="21600"/>
                  </a:lnTo>
                  <a:lnTo>
                    <a:pt x="20845" y="21600"/>
                  </a:lnTo>
                  <a:cubicBezTo>
                    <a:pt x="21439" y="21600"/>
                    <a:pt x="21600" y="21413"/>
                    <a:pt x="21600" y="20717"/>
                  </a:cubicBezTo>
                  <a:lnTo>
                    <a:pt x="21600" y="883"/>
                  </a:lnTo>
                  <a:cubicBezTo>
                    <a:pt x="21600" y="187"/>
                    <a:pt x="21440" y="0"/>
                    <a:pt x="20846" y="0"/>
                  </a:cubicBezTo>
                  <a:close/>
                  <a:moveTo>
                    <a:pt x="20315" y="20097"/>
                  </a:moveTo>
                  <a:lnTo>
                    <a:pt x="18035" y="20097"/>
                  </a:lnTo>
                  <a:lnTo>
                    <a:pt x="3886" y="20097"/>
                  </a:lnTo>
                  <a:lnTo>
                    <a:pt x="2040" y="20097"/>
                  </a:lnTo>
                  <a:cubicBezTo>
                    <a:pt x="1811" y="20097"/>
                    <a:pt x="1310" y="19505"/>
                    <a:pt x="1285" y="19214"/>
                  </a:cubicBezTo>
                  <a:lnTo>
                    <a:pt x="1285" y="5258"/>
                  </a:lnTo>
                  <a:lnTo>
                    <a:pt x="3132" y="5258"/>
                  </a:lnTo>
                  <a:lnTo>
                    <a:pt x="3132" y="18750"/>
                  </a:lnTo>
                  <a:lnTo>
                    <a:pt x="4416" y="18750"/>
                  </a:lnTo>
                  <a:lnTo>
                    <a:pt x="4416" y="5258"/>
                  </a:lnTo>
                  <a:lnTo>
                    <a:pt x="4417" y="5258"/>
                  </a:lnTo>
                  <a:lnTo>
                    <a:pt x="4417" y="3756"/>
                  </a:lnTo>
                  <a:lnTo>
                    <a:pt x="4417" y="1502"/>
                  </a:lnTo>
                  <a:lnTo>
                    <a:pt x="20315" y="1502"/>
                  </a:lnTo>
                  <a:lnTo>
                    <a:pt x="20315" y="20097"/>
                  </a:lnTo>
                  <a:close/>
                  <a:moveTo>
                    <a:pt x="20315" y="20097"/>
                  </a:moveTo>
                </a:path>
              </a:pathLst>
            </a:custGeom>
            <a:solidFill>
              <a:schemeClr val="accent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sp>
          <p:nvSpPr>
            <p:cNvPr id="55" name="Rectangle 112"/>
            <p:cNvSpPr>
              <a:spLocks/>
            </p:cNvSpPr>
            <p:nvPr/>
          </p:nvSpPr>
          <p:spPr bwMode="auto">
            <a:xfrm>
              <a:off x="6436493" y="4940861"/>
              <a:ext cx="83131" cy="83157"/>
            </a:xfrm>
            <a:prstGeom prst="rect">
              <a:avLst/>
            </a:prstGeom>
            <a:solidFill>
              <a:schemeClr val="accent4"/>
            </a:solidFill>
            <a:ln>
              <a:noFill/>
            </a:ln>
            <a:extLst>
              <a:ext uri="{91240B29-F687-4F45-9708-019B960494DF}">
                <a14:hiddenLine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sp>
          <p:nvSpPr>
            <p:cNvPr id="56" name="Rectangle 113"/>
            <p:cNvSpPr>
              <a:spLocks/>
            </p:cNvSpPr>
            <p:nvPr/>
          </p:nvSpPr>
          <p:spPr bwMode="auto">
            <a:xfrm>
              <a:off x="6544456" y="4953821"/>
              <a:ext cx="69096" cy="13499"/>
            </a:xfrm>
            <a:prstGeom prst="rect">
              <a:avLst/>
            </a:prstGeom>
            <a:solidFill>
              <a:schemeClr val="accent4"/>
            </a:solidFill>
            <a:ln>
              <a:noFill/>
            </a:ln>
            <a:extLst>
              <a:ext uri="{91240B29-F687-4F45-9708-019B960494DF}">
                <a14:hiddenLine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sp>
          <p:nvSpPr>
            <p:cNvPr id="59" name="Rectangle 114"/>
            <p:cNvSpPr>
              <a:spLocks/>
            </p:cNvSpPr>
            <p:nvPr/>
          </p:nvSpPr>
          <p:spPr bwMode="auto">
            <a:xfrm>
              <a:off x="6544456" y="4997019"/>
              <a:ext cx="69096" cy="13499"/>
            </a:xfrm>
            <a:prstGeom prst="rect">
              <a:avLst/>
            </a:prstGeom>
            <a:solidFill>
              <a:schemeClr val="accent4"/>
            </a:solidFill>
            <a:ln>
              <a:noFill/>
            </a:ln>
            <a:extLst>
              <a:ext uri="{91240B29-F687-4F45-9708-019B960494DF}">
                <a14:hiddenLine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sp>
          <p:nvSpPr>
            <p:cNvPr id="60" name="Rectangle 115"/>
            <p:cNvSpPr>
              <a:spLocks/>
            </p:cNvSpPr>
            <p:nvPr/>
          </p:nvSpPr>
          <p:spPr bwMode="auto">
            <a:xfrm>
              <a:off x="6436493" y="5053177"/>
              <a:ext cx="178139" cy="13499"/>
            </a:xfrm>
            <a:prstGeom prst="rect">
              <a:avLst/>
            </a:prstGeom>
            <a:solidFill>
              <a:schemeClr val="accent4"/>
            </a:solidFill>
            <a:ln>
              <a:noFill/>
            </a:ln>
            <a:extLst>
              <a:ext uri="{91240B29-F687-4F45-9708-019B960494DF}">
                <a14:hiddenLine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sp>
          <p:nvSpPr>
            <p:cNvPr id="61" name="Rectangle 116"/>
            <p:cNvSpPr>
              <a:spLocks/>
            </p:cNvSpPr>
            <p:nvPr/>
          </p:nvSpPr>
          <p:spPr bwMode="auto">
            <a:xfrm>
              <a:off x="6436493" y="5096375"/>
              <a:ext cx="178139" cy="13499"/>
            </a:xfrm>
            <a:prstGeom prst="rect">
              <a:avLst/>
            </a:prstGeom>
            <a:solidFill>
              <a:schemeClr val="accent4"/>
            </a:solidFill>
            <a:ln>
              <a:noFill/>
            </a:ln>
            <a:extLst>
              <a:ext uri="{91240B29-F687-4F45-9708-019B960494DF}">
                <a14:hiddenLine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grpSp>
      <p:grpSp>
        <p:nvGrpSpPr>
          <p:cNvPr id="62" name="组合 61"/>
          <p:cNvGrpSpPr/>
          <p:nvPr/>
        </p:nvGrpSpPr>
        <p:grpSpPr>
          <a:xfrm>
            <a:off x="6364157" y="4014602"/>
            <a:ext cx="310933" cy="266209"/>
            <a:chOff x="6345804" y="4901983"/>
            <a:chExt cx="310933" cy="266209"/>
          </a:xfrm>
        </p:grpSpPr>
        <p:sp>
          <p:nvSpPr>
            <p:cNvPr id="63" name="Freeform: Shape 111"/>
            <p:cNvSpPr>
              <a:spLocks/>
            </p:cNvSpPr>
            <p:nvPr/>
          </p:nvSpPr>
          <p:spPr bwMode="auto">
            <a:xfrm>
              <a:off x="6345804" y="4901983"/>
              <a:ext cx="310933" cy="26620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600" h="21600">
                  <a:moveTo>
                    <a:pt x="20846" y="0"/>
                  </a:moveTo>
                  <a:lnTo>
                    <a:pt x="3886" y="0"/>
                  </a:lnTo>
                  <a:cubicBezTo>
                    <a:pt x="3293" y="0"/>
                    <a:pt x="3132" y="187"/>
                    <a:pt x="3132" y="883"/>
                  </a:cubicBezTo>
                  <a:lnTo>
                    <a:pt x="3132" y="3757"/>
                  </a:lnTo>
                  <a:lnTo>
                    <a:pt x="754" y="3757"/>
                  </a:lnTo>
                  <a:cubicBezTo>
                    <a:pt x="161" y="3757"/>
                    <a:pt x="0" y="3944"/>
                    <a:pt x="0" y="4639"/>
                  </a:cubicBezTo>
                  <a:lnTo>
                    <a:pt x="0" y="19215"/>
                  </a:lnTo>
                  <a:cubicBezTo>
                    <a:pt x="0" y="20254"/>
                    <a:pt x="1044" y="21600"/>
                    <a:pt x="2039" y="21600"/>
                  </a:cubicBezTo>
                  <a:lnTo>
                    <a:pt x="3886" y="21600"/>
                  </a:lnTo>
                  <a:lnTo>
                    <a:pt x="18035" y="21600"/>
                  </a:lnTo>
                  <a:lnTo>
                    <a:pt x="20845" y="21600"/>
                  </a:lnTo>
                  <a:cubicBezTo>
                    <a:pt x="21439" y="21600"/>
                    <a:pt x="21600" y="21413"/>
                    <a:pt x="21600" y="20717"/>
                  </a:cubicBezTo>
                  <a:lnTo>
                    <a:pt x="21600" y="883"/>
                  </a:lnTo>
                  <a:cubicBezTo>
                    <a:pt x="21600" y="187"/>
                    <a:pt x="21440" y="0"/>
                    <a:pt x="20846" y="0"/>
                  </a:cubicBezTo>
                  <a:close/>
                  <a:moveTo>
                    <a:pt x="20315" y="20097"/>
                  </a:moveTo>
                  <a:lnTo>
                    <a:pt x="18035" y="20097"/>
                  </a:lnTo>
                  <a:lnTo>
                    <a:pt x="3886" y="20097"/>
                  </a:lnTo>
                  <a:lnTo>
                    <a:pt x="2040" y="20097"/>
                  </a:lnTo>
                  <a:cubicBezTo>
                    <a:pt x="1811" y="20097"/>
                    <a:pt x="1310" y="19505"/>
                    <a:pt x="1285" y="19214"/>
                  </a:cubicBezTo>
                  <a:lnTo>
                    <a:pt x="1285" y="5258"/>
                  </a:lnTo>
                  <a:lnTo>
                    <a:pt x="3132" y="5258"/>
                  </a:lnTo>
                  <a:lnTo>
                    <a:pt x="3132" y="18750"/>
                  </a:lnTo>
                  <a:lnTo>
                    <a:pt x="4416" y="18750"/>
                  </a:lnTo>
                  <a:lnTo>
                    <a:pt x="4416" y="5258"/>
                  </a:lnTo>
                  <a:lnTo>
                    <a:pt x="4417" y="5258"/>
                  </a:lnTo>
                  <a:lnTo>
                    <a:pt x="4417" y="3756"/>
                  </a:lnTo>
                  <a:lnTo>
                    <a:pt x="4417" y="1502"/>
                  </a:lnTo>
                  <a:lnTo>
                    <a:pt x="20315" y="1502"/>
                  </a:lnTo>
                  <a:lnTo>
                    <a:pt x="20315" y="20097"/>
                  </a:lnTo>
                  <a:close/>
                  <a:moveTo>
                    <a:pt x="20315" y="20097"/>
                  </a:moveTo>
                </a:path>
              </a:pathLst>
            </a:custGeom>
            <a:solidFill>
              <a:schemeClr val="accent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sp>
          <p:nvSpPr>
            <p:cNvPr id="64" name="Rectangle 112"/>
            <p:cNvSpPr>
              <a:spLocks/>
            </p:cNvSpPr>
            <p:nvPr/>
          </p:nvSpPr>
          <p:spPr bwMode="auto">
            <a:xfrm>
              <a:off x="6436493" y="4940861"/>
              <a:ext cx="83131" cy="83157"/>
            </a:xfrm>
            <a:prstGeom prst="rect">
              <a:avLst/>
            </a:prstGeom>
            <a:solidFill>
              <a:schemeClr val="accent4"/>
            </a:solidFill>
            <a:ln>
              <a:noFill/>
            </a:ln>
            <a:extLst>
              <a:ext uri="{91240B29-F687-4F45-9708-019B960494DF}">
                <a14:hiddenLine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sp>
          <p:nvSpPr>
            <p:cNvPr id="65" name="Rectangle 113"/>
            <p:cNvSpPr>
              <a:spLocks/>
            </p:cNvSpPr>
            <p:nvPr/>
          </p:nvSpPr>
          <p:spPr bwMode="auto">
            <a:xfrm>
              <a:off x="6544456" y="4953821"/>
              <a:ext cx="69096" cy="13499"/>
            </a:xfrm>
            <a:prstGeom prst="rect">
              <a:avLst/>
            </a:prstGeom>
            <a:solidFill>
              <a:schemeClr val="accent4"/>
            </a:solidFill>
            <a:ln>
              <a:noFill/>
            </a:ln>
            <a:extLst>
              <a:ext uri="{91240B29-F687-4F45-9708-019B960494DF}">
                <a14:hiddenLine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sp>
          <p:nvSpPr>
            <p:cNvPr id="66" name="Rectangle 114"/>
            <p:cNvSpPr>
              <a:spLocks/>
            </p:cNvSpPr>
            <p:nvPr/>
          </p:nvSpPr>
          <p:spPr bwMode="auto">
            <a:xfrm>
              <a:off x="6544456" y="4997019"/>
              <a:ext cx="69096" cy="13499"/>
            </a:xfrm>
            <a:prstGeom prst="rect">
              <a:avLst/>
            </a:prstGeom>
            <a:solidFill>
              <a:schemeClr val="accent4"/>
            </a:solidFill>
            <a:ln>
              <a:noFill/>
            </a:ln>
            <a:extLst>
              <a:ext uri="{91240B29-F687-4F45-9708-019B960494DF}">
                <a14:hiddenLine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sp>
          <p:nvSpPr>
            <p:cNvPr id="67" name="Rectangle 115"/>
            <p:cNvSpPr>
              <a:spLocks/>
            </p:cNvSpPr>
            <p:nvPr/>
          </p:nvSpPr>
          <p:spPr bwMode="auto">
            <a:xfrm>
              <a:off x="6436493" y="5053177"/>
              <a:ext cx="178139" cy="13499"/>
            </a:xfrm>
            <a:prstGeom prst="rect">
              <a:avLst/>
            </a:prstGeom>
            <a:solidFill>
              <a:schemeClr val="accent4"/>
            </a:solidFill>
            <a:ln>
              <a:noFill/>
            </a:ln>
            <a:extLst>
              <a:ext uri="{91240B29-F687-4F45-9708-019B960494DF}">
                <a14:hiddenLine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sp>
          <p:nvSpPr>
            <p:cNvPr id="68" name="Rectangle 116"/>
            <p:cNvSpPr>
              <a:spLocks/>
            </p:cNvSpPr>
            <p:nvPr/>
          </p:nvSpPr>
          <p:spPr bwMode="auto">
            <a:xfrm>
              <a:off x="6436493" y="5096375"/>
              <a:ext cx="178139" cy="13499"/>
            </a:xfrm>
            <a:prstGeom prst="rect">
              <a:avLst/>
            </a:prstGeom>
            <a:solidFill>
              <a:schemeClr val="accent4"/>
            </a:solidFill>
            <a:ln>
              <a:noFill/>
            </a:ln>
            <a:extLst>
              <a:ext uri="{91240B29-F687-4F45-9708-019B960494DF}">
                <a14:hiddenLine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grpSp>
      <p:grpSp>
        <p:nvGrpSpPr>
          <p:cNvPr id="69" name="组合 68"/>
          <p:cNvGrpSpPr/>
          <p:nvPr/>
        </p:nvGrpSpPr>
        <p:grpSpPr>
          <a:xfrm>
            <a:off x="6350016" y="3127221"/>
            <a:ext cx="310933" cy="266209"/>
            <a:chOff x="6345804" y="4901983"/>
            <a:chExt cx="310933" cy="266209"/>
          </a:xfrm>
        </p:grpSpPr>
        <p:sp>
          <p:nvSpPr>
            <p:cNvPr id="70" name="Freeform: Shape 111"/>
            <p:cNvSpPr>
              <a:spLocks/>
            </p:cNvSpPr>
            <p:nvPr/>
          </p:nvSpPr>
          <p:spPr bwMode="auto">
            <a:xfrm>
              <a:off x="6345804" y="4901983"/>
              <a:ext cx="310933" cy="26620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600" h="21600">
                  <a:moveTo>
                    <a:pt x="20846" y="0"/>
                  </a:moveTo>
                  <a:lnTo>
                    <a:pt x="3886" y="0"/>
                  </a:lnTo>
                  <a:cubicBezTo>
                    <a:pt x="3293" y="0"/>
                    <a:pt x="3132" y="187"/>
                    <a:pt x="3132" y="883"/>
                  </a:cubicBezTo>
                  <a:lnTo>
                    <a:pt x="3132" y="3757"/>
                  </a:lnTo>
                  <a:lnTo>
                    <a:pt x="754" y="3757"/>
                  </a:lnTo>
                  <a:cubicBezTo>
                    <a:pt x="161" y="3757"/>
                    <a:pt x="0" y="3944"/>
                    <a:pt x="0" y="4639"/>
                  </a:cubicBezTo>
                  <a:lnTo>
                    <a:pt x="0" y="19215"/>
                  </a:lnTo>
                  <a:cubicBezTo>
                    <a:pt x="0" y="20254"/>
                    <a:pt x="1044" y="21600"/>
                    <a:pt x="2039" y="21600"/>
                  </a:cubicBezTo>
                  <a:lnTo>
                    <a:pt x="3886" y="21600"/>
                  </a:lnTo>
                  <a:lnTo>
                    <a:pt x="18035" y="21600"/>
                  </a:lnTo>
                  <a:lnTo>
                    <a:pt x="20845" y="21600"/>
                  </a:lnTo>
                  <a:cubicBezTo>
                    <a:pt x="21439" y="21600"/>
                    <a:pt x="21600" y="21413"/>
                    <a:pt x="21600" y="20717"/>
                  </a:cubicBezTo>
                  <a:lnTo>
                    <a:pt x="21600" y="883"/>
                  </a:lnTo>
                  <a:cubicBezTo>
                    <a:pt x="21600" y="187"/>
                    <a:pt x="21440" y="0"/>
                    <a:pt x="20846" y="0"/>
                  </a:cubicBezTo>
                  <a:close/>
                  <a:moveTo>
                    <a:pt x="20315" y="20097"/>
                  </a:moveTo>
                  <a:lnTo>
                    <a:pt x="18035" y="20097"/>
                  </a:lnTo>
                  <a:lnTo>
                    <a:pt x="3886" y="20097"/>
                  </a:lnTo>
                  <a:lnTo>
                    <a:pt x="2040" y="20097"/>
                  </a:lnTo>
                  <a:cubicBezTo>
                    <a:pt x="1811" y="20097"/>
                    <a:pt x="1310" y="19505"/>
                    <a:pt x="1285" y="19214"/>
                  </a:cubicBezTo>
                  <a:lnTo>
                    <a:pt x="1285" y="5258"/>
                  </a:lnTo>
                  <a:lnTo>
                    <a:pt x="3132" y="5258"/>
                  </a:lnTo>
                  <a:lnTo>
                    <a:pt x="3132" y="18750"/>
                  </a:lnTo>
                  <a:lnTo>
                    <a:pt x="4416" y="18750"/>
                  </a:lnTo>
                  <a:lnTo>
                    <a:pt x="4416" y="5258"/>
                  </a:lnTo>
                  <a:lnTo>
                    <a:pt x="4417" y="5258"/>
                  </a:lnTo>
                  <a:lnTo>
                    <a:pt x="4417" y="3756"/>
                  </a:lnTo>
                  <a:lnTo>
                    <a:pt x="4417" y="1502"/>
                  </a:lnTo>
                  <a:lnTo>
                    <a:pt x="20315" y="1502"/>
                  </a:lnTo>
                  <a:lnTo>
                    <a:pt x="20315" y="20097"/>
                  </a:lnTo>
                  <a:close/>
                  <a:moveTo>
                    <a:pt x="20315" y="20097"/>
                  </a:moveTo>
                </a:path>
              </a:pathLst>
            </a:custGeom>
            <a:solidFill>
              <a:schemeClr val="accent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sp>
          <p:nvSpPr>
            <p:cNvPr id="71" name="Rectangle 112"/>
            <p:cNvSpPr>
              <a:spLocks/>
            </p:cNvSpPr>
            <p:nvPr/>
          </p:nvSpPr>
          <p:spPr bwMode="auto">
            <a:xfrm>
              <a:off x="6436493" y="4940861"/>
              <a:ext cx="83131" cy="83157"/>
            </a:xfrm>
            <a:prstGeom prst="rect">
              <a:avLst/>
            </a:prstGeom>
            <a:solidFill>
              <a:schemeClr val="accent4"/>
            </a:solidFill>
            <a:ln>
              <a:noFill/>
            </a:ln>
            <a:extLst>
              <a:ext uri="{91240B29-F687-4F45-9708-019B960494DF}">
                <a14:hiddenLine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sp>
          <p:nvSpPr>
            <p:cNvPr id="72" name="Rectangle 113"/>
            <p:cNvSpPr>
              <a:spLocks/>
            </p:cNvSpPr>
            <p:nvPr/>
          </p:nvSpPr>
          <p:spPr bwMode="auto">
            <a:xfrm>
              <a:off x="6544456" y="4953821"/>
              <a:ext cx="69096" cy="13499"/>
            </a:xfrm>
            <a:prstGeom prst="rect">
              <a:avLst/>
            </a:prstGeom>
            <a:solidFill>
              <a:schemeClr val="accent4"/>
            </a:solidFill>
            <a:ln>
              <a:noFill/>
            </a:ln>
            <a:extLst>
              <a:ext uri="{91240B29-F687-4F45-9708-019B960494DF}">
                <a14:hiddenLine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sp>
          <p:nvSpPr>
            <p:cNvPr id="73" name="Rectangle 114"/>
            <p:cNvSpPr>
              <a:spLocks/>
            </p:cNvSpPr>
            <p:nvPr/>
          </p:nvSpPr>
          <p:spPr bwMode="auto">
            <a:xfrm>
              <a:off x="6544456" y="4997019"/>
              <a:ext cx="69096" cy="13499"/>
            </a:xfrm>
            <a:prstGeom prst="rect">
              <a:avLst/>
            </a:prstGeom>
            <a:solidFill>
              <a:schemeClr val="accent4"/>
            </a:solidFill>
            <a:ln>
              <a:noFill/>
            </a:ln>
            <a:extLst>
              <a:ext uri="{91240B29-F687-4F45-9708-019B960494DF}">
                <a14:hiddenLine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sp>
          <p:nvSpPr>
            <p:cNvPr id="74" name="Rectangle 115"/>
            <p:cNvSpPr>
              <a:spLocks/>
            </p:cNvSpPr>
            <p:nvPr/>
          </p:nvSpPr>
          <p:spPr bwMode="auto">
            <a:xfrm>
              <a:off x="6436493" y="5053177"/>
              <a:ext cx="178139" cy="13499"/>
            </a:xfrm>
            <a:prstGeom prst="rect">
              <a:avLst/>
            </a:prstGeom>
            <a:solidFill>
              <a:schemeClr val="accent4"/>
            </a:solidFill>
            <a:ln>
              <a:noFill/>
            </a:ln>
            <a:extLst>
              <a:ext uri="{91240B29-F687-4F45-9708-019B960494DF}">
                <a14:hiddenLine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sp>
          <p:nvSpPr>
            <p:cNvPr id="75" name="Rectangle 116"/>
            <p:cNvSpPr>
              <a:spLocks/>
            </p:cNvSpPr>
            <p:nvPr/>
          </p:nvSpPr>
          <p:spPr bwMode="auto">
            <a:xfrm>
              <a:off x="6436493" y="5096375"/>
              <a:ext cx="178139" cy="13499"/>
            </a:xfrm>
            <a:prstGeom prst="rect">
              <a:avLst/>
            </a:prstGeom>
            <a:solidFill>
              <a:schemeClr val="accent4"/>
            </a:solidFill>
            <a:ln>
              <a:noFill/>
            </a:ln>
            <a:extLst>
              <a:ext uri="{91240B29-F687-4F45-9708-019B960494DF}">
                <a14:hiddenLine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grpSp>
      <p:sp>
        <p:nvSpPr>
          <p:cNvPr id="76" name="文本框 75"/>
          <p:cNvSpPr txBox="1"/>
          <p:nvPr/>
        </p:nvSpPr>
        <p:spPr>
          <a:xfrm>
            <a:off x="6706076" y="3712838"/>
            <a:ext cx="1338828" cy="369332"/>
          </a:xfrm>
          <a:prstGeom prst="rect">
            <a:avLst/>
          </a:prstGeom>
          <a:noFill/>
        </p:spPr>
        <p:txBody>
          <a:bodyPr wrap="none" rtlCol="0">
            <a:spAutoFit/>
          </a:bodyPr>
          <a:lstStyle/>
          <a:p>
            <a:r>
              <a:rPr lang="zh-CN" altLang="en-US" sz="1800" b="1" dirty="0">
                <a:solidFill>
                  <a:srgbClr val="002060"/>
                </a:solidFill>
                <a:latin typeface="微软雅黑" panose="020B0503020204020204" pitchFamily="34" charset="-122"/>
                <a:ea typeface="微软雅黑" panose="020B0503020204020204" pitchFamily="34" charset="-122"/>
              </a:rPr>
              <a:t>字符串查找</a:t>
            </a:r>
          </a:p>
        </p:txBody>
      </p:sp>
      <p:sp>
        <p:nvSpPr>
          <p:cNvPr id="77" name="文本框 76"/>
          <p:cNvSpPr txBox="1"/>
          <p:nvPr/>
        </p:nvSpPr>
        <p:spPr>
          <a:xfrm>
            <a:off x="6684683" y="4589919"/>
            <a:ext cx="1338828" cy="369332"/>
          </a:xfrm>
          <a:prstGeom prst="rect">
            <a:avLst/>
          </a:prstGeom>
          <a:noFill/>
        </p:spPr>
        <p:txBody>
          <a:bodyPr wrap="none" rtlCol="0">
            <a:spAutoFit/>
          </a:bodyPr>
          <a:lstStyle/>
          <a:p>
            <a:r>
              <a:rPr lang="zh-CN" altLang="en-US" sz="1800" b="1" dirty="0">
                <a:solidFill>
                  <a:srgbClr val="002060"/>
                </a:solidFill>
                <a:latin typeface="微软雅黑" panose="020B0503020204020204" pitchFamily="34" charset="-122"/>
                <a:ea typeface="微软雅黑" panose="020B0503020204020204" pitchFamily="34" charset="-122"/>
              </a:rPr>
              <a:t>字符串替换</a:t>
            </a:r>
          </a:p>
        </p:txBody>
      </p:sp>
      <p:sp>
        <p:nvSpPr>
          <p:cNvPr id="41" name="圆角矩形 40"/>
          <p:cNvSpPr/>
          <p:nvPr/>
        </p:nvSpPr>
        <p:spPr>
          <a:xfrm>
            <a:off x="2360618" y="657666"/>
            <a:ext cx="3959971"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42" name="矩形 41"/>
          <p:cNvSpPr/>
          <p:nvPr/>
        </p:nvSpPr>
        <p:spPr>
          <a:xfrm>
            <a:off x="2535221" y="737342"/>
            <a:ext cx="3467616" cy="584775"/>
          </a:xfrm>
          <a:prstGeom prst="rect">
            <a:avLst/>
          </a:prstGeom>
        </p:spPr>
        <p:txBody>
          <a:bodyPr wrap="none">
            <a:spAutoFit/>
          </a:bodyPr>
          <a:lstStyle/>
          <a:p>
            <a:r>
              <a:rPr lang="zh-CN" altLang="zh-CN" sz="3200" b="1" dirty="0">
                <a:solidFill>
                  <a:schemeClr val="bg1"/>
                </a:solidFill>
                <a:latin typeface="微软雅黑" panose="020B0503020204020204" charset="-122"/>
                <a:ea typeface="微软雅黑" panose="020B0503020204020204" charset="-122"/>
              </a:rPr>
              <a:t>正则表达式的</a:t>
            </a:r>
            <a:r>
              <a:rPr lang="zh-CN" altLang="en-US" sz="3200" b="1" dirty="0">
                <a:solidFill>
                  <a:schemeClr val="bg1"/>
                </a:solidFill>
                <a:latin typeface="微软雅黑" panose="020B0503020204020204" charset="-122"/>
                <a:ea typeface="微软雅黑" panose="020B0503020204020204" charset="-122"/>
              </a:rPr>
              <a:t>应用</a:t>
            </a:r>
          </a:p>
        </p:txBody>
      </p:sp>
    </p:spTree>
    <p:extLst>
      <p:ext uri="{BB962C8B-B14F-4D97-AF65-F5344CB8AC3E}">
        <p14:creationId xmlns:p14="http://schemas.microsoft.com/office/powerpoint/2010/main" val="4262076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81"/>
          <p:cNvSpPr/>
          <p:nvPr/>
        </p:nvSpPr>
        <p:spPr>
          <a:xfrm>
            <a:off x="9875506" y="773666"/>
            <a:ext cx="1404621" cy="1423363"/>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1" name="Shape 82"/>
          <p:cNvSpPr/>
          <p:nvPr/>
        </p:nvSpPr>
        <p:spPr>
          <a:xfrm rot="1472950">
            <a:off x="8598365" y="1484325"/>
            <a:ext cx="821232" cy="799967"/>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2" name="Shape 83"/>
          <p:cNvSpPr/>
          <p:nvPr/>
        </p:nvSpPr>
        <p:spPr>
          <a:xfrm>
            <a:off x="9603835" y="637644"/>
            <a:ext cx="359545" cy="349386"/>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3" name="Shape 84"/>
          <p:cNvSpPr/>
          <p:nvPr/>
        </p:nvSpPr>
        <p:spPr>
          <a:xfrm rot="2487373">
            <a:off x="9372607" y="2222975"/>
            <a:ext cx="255795" cy="248567"/>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5" name="矩形 259"/>
          <p:cNvSpPr>
            <a:spLocks noChangeArrowheads="1"/>
          </p:cNvSpPr>
          <p:nvPr/>
        </p:nvSpPr>
        <p:spPr bwMode="auto">
          <a:xfrm>
            <a:off x="1805524" y="2971354"/>
            <a:ext cx="227761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8000" cap="all" spc="300" dirty="0">
                <a:solidFill>
                  <a:schemeClr val="accent1"/>
                </a:solidFill>
                <a:latin typeface="Impact" panose="020B0806030902050204" pitchFamily="34" charset="0"/>
                <a:cs typeface="Arial" panose="020B0604020202020204" pitchFamily="34" charset="0"/>
              </a:rPr>
              <a:t>1.4</a:t>
            </a:r>
            <a:endParaRPr lang="zh-CN" altLang="en-US" sz="8000" cap="all" spc="300" dirty="0">
              <a:solidFill>
                <a:schemeClr val="accent1"/>
              </a:solidFill>
              <a:latin typeface="Impact" panose="020B0806030902050204" pitchFamily="34" charset="0"/>
              <a:cs typeface="Arial" panose="020B0604020202020204" pitchFamily="34" charset="0"/>
            </a:endParaRPr>
          </a:p>
        </p:txBody>
      </p:sp>
      <p:sp>
        <p:nvSpPr>
          <p:cNvPr id="16" name="TextBox 48"/>
          <p:cNvSpPr txBox="1"/>
          <p:nvPr/>
        </p:nvSpPr>
        <p:spPr>
          <a:xfrm>
            <a:off x="4083140" y="3294520"/>
            <a:ext cx="5935943" cy="677108"/>
          </a:xfrm>
          <a:prstGeom prst="rect">
            <a:avLst/>
          </a:prstGeom>
          <a:noFill/>
        </p:spPr>
        <p:txBody>
          <a:bodyPr wrap="square" lIns="0" tIns="0" rIns="0" bIns="0" rtlCol="0">
            <a:spAutoFit/>
          </a:bodyPr>
          <a:lstStyle/>
          <a:p>
            <a:r>
              <a:rPr lang="zh-CN" altLang="en-US" sz="4400" dirty="0">
                <a:solidFill>
                  <a:schemeClr val="accent1"/>
                </a:solidFill>
                <a:latin typeface="微软雅黑" panose="020B0503020204020204" pitchFamily="34" charset="-122"/>
                <a:ea typeface="微软雅黑" panose="020B0503020204020204" pitchFamily="34" charset="-122"/>
                <a:cs typeface="+mn-ea"/>
                <a:sym typeface="+mn-lt"/>
              </a:rPr>
              <a:t>正则表达式的编译</a:t>
            </a:r>
            <a:endParaRPr lang="en-GB" altLang="zh-CN" sz="4400" dirty="0">
              <a:solidFill>
                <a:schemeClr val="accent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81350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组合 88"/>
          <p:cNvGrpSpPr/>
          <p:nvPr/>
        </p:nvGrpSpPr>
        <p:grpSpPr>
          <a:xfrm>
            <a:off x="4570558" y="2050211"/>
            <a:ext cx="5099999" cy="599235"/>
            <a:chOff x="3710491" y="1059582"/>
            <a:chExt cx="4101695" cy="599235"/>
          </a:xfrm>
        </p:grpSpPr>
        <p:grpSp>
          <p:nvGrpSpPr>
            <p:cNvPr id="90" name="组合 89"/>
            <p:cNvGrpSpPr/>
            <p:nvPr/>
          </p:nvGrpSpPr>
          <p:grpSpPr>
            <a:xfrm>
              <a:off x="3710491" y="1059582"/>
              <a:ext cx="4101695" cy="599235"/>
              <a:chOff x="4139952" y="1170041"/>
              <a:chExt cx="3672408" cy="536519"/>
            </a:xfrm>
          </p:grpSpPr>
          <p:sp>
            <p:nvSpPr>
              <p:cNvPr id="92" name="圆角矩形 91"/>
              <p:cNvSpPr/>
              <p:nvPr/>
            </p:nvSpPr>
            <p:spPr>
              <a:xfrm>
                <a:off x="4139952" y="1170041"/>
                <a:ext cx="3672408"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93"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6">
                  <a:lumMod val="20000"/>
                  <a:lumOff val="80000"/>
                </a:schemeClr>
              </a:solidFill>
              <a:ln w="6350" cap="flat" cmpd="sng" algn="ctr">
                <a:noFill/>
                <a:prstDash val="solid"/>
              </a:ln>
              <a:effectLst>
                <a:innerShdw blurRad="63500" dist="50800" dir="16200000">
                  <a:prstClr val="black">
                    <a:alpha val="32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dirty="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94" name="TextBox 35"/>
              <p:cNvSpPr txBox="1"/>
              <p:nvPr/>
            </p:nvSpPr>
            <p:spPr>
              <a:xfrm>
                <a:off x="4246444" y="1253634"/>
                <a:ext cx="361524" cy="35823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0000"/>
                    </a:solidFill>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rPr>
                  <a:t>01</a:t>
                </a:r>
                <a:endParaRPr kumimoji="0" lang="zh-CN" altLang="en-US" sz="2000" b="1" i="0" u="none" strike="noStrike" kern="0" cap="none" spc="0" normalizeH="0" baseline="0" noProof="0" dirty="0">
                  <a:ln>
                    <a:noFill/>
                  </a:ln>
                  <a:solidFill>
                    <a:srgbClr val="FF0000"/>
                  </a:solidFill>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endParaRPr>
              </a:p>
            </p:txBody>
          </p:sp>
        </p:grpSp>
        <p:sp>
          <p:nvSpPr>
            <p:cNvPr id="91" name="TextBox 32"/>
            <p:cNvSpPr txBox="1"/>
            <p:nvPr/>
          </p:nvSpPr>
          <p:spPr>
            <a:xfrm>
              <a:off x="4315402" y="1199625"/>
              <a:ext cx="1807747" cy="400110"/>
            </a:xfrm>
            <a:prstGeom prst="rect">
              <a:avLst/>
            </a:prstGeom>
            <a:noFill/>
          </p:spPr>
          <p:txBody>
            <a:bodyPr wrap="none" rtlCol="0">
              <a:spAutoFit/>
            </a:bodyPr>
            <a:lstStyle/>
            <a:p>
              <a:r>
                <a:rPr lang="zh-CN" altLang="en-US" sz="2000" b="1" kern="0" dirty="0">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正则表达式的作用</a:t>
              </a:r>
            </a:p>
          </p:txBody>
        </p:sp>
      </p:grpSp>
      <p:grpSp>
        <p:nvGrpSpPr>
          <p:cNvPr id="95" name="组合 94"/>
          <p:cNvGrpSpPr/>
          <p:nvPr/>
        </p:nvGrpSpPr>
        <p:grpSpPr>
          <a:xfrm>
            <a:off x="4581030" y="3620276"/>
            <a:ext cx="5099999" cy="599235"/>
            <a:chOff x="3720963" y="2324915"/>
            <a:chExt cx="4101695" cy="599235"/>
          </a:xfrm>
        </p:grpSpPr>
        <p:grpSp>
          <p:nvGrpSpPr>
            <p:cNvPr id="96" name="组合 95"/>
            <p:cNvGrpSpPr/>
            <p:nvPr/>
          </p:nvGrpSpPr>
          <p:grpSpPr>
            <a:xfrm>
              <a:off x="3720963" y="2324915"/>
              <a:ext cx="4101695" cy="599235"/>
              <a:chOff x="4139952" y="1170041"/>
              <a:chExt cx="3672408" cy="536519"/>
            </a:xfrm>
          </p:grpSpPr>
          <p:sp>
            <p:nvSpPr>
              <p:cNvPr id="98" name="圆角矩形 97"/>
              <p:cNvSpPr/>
              <p:nvPr/>
            </p:nvSpPr>
            <p:spPr>
              <a:xfrm>
                <a:off x="4139952" y="1170041"/>
                <a:ext cx="3672408"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99"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4">
                  <a:lumMod val="20000"/>
                  <a:lumOff val="80000"/>
                </a:schemeClr>
              </a:solidFill>
              <a:ln w="6350" cap="flat" cmpd="sng" algn="ctr">
                <a:noFill/>
                <a:prstDash val="solid"/>
              </a:ln>
              <a:effectLst>
                <a:innerShdw blurRad="63500" dist="50800" dir="16200000">
                  <a:prstClr val="black">
                    <a:alpha val="32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100" name="TextBox 41"/>
              <p:cNvSpPr txBox="1"/>
              <p:nvPr/>
            </p:nvSpPr>
            <p:spPr>
              <a:xfrm>
                <a:off x="4246444" y="1253634"/>
                <a:ext cx="449515" cy="35823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rPr>
                  <a:t>03</a:t>
                </a:r>
                <a:endParaRPr kumimoji="0" lang="zh-CN" altLang="en-US" sz="2000" b="1" i="0" u="none" strike="noStrike" kern="0" cap="none" spc="0" normalizeH="0" baseline="0" noProof="0" dirty="0">
                  <a:ln>
                    <a:noFill/>
                  </a:ln>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endParaRPr>
              </a:p>
            </p:txBody>
          </p:sp>
        </p:grpSp>
        <p:sp>
          <p:nvSpPr>
            <p:cNvPr id="97" name="TextBox 38"/>
            <p:cNvSpPr txBox="1"/>
            <p:nvPr/>
          </p:nvSpPr>
          <p:spPr>
            <a:xfrm>
              <a:off x="4341965" y="2490265"/>
              <a:ext cx="822782" cy="400110"/>
            </a:xfrm>
            <a:prstGeom prst="rect">
              <a:avLst/>
            </a:prstGeom>
            <a:noFill/>
          </p:spPr>
          <p:txBody>
            <a:bodyPr wrap="none" rtlCol="0">
              <a:spAutoFit/>
            </a:bodyPr>
            <a:lstStyle/>
            <a:p>
              <a:r>
                <a:rPr lang="en-US" altLang="zh-CN" sz="2000" b="1" kern="0" dirty="0">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RE</a:t>
              </a:r>
              <a:r>
                <a:rPr lang="zh-CN" altLang="en-US" sz="2000" b="1" kern="0" dirty="0">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模块</a:t>
              </a:r>
            </a:p>
          </p:txBody>
        </p:sp>
      </p:grpSp>
      <p:grpSp>
        <p:nvGrpSpPr>
          <p:cNvPr id="101" name="组合 100"/>
          <p:cNvGrpSpPr/>
          <p:nvPr/>
        </p:nvGrpSpPr>
        <p:grpSpPr>
          <a:xfrm>
            <a:off x="4570558" y="4405310"/>
            <a:ext cx="5099999" cy="599235"/>
            <a:chOff x="3710491" y="3590249"/>
            <a:chExt cx="4101695" cy="599235"/>
          </a:xfrm>
        </p:grpSpPr>
        <p:grpSp>
          <p:nvGrpSpPr>
            <p:cNvPr id="102" name="组合 101"/>
            <p:cNvGrpSpPr/>
            <p:nvPr/>
          </p:nvGrpSpPr>
          <p:grpSpPr>
            <a:xfrm>
              <a:off x="3710491" y="3590249"/>
              <a:ext cx="4101695" cy="599235"/>
              <a:chOff x="4139952" y="1170041"/>
              <a:chExt cx="3672408" cy="536519"/>
            </a:xfrm>
          </p:grpSpPr>
          <p:sp>
            <p:nvSpPr>
              <p:cNvPr id="104" name="圆角矩形 103"/>
              <p:cNvSpPr/>
              <p:nvPr/>
            </p:nvSpPr>
            <p:spPr>
              <a:xfrm>
                <a:off x="4139952" y="1170041"/>
                <a:ext cx="3672408"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105"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2">
                  <a:lumMod val="20000"/>
                  <a:lumOff val="80000"/>
                </a:schemeClr>
              </a:solidFill>
              <a:ln w="6350" cap="flat" cmpd="sng" algn="ctr">
                <a:noFill/>
                <a:prstDash val="solid"/>
              </a:ln>
              <a:effectLst>
                <a:innerShdw blurRad="63500" dist="50800" dir="16200000">
                  <a:prstClr val="black">
                    <a:alpha val="32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106" name="TextBox 47"/>
              <p:cNvSpPr txBox="1"/>
              <p:nvPr/>
            </p:nvSpPr>
            <p:spPr>
              <a:xfrm>
                <a:off x="4246444" y="1253634"/>
                <a:ext cx="449515" cy="35823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rPr>
                  <a:t>04</a:t>
                </a:r>
                <a:endParaRPr kumimoji="0" lang="zh-CN" altLang="en-US" sz="2000" b="1" i="0" u="none" strike="noStrike" kern="0" cap="none" spc="0" normalizeH="0" baseline="0" noProof="0" dirty="0">
                  <a:ln>
                    <a:noFill/>
                  </a:ln>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endParaRPr>
              </a:p>
            </p:txBody>
          </p:sp>
        </p:grpSp>
        <p:sp>
          <p:nvSpPr>
            <p:cNvPr id="103" name="TextBox 44"/>
            <p:cNvSpPr txBox="1"/>
            <p:nvPr/>
          </p:nvSpPr>
          <p:spPr>
            <a:xfrm>
              <a:off x="4315402" y="3714217"/>
              <a:ext cx="3255543" cy="400110"/>
            </a:xfrm>
            <a:prstGeom prst="rect">
              <a:avLst/>
            </a:prstGeom>
            <a:noFill/>
          </p:spPr>
          <p:txBody>
            <a:bodyPr wrap="none" rtlCol="0">
              <a:spAutoFit/>
            </a:bodyPr>
            <a:lstStyle/>
            <a:p>
              <a:r>
                <a:rPr lang="zh-CN" altLang="en-US" sz="2000" b="1" kern="0" dirty="0">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正则表达式的常用函数及内置属性</a:t>
              </a:r>
            </a:p>
          </p:txBody>
        </p:sp>
      </p:grpSp>
      <p:grpSp>
        <p:nvGrpSpPr>
          <p:cNvPr id="107" name="组合 106"/>
          <p:cNvGrpSpPr/>
          <p:nvPr/>
        </p:nvGrpSpPr>
        <p:grpSpPr>
          <a:xfrm>
            <a:off x="4570558" y="2835242"/>
            <a:ext cx="5099999" cy="599235"/>
            <a:chOff x="3710491" y="1059582"/>
            <a:chExt cx="4101695" cy="599235"/>
          </a:xfrm>
        </p:grpSpPr>
        <p:grpSp>
          <p:nvGrpSpPr>
            <p:cNvPr id="108" name="组合 107"/>
            <p:cNvGrpSpPr/>
            <p:nvPr/>
          </p:nvGrpSpPr>
          <p:grpSpPr>
            <a:xfrm>
              <a:off x="3710491" y="1059582"/>
              <a:ext cx="4101695" cy="599235"/>
              <a:chOff x="4139952" y="1170041"/>
              <a:chExt cx="3672408" cy="536519"/>
            </a:xfrm>
          </p:grpSpPr>
          <p:sp>
            <p:nvSpPr>
              <p:cNvPr id="110" name="圆角矩形 109"/>
              <p:cNvSpPr/>
              <p:nvPr/>
            </p:nvSpPr>
            <p:spPr>
              <a:xfrm>
                <a:off x="4139952" y="1170041"/>
                <a:ext cx="3672408"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111"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6">
                  <a:lumMod val="20000"/>
                  <a:lumOff val="80000"/>
                </a:schemeClr>
              </a:solidFill>
              <a:ln w="6350" cap="flat" cmpd="sng" algn="ctr">
                <a:noFill/>
                <a:prstDash val="solid"/>
              </a:ln>
              <a:effectLst>
                <a:innerShdw blurRad="63500" dist="50800" dir="16200000">
                  <a:prstClr val="black">
                    <a:alpha val="32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dirty="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112" name="TextBox 53"/>
              <p:cNvSpPr txBox="1"/>
              <p:nvPr/>
            </p:nvSpPr>
            <p:spPr>
              <a:xfrm>
                <a:off x="4246444" y="1253634"/>
                <a:ext cx="361524" cy="35823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rPr>
                  <a:t>02</a:t>
                </a:r>
                <a:endParaRPr kumimoji="0" lang="zh-CN" altLang="en-US" sz="2000" b="1" i="0" u="none" strike="noStrike" kern="0" cap="none" spc="0" normalizeH="0" baseline="0" noProof="0" dirty="0">
                  <a:ln>
                    <a:noFill/>
                  </a:ln>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endParaRPr>
              </a:p>
            </p:txBody>
          </p:sp>
        </p:grpSp>
        <p:sp>
          <p:nvSpPr>
            <p:cNvPr id="109" name="TextBox 50"/>
            <p:cNvSpPr txBox="1"/>
            <p:nvPr/>
          </p:nvSpPr>
          <p:spPr>
            <a:xfrm>
              <a:off x="4315402" y="1198852"/>
              <a:ext cx="2014023" cy="400110"/>
            </a:xfrm>
            <a:prstGeom prst="rect">
              <a:avLst/>
            </a:prstGeom>
            <a:noFill/>
          </p:spPr>
          <p:txBody>
            <a:bodyPr wrap="none" rtlCol="0">
              <a:spAutoFit/>
            </a:bodyPr>
            <a:lstStyle/>
            <a:p>
              <a:r>
                <a:rPr lang="zh-CN" altLang="en-US" sz="2000" b="1" kern="0" dirty="0">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元字符的作用及示例</a:t>
              </a:r>
            </a:p>
          </p:txBody>
        </p:sp>
      </p:grpSp>
      <p:grpSp>
        <p:nvGrpSpPr>
          <p:cNvPr id="113" name="组合 112"/>
          <p:cNvGrpSpPr/>
          <p:nvPr/>
        </p:nvGrpSpPr>
        <p:grpSpPr>
          <a:xfrm>
            <a:off x="2379321" y="3285124"/>
            <a:ext cx="1197175" cy="1197175"/>
            <a:chOff x="304800" y="673100"/>
            <a:chExt cx="4000500" cy="4000500"/>
          </a:xfrm>
          <a:effectLst>
            <a:outerShdw blurRad="444500" dist="254000" dir="8100000" algn="tr" rotWithShape="0">
              <a:prstClr val="black">
                <a:alpha val="50000"/>
              </a:prstClr>
            </a:outerShdw>
          </a:effectLst>
        </p:grpSpPr>
        <p:sp>
          <p:nvSpPr>
            <p:cNvPr id="114" name="同心圆 11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宋体"/>
                <a:cs typeface="+mn-cs"/>
              </a:endParaRPr>
            </a:p>
          </p:txBody>
        </p:sp>
        <p:sp>
          <p:nvSpPr>
            <p:cNvPr id="115" name="椭圆 114"/>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116" name="TextBox 57"/>
          <p:cNvSpPr txBox="1"/>
          <p:nvPr/>
        </p:nvSpPr>
        <p:spPr>
          <a:xfrm>
            <a:off x="2353695" y="3668267"/>
            <a:ext cx="1257356" cy="430887"/>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2B6F7D"/>
                </a:solidFill>
                <a:effectLst/>
                <a:uLnTx/>
                <a:uFillTx/>
                <a:latin typeface="微软雅黑" pitchFamily="34" charset="-122"/>
                <a:ea typeface="微软雅黑" pitchFamily="34" charset="-122"/>
              </a:rPr>
              <a:t>目录</a:t>
            </a:r>
          </a:p>
        </p:txBody>
      </p:sp>
      <p:sp>
        <p:nvSpPr>
          <p:cNvPr id="117" name="Freeform 5"/>
          <p:cNvSpPr>
            <a:spLocks/>
          </p:cNvSpPr>
          <p:nvPr/>
        </p:nvSpPr>
        <p:spPr bwMode="auto">
          <a:xfrm>
            <a:off x="3768616" y="2042911"/>
            <a:ext cx="651442" cy="3752215"/>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gradFill flip="none" rotWithShape="1">
            <a:gsLst>
              <a:gs pos="0">
                <a:sysClr val="window" lastClr="FFFFFF"/>
              </a:gs>
              <a:gs pos="100000">
                <a:sysClr val="window" lastClr="FFFFFF">
                  <a:lumMod val="85000"/>
                </a:sysClr>
              </a:gs>
            </a:gsLst>
            <a:lin ang="0" scaled="1"/>
            <a:tileRect/>
          </a:gradFill>
          <a:ln w="12700" cap="flat" cmpd="sng" algn="ctr">
            <a:gradFill>
              <a:gsLst>
                <a:gs pos="0">
                  <a:sysClr val="window" lastClr="FFFFFF"/>
                </a:gs>
                <a:gs pos="100000">
                  <a:sysClr val="window" lastClr="FFFFFF">
                    <a:lumMod val="85000"/>
                  </a:sysClr>
                </a:gs>
              </a:gsLst>
              <a:lin ang="5400000" scaled="0"/>
            </a:gra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Calibri"/>
              <a:ea typeface="宋体"/>
              <a:cs typeface="+mn-cs"/>
            </a:endParaRPr>
          </a:p>
        </p:txBody>
      </p:sp>
      <p:grpSp>
        <p:nvGrpSpPr>
          <p:cNvPr id="118" name="组合 117"/>
          <p:cNvGrpSpPr/>
          <p:nvPr/>
        </p:nvGrpSpPr>
        <p:grpSpPr>
          <a:xfrm>
            <a:off x="4570558" y="5195891"/>
            <a:ext cx="5099999" cy="599235"/>
            <a:chOff x="3710491" y="3590249"/>
            <a:chExt cx="4101695" cy="599235"/>
          </a:xfrm>
        </p:grpSpPr>
        <p:grpSp>
          <p:nvGrpSpPr>
            <p:cNvPr id="119" name="组合 118"/>
            <p:cNvGrpSpPr/>
            <p:nvPr/>
          </p:nvGrpSpPr>
          <p:grpSpPr>
            <a:xfrm>
              <a:off x="3710491" y="3590249"/>
              <a:ext cx="4101695" cy="599235"/>
              <a:chOff x="4139952" y="1170041"/>
              <a:chExt cx="3672408" cy="536519"/>
            </a:xfrm>
          </p:grpSpPr>
          <p:sp>
            <p:nvSpPr>
              <p:cNvPr id="121" name="圆角矩形 120"/>
              <p:cNvSpPr/>
              <p:nvPr/>
            </p:nvSpPr>
            <p:spPr>
              <a:xfrm>
                <a:off x="4139952" y="1170041"/>
                <a:ext cx="3672408"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ysClr val="windowText" lastClr="000000">
                      <a:lumMod val="65000"/>
                      <a:lumOff val="35000"/>
                    </a:sysClr>
                  </a:solidFill>
                  <a:effectLst/>
                  <a:uLnTx/>
                  <a:uFillTx/>
                  <a:latin typeface="微软雅黑" panose="020B0503020204020204" pitchFamily="34" charset="-122"/>
                  <a:ea typeface="微软雅黑" panose="020B0503020204020204" pitchFamily="34" charset="-122"/>
                  <a:cs typeface="+mn-cs"/>
                </a:endParaRPr>
              </a:p>
            </p:txBody>
          </p:sp>
          <p:sp>
            <p:nvSpPr>
              <p:cNvPr id="122"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bg2">
                  <a:lumMod val="90000"/>
                </a:schemeClr>
              </a:solidFill>
              <a:ln w="6350" cap="flat" cmpd="sng" algn="ctr">
                <a:noFill/>
                <a:prstDash val="solid"/>
              </a:ln>
              <a:effectLst>
                <a:innerShdw blurRad="63500" dist="50800" dir="16200000">
                  <a:prstClr val="black">
                    <a:alpha val="32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schemeClr val="bg2">
                      <a:lumMod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123" name="TextBox 47"/>
              <p:cNvSpPr txBox="1"/>
              <p:nvPr/>
            </p:nvSpPr>
            <p:spPr>
              <a:xfrm>
                <a:off x="4246444" y="1253634"/>
                <a:ext cx="449515" cy="35823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rPr>
                  <a:t>05</a:t>
                </a:r>
                <a:endParaRPr kumimoji="0" lang="zh-CN" altLang="en-US" sz="2000" b="1" i="0" u="none" strike="noStrike" kern="0" cap="none" spc="0" normalizeH="0" baseline="0" noProof="0" dirty="0">
                  <a:ln>
                    <a:noFill/>
                  </a:ln>
                  <a:effectLst>
                    <a:innerShdw blurRad="63500" dist="50800" dir="10800000">
                      <a:prstClr val="black">
                        <a:alpha val="50000"/>
                      </a:prstClr>
                    </a:innerShdw>
                  </a:effectLst>
                  <a:uLnTx/>
                  <a:uFillTx/>
                  <a:latin typeface="微软雅黑" panose="020B0503020204020204" pitchFamily="34" charset="-122"/>
                  <a:ea typeface="微软雅黑" panose="020B0503020204020204" pitchFamily="34" charset="-122"/>
                </a:endParaRPr>
              </a:p>
            </p:txBody>
          </p:sp>
        </p:grpSp>
        <p:sp>
          <p:nvSpPr>
            <p:cNvPr id="120" name="TextBox 44"/>
            <p:cNvSpPr txBox="1"/>
            <p:nvPr/>
          </p:nvSpPr>
          <p:spPr>
            <a:xfrm>
              <a:off x="4315402" y="3714217"/>
              <a:ext cx="3047978" cy="400110"/>
            </a:xfrm>
            <a:prstGeom prst="rect">
              <a:avLst/>
            </a:prstGeom>
            <a:noFill/>
          </p:spPr>
          <p:txBody>
            <a:bodyPr wrap="none" rtlCol="0">
              <a:spAutoFit/>
            </a:bodyPr>
            <a:lstStyle/>
            <a:p>
              <a:r>
                <a:rPr lang="zh-CN" altLang="en-US" sz="2000" b="1" kern="0" dirty="0">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正则表达式最常见的应用：爬虫</a:t>
              </a:r>
            </a:p>
          </p:txBody>
        </p:sp>
      </p:grpSp>
    </p:spTree>
    <p:extLst>
      <p:ext uri="{BB962C8B-B14F-4D97-AF65-F5344CB8AC3E}">
        <p14:creationId xmlns:p14="http://schemas.microsoft.com/office/powerpoint/2010/main" val="19318575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p:cTn id="7" dur="500" fill="hold"/>
                                        <p:tgtEl>
                                          <p:spTgt spid="113"/>
                                        </p:tgtEl>
                                        <p:attrNameLst>
                                          <p:attrName>ppt_w</p:attrName>
                                        </p:attrNameLst>
                                      </p:cBhvr>
                                      <p:tavLst>
                                        <p:tav tm="0">
                                          <p:val>
                                            <p:fltVal val="0"/>
                                          </p:val>
                                        </p:tav>
                                        <p:tav tm="100000">
                                          <p:val>
                                            <p:strVal val="#ppt_w"/>
                                          </p:val>
                                        </p:tav>
                                      </p:tavLst>
                                    </p:anim>
                                    <p:anim calcmode="lin" valueType="num">
                                      <p:cBhvr>
                                        <p:cTn id="8" dur="500" fill="hold"/>
                                        <p:tgtEl>
                                          <p:spTgt spid="113"/>
                                        </p:tgtEl>
                                        <p:attrNameLst>
                                          <p:attrName>ppt_h</p:attrName>
                                        </p:attrNameLst>
                                      </p:cBhvr>
                                      <p:tavLst>
                                        <p:tav tm="0">
                                          <p:val>
                                            <p:fltVal val="0"/>
                                          </p:val>
                                        </p:tav>
                                        <p:tav tm="100000">
                                          <p:val>
                                            <p:strVal val="#ppt_h"/>
                                          </p:val>
                                        </p:tav>
                                      </p:tavLst>
                                    </p:anim>
                                    <p:animEffect transition="in" filter="fade">
                                      <p:cBhvr>
                                        <p:cTn id="9" dur="500"/>
                                        <p:tgtEl>
                                          <p:spTgt spid="113"/>
                                        </p:tgtEl>
                                      </p:cBhvr>
                                    </p:animEffect>
                                    <p:anim calcmode="lin" valueType="num">
                                      <p:cBhvr>
                                        <p:cTn id="10" dur="500" fill="hold"/>
                                        <p:tgtEl>
                                          <p:spTgt spid="113"/>
                                        </p:tgtEl>
                                        <p:attrNameLst>
                                          <p:attrName>ppt_x</p:attrName>
                                        </p:attrNameLst>
                                      </p:cBhvr>
                                      <p:tavLst>
                                        <p:tav tm="0">
                                          <p:val>
                                            <p:fltVal val="0.5"/>
                                          </p:val>
                                        </p:tav>
                                        <p:tav tm="100000">
                                          <p:val>
                                            <p:strVal val="#ppt_x"/>
                                          </p:val>
                                        </p:tav>
                                      </p:tavLst>
                                    </p:anim>
                                    <p:anim calcmode="lin" valueType="num">
                                      <p:cBhvr>
                                        <p:cTn id="11" dur="500" fill="hold"/>
                                        <p:tgtEl>
                                          <p:spTgt spid="113"/>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116"/>
                                        </p:tgtEl>
                                        <p:attrNameLst>
                                          <p:attrName>style.visibility</p:attrName>
                                        </p:attrNameLst>
                                      </p:cBhvr>
                                      <p:to>
                                        <p:strVal val="visible"/>
                                      </p:to>
                                    </p:set>
                                    <p:animEffect transition="in" filter="fade">
                                      <p:cBhvr>
                                        <p:cTn id="15" dur="500"/>
                                        <p:tgtEl>
                                          <p:spTgt spid="116"/>
                                        </p:tgtEl>
                                      </p:cBhvr>
                                    </p:animEffect>
                                    <p:anim calcmode="lin" valueType="num">
                                      <p:cBhvr>
                                        <p:cTn id="16" dur="500" fill="hold"/>
                                        <p:tgtEl>
                                          <p:spTgt spid="116"/>
                                        </p:tgtEl>
                                        <p:attrNameLst>
                                          <p:attrName>ppt_x</p:attrName>
                                        </p:attrNameLst>
                                      </p:cBhvr>
                                      <p:tavLst>
                                        <p:tav tm="0">
                                          <p:val>
                                            <p:strVal val="#ppt_x"/>
                                          </p:val>
                                        </p:tav>
                                        <p:tav tm="100000">
                                          <p:val>
                                            <p:strVal val="#ppt_x"/>
                                          </p:val>
                                        </p:tav>
                                      </p:tavLst>
                                    </p:anim>
                                    <p:anim calcmode="lin" valueType="num">
                                      <p:cBhvr>
                                        <p:cTn id="17" dur="500" fill="hold"/>
                                        <p:tgtEl>
                                          <p:spTgt spid="116"/>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17"/>
                                        </p:tgtEl>
                                        <p:attrNameLst>
                                          <p:attrName>style.visibility</p:attrName>
                                        </p:attrNameLst>
                                      </p:cBhvr>
                                      <p:to>
                                        <p:strVal val="visible"/>
                                      </p:to>
                                    </p:set>
                                    <p:animEffect transition="in" filter="wipe(left)">
                                      <p:cBhvr>
                                        <p:cTn id="21" dur="500"/>
                                        <p:tgtEl>
                                          <p:spTgt spid="117"/>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89"/>
                                        </p:tgtEl>
                                        <p:attrNameLst>
                                          <p:attrName>style.visibility</p:attrName>
                                        </p:attrNameLst>
                                      </p:cBhvr>
                                      <p:to>
                                        <p:strVal val="visible"/>
                                      </p:to>
                                    </p:set>
                                    <p:anim calcmode="lin" valueType="num">
                                      <p:cBhvr additive="base">
                                        <p:cTn id="25" dur="500"/>
                                        <p:tgtEl>
                                          <p:spTgt spid="89"/>
                                        </p:tgtEl>
                                        <p:attrNameLst>
                                          <p:attrName>ppt_x</p:attrName>
                                        </p:attrNameLst>
                                      </p:cBhvr>
                                      <p:tavLst>
                                        <p:tav tm="0">
                                          <p:val>
                                            <p:strVal val="#ppt_x-#ppt_w*1.125000"/>
                                          </p:val>
                                        </p:tav>
                                        <p:tav tm="100000">
                                          <p:val>
                                            <p:strVal val="#ppt_x"/>
                                          </p:val>
                                        </p:tav>
                                      </p:tavLst>
                                    </p:anim>
                                    <p:animEffect transition="in" filter="wipe(right)">
                                      <p:cBhvr>
                                        <p:cTn id="26" dur="500"/>
                                        <p:tgtEl>
                                          <p:spTgt spid="89"/>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107"/>
                                        </p:tgtEl>
                                        <p:attrNameLst>
                                          <p:attrName>style.visibility</p:attrName>
                                        </p:attrNameLst>
                                      </p:cBhvr>
                                      <p:to>
                                        <p:strVal val="visible"/>
                                      </p:to>
                                    </p:set>
                                    <p:anim calcmode="lin" valueType="num">
                                      <p:cBhvr additive="base">
                                        <p:cTn id="30" dur="500"/>
                                        <p:tgtEl>
                                          <p:spTgt spid="107"/>
                                        </p:tgtEl>
                                        <p:attrNameLst>
                                          <p:attrName>ppt_x</p:attrName>
                                        </p:attrNameLst>
                                      </p:cBhvr>
                                      <p:tavLst>
                                        <p:tav tm="0">
                                          <p:val>
                                            <p:strVal val="#ppt_x-#ppt_w*1.125000"/>
                                          </p:val>
                                        </p:tav>
                                        <p:tav tm="100000">
                                          <p:val>
                                            <p:strVal val="#ppt_x"/>
                                          </p:val>
                                        </p:tav>
                                      </p:tavLst>
                                    </p:anim>
                                    <p:animEffect transition="in" filter="wipe(right)">
                                      <p:cBhvr>
                                        <p:cTn id="31" dur="500"/>
                                        <p:tgtEl>
                                          <p:spTgt spid="107"/>
                                        </p:tgtEl>
                                      </p:cBhvr>
                                    </p:animEffect>
                                  </p:childTnLst>
                                </p:cTn>
                              </p:par>
                              <p:par>
                                <p:cTn id="32" presetID="12" presetClass="entr" presetSubtype="8" fill="hold" nodeType="withEffect">
                                  <p:stCondLst>
                                    <p:cond delay="600"/>
                                  </p:stCondLst>
                                  <p:childTnLst>
                                    <p:set>
                                      <p:cBhvr>
                                        <p:cTn id="33" dur="1" fill="hold">
                                          <p:stCondLst>
                                            <p:cond delay="0"/>
                                          </p:stCondLst>
                                        </p:cTn>
                                        <p:tgtEl>
                                          <p:spTgt spid="95"/>
                                        </p:tgtEl>
                                        <p:attrNameLst>
                                          <p:attrName>style.visibility</p:attrName>
                                        </p:attrNameLst>
                                      </p:cBhvr>
                                      <p:to>
                                        <p:strVal val="visible"/>
                                      </p:to>
                                    </p:set>
                                    <p:anim calcmode="lin" valueType="num">
                                      <p:cBhvr additive="base">
                                        <p:cTn id="34" dur="500"/>
                                        <p:tgtEl>
                                          <p:spTgt spid="95"/>
                                        </p:tgtEl>
                                        <p:attrNameLst>
                                          <p:attrName>ppt_x</p:attrName>
                                        </p:attrNameLst>
                                      </p:cBhvr>
                                      <p:tavLst>
                                        <p:tav tm="0">
                                          <p:val>
                                            <p:strVal val="#ppt_x-#ppt_w*1.125000"/>
                                          </p:val>
                                        </p:tav>
                                        <p:tav tm="100000">
                                          <p:val>
                                            <p:strVal val="#ppt_x"/>
                                          </p:val>
                                        </p:tav>
                                      </p:tavLst>
                                    </p:anim>
                                    <p:animEffect transition="in" filter="wipe(right)">
                                      <p:cBhvr>
                                        <p:cTn id="35" dur="500"/>
                                        <p:tgtEl>
                                          <p:spTgt spid="95"/>
                                        </p:tgtEl>
                                      </p:cBhvr>
                                    </p:animEffect>
                                  </p:childTnLst>
                                </p:cTn>
                              </p:par>
                              <p:par>
                                <p:cTn id="36" presetID="12" presetClass="entr" presetSubtype="8" fill="hold" nodeType="withEffect">
                                  <p:stCondLst>
                                    <p:cond delay="1100"/>
                                  </p:stCondLst>
                                  <p:childTnLst>
                                    <p:set>
                                      <p:cBhvr>
                                        <p:cTn id="37" dur="1" fill="hold">
                                          <p:stCondLst>
                                            <p:cond delay="0"/>
                                          </p:stCondLst>
                                        </p:cTn>
                                        <p:tgtEl>
                                          <p:spTgt spid="101"/>
                                        </p:tgtEl>
                                        <p:attrNameLst>
                                          <p:attrName>style.visibility</p:attrName>
                                        </p:attrNameLst>
                                      </p:cBhvr>
                                      <p:to>
                                        <p:strVal val="visible"/>
                                      </p:to>
                                    </p:set>
                                    <p:anim calcmode="lin" valueType="num">
                                      <p:cBhvr additive="base">
                                        <p:cTn id="38" dur="500"/>
                                        <p:tgtEl>
                                          <p:spTgt spid="101"/>
                                        </p:tgtEl>
                                        <p:attrNameLst>
                                          <p:attrName>ppt_x</p:attrName>
                                        </p:attrNameLst>
                                      </p:cBhvr>
                                      <p:tavLst>
                                        <p:tav tm="0">
                                          <p:val>
                                            <p:strVal val="#ppt_x-#ppt_w*1.125000"/>
                                          </p:val>
                                        </p:tav>
                                        <p:tav tm="100000">
                                          <p:val>
                                            <p:strVal val="#ppt_x"/>
                                          </p:val>
                                        </p:tav>
                                      </p:tavLst>
                                    </p:anim>
                                    <p:animEffect transition="in" filter="wipe(right)">
                                      <p:cBhvr>
                                        <p:cTn id="39" dur="500"/>
                                        <p:tgtEl>
                                          <p:spTgt spid="101"/>
                                        </p:tgtEl>
                                      </p:cBhvr>
                                    </p:animEffect>
                                  </p:childTnLst>
                                </p:cTn>
                              </p:par>
                              <p:par>
                                <p:cTn id="40" presetID="12" presetClass="entr" presetSubtype="8" fill="hold" nodeType="withEffect">
                                  <p:stCondLst>
                                    <p:cond delay="1500"/>
                                  </p:stCondLst>
                                  <p:childTnLst>
                                    <p:set>
                                      <p:cBhvr>
                                        <p:cTn id="41" dur="1" fill="hold">
                                          <p:stCondLst>
                                            <p:cond delay="0"/>
                                          </p:stCondLst>
                                        </p:cTn>
                                        <p:tgtEl>
                                          <p:spTgt spid="118"/>
                                        </p:tgtEl>
                                        <p:attrNameLst>
                                          <p:attrName>style.visibility</p:attrName>
                                        </p:attrNameLst>
                                      </p:cBhvr>
                                      <p:to>
                                        <p:strVal val="visible"/>
                                      </p:to>
                                    </p:set>
                                    <p:anim calcmode="lin" valueType="num">
                                      <p:cBhvr additive="base">
                                        <p:cTn id="42" dur="500"/>
                                        <p:tgtEl>
                                          <p:spTgt spid="118"/>
                                        </p:tgtEl>
                                        <p:attrNameLst>
                                          <p:attrName>ppt_x</p:attrName>
                                        </p:attrNameLst>
                                      </p:cBhvr>
                                      <p:tavLst>
                                        <p:tav tm="0">
                                          <p:val>
                                            <p:strVal val="#ppt_x-#ppt_w*1.125000"/>
                                          </p:val>
                                        </p:tav>
                                        <p:tav tm="100000">
                                          <p:val>
                                            <p:strVal val="#ppt_x"/>
                                          </p:val>
                                        </p:tav>
                                      </p:tavLst>
                                    </p:anim>
                                    <p:animEffect transition="in" filter="wipe(right)">
                                      <p:cBhvr>
                                        <p:cTn id="43"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7557" y="3118998"/>
            <a:ext cx="9904323" cy="1477328"/>
          </a:xfrm>
          <a:prstGeom prst="rect">
            <a:avLst/>
          </a:prstGeom>
        </p:spPr>
        <p:txBody>
          <a:bodyPr wrap="square">
            <a:spAutoFit/>
          </a:bodyPr>
          <a:lstStyle/>
          <a:p>
            <a:pPr indent="504000">
              <a:lnSpc>
                <a:spcPct val="150000"/>
              </a:lnSpc>
            </a:pPr>
            <a:r>
              <a:rPr lang="zh-CN" altLang="zh-CN" sz="2000" dirty="0">
                <a:latin typeface="微软雅黑" panose="020B0503020204020204" pitchFamily="34" charset="-122"/>
                <a:ea typeface="微软雅黑" panose="020B0503020204020204" pitchFamily="34" charset="-122"/>
              </a:rPr>
              <a:t>编译过程是将符合正则表达式语法的字符串转换成正则表达式的特征</a:t>
            </a:r>
          </a:p>
          <a:p>
            <a:pPr indent="504000">
              <a:lnSpc>
                <a:spcPct val="150000"/>
              </a:lnSpc>
            </a:pPr>
            <a:r>
              <a:rPr lang="zh-CN" altLang="zh-CN" sz="2000" dirty="0">
                <a:latin typeface="微软雅黑" panose="020B0503020204020204" pitchFamily="34" charset="-122"/>
                <a:ea typeface="微软雅黑" panose="020B0503020204020204" pitchFamily="34" charset="-122"/>
              </a:rPr>
              <a:t>正则表达式本身仅是一个字符串表达式，并非一组字符串，需要通过编译的形式，将它变成一个特征，这个特征用以表达一组字符串。</a:t>
            </a:r>
          </a:p>
        </p:txBody>
      </p:sp>
      <p:grpSp>
        <p:nvGrpSpPr>
          <p:cNvPr id="8" name="组合 7"/>
          <p:cNvGrpSpPr/>
          <p:nvPr/>
        </p:nvGrpSpPr>
        <p:grpSpPr>
          <a:xfrm>
            <a:off x="921007" y="4936527"/>
            <a:ext cx="808038" cy="1385888"/>
            <a:chOff x="921007" y="4936527"/>
            <a:chExt cx="808038" cy="1385888"/>
          </a:xfrm>
        </p:grpSpPr>
        <p:sp>
          <p:nvSpPr>
            <p:cNvPr id="9" name="Freeform 223"/>
            <p:cNvSpPr/>
            <p:nvPr/>
          </p:nvSpPr>
          <p:spPr bwMode="auto">
            <a:xfrm>
              <a:off x="921007" y="5488977"/>
              <a:ext cx="339725" cy="395288"/>
            </a:xfrm>
            <a:custGeom>
              <a:avLst/>
              <a:gdLst>
                <a:gd name="T0" fmla="*/ 181 w 211"/>
                <a:gd name="T1" fmla="*/ 99 h 246"/>
                <a:gd name="T2" fmla="*/ 180 w 211"/>
                <a:gd name="T3" fmla="*/ 44 h 246"/>
                <a:gd name="T4" fmla="*/ 118 w 211"/>
                <a:gd name="T5" fmla="*/ 48 h 246"/>
                <a:gd name="T6" fmla="*/ 38 w 211"/>
                <a:gd name="T7" fmla="*/ 20 h 246"/>
                <a:gd name="T8" fmla="*/ 27 w 211"/>
                <a:gd name="T9" fmla="*/ 104 h 246"/>
                <a:gd name="T10" fmla="*/ 43 w 211"/>
                <a:gd name="T11" fmla="*/ 160 h 246"/>
                <a:gd name="T12" fmla="*/ 39 w 211"/>
                <a:gd name="T13" fmla="*/ 223 h 246"/>
                <a:gd name="T14" fmla="*/ 104 w 211"/>
                <a:gd name="T15" fmla="*/ 203 h 246"/>
                <a:gd name="T16" fmla="*/ 142 w 211"/>
                <a:gd name="T17" fmla="*/ 208 h 246"/>
                <a:gd name="T18" fmla="*/ 156 w 211"/>
                <a:gd name="T19" fmla="*/ 165 h 246"/>
                <a:gd name="T20" fmla="*/ 197 w 211"/>
                <a:gd name="T21" fmla="*/ 155 h 246"/>
                <a:gd name="T22" fmla="*/ 181 w 211"/>
                <a:gd name="T23" fmla="*/ 9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1" h="246">
                  <a:moveTo>
                    <a:pt x="181" y="99"/>
                  </a:moveTo>
                  <a:cubicBezTo>
                    <a:pt x="198" y="83"/>
                    <a:pt x="198" y="61"/>
                    <a:pt x="180" y="44"/>
                  </a:cubicBezTo>
                  <a:cubicBezTo>
                    <a:pt x="160" y="25"/>
                    <a:pt x="135" y="31"/>
                    <a:pt x="118" y="48"/>
                  </a:cubicBezTo>
                  <a:cubicBezTo>
                    <a:pt x="107" y="12"/>
                    <a:pt x="72" y="0"/>
                    <a:pt x="38" y="20"/>
                  </a:cubicBezTo>
                  <a:cubicBezTo>
                    <a:pt x="3" y="40"/>
                    <a:pt x="1" y="78"/>
                    <a:pt x="27" y="104"/>
                  </a:cubicBezTo>
                  <a:cubicBezTo>
                    <a:pt x="0" y="119"/>
                    <a:pt x="15" y="153"/>
                    <a:pt x="43" y="160"/>
                  </a:cubicBezTo>
                  <a:cubicBezTo>
                    <a:pt x="29" y="177"/>
                    <a:pt x="22" y="206"/>
                    <a:pt x="39" y="223"/>
                  </a:cubicBezTo>
                  <a:cubicBezTo>
                    <a:pt x="62" y="246"/>
                    <a:pt x="93" y="229"/>
                    <a:pt x="104" y="203"/>
                  </a:cubicBezTo>
                  <a:cubicBezTo>
                    <a:pt x="114" y="214"/>
                    <a:pt x="129" y="218"/>
                    <a:pt x="142" y="208"/>
                  </a:cubicBezTo>
                  <a:cubicBezTo>
                    <a:pt x="157" y="197"/>
                    <a:pt x="160" y="181"/>
                    <a:pt x="156" y="165"/>
                  </a:cubicBezTo>
                  <a:cubicBezTo>
                    <a:pt x="170" y="172"/>
                    <a:pt x="187" y="171"/>
                    <a:pt x="197" y="155"/>
                  </a:cubicBezTo>
                  <a:cubicBezTo>
                    <a:pt x="211" y="134"/>
                    <a:pt x="200" y="112"/>
                    <a:pt x="181" y="99"/>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1" name="Freeform 224"/>
            <p:cNvSpPr/>
            <p:nvPr/>
          </p:nvSpPr>
          <p:spPr bwMode="auto">
            <a:xfrm>
              <a:off x="1016257" y="5133377"/>
              <a:ext cx="314325" cy="330200"/>
            </a:xfrm>
            <a:custGeom>
              <a:avLst/>
              <a:gdLst>
                <a:gd name="T0" fmla="*/ 157 w 196"/>
                <a:gd name="T1" fmla="*/ 53 h 205"/>
                <a:gd name="T2" fmla="*/ 127 w 196"/>
                <a:gd name="T3" fmla="*/ 4 h 205"/>
                <a:gd name="T4" fmla="*/ 82 w 196"/>
                <a:gd name="T5" fmla="*/ 31 h 205"/>
                <a:gd name="T6" fmla="*/ 14 w 196"/>
                <a:gd name="T7" fmla="*/ 53 h 205"/>
                <a:gd name="T8" fmla="*/ 40 w 196"/>
                <a:gd name="T9" fmla="*/ 118 h 205"/>
                <a:gd name="T10" fmla="*/ 75 w 196"/>
                <a:gd name="T11" fmla="*/ 173 h 205"/>
                <a:gd name="T12" fmla="*/ 133 w 196"/>
                <a:gd name="T13" fmla="*/ 157 h 205"/>
                <a:gd name="T14" fmla="*/ 167 w 196"/>
                <a:gd name="T15" fmla="*/ 153 h 205"/>
                <a:gd name="T16" fmla="*/ 167 w 196"/>
                <a:gd name="T17" fmla="*/ 120 h 205"/>
                <a:gd name="T18" fmla="*/ 194 w 196"/>
                <a:gd name="T19" fmla="*/ 95 h 205"/>
                <a:gd name="T20" fmla="*/ 157 w 196"/>
                <a:gd name="T21" fmla="*/ 53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 h="205">
                  <a:moveTo>
                    <a:pt x="157" y="53"/>
                  </a:moveTo>
                  <a:cubicBezTo>
                    <a:pt x="156" y="32"/>
                    <a:pt x="150" y="9"/>
                    <a:pt x="127" y="4"/>
                  </a:cubicBezTo>
                  <a:cubicBezTo>
                    <a:pt x="107" y="0"/>
                    <a:pt x="85" y="12"/>
                    <a:pt x="82" y="31"/>
                  </a:cubicBezTo>
                  <a:cubicBezTo>
                    <a:pt x="60" y="15"/>
                    <a:pt x="28" y="30"/>
                    <a:pt x="14" y="53"/>
                  </a:cubicBezTo>
                  <a:cubicBezTo>
                    <a:pt x="0" y="78"/>
                    <a:pt x="15" y="110"/>
                    <a:pt x="40" y="118"/>
                  </a:cubicBezTo>
                  <a:cubicBezTo>
                    <a:pt x="9" y="141"/>
                    <a:pt x="41" y="194"/>
                    <a:pt x="75" y="173"/>
                  </a:cubicBezTo>
                  <a:cubicBezTo>
                    <a:pt x="89" y="205"/>
                    <a:pt x="128" y="187"/>
                    <a:pt x="133" y="157"/>
                  </a:cubicBezTo>
                  <a:cubicBezTo>
                    <a:pt x="144" y="163"/>
                    <a:pt x="159" y="166"/>
                    <a:pt x="167" y="153"/>
                  </a:cubicBezTo>
                  <a:cubicBezTo>
                    <a:pt x="174" y="142"/>
                    <a:pt x="173" y="130"/>
                    <a:pt x="167" y="120"/>
                  </a:cubicBezTo>
                  <a:cubicBezTo>
                    <a:pt x="181" y="120"/>
                    <a:pt x="192" y="111"/>
                    <a:pt x="194" y="95"/>
                  </a:cubicBezTo>
                  <a:cubicBezTo>
                    <a:pt x="196" y="72"/>
                    <a:pt x="177" y="57"/>
                    <a:pt x="157" y="53"/>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2" name="Freeform 225"/>
            <p:cNvSpPr/>
            <p:nvPr/>
          </p:nvSpPr>
          <p:spPr bwMode="auto">
            <a:xfrm>
              <a:off x="1257557" y="4936527"/>
              <a:ext cx="273050" cy="269875"/>
            </a:xfrm>
            <a:custGeom>
              <a:avLst/>
              <a:gdLst>
                <a:gd name="T0" fmla="*/ 155 w 170"/>
                <a:gd name="T1" fmla="*/ 135 h 167"/>
                <a:gd name="T2" fmla="*/ 134 w 170"/>
                <a:gd name="T3" fmla="*/ 72 h 167"/>
                <a:gd name="T4" fmla="*/ 73 w 170"/>
                <a:gd name="T5" fmla="*/ 38 h 167"/>
                <a:gd name="T6" fmla="*/ 6 w 170"/>
                <a:gd name="T7" fmla="*/ 44 h 167"/>
                <a:gd name="T8" fmla="*/ 27 w 170"/>
                <a:gd name="T9" fmla="*/ 99 h 167"/>
                <a:gd name="T10" fmla="*/ 70 w 170"/>
                <a:gd name="T11" fmla="*/ 126 h 167"/>
                <a:gd name="T12" fmla="*/ 155 w 170"/>
                <a:gd name="T13" fmla="*/ 135 h 167"/>
              </a:gdLst>
              <a:ahLst/>
              <a:cxnLst>
                <a:cxn ang="0">
                  <a:pos x="T0" y="T1"/>
                </a:cxn>
                <a:cxn ang="0">
                  <a:pos x="T2" y="T3"/>
                </a:cxn>
                <a:cxn ang="0">
                  <a:pos x="T4" y="T5"/>
                </a:cxn>
                <a:cxn ang="0">
                  <a:pos x="T6" y="T7"/>
                </a:cxn>
                <a:cxn ang="0">
                  <a:pos x="T8" y="T9"/>
                </a:cxn>
                <a:cxn ang="0">
                  <a:pos x="T10" y="T11"/>
                </a:cxn>
                <a:cxn ang="0">
                  <a:pos x="T12" y="T13"/>
                </a:cxn>
              </a:cxnLst>
              <a:rect l="0" t="0" r="r" b="b"/>
              <a:pathLst>
                <a:path w="170" h="167">
                  <a:moveTo>
                    <a:pt x="155" y="135"/>
                  </a:moveTo>
                  <a:cubicBezTo>
                    <a:pt x="170" y="111"/>
                    <a:pt x="160" y="78"/>
                    <a:pt x="134" y="72"/>
                  </a:cubicBezTo>
                  <a:cubicBezTo>
                    <a:pt x="160" y="33"/>
                    <a:pt x="101" y="0"/>
                    <a:pt x="73" y="38"/>
                  </a:cubicBezTo>
                  <a:cubicBezTo>
                    <a:pt x="56" y="17"/>
                    <a:pt x="17" y="12"/>
                    <a:pt x="6" y="44"/>
                  </a:cubicBezTo>
                  <a:cubicBezTo>
                    <a:pt x="0" y="63"/>
                    <a:pt x="5" y="95"/>
                    <a:pt x="27" y="99"/>
                  </a:cubicBezTo>
                  <a:cubicBezTo>
                    <a:pt x="11" y="125"/>
                    <a:pt x="54" y="152"/>
                    <a:pt x="70" y="126"/>
                  </a:cubicBezTo>
                  <a:cubicBezTo>
                    <a:pt x="87" y="157"/>
                    <a:pt x="135" y="167"/>
                    <a:pt x="155" y="135"/>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3" name="Freeform 226"/>
            <p:cNvSpPr/>
            <p:nvPr/>
          </p:nvSpPr>
          <p:spPr bwMode="auto">
            <a:xfrm>
              <a:off x="1435357" y="5227040"/>
              <a:ext cx="293688" cy="303213"/>
            </a:xfrm>
            <a:custGeom>
              <a:avLst/>
              <a:gdLst>
                <a:gd name="T0" fmla="*/ 119 w 182"/>
                <a:gd name="T1" fmla="*/ 157 h 189"/>
                <a:gd name="T2" fmla="*/ 168 w 182"/>
                <a:gd name="T3" fmla="*/ 142 h 189"/>
                <a:gd name="T4" fmla="*/ 141 w 182"/>
                <a:gd name="T5" fmla="*/ 91 h 189"/>
                <a:gd name="T6" fmla="*/ 132 w 182"/>
                <a:gd name="T7" fmla="*/ 38 h 189"/>
                <a:gd name="T8" fmla="*/ 89 w 182"/>
                <a:gd name="T9" fmla="*/ 45 h 189"/>
                <a:gd name="T10" fmla="*/ 37 w 182"/>
                <a:gd name="T11" fmla="*/ 105 h 189"/>
                <a:gd name="T12" fmla="*/ 70 w 182"/>
                <a:gd name="T13" fmla="*/ 148 h 189"/>
                <a:gd name="T14" fmla="*/ 89 w 182"/>
                <a:gd name="T15" fmla="*/ 183 h 189"/>
                <a:gd name="T16" fmla="*/ 119 w 182"/>
                <a:gd name="T17" fmla="*/ 15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189">
                  <a:moveTo>
                    <a:pt x="119" y="157"/>
                  </a:moveTo>
                  <a:cubicBezTo>
                    <a:pt x="137" y="168"/>
                    <a:pt x="157" y="161"/>
                    <a:pt x="168" y="142"/>
                  </a:cubicBezTo>
                  <a:cubicBezTo>
                    <a:pt x="182" y="117"/>
                    <a:pt x="163" y="98"/>
                    <a:pt x="141" y="91"/>
                  </a:cubicBezTo>
                  <a:cubicBezTo>
                    <a:pt x="155" y="72"/>
                    <a:pt x="156" y="50"/>
                    <a:pt x="132" y="38"/>
                  </a:cubicBezTo>
                  <a:cubicBezTo>
                    <a:pt x="118" y="31"/>
                    <a:pt x="97" y="31"/>
                    <a:pt x="89" y="45"/>
                  </a:cubicBezTo>
                  <a:cubicBezTo>
                    <a:pt x="46" y="0"/>
                    <a:pt x="0" y="87"/>
                    <a:pt x="37" y="105"/>
                  </a:cubicBezTo>
                  <a:cubicBezTo>
                    <a:pt x="15" y="128"/>
                    <a:pt x="49" y="160"/>
                    <a:pt x="70" y="148"/>
                  </a:cubicBezTo>
                  <a:cubicBezTo>
                    <a:pt x="68" y="163"/>
                    <a:pt x="73" y="177"/>
                    <a:pt x="89" y="183"/>
                  </a:cubicBezTo>
                  <a:cubicBezTo>
                    <a:pt x="106" y="189"/>
                    <a:pt x="116" y="172"/>
                    <a:pt x="119" y="15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4" name="Freeform 228"/>
            <p:cNvSpPr/>
            <p:nvPr/>
          </p:nvSpPr>
          <p:spPr bwMode="auto">
            <a:xfrm>
              <a:off x="1084519" y="5096865"/>
              <a:ext cx="636588" cy="1225550"/>
            </a:xfrm>
            <a:custGeom>
              <a:avLst/>
              <a:gdLst>
                <a:gd name="T0" fmla="*/ 385 w 395"/>
                <a:gd name="T1" fmla="*/ 317 h 762"/>
                <a:gd name="T2" fmla="*/ 379 w 395"/>
                <a:gd name="T3" fmla="*/ 314 h 762"/>
                <a:gd name="T4" fmla="*/ 375 w 395"/>
                <a:gd name="T5" fmla="*/ 317 h 762"/>
                <a:gd name="T6" fmla="*/ 298 w 395"/>
                <a:gd name="T7" fmla="*/ 414 h 762"/>
                <a:gd name="T8" fmla="*/ 244 w 395"/>
                <a:gd name="T9" fmla="*/ 414 h 762"/>
                <a:gd name="T10" fmla="*/ 246 w 395"/>
                <a:gd name="T11" fmla="*/ 372 h 762"/>
                <a:gd name="T12" fmla="*/ 304 w 395"/>
                <a:gd name="T13" fmla="*/ 175 h 762"/>
                <a:gd name="T14" fmla="*/ 301 w 395"/>
                <a:gd name="T15" fmla="*/ 173 h 762"/>
                <a:gd name="T16" fmla="*/ 293 w 395"/>
                <a:gd name="T17" fmla="*/ 177 h 762"/>
                <a:gd name="T18" fmla="*/ 241 w 395"/>
                <a:gd name="T19" fmla="*/ 239 h 762"/>
                <a:gd name="T20" fmla="*/ 216 w 395"/>
                <a:gd name="T21" fmla="*/ 168 h 762"/>
                <a:gd name="T22" fmla="*/ 207 w 395"/>
                <a:gd name="T23" fmla="*/ 70 h 762"/>
                <a:gd name="T24" fmla="*/ 196 w 395"/>
                <a:gd name="T25" fmla="*/ 42 h 762"/>
                <a:gd name="T26" fmla="*/ 194 w 395"/>
                <a:gd name="T27" fmla="*/ 37 h 762"/>
                <a:gd name="T28" fmla="*/ 172 w 395"/>
                <a:gd name="T29" fmla="*/ 4 h 762"/>
                <a:gd name="T30" fmla="*/ 172 w 395"/>
                <a:gd name="T31" fmla="*/ 3 h 762"/>
                <a:gd name="T32" fmla="*/ 168 w 395"/>
                <a:gd name="T33" fmla="*/ 1 h 762"/>
                <a:gd name="T34" fmla="*/ 163 w 395"/>
                <a:gd name="T35" fmla="*/ 2 h 762"/>
                <a:gd name="T36" fmla="*/ 162 w 395"/>
                <a:gd name="T37" fmla="*/ 9 h 762"/>
                <a:gd name="T38" fmla="*/ 181 w 395"/>
                <a:gd name="T39" fmla="*/ 86 h 762"/>
                <a:gd name="T40" fmla="*/ 175 w 395"/>
                <a:gd name="T41" fmla="*/ 160 h 762"/>
                <a:gd name="T42" fmla="*/ 79 w 395"/>
                <a:gd name="T43" fmla="*/ 117 h 762"/>
                <a:gd name="T44" fmla="*/ 78 w 395"/>
                <a:gd name="T45" fmla="*/ 114 h 762"/>
                <a:gd name="T46" fmla="*/ 78 w 395"/>
                <a:gd name="T47" fmla="*/ 114 h 762"/>
                <a:gd name="T48" fmla="*/ 72 w 395"/>
                <a:gd name="T49" fmla="*/ 114 h 762"/>
                <a:gd name="T50" fmla="*/ 92 w 395"/>
                <a:gd name="T51" fmla="*/ 205 h 762"/>
                <a:gd name="T52" fmla="*/ 139 w 395"/>
                <a:gd name="T53" fmla="*/ 242 h 762"/>
                <a:gd name="T54" fmla="*/ 171 w 395"/>
                <a:gd name="T55" fmla="*/ 303 h 762"/>
                <a:gd name="T56" fmla="*/ 164 w 395"/>
                <a:gd name="T57" fmla="*/ 373 h 762"/>
                <a:gd name="T58" fmla="*/ 104 w 395"/>
                <a:gd name="T59" fmla="*/ 402 h 762"/>
                <a:gd name="T60" fmla="*/ 58 w 395"/>
                <a:gd name="T61" fmla="*/ 386 h 762"/>
                <a:gd name="T62" fmla="*/ 7 w 395"/>
                <a:gd name="T63" fmla="*/ 354 h 762"/>
                <a:gd name="T64" fmla="*/ 2 w 395"/>
                <a:gd name="T65" fmla="*/ 356 h 762"/>
                <a:gd name="T66" fmla="*/ 2 w 395"/>
                <a:gd name="T67" fmla="*/ 356 h 762"/>
                <a:gd name="T68" fmla="*/ 1 w 395"/>
                <a:gd name="T69" fmla="*/ 361 h 762"/>
                <a:gd name="T70" fmla="*/ 62 w 395"/>
                <a:gd name="T71" fmla="*/ 430 h 762"/>
                <a:gd name="T72" fmla="*/ 127 w 395"/>
                <a:gd name="T73" fmla="*/ 522 h 762"/>
                <a:gd name="T74" fmla="*/ 113 w 395"/>
                <a:gd name="T75" fmla="*/ 744 h 762"/>
                <a:gd name="T76" fmla="*/ 115 w 395"/>
                <a:gd name="T77" fmla="*/ 751 h 762"/>
                <a:gd name="T78" fmla="*/ 116 w 395"/>
                <a:gd name="T79" fmla="*/ 753 h 762"/>
                <a:gd name="T80" fmla="*/ 169 w 395"/>
                <a:gd name="T81" fmla="*/ 755 h 762"/>
                <a:gd name="T82" fmla="*/ 256 w 395"/>
                <a:gd name="T83" fmla="*/ 753 h 762"/>
                <a:gd name="T84" fmla="*/ 259 w 395"/>
                <a:gd name="T85" fmla="*/ 750 h 762"/>
                <a:gd name="T86" fmla="*/ 262 w 395"/>
                <a:gd name="T87" fmla="*/ 745 h 762"/>
                <a:gd name="T88" fmla="*/ 243 w 395"/>
                <a:gd name="T89" fmla="*/ 659 h 762"/>
                <a:gd name="T90" fmla="*/ 256 w 395"/>
                <a:gd name="T91" fmla="*/ 506 h 762"/>
                <a:gd name="T92" fmla="*/ 340 w 395"/>
                <a:gd name="T93" fmla="*/ 413 h 762"/>
                <a:gd name="T94" fmla="*/ 385 w 395"/>
                <a:gd name="T95" fmla="*/ 317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5" h="762">
                  <a:moveTo>
                    <a:pt x="385" y="317"/>
                  </a:moveTo>
                  <a:cubicBezTo>
                    <a:pt x="384" y="313"/>
                    <a:pt x="381" y="313"/>
                    <a:pt x="379" y="314"/>
                  </a:cubicBezTo>
                  <a:cubicBezTo>
                    <a:pt x="377" y="314"/>
                    <a:pt x="375" y="315"/>
                    <a:pt x="375" y="317"/>
                  </a:cubicBezTo>
                  <a:cubicBezTo>
                    <a:pt x="361" y="359"/>
                    <a:pt x="333" y="389"/>
                    <a:pt x="298" y="414"/>
                  </a:cubicBezTo>
                  <a:cubicBezTo>
                    <a:pt x="283" y="424"/>
                    <a:pt x="252" y="439"/>
                    <a:pt x="244" y="414"/>
                  </a:cubicBezTo>
                  <a:cubicBezTo>
                    <a:pt x="239" y="401"/>
                    <a:pt x="243" y="385"/>
                    <a:pt x="246" y="372"/>
                  </a:cubicBezTo>
                  <a:cubicBezTo>
                    <a:pt x="261" y="304"/>
                    <a:pt x="330" y="251"/>
                    <a:pt x="304" y="175"/>
                  </a:cubicBezTo>
                  <a:cubicBezTo>
                    <a:pt x="303" y="174"/>
                    <a:pt x="302" y="173"/>
                    <a:pt x="301" y="173"/>
                  </a:cubicBezTo>
                  <a:cubicBezTo>
                    <a:pt x="299" y="171"/>
                    <a:pt x="294" y="173"/>
                    <a:pt x="293" y="177"/>
                  </a:cubicBezTo>
                  <a:cubicBezTo>
                    <a:pt x="290" y="204"/>
                    <a:pt x="275" y="245"/>
                    <a:pt x="241" y="239"/>
                  </a:cubicBezTo>
                  <a:cubicBezTo>
                    <a:pt x="214" y="234"/>
                    <a:pt x="216" y="188"/>
                    <a:pt x="216" y="168"/>
                  </a:cubicBezTo>
                  <a:cubicBezTo>
                    <a:pt x="216" y="135"/>
                    <a:pt x="214" y="102"/>
                    <a:pt x="207" y="70"/>
                  </a:cubicBezTo>
                  <a:cubicBezTo>
                    <a:pt x="205" y="60"/>
                    <a:pt x="201" y="51"/>
                    <a:pt x="196" y="42"/>
                  </a:cubicBezTo>
                  <a:cubicBezTo>
                    <a:pt x="196" y="40"/>
                    <a:pt x="195" y="38"/>
                    <a:pt x="194" y="37"/>
                  </a:cubicBezTo>
                  <a:cubicBezTo>
                    <a:pt x="190" y="24"/>
                    <a:pt x="182" y="13"/>
                    <a:pt x="172" y="4"/>
                  </a:cubicBezTo>
                  <a:cubicBezTo>
                    <a:pt x="172" y="4"/>
                    <a:pt x="172" y="4"/>
                    <a:pt x="172" y="3"/>
                  </a:cubicBezTo>
                  <a:cubicBezTo>
                    <a:pt x="171" y="1"/>
                    <a:pt x="170" y="1"/>
                    <a:pt x="168" y="1"/>
                  </a:cubicBezTo>
                  <a:cubicBezTo>
                    <a:pt x="166" y="0"/>
                    <a:pt x="164" y="1"/>
                    <a:pt x="163" y="2"/>
                  </a:cubicBezTo>
                  <a:cubicBezTo>
                    <a:pt x="161" y="4"/>
                    <a:pt x="160" y="6"/>
                    <a:pt x="162" y="9"/>
                  </a:cubicBezTo>
                  <a:cubicBezTo>
                    <a:pt x="177" y="30"/>
                    <a:pt x="179" y="61"/>
                    <a:pt x="181" y="86"/>
                  </a:cubicBezTo>
                  <a:cubicBezTo>
                    <a:pt x="183" y="111"/>
                    <a:pt x="182" y="137"/>
                    <a:pt x="175" y="160"/>
                  </a:cubicBezTo>
                  <a:cubicBezTo>
                    <a:pt x="157" y="227"/>
                    <a:pt x="87" y="154"/>
                    <a:pt x="79" y="117"/>
                  </a:cubicBezTo>
                  <a:cubicBezTo>
                    <a:pt x="79" y="116"/>
                    <a:pt x="79" y="115"/>
                    <a:pt x="78" y="114"/>
                  </a:cubicBezTo>
                  <a:cubicBezTo>
                    <a:pt x="78" y="114"/>
                    <a:pt x="78" y="114"/>
                    <a:pt x="78" y="114"/>
                  </a:cubicBezTo>
                  <a:cubicBezTo>
                    <a:pt x="77" y="112"/>
                    <a:pt x="73" y="111"/>
                    <a:pt x="72" y="114"/>
                  </a:cubicBezTo>
                  <a:cubicBezTo>
                    <a:pt x="58" y="148"/>
                    <a:pt x="68" y="179"/>
                    <a:pt x="92" y="205"/>
                  </a:cubicBezTo>
                  <a:cubicBezTo>
                    <a:pt x="106" y="219"/>
                    <a:pt x="124" y="229"/>
                    <a:pt x="139" y="242"/>
                  </a:cubicBezTo>
                  <a:cubicBezTo>
                    <a:pt x="159" y="258"/>
                    <a:pt x="168" y="278"/>
                    <a:pt x="171" y="303"/>
                  </a:cubicBezTo>
                  <a:cubicBezTo>
                    <a:pt x="174" y="327"/>
                    <a:pt x="171" y="351"/>
                    <a:pt x="164" y="373"/>
                  </a:cubicBezTo>
                  <a:cubicBezTo>
                    <a:pt x="154" y="403"/>
                    <a:pt x="133" y="409"/>
                    <a:pt x="104" y="402"/>
                  </a:cubicBezTo>
                  <a:cubicBezTo>
                    <a:pt x="89" y="398"/>
                    <a:pt x="73" y="391"/>
                    <a:pt x="58" y="386"/>
                  </a:cubicBezTo>
                  <a:cubicBezTo>
                    <a:pt x="43" y="380"/>
                    <a:pt x="14" y="371"/>
                    <a:pt x="7" y="354"/>
                  </a:cubicBezTo>
                  <a:cubicBezTo>
                    <a:pt x="6" y="351"/>
                    <a:pt x="1" y="352"/>
                    <a:pt x="2" y="356"/>
                  </a:cubicBezTo>
                  <a:cubicBezTo>
                    <a:pt x="2" y="356"/>
                    <a:pt x="2" y="356"/>
                    <a:pt x="2" y="356"/>
                  </a:cubicBezTo>
                  <a:cubicBezTo>
                    <a:pt x="1" y="357"/>
                    <a:pt x="0" y="359"/>
                    <a:pt x="1" y="361"/>
                  </a:cubicBezTo>
                  <a:cubicBezTo>
                    <a:pt x="15" y="389"/>
                    <a:pt x="39" y="409"/>
                    <a:pt x="62" y="430"/>
                  </a:cubicBezTo>
                  <a:cubicBezTo>
                    <a:pt x="90" y="456"/>
                    <a:pt x="113" y="487"/>
                    <a:pt x="127" y="522"/>
                  </a:cubicBezTo>
                  <a:cubicBezTo>
                    <a:pt x="154" y="592"/>
                    <a:pt x="146" y="678"/>
                    <a:pt x="113" y="744"/>
                  </a:cubicBezTo>
                  <a:cubicBezTo>
                    <a:pt x="111" y="747"/>
                    <a:pt x="113" y="750"/>
                    <a:pt x="115" y="751"/>
                  </a:cubicBezTo>
                  <a:cubicBezTo>
                    <a:pt x="115" y="752"/>
                    <a:pt x="116" y="753"/>
                    <a:pt x="116" y="753"/>
                  </a:cubicBezTo>
                  <a:cubicBezTo>
                    <a:pt x="129" y="762"/>
                    <a:pt x="155" y="756"/>
                    <a:pt x="169" y="755"/>
                  </a:cubicBezTo>
                  <a:cubicBezTo>
                    <a:pt x="197" y="753"/>
                    <a:pt x="229" y="760"/>
                    <a:pt x="256" y="753"/>
                  </a:cubicBezTo>
                  <a:cubicBezTo>
                    <a:pt x="257" y="753"/>
                    <a:pt x="258" y="752"/>
                    <a:pt x="259" y="750"/>
                  </a:cubicBezTo>
                  <a:cubicBezTo>
                    <a:pt x="261" y="751"/>
                    <a:pt x="264" y="747"/>
                    <a:pt x="262" y="745"/>
                  </a:cubicBezTo>
                  <a:cubicBezTo>
                    <a:pt x="242" y="726"/>
                    <a:pt x="245" y="685"/>
                    <a:pt x="243" y="659"/>
                  </a:cubicBezTo>
                  <a:cubicBezTo>
                    <a:pt x="237" y="608"/>
                    <a:pt x="234" y="554"/>
                    <a:pt x="256" y="506"/>
                  </a:cubicBezTo>
                  <a:cubicBezTo>
                    <a:pt x="273" y="467"/>
                    <a:pt x="310" y="441"/>
                    <a:pt x="340" y="413"/>
                  </a:cubicBezTo>
                  <a:cubicBezTo>
                    <a:pt x="366" y="388"/>
                    <a:pt x="395" y="355"/>
                    <a:pt x="385" y="31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grpSp>
      <p:sp>
        <p:nvSpPr>
          <p:cNvPr id="15" name="圆角矩形 14"/>
          <p:cNvSpPr/>
          <p:nvPr/>
        </p:nvSpPr>
        <p:spPr>
          <a:xfrm>
            <a:off x="2360618" y="657666"/>
            <a:ext cx="3959971"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16" name="矩形 15"/>
          <p:cNvSpPr/>
          <p:nvPr/>
        </p:nvSpPr>
        <p:spPr>
          <a:xfrm>
            <a:off x="2535221" y="737342"/>
            <a:ext cx="3467616" cy="584775"/>
          </a:xfrm>
          <a:prstGeom prst="rect">
            <a:avLst/>
          </a:prstGeom>
        </p:spPr>
        <p:txBody>
          <a:bodyPr wrap="none">
            <a:spAutoFit/>
          </a:bodyPr>
          <a:lstStyle/>
          <a:p>
            <a:r>
              <a:rPr lang="zh-CN" altLang="zh-CN" sz="3200" b="1" dirty="0">
                <a:solidFill>
                  <a:schemeClr val="bg1"/>
                </a:solidFill>
                <a:latin typeface="微软雅黑" panose="020B0503020204020204" charset="-122"/>
                <a:ea typeface="微软雅黑" panose="020B0503020204020204" charset="-122"/>
              </a:rPr>
              <a:t>正则表达式的</a:t>
            </a:r>
            <a:r>
              <a:rPr lang="zh-CN" altLang="en-US" sz="3200" b="1" dirty="0">
                <a:solidFill>
                  <a:schemeClr val="bg1"/>
                </a:solidFill>
                <a:latin typeface="微软雅黑" panose="020B0503020204020204" charset="-122"/>
                <a:ea typeface="微软雅黑" panose="020B0503020204020204" charset="-122"/>
              </a:rPr>
              <a:t>应用</a:t>
            </a:r>
          </a:p>
        </p:txBody>
      </p:sp>
    </p:spTree>
    <p:extLst>
      <p:ext uri="{BB962C8B-B14F-4D97-AF65-F5344CB8AC3E}">
        <p14:creationId xmlns:p14="http://schemas.microsoft.com/office/powerpoint/2010/main" val="4059614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746621" y="2212284"/>
            <a:ext cx="10888910" cy="3000821"/>
          </a:xfrm>
          <a:prstGeom prst="rect">
            <a:avLst/>
          </a:prstGeom>
        </p:spPr>
        <p:txBody>
          <a:bodyPr wrap="square">
            <a:spAutoFit/>
          </a:bodyPr>
          <a:lstStyle/>
          <a:p>
            <a:pPr indent="504000">
              <a:lnSpc>
                <a:spcPct val="150000"/>
              </a:lnSpc>
            </a:pPr>
            <a:r>
              <a:rPr lang="zh-CN" altLang="zh-CN" sz="1800" dirty="0">
                <a:latin typeface="微软雅黑" panose="020B0503020204020204" pitchFamily="34" charset="-122"/>
                <a:ea typeface="微软雅黑" panose="020B0503020204020204" pitchFamily="34" charset="-122"/>
              </a:rPr>
              <a:t>正则表达式：</a:t>
            </a:r>
            <a:r>
              <a:rPr lang="en-US" altLang="zh-CN" sz="1800" dirty="0">
                <a:latin typeface="微软雅黑" panose="020B0503020204020204" pitchFamily="34" charset="-122"/>
                <a:ea typeface="微软雅黑" panose="020B0503020204020204" pitchFamily="34" charset="-122"/>
              </a:rPr>
              <a:t>P</a:t>
            </a:r>
            <a:r>
              <a:rPr lang="zh-CN"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Y</a:t>
            </a:r>
            <a:r>
              <a:rPr lang="zh-CN"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YN</a:t>
            </a:r>
            <a:r>
              <a:rPr lang="zh-CN"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YTH</a:t>
            </a:r>
            <a:r>
              <a:rPr lang="zh-CN"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YTHO</a:t>
            </a:r>
            <a:r>
              <a:rPr lang="zh-CN"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N</a:t>
            </a:r>
            <a:endParaRPr lang="zh-CN" altLang="zh-CN" sz="1800" dirty="0">
              <a:latin typeface="微软雅黑" panose="020B0503020204020204" pitchFamily="34" charset="-122"/>
              <a:ea typeface="微软雅黑" panose="020B0503020204020204" pitchFamily="34" charset="-122"/>
            </a:endParaRPr>
          </a:p>
          <a:p>
            <a:pPr indent="504000">
              <a:lnSpc>
                <a:spcPct val="150000"/>
              </a:lnSpc>
            </a:pPr>
            <a:r>
              <a:rPr lang="zh-CN" altLang="en-US" sz="1800" dirty="0">
                <a:latin typeface="微软雅黑" panose="020B0503020204020204" pitchFamily="34" charset="-122"/>
                <a:ea typeface="微软雅黑" panose="020B0503020204020204" pitchFamily="34" charset="-122"/>
              </a:rPr>
              <a:t>将正则表达式赋值给变量：</a:t>
            </a:r>
            <a:endParaRPr lang="en-US" altLang="zh-CN" sz="1800" dirty="0">
              <a:latin typeface="微软雅黑" panose="020B0503020204020204" pitchFamily="34" charset="-122"/>
              <a:ea typeface="微软雅黑" panose="020B0503020204020204" pitchFamily="34" charset="-122"/>
            </a:endParaRPr>
          </a:p>
          <a:p>
            <a:pPr indent="504000">
              <a:lnSpc>
                <a:spcPct val="150000"/>
              </a:lnSpc>
            </a:pPr>
            <a:r>
              <a:rPr lang="en-US" altLang="zh-CN" sz="1800" dirty="0">
                <a:latin typeface="微软雅黑" panose="020B0503020204020204" pitchFamily="34" charset="-122"/>
                <a:ea typeface="微软雅黑" panose="020B0503020204020204" pitchFamily="34" charset="-122"/>
              </a:rPr>
              <a:t>regex</a:t>
            </a:r>
            <a:r>
              <a:rPr lang="zh-CN"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P</a:t>
            </a:r>
            <a:r>
              <a:rPr lang="zh-CN"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Y</a:t>
            </a:r>
            <a:r>
              <a:rPr lang="zh-CN"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YN</a:t>
            </a:r>
            <a:r>
              <a:rPr lang="zh-CN"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YTH</a:t>
            </a:r>
            <a:r>
              <a:rPr lang="zh-CN"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YTHO</a:t>
            </a:r>
            <a:r>
              <a:rPr lang="zh-CN"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N</a:t>
            </a:r>
            <a:endParaRPr lang="zh-CN" altLang="zh-CN" sz="1800" dirty="0">
              <a:latin typeface="微软雅黑" panose="020B0503020204020204" pitchFamily="34" charset="-122"/>
              <a:ea typeface="微软雅黑" panose="020B0503020204020204" pitchFamily="34" charset="-122"/>
            </a:endParaRPr>
          </a:p>
          <a:p>
            <a:pPr indent="504000">
              <a:lnSpc>
                <a:spcPct val="150000"/>
              </a:lnSpc>
            </a:pPr>
            <a:r>
              <a:rPr lang="zh-CN" altLang="zh-CN" sz="1800" dirty="0">
                <a:latin typeface="微软雅黑" panose="020B0503020204020204" pitchFamily="34" charset="-122"/>
                <a:ea typeface="微软雅黑" panose="020B0503020204020204" pitchFamily="34" charset="-122"/>
              </a:rPr>
              <a:t>编译</a:t>
            </a:r>
            <a:r>
              <a:rPr lang="zh-CN" altLang="en-US" sz="1800" dirty="0">
                <a:latin typeface="微软雅黑" panose="020B0503020204020204" pitchFamily="34" charset="-122"/>
                <a:ea typeface="微软雅黑" panose="020B0503020204020204" pitchFamily="34" charset="-122"/>
              </a:rPr>
              <a:t>正则表达式： </a:t>
            </a:r>
            <a:r>
              <a:rPr lang="en-US" altLang="zh-CN" sz="1800" dirty="0">
                <a:latin typeface="微软雅黑" panose="020B0503020204020204" pitchFamily="34" charset="-122"/>
                <a:ea typeface="微软雅黑" panose="020B0503020204020204" pitchFamily="34" charset="-122"/>
              </a:rPr>
              <a:t>P</a:t>
            </a:r>
            <a:r>
              <a:rPr lang="zh-CN"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re.compile</a:t>
            </a:r>
            <a:r>
              <a:rPr lang="en-US" altLang="zh-CN" sz="1800" dirty="0">
                <a:latin typeface="微软雅黑" panose="020B0503020204020204" pitchFamily="34" charset="-122"/>
                <a:ea typeface="微软雅黑" panose="020B0503020204020204" pitchFamily="34" charset="-122"/>
              </a:rPr>
              <a:t>(regex)</a:t>
            </a:r>
            <a:endParaRPr lang="zh-CN" altLang="zh-CN" sz="1800" dirty="0">
              <a:latin typeface="微软雅黑" panose="020B0503020204020204" pitchFamily="34" charset="-122"/>
              <a:ea typeface="微软雅黑" panose="020B0503020204020204" pitchFamily="34" charset="-122"/>
            </a:endParaRPr>
          </a:p>
          <a:p>
            <a:pPr indent="504000">
              <a:lnSpc>
                <a:spcPct val="150000"/>
              </a:lnSpc>
            </a:pPr>
            <a:r>
              <a:rPr lang="zh-CN" altLang="zh-CN" sz="1800" dirty="0">
                <a:latin typeface="微软雅黑" panose="020B0503020204020204" pitchFamily="34" charset="-122"/>
                <a:ea typeface="微软雅黑" panose="020B0503020204020204" pitchFamily="34" charset="-122"/>
              </a:rPr>
              <a:t>得到特征</a:t>
            </a:r>
            <a:endParaRPr lang="en-US" altLang="zh-CN" sz="1800" dirty="0">
              <a:latin typeface="微软雅黑" panose="020B0503020204020204" pitchFamily="34" charset="-122"/>
              <a:ea typeface="微软雅黑" panose="020B0503020204020204" pitchFamily="34" charset="-122"/>
            </a:endParaRPr>
          </a:p>
          <a:p>
            <a:pPr indent="504000">
              <a:lnSpc>
                <a:spcPct val="150000"/>
              </a:lnSpc>
            </a:pPr>
            <a:r>
              <a:rPr lang="zh-CN" altLang="zh-CN" sz="1800" dirty="0">
                <a:latin typeface="微软雅黑" panose="020B0503020204020204" pitchFamily="34" charset="-122"/>
                <a:ea typeface="微软雅黑" panose="020B0503020204020204" pitchFamily="34" charset="-122"/>
              </a:rPr>
              <a:t>这个特征就与</a:t>
            </a:r>
            <a:r>
              <a:rPr lang="en-US" altLang="zh-CN" sz="1800" dirty="0">
                <a:latin typeface="微软雅黑" panose="020B0503020204020204" pitchFamily="34" charset="-122"/>
                <a:ea typeface="微软雅黑" panose="020B0503020204020204" pitchFamily="34" charset="-122"/>
              </a:rPr>
              <a:t>’PN’</a:t>
            </a:r>
            <a:r>
              <a:rPr lang="zh-CN"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’PYN’</a:t>
            </a:r>
            <a:r>
              <a:rPr lang="zh-CN"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’PYTN’</a:t>
            </a:r>
            <a:r>
              <a:rPr lang="zh-CN"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’PYTHN’</a:t>
            </a:r>
            <a:r>
              <a:rPr lang="zh-CN"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’PYTHON’</a:t>
            </a:r>
            <a:r>
              <a:rPr lang="zh-CN" altLang="zh-CN" sz="1800" dirty="0">
                <a:latin typeface="微软雅黑" panose="020B0503020204020204" pitchFamily="34" charset="-122"/>
                <a:ea typeface="微软雅黑" panose="020B0503020204020204" pitchFamily="34" charset="-122"/>
              </a:rPr>
              <a:t>这一组字符串是对应的</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a:t>
            </a:r>
            <a:endParaRPr lang="zh-CN" altLang="zh-CN" sz="1800" dirty="0">
              <a:latin typeface="微软雅黑" panose="020B0503020204020204" pitchFamily="34" charset="-122"/>
              <a:ea typeface="微软雅黑" panose="020B0503020204020204" pitchFamily="34" charset="-122"/>
            </a:endParaRPr>
          </a:p>
          <a:p>
            <a:pPr indent="504000">
              <a:lnSpc>
                <a:spcPct val="150000"/>
              </a:lnSpc>
            </a:pPr>
            <a:r>
              <a:rPr lang="zh-CN" altLang="zh-CN" sz="1800" dirty="0">
                <a:solidFill>
                  <a:srgbClr val="FF0000"/>
                </a:solidFill>
                <a:latin typeface="微软雅黑" panose="020B0503020204020204" pitchFamily="34" charset="-122"/>
                <a:ea typeface="微软雅黑" panose="020B0503020204020204" pitchFamily="34" charset="-122"/>
              </a:rPr>
              <a:t>而编译之前的正则表达式仅是符合正则表达式语法的一个字符串</a:t>
            </a:r>
            <a:r>
              <a:rPr lang="zh-CN" altLang="en-US" sz="1800" dirty="0">
                <a:latin typeface="微软雅黑" panose="020B0503020204020204" pitchFamily="34" charset="-122"/>
                <a:ea typeface="微软雅黑" panose="020B0503020204020204" pitchFamily="34" charset="-122"/>
              </a:rPr>
              <a:t>。</a:t>
            </a:r>
            <a:endParaRPr lang="zh-CN" altLang="zh-CN" sz="1800" dirty="0">
              <a:latin typeface="微软雅黑" panose="020B0503020204020204" pitchFamily="34" charset="-122"/>
              <a:ea typeface="微软雅黑" panose="020B0503020204020204" pitchFamily="34" charset="-122"/>
            </a:endParaRPr>
          </a:p>
        </p:txBody>
      </p:sp>
      <p:sp>
        <p:nvSpPr>
          <p:cNvPr id="15" name="圆角矩形 14"/>
          <p:cNvSpPr/>
          <p:nvPr/>
        </p:nvSpPr>
        <p:spPr>
          <a:xfrm>
            <a:off x="2360618" y="657666"/>
            <a:ext cx="3959971"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16" name="矩形 15"/>
          <p:cNvSpPr/>
          <p:nvPr/>
        </p:nvSpPr>
        <p:spPr>
          <a:xfrm>
            <a:off x="2535221" y="737342"/>
            <a:ext cx="3467616" cy="584775"/>
          </a:xfrm>
          <a:prstGeom prst="rect">
            <a:avLst/>
          </a:prstGeom>
        </p:spPr>
        <p:txBody>
          <a:bodyPr wrap="none">
            <a:spAutoFit/>
          </a:bodyPr>
          <a:lstStyle/>
          <a:p>
            <a:r>
              <a:rPr lang="zh-CN" altLang="zh-CN" sz="3200" b="1" dirty="0">
                <a:solidFill>
                  <a:schemeClr val="bg1"/>
                </a:solidFill>
                <a:latin typeface="微软雅黑" panose="020B0503020204020204" charset="-122"/>
                <a:ea typeface="微软雅黑" panose="020B0503020204020204" charset="-122"/>
              </a:rPr>
              <a:t>正则表达式的</a:t>
            </a:r>
            <a:r>
              <a:rPr lang="zh-CN" altLang="en-US" sz="3200" b="1" dirty="0">
                <a:solidFill>
                  <a:schemeClr val="bg1"/>
                </a:solidFill>
                <a:latin typeface="微软雅黑" panose="020B0503020204020204" charset="-122"/>
                <a:ea typeface="微软雅黑" panose="020B0503020204020204" charset="-122"/>
              </a:rPr>
              <a:t>应用</a:t>
            </a:r>
          </a:p>
        </p:txBody>
      </p:sp>
    </p:spTree>
    <p:extLst>
      <p:ext uri="{BB962C8B-B14F-4D97-AF65-F5344CB8AC3E}">
        <p14:creationId xmlns:p14="http://schemas.microsoft.com/office/powerpoint/2010/main" val="423401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2" y="0"/>
            <a:ext cx="12191210" cy="6859588"/>
          </a:xfrm>
          <a:prstGeom prst="rect">
            <a:avLst/>
          </a:prstGeom>
        </p:spPr>
      </p:pic>
      <p:grpSp>
        <p:nvGrpSpPr>
          <p:cNvPr id="11" name="组合 10"/>
          <p:cNvGrpSpPr/>
          <p:nvPr/>
        </p:nvGrpSpPr>
        <p:grpSpPr bwMode="auto">
          <a:xfrm>
            <a:off x="2918955" y="1428907"/>
            <a:ext cx="6275414" cy="3571364"/>
            <a:chOff x="1358950" y="1173758"/>
            <a:chExt cx="7072312" cy="3482975"/>
          </a:xfrm>
        </p:grpSpPr>
        <p:sp>
          <p:nvSpPr>
            <p:cNvPr id="12" name="Freeform 5"/>
            <p:cNvSpPr/>
            <p:nvPr/>
          </p:nvSpPr>
          <p:spPr bwMode="auto">
            <a:xfrm>
              <a:off x="1358950" y="1173758"/>
              <a:ext cx="7072312" cy="3482975"/>
            </a:xfrm>
            <a:custGeom>
              <a:avLst/>
              <a:gdLst>
                <a:gd name="T0" fmla="*/ 97 w 9549"/>
                <a:gd name="T1" fmla="*/ 0 h 4700"/>
                <a:gd name="T2" fmla="*/ 9452 w 9549"/>
                <a:gd name="T3" fmla="*/ 0 h 4700"/>
                <a:gd name="T4" fmla="*/ 9549 w 9549"/>
                <a:gd name="T5" fmla="*/ 97 h 4700"/>
                <a:gd name="T6" fmla="*/ 9549 w 9549"/>
                <a:gd name="T7" fmla="*/ 4603 h 4700"/>
                <a:gd name="T8" fmla="*/ 9452 w 9549"/>
                <a:gd name="T9" fmla="*/ 4700 h 4700"/>
                <a:gd name="T10" fmla="*/ 97 w 9549"/>
                <a:gd name="T11" fmla="*/ 4700 h 4700"/>
                <a:gd name="T12" fmla="*/ 0 w 9549"/>
                <a:gd name="T13" fmla="*/ 4603 h 4700"/>
                <a:gd name="T14" fmla="*/ 0 w 9549"/>
                <a:gd name="T15" fmla="*/ 97 h 4700"/>
                <a:gd name="T16" fmla="*/ 97 w 9549"/>
                <a:gd name="T17" fmla="*/ 0 h 4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49" h="4700">
                  <a:moveTo>
                    <a:pt x="97" y="0"/>
                  </a:moveTo>
                  <a:lnTo>
                    <a:pt x="9452" y="0"/>
                  </a:lnTo>
                  <a:cubicBezTo>
                    <a:pt x="9505" y="0"/>
                    <a:pt x="9549" y="43"/>
                    <a:pt x="9549" y="97"/>
                  </a:cubicBezTo>
                  <a:lnTo>
                    <a:pt x="9549" y="4603"/>
                  </a:lnTo>
                  <a:cubicBezTo>
                    <a:pt x="9549" y="4656"/>
                    <a:pt x="9505" y="4700"/>
                    <a:pt x="9452" y="4700"/>
                  </a:cubicBezTo>
                  <a:lnTo>
                    <a:pt x="97" y="4700"/>
                  </a:lnTo>
                  <a:cubicBezTo>
                    <a:pt x="44" y="4700"/>
                    <a:pt x="0" y="4656"/>
                    <a:pt x="0" y="4603"/>
                  </a:cubicBezTo>
                  <a:lnTo>
                    <a:pt x="0" y="97"/>
                  </a:lnTo>
                  <a:cubicBezTo>
                    <a:pt x="0" y="43"/>
                    <a:pt x="44" y="0"/>
                    <a:pt x="97" y="0"/>
                  </a:cubicBezTo>
                  <a:close/>
                </a:path>
              </a:pathLst>
            </a:cu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dirty="0">
                <a:solidFill>
                  <a:schemeClr val="tx1">
                    <a:lumMod val="65000"/>
                    <a:lumOff val="35000"/>
                  </a:schemeClr>
                </a:solidFill>
                <a:latin typeface="微软雅黑" panose="020B0503020204020204" charset="-122"/>
                <a:ea typeface="微软雅黑" panose="020B0503020204020204" charset="-122"/>
              </a:endParaRPr>
            </a:p>
          </p:txBody>
        </p:sp>
        <p:sp>
          <p:nvSpPr>
            <p:cNvPr id="45067" name="Freeform 8"/>
            <p:cNvSpPr/>
            <p:nvPr/>
          </p:nvSpPr>
          <p:spPr bwMode="auto">
            <a:xfrm>
              <a:off x="7817455" y="4128895"/>
              <a:ext cx="565056" cy="490140"/>
            </a:xfrm>
            <a:custGeom>
              <a:avLst/>
              <a:gdLst>
                <a:gd name="T0" fmla="*/ 579437 w 782"/>
                <a:gd name="T1" fmla="*/ 0 h 782"/>
                <a:gd name="T2" fmla="*/ 579437 w 782"/>
                <a:gd name="T3" fmla="*/ 507564 h 782"/>
                <a:gd name="T4" fmla="*/ 507563 w 782"/>
                <a:gd name="T5" fmla="*/ 579438 h 782"/>
                <a:gd name="T6" fmla="*/ 0 w 782"/>
                <a:gd name="T7" fmla="*/ 579438 h 782"/>
                <a:gd name="T8" fmla="*/ 579437 w 782"/>
                <a:gd name="T9" fmla="*/ 0 h 782"/>
                <a:gd name="T10" fmla="*/ 0 60000 65536"/>
                <a:gd name="T11" fmla="*/ 0 60000 65536"/>
                <a:gd name="T12" fmla="*/ 0 60000 65536"/>
                <a:gd name="T13" fmla="*/ 0 60000 65536"/>
                <a:gd name="T14" fmla="*/ 0 60000 65536"/>
                <a:gd name="T15" fmla="*/ 0 w 782"/>
                <a:gd name="T16" fmla="*/ 0 h 782"/>
                <a:gd name="T17" fmla="*/ 782 w 782"/>
                <a:gd name="T18" fmla="*/ 782 h 782"/>
              </a:gdLst>
              <a:ahLst/>
              <a:cxnLst>
                <a:cxn ang="T10">
                  <a:pos x="T0" y="T1"/>
                </a:cxn>
                <a:cxn ang="T11">
                  <a:pos x="T2" y="T3"/>
                </a:cxn>
                <a:cxn ang="T12">
                  <a:pos x="T4" y="T5"/>
                </a:cxn>
                <a:cxn ang="T13">
                  <a:pos x="T6" y="T7"/>
                </a:cxn>
                <a:cxn ang="T14">
                  <a:pos x="T8" y="T9"/>
                </a:cxn>
              </a:cxnLst>
              <a:rect l="T15" t="T16" r="T17" b="T18"/>
              <a:pathLst>
                <a:path w="782" h="782">
                  <a:moveTo>
                    <a:pt x="782" y="0"/>
                  </a:moveTo>
                  <a:lnTo>
                    <a:pt x="782" y="685"/>
                  </a:lnTo>
                  <a:cubicBezTo>
                    <a:pt x="782" y="738"/>
                    <a:pt x="738" y="782"/>
                    <a:pt x="685" y="782"/>
                  </a:cubicBezTo>
                  <a:lnTo>
                    <a:pt x="0" y="782"/>
                  </a:lnTo>
                  <a:lnTo>
                    <a:pt x="782" y="0"/>
                  </a:lnTo>
                  <a:close/>
                </a:path>
              </a:pathLst>
            </a:custGeom>
            <a:solidFill>
              <a:srgbClr val="0070C0"/>
            </a:solidFill>
            <a:ln w="9525">
              <a:noFill/>
              <a:round/>
            </a:ln>
          </p:spPr>
          <p:txBody>
            <a:bodyPr lIns="40225" tIns="20112" rIns="40225" bIns="20112"/>
            <a:lstStyle/>
            <a:p>
              <a:endParaRPr lang="zh-CN" altLang="en-US" sz="800"/>
            </a:p>
          </p:txBody>
        </p:sp>
      </p:grpSp>
      <p:sp>
        <p:nvSpPr>
          <p:cNvPr id="13" name="Freeform 7"/>
          <p:cNvSpPr/>
          <p:nvPr/>
        </p:nvSpPr>
        <p:spPr bwMode="auto">
          <a:xfrm>
            <a:off x="2918955" y="1229326"/>
            <a:ext cx="1986260" cy="1251278"/>
          </a:xfrm>
          <a:custGeom>
            <a:avLst/>
            <a:gdLst>
              <a:gd name="T0" fmla="*/ 5287871 w 3022"/>
              <a:gd name="T1" fmla="*/ 0 h 2098"/>
              <a:gd name="T2" fmla="*/ 0 w 3022"/>
              <a:gd name="T3" fmla="*/ 0 h 2098"/>
              <a:gd name="T4" fmla="*/ 0 w 3022"/>
              <a:gd name="T5" fmla="*/ 4351657 h 2098"/>
              <a:gd name="T6" fmla="*/ 3788300 w 3022"/>
              <a:gd name="T7" fmla="*/ 4351657 h 2098"/>
              <a:gd name="T8" fmla="*/ 5287871 w 3022"/>
              <a:gd name="T9" fmla="*/ 0 h 2098"/>
              <a:gd name="T10" fmla="*/ 0 60000 65536"/>
              <a:gd name="T11" fmla="*/ 0 60000 65536"/>
              <a:gd name="T12" fmla="*/ 0 60000 65536"/>
              <a:gd name="T13" fmla="*/ 0 60000 65536"/>
              <a:gd name="T14" fmla="*/ 0 60000 65536"/>
              <a:gd name="T15" fmla="*/ 0 w 3022"/>
              <a:gd name="T16" fmla="*/ 0 h 2098"/>
              <a:gd name="T17" fmla="*/ 3022 w 3022"/>
              <a:gd name="T18" fmla="*/ 2098 h 2098"/>
            </a:gdLst>
            <a:ahLst/>
            <a:cxnLst>
              <a:cxn ang="T10">
                <a:pos x="T0" y="T1"/>
              </a:cxn>
              <a:cxn ang="T11">
                <a:pos x="T2" y="T3"/>
              </a:cxn>
              <a:cxn ang="T12">
                <a:pos x="T4" y="T5"/>
              </a:cxn>
              <a:cxn ang="T13">
                <a:pos x="T6" y="T7"/>
              </a:cxn>
              <a:cxn ang="T14">
                <a:pos x="T8" y="T9"/>
              </a:cxn>
            </a:cxnLst>
            <a:rect l="T15" t="T16" r="T17" b="T18"/>
            <a:pathLst>
              <a:path w="3022" h="2098">
                <a:moveTo>
                  <a:pt x="3022" y="0"/>
                </a:moveTo>
                <a:lnTo>
                  <a:pt x="0" y="0"/>
                </a:lnTo>
                <a:lnTo>
                  <a:pt x="0" y="2098"/>
                </a:lnTo>
                <a:lnTo>
                  <a:pt x="2165" y="2098"/>
                </a:lnTo>
                <a:lnTo>
                  <a:pt x="3022" y="0"/>
                </a:lnTo>
                <a:close/>
              </a:path>
            </a:pathLst>
          </a:custGeom>
          <a:solidFill>
            <a:srgbClr val="0070C0"/>
          </a:solidFill>
          <a:ln w="9525">
            <a:noFill/>
            <a:round/>
          </a:ln>
          <a:effectLst>
            <a:outerShdw blurRad="50800" dist="38100" dir="2700000" algn="tl" rotWithShape="0">
              <a:prstClr val="black">
                <a:alpha val="40000"/>
              </a:prstClr>
            </a:outerShdw>
          </a:effectLst>
        </p:spPr>
        <p:txBody>
          <a:bodyPr lIns="71956" tIns="35987" rIns="71956" bIns="35987"/>
          <a:lstStyle/>
          <a:p>
            <a:endParaRPr lang="zh-CN" altLang="en-US" sz="800"/>
          </a:p>
        </p:txBody>
      </p:sp>
      <p:pic>
        <p:nvPicPr>
          <p:cNvPr id="18" name="图片 1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247676" y="1351858"/>
            <a:ext cx="1024384" cy="1018156"/>
          </a:xfrm>
          <a:prstGeom prst="rect">
            <a:avLst/>
          </a:prstGeom>
        </p:spPr>
      </p:pic>
      <p:sp>
        <p:nvSpPr>
          <p:cNvPr id="9" name="矩形 8">
            <a:extLst>
              <a:ext uri="{FF2B5EF4-FFF2-40B4-BE49-F238E27FC236}">
                <a16:creationId xmlns:a16="http://schemas.microsoft.com/office/drawing/2014/main" id="{ABB075F0-5D4A-4B24-B9F6-68CFB5F538CA}"/>
              </a:ext>
            </a:extLst>
          </p:cNvPr>
          <p:cNvSpPr/>
          <p:nvPr/>
        </p:nvSpPr>
        <p:spPr>
          <a:xfrm>
            <a:off x="5635813" y="2890203"/>
            <a:ext cx="1005403" cy="584775"/>
          </a:xfrm>
          <a:prstGeom prst="rect">
            <a:avLst/>
          </a:prstGeom>
        </p:spPr>
        <p:txBody>
          <a:bodyPr wrap="none">
            <a:spAutoFit/>
          </a:bodyPr>
          <a:lstStyle/>
          <a:p>
            <a:pPr algn="ctr">
              <a:defRPr/>
            </a:pPr>
            <a:r>
              <a:rPr lang="zh-CN" altLang="en-US" sz="3200" dirty="0">
                <a:solidFill>
                  <a:schemeClr val="tx1">
                    <a:lumMod val="65000"/>
                    <a:lumOff val="35000"/>
                  </a:schemeClr>
                </a:solidFill>
                <a:latin typeface="微软雅黑" panose="020B0503020204020204" charset="-122"/>
                <a:ea typeface="微软雅黑" panose="020B0503020204020204" charset="-122"/>
              </a:rPr>
              <a:t>谢谢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hape 81"/>
          <p:cNvSpPr/>
          <p:nvPr/>
        </p:nvSpPr>
        <p:spPr>
          <a:xfrm>
            <a:off x="9875506" y="773666"/>
            <a:ext cx="1404621" cy="1423363"/>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1" name="Shape 82"/>
          <p:cNvSpPr/>
          <p:nvPr/>
        </p:nvSpPr>
        <p:spPr>
          <a:xfrm rot="1472950">
            <a:off x="8598365" y="1484325"/>
            <a:ext cx="821232" cy="799967"/>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2" name="Shape 83"/>
          <p:cNvSpPr/>
          <p:nvPr/>
        </p:nvSpPr>
        <p:spPr>
          <a:xfrm>
            <a:off x="9603835" y="637644"/>
            <a:ext cx="359545" cy="349386"/>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5" name="Shape 84"/>
          <p:cNvSpPr/>
          <p:nvPr/>
        </p:nvSpPr>
        <p:spPr>
          <a:xfrm rot="2487373">
            <a:off x="9372607" y="2222975"/>
            <a:ext cx="255795" cy="248567"/>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9" name="矩形 28"/>
          <p:cNvSpPr/>
          <p:nvPr/>
        </p:nvSpPr>
        <p:spPr>
          <a:xfrm>
            <a:off x="2214549" y="1940920"/>
            <a:ext cx="5220852" cy="570515"/>
          </a:xfrm>
          <a:prstGeom prst="rect">
            <a:avLst/>
          </a:prstGeom>
          <a:gradFill rotWithShape="1">
            <a:gsLst>
              <a:gs pos="20000">
                <a:sysClr val="window" lastClr="FFFFFF">
                  <a:alpha val="50000"/>
                </a:sysClr>
              </a:gs>
              <a:gs pos="100000">
                <a:srgbClr val="4F81BD">
                  <a:tint val="50000"/>
                  <a:shade val="100000"/>
                  <a:satMod val="350000"/>
                  <a:alpha val="0"/>
                </a:srgbClr>
              </a:gs>
            </a:gsLst>
            <a:lin ang="0" scaled="0"/>
          </a:gradFill>
          <a:ln w="9525" cap="flat" cmpd="sng" algn="ctr">
            <a:noFill/>
            <a:prstDash val="solid"/>
          </a:ln>
          <a:effectLst>
            <a:outerShdw blurRad="40000" dist="23000" dir="5400000" rotWithShape="0">
              <a:srgbClr val="000000">
                <a:alpha val="35000"/>
              </a:srgbClr>
            </a:outerShdw>
          </a:effectLst>
        </p:spPr>
        <p:txBody>
          <a:bodyPr lIns="91438" tIns="45719" rIns="91438" bIns="45719"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1" lang="zh-CN" altLang="en-US" sz="8000"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30" name="文本框 36"/>
          <p:cNvSpPr txBox="1"/>
          <p:nvPr/>
        </p:nvSpPr>
        <p:spPr>
          <a:xfrm>
            <a:off x="3365108" y="1980904"/>
            <a:ext cx="5957260" cy="461663"/>
          </a:xfrm>
          <a:prstGeom prst="rect">
            <a:avLst/>
          </a:prstGeom>
          <a:noFill/>
        </p:spPr>
        <p:txBody>
          <a:bodyPr wrap="square" lIns="91438" tIns="45719" rIns="91438" bIns="45719" rtlCol="0">
            <a:spAutoFit/>
          </a:bodyPr>
          <a:lstStyle/>
          <a:p>
            <a:r>
              <a:rPr lang="zh-CN" altLang="en-US" sz="2400" b="1" kern="0" dirty="0">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正则表达式的作用</a:t>
            </a:r>
          </a:p>
        </p:txBody>
      </p:sp>
      <p:sp>
        <p:nvSpPr>
          <p:cNvPr id="31" name="文本框 15"/>
          <p:cNvSpPr txBox="1"/>
          <p:nvPr/>
        </p:nvSpPr>
        <p:spPr>
          <a:xfrm flipH="1">
            <a:off x="2017684" y="1424070"/>
            <a:ext cx="1933078" cy="1323437"/>
          </a:xfrm>
          <a:prstGeom prst="rect">
            <a:avLst/>
          </a:prstGeom>
          <a:noFill/>
          <a:effectLst>
            <a:outerShdw blurRad="50800" dist="38100" dir="2700000" algn="tl" rotWithShape="0">
              <a:prstClr val="black">
                <a:alpha val="40000"/>
              </a:prstClr>
            </a:outerShdw>
          </a:effectLst>
        </p:spPr>
        <p:txBody>
          <a:bodyPr wrap="square" lIns="91438" tIns="45719" rIns="91438" bIns="45719" rtlCol="0">
            <a:spAutoFit/>
          </a:bodyPr>
          <a:lstStyle/>
          <a:p>
            <a:pPr defTabSz="457189" fontAlgn="auto">
              <a:spcBef>
                <a:spcPts val="0"/>
              </a:spcBef>
              <a:spcAft>
                <a:spcPts val="0"/>
              </a:spcAft>
            </a:pPr>
            <a:r>
              <a:rPr kumimoji="1" lang="en-US" altLang="zh-CN" sz="8000" b="1" dirty="0">
                <a:solidFill>
                  <a:srgbClr val="F79646">
                    <a:lumMod val="75000"/>
                  </a:srgbClr>
                </a:solidFill>
                <a:latin typeface="微软雅黑"/>
                <a:ea typeface="微软雅黑"/>
              </a:rPr>
              <a:t> 1</a:t>
            </a:r>
            <a:endParaRPr kumimoji="1" lang="zh-CN" altLang="en-US" sz="8000" b="1" dirty="0">
              <a:solidFill>
                <a:srgbClr val="F79646">
                  <a:lumMod val="75000"/>
                </a:srgbClr>
              </a:solidFill>
              <a:latin typeface="微软雅黑"/>
              <a:ea typeface="微软雅黑"/>
            </a:endParaRPr>
          </a:p>
        </p:txBody>
      </p:sp>
      <p:sp>
        <p:nvSpPr>
          <p:cNvPr id="32" name="矩形 31"/>
          <p:cNvSpPr/>
          <p:nvPr/>
        </p:nvSpPr>
        <p:spPr>
          <a:xfrm>
            <a:off x="2716205" y="2843658"/>
            <a:ext cx="2972927" cy="711977"/>
          </a:xfrm>
          <a:prstGeom prst="rect">
            <a:avLst/>
          </a:prstGeom>
          <a:solidFill>
            <a:sysClr val="window" lastClr="FFFFFF">
              <a:alpha val="51000"/>
            </a:sysClr>
          </a:solidFill>
          <a:ln w="9525"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a:ln>
                <a:noFill/>
              </a:ln>
              <a:solidFill>
                <a:prstClr val="white"/>
              </a:solidFill>
              <a:effectLst/>
              <a:uLnTx/>
              <a:uFillTx/>
              <a:latin typeface="Century Gothic"/>
              <a:ea typeface="微软雅黑"/>
              <a:cs typeface="+mn-cs"/>
            </a:endParaRPr>
          </a:p>
        </p:txBody>
      </p:sp>
      <p:sp>
        <p:nvSpPr>
          <p:cNvPr id="33" name="文本框 20"/>
          <p:cNvSpPr txBox="1"/>
          <p:nvPr/>
        </p:nvSpPr>
        <p:spPr>
          <a:xfrm>
            <a:off x="2716205" y="3035960"/>
            <a:ext cx="3307224" cy="369332"/>
          </a:xfrm>
          <a:prstGeom prst="rect">
            <a:avLst/>
          </a:prstGeom>
          <a:noFill/>
        </p:spPr>
        <p:txBody>
          <a:bodyPr wrap="square" rtlCol="0">
            <a:spAutoFit/>
          </a:bodyPr>
          <a:lstStyle/>
          <a:p>
            <a:r>
              <a:rPr lang="en-US" altLang="zh-CN" sz="1800" b="1" dirty="0">
                <a:latin typeface="微软雅黑" panose="020B0503020204020204" pitchFamily="34" charset="-122"/>
                <a:ea typeface="微软雅黑" panose="020B0503020204020204" pitchFamily="34" charset="-122"/>
              </a:rPr>
              <a:t>1.1 </a:t>
            </a:r>
            <a:r>
              <a:rPr lang="zh-CN" altLang="en-US" sz="1800" b="1" dirty="0">
                <a:latin typeface="微软雅黑" panose="020B0503020204020204" pitchFamily="34" charset="-122"/>
                <a:ea typeface="微软雅黑" panose="020B0503020204020204" pitchFamily="34" charset="-122"/>
              </a:rPr>
              <a:t>正则表达式的基础知识</a:t>
            </a:r>
          </a:p>
        </p:txBody>
      </p:sp>
      <p:sp>
        <p:nvSpPr>
          <p:cNvPr id="34" name="矩形 33"/>
          <p:cNvSpPr/>
          <p:nvPr/>
        </p:nvSpPr>
        <p:spPr>
          <a:xfrm>
            <a:off x="2716205" y="3738503"/>
            <a:ext cx="2972927" cy="711977"/>
          </a:xfrm>
          <a:prstGeom prst="rect">
            <a:avLst/>
          </a:prstGeom>
          <a:solidFill>
            <a:sysClr val="window" lastClr="FFFFFF">
              <a:alpha val="51000"/>
            </a:sysClr>
          </a:solidFill>
          <a:ln w="9525"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a:ln>
                <a:noFill/>
              </a:ln>
              <a:solidFill>
                <a:prstClr val="white"/>
              </a:solidFill>
              <a:effectLst/>
              <a:uLnTx/>
              <a:uFillTx/>
              <a:latin typeface="Century Gothic"/>
              <a:ea typeface="微软雅黑"/>
              <a:cs typeface="+mn-cs"/>
            </a:endParaRPr>
          </a:p>
        </p:txBody>
      </p:sp>
      <p:sp>
        <p:nvSpPr>
          <p:cNvPr id="35" name="文本框 20"/>
          <p:cNvSpPr txBox="1"/>
          <p:nvPr/>
        </p:nvSpPr>
        <p:spPr>
          <a:xfrm>
            <a:off x="2716205" y="3930805"/>
            <a:ext cx="2850406" cy="369332"/>
          </a:xfrm>
          <a:prstGeom prst="rect">
            <a:avLst/>
          </a:prstGeom>
          <a:noFill/>
        </p:spPr>
        <p:txBody>
          <a:bodyPr wrap="square" rtlCol="0">
            <a:spAutoFit/>
          </a:bodyPr>
          <a:lstStyle/>
          <a:p>
            <a:r>
              <a:rPr lang="en-US" altLang="zh-CN" sz="1800" b="1" dirty="0">
                <a:latin typeface="微软雅黑" panose="020B0503020204020204" pitchFamily="34" charset="-122"/>
                <a:ea typeface="微软雅黑" panose="020B0503020204020204" pitchFamily="34" charset="-122"/>
              </a:rPr>
              <a:t>1.2 </a:t>
            </a:r>
            <a:r>
              <a:rPr lang="zh-CN" altLang="en-US" sz="1800" b="1" dirty="0">
                <a:latin typeface="微软雅黑" panose="020B0503020204020204" pitchFamily="34" charset="-122"/>
                <a:ea typeface="微软雅黑" panose="020B0503020204020204" pitchFamily="34" charset="-122"/>
              </a:rPr>
              <a:t>正则表达式的应用</a:t>
            </a:r>
          </a:p>
        </p:txBody>
      </p:sp>
      <p:sp>
        <p:nvSpPr>
          <p:cNvPr id="14" name="矩形 13"/>
          <p:cNvSpPr/>
          <p:nvPr/>
        </p:nvSpPr>
        <p:spPr>
          <a:xfrm>
            <a:off x="2716205" y="4642782"/>
            <a:ext cx="2972927" cy="711977"/>
          </a:xfrm>
          <a:prstGeom prst="rect">
            <a:avLst/>
          </a:prstGeom>
          <a:solidFill>
            <a:sysClr val="window" lastClr="FFFFFF">
              <a:alpha val="51000"/>
            </a:sysClr>
          </a:solidFill>
          <a:ln w="9525"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a:ln>
                <a:noFill/>
              </a:ln>
              <a:solidFill>
                <a:prstClr val="white"/>
              </a:solidFill>
              <a:effectLst/>
              <a:uLnTx/>
              <a:uFillTx/>
              <a:latin typeface="Century Gothic"/>
              <a:ea typeface="微软雅黑"/>
              <a:cs typeface="+mn-cs"/>
            </a:endParaRPr>
          </a:p>
        </p:txBody>
      </p:sp>
      <p:sp>
        <p:nvSpPr>
          <p:cNvPr id="15" name="文本框 20"/>
          <p:cNvSpPr txBox="1"/>
          <p:nvPr/>
        </p:nvSpPr>
        <p:spPr>
          <a:xfrm>
            <a:off x="2716205" y="4814104"/>
            <a:ext cx="2972928" cy="369332"/>
          </a:xfrm>
          <a:prstGeom prst="rect">
            <a:avLst/>
          </a:prstGeom>
          <a:noFill/>
        </p:spPr>
        <p:txBody>
          <a:bodyPr wrap="square" rtlCol="0">
            <a:spAutoFit/>
          </a:bodyPr>
          <a:lstStyle/>
          <a:p>
            <a:r>
              <a:rPr lang="en-US" altLang="zh-CN" sz="1800" b="1" dirty="0">
                <a:latin typeface="微软雅黑" panose="020B0503020204020204" pitchFamily="34" charset="-122"/>
                <a:ea typeface="微软雅黑" panose="020B0503020204020204" pitchFamily="34" charset="-122"/>
              </a:rPr>
              <a:t>1.3 </a:t>
            </a:r>
            <a:r>
              <a:rPr lang="zh-CN" altLang="en-US" sz="1800" b="1" dirty="0">
                <a:latin typeface="微软雅黑" panose="020B0503020204020204" pitchFamily="34" charset="-122"/>
                <a:ea typeface="微软雅黑" panose="020B0503020204020204" pitchFamily="34" charset="-122"/>
              </a:rPr>
              <a:t>正则表达式的用途</a:t>
            </a:r>
          </a:p>
        </p:txBody>
      </p:sp>
      <p:sp>
        <p:nvSpPr>
          <p:cNvPr id="16" name="矩形 15"/>
          <p:cNvSpPr/>
          <p:nvPr/>
        </p:nvSpPr>
        <p:spPr>
          <a:xfrm>
            <a:off x="6636996" y="2843658"/>
            <a:ext cx="2972927" cy="711977"/>
          </a:xfrm>
          <a:prstGeom prst="rect">
            <a:avLst/>
          </a:prstGeom>
          <a:solidFill>
            <a:sysClr val="window" lastClr="FFFFFF">
              <a:alpha val="51000"/>
            </a:sysClr>
          </a:solidFill>
          <a:ln w="9525"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a:ln>
                <a:noFill/>
              </a:ln>
              <a:solidFill>
                <a:prstClr val="white"/>
              </a:solidFill>
              <a:effectLst/>
              <a:uLnTx/>
              <a:uFillTx/>
              <a:latin typeface="Century Gothic"/>
              <a:ea typeface="微软雅黑"/>
              <a:cs typeface="+mn-cs"/>
            </a:endParaRPr>
          </a:p>
        </p:txBody>
      </p:sp>
      <p:sp>
        <p:nvSpPr>
          <p:cNvPr id="17" name="文本框 20"/>
          <p:cNvSpPr txBox="1"/>
          <p:nvPr/>
        </p:nvSpPr>
        <p:spPr>
          <a:xfrm>
            <a:off x="6698257" y="3028285"/>
            <a:ext cx="2850406" cy="369332"/>
          </a:xfrm>
          <a:prstGeom prst="rect">
            <a:avLst/>
          </a:prstGeom>
          <a:noFill/>
        </p:spPr>
        <p:txBody>
          <a:bodyPr wrap="square" rtlCol="0">
            <a:spAutoFit/>
          </a:bodyPr>
          <a:lstStyle/>
          <a:p>
            <a:r>
              <a:rPr lang="en-US" altLang="zh-CN" sz="1800" b="1" dirty="0">
                <a:latin typeface="微软雅黑" panose="020B0503020204020204" pitchFamily="34" charset="-122"/>
                <a:ea typeface="微软雅黑" panose="020B0503020204020204" pitchFamily="34" charset="-122"/>
              </a:rPr>
              <a:t>1.4 </a:t>
            </a:r>
            <a:r>
              <a:rPr lang="zh-CN" altLang="en-US" sz="1800" b="1" dirty="0">
                <a:latin typeface="微软雅黑" panose="020B0503020204020204" pitchFamily="34" charset="-122"/>
                <a:ea typeface="微软雅黑" panose="020B0503020204020204" pitchFamily="34" charset="-122"/>
              </a:rPr>
              <a:t>正则表达式的编译</a:t>
            </a:r>
          </a:p>
        </p:txBody>
      </p:sp>
    </p:spTree>
    <p:extLst>
      <p:ext uri="{BB962C8B-B14F-4D97-AF65-F5344CB8AC3E}">
        <p14:creationId xmlns:p14="http://schemas.microsoft.com/office/powerpoint/2010/main" val="34205291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1" presetClass="entr" presetSubtype="0" fill="hold" nodeType="afterEffect">
                                  <p:stCondLst>
                                    <p:cond delay="0"/>
                                  </p:stCondLst>
                                  <p:iterate type="lt">
                                    <p:tmAbs val="100"/>
                                  </p:iterate>
                                  <p:childTnLst>
                                    <p:set>
                                      <p:cBhvr>
                                        <p:cTn id="14" dur="1" fill="hold">
                                          <p:stCondLst>
                                            <p:cond delay="0"/>
                                          </p:stCondLst>
                                        </p:cTn>
                                        <p:tgtEl>
                                          <p:spTgt spid="30">
                                            <p:txEl>
                                              <p:pRg st="0" end="0"/>
                                            </p:txEl>
                                          </p:spTgt>
                                        </p:tgtEl>
                                        <p:attrNameLst>
                                          <p:attrName>style.visibility</p:attrName>
                                        </p:attrNameLst>
                                      </p:cBhvr>
                                      <p:to>
                                        <p:strVal val="visible"/>
                                      </p:to>
                                    </p:set>
                                  </p:childTnLst>
                                </p:cTn>
                              </p:par>
                            </p:childTnLst>
                          </p:cTn>
                        </p:par>
                        <p:par>
                          <p:cTn id="15" fill="hold">
                            <p:stCondLst>
                              <p:cond delay="1701"/>
                            </p:stCondLst>
                            <p:childTnLst>
                              <p:par>
                                <p:cTn id="16" presetID="10" presetClass="entr" presetSubtype="0"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 presetClass="entr" presetSubtype="0" fill="hold" grpId="0" nodeType="withEffect">
                                  <p:stCondLst>
                                    <p:cond delay="0"/>
                                  </p:stCondLst>
                                  <p:iterate type="lt">
                                    <p:tmAbs val="100"/>
                                  </p:iterate>
                                  <p:childTnLst>
                                    <p:set>
                                      <p:cBhvr>
                                        <p:cTn id="20" dur="1" fill="hold">
                                          <p:stCondLst>
                                            <p:cond delay="0"/>
                                          </p:stCondLst>
                                        </p:cTn>
                                        <p:tgtEl>
                                          <p:spTgt spid="33"/>
                                        </p:tgtEl>
                                        <p:attrNameLst>
                                          <p:attrName>style.visibility</p:attrName>
                                        </p:attrNameLst>
                                      </p:cBhvr>
                                      <p:to>
                                        <p:strVal val="visible"/>
                                      </p:to>
                                    </p:set>
                                  </p:childTnLst>
                                </p:cTn>
                              </p:par>
                            </p:childTnLst>
                          </p:cTn>
                        </p:par>
                        <p:par>
                          <p:cTn id="21" fill="hold">
                            <p:stCondLst>
                              <p:cond delay="2902"/>
                            </p:stCondLst>
                            <p:childTnLst>
                              <p:par>
                                <p:cTn id="22" presetID="10" presetClass="entr" presetSubtype="0"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par>
                                <p:cTn id="25" presetID="1" presetClass="entr" presetSubtype="0" fill="hold" grpId="0" nodeType="withEffect">
                                  <p:stCondLst>
                                    <p:cond delay="0"/>
                                  </p:stCondLst>
                                  <p:iterate type="lt">
                                    <p:tmAbs val="100"/>
                                  </p:iterate>
                                  <p:childTnLst>
                                    <p:set>
                                      <p:cBhvr>
                                        <p:cTn id="26" dur="1" fill="hold">
                                          <p:stCondLst>
                                            <p:cond delay="0"/>
                                          </p:stCondLst>
                                        </p:cTn>
                                        <p:tgtEl>
                                          <p:spTgt spid="35"/>
                                        </p:tgtEl>
                                        <p:attrNameLst>
                                          <p:attrName>style.visibility</p:attrName>
                                        </p:attrNameLst>
                                      </p:cBhvr>
                                      <p:to>
                                        <p:strVal val="visible"/>
                                      </p:to>
                                    </p:set>
                                  </p:childTnLst>
                                </p:cTn>
                              </p:par>
                            </p:childTnLst>
                          </p:cTn>
                        </p:par>
                        <p:par>
                          <p:cTn id="27" fill="hold">
                            <p:stCondLst>
                              <p:cond delay="3903"/>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 presetClass="entr" presetSubtype="0" fill="hold" grpId="0" nodeType="withEffect">
                                  <p:stCondLst>
                                    <p:cond delay="0"/>
                                  </p:stCondLst>
                                  <p:iterate type="lt">
                                    <p:tmAbs val="100"/>
                                  </p:iterate>
                                  <p:childTnLst>
                                    <p:set>
                                      <p:cBhvr>
                                        <p:cTn id="32" dur="1" fill="hold">
                                          <p:stCondLst>
                                            <p:cond delay="0"/>
                                          </p:stCondLst>
                                        </p:cTn>
                                        <p:tgtEl>
                                          <p:spTgt spid="15"/>
                                        </p:tgtEl>
                                        <p:attrNameLst>
                                          <p:attrName>style.visibility</p:attrName>
                                        </p:attrNameLst>
                                      </p:cBhvr>
                                      <p:to>
                                        <p:strVal val="visible"/>
                                      </p:to>
                                    </p:set>
                                  </p:childTnLst>
                                </p:cTn>
                              </p:par>
                            </p:childTnLst>
                          </p:cTn>
                        </p:par>
                        <p:par>
                          <p:cTn id="33" fill="hold">
                            <p:stCondLst>
                              <p:cond delay="4904"/>
                            </p:stCondLst>
                            <p:childTnLst>
                              <p:par>
                                <p:cTn id="34" presetID="10" presetClass="entr" presetSubtype="0"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 presetClass="entr" presetSubtype="0" fill="hold" grpId="0" nodeType="withEffect">
                                  <p:stCondLst>
                                    <p:cond delay="0"/>
                                  </p:stCondLst>
                                  <p:iterate type="lt">
                                    <p:tmAbs val="100"/>
                                  </p:iterate>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p:bldP spid="32" grpId="0" animBg="1"/>
      <p:bldP spid="33" grpId="0"/>
      <p:bldP spid="34" grpId="0" animBg="1"/>
      <p:bldP spid="35" grpId="0"/>
      <p:bldP spid="14" grpId="0" animBg="1"/>
      <p:bldP spid="15" grpId="0"/>
      <p:bldP spid="16" grpId="0" animBg="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81"/>
          <p:cNvSpPr/>
          <p:nvPr/>
        </p:nvSpPr>
        <p:spPr>
          <a:xfrm>
            <a:off x="9875506" y="773666"/>
            <a:ext cx="1404621" cy="1423363"/>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1" name="Shape 82"/>
          <p:cNvSpPr/>
          <p:nvPr/>
        </p:nvSpPr>
        <p:spPr>
          <a:xfrm rot="1472950">
            <a:off x="8598365" y="1484325"/>
            <a:ext cx="821232" cy="799967"/>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2" name="Shape 83"/>
          <p:cNvSpPr/>
          <p:nvPr/>
        </p:nvSpPr>
        <p:spPr>
          <a:xfrm>
            <a:off x="9603835" y="637644"/>
            <a:ext cx="359545" cy="349386"/>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3" name="Shape 84"/>
          <p:cNvSpPr/>
          <p:nvPr/>
        </p:nvSpPr>
        <p:spPr>
          <a:xfrm rot="2487373">
            <a:off x="9372607" y="2222975"/>
            <a:ext cx="255795" cy="248567"/>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5" name="矩形 259"/>
          <p:cNvSpPr>
            <a:spLocks noChangeArrowheads="1"/>
          </p:cNvSpPr>
          <p:nvPr/>
        </p:nvSpPr>
        <p:spPr bwMode="auto">
          <a:xfrm>
            <a:off x="1718438" y="2971354"/>
            <a:ext cx="219644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8000" cap="all" spc="300" dirty="0">
                <a:solidFill>
                  <a:schemeClr val="accent1"/>
                </a:solidFill>
                <a:latin typeface="Impact" panose="020B0806030902050204" pitchFamily="34" charset="0"/>
                <a:cs typeface="Arial" panose="020B0604020202020204" pitchFamily="34" charset="0"/>
              </a:rPr>
              <a:t>1.1</a:t>
            </a:r>
            <a:endParaRPr lang="zh-CN" altLang="en-US" sz="8000" cap="all" spc="300" dirty="0">
              <a:solidFill>
                <a:schemeClr val="accent1"/>
              </a:solidFill>
              <a:latin typeface="Impact" panose="020B0806030902050204" pitchFamily="34" charset="0"/>
              <a:cs typeface="Arial" panose="020B0604020202020204" pitchFamily="34" charset="0"/>
            </a:endParaRPr>
          </a:p>
        </p:txBody>
      </p:sp>
      <p:sp>
        <p:nvSpPr>
          <p:cNvPr id="16" name="TextBox 48"/>
          <p:cNvSpPr txBox="1"/>
          <p:nvPr/>
        </p:nvSpPr>
        <p:spPr>
          <a:xfrm>
            <a:off x="4083140" y="3294520"/>
            <a:ext cx="5935943" cy="677108"/>
          </a:xfrm>
          <a:prstGeom prst="rect">
            <a:avLst/>
          </a:prstGeom>
          <a:noFill/>
        </p:spPr>
        <p:txBody>
          <a:bodyPr wrap="square" lIns="0" tIns="0" rIns="0" bIns="0" rtlCol="0">
            <a:spAutoFit/>
          </a:bodyPr>
          <a:lstStyle/>
          <a:p>
            <a:r>
              <a:rPr lang="zh-CN" altLang="en-US" sz="4400" dirty="0">
                <a:solidFill>
                  <a:schemeClr val="accent1"/>
                </a:solidFill>
                <a:latin typeface="微软雅黑" panose="020B0503020204020204" pitchFamily="34" charset="-122"/>
                <a:ea typeface="微软雅黑" panose="020B0503020204020204" pitchFamily="34" charset="-122"/>
                <a:cs typeface="+mn-ea"/>
                <a:sym typeface="+mn-lt"/>
              </a:rPr>
              <a:t>正则表达式的基础知识</a:t>
            </a:r>
            <a:endParaRPr lang="en-GB" altLang="zh-CN" sz="4400" dirty="0">
              <a:solidFill>
                <a:schemeClr val="accent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61493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34"/>
          <p:cNvGrpSpPr/>
          <p:nvPr/>
        </p:nvGrpSpPr>
        <p:grpSpPr>
          <a:xfrm>
            <a:off x="8089107" y="2009665"/>
            <a:ext cx="2228493" cy="2735839"/>
            <a:chOff x="4815811" y="1544854"/>
            <a:chExt cx="2306611" cy="2831742"/>
          </a:xfrm>
        </p:grpSpPr>
        <p:cxnSp>
          <p:nvCxnSpPr>
            <p:cNvPr id="31" name="Straight Connector 119"/>
            <p:cNvCxnSpPr/>
            <p:nvPr/>
          </p:nvCxnSpPr>
          <p:spPr>
            <a:xfrm flipV="1">
              <a:off x="6567142" y="2875576"/>
              <a:ext cx="555280" cy="26604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2" name="Straight Connector 120"/>
            <p:cNvCxnSpPr/>
            <p:nvPr/>
          </p:nvCxnSpPr>
          <p:spPr>
            <a:xfrm>
              <a:off x="4973177" y="3240628"/>
              <a:ext cx="349354" cy="73676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121"/>
            <p:cNvCxnSpPr/>
            <p:nvPr/>
          </p:nvCxnSpPr>
          <p:spPr>
            <a:xfrm>
              <a:off x="5490256" y="2946817"/>
              <a:ext cx="61411" cy="53585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4" name="Straight Connector 122"/>
            <p:cNvCxnSpPr/>
            <p:nvPr/>
          </p:nvCxnSpPr>
          <p:spPr>
            <a:xfrm flipH="1">
              <a:off x="6845536" y="2890351"/>
              <a:ext cx="261556" cy="53585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5" name="Straight Connector 123"/>
            <p:cNvCxnSpPr/>
            <p:nvPr/>
          </p:nvCxnSpPr>
          <p:spPr>
            <a:xfrm flipH="1">
              <a:off x="6636373" y="3394234"/>
              <a:ext cx="225677" cy="45800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6" name="Straight Connector 124"/>
            <p:cNvCxnSpPr/>
            <p:nvPr/>
          </p:nvCxnSpPr>
          <p:spPr>
            <a:xfrm flipH="1">
              <a:off x="6346222" y="3146516"/>
              <a:ext cx="225675" cy="50869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7" name="Straight Connector 125"/>
            <p:cNvCxnSpPr/>
            <p:nvPr/>
          </p:nvCxnSpPr>
          <p:spPr>
            <a:xfrm flipH="1">
              <a:off x="6578790" y="3844363"/>
              <a:ext cx="57583" cy="45800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126"/>
            <p:cNvCxnSpPr/>
            <p:nvPr/>
          </p:nvCxnSpPr>
          <p:spPr>
            <a:xfrm>
              <a:off x="5322532" y="3969216"/>
              <a:ext cx="113793" cy="40738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127"/>
            <p:cNvCxnSpPr/>
            <p:nvPr/>
          </p:nvCxnSpPr>
          <p:spPr>
            <a:xfrm>
              <a:off x="7056315" y="2229057"/>
              <a:ext cx="41725" cy="66129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0" name="Straight Connector 128"/>
            <p:cNvCxnSpPr/>
            <p:nvPr/>
          </p:nvCxnSpPr>
          <p:spPr>
            <a:xfrm>
              <a:off x="6687343" y="1812146"/>
              <a:ext cx="389834" cy="41691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Straight Connector 129"/>
            <p:cNvCxnSpPr/>
            <p:nvPr/>
          </p:nvCxnSpPr>
          <p:spPr>
            <a:xfrm>
              <a:off x="6074263" y="1545097"/>
              <a:ext cx="613080" cy="26704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130"/>
            <p:cNvCxnSpPr/>
            <p:nvPr/>
          </p:nvCxnSpPr>
          <p:spPr>
            <a:xfrm flipV="1">
              <a:off x="5424178" y="1545097"/>
              <a:ext cx="650086" cy="14718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3" name="Straight Connector 131"/>
            <p:cNvCxnSpPr/>
            <p:nvPr/>
          </p:nvCxnSpPr>
          <p:spPr>
            <a:xfrm flipV="1">
              <a:off x="5027800" y="1678621"/>
              <a:ext cx="396378" cy="31964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4" name="Straight Connector 132"/>
            <p:cNvCxnSpPr/>
            <p:nvPr/>
          </p:nvCxnSpPr>
          <p:spPr>
            <a:xfrm flipH="1">
              <a:off x="4824863" y="2038040"/>
              <a:ext cx="182074" cy="4710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133"/>
            <p:cNvCxnSpPr/>
            <p:nvPr/>
          </p:nvCxnSpPr>
          <p:spPr>
            <a:xfrm>
              <a:off x="4815811" y="2509078"/>
              <a:ext cx="157366" cy="7315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134"/>
            <p:cNvCxnSpPr/>
            <p:nvPr/>
          </p:nvCxnSpPr>
          <p:spPr>
            <a:xfrm flipV="1">
              <a:off x="4864987" y="2460205"/>
              <a:ext cx="501063" cy="4887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135"/>
            <p:cNvCxnSpPr/>
            <p:nvPr/>
          </p:nvCxnSpPr>
          <p:spPr>
            <a:xfrm flipV="1">
              <a:off x="5140569" y="2460205"/>
              <a:ext cx="231736" cy="3332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136"/>
            <p:cNvCxnSpPr/>
            <p:nvPr/>
          </p:nvCxnSpPr>
          <p:spPr>
            <a:xfrm>
              <a:off x="4840215" y="2538060"/>
              <a:ext cx="625436" cy="15383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9" name="Straight Connector 137"/>
            <p:cNvCxnSpPr/>
            <p:nvPr/>
          </p:nvCxnSpPr>
          <p:spPr>
            <a:xfrm flipV="1">
              <a:off x="4997581" y="2791703"/>
              <a:ext cx="150273" cy="43266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0" name="Straight Connector 138"/>
            <p:cNvCxnSpPr/>
            <p:nvPr/>
          </p:nvCxnSpPr>
          <p:spPr>
            <a:xfrm>
              <a:off x="4826929" y="2521803"/>
              <a:ext cx="324406" cy="26990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1" name="Straight Connector 139"/>
            <p:cNvCxnSpPr/>
            <p:nvPr/>
          </p:nvCxnSpPr>
          <p:spPr>
            <a:xfrm>
              <a:off x="5460687" y="2691892"/>
              <a:ext cx="45250" cy="2957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2" name="Straight Connector 140"/>
            <p:cNvCxnSpPr/>
            <p:nvPr/>
          </p:nvCxnSpPr>
          <p:spPr>
            <a:xfrm flipH="1" flipV="1">
              <a:off x="5046450" y="1998261"/>
              <a:ext cx="331494" cy="46194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3" name="Straight Connector 141"/>
            <p:cNvCxnSpPr/>
            <p:nvPr/>
          </p:nvCxnSpPr>
          <p:spPr>
            <a:xfrm flipH="1">
              <a:off x="5358269" y="1728362"/>
              <a:ext cx="38326" cy="73184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142"/>
            <p:cNvCxnSpPr/>
            <p:nvPr/>
          </p:nvCxnSpPr>
          <p:spPr>
            <a:xfrm flipV="1">
              <a:off x="5369214" y="2176842"/>
              <a:ext cx="436907" cy="28336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5" name="Straight Connector 143"/>
            <p:cNvCxnSpPr/>
            <p:nvPr/>
          </p:nvCxnSpPr>
          <p:spPr>
            <a:xfrm>
              <a:off x="5442741" y="1721262"/>
              <a:ext cx="361776" cy="46799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6" name="Straight Connector 144"/>
            <p:cNvCxnSpPr/>
            <p:nvPr/>
          </p:nvCxnSpPr>
          <p:spPr>
            <a:xfrm flipH="1">
              <a:off x="5791453" y="1545097"/>
              <a:ext cx="272787" cy="63150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7" name="Straight Connector 145"/>
            <p:cNvCxnSpPr/>
            <p:nvPr/>
          </p:nvCxnSpPr>
          <p:spPr>
            <a:xfrm>
              <a:off x="6078550" y="1544854"/>
              <a:ext cx="165859" cy="58311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8" name="Straight Connector 146"/>
            <p:cNvCxnSpPr/>
            <p:nvPr/>
          </p:nvCxnSpPr>
          <p:spPr>
            <a:xfrm flipH="1">
              <a:off x="6268895" y="1812146"/>
              <a:ext cx="432758" cy="31582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9" name="Straight Connector 147"/>
            <p:cNvCxnSpPr/>
            <p:nvPr/>
          </p:nvCxnSpPr>
          <p:spPr>
            <a:xfrm flipH="1" flipV="1">
              <a:off x="6222965" y="2127970"/>
              <a:ext cx="838390" cy="10108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0" name="Straight Connector 148"/>
            <p:cNvCxnSpPr/>
            <p:nvPr/>
          </p:nvCxnSpPr>
          <p:spPr>
            <a:xfrm>
              <a:off x="5951453" y="2626814"/>
              <a:ext cx="315891" cy="58382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1" name="Straight Connector 149"/>
            <p:cNvCxnSpPr/>
            <p:nvPr/>
          </p:nvCxnSpPr>
          <p:spPr>
            <a:xfrm flipV="1">
              <a:off x="5955481" y="2142494"/>
              <a:ext cx="297384" cy="4843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2" name="Straight Connector 150"/>
            <p:cNvCxnSpPr/>
            <p:nvPr/>
          </p:nvCxnSpPr>
          <p:spPr>
            <a:xfrm flipV="1">
              <a:off x="5823080" y="2142494"/>
              <a:ext cx="413894" cy="3410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3" name="Straight Connector 151"/>
            <p:cNvCxnSpPr/>
            <p:nvPr/>
          </p:nvCxnSpPr>
          <p:spPr>
            <a:xfrm>
              <a:off x="6258929" y="2137145"/>
              <a:ext cx="518246" cy="31431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4" name="Straight Connector 152"/>
            <p:cNvCxnSpPr/>
            <p:nvPr/>
          </p:nvCxnSpPr>
          <p:spPr>
            <a:xfrm flipH="1">
              <a:off x="6796760" y="2229057"/>
              <a:ext cx="279115" cy="21314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5" name="Straight Connector 153"/>
            <p:cNvCxnSpPr/>
            <p:nvPr/>
          </p:nvCxnSpPr>
          <p:spPr>
            <a:xfrm>
              <a:off x="6763857" y="2464323"/>
              <a:ext cx="297497" cy="4260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6" name="Straight Connector 154"/>
            <p:cNvCxnSpPr/>
            <p:nvPr/>
          </p:nvCxnSpPr>
          <p:spPr>
            <a:xfrm flipV="1">
              <a:off x="6468879" y="2453261"/>
              <a:ext cx="308910" cy="25657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7" name="Straight Connector 155"/>
            <p:cNvCxnSpPr/>
            <p:nvPr/>
          </p:nvCxnSpPr>
          <p:spPr>
            <a:xfrm>
              <a:off x="6267344" y="2150093"/>
              <a:ext cx="191716" cy="55974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8" name="Straight Connector 156"/>
            <p:cNvCxnSpPr/>
            <p:nvPr/>
          </p:nvCxnSpPr>
          <p:spPr>
            <a:xfrm flipH="1" flipV="1">
              <a:off x="5800527" y="2172490"/>
              <a:ext cx="163662" cy="44248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9" name="Straight Connector 157"/>
            <p:cNvCxnSpPr/>
            <p:nvPr/>
          </p:nvCxnSpPr>
          <p:spPr>
            <a:xfrm flipV="1">
              <a:off x="5443793" y="2638651"/>
              <a:ext cx="493125" cy="5883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0" name="Straight Connector 158"/>
            <p:cNvCxnSpPr/>
            <p:nvPr/>
          </p:nvCxnSpPr>
          <p:spPr>
            <a:xfrm>
              <a:off x="5354198" y="2464323"/>
              <a:ext cx="562090" cy="16016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1" name="Straight Connector 159"/>
            <p:cNvCxnSpPr/>
            <p:nvPr/>
          </p:nvCxnSpPr>
          <p:spPr>
            <a:xfrm flipV="1">
              <a:off x="5981770" y="2458732"/>
              <a:ext cx="767441" cy="17981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2" name="Straight Connector 160"/>
            <p:cNvCxnSpPr/>
            <p:nvPr/>
          </p:nvCxnSpPr>
          <p:spPr>
            <a:xfrm>
              <a:off x="5971041" y="2650381"/>
              <a:ext cx="492339" cy="6672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3" name="Straight Connector 161"/>
            <p:cNvCxnSpPr/>
            <p:nvPr/>
          </p:nvCxnSpPr>
          <p:spPr>
            <a:xfrm flipH="1" flipV="1">
              <a:off x="5170294" y="2791703"/>
              <a:ext cx="350013" cy="19365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4" name="Straight Connector 162"/>
            <p:cNvCxnSpPr/>
            <p:nvPr/>
          </p:nvCxnSpPr>
          <p:spPr>
            <a:xfrm flipV="1">
              <a:off x="4984068" y="2982116"/>
              <a:ext cx="502232" cy="2732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5" name="Straight Connector 163"/>
            <p:cNvCxnSpPr/>
            <p:nvPr/>
          </p:nvCxnSpPr>
          <p:spPr>
            <a:xfrm>
              <a:off x="5009678" y="3255367"/>
              <a:ext cx="579969" cy="25190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6" name="Straight Connector 164"/>
            <p:cNvCxnSpPr/>
            <p:nvPr/>
          </p:nvCxnSpPr>
          <p:spPr>
            <a:xfrm flipV="1">
              <a:off x="5312063" y="3507272"/>
              <a:ext cx="253114" cy="41806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7" name="Straight Connector 165"/>
            <p:cNvCxnSpPr/>
            <p:nvPr/>
          </p:nvCxnSpPr>
          <p:spPr>
            <a:xfrm flipH="1" flipV="1">
              <a:off x="5568935" y="3508706"/>
              <a:ext cx="143924" cy="51931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8" name="Straight Connector 166"/>
            <p:cNvCxnSpPr/>
            <p:nvPr/>
          </p:nvCxnSpPr>
          <p:spPr>
            <a:xfrm flipV="1">
              <a:off x="5436326" y="4028019"/>
              <a:ext cx="285930" cy="33677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9" name="Straight Connector 167"/>
            <p:cNvCxnSpPr/>
            <p:nvPr/>
          </p:nvCxnSpPr>
          <p:spPr>
            <a:xfrm>
              <a:off x="5731751" y="4040560"/>
              <a:ext cx="271109" cy="33603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0" name="Straight Connector 168"/>
            <p:cNvCxnSpPr/>
            <p:nvPr/>
          </p:nvCxnSpPr>
          <p:spPr>
            <a:xfrm flipV="1">
              <a:off x="5980145" y="3646755"/>
              <a:ext cx="0" cy="7180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1" name="Straight Connector 169"/>
            <p:cNvCxnSpPr/>
            <p:nvPr/>
          </p:nvCxnSpPr>
          <p:spPr>
            <a:xfrm>
              <a:off x="5964189" y="2638543"/>
              <a:ext cx="0" cy="5858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Straight Connector 170"/>
            <p:cNvCxnSpPr/>
            <p:nvPr/>
          </p:nvCxnSpPr>
          <p:spPr>
            <a:xfrm>
              <a:off x="5505937" y="2982116"/>
              <a:ext cx="496924" cy="66463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171"/>
            <p:cNvCxnSpPr/>
            <p:nvPr/>
          </p:nvCxnSpPr>
          <p:spPr>
            <a:xfrm flipH="1" flipV="1">
              <a:off x="5971041" y="3212073"/>
              <a:ext cx="20698" cy="43228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4" name="Straight Connector 172"/>
            <p:cNvCxnSpPr/>
            <p:nvPr/>
          </p:nvCxnSpPr>
          <p:spPr>
            <a:xfrm>
              <a:off x="6485274" y="2728943"/>
              <a:ext cx="96764" cy="42933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5" name="Straight Connector 173"/>
            <p:cNvCxnSpPr/>
            <p:nvPr/>
          </p:nvCxnSpPr>
          <p:spPr>
            <a:xfrm flipV="1">
              <a:off x="6578656" y="2451459"/>
              <a:ext cx="193124" cy="70682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6" name="Straight Connector 174"/>
            <p:cNvCxnSpPr/>
            <p:nvPr/>
          </p:nvCxnSpPr>
          <p:spPr>
            <a:xfrm flipV="1">
              <a:off x="6276482" y="2728943"/>
              <a:ext cx="190780" cy="4954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7" name="Straight Connector 175"/>
            <p:cNvCxnSpPr/>
            <p:nvPr/>
          </p:nvCxnSpPr>
          <p:spPr>
            <a:xfrm flipV="1">
              <a:off x="5523949" y="2708886"/>
              <a:ext cx="930829" cy="25995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8" name="Straight Connector 176"/>
            <p:cNvCxnSpPr/>
            <p:nvPr/>
          </p:nvCxnSpPr>
          <p:spPr>
            <a:xfrm flipH="1" flipV="1">
              <a:off x="5961667" y="3619808"/>
              <a:ext cx="384555" cy="4445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9" name="Straight Connector 177"/>
            <p:cNvCxnSpPr/>
            <p:nvPr/>
          </p:nvCxnSpPr>
          <p:spPr>
            <a:xfrm flipV="1">
              <a:off x="6007431" y="4049017"/>
              <a:ext cx="341269" cy="30866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0" name="Straight Connector 178"/>
            <p:cNvCxnSpPr/>
            <p:nvPr/>
          </p:nvCxnSpPr>
          <p:spPr>
            <a:xfrm>
              <a:off x="6338757" y="3659296"/>
              <a:ext cx="299586" cy="18162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1" name="Straight Connector 179"/>
            <p:cNvCxnSpPr/>
            <p:nvPr/>
          </p:nvCxnSpPr>
          <p:spPr>
            <a:xfrm flipH="1">
              <a:off x="6338757" y="3668444"/>
              <a:ext cx="9943" cy="39450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2" name="Straight Connector 180"/>
            <p:cNvCxnSpPr/>
            <p:nvPr/>
          </p:nvCxnSpPr>
          <p:spPr>
            <a:xfrm>
              <a:off x="6263895" y="3228456"/>
              <a:ext cx="90999" cy="43998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3" name="Straight Connector 181"/>
            <p:cNvCxnSpPr/>
            <p:nvPr/>
          </p:nvCxnSpPr>
          <p:spPr>
            <a:xfrm flipV="1">
              <a:off x="5580713" y="3232828"/>
              <a:ext cx="390290" cy="26658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4" name="Straight Connector 182"/>
            <p:cNvCxnSpPr/>
            <p:nvPr/>
          </p:nvCxnSpPr>
          <p:spPr>
            <a:xfrm>
              <a:off x="5496539" y="2984830"/>
              <a:ext cx="492359" cy="2517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5" name="Straight Connector 183"/>
            <p:cNvCxnSpPr/>
            <p:nvPr/>
          </p:nvCxnSpPr>
          <p:spPr>
            <a:xfrm>
              <a:off x="5979171" y="3220748"/>
              <a:ext cx="286190" cy="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6" name="Straight Connector 184"/>
            <p:cNvCxnSpPr/>
            <p:nvPr/>
          </p:nvCxnSpPr>
          <p:spPr>
            <a:xfrm flipV="1">
              <a:off x="6002860" y="3210639"/>
              <a:ext cx="273622" cy="42232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7" name="Straight Connector 185"/>
            <p:cNvCxnSpPr/>
            <p:nvPr/>
          </p:nvCxnSpPr>
          <p:spPr>
            <a:xfrm flipV="1">
              <a:off x="5724992" y="3636725"/>
              <a:ext cx="235599" cy="40908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8" name="Straight Connector 186"/>
            <p:cNvCxnSpPr/>
            <p:nvPr/>
          </p:nvCxnSpPr>
          <p:spPr>
            <a:xfrm flipV="1">
              <a:off x="5304451" y="3615724"/>
              <a:ext cx="672942" cy="34693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9" name="Straight Connector 187"/>
            <p:cNvCxnSpPr/>
            <p:nvPr/>
          </p:nvCxnSpPr>
          <p:spPr>
            <a:xfrm>
              <a:off x="5320956" y="3971950"/>
              <a:ext cx="1022510" cy="9237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0" name="Straight Connector 188"/>
            <p:cNvCxnSpPr/>
            <p:nvPr/>
          </p:nvCxnSpPr>
          <p:spPr>
            <a:xfrm flipH="1">
              <a:off x="6346222" y="3414241"/>
              <a:ext cx="499314" cy="2705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1" name="Straight Connector 189"/>
            <p:cNvCxnSpPr/>
            <p:nvPr/>
          </p:nvCxnSpPr>
          <p:spPr>
            <a:xfrm flipV="1">
              <a:off x="5579511" y="3432465"/>
              <a:ext cx="1273491" cy="7064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2" name="Straight Connector 190"/>
            <p:cNvCxnSpPr/>
            <p:nvPr/>
          </p:nvCxnSpPr>
          <p:spPr>
            <a:xfrm>
              <a:off x="5447581" y="4356121"/>
              <a:ext cx="544159" cy="1002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3" name="Straight Connector 191"/>
            <p:cNvCxnSpPr/>
            <p:nvPr/>
          </p:nvCxnSpPr>
          <p:spPr>
            <a:xfrm>
              <a:off x="5998499" y="4360458"/>
              <a:ext cx="326678" cy="1055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4" name="Straight Connector 192"/>
            <p:cNvCxnSpPr/>
            <p:nvPr/>
          </p:nvCxnSpPr>
          <p:spPr>
            <a:xfrm flipV="1">
              <a:off x="6327763" y="4312160"/>
              <a:ext cx="264162" cy="6318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5" name="Straight Connector 193"/>
            <p:cNvCxnSpPr/>
            <p:nvPr/>
          </p:nvCxnSpPr>
          <p:spPr>
            <a:xfrm flipH="1">
              <a:off x="6325177" y="4049017"/>
              <a:ext cx="12393" cy="31712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6" name="Straight Connector 194"/>
            <p:cNvCxnSpPr/>
            <p:nvPr/>
          </p:nvCxnSpPr>
          <p:spPr>
            <a:xfrm>
              <a:off x="6339518" y="4050282"/>
              <a:ext cx="233863" cy="26187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7" name="Straight Connector 195"/>
            <p:cNvCxnSpPr/>
            <p:nvPr/>
          </p:nvCxnSpPr>
          <p:spPr>
            <a:xfrm flipV="1">
              <a:off x="6359970" y="3854229"/>
              <a:ext cx="290379" cy="20307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08" name="Group 35"/>
          <p:cNvGrpSpPr/>
          <p:nvPr/>
        </p:nvGrpSpPr>
        <p:grpSpPr>
          <a:xfrm>
            <a:off x="8255480" y="1949588"/>
            <a:ext cx="2069778" cy="2859731"/>
            <a:chOff x="5330055" y="2173721"/>
            <a:chExt cx="1400918" cy="1935594"/>
          </a:xfrm>
          <a:solidFill>
            <a:schemeClr val="bg1">
              <a:lumMod val="75000"/>
            </a:schemeClr>
          </a:solidFill>
        </p:grpSpPr>
        <p:sp>
          <p:nvSpPr>
            <p:cNvPr id="109" name="Oval 88"/>
            <p:cNvSpPr>
              <a:spLocks noChangeAspect="1"/>
            </p:cNvSpPr>
            <p:nvPr/>
          </p:nvSpPr>
          <p:spPr>
            <a:xfrm>
              <a:off x="6636808" y="2620714"/>
              <a:ext cx="94165" cy="941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Oval 89"/>
            <p:cNvSpPr>
              <a:spLocks noChangeAspect="1"/>
            </p:cNvSpPr>
            <p:nvPr/>
          </p:nvSpPr>
          <p:spPr>
            <a:xfrm>
              <a:off x="5549460" y="2274670"/>
              <a:ext cx="117706" cy="1177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1" name="Oval 90"/>
            <p:cNvSpPr>
              <a:spLocks noChangeAspect="1"/>
            </p:cNvSpPr>
            <p:nvPr/>
          </p:nvSpPr>
          <p:spPr>
            <a:xfrm>
              <a:off x="6516818" y="3385440"/>
              <a:ext cx="94165" cy="941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2" name="Oval 92"/>
            <p:cNvSpPr>
              <a:spLocks noChangeAspect="1"/>
            </p:cNvSpPr>
            <p:nvPr/>
          </p:nvSpPr>
          <p:spPr>
            <a:xfrm>
              <a:off x="6014356" y="217372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3" name="Oval 93"/>
            <p:cNvSpPr>
              <a:spLocks noChangeAspect="1"/>
            </p:cNvSpPr>
            <p:nvPr/>
          </p:nvSpPr>
          <p:spPr>
            <a:xfrm>
              <a:off x="6274957" y="401878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4" name="Oval 94"/>
            <p:cNvSpPr>
              <a:spLocks noChangeAspect="1"/>
            </p:cNvSpPr>
            <p:nvPr/>
          </p:nvSpPr>
          <p:spPr>
            <a:xfrm>
              <a:off x="5330055" y="2470055"/>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5" name="Oval 95"/>
            <p:cNvSpPr>
              <a:spLocks noChangeAspect="1"/>
            </p:cNvSpPr>
            <p:nvPr/>
          </p:nvSpPr>
          <p:spPr>
            <a:xfrm>
              <a:off x="6401522" y="233826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6" name="Oval 97"/>
            <p:cNvSpPr>
              <a:spLocks noChangeAspect="1"/>
            </p:cNvSpPr>
            <p:nvPr/>
          </p:nvSpPr>
          <p:spPr>
            <a:xfrm>
              <a:off x="5591599" y="4017582"/>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r>
                <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a:t>
              </a:r>
            </a:p>
          </p:txBody>
        </p:sp>
        <p:sp>
          <p:nvSpPr>
            <p:cNvPr id="117" name="Oval 98"/>
            <p:cNvSpPr>
              <a:spLocks noChangeAspect="1"/>
            </p:cNvSpPr>
            <p:nvPr/>
          </p:nvSpPr>
          <p:spPr>
            <a:xfrm>
              <a:off x="5503887" y="3754166"/>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8" name="Oval 99"/>
            <p:cNvSpPr>
              <a:spLocks noChangeAspect="1"/>
            </p:cNvSpPr>
            <p:nvPr/>
          </p:nvSpPr>
          <p:spPr>
            <a:xfrm>
              <a:off x="5897899" y="2844911"/>
              <a:ext cx="154645" cy="1546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9" name="Oval 100"/>
            <p:cNvSpPr>
              <a:spLocks noChangeAspect="1"/>
            </p:cNvSpPr>
            <p:nvPr/>
          </p:nvSpPr>
          <p:spPr>
            <a:xfrm>
              <a:off x="5644638" y="3115561"/>
              <a:ext cx="106856" cy="1068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0" name="Oval 101"/>
            <p:cNvSpPr>
              <a:spLocks noChangeAspect="1"/>
            </p:cNvSpPr>
            <p:nvPr/>
          </p:nvSpPr>
          <p:spPr>
            <a:xfrm>
              <a:off x="5606319" y="2923635"/>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1" name="Oval 102"/>
            <p:cNvSpPr>
              <a:spLocks noChangeAspect="1"/>
            </p:cNvSpPr>
            <p:nvPr/>
          </p:nvSpPr>
          <p:spPr>
            <a:xfrm>
              <a:off x="6134075" y="327546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2" name="Oval 103"/>
            <p:cNvSpPr>
              <a:spLocks noChangeAspect="1"/>
            </p:cNvSpPr>
            <p:nvPr/>
          </p:nvSpPr>
          <p:spPr>
            <a:xfrm>
              <a:off x="6265177" y="2949207"/>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3" name="Oval 104"/>
            <p:cNvSpPr>
              <a:spLocks noChangeAspect="1"/>
            </p:cNvSpPr>
            <p:nvPr/>
          </p:nvSpPr>
          <p:spPr>
            <a:xfrm>
              <a:off x="5857077" y="2586833"/>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4" name="Oval 105"/>
            <p:cNvSpPr>
              <a:spLocks noChangeAspect="1"/>
            </p:cNvSpPr>
            <p:nvPr/>
          </p:nvSpPr>
          <p:spPr>
            <a:xfrm>
              <a:off x="6108690" y="4033019"/>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5" name="Oval 106"/>
            <p:cNvSpPr>
              <a:spLocks noChangeAspect="1"/>
            </p:cNvSpPr>
            <p:nvPr/>
          </p:nvSpPr>
          <p:spPr>
            <a:xfrm>
              <a:off x="5935251" y="4007493"/>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6" name="Oval 107"/>
            <p:cNvSpPr>
              <a:spLocks noChangeAspect="1"/>
            </p:cNvSpPr>
            <p:nvPr/>
          </p:nvSpPr>
          <p:spPr>
            <a:xfrm>
              <a:off x="6179055" y="3805077"/>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7" name="Oval 108"/>
            <p:cNvSpPr>
              <a:spLocks noChangeAspect="1"/>
            </p:cNvSpPr>
            <p:nvPr/>
          </p:nvSpPr>
          <p:spPr>
            <a:xfrm>
              <a:off x="5911609" y="3481568"/>
              <a:ext cx="154645" cy="1546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8" name="Oval 109"/>
            <p:cNvSpPr>
              <a:spLocks noChangeAspect="1"/>
            </p:cNvSpPr>
            <p:nvPr/>
          </p:nvSpPr>
          <p:spPr>
            <a:xfrm>
              <a:off x="5935503" y="3250249"/>
              <a:ext cx="106856" cy="1068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9" name="Oval 111"/>
            <p:cNvSpPr>
              <a:spLocks noChangeAspect="1"/>
            </p:cNvSpPr>
            <p:nvPr/>
          </p:nvSpPr>
          <p:spPr>
            <a:xfrm>
              <a:off x="5407378" y="2990029"/>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0" name="Oval 112"/>
            <p:cNvSpPr>
              <a:spLocks noChangeAspect="1"/>
            </p:cNvSpPr>
            <p:nvPr/>
          </p:nvSpPr>
          <p:spPr>
            <a:xfrm>
              <a:off x="5554798" y="276204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1" name="Oval 113"/>
            <p:cNvSpPr>
              <a:spLocks noChangeAspect="1"/>
            </p:cNvSpPr>
            <p:nvPr/>
          </p:nvSpPr>
          <p:spPr>
            <a:xfrm>
              <a:off x="6103821" y="254481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2" name="Oval 114"/>
            <p:cNvSpPr>
              <a:spLocks noChangeAspect="1"/>
            </p:cNvSpPr>
            <p:nvPr/>
          </p:nvSpPr>
          <p:spPr>
            <a:xfrm>
              <a:off x="6462121" y="276204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3" name="Oval 115"/>
            <p:cNvSpPr>
              <a:spLocks noChangeAspect="1"/>
            </p:cNvSpPr>
            <p:nvPr/>
          </p:nvSpPr>
          <p:spPr>
            <a:xfrm>
              <a:off x="6327312" y="3210835"/>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4" name="Oval 116"/>
            <p:cNvSpPr>
              <a:spLocks noChangeAspect="1"/>
            </p:cNvSpPr>
            <p:nvPr/>
          </p:nvSpPr>
          <p:spPr>
            <a:xfrm>
              <a:off x="5686778" y="3434014"/>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5" name="Oval 117"/>
            <p:cNvSpPr>
              <a:spLocks noChangeAspect="1"/>
            </p:cNvSpPr>
            <p:nvPr/>
          </p:nvSpPr>
          <p:spPr>
            <a:xfrm>
              <a:off x="6196862" y="3546740"/>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6" name="Oval 118"/>
            <p:cNvSpPr>
              <a:spLocks noChangeAspect="1"/>
            </p:cNvSpPr>
            <p:nvPr/>
          </p:nvSpPr>
          <p:spPr>
            <a:xfrm>
              <a:off x="5792191" y="3805077"/>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7" name="Group 36"/>
          <p:cNvGrpSpPr/>
          <p:nvPr/>
        </p:nvGrpSpPr>
        <p:grpSpPr>
          <a:xfrm>
            <a:off x="8661705" y="4876195"/>
            <a:ext cx="1095992" cy="1002650"/>
            <a:chOff x="5408480" y="4511869"/>
            <a:chExt cx="1134411" cy="1037797"/>
          </a:xfrm>
          <a:solidFill>
            <a:schemeClr val="bg1">
              <a:lumMod val="75000"/>
            </a:schemeClr>
          </a:solidFill>
        </p:grpSpPr>
        <p:sp>
          <p:nvSpPr>
            <p:cNvPr id="138" name="Freeform 81"/>
            <p:cNvSpPr/>
            <p:nvPr/>
          </p:nvSpPr>
          <p:spPr>
            <a:xfrm>
              <a:off x="5464289" y="4511869"/>
              <a:ext cx="1028142" cy="964410"/>
            </a:xfrm>
            <a:custGeom>
              <a:avLst/>
              <a:gdLst>
                <a:gd name="connsiteX0" fmla="*/ 0 w 672200"/>
                <a:gd name="connsiteY0" fmla="*/ 0 h 630649"/>
                <a:gd name="connsiteX1" fmla="*/ 671846 w 672200"/>
                <a:gd name="connsiteY1" fmla="*/ 0 h 630649"/>
                <a:gd name="connsiteX2" fmla="*/ 672200 w 672200"/>
                <a:gd name="connsiteY2" fmla="*/ 32054 h 630649"/>
                <a:gd name="connsiteX3" fmla="*/ 657576 w 672200"/>
                <a:gd name="connsiteY3" fmla="*/ 470997 h 630649"/>
                <a:gd name="connsiteX4" fmla="*/ 493887 w 672200"/>
                <a:gd name="connsiteY4" fmla="*/ 626220 h 630649"/>
                <a:gd name="connsiteX5" fmla="*/ 200376 w 672200"/>
                <a:gd name="connsiteY5" fmla="*/ 629042 h 630649"/>
                <a:gd name="connsiteX6" fmla="*/ 31043 w 672200"/>
                <a:gd name="connsiteY6" fmla="*/ 487931 h 630649"/>
                <a:gd name="connsiteX7" fmla="*/ 213 w 672200"/>
                <a:gd name="connsiteY7" fmla="*/ 53019 h 630649"/>
                <a:gd name="connsiteX0" fmla="*/ 0 w 672200"/>
                <a:gd name="connsiteY0" fmla="*/ 0 h 630649"/>
                <a:gd name="connsiteX1" fmla="*/ 671846 w 672200"/>
                <a:gd name="connsiteY1" fmla="*/ 0 h 630649"/>
                <a:gd name="connsiteX2" fmla="*/ 672200 w 672200"/>
                <a:gd name="connsiteY2" fmla="*/ 32054 h 630649"/>
                <a:gd name="connsiteX3" fmla="*/ 657576 w 672200"/>
                <a:gd name="connsiteY3" fmla="*/ 470997 h 630649"/>
                <a:gd name="connsiteX4" fmla="*/ 493887 w 672200"/>
                <a:gd name="connsiteY4" fmla="*/ 626220 h 630649"/>
                <a:gd name="connsiteX5" fmla="*/ 200376 w 672200"/>
                <a:gd name="connsiteY5" fmla="*/ 629042 h 630649"/>
                <a:gd name="connsiteX6" fmla="*/ 31043 w 672200"/>
                <a:gd name="connsiteY6" fmla="*/ 487931 h 630649"/>
                <a:gd name="connsiteX7" fmla="*/ 231194 w 672200"/>
                <a:gd name="connsiteY7" fmla="*/ 129219 h 630649"/>
                <a:gd name="connsiteX8" fmla="*/ 0 w 672200"/>
                <a:gd name="connsiteY8" fmla="*/ 0 h 630649"/>
                <a:gd name="connsiteX0" fmla="*/ 46884 w 719084"/>
                <a:gd name="connsiteY0" fmla="*/ 0 h 630649"/>
                <a:gd name="connsiteX1" fmla="*/ 718730 w 719084"/>
                <a:gd name="connsiteY1" fmla="*/ 0 h 630649"/>
                <a:gd name="connsiteX2" fmla="*/ 719084 w 719084"/>
                <a:gd name="connsiteY2" fmla="*/ 32054 h 630649"/>
                <a:gd name="connsiteX3" fmla="*/ 704460 w 719084"/>
                <a:gd name="connsiteY3" fmla="*/ 470997 h 630649"/>
                <a:gd name="connsiteX4" fmla="*/ 540771 w 719084"/>
                <a:gd name="connsiteY4" fmla="*/ 626220 h 630649"/>
                <a:gd name="connsiteX5" fmla="*/ 247260 w 719084"/>
                <a:gd name="connsiteY5" fmla="*/ 629042 h 630649"/>
                <a:gd name="connsiteX6" fmla="*/ 77927 w 719084"/>
                <a:gd name="connsiteY6" fmla="*/ 487931 h 630649"/>
                <a:gd name="connsiteX7" fmla="*/ 46884 w 719084"/>
                <a:gd name="connsiteY7" fmla="*/ 0 h 630649"/>
                <a:gd name="connsiteX0" fmla="*/ 756 w 672956"/>
                <a:gd name="connsiteY0" fmla="*/ 0 h 630649"/>
                <a:gd name="connsiteX1" fmla="*/ 672602 w 672956"/>
                <a:gd name="connsiteY1" fmla="*/ 0 h 630649"/>
                <a:gd name="connsiteX2" fmla="*/ 672956 w 672956"/>
                <a:gd name="connsiteY2" fmla="*/ 32054 h 630649"/>
                <a:gd name="connsiteX3" fmla="*/ 658332 w 672956"/>
                <a:gd name="connsiteY3" fmla="*/ 470997 h 630649"/>
                <a:gd name="connsiteX4" fmla="*/ 494643 w 672956"/>
                <a:gd name="connsiteY4" fmla="*/ 626220 h 630649"/>
                <a:gd name="connsiteX5" fmla="*/ 201132 w 672956"/>
                <a:gd name="connsiteY5" fmla="*/ 629042 h 630649"/>
                <a:gd name="connsiteX6" fmla="*/ 31799 w 672956"/>
                <a:gd name="connsiteY6" fmla="*/ 487931 h 630649"/>
                <a:gd name="connsiteX7" fmla="*/ 756 w 672956"/>
                <a:gd name="connsiteY7" fmla="*/ 0 h 630649"/>
                <a:gd name="connsiteX0" fmla="*/ 124 w 672324"/>
                <a:gd name="connsiteY0" fmla="*/ 0 h 630649"/>
                <a:gd name="connsiteX1" fmla="*/ 671970 w 672324"/>
                <a:gd name="connsiteY1" fmla="*/ 0 h 630649"/>
                <a:gd name="connsiteX2" fmla="*/ 672324 w 672324"/>
                <a:gd name="connsiteY2" fmla="*/ 32054 h 630649"/>
                <a:gd name="connsiteX3" fmla="*/ 657700 w 672324"/>
                <a:gd name="connsiteY3" fmla="*/ 470997 h 630649"/>
                <a:gd name="connsiteX4" fmla="*/ 494011 w 672324"/>
                <a:gd name="connsiteY4" fmla="*/ 626220 h 630649"/>
                <a:gd name="connsiteX5" fmla="*/ 200500 w 672324"/>
                <a:gd name="connsiteY5" fmla="*/ 629042 h 630649"/>
                <a:gd name="connsiteX6" fmla="*/ 31167 w 672324"/>
                <a:gd name="connsiteY6" fmla="*/ 487931 h 630649"/>
                <a:gd name="connsiteX7" fmla="*/ 124 w 672324"/>
                <a:gd name="connsiteY7" fmla="*/ 0 h 630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324" h="630649">
                  <a:moveTo>
                    <a:pt x="124" y="0"/>
                  </a:moveTo>
                  <a:lnTo>
                    <a:pt x="671970" y="0"/>
                  </a:lnTo>
                  <a:lnTo>
                    <a:pt x="672324" y="32054"/>
                  </a:lnTo>
                  <a:cubicBezTo>
                    <a:pt x="671950" y="155680"/>
                    <a:pt x="661404" y="375100"/>
                    <a:pt x="657700" y="470997"/>
                  </a:cubicBezTo>
                  <a:cubicBezTo>
                    <a:pt x="594200" y="541082"/>
                    <a:pt x="561744" y="571657"/>
                    <a:pt x="494011" y="626220"/>
                  </a:cubicBezTo>
                  <a:cubicBezTo>
                    <a:pt x="406522" y="621517"/>
                    <a:pt x="294575" y="635157"/>
                    <a:pt x="200500" y="629042"/>
                  </a:cubicBezTo>
                  <a:cubicBezTo>
                    <a:pt x="134647" y="580594"/>
                    <a:pt x="89963" y="547669"/>
                    <a:pt x="31167" y="487931"/>
                  </a:cubicBezTo>
                  <a:cubicBezTo>
                    <a:pt x="21583" y="380710"/>
                    <a:pt x="-1901" y="109897"/>
                    <a:pt x="1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9" name="Rounded Rectangle 82"/>
            <p:cNvSpPr/>
            <p:nvPr/>
          </p:nvSpPr>
          <p:spPr>
            <a:xfrm>
              <a:off x="5408480" y="4647679"/>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0" name="Rounded Rectangle 83"/>
            <p:cNvSpPr/>
            <p:nvPr/>
          </p:nvSpPr>
          <p:spPr>
            <a:xfrm>
              <a:off x="5408480" y="4781032"/>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1" name="Rounded Rectangle 84"/>
            <p:cNvSpPr/>
            <p:nvPr/>
          </p:nvSpPr>
          <p:spPr>
            <a:xfrm>
              <a:off x="5408480" y="4925056"/>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2" name="Rounded Rectangle 85"/>
            <p:cNvSpPr/>
            <p:nvPr/>
          </p:nvSpPr>
          <p:spPr>
            <a:xfrm>
              <a:off x="5408480" y="5065557"/>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3" name="Oval 86"/>
            <p:cNvSpPr/>
            <p:nvPr/>
          </p:nvSpPr>
          <p:spPr>
            <a:xfrm>
              <a:off x="5806853" y="5368691"/>
              <a:ext cx="371880" cy="1809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r>
                <a:rPr lang="en-US" sz="800" dirty="0">
                  <a:latin typeface="Arial" panose="020B0604020202020204" pitchFamily="34" charset="0"/>
                  <a:ea typeface="微软雅黑" panose="020B0503020204020204" pitchFamily="34" charset="-122"/>
                  <a:cs typeface="+mn-ea"/>
                  <a:sym typeface="Arial" panose="020B0604020202020204" pitchFamily="34" charset="0"/>
                </a:rPr>
                <a:t>   </a:t>
              </a: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0" name="组合 19"/>
          <p:cNvGrpSpPr/>
          <p:nvPr/>
        </p:nvGrpSpPr>
        <p:grpSpPr>
          <a:xfrm>
            <a:off x="5050094" y="3172821"/>
            <a:ext cx="6270025" cy="2129075"/>
            <a:chOff x="4304043" y="1286668"/>
            <a:chExt cx="3837944" cy="2757793"/>
          </a:xfrm>
          <a:effectLst>
            <a:outerShdw blurRad="381000" dist="254000" dir="8100000" algn="tr" rotWithShape="0">
              <a:prstClr val="black">
                <a:alpha val="40000"/>
              </a:prstClr>
            </a:outerShdw>
          </a:effectLst>
        </p:grpSpPr>
        <p:sp>
          <p:nvSpPr>
            <p:cNvPr id="21" name="圆角矩形 20"/>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4351930"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p:nvSpPr>
        <p:spPr>
          <a:xfrm>
            <a:off x="5322430" y="3160238"/>
            <a:ext cx="5612498" cy="1884618"/>
          </a:xfrm>
          <a:prstGeom prst="rect">
            <a:avLst/>
          </a:prstGeom>
        </p:spPr>
        <p:txBody>
          <a:bodyPr wrap="square">
            <a:spAutoFit/>
          </a:bodyPr>
          <a:lstStyle/>
          <a:p>
            <a:pPr indent="504000">
              <a:lnSpc>
                <a:spcPct val="150000"/>
              </a:lnSpc>
              <a:spcAft>
                <a:spcPts val="0"/>
              </a:spcAft>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正则表达式被称为</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regular expression </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，也叫</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regex</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或</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RE</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。不仅</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语言，</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Perl</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PHP</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Java</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等语言都支持正则表达式，它是用来简洁表达一组字符串的表达式</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339" y="3125797"/>
            <a:ext cx="3160932" cy="1604781"/>
          </a:xfrm>
          <a:prstGeom prst="rect">
            <a:avLst/>
          </a:prstGeom>
        </p:spPr>
      </p:pic>
      <p:cxnSp>
        <p:nvCxnSpPr>
          <p:cNvPr id="24" name="直接箭头连接符 23">
            <a:extLst>
              <a:ext uri="{FF2B5EF4-FFF2-40B4-BE49-F238E27FC236}">
                <a16:creationId xmlns:a16="http://schemas.microsoft.com/office/drawing/2014/main" id="{BEB7CE15-CF49-4D55-B450-300DE26DD958}"/>
              </a:ext>
            </a:extLst>
          </p:cNvPr>
          <p:cNvCxnSpPr/>
          <p:nvPr/>
        </p:nvCxnSpPr>
        <p:spPr>
          <a:xfrm flipV="1">
            <a:off x="4819834" y="2359961"/>
            <a:ext cx="0" cy="3447861"/>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Shape 1256">
            <a:extLst>
              <a:ext uri="{FF2B5EF4-FFF2-40B4-BE49-F238E27FC236}">
                <a16:creationId xmlns:a16="http://schemas.microsoft.com/office/drawing/2014/main" id="{DA80C92E-F24D-45A3-9D12-4840265883BE}"/>
              </a:ext>
            </a:extLst>
          </p:cNvPr>
          <p:cNvSpPr txBox="1"/>
          <p:nvPr/>
        </p:nvSpPr>
        <p:spPr>
          <a:xfrm>
            <a:off x="1203763" y="3210690"/>
            <a:ext cx="3349279" cy="1534814"/>
          </a:xfrm>
          <a:prstGeom prst="rect">
            <a:avLst/>
          </a:prstGeom>
          <a:noFill/>
          <a:ln w="28575" cap="flat" cmpd="sng">
            <a:solidFill>
              <a:srgbClr val="C4DFE8"/>
            </a:solidFill>
            <a:prstDash val="solid"/>
            <a:round/>
            <a:headEnd type="none" w="med" len="med"/>
            <a:tailEnd type="none" w="med" len="med"/>
          </a:ln>
        </p:spPr>
        <p:txBody>
          <a:bodyPr lIns="365750" tIns="210300" rIns="365750" bIns="121900" anchor="ctr" anchorCtr="0">
            <a:noAutofit/>
          </a:bodyPr>
          <a:lstStyle/>
          <a:p>
            <a:pPr marL="0" marR="0" lvl="0" indent="0" algn="ctr" rtl="0">
              <a:lnSpc>
                <a:spcPct val="179000"/>
              </a:lnSpc>
              <a:spcBef>
                <a:spcPts val="0"/>
              </a:spcBef>
              <a:buSzPct val="25000"/>
              <a:buNone/>
            </a:pPr>
            <a:endParaRPr lang="en-US" sz="2400" dirty="0">
              <a:solidFill>
                <a:schemeClr val="dk1"/>
              </a:solidFill>
              <a:latin typeface="Montserrat" panose="02000505000000020004"/>
              <a:ea typeface="Montserrat" panose="02000505000000020004"/>
              <a:cs typeface="Montserrat" panose="02000505000000020004"/>
              <a:sym typeface="Montserrat" panose="02000505000000020004"/>
            </a:endParaRPr>
          </a:p>
        </p:txBody>
      </p:sp>
      <p:cxnSp>
        <p:nvCxnSpPr>
          <p:cNvPr id="27" name="Elbow Connector 46"/>
          <p:cNvCxnSpPr/>
          <p:nvPr/>
        </p:nvCxnSpPr>
        <p:spPr>
          <a:xfrm flipV="1">
            <a:off x="3678235" y="3107363"/>
            <a:ext cx="2282765" cy="1953059"/>
          </a:xfrm>
          <a:prstGeom prst="bentConnector3">
            <a:avLst>
              <a:gd name="adj1" fmla="val 50000"/>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41"/>
          <p:cNvCxnSpPr/>
          <p:nvPr/>
        </p:nvCxnSpPr>
        <p:spPr>
          <a:xfrm rot="10800000">
            <a:off x="2928639" y="2809146"/>
            <a:ext cx="3561730" cy="2549489"/>
          </a:xfrm>
          <a:prstGeom prst="bentConnector3">
            <a:avLst>
              <a:gd name="adj1" fmla="val 50000"/>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5" name="圆角矩形 144"/>
          <p:cNvSpPr/>
          <p:nvPr/>
        </p:nvSpPr>
        <p:spPr>
          <a:xfrm>
            <a:off x="2360618" y="657666"/>
            <a:ext cx="4617698"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146" name="矩形 145"/>
          <p:cNvSpPr/>
          <p:nvPr/>
        </p:nvSpPr>
        <p:spPr>
          <a:xfrm>
            <a:off x="2535221" y="737342"/>
            <a:ext cx="4288353" cy="584775"/>
          </a:xfrm>
          <a:prstGeom prst="rect">
            <a:avLst/>
          </a:prstGeom>
        </p:spPr>
        <p:txBody>
          <a:bodyPr wrap="none">
            <a:spAutoFit/>
          </a:bodyPr>
          <a:lstStyle/>
          <a:p>
            <a:r>
              <a:rPr lang="zh-CN" altLang="zh-CN" sz="3200" b="1" dirty="0">
                <a:solidFill>
                  <a:schemeClr val="bg1"/>
                </a:solidFill>
                <a:latin typeface="微软雅黑" panose="020B0503020204020204" charset="-122"/>
                <a:ea typeface="微软雅黑" panose="020B0503020204020204" charset="-122"/>
              </a:rPr>
              <a:t>正则表达式的基础知识</a:t>
            </a:r>
            <a:endParaRPr lang="zh-CN" altLang="en-US" sz="3200" b="1"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12235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1000"/>
                                        <p:tgtEl>
                                          <p:spTgt spid="137"/>
                                        </p:tgtEl>
                                      </p:cBhvr>
                                    </p:animEffect>
                                    <p:anim calcmode="lin" valueType="num">
                                      <p:cBhvr>
                                        <p:cTn id="8" dur="1000" fill="hold"/>
                                        <p:tgtEl>
                                          <p:spTgt spid="137"/>
                                        </p:tgtEl>
                                        <p:attrNameLst>
                                          <p:attrName>ppt_x</p:attrName>
                                        </p:attrNameLst>
                                      </p:cBhvr>
                                      <p:tavLst>
                                        <p:tav tm="0">
                                          <p:val>
                                            <p:strVal val="#ppt_x"/>
                                          </p:val>
                                        </p:tav>
                                        <p:tav tm="100000">
                                          <p:val>
                                            <p:strVal val="#ppt_x"/>
                                          </p:val>
                                        </p:tav>
                                      </p:tavLst>
                                    </p:anim>
                                    <p:anim calcmode="lin" valueType="num">
                                      <p:cBhvr>
                                        <p:cTn id="9" dur="1000" fill="hold"/>
                                        <p:tgtEl>
                                          <p:spTgt spid="13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fade">
                                      <p:cBhvr>
                                        <p:cTn id="12" dur="1000"/>
                                        <p:tgtEl>
                                          <p:spTgt spid="108"/>
                                        </p:tgtEl>
                                      </p:cBhvr>
                                    </p:animEffect>
                                    <p:anim calcmode="lin" valueType="num">
                                      <p:cBhvr>
                                        <p:cTn id="13" dur="1000" fill="hold"/>
                                        <p:tgtEl>
                                          <p:spTgt spid="108"/>
                                        </p:tgtEl>
                                        <p:attrNameLst>
                                          <p:attrName>ppt_x</p:attrName>
                                        </p:attrNameLst>
                                      </p:cBhvr>
                                      <p:tavLst>
                                        <p:tav tm="0">
                                          <p:val>
                                            <p:strVal val="#ppt_x"/>
                                          </p:val>
                                        </p:tav>
                                        <p:tav tm="100000">
                                          <p:val>
                                            <p:strVal val="#ppt_x"/>
                                          </p:val>
                                        </p:tav>
                                      </p:tavLst>
                                    </p:anim>
                                    <p:anim calcmode="lin" valueType="num">
                                      <p:cBhvr>
                                        <p:cTn id="14" dur="1000" fill="hold"/>
                                        <p:tgtEl>
                                          <p:spTgt spid="10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p:cTn id="18" dur="500" fill="hold"/>
                                        <p:tgtEl>
                                          <p:spTgt spid="20"/>
                                        </p:tgtEl>
                                        <p:attrNameLst>
                                          <p:attrName>ppt_w</p:attrName>
                                        </p:attrNameLst>
                                      </p:cBhvr>
                                      <p:tavLst>
                                        <p:tav tm="0">
                                          <p:val>
                                            <p:fltVal val="0"/>
                                          </p:val>
                                        </p:tav>
                                        <p:tav tm="100000">
                                          <p:val>
                                            <p:strVal val="#ppt_w"/>
                                          </p:val>
                                        </p:tav>
                                      </p:tavLst>
                                    </p:anim>
                                    <p:anim calcmode="lin" valueType="num">
                                      <p:cBhvr>
                                        <p:cTn id="19" dur="500" fill="hold"/>
                                        <p:tgtEl>
                                          <p:spTgt spid="20"/>
                                        </p:tgtEl>
                                        <p:attrNameLst>
                                          <p:attrName>ppt_h</p:attrName>
                                        </p:attrNameLst>
                                      </p:cBhvr>
                                      <p:tavLst>
                                        <p:tav tm="0">
                                          <p:val>
                                            <p:fltVal val="0"/>
                                          </p:val>
                                        </p:tav>
                                        <p:tav tm="100000">
                                          <p:val>
                                            <p:strVal val="#ppt_h"/>
                                          </p:val>
                                        </p:tav>
                                      </p:tavLst>
                                    </p:anim>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14" presetClass="entr" presetSubtype="1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randombar(horizontal)">
                                      <p:cBhvr>
                                        <p:cTn id="29" dur="500"/>
                                        <p:tgtEl>
                                          <p:spTgt spid="27"/>
                                        </p:tgtEl>
                                      </p:cBhvr>
                                    </p:animEffect>
                                  </p:childTnLst>
                                </p:cTn>
                              </p:par>
                              <p:par>
                                <p:cTn id="30" presetID="14" presetClass="entr" presetSubtype="10"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randombar(horizontal)">
                                      <p:cBhvr>
                                        <p:cTn id="32" dur="500"/>
                                        <p:tgtEl>
                                          <p:spTgt spid="28"/>
                                        </p:tgtEl>
                                      </p:cBhvr>
                                    </p:animEffect>
                                  </p:childTnLst>
                                </p:cTn>
                              </p:par>
                              <p:par>
                                <p:cTn id="33" presetID="42"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1000"/>
                                        <p:tgtEl>
                                          <p:spTgt spid="30"/>
                                        </p:tgtEl>
                                      </p:cBhvr>
                                    </p:animEffect>
                                    <p:anim calcmode="lin" valueType="num">
                                      <p:cBhvr>
                                        <p:cTn id="36" dur="1000" fill="hold"/>
                                        <p:tgtEl>
                                          <p:spTgt spid="30"/>
                                        </p:tgtEl>
                                        <p:attrNameLst>
                                          <p:attrName>ppt_x</p:attrName>
                                        </p:attrNameLst>
                                      </p:cBhvr>
                                      <p:tavLst>
                                        <p:tav tm="0">
                                          <p:val>
                                            <p:strVal val="#ppt_x"/>
                                          </p:val>
                                        </p:tav>
                                        <p:tav tm="100000">
                                          <p:val>
                                            <p:strVal val="#ppt_x"/>
                                          </p:val>
                                        </p:tav>
                                      </p:tavLst>
                                    </p:anim>
                                    <p:anim calcmode="lin" valueType="num">
                                      <p:cBhvr>
                                        <p:cTn id="37"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04826" y="2907067"/>
            <a:ext cx="2164538" cy="2395528"/>
          </a:xfrm>
          <a:prstGeom prst="rect">
            <a:avLst/>
          </a:prstGeom>
        </p:spPr>
        <p:txBody>
          <a:bodyPr wrap="square">
            <a:spAutoFit/>
          </a:bodyPr>
          <a:lstStyle/>
          <a:p>
            <a:pPr marL="226800" indent="226800">
              <a:lnSpc>
                <a:spcPct val="90000"/>
              </a:lnSpc>
              <a:spcBef>
                <a:spcPts val="1000"/>
              </a:spcBef>
              <a:spcAft>
                <a:spcPts val="0"/>
              </a:spcAft>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例</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226800" indent="226800">
              <a:lnSpc>
                <a:spcPct val="90000"/>
              </a:lnSpc>
              <a:spcBef>
                <a:spcPts val="1000"/>
              </a:spcBef>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’PN’</a:t>
            </a:r>
          </a:p>
          <a:p>
            <a:pPr marL="226800" indent="226800">
              <a:lnSpc>
                <a:spcPct val="90000"/>
              </a:lnSpc>
              <a:spcBef>
                <a:spcPts val="1000"/>
              </a:spcBef>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’PYN’</a:t>
            </a:r>
          </a:p>
          <a:p>
            <a:pPr marL="226800" indent="226800">
              <a:lnSpc>
                <a:spcPct val="90000"/>
              </a:lnSpc>
              <a:spcBef>
                <a:spcPts val="1000"/>
              </a:spcBef>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’PYTN’</a:t>
            </a:r>
          </a:p>
          <a:p>
            <a:pPr marL="226800" indent="226800">
              <a:lnSpc>
                <a:spcPct val="90000"/>
              </a:lnSpc>
              <a:spcBef>
                <a:spcPts val="1000"/>
              </a:spcBef>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’PYTHN’</a:t>
            </a:r>
          </a:p>
          <a:p>
            <a:pPr marL="226800" indent="226800">
              <a:lnSpc>
                <a:spcPct val="90000"/>
              </a:lnSpc>
              <a:spcBef>
                <a:spcPts val="1000"/>
              </a:spcBef>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’PYTHON’</a:t>
            </a:r>
          </a:p>
        </p:txBody>
      </p:sp>
      <p:sp>
        <p:nvSpPr>
          <p:cNvPr id="2" name="矩形 1"/>
          <p:cNvSpPr/>
          <p:nvPr/>
        </p:nvSpPr>
        <p:spPr>
          <a:xfrm>
            <a:off x="4656874" y="3738352"/>
            <a:ext cx="6424315" cy="840230"/>
          </a:xfrm>
          <a:prstGeom prst="rect">
            <a:avLst/>
          </a:prstGeom>
        </p:spPr>
        <p:txBody>
          <a:bodyPr wrap="square">
            <a:spAutoFit/>
          </a:bodyPr>
          <a:lstStyle/>
          <a:p>
            <a:pPr marL="226800" indent="226800">
              <a:lnSpc>
                <a:spcPct val="90000"/>
              </a:lnSpc>
              <a:spcBef>
                <a:spcPts val="1000"/>
              </a:spcBef>
              <a:spcAft>
                <a:spcPts val="0"/>
              </a:spcAft>
            </a:pPr>
            <a:r>
              <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rPr>
              <a:t>这样的一组字符串，表达它们的方式之一是将其一一列出。可以看出，这种表达方式比较繁琐，正则表达式就是为了简化这种表达而诞生的。</a:t>
            </a:r>
          </a:p>
        </p:txBody>
      </p:sp>
      <p:sp>
        <p:nvSpPr>
          <p:cNvPr id="10" name="Freeform 152">
            <a:extLst>
              <a:ext uri="{FF2B5EF4-FFF2-40B4-BE49-F238E27FC236}">
                <a16:creationId xmlns:a16="http://schemas.microsoft.com/office/drawing/2014/main" id="{6D435357-AF40-488A-AB42-F318CA786D18}"/>
              </a:ext>
            </a:extLst>
          </p:cNvPr>
          <p:cNvSpPr>
            <a:spLocks noEditPoints="1"/>
          </p:cNvSpPr>
          <p:nvPr/>
        </p:nvSpPr>
        <p:spPr bwMode="auto">
          <a:xfrm>
            <a:off x="1206340" y="2907067"/>
            <a:ext cx="396972" cy="366856"/>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rgbClr val="C2DEE9"/>
          </a:solidFill>
          <a:ln w="9525">
            <a:noFill/>
            <a:round/>
            <a:headEnd/>
            <a:tailEnd/>
          </a:ln>
        </p:spPr>
        <p:txBody>
          <a:bodyPr vert="horz" wrap="square" lIns="91431" tIns="45715" rIns="91431" bIns="45715" numCol="1" anchor="t" anchorCtr="0" compatLnSpc="1">
            <a:prstTxWarp prst="textNoShape">
              <a:avLst/>
            </a:prstTxWarp>
          </a:bodyPr>
          <a:lstStyle/>
          <a:p>
            <a:endParaRPr lang="en-US">
              <a:solidFill>
                <a:schemeClr val="tx2"/>
              </a:solidFill>
              <a:latin typeface="微软雅黑" panose="020B0503020204020204" pitchFamily="34" charset="-122"/>
              <a:ea typeface="微软雅黑" panose="020B0503020204020204" pitchFamily="34" charset="-122"/>
            </a:endParaRPr>
          </a:p>
        </p:txBody>
      </p:sp>
      <p:sp>
        <p:nvSpPr>
          <p:cNvPr id="11" name="Freeform 51">
            <a:extLst>
              <a:ext uri="{FF2B5EF4-FFF2-40B4-BE49-F238E27FC236}">
                <a16:creationId xmlns:a16="http://schemas.microsoft.com/office/drawing/2014/main" id="{608F40EE-DC9D-41D4-AF41-B52434CEA8EC}"/>
              </a:ext>
            </a:extLst>
          </p:cNvPr>
          <p:cNvSpPr>
            <a:spLocks noEditPoints="1"/>
          </p:cNvSpPr>
          <p:nvPr/>
        </p:nvSpPr>
        <p:spPr bwMode="auto">
          <a:xfrm>
            <a:off x="4656874" y="2907067"/>
            <a:ext cx="361141" cy="511277"/>
          </a:xfrm>
          <a:custGeom>
            <a:avLst/>
            <a:gdLst/>
            <a:ahLst/>
            <a:cxnLst>
              <a:cxn ang="0">
                <a:pos x="30" y="24"/>
              </a:cxn>
              <a:cxn ang="0">
                <a:pos x="30" y="54"/>
              </a:cxn>
              <a:cxn ang="0">
                <a:pos x="26" y="58"/>
              </a:cxn>
              <a:cxn ang="0">
                <a:pos x="22" y="54"/>
              </a:cxn>
              <a:cxn ang="0">
                <a:pos x="22" y="40"/>
              </a:cxn>
              <a:cxn ang="0">
                <a:pos x="19" y="40"/>
              </a:cxn>
              <a:cxn ang="0">
                <a:pos x="19" y="54"/>
              </a:cxn>
              <a:cxn ang="0">
                <a:pos x="15" y="58"/>
              </a:cxn>
              <a:cxn ang="0">
                <a:pos x="11" y="54"/>
              </a:cxn>
              <a:cxn ang="0">
                <a:pos x="11" y="24"/>
              </a:cxn>
              <a:cxn ang="0">
                <a:pos x="1" y="14"/>
              </a:cxn>
              <a:cxn ang="0">
                <a:pos x="1" y="9"/>
              </a:cxn>
              <a:cxn ang="0">
                <a:pos x="6" y="9"/>
              </a:cxn>
              <a:cxn ang="0">
                <a:pos x="14" y="17"/>
              </a:cxn>
              <a:cxn ang="0">
                <a:pos x="27" y="17"/>
              </a:cxn>
              <a:cxn ang="0">
                <a:pos x="35" y="9"/>
              </a:cxn>
              <a:cxn ang="0">
                <a:pos x="40" y="9"/>
              </a:cxn>
              <a:cxn ang="0">
                <a:pos x="40" y="14"/>
              </a:cxn>
              <a:cxn ang="0">
                <a:pos x="30" y="24"/>
              </a:cxn>
              <a:cxn ang="0">
                <a:pos x="21" y="16"/>
              </a:cxn>
              <a:cxn ang="0">
                <a:pos x="13" y="8"/>
              </a:cxn>
              <a:cxn ang="0">
                <a:pos x="21" y="0"/>
              </a:cxn>
              <a:cxn ang="0">
                <a:pos x="29" y="8"/>
              </a:cxn>
              <a:cxn ang="0">
                <a:pos x="21" y="16"/>
              </a:cxn>
            </a:cxnLst>
            <a:rect l="0" t="0" r="r" b="b"/>
            <a:pathLst>
              <a:path w="41" h="58">
                <a:moveTo>
                  <a:pt x="30" y="24"/>
                </a:moveTo>
                <a:cubicBezTo>
                  <a:pt x="30" y="54"/>
                  <a:pt x="30" y="54"/>
                  <a:pt x="30" y="54"/>
                </a:cubicBezTo>
                <a:cubicBezTo>
                  <a:pt x="30" y="56"/>
                  <a:pt x="28" y="58"/>
                  <a:pt x="26" y="58"/>
                </a:cubicBezTo>
                <a:cubicBezTo>
                  <a:pt x="24" y="58"/>
                  <a:pt x="22" y="56"/>
                  <a:pt x="22" y="54"/>
                </a:cubicBezTo>
                <a:cubicBezTo>
                  <a:pt x="22" y="40"/>
                  <a:pt x="22" y="40"/>
                  <a:pt x="22" y="40"/>
                </a:cubicBezTo>
                <a:cubicBezTo>
                  <a:pt x="19" y="40"/>
                  <a:pt x="19" y="40"/>
                  <a:pt x="19" y="40"/>
                </a:cubicBezTo>
                <a:cubicBezTo>
                  <a:pt x="19" y="54"/>
                  <a:pt x="19" y="54"/>
                  <a:pt x="19" y="54"/>
                </a:cubicBezTo>
                <a:cubicBezTo>
                  <a:pt x="19" y="56"/>
                  <a:pt x="18" y="58"/>
                  <a:pt x="15" y="58"/>
                </a:cubicBezTo>
                <a:cubicBezTo>
                  <a:pt x="13" y="58"/>
                  <a:pt x="11" y="56"/>
                  <a:pt x="11" y="54"/>
                </a:cubicBezTo>
                <a:cubicBezTo>
                  <a:pt x="11" y="24"/>
                  <a:pt x="11" y="24"/>
                  <a:pt x="11" y="24"/>
                </a:cubicBezTo>
                <a:cubicBezTo>
                  <a:pt x="1" y="14"/>
                  <a:pt x="1" y="14"/>
                  <a:pt x="1" y="14"/>
                </a:cubicBezTo>
                <a:cubicBezTo>
                  <a:pt x="0" y="13"/>
                  <a:pt x="0" y="10"/>
                  <a:pt x="1" y="9"/>
                </a:cubicBezTo>
                <a:cubicBezTo>
                  <a:pt x="2" y="8"/>
                  <a:pt x="5" y="8"/>
                  <a:pt x="6" y="9"/>
                </a:cubicBezTo>
                <a:cubicBezTo>
                  <a:pt x="14" y="17"/>
                  <a:pt x="14" y="17"/>
                  <a:pt x="14" y="17"/>
                </a:cubicBezTo>
                <a:cubicBezTo>
                  <a:pt x="27" y="17"/>
                  <a:pt x="27" y="17"/>
                  <a:pt x="27" y="17"/>
                </a:cubicBezTo>
                <a:cubicBezTo>
                  <a:pt x="35" y="9"/>
                  <a:pt x="35" y="9"/>
                  <a:pt x="35" y="9"/>
                </a:cubicBezTo>
                <a:cubicBezTo>
                  <a:pt x="37" y="8"/>
                  <a:pt x="39" y="8"/>
                  <a:pt x="40" y="9"/>
                </a:cubicBezTo>
                <a:cubicBezTo>
                  <a:pt x="41" y="10"/>
                  <a:pt x="41" y="13"/>
                  <a:pt x="40" y="14"/>
                </a:cubicBezTo>
                <a:lnTo>
                  <a:pt x="30" y="24"/>
                </a:lnTo>
                <a:close/>
                <a:moveTo>
                  <a:pt x="21" y="16"/>
                </a:moveTo>
                <a:cubicBezTo>
                  <a:pt x="16" y="16"/>
                  <a:pt x="13" y="12"/>
                  <a:pt x="13" y="8"/>
                </a:cubicBezTo>
                <a:cubicBezTo>
                  <a:pt x="13" y="4"/>
                  <a:pt x="16" y="0"/>
                  <a:pt x="21" y="0"/>
                </a:cubicBezTo>
                <a:cubicBezTo>
                  <a:pt x="25" y="0"/>
                  <a:pt x="29" y="4"/>
                  <a:pt x="29" y="8"/>
                </a:cubicBezTo>
                <a:cubicBezTo>
                  <a:pt x="29" y="12"/>
                  <a:pt x="25" y="16"/>
                  <a:pt x="21" y="16"/>
                </a:cubicBezTo>
                <a:close/>
              </a:path>
            </a:pathLst>
          </a:custGeom>
          <a:solidFill>
            <a:schemeClr val="accent3"/>
          </a:solidFill>
          <a:ln w="9525">
            <a:noFill/>
            <a:round/>
            <a:headEnd/>
            <a:tailEnd/>
          </a:ln>
        </p:spPr>
        <p:txBody>
          <a:bodyPr vert="horz" wrap="square" lIns="91431" tIns="45715" rIns="91431" bIns="45715" numCol="1" anchor="t" anchorCtr="0" compatLnSpc="1">
            <a:prstTxWarp prst="textNoShape">
              <a:avLst/>
            </a:prstTxWarp>
          </a:bodyPr>
          <a:lstStyle/>
          <a:p>
            <a:endParaRPr lang="en-US">
              <a:solidFill>
                <a:schemeClr val="tx2"/>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2360618" y="657666"/>
            <a:ext cx="4617698"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13" name="矩形 12"/>
          <p:cNvSpPr/>
          <p:nvPr/>
        </p:nvSpPr>
        <p:spPr>
          <a:xfrm>
            <a:off x="2535221" y="737342"/>
            <a:ext cx="4288353" cy="584775"/>
          </a:xfrm>
          <a:prstGeom prst="rect">
            <a:avLst/>
          </a:prstGeom>
        </p:spPr>
        <p:txBody>
          <a:bodyPr wrap="none">
            <a:spAutoFit/>
          </a:bodyPr>
          <a:lstStyle/>
          <a:p>
            <a:r>
              <a:rPr lang="zh-CN" altLang="zh-CN" sz="3200" b="1" dirty="0">
                <a:solidFill>
                  <a:schemeClr val="bg1"/>
                </a:solidFill>
                <a:latin typeface="微软雅黑" panose="020B0503020204020204" charset="-122"/>
                <a:ea typeface="微软雅黑" panose="020B0503020204020204" charset="-122"/>
              </a:rPr>
              <a:t>正则表达式的基础知识</a:t>
            </a:r>
            <a:endParaRPr lang="zh-CN" altLang="en-US" sz="3200" b="1"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04808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5"/>
          <p:cNvGrpSpPr>
            <a:grpSpLocks noChangeAspect="1"/>
          </p:cNvGrpSpPr>
          <p:nvPr/>
        </p:nvGrpSpPr>
        <p:grpSpPr bwMode="auto">
          <a:xfrm>
            <a:off x="7704812" y="1812051"/>
            <a:ext cx="3595220" cy="3595220"/>
            <a:chOff x="1307" y="587"/>
            <a:chExt cx="3147" cy="3147"/>
          </a:xfrm>
        </p:grpSpPr>
        <p:sp>
          <p:nvSpPr>
            <p:cNvPr id="9" name="Freeform 5"/>
            <p:cNvSpPr>
              <a:spLocks/>
            </p:cNvSpPr>
            <p:nvPr/>
          </p:nvSpPr>
          <p:spPr bwMode="auto">
            <a:xfrm>
              <a:off x="3502" y="2039"/>
              <a:ext cx="663" cy="1375"/>
            </a:xfrm>
            <a:custGeom>
              <a:avLst/>
              <a:gdLst>
                <a:gd name="T0" fmla="*/ 0 w 727"/>
                <a:gd name="T1" fmla="*/ 0 h 1508"/>
                <a:gd name="T2" fmla="*/ 0 w 727"/>
                <a:gd name="T3" fmla="*/ 1508 h 1508"/>
                <a:gd name="T4" fmla="*/ 727 w 727"/>
                <a:gd name="T5" fmla="*/ 722 h 1508"/>
                <a:gd name="T6" fmla="*/ 0 w 727"/>
                <a:gd name="T7" fmla="*/ 0 h 1508"/>
              </a:gdLst>
              <a:ahLst/>
              <a:cxnLst>
                <a:cxn ang="0">
                  <a:pos x="T0" y="T1"/>
                </a:cxn>
                <a:cxn ang="0">
                  <a:pos x="T2" y="T3"/>
                </a:cxn>
                <a:cxn ang="0">
                  <a:pos x="T4" y="T5"/>
                </a:cxn>
                <a:cxn ang="0">
                  <a:pos x="T6" y="T7"/>
                </a:cxn>
              </a:cxnLst>
              <a:rect l="0" t="0" r="r" b="b"/>
              <a:pathLst>
                <a:path w="727" h="1508">
                  <a:moveTo>
                    <a:pt x="0" y="0"/>
                  </a:moveTo>
                  <a:cubicBezTo>
                    <a:pt x="0" y="1508"/>
                    <a:pt x="0" y="1508"/>
                    <a:pt x="0" y="1508"/>
                  </a:cubicBezTo>
                  <a:cubicBezTo>
                    <a:pt x="0" y="1508"/>
                    <a:pt x="535" y="1358"/>
                    <a:pt x="727" y="722"/>
                  </a:cubicBez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3748" tIns="41874" rIns="83748" bIns="41874" numCol="1" anchor="t" anchorCtr="0" compatLnSpc="1">
              <a:prstTxWarp prst="textNoShape">
                <a:avLst/>
              </a:prstTxWarp>
            </a:bodyPr>
            <a:lstStyle/>
            <a:p>
              <a:pPr>
                <a:lnSpc>
                  <a:spcPct val="120000"/>
                </a:lnSpc>
              </a:pPr>
              <a:endParaRPr lang="en-IN" sz="1600">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6"/>
            <p:cNvSpPr>
              <a:spLocks/>
            </p:cNvSpPr>
            <p:nvPr/>
          </p:nvSpPr>
          <p:spPr bwMode="auto">
            <a:xfrm>
              <a:off x="3233" y="1631"/>
              <a:ext cx="1221" cy="975"/>
            </a:xfrm>
            <a:custGeom>
              <a:avLst/>
              <a:gdLst>
                <a:gd name="T0" fmla="*/ 0 w 1339"/>
                <a:gd name="T1" fmla="*/ 3 h 1069"/>
                <a:gd name="T2" fmla="*/ 1067 w 1339"/>
                <a:gd name="T3" fmla="*/ 1069 h 1069"/>
                <a:gd name="T4" fmla="*/ 1025 w 1339"/>
                <a:gd name="T5" fmla="*/ 0 h 1069"/>
                <a:gd name="T6" fmla="*/ 0 w 1339"/>
                <a:gd name="T7" fmla="*/ 3 h 1069"/>
              </a:gdLst>
              <a:ahLst/>
              <a:cxnLst>
                <a:cxn ang="0">
                  <a:pos x="T0" y="T1"/>
                </a:cxn>
                <a:cxn ang="0">
                  <a:pos x="T2" y="T3"/>
                </a:cxn>
                <a:cxn ang="0">
                  <a:pos x="T4" y="T5"/>
                </a:cxn>
                <a:cxn ang="0">
                  <a:pos x="T6" y="T7"/>
                </a:cxn>
              </a:cxnLst>
              <a:rect l="0" t="0" r="r" b="b"/>
              <a:pathLst>
                <a:path w="1339" h="1069">
                  <a:moveTo>
                    <a:pt x="0" y="3"/>
                  </a:moveTo>
                  <a:cubicBezTo>
                    <a:pt x="1067" y="1069"/>
                    <a:pt x="1067" y="1069"/>
                    <a:pt x="1067" y="1069"/>
                  </a:cubicBezTo>
                  <a:cubicBezTo>
                    <a:pt x="1067" y="1069"/>
                    <a:pt x="1339" y="585"/>
                    <a:pt x="1025" y="0"/>
                  </a:cubicBezTo>
                  <a:lnTo>
                    <a:pt x="0" y="3"/>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3748" tIns="41874" rIns="83748" bIns="41874" numCol="1" anchor="t" anchorCtr="0" compatLnSpc="1">
              <a:prstTxWarp prst="textNoShape">
                <a:avLst/>
              </a:prstTxWarp>
            </a:bodyPr>
            <a:lstStyle/>
            <a:p>
              <a:pPr>
                <a:lnSpc>
                  <a:spcPct val="120000"/>
                </a:lnSpc>
              </a:pPr>
              <a:endParaRPr lang="en-IN" sz="1600">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7"/>
            <p:cNvSpPr>
              <a:spLocks/>
            </p:cNvSpPr>
            <p:nvPr/>
          </p:nvSpPr>
          <p:spPr bwMode="auto">
            <a:xfrm>
              <a:off x="2757" y="876"/>
              <a:ext cx="1375" cy="663"/>
            </a:xfrm>
            <a:custGeom>
              <a:avLst/>
              <a:gdLst>
                <a:gd name="T0" fmla="*/ 0 w 1508"/>
                <a:gd name="T1" fmla="*/ 727 h 727"/>
                <a:gd name="T2" fmla="*/ 1508 w 1508"/>
                <a:gd name="T3" fmla="*/ 727 h 727"/>
                <a:gd name="T4" fmla="*/ 722 w 1508"/>
                <a:gd name="T5" fmla="*/ 0 h 727"/>
                <a:gd name="T6" fmla="*/ 0 w 1508"/>
                <a:gd name="T7" fmla="*/ 727 h 727"/>
              </a:gdLst>
              <a:ahLst/>
              <a:cxnLst>
                <a:cxn ang="0">
                  <a:pos x="T0" y="T1"/>
                </a:cxn>
                <a:cxn ang="0">
                  <a:pos x="T2" y="T3"/>
                </a:cxn>
                <a:cxn ang="0">
                  <a:pos x="T4" y="T5"/>
                </a:cxn>
                <a:cxn ang="0">
                  <a:pos x="T6" y="T7"/>
                </a:cxn>
              </a:cxnLst>
              <a:rect l="0" t="0" r="r" b="b"/>
              <a:pathLst>
                <a:path w="1508" h="727">
                  <a:moveTo>
                    <a:pt x="0" y="727"/>
                  </a:moveTo>
                  <a:cubicBezTo>
                    <a:pt x="1508" y="727"/>
                    <a:pt x="1508" y="727"/>
                    <a:pt x="1508" y="727"/>
                  </a:cubicBezTo>
                  <a:cubicBezTo>
                    <a:pt x="1508" y="727"/>
                    <a:pt x="1358" y="192"/>
                    <a:pt x="722" y="0"/>
                  </a:cubicBezTo>
                  <a:lnTo>
                    <a:pt x="0" y="727"/>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3748" tIns="41874" rIns="83748" bIns="41874" numCol="1" anchor="t" anchorCtr="0" compatLnSpc="1">
              <a:prstTxWarp prst="textNoShape">
                <a:avLst/>
              </a:prstTxWarp>
            </a:bodyPr>
            <a:lstStyle/>
            <a:p>
              <a:pPr>
                <a:lnSpc>
                  <a:spcPct val="120000"/>
                </a:lnSpc>
              </a:pPr>
              <a:endParaRPr lang="en-IN" sz="1600">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8"/>
            <p:cNvSpPr>
              <a:spLocks/>
            </p:cNvSpPr>
            <p:nvPr/>
          </p:nvSpPr>
          <p:spPr bwMode="auto">
            <a:xfrm>
              <a:off x="2351" y="587"/>
              <a:ext cx="975" cy="1220"/>
            </a:xfrm>
            <a:custGeom>
              <a:avLst/>
              <a:gdLst>
                <a:gd name="T0" fmla="*/ 3 w 1070"/>
                <a:gd name="T1" fmla="*/ 1338 h 1338"/>
                <a:gd name="T2" fmla="*/ 1070 w 1070"/>
                <a:gd name="T3" fmla="*/ 272 h 1338"/>
                <a:gd name="T4" fmla="*/ 0 w 1070"/>
                <a:gd name="T5" fmla="*/ 314 h 1338"/>
                <a:gd name="T6" fmla="*/ 3 w 1070"/>
                <a:gd name="T7" fmla="*/ 1338 h 1338"/>
              </a:gdLst>
              <a:ahLst/>
              <a:cxnLst>
                <a:cxn ang="0">
                  <a:pos x="T0" y="T1"/>
                </a:cxn>
                <a:cxn ang="0">
                  <a:pos x="T2" y="T3"/>
                </a:cxn>
                <a:cxn ang="0">
                  <a:pos x="T4" y="T5"/>
                </a:cxn>
                <a:cxn ang="0">
                  <a:pos x="T6" y="T7"/>
                </a:cxn>
              </a:cxnLst>
              <a:rect l="0" t="0" r="r" b="b"/>
              <a:pathLst>
                <a:path w="1070" h="1338">
                  <a:moveTo>
                    <a:pt x="3" y="1338"/>
                  </a:moveTo>
                  <a:cubicBezTo>
                    <a:pt x="1070" y="272"/>
                    <a:pt x="1070" y="272"/>
                    <a:pt x="1070" y="272"/>
                  </a:cubicBezTo>
                  <a:cubicBezTo>
                    <a:pt x="1070" y="272"/>
                    <a:pt x="585" y="0"/>
                    <a:pt x="0" y="314"/>
                  </a:cubicBezTo>
                  <a:lnTo>
                    <a:pt x="3" y="1338"/>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3748" tIns="41874" rIns="83748" bIns="41874" numCol="1" anchor="t" anchorCtr="0" compatLnSpc="1">
              <a:prstTxWarp prst="textNoShape">
                <a:avLst/>
              </a:prstTxWarp>
            </a:bodyPr>
            <a:lstStyle/>
            <a:p>
              <a:pPr>
                <a:lnSpc>
                  <a:spcPct val="120000"/>
                </a:lnSpc>
              </a:pPr>
              <a:endParaRPr lang="en-IN" sz="1600">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9"/>
            <p:cNvSpPr>
              <a:spLocks/>
            </p:cNvSpPr>
            <p:nvPr/>
          </p:nvSpPr>
          <p:spPr bwMode="auto">
            <a:xfrm>
              <a:off x="1596" y="908"/>
              <a:ext cx="663" cy="1375"/>
            </a:xfrm>
            <a:custGeom>
              <a:avLst/>
              <a:gdLst>
                <a:gd name="T0" fmla="*/ 727 w 727"/>
                <a:gd name="T1" fmla="*/ 1508 h 1508"/>
                <a:gd name="T2" fmla="*/ 727 w 727"/>
                <a:gd name="T3" fmla="*/ 0 h 1508"/>
                <a:gd name="T4" fmla="*/ 0 w 727"/>
                <a:gd name="T5" fmla="*/ 786 h 1508"/>
                <a:gd name="T6" fmla="*/ 727 w 727"/>
                <a:gd name="T7" fmla="*/ 1508 h 1508"/>
              </a:gdLst>
              <a:ahLst/>
              <a:cxnLst>
                <a:cxn ang="0">
                  <a:pos x="T0" y="T1"/>
                </a:cxn>
                <a:cxn ang="0">
                  <a:pos x="T2" y="T3"/>
                </a:cxn>
                <a:cxn ang="0">
                  <a:pos x="T4" y="T5"/>
                </a:cxn>
                <a:cxn ang="0">
                  <a:pos x="T6" y="T7"/>
                </a:cxn>
              </a:cxnLst>
              <a:rect l="0" t="0" r="r" b="b"/>
              <a:pathLst>
                <a:path w="727" h="1508">
                  <a:moveTo>
                    <a:pt x="727" y="1508"/>
                  </a:moveTo>
                  <a:cubicBezTo>
                    <a:pt x="727" y="0"/>
                    <a:pt x="727" y="0"/>
                    <a:pt x="727" y="0"/>
                  </a:cubicBezTo>
                  <a:cubicBezTo>
                    <a:pt x="727" y="0"/>
                    <a:pt x="192" y="150"/>
                    <a:pt x="0" y="786"/>
                  </a:cubicBezTo>
                  <a:lnTo>
                    <a:pt x="727" y="150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3748" tIns="41874" rIns="83748" bIns="41874" numCol="1" anchor="t" anchorCtr="0" compatLnSpc="1">
              <a:prstTxWarp prst="textNoShape">
                <a:avLst/>
              </a:prstTxWarp>
            </a:bodyPr>
            <a:lstStyle/>
            <a:p>
              <a:pPr>
                <a:lnSpc>
                  <a:spcPct val="120000"/>
                </a:lnSpc>
              </a:pPr>
              <a:endParaRPr lang="en-IN" sz="1600">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10"/>
            <p:cNvSpPr>
              <a:spLocks/>
            </p:cNvSpPr>
            <p:nvPr/>
          </p:nvSpPr>
          <p:spPr bwMode="auto">
            <a:xfrm>
              <a:off x="1307" y="1714"/>
              <a:ext cx="1220" cy="975"/>
            </a:xfrm>
            <a:custGeom>
              <a:avLst/>
              <a:gdLst>
                <a:gd name="T0" fmla="*/ 1338 w 1338"/>
                <a:gd name="T1" fmla="*/ 1066 h 1069"/>
                <a:gd name="T2" fmla="*/ 272 w 1338"/>
                <a:gd name="T3" fmla="*/ 0 h 1069"/>
                <a:gd name="T4" fmla="*/ 314 w 1338"/>
                <a:gd name="T5" fmla="*/ 1069 h 1069"/>
                <a:gd name="T6" fmla="*/ 1338 w 1338"/>
                <a:gd name="T7" fmla="*/ 1066 h 1069"/>
              </a:gdLst>
              <a:ahLst/>
              <a:cxnLst>
                <a:cxn ang="0">
                  <a:pos x="T0" y="T1"/>
                </a:cxn>
                <a:cxn ang="0">
                  <a:pos x="T2" y="T3"/>
                </a:cxn>
                <a:cxn ang="0">
                  <a:pos x="T4" y="T5"/>
                </a:cxn>
                <a:cxn ang="0">
                  <a:pos x="T6" y="T7"/>
                </a:cxn>
              </a:cxnLst>
              <a:rect l="0" t="0" r="r" b="b"/>
              <a:pathLst>
                <a:path w="1338" h="1069">
                  <a:moveTo>
                    <a:pt x="1338" y="1066"/>
                  </a:moveTo>
                  <a:cubicBezTo>
                    <a:pt x="272" y="0"/>
                    <a:pt x="272" y="0"/>
                    <a:pt x="272" y="0"/>
                  </a:cubicBezTo>
                  <a:cubicBezTo>
                    <a:pt x="272" y="0"/>
                    <a:pt x="0" y="484"/>
                    <a:pt x="314" y="1069"/>
                  </a:cubicBezTo>
                  <a:lnTo>
                    <a:pt x="1338" y="106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3748" tIns="41874" rIns="83748" bIns="41874" numCol="1" anchor="t" anchorCtr="0" compatLnSpc="1">
              <a:prstTxWarp prst="textNoShape">
                <a:avLst/>
              </a:prstTxWarp>
            </a:bodyPr>
            <a:lstStyle/>
            <a:p>
              <a:pPr>
                <a:lnSpc>
                  <a:spcPct val="120000"/>
                </a:lnSpc>
              </a:pPr>
              <a:endParaRPr lang="en-IN" sz="1600">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11"/>
            <p:cNvSpPr>
              <a:spLocks/>
            </p:cNvSpPr>
            <p:nvPr/>
          </p:nvSpPr>
          <p:spPr bwMode="auto">
            <a:xfrm>
              <a:off x="1627" y="2783"/>
              <a:ext cx="1375" cy="662"/>
            </a:xfrm>
            <a:custGeom>
              <a:avLst/>
              <a:gdLst>
                <a:gd name="T0" fmla="*/ 1508 w 1508"/>
                <a:gd name="T1" fmla="*/ 0 h 727"/>
                <a:gd name="T2" fmla="*/ 0 w 1508"/>
                <a:gd name="T3" fmla="*/ 0 h 727"/>
                <a:gd name="T4" fmla="*/ 786 w 1508"/>
                <a:gd name="T5" fmla="*/ 727 h 727"/>
                <a:gd name="T6" fmla="*/ 1508 w 1508"/>
                <a:gd name="T7" fmla="*/ 0 h 727"/>
              </a:gdLst>
              <a:ahLst/>
              <a:cxnLst>
                <a:cxn ang="0">
                  <a:pos x="T0" y="T1"/>
                </a:cxn>
                <a:cxn ang="0">
                  <a:pos x="T2" y="T3"/>
                </a:cxn>
                <a:cxn ang="0">
                  <a:pos x="T4" y="T5"/>
                </a:cxn>
                <a:cxn ang="0">
                  <a:pos x="T6" y="T7"/>
                </a:cxn>
              </a:cxnLst>
              <a:rect l="0" t="0" r="r" b="b"/>
              <a:pathLst>
                <a:path w="1508" h="727">
                  <a:moveTo>
                    <a:pt x="1508" y="0"/>
                  </a:moveTo>
                  <a:cubicBezTo>
                    <a:pt x="0" y="0"/>
                    <a:pt x="0" y="0"/>
                    <a:pt x="0" y="0"/>
                  </a:cubicBezTo>
                  <a:cubicBezTo>
                    <a:pt x="0" y="0"/>
                    <a:pt x="150" y="535"/>
                    <a:pt x="786" y="727"/>
                  </a:cubicBezTo>
                  <a:lnTo>
                    <a:pt x="1508"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3748" tIns="41874" rIns="83748" bIns="41874" numCol="1" anchor="t" anchorCtr="0" compatLnSpc="1">
              <a:prstTxWarp prst="textNoShape">
                <a:avLst/>
              </a:prstTxWarp>
            </a:bodyPr>
            <a:lstStyle/>
            <a:p>
              <a:pPr>
                <a:lnSpc>
                  <a:spcPct val="120000"/>
                </a:lnSpc>
              </a:pPr>
              <a:endParaRPr lang="en-IN" sz="1600">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12"/>
            <p:cNvSpPr>
              <a:spLocks/>
            </p:cNvSpPr>
            <p:nvPr/>
          </p:nvSpPr>
          <p:spPr bwMode="auto">
            <a:xfrm>
              <a:off x="2434" y="2515"/>
              <a:ext cx="975" cy="1219"/>
            </a:xfrm>
            <a:custGeom>
              <a:avLst/>
              <a:gdLst>
                <a:gd name="T0" fmla="*/ 1066 w 1070"/>
                <a:gd name="T1" fmla="*/ 0 h 1338"/>
                <a:gd name="T2" fmla="*/ 0 w 1070"/>
                <a:gd name="T3" fmla="*/ 1066 h 1338"/>
                <a:gd name="T4" fmla="*/ 1070 w 1070"/>
                <a:gd name="T5" fmla="*/ 1024 h 1338"/>
                <a:gd name="T6" fmla="*/ 1066 w 1070"/>
                <a:gd name="T7" fmla="*/ 0 h 1338"/>
              </a:gdLst>
              <a:ahLst/>
              <a:cxnLst>
                <a:cxn ang="0">
                  <a:pos x="T0" y="T1"/>
                </a:cxn>
                <a:cxn ang="0">
                  <a:pos x="T2" y="T3"/>
                </a:cxn>
                <a:cxn ang="0">
                  <a:pos x="T4" y="T5"/>
                </a:cxn>
                <a:cxn ang="0">
                  <a:pos x="T6" y="T7"/>
                </a:cxn>
              </a:cxnLst>
              <a:rect l="0" t="0" r="r" b="b"/>
              <a:pathLst>
                <a:path w="1070" h="1338">
                  <a:moveTo>
                    <a:pt x="1066" y="0"/>
                  </a:moveTo>
                  <a:cubicBezTo>
                    <a:pt x="0" y="1066"/>
                    <a:pt x="0" y="1066"/>
                    <a:pt x="0" y="1066"/>
                  </a:cubicBezTo>
                  <a:cubicBezTo>
                    <a:pt x="0" y="1066"/>
                    <a:pt x="484" y="1338"/>
                    <a:pt x="1070" y="1024"/>
                  </a:cubicBezTo>
                  <a:lnTo>
                    <a:pt x="1066"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3748" tIns="41874" rIns="83748" bIns="41874" numCol="1" anchor="t" anchorCtr="0" compatLnSpc="1">
              <a:prstTxWarp prst="textNoShape">
                <a:avLst/>
              </a:prstTxWarp>
            </a:bodyPr>
            <a:lstStyle/>
            <a:p>
              <a:pPr>
                <a:lnSpc>
                  <a:spcPct val="120000"/>
                </a:lnSpc>
              </a:pPr>
              <a:endParaRPr lang="en-IN" sz="160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 name="组合 17"/>
          <p:cNvGrpSpPr/>
          <p:nvPr/>
        </p:nvGrpSpPr>
        <p:grpSpPr>
          <a:xfrm>
            <a:off x="825046" y="3045166"/>
            <a:ext cx="6794983" cy="1548215"/>
            <a:chOff x="4304043" y="1286668"/>
            <a:chExt cx="3837944" cy="2757793"/>
          </a:xfrm>
          <a:effectLst>
            <a:outerShdw blurRad="381000" dist="254000" dir="8100000" algn="tr" rotWithShape="0">
              <a:prstClr val="black">
                <a:alpha val="40000"/>
              </a:prstClr>
            </a:outerShdw>
          </a:effectLst>
        </p:grpSpPr>
        <p:sp>
          <p:nvSpPr>
            <p:cNvPr id="19" name="圆角矩形 18"/>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4351930" y="1330004"/>
              <a:ext cx="3742172" cy="2671122"/>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p:nvSpPr>
        <p:spPr>
          <a:xfrm>
            <a:off x="498312" y="3263253"/>
            <a:ext cx="7572077" cy="1585049"/>
          </a:xfrm>
          <a:prstGeom prst="rect">
            <a:avLst/>
          </a:prstGeom>
        </p:spPr>
        <p:txBody>
          <a:bodyPr wrap="square">
            <a:spAutoFit/>
          </a:bodyPr>
          <a:lstStyle/>
          <a:p>
            <a:pPr marL="226800" indent="226800">
              <a:lnSpc>
                <a:spcPct val="90000"/>
              </a:lnSpc>
              <a:spcBef>
                <a:spcPts val="1000"/>
              </a:spcBef>
            </a:pPr>
            <a:r>
              <a:rPr lang="zh-CN" altLang="en-US" sz="2000" dirty="0">
                <a:latin typeface="微软雅黑" panose="020B0503020204020204" pitchFamily="34" charset="-122"/>
                <a:ea typeface="微软雅黑" panose="020B0503020204020204" pitchFamily="34" charset="-122"/>
              </a:rPr>
              <a:t>上页的一组字符串表达式，它对应的正则表达式是这样的</a:t>
            </a:r>
            <a:r>
              <a:rPr lang="zh-CN" altLang="en-US"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marL="226800" indent="226800">
              <a:lnSpc>
                <a:spcPct val="90000"/>
              </a:lnSpc>
              <a:spcBef>
                <a:spcPts val="1000"/>
              </a:spcBef>
            </a:pPr>
            <a:r>
              <a:rPr lang="en-US" altLang="zh-CN" sz="2000" b="1" dirty="0">
                <a:solidFill>
                  <a:srgbClr val="FF0000"/>
                </a:solidFill>
                <a:latin typeface="微软雅黑" panose="020B0503020204020204" pitchFamily="34" charset="-122"/>
                <a:ea typeface="微软雅黑" panose="020B0503020204020204" pitchFamily="34" charset="-122"/>
              </a:rPr>
              <a:t>P</a:t>
            </a:r>
            <a:r>
              <a:rPr lang="zh-CN" altLang="zh-CN" sz="2000" b="1" dirty="0">
                <a:solidFill>
                  <a:srgbClr val="FF0000"/>
                </a:solidFill>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Y</a:t>
            </a:r>
            <a:r>
              <a:rPr lang="zh-CN" altLang="zh-CN" sz="2000" b="1" dirty="0">
                <a:solidFill>
                  <a:srgbClr val="FF0000"/>
                </a:solidFill>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YN</a:t>
            </a:r>
            <a:r>
              <a:rPr lang="zh-CN" altLang="zh-CN" sz="2000" b="1" dirty="0">
                <a:solidFill>
                  <a:srgbClr val="FF0000"/>
                </a:solidFill>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YTH</a:t>
            </a:r>
            <a:r>
              <a:rPr lang="zh-CN" altLang="zh-CN" sz="2000" b="1" dirty="0">
                <a:solidFill>
                  <a:srgbClr val="FF0000"/>
                </a:solidFill>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YTHO</a:t>
            </a:r>
            <a:r>
              <a:rPr lang="zh-CN" altLang="zh-CN" sz="2000" b="1" dirty="0">
                <a:solidFill>
                  <a:srgbClr val="FF0000"/>
                </a:solidFill>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N</a:t>
            </a:r>
            <a:endParaRPr lang="zh-CN" altLang="zh-CN" sz="2000" b="1" dirty="0">
              <a:solidFill>
                <a:srgbClr val="FF0000"/>
              </a:solidFill>
              <a:latin typeface="微软雅黑" panose="020B0503020204020204" pitchFamily="34" charset="-122"/>
              <a:ea typeface="微软雅黑" panose="020B0503020204020204" pitchFamily="34" charset="-122"/>
            </a:endParaRPr>
          </a:p>
          <a:p>
            <a:pPr marL="226800" indent="226800">
              <a:lnSpc>
                <a:spcPct val="90000"/>
              </a:lnSpc>
              <a:spcBef>
                <a:spcPts val="1000"/>
              </a:spcBef>
            </a:pPr>
            <a:r>
              <a:rPr lang="zh-CN" altLang="zh-CN" sz="2000" dirty="0">
                <a:latin typeface="微软雅黑" panose="020B0503020204020204" pitchFamily="34" charset="-122"/>
                <a:ea typeface="微软雅黑" panose="020B0503020204020204" pitchFamily="34" charset="-122"/>
              </a:rPr>
              <a:t>正则表达式优势在于</a:t>
            </a:r>
            <a:r>
              <a:rPr lang="zh-CN" altLang="zh-CN" sz="2000" b="1" dirty="0">
                <a:solidFill>
                  <a:srgbClr val="FF0000"/>
                </a:solidFill>
                <a:latin typeface="微软雅黑" panose="020B0503020204020204" pitchFamily="34" charset="-122"/>
                <a:ea typeface="微软雅黑" panose="020B0503020204020204" pitchFamily="34" charset="-122"/>
              </a:rPr>
              <a:t>简洁，一行胜千言</a:t>
            </a:r>
            <a:endParaRPr lang="en-US" altLang="zh-CN" sz="2000" b="1" dirty="0">
              <a:solidFill>
                <a:srgbClr val="FF0000"/>
              </a:solidFill>
              <a:latin typeface="微软雅黑" panose="020B0503020204020204" pitchFamily="34" charset="-122"/>
              <a:ea typeface="微软雅黑" panose="020B0503020204020204" pitchFamily="34" charset="-122"/>
            </a:endParaRPr>
          </a:p>
          <a:p>
            <a:pPr marL="226800" indent="226800">
              <a:lnSpc>
                <a:spcPct val="90000"/>
              </a:lnSpc>
              <a:spcBef>
                <a:spcPts val="1000"/>
              </a:spcBef>
            </a:pPr>
            <a:endParaRPr lang="zh-CN" altLang="zh-CN" sz="2000" dirty="0">
              <a:solidFill>
                <a:srgbClr val="0070C0"/>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2360618" y="657666"/>
            <a:ext cx="4617698"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21" name="矩形 20"/>
          <p:cNvSpPr/>
          <p:nvPr/>
        </p:nvSpPr>
        <p:spPr>
          <a:xfrm>
            <a:off x="2535221" y="737342"/>
            <a:ext cx="4288353" cy="584775"/>
          </a:xfrm>
          <a:prstGeom prst="rect">
            <a:avLst/>
          </a:prstGeom>
        </p:spPr>
        <p:txBody>
          <a:bodyPr wrap="none">
            <a:spAutoFit/>
          </a:bodyPr>
          <a:lstStyle/>
          <a:p>
            <a:r>
              <a:rPr lang="zh-CN" altLang="zh-CN" sz="3200" b="1" dirty="0">
                <a:solidFill>
                  <a:schemeClr val="bg1"/>
                </a:solidFill>
                <a:latin typeface="微软雅黑" panose="020B0503020204020204" charset="-122"/>
                <a:ea typeface="微软雅黑" panose="020B0503020204020204" charset="-122"/>
              </a:rPr>
              <a:t>正则表达式的基础知识</a:t>
            </a:r>
            <a:endParaRPr lang="zh-CN" altLang="en-US" sz="3200" b="1"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27468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08319" y="1835619"/>
            <a:ext cx="8259895" cy="4247317"/>
          </a:xfrm>
          <a:prstGeom prst="rect">
            <a:avLst/>
          </a:prstGeom>
        </p:spPr>
        <p:txBody>
          <a:bodyPr wrap="square">
            <a:spAutoFit/>
          </a:bodyPr>
          <a:lstStyle/>
          <a:p>
            <a:pPr indent="504000">
              <a:lnSpc>
                <a:spcPct val="150000"/>
              </a:lnSpc>
            </a:pPr>
            <a:r>
              <a:rPr lang="zh-CN" altLang="zh-CN" sz="2000" dirty="0">
                <a:latin typeface="微软雅黑" panose="020B0503020204020204" pitchFamily="34" charset="-122"/>
                <a:ea typeface="微软雅黑" panose="020B0503020204020204" pitchFamily="34" charset="-122"/>
              </a:rPr>
              <a:t>例</a:t>
            </a:r>
            <a:r>
              <a:rPr lang="en-US" altLang="zh-CN" sz="2000" dirty="0">
                <a:latin typeface="微软雅黑" panose="020B0503020204020204" pitchFamily="34" charset="-122"/>
                <a:ea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rPr>
              <a:t>：</a:t>
            </a:r>
          </a:p>
          <a:p>
            <a:pPr indent="504000">
              <a:lnSpc>
                <a:spcPct val="150000"/>
              </a:lnSpc>
            </a:pPr>
            <a:r>
              <a:rPr lang="en-US" altLang="zh-CN" sz="2000" dirty="0">
                <a:latin typeface="微软雅黑" panose="020B0503020204020204" pitchFamily="34" charset="-122"/>
                <a:ea typeface="微软雅黑" panose="020B0503020204020204" pitchFamily="34" charset="-122"/>
              </a:rPr>
              <a:t>‘PY’</a:t>
            </a:r>
            <a:endParaRPr lang="zh-CN" altLang="zh-CN" sz="2000" dirty="0">
              <a:latin typeface="微软雅黑" panose="020B0503020204020204" pitchFamily="34" charset="-122"/>
              <a:ea typeface="微软雅黑" panose="020B0503020204020204" pitchFamily="34" charset="-122"/>
            </a:endParaRPr>
          </a:p>
          <a:p>
            <a:pPr indent="504000">
              <a:lnSpc>
                <a:spcPct val="150000"/>
              </a:lnSpc>
            </a:pPr>
            <a:r>
              <a:rPr lang="en-US" altLang="zh-CN" sz="2000" dirty="0">
                <a:latin typeface="微软雅黑" panose="020B0503020204020204" pitchFamily="34" charset="-122"/>
                <a:ea typeface="微软雅黑" panose="020B0503020204020204" pitchFamily="34" charset="-122"/>
              </a:rPr>
              <a:t>‘PYY’</a:t>
            </a:r>
            <a:endParaRPr lang="zh-CN" altLang="zh-CN" sz="2000" dirty="0">
              <a:latin typeface="微软雅黑" panose="020B0503020204020204" pitchFamily="34" charset="-122"/>
              <a:ea typeface="微软雅黑" panose="020B0503020204020204" pitchFamily="34" charset="-122"/>
            </a:endParaRPr>
          </a:p>
          <a:p>
            <a:pPr indent="504000">
              <a:lnSpc>
                <a:spcPct val="150000"/>
              </a:lnSpc>
            </a:pPr>
            <a:r>
              <a:rPr lang="en-US" altLang="zh-CN" sz="2000" dirty="0">
                <a:latin typeface="微软雅黑" panose="020B0503020204020204" pitchFamily="34" charset="-122"/>
                <a:ea typeface="微软雅黑" panose="020B0503020204020204" pitchFamily="34" charset="-122"/>
              </a:rPr>
              <a:t>‘PYYY’</a:t>
            </a:r>
            <a:endParaRPr lang="zh-CN" altLang="zh-CN" sz="2000" dirty="0">
              <a:latin typeface="微软雅黑" panose="020B0503020204020204" pitchFamily="34" charset="-122"/>
              <a:ea typeface="微软雅黑" panose="020B0503020204020204" pitchFamily="34" charset="-122"/>
            </a:endParaRPr>
          </a:p>
          <a:p>
            <a:pPr indent="504000">
              <a:lnSpc>
                <a:spcPct val="150000"/>
              </a:lnSpc>
            </a:pPr>
            <a:r>
              <a:rPr lang="en-US" altLang="zh-CN" sz="2000" dirty="0">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a:p>
            <a:pPr indent="504000">
              <a:lnSpc>
                <a:spcPct val="150000"/>
              </a:lnSpc>
            </a:pPr>
            <a:r>
              <a:rPr lang="en-US" altLang="zh-CN" sz="2000" dirty="0">
                <a:latin typeface="微软雅黑" panose="020B0503020204020204" pitchFamily="34" charset="-122"/>
                <a:ea typeface="微软雅黑" panose="020B0503020204020204" pitchFamily="34" charset="-122"/>
              </a:rPr>
              <a:t>‘PYY…….Y’</a:t>
            </a:r>
            <a:r>
              <a:rPr lang="zh-CN" altLang="zh-CN" sz="2000" dirty="0">
                <a:latin typeface="微软雅黑" panose="020B0503020204020204" pitchFamily="34" charset="-122"/>
                <a:ea typeface="微软雅黑" panose="020B0503020204020204" pitchFamily="34" charset="-122"/>
              </a:rPr>
              <a:t>这组表达式的特点是：以</a:t>
            </a:r>
            <a:r>
              <a:rPr lang="en-US" altLang="zh-CN" sz="2000" dirty="0">
                <a:latin typeface="微软雅黑" panose="020B0503020204020204" pitchFamily="34" charset="-122"/>
                <a:ea typeface="微软雅黑" panose="020B0503020204020204" pitchFamily="34" charset="-122"/>
              </a:rPr>
              <a:t>P</a:t>
            </a:r>
            <a:r>
              <a:rPr lang="zh-CN" altLang="zh-CN" sz="2000" dirty="0">
                <a:latin typeface="微软雅黑" panose="020B0503020204020204" pitchFamily="34" charset="-122"/>
                <a:ea typeface="微软雅黑" panose="020B0503020204020204" pitchFamily="34" charset="-122"/>
              </a:rPr>
              <a:t>开头之后有一个</a:t>
            </a:r>
            <a:r>
              <a:rPr lang="en-US" altLang="zh-CN" sz="2000" dirty="0">
                <a:latin typeface="微软雅黑" panose="020B0503020204020204" pitchFamily="34" charset="-122"/>
                <a:ea typeface="微软雅黑" panose="020B0503020204020204" pitchFamily="34" charset="-122"/>
              </a:rPr>
              <a:t>Y</a:t>
            </a:r>
            <a:r>
              <a:rPr lang="zh-CN" altLang="zh-CN" sz="2000" dirty="0">
                <a:latin typeface="微软雅黑" panose="020B0503020204020204" pitchFamily="34" charset="-122"/>
                <a:ea typeface="微软雅黑" panose="020B0503020204020204" pitchFamily="34" charset="-122"/>
              </a:rPr>
              <a:t>或无</a:t>
            </a:r>
            <a:r>
              <a:rPr lang="zh-CN" altLang="en-US" sz="2000" dirty="0">
                <a:latin typeface="微软雅黑" panose="020B0503020204020204" pitchFamily="34" charset="-122"/>
                <a:ea typeface="微软雅黑" panose="020B0503020204020204" pitchFamily="34" charset="-122"/>
              </a:rPr>
              <a:t>穷</a:t>
            </a:r>
            <a:r>
              <a:rPr lang="zh-CN" altLang="zh-CN" sz="2000" dirty="0">
                <a:latin typeface="微软雅黑" panose="020B0503020204020204" pitchFamily="34" charset="-122"/>
                <a:ea typeface="微软雅黑" panose="020B0503020204020204" pitchFamily="34" charset="-122"/>
              </a:rPr>
              <a:t>个</a:t>
            </a:r>
            <a:r>
              <a:rPr lang="en-US" altLang="zh-CN" sz="2000" dirty="0">
                <a:latin typeface="微软雅黑" panose="020B0503020204020204" pitchFamily="34" charset="-122"/>
                <a:ea typeface="微软雅黑" panose="020B0503020204020204" pitchFamily="34" charset="-122"/>
              </a:rPr>
              <a:t>Y</a:t>
            </a:r>
            <a:endParaRPr lang="zh-CN" altLang="zh-CN" sz="2000" dirty="0">
              <a:latin typeface="微软雅黑" panose="020B0503020204020204" pitchFamily="34" charset="-122"/>
              <a:ea typeface="微软雅黑" panose="020B0503020204020204" pitchFamily="34" charset="-122"/>
            </a:endParaRPr>
          </a:p>
          <a:p>
            <a:pPr indent="504000">
              <a:lnSpc>
                <a:spcPct val="150000"/>
              </a:lnSpc>
            </a:pPr>
            <a:r>
              <a:rPr lang="zh-CN" altLang="zh-CN" sz="2000" dirty="0">
                <a:latin typeface="微软雅黑" panose="020B0503020204020204" pitchFamily="34" charset="-122"/>
                <a:ea typeface="微软雅黑" panose="020B0503020204020204" pitchFamily="34" charset="-122"/>
              </a:rPr>
              <a:t>在表达这类无穷，无法枚举的概念时，正则表达式优势突出，可以看到它对应的正则表达式</a:t>
            </a:r>
            <a:r>
              <a:rPr lang="zh-CN" altLang="en-US" sz="2000" dirty="0">
                <a:latin typeface="微软雅黑" panose="020B0503020204020204" pitchFamily="34" charset="-122"/>
                <a:ea typeface="微软雅黑" panose="020B0503020204020204" pitchFamily="34" charset="-122"/>
              </a:rPr>
              <a:t>为：</a:t>
            </a:r>
            <a:endParaRPr lang="zh-CN" altLang="zh-CN" sz="2000" dirty="0">
              <a:latin typeface="微软雅黑" panose="020B0503020204020204" pitchFamily="34" charset="-122"/>
              <a:ea typeface="微软雅黑" panose="020B0503020204020204" pitchFamily="34" charset="-122"/>
            </a:endParaRPr>
          </a:p>
        </p:txBody>
      </p:sp>
      <p:sp>
        <p:nvSpPr>
          <p:cNvPr id="2" name="矩形 1"/>
          <p:cNvSpPr/>
          <p:nvPr/>
        </p:nvSpPr>
        <p:spPr>
          <a:xfrm>
            <a:off x="5393029" y="5670792"/>
            <a:ext cx="1490473" cy="535531"/>
          </a:xfrm>
          <a:prstGeom prst="rect">
            <a:avLst/>
          </a:prstGeom>
        </p:spPr>
        <p:txBody>
          <a:bodyPr wrap="none">
            <a:spAutoFit/>
          </a:bodyPr>
          <a:lstStyle/>
          <a:p>
            <a:pPr marL="226800" indent="226800">
              <a:lnSpc>
                <a:spcPct val="90000"/>
              </a:lnSpc>
              <a:spcBef>
                <a:spcPts val="1000"/>
              </a:spcBef>
            </a:pPr>
            <a:r>
              <a:rPr lang="en-US" altLang="zh-CN" sz="3200" b="1" dirty="0">
                <a:solidFill>
                  <a:srgbClr val="FF0000"/>
                </a:solidFill>
                <a:latin typeface="微软雅黑" panose="020B0503020204020204" pitchFamily="34" charset="-122"/>
                <a:ea typeface="微软雅黑" panose="020B0503020204020204" pitchFamily="34" charset="-122"/>
              </a:rPr>
              <a:t>PY+</a:t>
            </a:r>
            <a:endParaRPr lang="zh-CN" altLang="zh-CN" sz="3200" b="1" dirty="0">
              <a:solidFill>
                <a:srgbClr val="FF0000"/>
              </a:solidFill>
              <a:latin typeface="微软雅黑" panose="020B0503020204020204" pitchFamily="34" charset="-122"/>
              <a:ea typeface="微软雅黑" panose="020B0503020204020204" pitchFamily="34" charset="-122"/>
            </a:endParaRPr>
          </a:p>
        </p:txBody>
      </p:sp>
      <p:sp>
        <p:nvSpPr>
          <p:cNvPr id="53" name="圆角矩形 52"/>
          <p:cNvSpPr/>
          <p:nvPr/>
        </p:nvSpPr>
        <p:spPr>
          <a:xfrm>
            <a:off x="2360618" y="657666"/>
            <a:ext cx="4617698"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54" name="矩形 53"/>
          <p:cNvSpPr/>
          <p:nvPr/>
        </p:nvSpPr>
        <p:spPr>
          <a:xfrm>
            <a:off x="2535221" y="737342"/>
            <a:ext cx="4288353" cy="584775"/>
          </a:xfrm>
          <a:prstGeom prst="rect">
            <a:avLst/>
          </a:prstGeom>
        </p:spPr>
        <p:txBody>
          <a:bodyPr wrap="none">
            <a:spAutoFit/>
          </a:bodyPr>
          <a:lstStyle/>
          <a:p>
            <a:r>
              <a:rPr lang="zh-CN" altLang="zh-CN" sz="3200" b="1" dirty="0">
                <a:solidFill>
                  <a:schemeClr val="bg1"/>
                </a:solidFill>
                <a:latin typeface="微软雅黑" panose="020B0503020204020204" charset="-122"/>
                <a:ea typeface="微软雅黑" panose="020B0503020204020204" charset="-122"/>
              </a:rPr>
              <a:t>正则表达式的基础知识</a:t>
            </a:r>
            <a:endParaRPr lang="zh-CN" altLang="en-US" sz="3200" b="1"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71064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fltVal val="0"/>
                                          </p:val>
                                        </p:tav>
                                        <p:tav tm="100000">
                                          <p:val>
                                            <p:strVal val="#ppt_w"/>
                                          </p:val>
                                        </p:tav>
                                      </p:tavLst>
                                    </p:anim>
                                    <p:anim calcmode="lin" valueType="num">
                                      <p:cBhvr>
                                        <p:cTn id="12" dur="1000" fill="hold"/>
                                        <p:tgtEl>
                                          <p:spTgt spid="2"/>
                                        </p:tgtEl>
                                        <p:attrNameLst>
                                          <p:attrName>ppt_h</p:attrName>
                                        </p:attrNameLst>
                                      </p:cBhvr>
                                      <p:tavLst>
                                        <p:tav tm="0">
                                          <p:val>
                                            <p:fltVal val="0"/>
                                          </p:val>
                                        </p:tav>
                                        <p:tav tm="100000">
                                          <p:val>
                                            <p:strVal val="#ppt_h"/>
                                          </p:val>
                                        </p:tav>
                                      </p:tavLst>
                                    </p:anim>
                                    <p:anim calcmode="lin" valueType="num">
                                      <p:cBhvr>
                                        <p:cTn id="13" dur="1000" fill="hold"/>
                                        <p:tgtEl>
                                          <p:spTgt spid="2"/>
                                        </p:tgtEl>
                                        <p:attrNameLst>
                                          <p:attrName>style.rotation</p:attrName>
                                        </p:attrNameLst>
                                      </p:cBhvr>
                                      <p:tavLst>
                                        <p:tav tm="0">
                                          <p:val>
                                            <p:fltVal val="90"/>
                                          </p:val>
                                        </p:tav>
                                        <p:tav tm="100000">
                                          <p:val>
                                            <p:fltVal val="0"/>
                                          </p:val>
                                        </p:tav>
                                      </p:tavLst>
                                    </p:anim>
                                    <p:animEffect transition="in" filter="fade">
                                      <p:cBhvr>
                                        <p:cTn id="1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35357" y="2464038"/>
            <a:ext cx="9289960" cy="2346283"/>
          </a:xfrm>
          <a:prstGeom prst="rect">
            <a:avLst/>
          </a:prstGeom>
        </p:spPr>
        <p:txBody>
          <a:bodyPr wrap="square">
            <a:spAutoFit/>
          </a:bodyPr>
          <a:lstStyle/>
          <a:p>
            <a:pPr indent="504000">
              <a:lnSpc>
                <a:spcPct val="150000"/>
              </a:lnSpc>
            </a:pPr>
            <a:r>
              <a:rPr lang="zh-CN" altLang="en-US" sz="2000" dirty="0">
                <a:latin typeface="微软雅黑" panose="020B0503020204020204" pitchFamily="34" charset="-122"/>
                <a:ea typeface="微软雅黑" panose="020B0503020204020204" pitchFamily="34" charset="-122"/>
              </a:rPr>
              <a:t>例</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indent="504000">
              <a:lnSpc>
                <a:spcPct val="150000"/>
              </a:lnSpc>
            </a:pPr>
            <a:r>
              <a:rPr lang="zh-CN" altLang="zh-CN" sz="2000" dirty="0">
                <a:latin typeface="微软雅黑" panose="020B0503020204020204" pitchFamily="34" charset="-122"/>
                <a:ea typeface="微软雅黑" panose="020B0503020204020204" pitchFamily="34" charset="-122"/>
              </a:rPr>
              <a:t>以</a:t>
            </a:r>
            <a:r>
              <a:rPr lang="en-US" altLang="zh-CN" sz="2000" dirty="0">
                <a:latin typeface="微软雅黑" panose="020B0503020204020204" pitchFamily="34" charset="-122"/>
                <a:ea typeface="微软雅黑" panose="020B0503020204020204" pitchFamily="34" charset="-122"/>
              </a:rPr>
              <a:t>’PY’</a:t>
            </a:r>
            <a:r>
              <a:rPr lang="zh-CN" altLang="zh-CN" sz="2000" dirty="0">
                <a:latin typeface="微软雅黑" panose="020B0503020204020204" pitchFamily="34" charset="-122"/>
                <a:ea typeface="微软雅黑" panose="020B0503020204020204" pitchFamily="34" charset="-122"/>
              </a:rPr>
              <a:t>开头，后续存在不多于十个字符，且后续字符不得出现</a:t>
            </a:r>
            <a:r>
              <a:rPr lang="en-US" altLang="zh-CN" sz="2000" dirty="0">
                <a:latin typeface="微软雅黑" panose="020B0503020204020204" pitchFamily="34" charset="-122"/>
                <a:ea typeface="微软雅黑" panose="020B0503020204020204" pitchFamily="34" charset="-122"/>
              </a:rPr>
              <a:t>P</a:t>
            </a:r>
            <a:r>
              <a:rPr lang="zh-CN" altLang="zh-CN" sz="2000" dirty="0">
                <a:latin typeface="微软雅黑" panose="020B0503020204020204" pitchFamily="34" charset="-122"/>
                <a:ea typeface="微软雅黑" panose="020B0503020204020204" pitchFamily="34" charset="-122"/>
              </a:rPr>
              <a:t>或</a:t>
            </a:r>
            <a:r>
              <a:rPr lang="en-US" altLang="zh-CN" sz="2000" dirty="0">
                <a:latin typeface="微软雅黑" panose="020B0503020204020204" pitchFamily="34" charset="-122"/>
                <a:ea typeface="微软雅黑" panose="020B0503020204020204" pitchFamily="34" charset="-122"/>
              </a:rPr>
              <a:t>Y</a:t>
            </a:r>
            <a:r>
              <a:rPr lang="zh-CN" altLang="en-US" sz="2000" dirty="0">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a:p>
            <a:pPr indent="504000">
              <a:lnSpc>
                <a:spcPct val="150000"/>
              </a:lnSpc>
            </a:pPr>
            <a:r>
              <a:rPr lang="zh-CN" altLang="zh-CN" sz="2000" dirty="0">
                <a:latin typeface="微软雅黑" panose="020B0503020204020204" pitchFamily="34" charset="-122"/>
                <a:ea typeface="微软雅黑" panose="020B0503020204020204" pitchFamily="34" charset="-122"/>
              </a:rPr>
              <a:t>比如</a:t>
            </a:r>
            <a:r>
              <a:rPr lang="en-US" altLang="zh-CN" sz="2000" dirty="0">
                <a:latin typeface="微软雅黑" panose="020B0503020204020204" pitchFamily="34" charset="-122"/>
                <a:ea typeface="微软雅黑" panose="020B0503020204020204" pitchFamily="34" charset="-122"/>
              </a:rPr>
              <a:t>’PYABC’ </a:t>
            </a:r>
            <a:r>
              <a:rPr lang="zh-CN" altLang="zh-CN" sz="2000" dirty="0">
                <a:latin typeface="微软雅黑" panose="020B0503020204020204" pitchFamily="34" charset="-122"/>
                <a:ea typeface="微软雅黑" panose="020B0503020204020204" pitchFamily="34" charset="-122"/>
              </a:rPr>
              <a:t>是可以的，</a:t>
            </a:r>
            <a:r>
              <a:rPr lang="en-US" altLang="zh-CN" sz="2000" dirty="0">
                <a:latin typeface="微软雅黑" panose="020B0503020204020204" pitchFamily="34" charset="-122"/>
                <a:ea typeface="微软雅黑" panose="020B0503020204020204" pitchFamily="34" charset="-122"/>
              </a:rPr>
              <a:t>’PYKXYZ’</a:t>
            </a:r>
            <a:r>
              <a:rPr lang="zh-CN" altLang="zh-CN" sz="2000" dirty="0">
                <a:latin typeface="微软雅黑" panose="020B0503020204020204" pitchFamily="34" charset="-122"/>
                <a:ea typeface="微软雅黑" panose="020B0503020204020204" pitchFamily="34" charset="-122"/>
              </a:rPr>
              <a:t>就不符合条件</a:t>
            </a:r>
            <a:r>
              <a:rPr lang="zh-CN" altLang="en-US" sz="2000" dirty="0">
                <a:latin typeface="微软雅黑" panose="020B0503020204020204" pitchFamily="34" charset="-122"/>
                <a:ea typeface="微软雅黑" panose="020B0503020204020204" pitchFamily="34" charset="-122"/>
              </a:rPr>
              <a:t>的，</a:t>
            </a:r>
            <a:r>
              <a:rPr lang="zh-CN" altLang="zh-CN" sz="2000" dirty="0">
                <a:latin typeface="微软雅黑" panose="020B0503020204020204" pitchFamily="34" charset="-122"/>
                <a:ea typeface="微软雅黑" panose="020B0503020204020204" pitchFamily="34" charset="-122"/>
              </a:rPr>
              <a:t>这组表达式，理论上讲是可以完全枚举，但条件过于繁琐，借助正则表达式来简化表达</a:t>
            </a:r>
            <a:r>
              <a:rPr lang="zh-CN" altLang="en-US" sz="2000" dirty="0">
                <a:latin typeface="微软雅黑" panose="020B0503020204020204" pitchFamily="34" charset="-122"/>
                <a:ea typeface="微软雅黑" panose="020B0503020204020204" pitchFamily="34" charset="-122"/>
              </a:rPr>
              <a:t>如下</a:t>
            </a:r>
            <a:r>
              <a:rPr lang="en-US" altLang="zh-CN" sz="2000" dirty="0">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a:p>
            <a:pPr indent="504000">
              <a:lnSpc>
                <a:spcPct val="150000"/>
              </a:lnSpc>
            </a:pPr>
            <a:r>
              <a:rPr lang="en-US" altLang="zh-CN" sz="2000" b="1" dirty="0">
                <a:solidFill>
                  <a:srgbClr val="FF0000"/>
                </a:solidFill>
                <a:latin typeface="微软雅黑" panose="020B0503020204020204" pitchFamily="34" charset="-122"/>
                <a:ea typeface="微软雅黑" panose="020B0503020204020204" pitchFamily="34" charset="-122"/>
              </a:rPr>
              <a:t>PY[^PY]{0,10}</a:t>
            </a:r>
            <a:endParaRPr lang="zh-CN" altLang="zh-CN" sz="2000" b="1" dirty="0">
              <a:solidFill>
                <a:srgbClr val="FF0000"/>
              </a:solidFill>
              <a:latin typeface="微软雅黑" panose="020B0503020204020204" pitchFamily="34" charset="-122"/>
              <a:ea typeface="微软雅黑" panose="020B0503020204020204" pitchFamily="34" charset="-122"/>
            </a:endParaRPr>
          </a:p>
        </p:txBody>
      </p:sp>
      <p:sp>
        <p:nvSpPr>
          <p:cNvPr id="13" name="Freeform 223"/>
          <p:cNvSpPr/>
          <p:nvPr/>
        </p:nvSpPr>
        <p:spPr bwMode="auto">
          <a:xfrm>
            <a:off x="921007" y="5488977"/>
            <a:ext cx="339725" cy="395288"/>
          </a:xfrm>
          <a:custGeom>
            <a:avLst/>
            <a:gdLst>
              <a:gd name="T0" fmla="*/ 181 w 211"/>
              <a:gd name="T1" fmla="*/ 99 h 246"/>
              <a:gd name="T2" fmla="*/ 180 w 211"/>
              <a:gd name="T3" fmla="*/ 44 h 246"/>
              <a:gd name="T4" fmla="*/ 118 w 211"/>
              <a:gd name="T5" fmla="*/ 48 h 246"/>
              <a:gd name="T6" fmla="*/ 38 w 211"/>
              <a:gd name="T7" fmla="*/ 20 h 246"/>
              <a:gd name="T8" fmla="*/ 27 w 211"/>
              <a:gd name="T9" fmla="*/ 104 h 246"/>
              <a:gd name="T10" fmla="*/ 43 w 211"/>
              <a:gd name="T11" fmla="*/ 160 h 246"/>
              <a:gd name="T12" fmla="*/ 39 w 211"/>
              <a:gd name="T13" fmla="*/ 223 h 246"/>
              <a:gd name="T14" fmla="*/ 104 w 211"/>
              <a:gd name="T15" fmla="*/ 203 h 246"/>
              <a:gd name="T16" fmla="*/ 142 w 211"/>
              <a:gd name="T17" fmla="*/ 208 h 246"/>
              <a:gd name="T18" fmla="*/ 156 w 211"/>
              <a:gd name="T19" fmla="*/ 165 h 246"/>
              <a:gd name="T20" fmla="*/ 197 w 211"/>
              <a:gd name="T21" fmla="*/ 155 h 246"/>
              <a:gd name="T22" fmla="*/ 181 w 211"/>
              <a:gd name="T23" fmla="*/ 9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1" h="246">
                <a:moveTo>
                  <a:pt x="181" y="99"/>
                </a:moveTo>
                <a:cubicBezTo>
                  <a:pt x="198" y="83"/>
                  <a:pt x="198" y="61"/>
                  <a:pt x="180" y="44"/>
                </a:cubicBezTo>
                <a:cubicBezTo>
                  <a:pt x="160" y="25"/>
                  <a:pt x="135" y="31"/>
                  <a:pt x="118" y="48"/>
                </a:cubicBezTo>
                <a:cubicBezTo>
                  <a:pt x="107" y="12"/>
                  <a:pt x="72" y="0"/>
                  <a:pt x="38" y="20"/>
                </a:cubicBezTo>
                <a:cubicBezTo>
                  <a:pt x="3" y="40"/>
                  <a:pt x="1" y="78"/>
                  <a:pt x="27" y="104"/>
                </a:cubicBezTo>
                <a:cubicBezTo>
                  <a:pt x="0" y="119"/>
                  <a:pt x="15" y="153"/>
                  <a:pt x="43" y="160"/>
                </a:cubicBezTo>
                <a:cubicBezTo>
                  <a:pt x="29" y="177"/>
                  <a:pt x="22" y="206"/>
                  <a:pt x="39" y="223"/>
                </a:cubicBezTo>
                <a:cubicBezTo>
                  <a:pt x="62" y="246"/>
                  <a:pt x="93" y="229"/>
                  <a:pt x="104" y="203"/>
                </a:cubicBezTo>
                <a:cubicBezTo>
                  <a:pt x="114" y="214"/>
                  <a:pt x="129" y="218"/>
                  <a:pt x="142" y="208"/>
                </a:cubicBezTo>
                <a:cubicBezTo>
                  <a:pt x="157" y="197"/>
                  <a:pt x="160" y="181"/>
                  <a:pt x="156" y="165"/>
                </a:cubicBezTo>
                <a:cubicBezTo>
                  <a:pt x="170" y="172"/>
                  <a:pt x="187" y="171"/>
                  <a:pt x="197" y="155"/>
                </a:cubicBezTo>
                <a:cubicBezTo>
                  <a:pt x="211" y="134"/>
                  <a:pt x="200" y="112"/>
                  <a:pt x="181" y="99"/>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4" name="Freeform 224"/>
          <p:cNvSpPr/>
          <p:nvPr/>
        </p:nvSpPr>
        <p:spPr bwMode="auto">
          <a:xfrm>
            <a:off x="1016257" y="5133377"/>
            <a:ext cx="314325" cy="330200"/>
          </a:xfrm>
          <a:custGeom>
            <a:avLst/>
            <a:gdLst>
              <a:gd name="T0" fmla="*/ 157 w 196"/>
              <a:gd name="T1" fmla="*/ 53 h 205"/>
              <a:gd name="T2" fmla="*/ 127 w 196"/>
              <a:gd name="T3" fmla="*/ 4 h 205"/>
              <a:gd name="T4" fmla="*/ 82 w 196"/>
              <a:gd name="T5" fmla="*/ 31 h 205"/>
              <a:gd name="T6" fmla="*/ 14 w 196"/>
              <a:gd name="T7" fmla="*/ 53 h 205"/>
              <a:gd name="T8" fmla="*/ 40 w 196"/>
              <a:gd name="T9" fmla="*/ 118 h 205"/>
              <a:gd name="T10" fmla="*/ 75 w 196"/>
              <a:gd name="T11" fmla="*/ 173 h 205"/>
              <a:gd name="T12" fmla="*/ 133 w 196"/>
              <a:gd name="T13" fmla="*/ 157 h 205"/>
              <a:gd name="T14" fmla="*/ 167 w 196"/>
              <a:gd name="T15" fmla="*/ 153 h 205"/>
              <a:gd name="T16" fmla="*/ 167 w 196"/>
              <a:gd name="T17" fmla="*/ 120 h 205"/>
              <a:gd name="T18" fmla="*/ 194 w 196"/>
              <a:gd name="T19" fmla="*/ 95 h 205"/>
              <a:gd name="T20" fmla="*/ 157 w 196"/>
              <a:gd name="T21" fmla="*/ 53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 h="205">
                <a:moveTo>
                  <a:pt x="157" y="53"/>
                </a:moveTo>
                <a:cubicBezTo>
                  <a:pt x="156" y="32"/>
                  <a:pt x="150" y="9"/>
                  <a:pt x="127" y="4"/>
                </a:cubicBezTo>
                <a:cubicBezTo>
                  <a:pt x="107" y="0"/>
                  <a:pt x="85" y="12"/>
                  <a:pt x="82" y="31"/>
                </a:cubicBezTo>
                <a:cubicBezTo>
                  <a:pt x="60" y="15"/>
                  <a:pt x="28" y="30"/>
                  <a:pt x="14" y="53"/>
                </a:cubicBezTo>
                <a:cubicBezTo>
                  <a:pt x="0" y="78"/>
                  <a:pt x="15" y="110"/>
                  <a:pt x="40" y="118"/>
                </a:cubicBezTo>
                <a:cubicBezTo>
                  <a:pt x="9" y="141"/>
                  <a:pt x="41" y="194"/>
                  <a:pt x="75" y="173"/>
                </a:cubicBezTo>
                <a:cubicBezTo>
                  <a:pt x="89" y="205"/>
                  <a:pt x="128" y="187"/>
                  <a:pt x="133" y="157"/>
                </a:cubicBezTo>
                <a:cubicBezTo>
                  <a:pt x="144" y="163"/>
                  <a:pt x="159" y="166"/>
                  <a:pt x="167" y="153"/>
                </a:cubicBezTo>
                <a:cubicBezTo>
                  <a:pt x="174" y="142"/>
                  <a:pt x="173" y="130"/>
                  <a:pt x="167" y="120"/>
                </a:cubicBezTo>
                <a:cubicBezTo>
                  <a:pt x="181" y="120"/>
                  <a:pt x="192" y="111"/>
                  <a:pt x="194" y="95"/>
                </a:cubicBezTo>
                <a:cubicBezTo>
                  <a:pt x="196" y="72"/>
                  <a:pt x="177" y="57"/>
                  <a:pt x="157" y="53"/>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5" name="Freeform 225"/>
          <p:cNvSpPr/>
          <p:nvPr/>
        </p:nvSpPr>
        <p:spPr bwMode="auto">
          <a:xfrm>
            <a:off x="1257557" y="4936527"/>
            <a:ext cx="273050" cy="269875"/>
          </a:xfrm>
          <a:custGeom>
            <a:avLst/>
            <a:gdLst>
              <a:gd name="T0" fmla="*/ 155 w 170"/>
              <a:gd name="T1" fmla="*/ 135 h 167"/>
              <a:gd name="T2" fmla="*/ 134 w 170"/>
              <a:gd name="T3" fmla="*/ 72 h 167"/>
              <a:gd name="T4" fmla="*/ 73 w 170"/>
              <a:gd name="T5" fmla="*/ 38 h 167"/>
              <a:gd name="T6" fmla="*/ 6 w 170"/>
              <a:gd name="T7" fmla="*/ 44 h 167"/>
              <a:gd name="T8" fmla="*/ 27 w 170"/>
              <a:gd name="T9" fmla="*/ 99 h 167"/>
              <a:gd name="T10" fmla="*/ 70 w 170"/>
              <a:gd name="T11" fmla="*/ 126 h 167"/>
              <a:gd name="T12" fmla="*/ 155 w 170"/>
              <a:gd name="T13" fmla="*/ 135 h 167"/>
            </a:gdLst>
            <a:ahLst/>
            <a:cxnLst>
              <a:cxn ang="0">
                <a:pos x="T0" y="T1"/>
              </a:cxn>
              <a:cxn ang="0">
                <a:pos x="T2" y="T3"/>
              </a:cxn>
              <a:cxn ang="0">
                <a:pos x="T4" y="T5"/>
              </a:cxn>
              <a:cxn ang="0">
                <a:pos x="T6" y="T7"/>
              </a:cxn>
              <a:cxn ang="0">
                <a:pos x="T8" y="T9"/>
              </a:cxn>
              <a:cxn ang="0">
                <a:pos x="T10" y="T11"/>
              </a:cxn>
              <a:cxn ang="0">
                <a:pos x="T12" y="T13"/>
              </a:cxn>
            </a:cxnLst>
            <a:rect l="0" t="0" r="r" b="b"/>
            <a:pathLst>
              <a:path w="170" h="167">
                <a:moveTo>
                  <a:pt x="155" y="135"/>
                </a:moveTo>
                <a:cubicBezTo>
                  <a:pt x="170" y="111"/>
                  <a:pt x="160" y="78"/>
                  <a:pt x="134" y="72"/>
                </a:cubicBezTo>
                <a:cubicBezTo>
                  <a:pt x="160" y="33"/>
                  <a:pt x="101" y="0"/>
                  <a:pt x="73" y="38"/>
                </a:cubicBezTo>
                <a:cubicBezTo>
                  <a:pt x="56" y="17"/>
                  <a:pt x="17" y="12"/>
                  <a:pt x="6" y="44"/>
                </a:cubicBezTo>
                <a:cubicBezTo>
                  <a:pt x="0" y="63"/>
                  <a:pt x="5" y="95"/>
                  <a:pt x="27" y="99"/>
                </a:cubicBezTo>
                <a:cubicBezTo>
                  <a:pt x="11" y="125"/>
                  <a:pt x="54" y="152"/>
                  <a:pt x="70" y="126"/>
                </a:cubicBezTo>
                <a:cubicBezTo>
                  <a:pt x="87" y="157"/>
                  <a:pt x="135" y="167"/>
                  <a:pt x="155" y="135"/>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6" name="Freeform 226"/>
          <p:cNvSpPr/>
          <p:nvPr/>
        </p:nvSpPr>
        <p:spPr bwMode="auto">
          <a:xfrm>
            <a:off x="1435357" y="5227040"/>
            <a:ext cx="293688" cy="303213"/>
          </a:xfrm>
          <a:custGeom>
            <a:avLst/>
            <a:gdLst>
              <a:gd name="T0" fmla="*/ 119 w 182"/>
              <a:gd name="T1" fmla="*/ 157 h 189"/>
              <a:gd name="T2" fmla="*/ 168 w 182"/>
              <a:gd name="T3" fmla="*/ 142 h 189"/>
              <a:gd name="T4" fmla="*/ 141 w 182"/>
              <a:gd name="T5" fmla="*/ 91 h 189"/>
              <a:gd name="T6" fmla="*/ 132 w 182"/>
              <a:gd name="T7" fmla="*/ 38 h 189"/>
              <a:gd name="T8" fmla="*/ 89 w 182"/>
              <a:gd name="T9" fmla="*/ 45 h 189"/>
              <a:gd name="T10" fmla="*/ 37 w 182"/>
              <a:gd name="T11" fmla="*/ 105 h 189"/>
              <a:gd name="T12" fmla="*/ 70 w 182"/>
              <a:gd name="T13" fmla="*/ 148 h 189"/>
              <a:gd name="T14" fmla="*/ 89 w 182"/>
              <a:gd name="T15" fmla="*/ 183 h 189"/>
              <a:gd name="T16" fmla="*/ 119 w 182"/>
              <a:gd name="T17" fmla="*/ 15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189">
                <a:moveTo>
                  <a:pt x="119" y="157"/>
                </a:moveTo>
                <a:cubicBezTo>
                  <a:pt x="137" y="168"/>
                  <a:pt x="157" y="161"/>
                  <a:pt x="168" y="142"/>
                </a:cubicBezTo>
                <a:cubicBezTo>
                  <a:pt x="182" y="117"/>
                  <a:pt x="163" y="98"/>
                  <a:pt x="141" y="91"/>
                </a:cubicBezTo>
                <a:cubicBezTo>
                  <a:pt x="155" y="72"/>
                  <a:pt x="156" y="50"/>
                  <a:pt x="132" y="38"/>
                </a:cubicBezTo>
                <a:cubicBezTo>
                  <a:pt x="118" y="31"/>
                  <a:pt x="97" y="31"/>
                  <a:pt x="89" y="45"/>
                </a:cubicBezTo>
                <a:cubicBezTo>
                  <a:pt x="46" y="0"/>
                  <a:pt x="0" y="87"/>
                  <a:pt x="37" y="105"/>
                </a:cubicBezTo>
                <a:cubicBezTo>
                  <a:pt x="15" y="128"/>
                  <a:pt x="49" y="160"/>
                  <a:pt x="70" y="148"/>
                </a:cubicBezTo>
                <a:cubicBezTo>
                  <a:pt x="68" y="163"/>
                  <a:pt x="73" y="177"/>
                  <a:pt x="89" y="183"/>
                </a:cubicBezTo>
                <a:cubicBezTo>
                  <a:pt x="106" y="189"/>
                  <a:pt x="116" y="172"/>
                  <a:pt x="119" y="15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7" name="Freeform 227"/>
          <p:cNvSpPr/>
          <p:nvPr/>
        </p:nvSpPr>
        <p:spPr bwMode="auto">
          <a:xfrm>
            <a:off x="1544894" y="5479452"/>
            <a:ext cx="317500" cy="371475"/>
          </a:xfrm>
          <a:custGeom>
            <a:avLst/>
            <a:gdLst>
              <a:gd name="T0" fmla="*/ 184 w 197"/>
              <a:gd name="T1" fmla="*/ 76 h 231"/>
              <a:gd name="T2" fmla="*/ 124 w 197"/>
              <a:gd name="T3" fmla="*/ 51 h 231"/>
              <a:gd name="T4" fmla="*/ 48 w 197"/>
              <a:gd name="T5" fmla="*/ 65 h 231"/>
              <a:gd name="T6" fmla="*/ 21 w 197"/>
              <a:gd name="T7" fmla="*/ 114 h 231"/>
              <a:gd name="T8" fmla="*/ 43 w 197"/>
              <a:gd name="T9" fmla="*/ 161 h 231"/>
              <a:gd name="T10" fmla="*/ 53 w 197"/>
              <a:gd name="T11" fmla="*/ 196 h 231"/>
              <a:gd name="T12" fmla="*/ 84 w 197"/>
              <a:gd name="T13" fmla="*/ 188 h 231"/>
              <a:gd name="T14" fmla="*/ 161 w 197"/>
              <a:gd name="T15" fmla="*/ 201 h 231"/>
              <a:gd name="T16" fmla="*/ 158 w 197"/>
              <a:gd name="T17" fmla="*/ 130 h 231"/>
              <a:gd name="T18" fmla="*/ 184 w 197"/>
              <a:gd name="T19" fmla="*/ 7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231">
                <a:moveTo>
                  <a:pt x="184" y="76"/>
                </a:moveTo>
                <a:cubicBezTo>
                  <a:pt x="173" y="51"/>
                  <a:pt x="147" y="37"/>
                  <a:pt x="124" y="51"/>
                </a:cubicBezTo>
                <a:cubicBezTo>
                  <a:pt x="114" y="0"/>
                  <a:pt x="40" y="32"/>
                  <a:pt x="48" y="65"/>
                </a:cubicBezTo>
                <a:cubicBezTo>
                  <a:pt x="21" y="59"/>
                  <a:pt x="0" y="92"/>
                  <a:pt x="21" y="114"/>
                </a:cubicBezTo>
                <a:cubicBezTo>
                  <a:pt x="0" y="134"/>
                  <a:pt x="17" y="169"/>
                  <a:pt x="43" y="161"/>
                </a:cubicBezTo>
                <a:cubicBezTo>
                  <a:pt x="39" y="174"/>
                  <a:pt x="40" y="187"/>
                  <a:pt x="53" y="196"/>
                </a:cubicBezTo>
                <a:cubicBezTo>
                  <a:pt x="64" y="203"/>
                  <a:pt x="76" y="197"/>
                  <a:pt x="84" y="188"/>
                </a:cubicBezTo>
                <a:cubicBezTo>
                  <a:pt x="96" y="216"/>
                  <a:pt x="141" y="231"/>
                  <a:pt x="161" y="201"/>
                </a:cubicBezTo>
                <a:cubicBezTo>
                  <a:pt x="175" y="182"/>
                  <a:pt x="178" y="145"/>
                  <a:pt x="158" y="130"/>
                </a:cubicBezTo>
                <a:cubicBezTo>
                  <a:pt x="181" y="123"/>
                  <a:pt x="197" y="103"/>
                  <a:pt x="184" y="76"/>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8" name="Freeform 228"/>
          <p:cNvSpPr/>
          <p:nvPr/>
        </p:nvSpPr>
        <p:spPr bwMode="auto">
          <a:xfrm>
            <a:off x="1084519" y="5096865"/>
            <a:ext cx="636588" cy="1225550"/>
          </a:xfrm>
          <a:custGeom>
            <a:avLst/>
            <a:gdLst>
              <a:gd name="T0" fmla="*/ 385 w 395"/>
              <a:gd name="T1" fmla="*/ 317 h 762"/>
              <a:gd name="T2" fmla="*/ 379 w 395"/>
              <a:gd name="T3" fmla="*/ 314 h 762"/>
              <a:gd name="T4" fmla="*/ 375 w 395"/>
              <a:gd name="T5" fmla="*/ 317 h 762"/>
              <a:gd name="T6" fmla="*/ 298 w 395"/>
              <a:gd name="T7" fmla="*/ 414 h 762"/>
              <a:gd name="T8" fmla="*/ 244 w 395"/>
              <a:gd name="T9" fmla="*/ 414 h 762"/>
              <a:gd name="T10" fmla="*/ 246 w 395"/>
              <a:gd name="T11" fmla="*/ 372 h 762"/>
              <a:gd name="T12" fmla="*/ 304 w 395"/>
              <a:gd name="T13" fmla="*/ 175 h 762"/>
              <a:gd name="T14" fmla="*/ 301 w 395"/>
              <a:gd name="T15" fmla="*/ 173 h 762"/>
              <a:gd name="T16" fmla="*/ 293 w 395"/>
              <a:gd name="T17" fmla="*/ 177 h 762"/>
              <a:gd name="T18" fmla="*/ 241 w 395"/>
              <a:gd name="T19" fmla="*/ 239 h 762"/>
              <a:gd name="T20" fmla="*/ 216 w 395"/>
              <a:gd name="T21" fmla="*/ 168 h 762"/>
              <a:gd name="T22" fmla="*/ 207 w 395"/>
              <a:gd name="T23" fmla="*/ 70 h 762"/>
              <a:gd name="T24" fmla="*/ 196 w 395"/>
              <a:gd name="T25" fmla="*/ 42 h 762"/>
              <a:gd name="T26" fmla="*/ 194 w 395"/>
              <a:gd name="T27" fmla="*/ 37 h 762"/>
              <a:gd name="T28" fmla="*/ 172 w 395"/>
              <a:gd name="T29" fmla="*/ 4 h 762"/>
              <a:gd name="T30" fmla="*/ 172 w 395"/>
              <a:gd name="T31" fmla="*/ 3 h 762"/>
              <a:gd name="T32" fmla="*/ 168 w 395"/>
              <a:gd name="T33" fmla="*/ 1 h 762"/>
              <a:gd name="T34" fmla="*/ 163 w 395"/>
              <a:gd name="T35" fmla="*/ 2 h 762"/>
              <a:gd name="T36" fmla="*/ 162 w 395"/>
              <a:gd name="T37" fmla="*/ 9 h 762"/>
              <a:gd name="T38" fmla="*/ 181 w 395"/>
              <a:gd name="T39" fmla="*/ 86 h 762"/>
              <a:gd name="T40" fmla="*/ 175 w 395"/>
              <a:gd name="T41" fmla="*/ 160 h 762"/>
              <a:gd name="T42" fmla="*/ 79 w 395"/>
              <a:gd name="T43" fmla="*/ 117 h 762"/>
              <a:gd name="T44" fmla="*/ 78 w 395"/>
              <a:gd name="T45" fmla="*/ 114 h 762"/>
              <a:gd name="T46" fmla="*/ 78 w 395"/>
              <a:gd name="T47" fmla="*/ 114 h 762"/>
              <a:gd name="T48" fmla="*/ 72 w 395"/>
              <a:gd name="T49" fmla="*/ 114 h 762"/>
              <a:gd name="T50" fmla="*/ 92 w 395"/>
              <a:gd name="T51" fmla="*/ 205 h 762"/>
              <a:gd name="T52" fmla="*/ 139 w 395"/>
              <a:gd name="T53" fmla="*/ 242 h 762"/>
              <a:gd name="T54" fmla="*/ 171 w 395"/>
              <a:gd name="T55" fmla="*/ 303 h 762"/>
              <a:gd name="T56" fmla="*/ 164 w 395"/>
              <a:gd name="T57" fmla="*/ 373 h 762"/>
              <a:gd name="T58" fmla="*/ 104 w 395"/>
              <a:gd name="T59" fmla="*/ 402 h 762"/>
              <a:gd name="T60" fmla="*/ 58 w 395"/>
              <a:gd name="T61" fmla="*/ 386 h 762"/>
              <a:gd name="T62" fmla="*/ 7 w 395"/>
              <a:gd name="T63" fmla="*/ 354 h 762"/>
              <a:gd name="T64" fmla="*/ 2 w 395"/>
              <a:gd name="T65" fmla="*/ 356 h 762"/>
              <a:gd name="T66" fmla="*/ 2 w 395"/>
              <a:gd name="T67" fmla="*/ 356 h 762"/>
              <a:gd name="T68" fmla="*/ 1 w 395"/>
              <a:gd name="T69" fmla="*/ 361 h 762"/>
              <a:gd name="T70" fmla="*/ 62 w 395"/>
              <a:gd name="T71" fmla="*/ 430 h 762"/>
              <a:gd name="T72" fmla="*/ 127 w 395"/>
              <a:gd name="T73" fmla="*/ 522 h 762"/>
              <a:gd name="T74" fmla="*/ 113 w 395"/>
              <a:gd name="T75" fmla="*/ 744 h 762"/>
              <a:gd name="T76" fmla="*/ 115 w 395"/>
              <a:gd name="T77" fmla="*/ 751 h 762"/>
              <a:gd name="T78" fmla="*/ 116 w 395"/>
              <a:gd name="T79" fmla="*/ 753 h 762"/>
              <a:gd name="T80" fmla="*/ 169 w 395"/>
              <a:gd name="T81" fmla="*/ 755 h 762"/>
              <a:gd name="T82" fmla="*/ 256 w 395"/>
              <a:gd name="T83" fmla="*/ 753 h 762"/>
              <a:gd name="T84" fmla="*/ 259 w 395"/>
              <a:gd name="T85" fmla="*/ 750 h 762"/>
              <a:gd name="T86" fmla="*/ 262 w 395"/>
              <a:gd name="T87" fmla="*/ 745 h 762"/>
              <a:gd name="T88" fmla="*/ 243 w 395"/>
              <a:gd name="T89" fmla="*/ 659 h 762"/>
              <a:gd name="T90" fmla="*/ 256 w 395"/>
              <a:gd name="T91" fmla="*/ 506 h 762"/>
              <a:gd name="T92" fmla="*/ 340 w 395"/>
              <a:gd name="T93" fmla="*/ 413 h 762"/>
              <a:gd name="T94" fmla="*/ 385 w 395"/>
              <a:gd name="T95" fmla="*/ 317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5" h="762">
                <a:moveTo>
                  <a:pt x="385" y="317"/>
                </a:moveTo>
                <a:cubicBezTo>
                  <a:pt x="384" y="313"/>
                  <a:pt x="381" y="313"/>
                  <a:pt x="379" y="314"/>
                </a:cubicBezTo>
                <a:cubicBezTo>
                  <a:pt x="377" y="314"/>
                  <a:pt x="375" y="315"/>
                  <a:pt x="375" y="317"/>
                </a:cubicBezTo>
                <a:cubicBezTo>
                  <a:pt x="361" y="359"/>
                  <a:pt x="333" y="389"/>
                  <a:pt x="298" y="414"/>
                </a:cubicBezTo>
                <a:cubicBezTo>
                  <a:pt x="283" y="424"/>
                  <a:pt x="252" y="439"/>
                  <a:pt x="244" y="414"/>
                </a:cubicBezTo>
                <a:cubicBezTo>
                  <a:pt x="239" y="401"/>
                  <a:pt x="243" y="385"/>
                  <a:pt x="246" y="372"/>
                </a:cubicBezTo>
                <a:cubicBezTo>
                  <a:pt x="261" y="304"/>
                  <a:pt x="330" y="251"/>
                  <a:pt x="304" y="175"/>
                </a:cubicBezTo>
                <a:cubicBezTo>
                  <a:pt x="303" y="174"/>
                  <a:pt x="302" y="173"/>
                  <a:pt x="301" y="173"/>
                </a:cubicBezTo>
                <a:cubicBezTo>
                  <a:pt x="299" y="171"/>
                  <a:pt x="294" y="173"/>
                  <a:pt x="293" y="177"/>
                </a:cubicBezTo>
                <a:cubicBezTo>
                  <a:pt x="290" y="204"/>
                  <a:pt x="275" y="245"/>
                  <a:pt x="241" y="239"/>
                </a:cubicBezTo>
                <a:cubicBezTo>
                  <a:pt x="214" y="234"/>
                  <a:pt x="216" y="188"/>
                  <a:pt x="216" y="168"/>
                </a:cubicBezTo>
                <a:cubicBezTo>
                  <a:pt x="216" y="135"/>
                  <a:pt x="214" y="102"/>
                  <a:pt x="207" y="70"/>
                </a:cubicBezTo>
                <a:cubicBezTo>
                  <a:pt x="205" y="60"/>
                  <a:pt x="201" y="51"/>
                  <a:pt x="196" y="42"/>
                </a:cubicBezTo>
                <a:cubicBezTo>
                  <a:pt x="196" y="40"/>
                  <a:pt x="195" y="38"/>
                  <a:pt x="194" y="37"/>
                </a:cubicBezTo>
                <a:cubicBezTo>
                  <a:pt x="190" y="24"/>
                  <a:pt x="182" y="13"/>
                  <a:pt x="172" y="4"/>
                </a:cubicBezTo>
                <a:cubicBezTo>
                  <a:pt x="172" y="4"/>
                  <a:pt x="172" y="4"/>
                  <a:pt x="172" y="3"/>
                </a:cubicBezTo>
                <a:cubicBezTo>
                  <a:pt x="171" y="1"/>
                  <a:pt x="170" y="1"/>
                  <a:pt x="168" y="1"/>
                </a:cubicBezTo>
                <a:cubicBezTo>
                  <a:pt x="166" y="0"/>
                  <a:pt x="164" y="1"/>
                  <a:pt x="163" y="2"/>
                </a:cubicBezTo>
                <a:cubicBezTo>
                  <a:pt x="161" y="4"/>
                  <a:pt x="160" y="6"/>
                  <a:pt x="162" y="9"/>
                </a:cubicBezTo>
                <a:cubicBezTo>
                  <a:pt x="177" y="30"/>
                  <a:pt x="179" y="61"/>
                  <a:pt x="181" y="86"/>
                </a:cubicBezTo>
                <a:cubicBezTo>
                  <a:pt x="183" y="111"/>
                  <a:pt x="182" y="137"/>
                  <a:pt x="175" y="160"/>
                </a:cubicBezTo>
                <a:cubicBezTo>
                  <a:pt x="157" y="227"/>
                  <a:pt x="87" y="154"/>
                  <a:pt x="79" y="117"/>
                </a:cubicBezTo>
                <a:cubicBezTo>
                  <a:pt x="79" y="116"/>
                  <a:pt x="79" y="115"/>
                  <a:pt x="78" y="114"/>
                </a:cubicBezTo>
                <a:cubicBezTo>
                  <a:pt x="78" y="114"/>
                  <a:pt x="78" y="114"/>
                  <a:pt x="78" y="114"/>
                </a:cubicBezTo>
                <a:cubicBezTo>
                  <a:pt x="77" y="112"/>
                  <a:pt x="73" y="111"/>
                  <a:pt x="72" y="114"/>
                </a:cubicBezTo>
                <a:cubicBezTo>
                  <a:pt x="58" y="148"/>
                  <a:pt x="68" y="179"/>
                  <a:pt x="92" y="205"/>
                </a:cubicBezTo>
                <a:cubicBezTo>
                  <a:pt x="106" y="219"/>
                  <a:pt x="124" y="229"/>
                  <a:pt x="139" y="242"/>
                </a:cubicBezTo>
                <a:cubicBezTo>
                  <a:pt x="159" y="258"/>
                  <a:pt x="168" y="278"/>
                  <a:pt x="171" y="303"/>
                </a:cubicBezTo>
                <a:cubicBezTo>
                  <a:pt x="174" y="327"/>
                  <a:pt x="171" y="351"/>
                  <a:pt x="164" y="373"/>
                </a:cubicBezTo>
                <a:cubicBezTo>
                  <a:pt x="154" y="403"/>
                  <a:pt x="133" y="409"/>
                  <a:pt x="104" y="402"/>
                </a:cubicBezTo>
                <a:cubicBezTo>
                  <a:pt x="89" y="398"/>
                  <a:pt x="73" y="391"/>
                  <a:pt x="58" y="386"/>
                </a:cubicBezTo>
                <a:cubicBezTo>
                  <a:pt x="43" y="380"/>
                  <a:pt x="14" y="371"/>
                  <a:pt x="7" y="354"/>
                </a:cubicBezTo>
                <a:cubicBezTo>
                  <a:pt x="6" y="351"/>
                  <a:pt x="1" y="352"/>
                  <a:pt x="2" y="356"/>
                </a:cubicBezTo>
                <a:cubicBezTo>
                  <a:pt x="2" y="356"/>
                  <a:pt x="2" y="356"/>
                  <a:pt x="2" y="356"/>
                </a:cubicBezTo>
                <a:cubicBezTo>
                  <a:pt x="1" y="357"/>
                  <a:pt x="0" y="359"/>
                  <a:pt x="1" y="361"/>
                </a:cubicBezTo>
                <a:cubicBezTo>
                  <a:pt x="15" y="389"/>
                  <a:pt x="39" y="409"/>
                  <a:pt x="62" y="430"/>
                </a:cubicBezTo>
                <a:cubicBezTo>
                  <a:pt x="90" y="456"/>
                  <a:pt x="113" y="487"/>
                  <a:pt x="127" y="522"/>
                </a:cubicBezTo>
                <a:cubicBezTo>
                  <a:pt x="154" y="592"/>
                  <a:pt x="146" y="678"/>
                  <a:pt x="113" y="744"/>
                </a:cubicBezTo>
                <a:cubicBezTo>
                  <a:pt x="111" y="747"/>
                  <a:pt x="113" y="750"/>
                  <a:pt x="115" y="751"/>
                </a:cubicBezTo>
                <a:cubicBezTo>
                  <a:pt x="115" y="752"/>
                  <a:pt x="116" y="753"/>
                  <a:pt x="116" y="753"/>
                </a:cubicBezTo>
                <a:cubicBezTo>
                  <a:pt x="129" y="762"/>
                  <a:pt x="155" y="756"/>
                  <a:pt x="169" y="755"/>
                </a:cubicBezTo>
                <a:cubicBezTo>
                  <a:pt x="197" y="753"/>
                  <a:pt x="229" y="760"/>
                  <a:pt x="256" y="753"/>
                </a:cubicBezTo>
                <a:cubicBezTo>
                  <a:pt x="257" y="753"/>
                  <a:pt x="258" y="752"/>
                  <a:pt x="259" y="750"/>
                </a:cubicBezTo>
                <a:cubicBezTo>
                  <a:pt x="261" y="751"/>
                  <a:pt x="264" y="747"/>
                  <a:pt x="262" y="745"/>
                </a:cubicBezTo>
                <a:cubicBezTo>
                  <a:pt x="242" y="726"/>
                  <a:pt x="245" y="685"/>
                  <a:pt x="243" y="659"/>
                </a:cubicBezTo>
                <a:cubicBezTo>
                  <a:pt x="237" y="608"/>
                  <a:pt x="234" y="554"/>
                  <a:pt x="256" y="506"/>
                </a:cubicBezTo>
                <a:cubicBezTo>
                  <a:pt x="273" y="467"/>
                  <a:pt x="310" y="441"/>
                  <a:pt x="340" y="413"/>
                </a:cubicBezTo>
                <a:cubicBezTo>
                  <a:pt x="366" y="388"/>
                  <a:pt x="395" y="355"/>
                  <a:pt x="385" y="317"/>
                </a:cubicBez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ndParaRPr>
          </a:p>
        </p:txBody>
      </p:sp>
      <p:sp>
        <p:nvSpPr>
          <p:cNvPr id="12" name="圆角矩形 11"/>
          <p:cNvSpPr/>
          <p:nvPr/>
        </p:nvSpPr>
        <p:spPr>
          <a:xfrm>
            <a:off x="2360618" y="657666"/>
            <a:ext cx="4617698" cy="731813"/>
          </a:xfrm>
          <a:prstGeom prst="roundRect">
            <a:avLst>
              <a:gd name="adj" fmla="val 27816"/>
            </a:avLst>
          </a:prstGeom>
          <a:solidFill>
            <a:schemeClr val="tx1">
              <a:lumMod val="75000"/>
              <a:lumOff val="25000"/>
              <a:alpha val="40000"/>
            </a:schemeClr>
          </a:solidFill>
          <a:ln>
            <a:noFill/>
          </a:ln>
          <a:effectLst>
            <a:outerShdw blurRad="152400" dist="762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3200" b="1" dirty="0">
              <a:latin typeface="微软雅黑" panose="020B0503020204020204" pitchFamily="34" charset="-122"/>
              <a:ea typeface="微软雅黑" panose="020B0503020204020204" pitchFamily="34" charset="-122"/>
            </a:endParaRPr>
          </a:p>
        </p:txBody>
      </p:sp>
      <p:sp>
        <p:nvSpPr>
          <p:cNvPr id="19" name="矩形 18"/>
          <p:cNvSpPr/>
          <p:nvPr/>
        </p:nvSpPr>
        <p:spPr>
          <a:xfrm>
            <a:off x="2535221" y="737342"/>
            <a:ext cx="4288353" cy="584775"/>
          </a:xfrm>
          <a:prstGeom prst="rect">
            <a:avLst/>
          </a:prstGeom>
        </p:spPr>
        <p:txBody>
          <a:bodyPr wrap="none">
            <a:spAutoFit/>
          </a:bodyPr>
          <a:lstStyle/>
          <a:p>
            <a:r>
              <a:rPr lang="zh-CN" altLang="zh-CN" sz="3200" b="1" dirty="0">
                <a:solidFill>
                  <a:schemeClr val="bg1"/>
                </a:solidFill>
                <a:latin typeface="微软雅黑" panose="020B0503020204020204" charset="-122"/>
                <a:ea typeface="微软雅黑" panose="020B0503020204020204" charset="-122"/>
              </a:rPr>
              <a:t>正则表达式的基础知识</a:t>
            </a:r>
            <a:endParaRPr lang="zh-CN" altLang="en-US" sz="3200" b="1"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2863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1791</TotalTime>
  <Words>609</Words>
  <Application>Microsoft Office PowerPoint</Application>
  <PresentationFormat>自定义</PresentationFormat>
  <Paragraphs>105</Paragraphs>
  <Slides>22</Slides>
  <Notes>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22</vt:i4>
      </vt:variant>
    </vt:vector>
  </HeadingPairs>
  <TitlesOfParts>
    <vt:vector size="34" baseType="lpstr">
      <vt:lpstr>Montserrat</vt:lpstr>
      <vt:lpstr>等线</vt:lpstr>
      <vt:lpstr>宋体</vt:lpstr>
      <vt:lpstr>微软雅黑</vt:lpstr>
      <vt:lpstr>Arial</vt:lpstr>
      <vt:lpstr>Calibri</vt:lpstr>
      <vt:lpstr>Calibri Light</vt:lpstr>
      <vt:lpstr>Century Gothic</vt:lpstr>
      <vt:lpstr>Impact</vt:lpstr>
      <vt:lpstr>Times New Roman</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SQ</dc:creator>
  <cp:lastModifiedBy>PC</cp:lastModifiedBy>
  <cp:revision>167</cp:revision>
  <dcterms:created xsi:type="dcterms:W3CDTF">2017-06-05T01:21:00Z</dcterms:created>
  <dcterms:modified xsi:type="dcterms:W3CDTF">2022-03-06T10:38:20Z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