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3"/>
  </p:notesMasterIdLst>
  <p:sldIdLst>
    <p:sldId id="256" r:id="rId3"/>
    <p:sldId id="292" r:id="rId4"/>
    <p:sldId id="293" r:id="rId5"/>
    <p:sldId id="269" r:id="rId6"/>
    <p:sldId id="275" r:id="rId7"/>
    <p:sldId id="261" r:id="rId8"/>
    <p:sldId id="262" r:id="rId9"/>
    <p:sldId id="276" r:id="rId10"/>
    <p:sldId id="274" r:id="rId11"/>
    <p:sldId id="280" r:id="rId12"/>
    <p:sldId id="287" r:id="rId13"/>
    <p:sldId id="288" r:id="rId14"/>
    <p:sldId id="291" r:id="rId15"/>
    <p:sldId id="289" r:id="rId16"/>
    <p:sldId id="294" r:id="rId17"/>
    <p:sldId id="281" r:id="rId18"/>
    <p:sldId id="285" r:id="rId19"/>
    <p:sldId id="290" r:id="rId20"/>
    <p:sldId id="272" r:id="rId21"/>
    <p:sldId id="257" r:id="rId2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109" d="100"/>
          <a:sy n="109" d="100"/>
        </p:scale>
        <p:origin x="806" y="8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按功能对函数进行分类，从应用来看：用于匹配的有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两个函数，用于查找的有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findall,finditer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两个函数，而用于替换的是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函数，还有用于对匹配结果进行分割的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函数。关于函数的用法，我们留至下一讲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021655" y="3056271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299271" y="3379437"/>
            <a:ext cx="680653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函数的返回值</a:t>
            </a:r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Match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39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585" y="3197589"/>
            <a:ext cx="72579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import re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phoneReg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re.compile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(r'\d\d\d-\d\d\d\d-\d\d\d\d')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phone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phoneReg.search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('my family phone number is 021-5173-3333')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('Founded phone number is '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phone.group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Founded phone number is 021-5173-3333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type(phone)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&lt;type '_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sre.SRE_Match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5357" y="1999266"/>
            <a:ext cx="978063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在上表中我们看到有三个函数的返回值与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对象有关。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对象有一个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方法，它用于返回被查找字符中实际匹配的文本。</a:t>
            </a:r>
          </a:p>
          <a:p>
            <a:pPr indent="504000">
              <a:lnSpc>
                <a:spcPct val="150000"/>
              </a:lnSpc>
            </a:pPr>
            <a:endParaRPr lang="zh-CN" altLang="en-US" sz="1800" dirty="0"/>
          </a:p>
        </p:txBody>
      </p:sp>
      <p:sp>
        <p:nvSpPr>
          <p:cNvPr id="19" name="圆角矩形 18"/>
          <p:cNvSpPr/>
          <p:nvPr/>
        </p:nvSpPr>
        <p:spPr>
          <a:xfrm>
            <a:off x="2360618" y="657666"/>
            <a:ext cx="518733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5222" y="737342"/>
            <a:ext cx="4845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函数的返回值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Match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456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1953" y="3149318"/>
            <a:ext cx="6096000" cy="2395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对象的四个方法</a:t>
            </a:r>
          </a:p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.group(0):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获得匹配后的字符串</a:t>
            </a:r>
          </a:p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.start():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匹配字符串在原始字符串的开始位置</a:t>
            </a:r>
          </a:p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.end():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匹配字符串在原始字符串的结束位置</a:t>
            </a:r>
          </a:p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.span():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(.start(),.end())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60618" y="657666"/>
            <a:ext cx="518733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5222" y="737342"/>
            <a:ext cx="4845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函数的返回值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Match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0953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97030" y="3081176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对象的四个属性</a:t>
            </a:r>
          </a:p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.string: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待匹配的文本</a:t>
            </a:r>
          </a:p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.re: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匹配时使用的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对象（正则表达式）</a:t>
            </a:r>
          </a:p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正则表达式搜索文本的开始位置</a:t>
            </a:r>
          </a:p>
          <a:p>
            <a:pPr marL="226800" indent="226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endpos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正则表达式搜索文本的结束位置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360618" y="657666"/>
            <a:ext cx="518733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5222" y="737342"/>
            <a:ext cx="4845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函数的返回值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Match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6909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6556" y="1900692"/>
            <a:ext cx="9834557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import 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m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re.search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(r'[1-9]\d{5}','beijing100900 shanghai210013')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m.string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'beijing100900 shanghai210013'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m.re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&lt;_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sre.SRE_Pattern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object at 0x0000000002898F30&gt;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m.re.pattern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'[1-9]\\d{5}'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m.pos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60618" y="657666"/>
            <a:ext cx="518733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35222" y="737342"/>
            <a:ext cx="4845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函数的返回值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Match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5763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0655" y="2144780"/>
            <a:ext cx="442383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m.endpos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m.group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'100900'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m.start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m.end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m.span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(7, 13)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60618" y="657666"/>
            <a:ext cx="518733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35222" y="737342"/>
            <a:ext cx="4845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函数的返回值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Match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1185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36055" y="3056271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1.4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213671" y="337943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匹配模式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5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3645" y="1886742"/>
            <a:ext cx="93689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match=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re.search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r'PY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.*N','PYAHBNCNDNEN')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分析上例：正则表达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后字符任意多，以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结尾，会发现，可以在字符串中匹配长短不同的多个字符串（如：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PYAHBN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PYAHBNCN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PYAHBNCNDN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PYAHBNCNDNEN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），最终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会返回哪个匹配结果呢？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match.group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'PYAHBNCNDNEN'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最终结果匹配出了最长的子串，说明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工作在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贪婪匹配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60618" y="657666"/>
            <a:ext cx="236761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5223" y="737342"/>
            <a:ext cx="1903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匹配模式</a:t>
            </a:r>
          </a:p>
        </p:txBody>
      </p:sp>
    </p:spTree>
    <p:extLst>
      <p:ext uri="{BB962C8B-B14F-4D97-AF65-F5344CB8AC3E}">
        <p14:creationId xmlns:p14="http://schemas.microsoft.com/office/powerpoint/2010/main" val="38157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0618" y="2946239"/>
            <a:ext cx="7015166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如何输出最短子串，实现最小匹配呢？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match=re.search(r'PY.*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N','PYAHBNCNDNEN')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match.group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'PYAHBN’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60618" y="657666"/>
            <a:ext cx="236761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5223" y="737342"/>
            <a:ext cx="1903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匹配模式</a:t>
            </a:r>
          </a:p>
        </p:txBody>
      </p:sp>
    </p:spTree>
    <p:extLst>
      <p:ext uri="{BB962C8B-B14F-4D97-AF65-F5344CB8AC3E}">
        <p14:creationId xmlns:p14="http://schemas.microsoft.com/office/powerpoint/2010/main" val="337603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1997585" y="1469155"/>
            <a:ext cx="8899780" cy="482441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60618" y="657666"/>
            <a:ext cx="236761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35223" y="737342"/>
            <a:ext cx="1903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匹配模式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4844592" y="1700238"/>
            <a:ext cx="5862637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43"/>
          <p:cNvSpPr>
            <a:spLocks noChangeArrowheads="1"/>
          </p:cNvSpPr>
          <p:nvPr/>
        </p:nvSpPr>
        <p:spPr bwMode="auto">
          <a:xfrm>
            <a:off x="2213485" y="168505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2213485" y="2585167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*?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45"/>
          <p:cNvSpPr>
            <a:spLocks noChangeArrowheads="1"/>
          </p:cNvSpPr>
          <p:nvPr/>
        </p:nvSpPr>
        <p:spPr bwMode="auto">
          <a:xfrm>
            <a:off x="2213485" y="3485280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+?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46"/>
          <p:cNvSpPr>
            <a:spLocks noChangeArrowheads="1"/>
          </p:cNvSpPr>
          <p:nvPr/>
        </p:nvSpPr>
        <p:spPr bwMode="auto">
          <a:xfrm>
            <a:off x="2213485" y="4385392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??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47"/>
          <p:cNvSpPr>
            <a:spLocks noChangeArrowheads="1"/>
          </p:cNvSpPr>
          <p:nvPr/>
        </p:nvSpPr>
        <p:spPr bwMode="auto">
          <a:xfrm>
            <a:off x="2213485" y="528550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8"/>
          <p:cNvSpPr>
            <a:spLocks noChangeArrowheads="1"/>
          </p:cNvSpPr>
          <p:nvPr/>
        </p:nvSpPr>
        <p:spPr bwMode="auto">
          <a:xfrm>
            <a:off x="4844591" y="2585167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前一个字符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次或无限次扩展，最小匹配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53"/>
          <p:cNvSpPr>
            <a:spLocks noChangeArrowheads="1"/>
          </p:cNvSpPr>
          <p:nvPr/>
        </p:nvSpPr>
        <p:spPr bwMode="auto">
          <a:xfrm>
            <a:off x="4844590" y="3485280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前一个字符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次或无限次扩展，最小匹配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57"/>
          <p:cNvSpPr>
            <a:spLocks noChangeArrowheads="1"/>
          </p:cNvSpPr>
          <p:nvPr/>
        </p:nvSpPr>
        <p:spPr bwMode="auto">
          <a:xfrm>
            <a:off x="4844589" y="4401814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前一个字符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次扩展，最小匹配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61"/>
          <p:cNvSpPr>
            <a:spLocks noChangeArrowheads="1"/>
          </p:cNvSpPr>
          <p:nvPr/>
        </p:nvSpPr>
        <p:spPr bwMode="auto">
          <a:xfrm>
            <a:off x="4844588" y="5285505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扩展前一个字符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次（含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），最小匹配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5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099999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1807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正则表达式的作用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099999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361524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822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099999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15402" y="3714217"/>
              <a:ext cx="3255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正则表达式的常用函数及内置属性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099999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361524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5402" y="1198852"/>
              <a:ext cx="2014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元字符的作用及示例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099999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3047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正则表达式最常见的应用：爬虫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5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3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2716205" y="3035960"/>
            <a:ext cx="3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RE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34" name="矩形 33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RE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模块的主要函数</a:t>
            </a:r>
          </a:p>
        </p:txBody>
      </p:sp>
      <p:sp>
        <p:nvSpPr>
          <p:cNvPr id="13" name="矩形 12"/>
          <p:cNvSpPr/>
          <p:nvPr/>
        </p:nvSpPr>
        <p:spPr>
          <a:xfrm>
            <a:off x="6015144" y="2824106"/>
            <a:ext cx="3307224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6015144" y="3016408"/>
            <a:ext cx="3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5" name="矩形 14"/>
          <p:cNvSpPr/>
          <p:nvPr/>
        </p:nvSpPr>
        <p:spPr>
          <a:xfrm>
            <a:off x="6015144" y="3718951"/>
            <a:ext cx="3307224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20"/>
          <p:cNvSpPr txBox="1"/>
          <p:nvPr/>
        </p:nvSpPr>
        <p:spPr>
          <a:xfrm>
            <a:off x="6015144" y="3911253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匹配模式</a:t>
            </a:r>
          </a:p>
        </p:txBody>
      </p:sp>
    </p:spTree>
    <p:extLst>
      <p:ext uri="{BB962C8B-B14F-4D97-AF65-F5344CB8AC3E}">
        <p14:creationId xmlns:p14="http://schemas.microsoft.com/office/powerpoint/2010/main" val="22623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4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/>
      <p:bldP spid="34" grpId="0" animBg="1"/>
      <p:bldP spid="35" grpId="0"/>
      <p:bldP spid="13" grpId="0" animBg="1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82742" y="3056271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679184" y="337943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 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61345" y="3322377"/>
            <a:ext cx="733179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模块提供对正则表达式的支持，它内嵌在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的标准库中。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调用方式：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2360618" y="657666"/>
            <a:ext cx="198416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535222" y="737342"/>
            <a:ext cx="153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30480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4922" y="2916739"/>
            <a:ext cx="80168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模块采用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raw string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类型（原生字符串类型）表示正则表达式，表示方式为：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r'text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r'[1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‐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9]\d{5}'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  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r'\d{3}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‐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\d{8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}|\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d{4}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‐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\d{7}'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raw string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是不包含对转义符再次转义的字符串。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360618" y="657666"/>
            <a:ext cx="198416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35222" y="737342"/>
            <a:ext cx="153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2746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90234" y="5056224"/>
            <a:ext cx="729467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959042" y="3867947"/>
            <a:ext cx="5733268" cy="1228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矩形 19"/>
          <p:cNvSpPr/>
          <p:nvPr/>
        </p:nvSpPr>
        <p:spPr>
          <a:xfrm>
            <a:off x="2058466" y="2634873"/>
            <a:ext cx="7534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在上面的两个例子中，如果采用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类型，表达将更繁琐：每遇到转义字符需再次转义。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当正则表达式包含转义符时，使用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raw string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360618" y="657666"/>
            <a:ext cx="198416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35222" y="737342"/>
            <a:ext cx="153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32863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618218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814660" y="3575472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模块主要函数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360618" y="657666"/>
            <a:ext cx="36744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2" y="737342"/>
            <a:ext cx="3383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模块主要函数</a:t>
            </a: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1997585" y="1469155"/>
            <a:ext cx="8899780" cy="4824412"/>
          </a:xfrm>
          <a:prstGeom prst="roundRect">
            <a:avLst>
              <a:gd name="adj" fmla="val 6444"/>
            </a:avLst>
          </a:prstGeom>
          <a:solidFill>
            <a:srgbClr val="C0C0C0">
              <a:alpha val="25098"/>
            </a:srgbClr>
          </a:solidFill>
          <a:ln w="19050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4844592" y="1700238"/>
            <a:ext cx="5862637" cy="792162"/>
          </a:xfrm>
          <a:prstGeom prst="roundRect">
            <a:avLst>
              <a:gd name="adj" fmla="val 12343"/>
            </a:avLst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3"/>
          <p:cNvSpPr>
            <a:spLocks noChangeArrowheads="1"/>
          </p:cNvSpPr>
          <p:nvPr/>
        </p:nvSpPr>
        <p:spPr bwMode="auto">
          <a:xfrm>
            <a:off x="2213485" y="168505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2213485" y="2585167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re.compile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5"/>
          <p:cNvSpPr>
            <a:spLocks noChangeArrowheads="1"/>
          </p:cNvSpPr>
          <p:nvPr/>
        </p:nvSpPr>
        <p:spPr bwMode="auto">
          <a:xfrm>
            <a:off x="2213485" y="3485280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re.search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46"/>
          <p:cNvSpPr>
            <a:spLocks noChangeArrowheads="1"/>
          </p:cNvSpPr>
          <p:nvPr/>
        </p:nvSpPr>
        <p:spPr bwMode="auto">
          <a:xfrm>
            <a:off x="2213485" y="4385392"/>
            <a:ext cx="2469473" cy="792163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re.match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7"/>
          <p:cNvSpPr>
            <a:spLocks noChangeArrowheads="1"/>
          </p:cNvSpPr>
          <p:nvPr/>
        </p:nvSpPr>
        <p:spPr bwMode="auto">
          <a:xfrm>
            <a:off x="2213485" y="5285505"/>
            <a:ext cx="2469473" cy="792162"/>
          </a:xfrm>
          <a:prstGeom prst="roundRect">
            <a:avLst>
              <a:gd name="adj" fmla="val 12343"/>
            </a:avLst>
          </a:prstGeom>
          <a:solidFill>
            <a:srgbClr val="C0C0C0"/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95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re.split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8"/>
          <p:cNvSpPr>
            <a:spLocks noChangeArrowheads="1"/>
          </p:cNvSpPr>
          <p:nvPr/>
        </p:nvSpPr>
        <p:spPr bwMode="auto">
          <a:xfrm>
            <a:off x="4844591" y="2585167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可以把正则表达式编译成一个正则表达式对象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53"/>
          <p:cNvSpPr>
            <a:spLocks noChangeArrowheads="1"/>
          </p:cNvSpPr>
          <p:nvPr/>
        </p:nvSpPr>
        <p:spPr bwMode="auto">
          <a:xfrm>
            <a:off x="4844590" y="3485280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在一个字符串中搜索匹配正则表达式的第一个位置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57"/>
          <p:cNvSpPr>
            <a:spLocks noChangeArrowheads="1"/>
          </p:cNvSpPr>
          <p:nvPr/>
        </p:nvSpPr>
        <p:spPr bwMode="auto">
          <a:xfrm>
            <a:off x="4844589" y="4401814"/>
            <a:ext cx="5862637" cy="792163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从一个字符串的开始位置起匹配正则表达式，返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61"/>
          <p:cNvSpPr>
            <a:spLocks noChangeArrowheads="1"/>
          </p:cNvSpPr>
          <p:nvPr/>
        </p:nvSpPr>
        <p:spPr bwMode="auto">
          <a:xfrm>
            <a:off x="4844588" y="5285505"/>
            <a:ext cx="5862637" cy="792162"/>
          </a:xfrm>
          <a:prstGeom prst="roundRect">
            <a:avLst>
              <a:gd name="adj" fmla="val 12343"/>
            </a:avLst>
          </a:prstGeom>
          <a:solidFill>
            <a:srgbClr val="FFFFFF"/>
          </a:solidFill>
          <a:ln w="19050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195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搜索字符串，以列表类型返回全部能匹配的子串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1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767</Words>
  <Application>Microsoft Office PowerPoint</Application>
  <PresentationFormat>自定义</PresentationFormat>
  <Paragraphs>122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Gulim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174</cp:revision>
  <dcterms:created xsi:type="dcterms:W3CDTF">2017-06-05T01:21:00Z</dcterms:created>
  <dcterms:modified xsi:type="dcterms:W3CDTF">2022-03-08T03:11:18Z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