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36"/>
  </p:notesMasterIdLst>
  <p:sldIdLst>
    <p:sldId id="256" r:id="rId3"/>
    <p:sldId id="313" r:id="rId4"/>
    <p:sldId id="314" r:id="rId5"/>
    <p:sldId id="269" r:id="rId6"/>
    <p:sldId id="290" r:id="rId7"/>
    <p:sldId id="311" r:id="rId8"/>
    <p:sldId id="291" r:id="rId9"/>
    <p:sldId id="292" r:id="rId10"/>
    <p:sldId id="293" r:id="rId11"/>
    <p:sldId id="294" r:id="rId12"/>
    <p:sldId id="296" r:id="rId13"/>
    <p:sldId id="295" r:id="rId14"/>
    <p:sldId id="317" r:id="rId15"/>
    <p:sldId id="297" r:id="rId16"/>
    <p:sldId id="298" r:id="rId17"/>
    <p:sldId id="316" r:id="rId18"/>
    <p:sldId id="312" r:id="rId19"/>
    <p:sldId id="308" r:id="rId20"/>
    <p:sldId id="299" r:id="rId21"/>
    <p:sldId id="300" r:id="rId22"/>
    <p:sldId id="310" r:id="rId23"/>
    <p:sldId id="301" r:id="rId24"/>
    <p:sldId id="302" r:id="rId25"/>
    <p:sldId id="303" r:id="rId26"/>
    <p:sldId id="304" r:id="rId27"/>
    <p:sldId id="276" r:id="rId28"/>
    <p:sldId id="287" r:id="rId29"/>
    <p:sldId id="288" r:id="rId30"/>
    <p:sldId id="305" r:id="rId31"/>
    <p:sldId id="315" r:id="rId32"/>
    <p:sldId id="306" r:id="rId33"/>
    <p:sldId id="307" r:id="rId34"/>
    <p:sldId id="257" r:id="rId35"/>
  </p:sldIdLst>
  <p:sldSz cx="12195175" cy="6859588"/>
  <p:notesSz cx="7104063" cy="10234613"/>
  <p:defaultTextStyle>
    <a:defPPr>
      <a:defRPr lang="zh-CN"/>
    </a:defPPr>
    <a:lvl1pPr marL="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637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2735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6909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546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182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3819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456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092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lyn" initials="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70C0"/>
    <a:srgbClr val="009899"/>
    <a:srgbClr val="F28D01"/>
    <a:srgbClr val="2A7E1F"/>
    <a:srgbClr val="059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72" autoAdjust="0"/>
    <p:restoredTop sz="86188" autoAdjust="0"/>
  </p:normalViewPr>
  <p:slideViewPr>
    <p:cSldViewPr snapToGrid="0">
      <p:cViewPr varScale="1">
        <p:scale>
          <a:sx n="98" d="100"/>
          <a:sy n="98" d="100"/>
        </p:scale>
        <p:origin x="888" y="84"/>
      </p:cViewPr>
      <p:guideLst>
        <p:guide orient="horz" pos="21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7635D-746C-4F00-80C7-ECA8C9CFF735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22547-8B0A-4059-BC7E-3372AC7E2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19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按功能对函数进行分类，从应用来看：用于匹配的有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match</a:t>
            </a:r>
            <a:r>
              <a:rPr lang="zh-CN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search</a:t>
            </a:r>
            <a:r>
              <a:rPr lang="zh-CN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两个函数，用于查找的有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findall,finditer</a:t>
            </a:r>
            <a:r>
              <a:rPr lang="zh-CN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两个函数，而用于替换的是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</a:t>
            </a:r>
            <a:r>
              <a:rPr lang="zh-CN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函数，还有用于对匹配结果进行分割的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split</a:t>
            </a:r>
            <a:r>
              <a:rPr lang="zh-CN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函数。关于函数的用法，我们留至下一讲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047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8" name="组合 7"/>
          <p:cNvGrpSpPr>
            <a:grpSpLocks noChangeAspect="1"/>
          </p:cNvGrpSpPr>
          <p:nvPr userDrawn="1"/>
        </p:nvGrpSpPr>
        <p:grpSpPr bwMode="auto">
          <a:xfrm>
            <a:off x="606056" y="569533"/>
            <a:ext cx="11099010" cy="5900499"/>
            <a:chOff x="1608912" y="1173758"/>
            <a:chExt cx="6572388" cy="3482975"/>
          </a:xfrm>
        </p:grpSpPr>
        <p:sp>
          <p:nvSpPr>
            <p:cNvPr id="9" name="Freeform 5"/>
            <p:cNvSpPr/>
            <p:nvPr/>
          </p:nvSpPr>
          <p:spPr bwMode="auto">
            <a:xfrm>
              <a:off x="1608912" y="1173758"/>
              <a:ext cx="6572388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7700506" y="4184533"/>
              <a:ext cx="449211" cy="447206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1" name="Freeform 7"/>
          <p:cNvSpPr/>
          <p:nvPr userDrawn="1"/>
        </p:nvSpPr>
        <p:spPr bwMode="auto">
          <a:xfrm>
            <a:off x="490110" y="396756"/>
            <a:ext cx="1953261" cy="1503393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1956" tIns="35987" rIns="71956" bIns="35987"/>
          <a:lstStyle/>
          <a:p>
            <a:endParaRPr lang="zh-CN" altLang="en-US" sz="80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91" y="608400"/>
            <a:ext cx="1155600" cy="115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" y="0"/>
            <a:ext cx="12191210" cy="6859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0086" y="2483187"/>
            <a:ext cx="10935007" cy="923156"/>
          </a:xfrm>
          <a:prstGeom prst="rect">
            <a:avLst/>
          </a:prstGeom>
          <a:noFill/>
        </p:spPr>
        <p:txBody>
          <a:bodyPr lIns="91270" tIns="45634" rIns="91270" bIns="45634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知识点：常用函数及内置属性</a:t>
            </a:r>
            <a:endParaRPr lang="zh-CN" altLang="en-US" sz="5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57557" y="2672762"/>
            <a:ext cx="9766116" cy="2395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&gt;&gt;&gt; import re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&gt;&gt;&gt; match =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re.search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(r'[1-9]\d{5}','BEIJING100029  SHANGHAI200183')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&gt;&gt;&gt; if match: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print(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match.group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100029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360618" y="657666"/>
            <a:ext cx="2294509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535221" y="737342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常用函数</a:t>
            </a:r>
          </a:p>
        </p:txBody>
      </p:sp>
    </p:spTree>
    <p:extLst>
      <p:ext uri="{BB962C8B-B14F-4D97-AF65-F5344CB8AC3E}">
        <p14:creationId xmlns:p14="http://schemas.microsoft.com/office/powerpoint/2010/main" val="409115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89369" y="2722305"/>
            <a:ext cx="890079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re.match(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pattern,string,flags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=0)</a:t>
            </a:r>
          </a:p>
          <a:p>
            <a:pPr indent="504000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从一个字符串的开始位置起匹配正则表达式，返回match对象。</a:t>
            </a:r>
          </a:p>
          <a:p>
            <a:pPr indent="504000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patter:正则表达式的字符串或原生字符串表示</a:t>
            </a:r>
          </a:p>
          <a:p>
            <a:pPr indent="504000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string:待匹配字符串</a:t>
            </a:r>
          </a:p>
          <a:p>
            <a:pPr indent="504000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flags:正则表达式使用时的控制标记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2360618" y="657666"/>
            <a:ext cx="2294509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535221" y="737342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常用函数</a:t>
            </a:r>
          </a:p>
        </p:txBody>
      </p:sp>
    </p:spTree>
    <p:extLst>
      <p:ext uri="{BB962C8B-B14F-4D97-AF65-F5344CB8AC3E}">
        <p14:creationId xmlns:p14="http://schemas.microsoft.com/office/powerpoint/2010/main" val="212280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79857" y="1867781"/>
            <a:ext cx="9335159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&gt;&gt;&gt; import re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&gt;&gt;&gt; match =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re.match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(r'[1-9]\d{5}','BEIJING100029')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&gt;&gt;&gt; if match: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match.group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&gt;&gt;&gt;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match.group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Traceback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(most recent call last):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File "&lt;pyshell#32&gt;", line 1, in &lt;module&gt;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match.group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AttributeError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 '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NoneType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' object has no attribute 'group'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360618" y="657666"/>
            <a:ext cx="2294509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535221" y="737342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常用函数</a:t>
            </a:r>
          </a:p>
        </p:txBody>
      </p:sp>
    </p:spTree>
    <p:extLst>
      <p:ext uri="{BB962C8B-B14F-4D97-AF65-F5344CB8AC3E}">
        <p14:creationId xmlns:p14="http://schemas.microsoft.com/office/powerpoint/2010/main" val="99089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29045" y="3005346"/>
            <a:ext cx="8738167" cy="158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&gt;&gt;&gt; match =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re.match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(r'[1-9]\d{5}','100029BEIJING')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&gt;&gt;&gt; if match: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match.group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'100029'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360618" y="657666"/>
            <a:ext cx="2294509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535221" y="737342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常用函数</a:t>
            </a:r>
          </a:p>
        </p:txBody>
      </p:sp>
    </p:spTree>
    <p:extLst>
      <p:ext uri="{BB962C8B-B14F-4D97-AF65-F5344CB8AC3E}">
        <p14:creationId xmlns:p14="http://schemas.microsoft.com/office/powerpoint/2010/main" val="324161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96731" y="2408049"/>
            <a:ext cx="6096000" cy="234628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re.findall(pattern,string,flags=0)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搜索字符串，以列表类型返回全部能匹配的子串。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patter:正则表达式的字符串或原生字符串表示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string:待匹配字符串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flags:正则表达式使用时的控制标记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2360618" y="657666"/>
            <a:ext cx="2294509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535221" y="737342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常用函数</a:t>
            </a:r>
          </a:p>
        </p:txBody>
      </p:sp>
    </p:spTree>
    <p:extLst>
      <p:ext uri="{BB962C8B-B14F-4D97-AF65-F5344CB8AC3E}">
        <p14:creationId xmlns:p14="http://schemas.microsoft.com/office/powerpoint/2010/main" val="55109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94094" y="2959633"/>
            <a:ext cx="1035785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4-1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  <a:p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&gt;&gt;&gt; import re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&gt;&gt;&gt; match =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re.search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(r'[1-9]\d{5}','BEIJING100029  SHANGHAI200183')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&gt;&gt;&gt; if match: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print(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match.group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	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100029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360618" y="657666"/>
            <a:ext cx="2294509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535221" y="737342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常用函数</a:t>
            </a:r>
          </a:p>
        </p:txBody>
      </p:sp>
    </p:spTree>
    <p:extLst>
      <p:ext uri="{BB962C8B-B14F-4D97-AF65-F5344CB8AC3E}">
        <p14:creationId xmlns:p14="http://schemas.microsoft.com/office/powerpoint/2010/main" val="84654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44894" y="3040328"/>
            <a:ext cx="9577535" cy="158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&gt;&gt;&gt; ls =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re.findall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(r'[1-9]\d{5}','BEIJING100029  SHANGHAI200183')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&gt;&gt;&gt; ls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['100029', '200183']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对比两个函数的返回值，有何特点？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2360618" y="657666"/>
            <a:ext cx="2294509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535221" y="737342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常用函数</a:t>
            </a:r>
          </a:p>
        </p:txBody>
      </p:sp>
    </p:spTree>
    <p:extLst>
      <p:ext uri="{BB962C8B-B14F-4D97-AF65-F5344CB8AC3E}">
        <p14:creationId xmlns:p14="http://schemas.microsoft.com/office/powerpoint/2010/main" val="151823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86714" y="2495090"/>
            <a:ext cx="676172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4-2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  <a:p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&gt;&gt;&gt; import re</a:t>
            </a:r>
          </a:p>
          <a:p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&gt;&gt;&gt; s1 = 'python'</a:t>
            </a:r>
          </a:p>
          <a:p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&gt;&gt;&gt; s2 = '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python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pytON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'</a:t>
            </a:r>
          </a:p>
          <a:p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&gt;&gt;&gt; s3 =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re.findall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(s1,s2)</a:t>
            </a:r>
          </a:p>
          <a:p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&gt;&gt;&gt; print s3</a:t>
            </a:r>
          </a:p>
          <a:p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['python']</a:t>
            </a:r>
          </a:p>
          <a:p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&gt;&gt;&gt; s3 =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re.findall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(s1,s2,re.I)</a:t>
            </a:r>
          </a:p>
          <a:p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&gt;&gt;&gt; print s3</a:t>
            </a:r>
          </a:p>
          <a:p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['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', '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', 'python']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360618" y="657666"/>
            <a:ext cx="2294509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535221" y="737342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常用函数</a:t>
            </a:r>
          </a:p>
        </p:txBody>
      </p:sp>
    </p:spTree>
    <p:extLst>
      <p:ext uri="{BB962C8B-B14F-4D97-AF65-F5344CB8AC3E}">
        <p14:creationId xmlns:p14="http://schemas.microsoft.com/office/powerpoint/2010/main" val="106482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3419" y="2676861"/>
            <a:ext cx="92762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总结：</a:t>
            </a:r>
            <a:endParaRPr lang="en-US" altLang="zh-CN" sz="20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findall</a:t>
            </a:r>
            <a:r>
              <a:rPr lang="zh-CN" altLang="zh-CN" sz="20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查找全部符合条件的字符串，</a:t>
            </a:r>
            <a:r>
              <a:rPr lang="zh-CN" altLang="en-US" sz="20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返回值为列表类型。</a:t>
            </a:r>
            <a:endParaRPr lang="en-US" altLang="zh-CN" sz="20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search</a:t>
            </a:r>
            <a:r>
              <a:rPr lang="zh-CN" altLang="zh-CN" sz="20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为匹配，仅返回第一个满足条件的字符串，且返回类型为</a:t>
            </a:r>
            <a:r>
              <a:rPr lang="en-US" altLang="zh-CN" sz="20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match</a:t>
            </a:r>
            <a:r>
              <a:rPr lang="zh-CN" altLang="zh-CN" sz="20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对象。</a:t>
            </a:r>
            <a:endParaRPr lang="en-US" altLang="zh-CN" sz="20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match</a:t>
            </a:r>
            <a:r>
              <a:rPr lang="zh-CN" altLang="en-US" sz="20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也是匹配，但从开头开始匹配，返回类型也是</a:t>
            </a:r>
            <a:r>
              <a:rPr lang="en-US" altLang="zh-CN" sz="20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match</a:t>
            </a:r>
            <a:r>
              <a:rPr lang="zh-CN" altLang="en-US" sz="20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对象。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360618" y="657666"/>
            <a:ext cx="2294509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535221" y="737342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常用函数</a:t>
            </a:r>
          </a:p>
        </p:txBody>
      </p:sp>
    </p:spTree>
    <p:extLst>
      <p:ext uri="{BB962C8B-B14F-4D97-AF65-F5344CB8AC3E}">
        <p14:creationId xmlns:p14="http://schemas.microsoft.com/office/powerpoint/2010/main" val="168217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35221" y="2364718"/>
            <a:ext cx="80674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re.split(pattern,string,maxsplit=0,flags=0)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将一个字符串按照正则表达式匹配结果进行分割，返回列表类型pattern:正则表达式的字符串或原生字符串表示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string:待匹配字符串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maxsplit:最大分割数，剩余部分作为最后一个元素输出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flags:正则表达式使用时的控制标记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2360618" y="657666"/>
            <a:ext cx="2294509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535221" y="737342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常用函数</a:t>
            </a:r>
          </a:p>
        </p:txBody>
      </p:sp>
    </p:spTree>
    <p:extLst>
      <p:ext uri="{BB962C8B-B14F-4D97-AF65-F5344CB8AC3E}">
        <p14:creationId xmlns:p14="http://schemas.microsoft.com/office/powerpoint/2010/main" val="146446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/>
          <p:cNvGrpSpPr/>
          <p:nvPr/>
        </p:nvGrpSpPr>
        <p:grpSpPr>
          <a:xfrm>
            <a:off x="4570558" y="2050211"/>
            <a:ext cx="5099999" cy="599235"/>
            <a:chOff x="3710491" y="1059582"/>
            <a:chExt cx="4101695" cy="599235"/>
          </a:xfrm>
        </p:grpSpPr>
        <p:grpSp>
          <p:nvGrpSpPr>
            <p:cNvPr id="90" name="组合 89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3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4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1" name="TextBox 32"/>
            <p:cNvSpPr txBox="1"/>
            <p:nvPr/>
          </p:nvSpPr>
          <p:spPr>
            <a:xfrm>
              <a:off x="4315402" y="1199625"/>
              <a:ext cx="1807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正则表达式的作用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4581030" y="3620276"/>
            <a:ext cx="5099999" cy="599235"/>
            <a:chOff x="3720963" y="2324915"/>
            <a:chExt cx="4101695" cy="599235"/>
          </a:xfrm>
        </p:grpSpPr>
        <p:grpSp>
          <p:nvGrpSpPr>
            <p:cNvPr id="96" name="组合 95"/>
            <p:cNvGrpSpPr/>
            <p:nvPr/>
          </p:nvGrpSpPr>
          <p:grpSpPr>
            <a:xfrm>
              <a:off x="3720963" y="2324915"/>
              <a:ext cx="4101695" cy="599235"/>
              <a:chOff x="4139952" y="1170041"/>
              <a:chExt cx="3672408" cy="536519"/>
            </a:xfrm>
          </p:grpSpPr>
          <p:sp>
            <p:nvSpPr>
              <p:cNvPr id="98" name="圆角矩形 97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TextBox 41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7" name="TextBox 38"/>
            <p:cNvSpPr txBox="1"/>
            <p:nvPr/>
          </p:nvSpPr>
          <p:spPr>
            <a:xfrm>
              <a:off x="4341965" y="2490265"/>
              <a:ext cx="8227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RE</a:t>
              </a:r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</a:t>
              </a: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4570558" y="4405310"/>
            <a:ext cx="5099999" cy="599235"/>
            <a:chOff x="3710491" y="3590249"/>
            <a:chExt cx="4101695" cy="599235"/>
          </a:xfrm>
        </p:grpSpPr>
        <p:grpSp>
          <p:nvGrpSpPr>
            <p:cNvPr id="102" name="组合 101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04" name="圆角矩形 103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TextBox 47"/>
              <p:cNvSpPr txBox="1"/>
              <p:nvPr/>
            </p:nvSpPr>
            <p:spPr>
              <a:xfrm>
                <a:off x="4246444" y="1253634"/>
                <a:ext cx="361524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3" name="TextBox 44"/>
            <p:cNvSpPr txBox="1"/>
            <p:nvPr/>
          </p:nvSpPr>
          <p:spPr>
            <a:xfrm>
              <a:off x="4315402" y="3714217"/>
              <a:ext cx="32555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正则表达式的常用函数及内置属性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4570558" y="2835242"/>
            <a:ext cx="5099999" cy="599235"/>
            <a:chOff x="3710491" y="1059582"/>
            <a:chExt cx="4101695" cy="599235"/>
          </a:xfrm>
        </p:grpSpPr>
        <p:grpSp>
          <p:nvGrpSpPr>
            <p:cNvPr id="108" name="组合 10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10" name="圆角矩形 10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TextBox 53"/>
              <p:cNvSpPr txBox="1"/>
              <p:nvPr/>
            </p:nvSpPr>
            <p:spPr>
              <a:xfrm>
                <a:off x="4246444" y="1253634"/>
                <a:ext cx="361524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9" name="TextBox 50"/>
            <p:cNvSpPr txBox="1"/>
            <p:nvPr/>
          </p:nvSpPr>
          <p:spPr>
            <a:xfrm>
              <a:off x="4315402" y="1198852"/>
              <a:ext cx="20140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元字符的作用及示例</a:t>
              </a: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2379321" y="3285124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2353695" y="3668267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3768616" y="2042911"/>
            <a:ext cx="651442" cy="3752215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118" name="组合 117"/>
          <p:cNvGrpSpPr/>
          <p:nvPr/>
        </p:nvGrpSpPr>
        <p:grpSpPr>
          <a:xfrm>
            <a:off x="4570558" y="5195891"/>
            <a:ext cx="5099999" cy="599235"/>
            <a:chOff x="3710491" y="3590249"/>
            <a:chExt cx="4101695" cy="599235"/>
          </a:xfrm>
        </p:grpSpPr>
        <p:grpSp>
          <p:nvGrpSpPr>
            <p:cNvPr id="119" name="组合 118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21" name="圆角矩形 120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2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3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0" name="TextBox 44"/>
            <p:cNvSpPr txBox="1"/>
            <p:nvPr/>
          </p:nvSpPr>
          <p:spPr>
            <a:xfrm>
              <a:off x="4315402" y="3714217"/>
              <a:ext cx="30479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正则表达式最常见的应用：爬虫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698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12492" y="2836956"/>
            <a:ext cx="791924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&gt;&gt;&gt; import re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&gt;&gt;&gt;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re.split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(r'[1-9]\d{5}','BEIJING100029  SHANGHAI200183')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['BEIJING', '  SHANGHAI', '']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&gt;&gt;&gt; list =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re.split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(r'[1-9]\d{5}','BEIJING100029  SHANGHAI200183')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&gt;&gt;&gt; list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['BEIJING', '  SHANGHAI', '']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360618" y="657666"/>
            <a:ext cx="2294509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535221" y="737342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常用函数</a:t>
            </a:r>
          </a:p>
        </p:txBody>
      </p:sp>
    </p:spTree>
    <p:extLst>
      <p:ext uri="{BB962C8B-B14F-4D97-AF65-F5344CB8AC3E}">
        <p14:creationId xmlns:p14="http://schemas.microsoft.com/office/powerpoint/2010/main" val="220730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35357" y="3017846"/>
            <a:ext cx="97544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&gt;&gt;&gt; list =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re.split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(r'[1-9]\d{5}','BEIJING100029  SHANGHAI200183',maxsplit=1)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&gt;&gt;&gt; list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['BEIJING', '  SHANGHAI200183']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list =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re.split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(r'[1-9]\d{5}','BEIJING100029  SHANGHAI200183',maxsplit=2)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&gt;&gt;&gt; list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['BEIJING', '  SHANGHAI', '']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360618" y="657666"/>
            <a:ext cx="2294509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535221" y="737342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常用函数</a:t>
            </a:r>
          </a:p>
        </p:txBody>
      </p:sp>
    </p:spTree>
    <p:extLst>
      <p:ext uri="{BB962C8B-B14F-4D97-AF65-F5344CB8AC3E}">
        <p14:creationId xmlns:p14="http://schemas.microsoft.com/office/powerpoint/2010/main" val="207955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29045" y="2560083"/>
            <a:ext cx="8871034" cy="2346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re.finditer(pattern,string,flags=0)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搜索字符串，返回一个匹配结果的迭代类型，每个迭代元素是match对象。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pattern:正则表达式的字符串或原生字符串表示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string:待匹配字符串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flags:正则表达式使用时的控制标志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2360618" y="657666"/>
            <a:ext cx="2294509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535221" y="737342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常用函数</a:t>
            </a:r>
          </a:p>
        </p:txBody>
      </p:sp>
    </p:spTree>
    <p:extLst>
      <p:ext uri="{BB962C8B-B14F-4D97-AF65-F5344CB8AC3E}">
        <p14:creationId xmlns:p14="http://schemas.microsoft.com/office/powerpoint/2010/main" val="119567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35221" y="2601255"/>
            <a:ext cx="847914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&gt;&gt;&gt;import re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&gt;&gt;&gt;match=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re.finditer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(r'[1-9]\d{5}','BEIJING100029  SHANGHAI200183')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&gt;&gt;&gt; for m in match: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 m: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print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m.group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	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100029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200183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360618" y="657666"/>
            <a:ext cx="2294509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35221" y="737342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常用函数</a:t>
            </a:r>
          </a:p>
        </p:txBody>
      </p:sp>
    </p:spTree>
    <p:extLst>
      <p:ext uri="{BB962C8B-B14F-4D97-AF65-F5344CB8AC3E}">
        <p14:creationId xmlns:p14="http://schemas.microsoft.com/office/powerpoint/2010/main" val="72994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33769" y="2152987"/>
            <a:ext cx="950011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re.sub(pattern,repl,string,count=0,flags=0)</a:t>
            </a:r>
          </a:p>
          <a:p>
            <a:pPr indent="504000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在一个字符串中替换所有匹配正则表达式的子串，返回替换后的字符串。</a:t>
            </a:r>
          </a:p>
          <a:p>
            <a:pPr indent="504000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pattern:正则表达式的字符串或原生字符串表示</a:t>
            </a:r>
          </a:p>
          <a:p>
            <a:pPr indent="504000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repl:替换匹配字符串的字符串</a:t>
            </a:r>
          </a:p>
          <a:p>
            <a:pPr indent="504000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string:待匹配字符串</a:t>
            </a:r>
          </a:p>
          <a:p>
            <a:pPr indent="504000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count:匹配的最大替换次数</a:t>
            </a:r>
          </a:p>
          <a:p>
            <a:pPr indent="504000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flags:正则表达式使用时的控制标记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2360618" y="657666"/>
            <a:ext cx="2294509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535221" y="737342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常用函数</a:t>
            </a:r>
          </a:p>
        </p:txBody>
      </p:sp>
    </p:spTree>
    <p:extLst>
      <p:ext uri="{BB962C8B-B14F-4D97-AF65-F5344CB8AC3E}">
        <p14:creationId xmlns:p14="http://schemas.microsoft.com/office/powerpoint/2010/main" val="421248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35221" y="2920591"/>
            <a:ext cx="7806119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&gt;&gt;&gt;import re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&gt;&gt;&gt;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re.sub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(r'[1-9]\d{5}',':zipcode','BEIJING100029  SHANGHAI200183')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'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BEIJING:zipcode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SHANGHAI:zipcode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'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360618" y="657666"/>
            <a:ext cx="2294509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35221" y="737342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常用函数</a:t>
            </a:r>
          </a:p>
        </p:txBody>
      </p:sp>
    </p:spTree>
    <p:extLst>
      <p:ext uri="{BB962C8B-B14F-4D97-AF65-F5344CB8AC3E}">
        <p14:creationId xmlns:p14="http://schemas.microsoft.com/office/powerpoint/2010/main" val="62154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1886698" y="2971354"/>
            <a:ext cx="219644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1.2</a:t>
            </a:r>
            <a:endParaRPr lang="zh-CN" altLang="en-US" sz="80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4083140" y="3294520"/>
            <a:ext cx="59359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另一种库函数使用方法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0286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16753" y="2807051"/>
            <a:ext cx="84280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面向对象的用法：是编译正则表达式得到正则表达式对象后的多次操作。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regex =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re.compile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(r‘[1-9\d{5}]’,’beijing100897’)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Matchobj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regex.search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(‘beijing100897’)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Matchobj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regex.findall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(‘beijing100897’)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360619" y="657666"/>
            <a:ext cx="5178318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35222" y="737342"/>
            <a:ext cx="46437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另一种库函数使用方法</a:t>
            </a:r>
          </a:p>
        </p:txBody>
      </p:sp>
    </p:spTree>
    <p:extLst>
      <p:ext uri="{BB962C8B-B14F-4D97-AF65-F5344CB8AC3E}">
        <p14:creationId xmlns:p14="http://schemas.microsoft.com/office/powerpoint/2010/main" val="34562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1" name="AutoShape 32"/>
          <p:cNvSpPr>
            <a:spLocks noChangeArrowheads="1"/>
          </p:cNvSpPr>
          <p:nvPr/>
        </p:nvSpPr>
        <p:spPr bwMode="auto">
          <a:xfrm>
            <a:off x="1997585" y="1469155"/>
            <a:ext cx="8899780" cy="4824412"/>
          </a:xfrm>
          <a:prstGeom prst="roundRect">
            <a:avLst>
              <a:gd name="adj" fmla="val 6444"/>
            </a:avLst>
          </a:prstGeom>
          <a:solidFill>
            <a:srgbClr val="C0C0C0">
              <a:alpha val="25098"/>
            </a:srgbClr>
          </a:solidFill>
          <a:ln w="19050" algn="ctr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22" name="AutoShape 36"/>
          <p:cNvSpPr>
            <a:spLocks noChangeArrowheads="1"/>
          </p:cNvSpPr>
          <p:nvPr/>
        </p:nvSpPr>
        <p:spPr bwMode="auto">
          <a:xfrm>
            <a:off x="4844592" y="1700238"/>
            <a:ext cx="5862637" cy="792162"/>
          </a:xfrm>
          <a:prstGeom prst="roundRect">
            <a:avLst>
              <a:gd name="adj" fmla="val 12343"/>
            </a:avLst>
          </a:prstGeom>
          <a:gradFill rotWithShape="1">
            <a:gsLst>
              <a:gs pos="0">
                <a:srgbClr val="0099CC"/>
              </a:gs>
              <a:gs pos="100000">
                <a:srgbClr val="007DA7"/>
              </a:gs>
            </a:gsLst>
            <a:lin ang="5400000" scaled="1"/>
          </a:gra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endParaRPr lang="zh-CN" altLang="zh-CN" sz="32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AutoShape 43"/>
          <p:cNvSpPr>
            <a:spLocks noChangeArrowheads="1"/>
          </p:cNvSpPr>
          <p:nvPr/>
        </p:nvSpPr>
        <p:spPr bwMode="auto">
          <a:xfrm>
            <a:off x="2213485" y="1685055"/>
            <a:ext cx="2469473" cy="792162"/>
          </a:xfrm>
          <a:prstGeom prst="roundRect">
            <a:avLst>
              <a:gd name="adj" fmla="val 12343"/>
            </a:avLst>
          </a:prstGeom>
          <a:solidFill>
            <a:srgbClr val="C0C0C0"/>
          </a:soli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zh-CN" sz="24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AutoShape 44"/>
          <p:cNvSpPr>
            <a:spLocks noChangeArrowheads="1"/>
          </p:cNvSpPr>
          <p:nvPr/>
        </p:nvSpPr>
        <p:spPr bwMode="auto">
          <a:xfrm>
            <a:off x="2213485" y="2585167"/>
            <a:ext cx="2469473" cy="792163"/>
          </a:xfrm>
          <a:prstGeom prst="roundRect">
            <a:avLst>
              <a:gd name="adj" fmla="val 12343"/>
            </a:avLst>
          </a:prstGeom>
          <a:solidFill>
            <a:srgbClr val="C0C0C0"/>
          </a:soli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ts val="1950"/>
              </a:lnSpc>
            </a:pP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regex.search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AutoShape 45"/>
          <p:cNvSpPr>
            <a:spLocks noChangeArrowheads="1"/>
          </p:cNvSpPr>
          <p:nvPr/>
        </p:nvSpPr>
        <p:spPr bwMode="auto">
          <a:xfrm>
            <a:off x="2213485" y="3485280"/>
            <a:ext cx="2469473" cy="792162"/>
          </a:xfrm>
          <a:prstGeom prst="roundRect">
            <a:avLst>
              <a:gd name="adj" fmla="val 12343"/>
            </a:avLst>
          </a:prstGeom>
          <a:solidFill>
            <a:srgbClr val="C0C0C0"/>
          </a:soli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ts val="1950"/>
              </a:lnSpc>
            </a:pP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regex.match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AutoShape 46"/>
          <p:cNvSpPr>
            <a:spLocks noChangeArrowheads="1"/>
          </p:cNvSpPr>
          <p:nvPr/>
        </p:nvSpPr>
        <p:spPr bwMode="auto">
          <a:xfrm>
            <a:off x="2213485" y="4385392"/>
            <a:ext cx="2469473" cy="792163"/>
          </a:xfrm>
          <a:prstGeom prst="roundRect">
            <a:avLst>
              <a:gd name="adj" fmla="val 12343"/>
            </a:avLst>
          </a:prstGeom>
          <a:solidFill>
            <a:srgbClr val="C0C0C0"/>
          </a:soli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ts val="1950"/>
              </a:lnSpc>
            </a:pP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regex.findall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AutoShape 47"/>
          <p:cNvSpPr>
            <a:spLocks noChangeArrowheads="1"/>
          </p:cNvSpPr>
          <p:nvPr/>
        </p:nvSpPr>
        <p:spPr bwMode="auto">
          <a:xfrm>
            <a:off x="2213485" y="5285505"/>
            <a:ext cx="2469473" cy="792162"/>
          </a:xfrm>
          <a:prstGeom prst="roundRect">
            <a:avLst>
              <a:gd name="adj" fmla="val 12343"/>
            </a:avLst>
          </a:prstGeom>
          <a:solidFill>
            <a:srgbClr val="C0C0C0"/>
          </a:soli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ts val="1950"/>
              </a:lnSpc>
            </a:pP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regex.split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AutoShape 48"/>
          <p:cNvSpPr>
            <a:spLocks noChangeArrowheads="1"/>
          </p:cNvSpPr>
          <p:nvPr/>
        </p:nvSpPr>
        <p:spPr bwMode="auto">
          <a:xfrm>
            <a:off x="4844591" y="2585167"/>
            <a:ext cx="5862637" cy="792163"/>
          </a:xfrm>
          <a:prstGeom prst="roundRect">
            <a:avLst>
              <a:gd name="adj" fmla="val 12343"/>
            </a:avLst>
          </a:prstGeom>
          <a:solidFill>
            <a:srgbClr val="FFFFFF"/>
          </a:solidFill>
          <a:ln w="19050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ts val="1950"/>
              </a:lnSpc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在一个字符串中搜索匹配正则表达式的第一个位置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，返回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match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9" name="AutoShape 53"/>
          <p:cNvSpPr>
            <a:spLocks noChangeArrowheads="1"/>
          </p:cNvSpPr>
          <p:nvPr/>
        </p:nvSpPr>
        <p:spPr bwMode="auto">
          <a:xfrm>
            <a:off x="4844590" y="3485280"/>
            <a:ext cx="5862637" cy="792162"/>
          </a:xfrm>
          <a:prstGeom prst="roundRect">
            <a:avLst>
              <a:gd name="adj" fmla="val 12343"/>
            </a:avLst>
          </a:prstGeom>
          <a:solidFill>
            <a:srgbClr val="FFFFFF"/>
          </a:solidFill>
          <a:ln w="19050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ts val="1950"/>
              </a:lnSpc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从一个字符串的开始位置起匹配正则表达式，返回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match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" name="AutoShape 57"/>
          <p:cNvSpPr>
            <a:spLocks noChangeArrowheads="1"/>
          </p:cNvSpPr>
          <p:nvPr/>
        </p:nvSpPr>
        <p:spPr bwMode="auto">
          <a:xfrm>
            <a:off x="4844589" y="4401814"/>
            <a:ext cx="5862637" cy="792163"/>
          </a:xfrm>
          <a:prstGeom prst="roundRect">
            <a:avLst>
              <a:gd name="adj" fmla="val 12343"/>
            </a:avLst>
          </a:prstGeom>
          <a:solidFill>
            <a:srgbClr val="FFFFFF"/>
          </a:solidFill>
          <a:ln w="19050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ts val="1950"/>
              </a:lnSpc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搜索字符串，以列表类型返回全部能匹配的子串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" name="AutoShape 61"/>
          <p:cNvSpPr>
            <a:spLocks noChangeArrowheads="1"/>
          </p:cNvSpPr>
          <p:nvPr/>
        </p:nvSpPr>
        <p:spPr bwMode="auto">
          <a:xfrm>
            <a:off x="4844588" y="5285505"/>
            <a:ext cx="5862637" cy="792162"/>
          </a:xfrm>
          <a:prstGeom prst="roundRect">
            <a:avLst>
              <a:gd name="adj" fmla="val 12343"/>
            </a:avLst>
          </a:prstGeom>
          <a:solidFill>
            <a:srgbClr val="FFFFFF"/>
          </a:solidFill>
          <a:ln w="19050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ts val="1950"/>
              </a:lnSpc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将一个字符串按照正则表达式匹配结果进行分割，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950"/>
              </a:lnSpc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返回列表类型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圆角矩形 12">
            <a:extLst>
              <a:ext uri="{FF2B5EF4-FFF2-40B4-BE49-F238E27FC236}">
                <a16:creationId xmlns:a16="http://schemas.microsoft.com/office/drawing/2014/main" id="{4B9191CD-C0B0-47B9-821D-03AD2701DCAC}"/>
              </a:ext>
            </a:extLst>
          </p:cNvPr>
          <p:cNvSpPr/>
          <p:nvPr/>
        </p:nvSpPr>
        <p:spPr>
          <a:xfrm>
            <a:off x="2360619" y="657666"/>
            <a:ext cx="5178318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5FE84AB-C01D-4AEB-A0A3-82CDC116199D}"/>
              </a:ext>
            </a:extLst>
          </p:cNvPr>
          <p:cNvSpPr/>
          <p:nvPr/>
        </p:nvSpPr>
        <p:spPr>
          <a:xfrm>
            <a:off x="2535222" y="737342"/>
            <a:ext cx="46437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另一种库函数使用方法</a:t>
            </a:r>
          </a:p>
        </p:txBody>
      </p:sp>
    </p:spTree>
    <p:extLst>
      <p:ext uri="{BB962C8B-B14F-4D97-AF65-F5344CB8AC3E}">
        <p14:creationId xmlns:p14="http://schemas.microsoft.com/office/powerpoint/2010/main" val="20953316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35222" y="2267523"/>
            <a:ext cx="7639556" cy="3583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import re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line = 'dogs are smarter than cats'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regex =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re.compile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(r'(.*) are (.*) than (.*)')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matchobj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regex.match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(line ,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re.I|re.M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matchobj.group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'dogs are smarter than cats'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matchobj.group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'dogs'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12">
            <a:extLst>
              <a:ext uri="{FF2B5EF4-FFF2-40B4-BE49-F238E27FC236}">
                <a16:creationId xmlns:a16="http://schemas.microsoft.com/office/drawing/2014/main" id="{152ACF6C-7825-48EA-A19B-F2418DE1A792}"/>
              </a:ext>
            </a:extLst>
          </p:cNvPr>
          <p:cNvSpPr/>
          <p:nvPr/>
        </p:nvSpPr>
        <p:spPr>
          <a:xfrm>
            <a:off x="2360619" y="657666"/>
            <a:ext cx="5178318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24B9B70-5456-4329-8099-DE04CBFA3E11}"/>
              </a:ext>
            </a:extLst>
          </p:cNvPr>
          <p:cNvSpPr/>
          <p:nvPr/>
        </p:nvSpPr>
        <p:spPr>
          <a:xfrm>
            <a:off x="2535222" y="737342"/>
            <a:ext cx="46437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另一种库函数使用方法</a:t>
            </a:r>
          </a:p>
        </p:txBody>
      </p:sp>
    </p:spTree>
    <p:extLst>
      <p:ext uri="{BB962C8B-B14F-4D97-AF65-F5344CB8AC3E}">
        <p14:creationId xmlns:p14="http://schemas.microsoft.com/office/powerpoint/2010/main" val="409016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5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214549" y="1940920"/>
            <a:ext cx="5220852" cy="570515"/>
          </a:xfrm>
          <a:prstGeom prst="rect">
            <a:avLst/>
          </a:prstGeom>
          <a:gradFill rotWithShape="1">
            <a:gsLst>
              <a:gs pos="20000">
                <a:sysClr val="window" lastClr="FFFFFF">
                  <a:alpha val="50000"/>
                </a:sysClr>
              </a:gs>
              <a:gs pos="100000">
                <a:srgbClr val="4F81BD">
                  <a:tint val="50000"/>
                  <a:shade val="100000"/>
                  <a:satMod val="350000"/>
                  <a:alpha val="0"/>
                </a:srgbClr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8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30" name="文本框 36"/>
          <p:cNvSpPr txBox="1"/>
          <p:nvPr/>
        </p:nvSpPr>
        <p:spPr>
          <a:xfrm>
            <a:off x="3365108" y="1980904"/>
            <a:ext cx="5957260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24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正则表达式的常用函数及内置属性</a:t>
            </a:r>
          </a:p>
        </p:txBody>
      </p:sp>
      <p:sp>
        <p:nvSpPr>
          <p:cNvPr id="31" name="文本框 15"/>
          <p:cNvSpPr txBox="1"/>
          <p:nvPr/>
        </p:nvSpPr>
        <p:spPr>
          <a:xfrm flipH="1">
            <a:off x="2017684" y="1424070"/>
            <a:ext cx="1933078" cy="132343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defTabSz="457189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8000" b="1" dirty="0">
                <a:solidFill>
                  <a:srgbClr val="F79646">
                    <a:lumMod val="75000"/>
                  </a:srgbClr>
                </a:solidFill>
                <a:latin typeface="微软雅黑"/>
                <a:ea typeface="微软雅黑"/>
              </a:rPr>
              <a:t> 4</a:t>
            </a:r>
            <a:endParaRPr kumimoji="1" lang="zh-CN" altLang="en-US" sz="8000" b="1" dirty="0">
              <a:solidFill>
                <a:srgbClr val="F79646">
                  <a:lumMod val="7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716205" y="2843658"/>
            <a:ext cx="3534966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33" name="文本框 20"/>
          <p:cNvSpPr txBox="1"/>
          <p:nvPr/>
        </p:nvSpPr>
        <p:spPr>
          <a:xfrm>
            <a:off x="2716205" y="3035960"/>
            <a:ext cx="330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常用函数、内置属性</a:t>
            </a:r>
          </a:p>
        </p:txBody>
      </p:sp>
      <p:sp>
        <p:nvSpPr>
          <p:cNvPr id="34" name="矩形 33"/>
          <p:cNvSpPr/>
          <p:nvPr/>
        </p:nvSpPr>
        <p:spPr>
          <a:xfrm>
            <a:off x="2716205" y="3738503"/>
            <a:ext cx="3534966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35" name="文本框 20"/>
          <p:cNvSpPr txBox="1"/>
          <p:nvPr/>
        </p:nvSpPr>
        <p:spPr>
          <a:xfrm>
            <a:off x="2716205" y="3930805"/>
            <a:ext cx="353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另一种库函数使用方法</a:t>
            </a:r>
          </a:p>
        </p:txBody>
      </p:sp>
    </p:spTree>
    <p:extLst>
      <p:ext uri="{BB962C8B-B14F-4D97-AF65-F5344CB8AC3E}">
        <p14:creationId xmlns:p14="http://schemas.microsoft.com/office/powerpoint/2010/main" val="325352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401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2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/>
      <p:bldP spid="32" grpId="0" animBg="1"/>
      <p:bldP spid="33" grpId="0"/>
      <p:bldP spid="34" grpId="0" animBg="1"/>
      <p:bldP spid="3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32304" y="2667931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matchobj.group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'smarter'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matchobj.group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'cats'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matchobj.group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(4)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Traceback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(most recent call last):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File "&lt;pyshell#109&gt;", line 1, in &lt;module&gt;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matchobj.group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(4)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IndexError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no such group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2">
            <a:extLst>
              <a:ext uri="{FF2B5EF4-FFF2-40B4-BE49-F238E27FC236}">
                <a16:creationId xmlns:a16="http://schemas.microsoft.com/office/drawing/2014/main" id="{0112E8E7-0919-414E-BED4-E7DD27A27EBB}"/>
              </a:ext>
            </a:extLst>
          </p:cNvPr>
          <p:cNvSpPr/>
          <p:nvPr/>
        </p:nvSpPr>
        <p:spPr>
          <a:xfrm>
            <a:off x="2360619" y="657666"/>
            <a:ext cx="5178318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277A9A2-D1F9-4635-81E4-EED234054AE9}"/>
              </a:ext>
            </a:extLst>
          </p:cNvPr>
          <p:cNvSpPr/>
          <p:nvPr/>
        </p:nvSpPr>
        <p:spPr>
          <a:xfrm>
            <a:off x="2535222" y="737342"/>
            <a:ext cx="46437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另一种库函数使用方法</a:t>
            </a:r>
          </a:p>
        </p:txBody>
      </p:sp>
    </p:spTree>
    <p:extLst>
      <p:ext uri="{BB962C8B-B14F-4D97-AF65-F5344CB8AC3E}">
        <p14:creationId xmlns:p14="http://schemas.microsoft.com/office/powerpoint/2010/main" val="229920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35222" y="2208746"/>
            <a:ext cx="805911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函数的形式调用</a:t>
            </a:r>
          </a:p>
          <a:p>
            <a:pPr>
              <a:spcAft>
                <a:spcPts val="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matchobj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re.match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(r'(.*) are (.*) than (.*)',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line,re.I|re.M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matchobj.group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'dogs are smarter than cats'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matchobj.group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'dogs'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matchobj.group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'smarter'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matchobj.group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'cats'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0"/>
              </a:spcAft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通过上例，可以看出，两种用法的效果是相同的。</a:t>
            </a:r>
          </a:p>
        </p:txBody>
      </p:sp>
      <p:sp>
        <p:nvSpPr>
          <p:cNvPr id="19" name="圆角矩形 12">
            <a:extLst>
              <a:ext uri="{FF2B5EF4-FFF2-40B4-BE49-F238E27FC236}">
                <a16:creationId xmlns:a16="http://schemas.microsoft.com/office/drawing/2014/main" id="{4A509CBA-89D0-4C3A-A8BE-E6541861C223}"/>
              </a:ext>
            </a:extLst>
          </p:cNvPr>
          <p:cNvSpPr/>
          <p:nvPr/>
        </p:nvSpPr>
        <p:spPr>
          <a:xfrm>
            <a:off x="2360619" y="657666"/>
            <a:ext cx="5178318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E907E23-7AE1-4C9E-8A31-096AEBF6E070}"/>
              </a:ext>
            </a:extLst>
          </p:cNvPr>
          <p:cNvSpPr/>
          <p:nvPr/>
        </p:nvSpPr>
        <p:spPr>
          <a:xfrm>
            <a:off x="2535222" y="737342"/>
            <a:ext cx="46437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另一种库函数使用方法</a:t>
            </a:r>
          </a:p>
        </p:txBody>
      </p:sp>
    </p:spTree>
    <p:extLst>
      <p:ext uri="{BB962C8B-B14F-4D97-AF65-F5344CB8AC3E}">
        <p14:creationId xmlns:p14="http://schemas.microsoft.com/office/powerpoint/2010/main" val="402221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60619" y="2360154"/>
            <a:ext cx="782093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正则表达式是用来简洁表达一组字符串的表达式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模块来调用函数和用正则表达式对象调用方法，效果等价，都可以实现对字符串的匹配，查找和替换操作</a:t>
            </a:r>
          </a:p>
          <a:p>
            <a:pPr latinLnBrk="1"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re.search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 ==  regex=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re.compile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()+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regex.search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re.match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 ==  regex=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re.compile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()+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regex.match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re.findall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  ==  regex=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re.compile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()+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regex.findall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…………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2">
            <a:extLst>
              <a:ext uri="{FF2B5EF4-FFF2-40B4-BE49-F238E27FC236}">
                <a16:creationId xmlns:a16="http://schemas.microsoft.com/office/drawing/2014/main" id="{182D126F-AD6C-46A6-A8AC-6EC7F9AC266E}"/>
              </a:ext>
            </a:extLst>
          </p:cNvPr>
          <p:cNvSpPr/>
          <p:nvPr/>
        </p:nvSpPr>
        <p:spPr>
          <a:xfrm>
            <a:off x="2360619" y="657666"/>
            <a:ext cx="5178318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494102-658B-4368-833F-38BC4D5304D8}"/>
              </a:ext>
            </a:extLst>
          </p:cNvPr>
          <p:cNvSpPr/>
          <p:nvPr/>
        </p:nvSpPr>
        <p:spPr>
          <a:xfrm>
            <a:off x="2535222" y="737342"/>
            <a:ext cx="46437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另一种库函数使用方法</a:t>
            </a:r>
          </a:p>
        </p:txBody>
      </p:sp>
    </p:spTree>
    <p:extLst>
      <p:ext uri="{BB962C8B-B14F-4D97-AF65-F5344CB8AC3E}">
        <p14:creationId xmlns:p14="http://schemas.microsoft.com/office/powerpoint/2010/main" val="188083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 bwMode="auto">
          <a:xfrm>
            <a:off x="3000808" y="1396909"/>
            <a:ext cx="6275414" cy="3571364"/>
            <a:chOff x="1358950" y="1173758"/>
            <a:chExt cx="7072312" cy="3482975"/>
          </a:xfrm>
        </p:grpSpPr>
        <p:sp>
          <p:nvSpPr>
            <p:cNvPr id="12" name="Freeform 5"/>
            <p:cNvSpPr/>
            <p:nvPr/>
          </p:nvSpPr>
          <p:spPr bwMode="auto">
            <a:xfrm>
              <a:off x="1358950" y="1173758"/>
              <a:ext cx="7072312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067" name="Freeform 8"/>
            <p:cNvSpPr/>
            <p:nvPr/>
          </p:nvSpPr>
          <p:spPr bwMode="auto">
            <a:xfrm>
              <a:off x="7817455" y="4128895"/>
              <a:ext cx="565056" cy="490140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3" name="Freeform 7"/>
          <p:cNvSpPr/>
          <p:nvPr/>
        </p:nvSpPr>
        <p:spPr bwMode="auto">
          <a:xfrm>
            <a:off x="2918955" y="1229326"/>
            <a:ext cx="1986260" cy="1251278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1956" tIns="35987" rIns="71956" bIns="35987"/>
          <a:lstStyle/>
          <a:p>
            <a:endParaRPr lang="zh-CN" altLang="en-US" sz="800"/>
          </a:p>
        </p:txBody>
      </p:sp>
      <p:pic>
        <p:nvPicPr>
          <p:cNvPr id="18" name="图片 1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76" y="1351858"/>
            <a:ext cx="1024384" cy="101815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635813" y="289020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1886698" y="2971354"/>
            <a:ext cx="219644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1.1</a:t>
            </a:r>
            <a:endParaRPr lang="zh-CN" altLang="en-US" sz="80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4083140" y="3294520"/>
            <a:ext cx="59359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常用函数、内置属性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493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AutoShape 32"/>
          <p:cNvSpPr>
            <a:spLocks noChangeArrowheads="1"/>
          </p:cNvSpPr>
          <p:nvPr/>
        </p:nvSpPr>
        <p:spPr bwMode="auto">
          <a:xfrm>
            <a:off x="1997585" y="1469155"/>
            <a:ext cx="8899780" cy="4824412"/>
          </a:xfrm>
          <a:prstGeom prst="roundRect">
            <a:avLst>
              <a:gd name="adj" fmla="val 6444"/>
            </a:avLst>
          </a:prstGeom>
          <a:solidFill>
            <a:srgbClr val="C0C0C0">
              <a:alpha val="25098"/>
            </a:srgbClr>
          </a:solidFill>
          <a:ln w="19050" algn="ctr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9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0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1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2" name="AutoShape 36"/>
          <p:cNvSpPr>
            <a:spLocks noChangeArrowheads="1"/>
          </p:cNvSpPr>
          <p:nvPr/>
        </p:nvSpPr>
        <p:spPr bwMode="auto">
          <a:xfrm>
            <a:off x="4844592" y="1700238"/>
            <a:ext cx="5862637" cy="792162"/>
          </a:xfrm>
          <a:prstGeom prst="roundRect">
            <a:avLst>
              <a:gd name="adj" fmla="val 12343"/>
            </a:avLst>
          </a:prstGeom>
          <a:gradFill rotWithShape="1">
            <a:gsLst>
              <a:gs pos="0">
                <a:srgbClr val="0099CC"/>
              </a:gs>
              <a:gs pos="100000">
                <a:srgbClr val="007DA7"/>
              </a:gs>
            </a:gsLst>
            <a:lin ang="5400000" scaled="1"/>
          </a:gra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endParaRPr lang="zh-CN" altLang="zh-CN" sz="32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AutoShape 43"/>
          <p:cNvSpPr>
            <a:spLocks noChangeArrowheads="1"/>
          </p:cNvSpPr>
          <p:nvPr/>
        </p:nvSpPr>
        <p:spPr bwMode="auto">
          <a:xfrm>
            <a:off x="2213485" y="1685055"/>
            <a:ext cx="2469473" cy="792162"/>
          </a:xfrm>
          <a:prstGeom prst="roundRect">
            <a:avLst>
              <a:gd name="adj" fmla="val 12343"/>
            </a:avLst>
          </a:prstGeom>
          <a:solidFill>
            <a:srgbClr val="C0C0C0"/>
          </a:soli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zh-CN" sz="24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AutoShape 44"/>
          <p:cNvSpPr>
            <a:spLocks noChangeArrowheads="1"/>
          </p:cNvSpPr>
          <p:nvPr/>
        </p:nvSpPr>
        <p:spPr bwMode="auto">
          <a:xfrm>
            <a:off x="2213485" y="2585167"/>
            <a:ext cx="2469473" cy="792163"/>
          </a:xfrm>
          <a:prstGeom prst="roundRect">
            <a:avLst>
              <a:gd name="adj" fmla="val 12343"/>
            </a:avLst>
          </a:prstGeom>
          <a:solidFill>
            <a:srgbClr val="C0C0C0"/>
          </a:soli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ts val="1950"/>
              </a:lnSpc>
            </a:pP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re.compile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AutoShape 45"/>
          <p:cNvSpPr>
            <a:spLocks noChangeArrowheads="1"/>
          </p:cNvSpPr>
          <p:nvPr/>
        </p:nvSpPr>
        <p:spPr bwMode="auto">
          <a:xfrm>
            <a:off x="2213485" y="3485280"/>
            <a:ext cx="2469473" cy="792162"/>
          </a:xfrm>
          <a:prstGeom prst="roundRect">
            <a:avLst>
              <a:gd name="adj" fmla="val 12343"/>
            </a:avLst>
          </a:prstGeom>
          <a:solidFill>
            <a:srgbClr val="C0C0C0"/>
          </a:soli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ts val="1950"/>
              </a:lnSpc>
            </a:pP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re.search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AutoShape 46"/>
          <p:cNvSpPr>
            <a:spLocks noChangeArrowheads="1"/>
          </p:cNvSpPr>
          <p:nvPr/>
        </p:nvSpPr>
        <p:spPr bwMode="auto">
          <a:xfrm>
            <a:off x="2213485" y="4385392"/>
            <a:ext cx="2469473" cy="792163"/>
          </a:xfrm>
          <a:prstGeom prst="roundRect">
            <a:avLst>
              <a:gd name="adj" fmla="val 12343"/>
            </a:avLst>
          </a:prstGeom>
          <a:solidFill>
            <a:srgbClr val="C0C0C0"/>
          </a:soli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ts val="1950"/>
              </a:lnSpc>
            </a:pP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re.match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AutoShape 47"/>
          <p:cNvSpPr>
            <a:spLocks noChangeArrowheads="1"/>
          </p:cNvSpPr>
          <p:nvPr/>
        </p:nvSpPr>
        <p:spPr bwMode="auto">
          <a:xfrm>
            <a:off x="2213485" y="5285505"/>
            <a:ext cx="2469473" cy="792162"/>
          </a:xfrm>
          <a:prstGeom prst="roundRect">
            <a:avLst>
              <a:gd name="adj" fmla="val 12343"/>
            </a:avLst>
          </a:prstGeom>
          <a:solidFill>
            <a:srgbClr val="C0C0C0"/>
          </a:soli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ts val="1950"/>
              </a:lnSpc>
            </a:pP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re.findall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AutoShape 48"/>
          <p:cNvSpPr>
            <a:spLocks noChangeArrowheads="1"/>
          </p:cNvSpPr>
          <p:nvPr/>
        </p:nvSpPr>
        <p:spPr bwMode="auto">
          <a:xfrm>
            <a:off x="4844591" y="2585167"/>
            <a:ext cx="5862637" cy="792163"/>
          </a:xfrm>
          <a:prstGeom prst="roundRect">
            <a:avLst>
              <a:gd name="adj" fmla="val 12343"/>
            </a:avLst>
          </a:prstGeom>
          <a:solidFill>
            <a:srgbClr val="FFFFFF"/>
          </a:solidFill>
          <a:ln w="19050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ts val="1950"/>
              </a:lnSpc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可以把正则表达式编译成一个正则表达式对象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9" name="AutoShape 53"/>
          <p:cNvSpPr>
            <a:spLocks noChangeArrowheads="1"/>
          </p:cNvSpPr>
          <p:nvPr/>
        </p:nvSpPr>
        <p:spPr bwMode="auto">
          <a:xfrm>
            <a:off x="4844590" y="3485280"/>
            <a:ext cx="5862637" cy="792162"/>
          </a:xfrm>
          <a:prstGeom prst="roundRect">
            <a:avLst>
              <a:gd name="adj" fmla="val 12343"/>
            </a:avLst>
          </a:prstGeom>
          <a:solidFill>
            <a:srgbClr val="FFFFFF"/>
          </a:solidFill>
          <a:ln w="19050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ts val="1950"/>
              </a:lnSpc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在一个字符串中搜索匹配正则表达式的第一个位置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950"/>
              </a:lnSpc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，返回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match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" name="AutoShape 57"/>
          <p:cNvSpPr>
            <a:spLocks noChangeArrowheads="1"/>
          </p:cNvSpPr>
          <p:nvPr/>
        </p:nvSpPr>
        <p:spPr bwMode="auto">
          <a:xfrm>
            <a:off x="4844589" y="4401814"/>
            <a:ext cx="5862637" cy="792163"/>
          </a:xfrm>
          <a:prstGeom prst="roundRect">
            <a:avLst>
              <a:gd name="adj" fmla="val 12343"/>
            </a:avLst>
          </a:prstGeom>
          <a:solidFill>
            <a:srgbClr val="FFFFFF"/>
          </a:solidFill>
          <a:ln w="19050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ts val="1950"/>
              </a:lnSpc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从一个字符串的开始位置起匹配正则表达式，返回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95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match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" name="AutoShape 61"/>
          <p:cNvSpPr>
            <a:spLocks noChangeArrowheads="1"/>
          </p:cNvSpPr>
          <p:nvPr/>
        </p:nvSpPr>
        <p:spPr bwMode="auto">
          <a:xfrm>
            <a:off x="4844588" y="5285505"/>
            <a:ext cx="5862637" cy="792162"/>
          </a:xfrm>
          <a:prstGeom prst="roundRect">
            <a:avLst>
              <a:gd name="adj" fmla="val 12343"/>
            </a:avLst>
          </a:prstGeom>
          <a:solidFill>
            <a:srgbClr val="FFFFFF"/>
          </a:solidFill>
          <a:ln w="19050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ts val="1950"/>
              </a:lnSpc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搜索字符串，以列表类型返回全部能匹配的子串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2360618" y="657666"/>
            <a:ext cx="2294509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535221" y="737342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常用函数</a:t>
            </a:r>
          </a:p>
        </p:txBody>
      </p:sp>
    </p:spTree>
    <p:extLst>
      <p:ext uri="{BB962C8B-B14F-4D97-AF65-F5344CB8AC3E}">
        <p14:creationId xmlns:p14="http://schemas.microsoft.com/office/powerpoint/2010/main" val="521555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03492" y="2946239"/>
            <a:ext cx="7688900" cy="1990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regex=re.compile(pattern,flags=0)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将正则表达式的字符串形式编译成正则表达式对象。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其中：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pattern:正则表达式的字符串或原生字符串表示。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flags:正则表达式使用时的控制标记，也称为内置属性。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2360618" y="657666"/>
            <a:ext cx="2294509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535221" y="737342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常用函数</a:t>
            </a:r>
          </a:p>
        </p:txBody>
      </p:sp>
    </p:spTree>
    <p:extLst>
      <p:ext uri="{BB962C8B-B14F-4D97-AF65-F5344CB8AC3E}">
        <p14:creationId xmlns:p14="http://schemas.microsoft.com/office/powerpoint/2010/main" val="273262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360618" y="657666"/>
            <a:ext cx="2294509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535221" y="737342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内置属性</a:t>
            </a:r>
          </a:p>
        </p:txBody>
      </p:sp>
      <p:sp>
        <p:nvSpPr>
          <p:cNvPr id="38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9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40" name="AutoShape 32"/>
          <p:cNvSpPr>
            <a:spLocks noChangeArrowheads="1"/>
          </p:cNvSpPr>
          <p:nvPr/>
        </p:nvSpPr>
        <p:spPr bwMode="auto">
          <a:xfrm>
            <a:off x="1997585" y="1469155"/>
            <a:ext cx="8899780" cy="4381772"/>
          </a:xfrm>
          <a:prstGeom prst="roundRect">
            <a:avLst>
              <a:gd name="adj" fmla="val 6444"/>
            </a:avLst>
          </a:prstGeom>
          <a:solidFill>
            <a:srgbClr val="C0C0C0">
              <a:alpha val="25098"/>
            </a:srgbClr>
          </a:solidFill>
          <a:ln w="19050" algn="ctr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1" name="AutoShape 36"/>
          <p:cNvSpPr>
            <a:spLocks noChangeArrowheads="1"/>
          </p:cNvSpPr>
          <p:nvPr/>
        </p:nvSpPr>
        <p:spPr bwMode="auto">
          <a:xfrm>
            <a:off x="4861566" y="1969838"/>
            <a:ext cx="5862637" cy="792162"/>
          </a:xfrm>
          <a:prstGeom prst="roundRect">
            <a:avLst>
              <a:gd name="adj" fmla="val 12343"/>
            </a:avLst>
          </a:prstGeom>
          <a:gradFill rotWithShape="1">
            <a:gsLst>
              <a:gs pos="0">
                <a:srgbClr val="0099CC"/>
              </a:gs>
              <a:gs pos="100000">
                <a:srgbClr val="007DA7"/>
              </a:gs>
            </a:gsLst>
            <a:lin ang="5400000" scaled="1"/>
          </a:gra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endParaRPr lang="zh-CN" altLang="zh-CN" sz="32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2" name="AutoShape 43"/>
          <p:cNvSpPr>
            <a:spLocks noChangeArrowheads="1"/>
          </p:cNvSpPr>
          <p:nvPr/>
        </p:nvSpPr>
        <p:spPr bwMode="auto">
          <a:xfrm>
            <a:off x="2230459" y="1954655"/>
            <a:ext cx="2469473" cy="792162"/>
          </a:xfrm>
          <a:prstGeom prst="roundRect">
            <a:avLst>
              <a:gd name="adj" fmla="val 12343"/>
            </a:avLst>
          </a:prstGeom>
          <a:solidFill>
            <a:srgbClr val="C0C0C0"/>
          </a:soli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zh-CN" sz="24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3" name="AutoShape 44"/>
          <p:cNvSpPr>
            <a:spLocks noChangeArrowheads="1"/>
          </p:cNvSpPr>
          <p:nvPr/>
        </p:nvSpPr>
        <p:spPr bwMode="auto">
          <a:xfrm>
            <a:off x="2230459" y="2854767"/>
            <a:ext cx="2469473" cy="792163"/>
          </a:xfrm>
          <a:prstGeom prst="roundRect">
            <a:avLst>
              <a:gd name="adj" fmla="val 12343"/>
            </a:avLst>
          </a:prstGeom>
          <a:solidFill>
            <a:srgbClr val="C0C0C0"/>
          </a:soli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ts val="1950"/>
              </a:lnSpc>
            </a:pPr>
            <a:r>
              <a:rPr lang="en-US" altLang="zh-CN" sz="18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re.I</a:t>
            </a:r>
            <a:r>
              <a:rPr lang="zh-CN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RE.IGNORECASE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4" name="AutoShape 45"/>
          <p:cNvSpPr>
            <a:spLocks noChangeArrowheads="1"/>
          </p:cNvSpPr>
          <p:nvPr/>
        </p:nvSpPr>
        <p:spPr bwMode="auto">
          <a:xfrm>
            <a:off x="2230459" y="3754880"/>
            <a:ext cx="2469473" cy="792162"/>
          </a:xfrm>
          <a:prstGeom prst="roundRect">
            <a:avLst>
              <a:gd name="adj" fmla="val 12343"/>
            </a:avLst>
          </a:prstGeom>
          <a:solidFill>
            <a:srgbClr val="C0C0C0"/>
          </a:soli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ts val="1950"/>
              </a:lnSpc>
            </a:pPr>
            <a:r>
              <a:rPr lang="en-US" altLang="zh-CN" sz="18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re.M</a:t>
            </a:r>
            <a:r>
              <a:rPr lang="zh-CN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RE.MULTILINE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5" name="AutoShape 46"/>
          <p:cNvSpPr>
            <a:spLocks noChangeArrowheads="1"/>
          </p:cNvSpPr>
          <p:nvPr/>
        </p:nvSpPr>
        <p:spPr bwMode="auto">
          <a:xfrm>
            <a:off x="2230459" y="4654992"/>
            <a:ext cx="2469473" cy="792163"/>
          </a:xfrm>
          <a:prstGeom prst="roundRect">
            <a:avLst>
              <a:gd name="adj" fmla="val 12343"/>
            </a:avLst>
          </a:prstGeom>
          <a:solidFill>
            <a:srgbClr val="C0C0C0"/>
          </a:soli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ts val="1950"/>
              </a:lnSpc>
            </a:pPr>
            <a:r>
              <a:rPr lang="en-US" altLang="zh-CN" sz="18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re.S</a:t>
            </a: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RE.DOTALL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" name="AutoShape 48"/>
          <p:cNvSpPr>
            <a:spLocks noChangeArrowheads="1"/>
          </p:cNvSpPr>
          <p:nvPr/>
        </p:nvSpPr>
        <p:spPr bwMode="auto">
          <a:xfrm>
            <a:off x="4861565" y="2854767"/>
            <a:ext cx="5862637" cy="792163"/>
          </a:xfrm>
          <a:prstGeom prst="roundRect">
            <a:avLst>
              <a:gd name="adj" fmla="val 12343"/>
            </a:avLst>
          </a:prstGeom>
          <a:solidFill>
            <a:srgbClr val="FFFFFF"/>
          </a:solidFill>
          <a:ln w="19050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ts val="1950"/>
              </a:lnSpc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忽略正则表达式的大小写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，如：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[A-Z]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能够匹配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950"/>
              </a:lnSpc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小写字符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8" name="AutoShape 53"/>
          <p:cNvSpPr>
            <a:spLocks noChangeArrowheads="1"/>
          </p:cNvSpPr>
          <p:nvPr/>
        </p:nvSpPr>
        <p:spPr bwMode="auto">
          <a:xfrm>
            <a:off x="4861564" y="3754880"/>
            <a:ext cx="5862637" cy="792162"/>
          </a:xfrm>
          <a:prstGeom prst="roundRect">
            <a:avLst>
              <a:gd name="adj" fmla="val 12343"/>
            </a:avLst>
          </a:prstGeom>
          <a:solidFill>
            <a:srgbClr val="FFFFFF"/>
          </a:solidFill>
          <a:ln w="19050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ts val="1950"/>
              </a:lnSpc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正则表达式中的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^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操作符能够将给定字符串的每行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950"/>
              </a:lnSpc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当做匹配开始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9" name="AutoShape 57"/>
          <p:cNvSpPr>
            <a:spLocks noChangeArrowheads="1"/>
          </p:cNvSpPr>
          <p:nvPr/>
        </p:nvSpPr>
        <p:spPr bwMode="auto">
          <a:xfrm>
            <a:off x="4861563" y="4671414"/>
            <a:ext cx="5862637" cy="792163"/>
          </a:xfrm>
          <a:prstGeom prst="roundRect">
            <a:avLst>
              <a:gd name="adj" fmla="val 12343"/>
            </a:avLst>
          </a:prstGeom>
          <a:solidFill>
            <a:srgbClr val="FFFFFF"/>
          </a:solidFill>
          <a:ln w="19050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ts val="1950"/>
              </a:lnSpc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正则表达式中的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操作符能够匹配所有字符，默认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950"/>
              </a:lnSpc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匹配除换行外的所有字符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676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60618" y="1978682"/>
            <a:ext cx="7867280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1-1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&gt;&gt;&gt; import re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&gt;&gt;&gt; r = r'\d+'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&gt;&gt;&gt; regex =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re.compile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r,re.I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&gt;&gt;&gt; print regex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&lt;_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sre.SRE_Pattern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object at 0x0000000002ACC290&gt;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&gt;&gt;&gt; print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regex.pattern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\d+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&gt;&gt;&gt;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regex.pattern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'\\d+'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360618" y="657666"/>
            <a:ext cx="2294509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35221" y="737342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常用函数</a:t>
            </a:r>
          </a:p>
        </p:txBody>
      </p:sp>
    </p:spTree>
    <p:extLst>
      <p:ext uri="{BB962C8B-B14F-4D97-AF65-F5344CB8AC3E}">
        <p14:creationId xmlns:p14="http://schemas.microsoft.com/office/powerpoint/2010/main" val="324338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81281" y="2861097"/>
            <a:ext cx="8575635" cy="1990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re.search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pattern,string,flags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=0)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在一个字符串中搜索匹配正则表达式的第一个位置,返回match对象。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pattern:正则表达式的字符串或原生字符串表示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string:待匹配字符串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flags:正则表达式使用时的控制标记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2360618" y="657666"/>
            <a:ext cx="2294509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535221" y="737342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常用函数</a:t>
            </a:r>
          </a:p>
        </p:txBody>
      </p:sp>
    </p:spTree>
    <p:extLst>
      <p:ext uri="{BB962C8B-B14F-4D97-AF65-F5344CB8AC3E}">
        <p14:creationId xmlns:p14="http://schemas.microsoft.com/office/powerpoint/2010/main" val="81945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2325</TotalTime>
  <Words>1647</Words>
  <Application>Microsoft Office PowerPoint</Application>
  <PresentationFormat>自定义</PresentationFormat>
  <Paragraphs>242</Paragraphs>
  <Slides>33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4" baseType="lpstr">
      <vt:lpstr>Gulim</vt:lpstr>
      <vt:lpstr>宋体</vt:lpstr>
      <vt:lpstr>微软雅黑</vt:lpstr>
      <vt:lpstr>Arial</vt:lpstr>
      <vt:lpstr>Calibri</vt:lpstr>
      <vt:lpstr>Calibri Light</vt:lpstr>
      <vt:lpstr>Century Gothic</vt:lpstr>
      <vt:lpstr>Impact</vt:lpstr>
      <vt:lpstr>Times New Roman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admin</cp:lastModifiedBy>
  <cp:revision>197</cp:revision>
  <dcterms:created xsi:type="dcterms:W3CDTF">2017-06-05T01:21:00Z</dcterms:created>
  <dcterms:modified xsi:type="dcterms:W3CDTF">2017-10-12T11:22:58Z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