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41"/>
  </p:handoutMasterIdLst>
  <p:sldIdLst>
    <p:sldId id="258" r:id="rId4"/>
    <p:sldId id="259" r:id="rId6"/>
    <p:sldId id="260" r:id="rId7"/>
    <p:sldId id="261" r:id="rId8"/>
    <p:sldId id="263" r:id="rId9"/>
    <p:sldId id="265" r:id="rId10"/>
    <p:sldId id="264" r:id="rId11"/>
    <p:sldId id="266" r:id="rId12"/>
    <p:sldId id="267" r:id="rId13"/>
    <p:sldId id="268" r:id="rId14"/>
    <p:sldId id="269" r:id="rId15"/>
    <p:sldId id="270" r:id="rId16"/>
    <p:sldId id="271" r:id="rId17"/>
    <p:sldId id="272" r:id="rId18"/>
    <p:sldId id="278" r:id="rId19"/>
    <p:sldId id="279" r:id="rId20"/>
    <p:sldId id="280" r:id="rId21"/>
    <p:sldId id="281" r:id="rId22"/>
    <p:sldId id="283" r:id="rId23"/>
    <p:sldId id="284" r:id="rId24"/>
    <p:sldId id="286" r:id="rId25"/>
    <p:sldId id="287" r:id="rId26"/>
    <p:sldId id="288" r:id="rId27"/>
    <p:sldId id="289" r:id="rId28"/>
    <p:sldId id="291" r:id="rId29"/>
    <p:sldId id="294" r:id="rId30"/>
    <p:sldId id="295" r:id="rId31"/>
    <p:sldId id="296" r:id="rId32"/>
    <p:sldId id="297" r:id="rId33"/>
    <p:sldId id="298" r:id="rId34"/>
    <p:sldId id="301" r:id="rId35"/>
    <p:sldId id="304" r:id="rId36"/>
    <p:sldId id="308" r:id="rId37"/>
    <p:sldId id="309" r:id="rId38"/>
    <p:sldId id="310" r:id="rId39"/>
    <p:sldId id="311"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73"/>
        <p:guide pos="386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805" y="11007"/>
            <a:ext cx="12188388" cy="6858000"/>
          </a:xfrm>
          <a:prstGeom prst="rect">
            <a:avLst/>
          </a:prstGeom>
        </p:spPr>
      </p:pic>
      <p:sp>
        <p:nvSpPr>
          <p:cNvPr id="8" name="TextBox 10"/>
          <p:cNvSpPr txBox="1"/>
          <p:nvPr userDrawn="1"/>
        </p:nvSpPr>
        <p:spPr>
          <a:xfrm>
            <a:off x="10808916" y="6499477"/>
            <a:ext cx="709930" cy="337185"/>
          </a:xfrm>
          <a:prstGeom prst="rect">
            <a:avLst/>
          </a:prstGeom>
          <a:noFill/>
        </p:spPr>
        <p:txBody>
          <a:bodyPr wrap="none" rtlCol="0">
            <a:spAutoFit/>
          </a:bodyPr>
          <a:lstStyle/>
          <a:p>
            <a:r>
              <a:rPr lang="zh-CN" altLang="en-US" sz="1600" dirty="0">
                <a:solidFill>
                  <a:schemeClr val="accent2"/>
                </a:solidFill>
                <a:latin typeface="微软雅黑" panose="020B0503020204020204" charset="-122"/>
                <a:ea typeface="微软雅黑" panose="020B0503020204020204" charset="-122"/>
              </a:rPr>
              <a:t>第 </a:t>
            </a:r>
            <a:fld id="{15E71900-10A2-4CC6-8A82-1659C4480C15}" type="slidenum">
              <a:rPr lang="zh-CN" altLang="en-US" sz="1600" dirty="0" smtClean="0">
                <a:solidFill>
                  <a:schemeClr val="accent2"/>
                </a:solidFill>
                <a:latin typeface="微软雅黑" panose="020B0503020204020204" charset="-122"/>
                <a:ea typeface="微软雅黑" panose="020B0503020204020204" charset="-122"/>
              </a:rPr>
            </a:fld>
            <a:r>
              <a:rPr lang="zh-CN" altLang="en-US" sz="1600" dirty="0">
                <a:solidFill>
                  <a:schemeClr val="accent2"/>
                </a:solidFill>
                <a:latin typeface="微软雅黑" panose="020B0503020204020204" charset="-122"/>
                <a:ea typeface="微软雅黑" panose="020B0503020204020204" charset="-122"/>
              </a:rPr>
              <a:t> 页</a:t>
            </a:r>
            <a:endParaRPr lang="zh-CN" altLang="en-US" sz="1600" dirty="0">
              <a:solidFill>
                <a:schemeClr val="accent2"/>
              </a:solidFill>
              <a:latin typeface="微软雅黑" panose="020B0503020204020204" charset="-122"/>
              <a:ea typeface="微软雅黑" panose="020B0503020204020204" charset="-122"/>
            </a:endParaRPr>
          </a:p>
        </p:txBody>
      </p:sp>
      <p:pic>
        <p:nvPicPr>
          <p:cNvPr id="4" name="图片 3" descr="0"/>
          <p:cNvPicPr>
            <a:picLocks noChangeAspect="1"/>
          </p:cNvPicPr>
          <p:nvPr userDrawn="1"/>
        </p:nvPicPr>
        <p:blipFill>
          <a:blip r:embed="rId3"/>
          <a:stretch>
            <a:fillRect/>
          </a:stretch>
        </p:blipFill>
        <p:spPr>
          <a:xfrm>
            <a:off x="-176107" y="-66040"/>
            <a:ext cx="1810173" cy="13064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1805" y="0"/>
            <a:ext cx="12188388"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3.jpeg"/><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 name="图片 1" descr="TIM图片20181107103509"/>
          <p:cNvPicPr>
            <a:picLocks noChangeAspect="1"/>
          </p:cNvPicPr>
          <p:nvPr userDrawn="1"/>
        </p:nvPicPr>
        <p:blipFill>
          <a:blip r:embed="rId5"/>
          <a:stretch>
            <a:fillRect/>
          </a:stretch>
        </p:blipFill>
        <p:spPr>
          <a:xfrm>
            <a:off x="-3387" y="-4233"/>
            <a:ext cx="12186920" cy="3346873"/>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6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42"/>
          <p:cNvSpPr txBox="1"/>
          <p:nvPr/>
        </p:nvSpPr>
        <p:spPr>
          <a:xfrm>
            <a:off x="-54610" y="4012565"/>
            <a:ext cx="5909945" cy="706755"/>
          </a:xfrm>
          <a:prstGeom prst="rect">
            <a:avLst/>
          </a:prstGeom>
          <a:noFill/>
        </p:spPr>
        <p:txBody>
          <a:bodyPr wrap="square" rtlCol="0">
            <a:spAutoFit/>
          </a:bodyPr>
          <a:lstStyle/>
          <a:p>
            <a:pPr algn="l"/>
            <a:r>
              <a:rPr lang="zh-CN" altLang="en-US" sz="4000" b="1" dirty="0">
                <a:solidFill>
                  <a:prstClr val="black"/>
                </a:solidFill>
                <a:latin typeface="黑体" panose="02010609060101010101" charset="-122"/>
                <a:ea typeface="黑体" panose="02010609060101010101" charset="-122"/>
              </a:rPr>
              <a:t>《计算机取证与司法鉴定》</a:t>
            </a:r>
            <a:endParaRPr lang="zh-CN" altLang="en-US" sz="4000" b="1" dirty="0">
              <a:solidFill>
                <a:prstClr val="black"/>
              </a:solidFill>
              <a:latin typeface="黑体" panose="02010609060101010101" charset="-122"/>
              <a:ea typeface="黑体" panose="02010609060101010101" charset="-122"/>
            </a:endParaRPr>
          </a:p>
        </p:txBody>
      </p:sp>
      <p:cxnSp>
        <p:nvCxnSpPr>
          <p:cNvPr id="21" name="直接连接符 20"/>
          <p:cNvCxnSpPr/>
          <p:nvPr/>
        </p:nvCxnSpPr>
        <p:spPr>
          <a:xfrm>
            <a:off x="330835" y="4789805"/>
            <a:ext cx="5450840" cy="29845"/>
          </a:xfrm>
          <a:prstGeom prst="line">
            <a:avLst/>
          </a:prstGeom>
          <a:noFill/>
          <a:ln w="28575" cap="flat" cmpd="sng" algn="ctr">
            <a:solidFill>
              <a:srgbClr val="003466"/>
            </a:solidFill>
            <a:prstDash val="solid"/>
          </a:ln>
          <a:effectLst/>
        </p:spPr>
      </p:cxnSp>
      <p:sp>
        <p:nvSpPr>
          <p:cNvPr id="22" name="TextBox 50"/>
          <p:cNvSpPr txBox="1"/>
          <p:nvPr/>
        </p:nvSpPr>
        <p:spPr>
          <a:xfrm>
            <a:off x="7695751" y="5985437"/>
            <a:ext cx="3552395" cy="501650"/>
          </a:xfrm>
          <a:prstGeom prst="rect">
            <a:avLst/>
          </a:prstGeom>
          <a:noFill/>
        </p:spPr>
        <p:txBody>
          <a:bodyPr wrap="square" rtlCol="0">
            <a:spAutoFit/>
          </a:bodyPr>
          <a:lstStyle/>
          <a:p>
            <a:r>
              <a:rPr lang="zh-CN" altLang="en-US" sz="2665" dirty="0">
                <a:solidFill>
                  <a:prstClr val="black"/>
                </a:solidFill>
                <a:latin typeface="微软雅黑" panose="020B0503020204020204" charset="-122"/>
                <a:ea typeface="微软雅黑" panose="020B0503020204020204" charset="-122"/>
              </a:rPr>
              <a:t>德才兼备 </a:t>
            </a:r>
            <a:r>
              <a:rPr lang="en-US" altLang="zh-CN" sz="2665" dirty="0">
                <a:solidFill>
                  <a:schemeClr val="accent1"/>
                </a:solidFill>
                <a:latin typeface="微软雅黑" panose="020B0503020204020204" charset="-122"/>
                <a:ea typeface="微软雅黑" panose="020B0503020204020204" charset="-122"/>
              </a:rPr>
              <a:t>• </a:t>
            </a:r>
            <a:r>
              <a:rPr lang="zh-CN" altLang="en-US" sz="2665" dirty="0">
                <a:solidFill>
                  <a:schemeClr val="accent1"/>
                </a:solidFill>
                <a:latin typeface="微软雅黑" panose="020B0503020204020204" charset="-122"/>
                <a:ea typeface="微软雅黑" panose="020B0503020204020204" charset="-122"/>
              </a:rPr>
              <a:t>文武双全</a:t>
            </a:r>
            <a:endParaRPr lang="zh-CN" altLang="en-US" sz="2665" dirty="0">
              <a:solidFill>
                <a:schemeClr val="accent1"/>
              </a:solidFill>
              <a:latin typeface="微软雅黑" panose="020B0503020204020204" charset="-122"/>
              <a:ea typeface="微软雅黑" panose="020B0503020204020204" charset="-122"/>
            </a:endParaRPr>
          </a:p>
        </p:txBody>
      </p:sp>
      <p:sp>
        <p:nvSpPr>
          <p:cNvPr id="3" name="文本框 2"/>
          <p:cNvSpPr txBox="1"/>
          <p:nvPr/>
        </p:nvSpPr>
        <p:spPr>
          <a:xfrm>
            <a:off x="1366187" y="5044248"/>
            <a:ext cx="1878330" cy="501650"/>
          </a:xfrm>
          <a:prstGeom prst="rect">
            <a:avLst/>
          </a:prstGeom>
          <a:noFill/>
        </p:spPr>
        <p:txBody>
          <a:bodyPr wrap="none" rtlCol="0">
            <a:spAutoFit/>
          </a:bodyPr>
          <a:lstStyle/>
          <a:p>
            <a:r>
              <a:rPr lang="zh-CN" altLang="en-US" sz="2665" dirty="0">
                <a:solidFill>
                  <a:schemeClr val="accent6">
                    <a:lumMod val="75000"/>
                    <a:lumOff val="25000"/>
                  </a:schemeClr>
                </a:solidFill>
                <a:latin typeface="微软雅黑" panose="020B0503020204020204" charset="-122"/>
                <a:ea typeface="微软雅黑" panose="020B0503020204020204" charset="-122"/>
              </a:rPr>
              <a:t>主讲教师：</a:t>
            </a:r>
            <a:endParaRPr lang="zh-CN" altLang="en-US" sz="2665" dirty="0">
              <a:solidFill>
                <a:schemeClr val="accent6">
                  <a:lumMod val="75000"/>
                  <a:lumOff val="25000"/>
                </a:schemeClr>
              </a:solidFill>
              <a:latin typeface="微软雅黑" panose="020B0503020204020204" charset="-122"/>
              <a:ea typeface="微软雅黑" panose="020B0503020204020204" charset="-122"/>
            </a:endParaRPr>
          </a:p>
        </p:txBody>
      </p:sp>
      <p:pic>
        <p:nvPicPr>
          <p:cNvPr id="4" name="图片 3" descr="0"/>
          <p:cNvPicPr>
            <a:picLocks noChangeAspect="1"/>
          </p:cNvPicPr>
          <p:nvPr/>
        </p:nvPicPr>
        <p:blipFill>
          <a:blip r:embed="rId1"/>
          <a:stretch>
            <a:fillRect/>
          </a:stretch>
        </p:blipFill>
        <p:spPr>
          <a:xfrm>
            <a:off x="7454900" y="3334173"/>
            <a:ext cx="3716867" cy="2683933"/>
          </a:xfrm>
          <a:prstGeom prst="rect">
            <a:avLst/>
          </a:prstGeom>
        </p:spPr>
      </p:pic>
      <p:sp>
        <p:nvSpPr>
          <p:cNvPr id="2" name="文本框 1"/>
          <p:cNvSpPr txBox="1"/>
          <p:nvPr/>
        </p:nvSpPr>
        <p:spPr>
          <a:xfrm>
            <a:off x="1366187" y="5575955"/>
            <a:ext cx="1370330" cy="378460"/>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所在院系：</a:t>
            </a:r>
            <a:endParaRPr lang="en-US" altLang="en-US" sz="1865" dirty="0">
              <a:solidFill>
                <a:schemeClr val="accent6">
                  <a:lumMod val="75000"/>
                  <a:lumOff val="2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0"/>
                                        </p:tgtEl>
                                        <p:attrNameLst>
                                          <p:attrName>ppt_y</p:attrName>
                                        </p:attrNameLst>
                                      </p:cBhvr>
                                      <p:tavLst>
                                        <p:tav tm="0">
                                          <p:val>
                                            <p:strVal val="#ppt_y"/>
                                          </p:val>
                                        </p:tav>
                                        <p:tav tm="100000">
                                          <p:val>
                                            <p:strVal val="#ppt_y"/>
                                          </p:val>
                                        </p:tav>
                                      </p:tavLst>
                                    </p:anim>
                                    <p:anim calcmode="lin" valueType="num">
                                      <p:cBhvr>
                                        <p:cTn id="9"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0"/>
                                        </p:tgtEl>
                                      </p:cBhvr>
                                    </p:animEffect>
                                  </p:childTnLst>
                                </p:cTn>
                              </p:par>
                            </p:childTnLst>
                          </p:cTn>
                        </p:par>
                        <p:par>
                          <p:cTn id="12" fill="hold">
                            <p:stCondLst>
                              <p:cond delay="1049"/>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par>
                          <p:cTn id="16" fill="hold">
                            <p:stCondLst>
                              <p:cond delay="1549"/>
                            </p:stCondLst>
                            <p:childTnLst>
                              <p:par>
                                <p:cTn id="17" presetID="31"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anim calcmode="lin" valueType="num">
                                      <p:cBhvr>
                                        <p:cTn id="21" dur="1000" fill="hold"/>
                                        <p:tgtEl>
                                          <p:spTgt spid="22"/>
                                        </p:tgtEl>
                                        <p:attrNameLst>
                                          <p:attrName>style.rotation</p:attrName>
                                        </p:attrNameLst>
                                      </p:cBhvr>
                                      <p:tavLst>
                                        <p:tav tm="0">
                                          <p:val>
                                            <p:fltVal val="90"/>
                                          </p:val>
                                        </p:tav>
                                        <p:tav tm="100000">
                                          <p:val>
                                            <p:fltVal val="0"/>
                                          </p:val>
                                        </p:tav>
                                      </p:tavLst>
                                    </p:anim>
                                    <p:animEffect transition="in" filter="fade">
                                      <p:cBhvr>
                                        <p:cTn id="22" dur="1000"/>
                                        <p:tgtEl>
                                          <p:spTgt spid="22"/>
                                        </p:tgtEl>
                                      </p:cBhvr>
                                    </p:animEffect>
                                  </p:childTnLst>
                                </p:cTn>
                              </p:par>
                            </p:childTnLst>
                          </p:cTn>
                        </p:par>
                        <p:par>
                          <p:cTn id="23" fill="hold">
                            <p:stCondLst>
                              <p:cond delay="2549"/>
                            </p:stCondLst>
                            <p:childTnLst>
                              <p:par>
                                <p:cTn id="24" presetID="2" presetClass="entr" presetSubtype="4"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par>
                          <p:cTn id="28" fill="hold">
                            <p:stCondLst>
                              <p:cond delay="3049"/>
                            </p:stCondLst>
                            <p:childTnLst>
                              <p:par>
                                <p:cTn id="29" presetID="2" presetClass="entr" presetSubtype="4"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3"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1876528" y="5012164"/>
            <a:ext cx="1641783" cy="1087173"/>
            <a:chOff x="1055773" y="4176803"/>
            <a:chExt cx="1368152" cy="905978"/>
          </a:xfrm>
        </p:grpSpPr>
        <p:sp>
          <p:nvSpPr>
            <p:cNvPr id="52" name="矩形 51"/>
            <p:cNvSpPr/>
            <p:nvPr/>
          </p:nvSpPr>
          <p:spPr>
            <a:xfrm>
              <a:off x="1170073" y="5010773"/>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3" name="TextBox 3"/>
            <p:cNvSpPr txBox="1"/>
            <p:nvPr/>
          </p:nvSpPr>
          <p:spPr>
            <a:xfrm>
              <a:off x="1055773" y="4176803"/>
              <a:ext cx="1368152" cy="72178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主机电子证据保全、恢复和分析技术</a:t>
              </a:r>
              <a:endPar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grpSp>
      <p:cxnSp>
        <p:nvCxnSpPr>
          <p:cNvPr id="54" name="直接连接符 53"/>
          <p:cNvCxnSpPr/>
          <p:nvPr/>
        </p:nvCxnSpPr>
        <p:spPr>
          <a:xfrm rot="20182324">
            <a:off x="2262263" y="3031548"/>
            <a:ext cx="7232232" cy="0"/>
          </a:xfrm>
          <a:prstGeom prst="line">
            <a:avLst/>
          </a:prstGeom>
          <a:noFill/>
          <a:ln w="28575" cap="flat" cmpd="sng" algn="ctr">
            <a:solidFill>
              <a:sysClr val="window" lastClr="FFFFFF">
                <a:lumMod val="75000"/>
              </a:sysClr>
            </a:solidFill>
            <a:prstDash val="solid"/>
          </a:ln>
          <a:effectLst/>
        </p:spPr>
      </p:cxnSp>
      <p:grpSp>
        <p:nvGrpSpPr>
          <p:cNvPr id="55" name="组合 54"/>
          <p:cNvGrpSpPr/>
          <p:nvPr/>
        </p:nvGrpSpPr>
        <p:grpSpPr>
          <a:xfrm rot="373005">
            <a:off x="2064941" y="3980401"/>
            <a:ext cx="1000941" cy="1000941"/>
            <a:chOff x="1691680" y="4380819"/>
            <a:chExt cx="834118" cy="834118"/>
          </a:xfrm>
        </p:grpSpPr>
        <p:sp>
          <p:nvSpPr>
            <p:cNvPr id="56" name="椭圆 55"/>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57" name="椭圆 56"/>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1</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58" name="组合 57"/>
          <p:cNvGrpSpPr/>
          <p:nvPr/>
        </p:nvGrpSpPr>
        <p:grpSpPr>
          <a:xfrm rot="373005">
            <a:off x="3721424" y="3255740"/>
            <a:ext cx="1000941" cy="1000941"/>
            <a:chOff x="1691680" y="4380819"/>
            <a:chExt cx="834118" cy="834118"/>
          </a:xfrm>
        </p:grpSpPr>
        <p:sp>
          <p:nvSpPr>
            <p:cNvPr id="59" name="椭圆 58"/>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60" name="椭圆 59"/>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2</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61" name="组合 60"/>
          <p:cNvGrpSpPr/>
          <p:nvPr/>
        </p:nvGrpSpPr>
        <p:grpSpPr>
          <a:xfrm rot="373005">
            <a:off x="5377908" y="2531077"/>
            <a:ext cx="1000941" cy="1000941"/>
            <a:chOff x="1691680" y="4380819"/>
            <a:chExt cx="834118" cy="834118"/>
          </a:xfrm>
        </p:grpSpPr>
        <p:sp>
          <p:nvSpPr>
            <p:cNvPr id="111" name="椭圆 110"/>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2" name="椭圆 111"/>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3</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3" name="组合 112"/>
          <p:cNvGrpSpPr/>
          <p:nvPr/>
        </p:nvGrpSpPr>
        <p:grpSpPr>
          <a:xfrm rot="373005">
            <a:off x="7034392" y="1806416"/>
            <a:ext cx="1000941" cy="1000941"/>
            <a:chOff x="1691680" y="4380819"/>
            <a:chExt cx="834118" cy="834118"/>
          </a:xfrm>
        </p:grpSpPr>
        <p:sp>
          <p:nvSpPr>
            <p:cNvPr id="114" name="椭圆 113"/>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5" name="椭圆 114"/>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4</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6" name="组合 115"/>
          <p:cNvGrpSpPr/>
          <p:nvPr/>
        </p:nvGrpSpPr>
        <p:grpSpPr>
          <a:xfrm rot="373005">
            <a:off x="8690876" y="1081753"/>
            <a:ext cx="1000941" cy="1000941"/>
            <a:chOff x="1691680" y="4380819"/>
            <a:chExt cx="834118" cy="834118"/>
          </a:xfrm>
        </p:grpSpPr>
        <p:sp>
          <p:nvSpPr>
            <p:cNvPr id="117" name="椭圆 116"/>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8" name="椭圆 117"/>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5</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9" name="组合 118"/>
          <p:cNvGrpSpPr/>
          <p:nvPr/>
        </p:nvGrpSpPr>
        <p:grpSpPr>
          <a:xfrm>
            <a:off x="3684872" y="4307869"/>
            <a:ext cx="1641783" cy="1087173"/>
            <a:chOff x="2562727" y="3589891"/>
            <a:chExt cx="1368152" cy="905978"/>
          </a:xfrm>
        </p:grpSpPr>
        <p:sp>
          <p:nvSpPr>
            <p:cNvPr id="120" name="TextBox 2"/>
            <p:cNvSpPr txBox="1"/>
            <p:nvPr/>
          </p:nvSpPr>
          <p:spPr>
            <a:xfrm>
              <a:off x="2562727" y="3589891"/>
              <a:ext cx="1368152" cy="72178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网络数据捕获与分析、网络追踪</a:t>
              </a:r>
              <a:endPar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sp>
          <p:nvSpPr>
            <p:cNvPr id="121" name="矩形 120"/>
            <p:cNvSpPr/>
            <p:nvPr/>
          </p:nvSpPr>
          <p:spPr>
            <a:xfrm>
              <a:off x="2677027" y="4423861"/>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2" name="组合 121"/>
          <p:cNvGrpSpPr/>
          <p:nvPr/>
        </p:nvGrpSpPr>
        <p:grpSpPr>
          <a:xfrm>
            <a:off x="5496044" y="3703905"/>
            <a:ext cx="1710997" cy="446459"/>
            <a:chOff x="4150882" y="3527383"/>
            <a:chExt cx="1425831" cy="372049"/>
          </a:xfrm>
        </p:grpSpPr>
        <p:sp>
          <p:nvSpPr>
            <p:cNvPr id="123" name="TextBox 4"/>
            <p:cNvSpPr txBox="1"/>
            <p:nvPr/>
          </p:nvSpPr>
          <p:spPr>
            <a:xfrm>
              <a:off x="4208561" y="3527383"/>
              <a:ext cx="1368152" cy="29104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主动取证</a:t>
              </a:r>
              <a:endPar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sp>
          <p:nvSpPr>
            <p:cNvPr id="124" name="矩形 123"/>
            <p:cNvSpPr/>
            <p:nvPr/>
          </p:nvSpPr>
          <p:spPr>
            <a:xfrm>
              <a:off x="4150882" y="3827424"/>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5" name="组合 124"/>
          <p:cNvGrpSpPr/>
          <p:nvPr/>
        </p:nvGrpSpPr>
        <p:grpSpPr>
          <a:xfrm>
            <a:off x="7206486" y="3044666"/>
            <a:ext cx="1641783" cy="538533"/>
            <a:chOff x="5500580" y="2839375"/>
            <a:chExt cx="1368152" cy="448778"/>
          </a:xfrm>
        </p:grpSpPr>
        <p:sp>
          <p:nvSpPr>
            <p:cNvPr id="126" name="TextBox 22"/>
            <p:cNvSpPr txBox="1"/>
            <p:nvPr/>
          </p:nvSpPr>
          <p:spPr>
            <a:xfrm>
              <a:off x="5500580" y="2839375"/>
              <a:ext cx="1368152" cy="29104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密码分析</a:t>
              </a:r>
              <a:endPar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sp>
          <p:nvSpPr>
            <p:cNvPr id="127" name="矩形 126"/>
            <p:cNvSpPr/>
            <p:nvPr/>
          </p:nvSpPr>
          <p:spPr>
            <a:xfrm>
              <a:off x="5500580" y="3216145"/>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8" name="组合 127"/>
          <p:cNvGrpSpPr/>
          <p:nvPr/>
        </p:nvGrpSpPr>
        <p:grpSpPr>
          <a:xfrm>
            <a:off x="8847903" y="2175873"/>
            <a:ext cx="1641783" cy="769038"/>
            <a:chOff x="6923461" y="2092098"/>
            <a:chExt cx="1368152" cy="640865"/>
          </a:xfrm>
        </p:grpSpPr>
        <p:sp>
          <p:nvSpPr>
            <p:cNvPr id="129" name="矩形 128"/>
            <p:cNvSpPr/>
            <p:nvPr/>
          </p:nvSpPr>
          <p:spPr>
            <a:xfrm>
              <a:off x="6923461" y="2660955"/>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30" name="TextBox 27"/>
            <p:cNvSpPr txBox="1"/>
            <p:nvPr/>
          </p:nvSpPr>
          <p:spPr>
            <a:xfrm>
              <a:off x="6923461" y="2092098"/>
              <a:ext cx="1368152" cy="50641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电子取证法学研究</a:t>
              </a:r>
              <a:endPar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grpSp>
      <p:sp>
        <p:nvSpPr>
          <p:cNvPr id="131" name="TextBox 43"/>
          <p:cNvSpPr txBox="1">
            <a:spLocks noChangeArrowheads="1"/>
          </p:cNvSpPr>
          <p:nvPr/>
        </p:nvSpPr>
        <p:spPr bwMode="auto">
          <a:xfrm>
            <a:off x="1199515" y="350520"/>
            <a:ext cx="66046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目前国内外在该学科领域已经取得的成果和进展</a:t>
            </a:r>
            <a:endParaRPr lang="zh-CN" altLang="en-US"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ppt_x"/>
                                          </p:val>
                                        </p:tav>
                                        <p:tav tm="100000">
                                          <p:val>
                                            <p:strVal val="#ppt_x"/>
                                          </p:val>
                                        </p:tav>
                                      </p:tavLst>
                                    </p:anim>
                                    <p:anim calcmode="lin" valueType="num">
                                      <p:cBhvr additive="base">
                                        <p:cTn id="16" dur="500" fill="hold"/>
                                        <p:tgtEl>
                                          <p:spTgt spid="5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fade">
                                      <p:cBhvr>
                                        <p:cTn id="20" dur="500"/>
                                        <p:tgtEl>
                                          <p:spTgt spid="58"/>
                                        </p:tgtEl>
                                      </p:cBhvr>
                                    </p:animEffect>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119"/>
                                        </p:tgtEl>
                                        <p:attrNameLst>
                                          <p:attrName>style.visibility</p:attrName>
                                        </p:attrNameLst>
                                      </p:cBhvr>
                                      <p:to>
                                        <p:strVal val="visible"/>
                                      </p:to>
                                    </p:set>
                                    <p:anim calcmode="lin" valueType="num">
                                      <p:cBhvr additive="base">
                                        <p:cTn id="24" dur="500" fill="hold"/>
                                        <p:tgtEl>
                                          <p:spTgt spid="119"/>
                                        </p:tgtEl>
                                        <p:attrNameLst>
                                          <p:attrName>ppt_x</p:attrName>
                                        </p:attrNameLst>
                                      </p:cBhvr>
                                      <p:tavLst>
                                        <p:tav tm="0">
                                          <p:val>
                                            <p:strVal val="#ppt_x"/>
                                          </p:val>
                                        </p:tav>
                                        <p:tav tm="100000">
                                          <p:val>
                                            <p:strVal val="#ppt_x"/>
                                          </p:val>
                                        </p:tav>
                                      </p:tavLst>
                                    </p:anim>
                                    <p:anim calcmode="lin" valueType="num">
                                      <p:cBhvr additive="base">
                                        <p:cTn id="25" dur="500" fill="hold"/>
                                        <p:tgtEl>
                                          <p:spTgt spid="119"/>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500"/>
                                        <p:tgtEl>
                                          <p:spTgt spid="61"/>
                                        </p:tgtEl>
                                      </p:cBhvr>
                                    </p:animEffect>
                                  </p:childTnLst>
                                </p:cTn>
                              </p:par>
                            </p:childTnLst>
                          </p:cTn>
                        </p:par>
                        <p:par>
                          <p:cTn id="30" fill="hold">
                            <p:stCondLst>
                              <p:cond delay="3000"/>
                            </p:stCondLst>
                            <p:childTnLst>
                              <p:par>
                                <p:cTn id="31" presetID="2" presetClass="entr" presetSubtype="4" fill="hold" nodeType="afterEffect">
                                  <p:stCondLst>
                                    <p:cond delay="0"/>
                                  </p:stCondLst>
                                  <p:childTnLst>
                                    <p:set>
                                      <p:cBhvr>
                                        <p:cTn id="32" dur="1" fill="hold">
                                          <p:stCondLst>
                                            <p:cond delay="0"/>
                                          </p:stCondLst>
                                        </p:cTn>
                                        <p:tgtEl>
                                          <p:spTgt spid="122"/>
                                        </p:tgtEl>
                                        <p:attrNameLst>
                                          <p:attrName>style.visibility</p:attrName>
                                        </p:attrNameLst>
                                      </p:cBhvr>
                                      <p:to>
                                        <p:strVal val="visible"/>
                                      </p:to>
                                    </p:set>
                                    <p:anim calcmode="lin" valueType="num">
                                      <p:cBhvr additive="base">
                                        <p:cTn id="33" dur="500" fill="hold"/>
                                        <p:tgtEl>
                                          <p:spTgt spid="122"/>
                                        </p:tgtEl>
                                        <p:attrNameLst>
                                          <p:attrName>ppt_x</p:attrName>
                                        </p:attrNameLst>
                                      </p:cBhvr>
                                      <p:tavLst>
                                        <p:tav tm="0">
                                          <p:val>
                                            <p:strVal val="#ppt_x"/>
                                          </p:val>
                                        </p:tav>
                                        <p:tav tm="100000">
                                          <p:val>
                                            <p:strVal val="#ppt_x"/>
                                          </p:val>
                                        </p:tav>
                                      </p:tavLst>
                                    </p:anim>
                                    <p:anim calcmode="lin" valueType="num">
                                      <p:cBhvr additive="base">
                                        <p:cTn id="34" dur="500" fill="hold"/>
                                        <p:tgtEl>
                                          <p:spTgt spid="122"/>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fade">
                                      <p:cBhvr>
                                        <p:cTn id="38" dur="500"/>
                                        <p:tgtEl>
                                          <p:spTgt spid="113"/>
                                        </p:tgtEl>
                                      </p:cBhvr>
                                    </p:animEffect>
                                  </p:childTnLst>
                                </p:cTn>
                              </p:par>
                            </p:childTnLst>
                          </p:cTn>
                        </p:par>
                        <p:par>
                          <p:cTn id="39" fill="hold">
                            <p:stCondLst>
                              <p:cond delay="4000"/>
                            </p:stCondLst>
                            <p:childTnLst>
                              <p:par>
                                <p:cTn id="40" presetID="2" presetClass="entr" presetSubtype="4" fill="hold" nodeType="afterEffect">
                                  <p:stCondLst>
                                    <p:cond delay="0"/>
                                  </p:stCondLst>
                                  <p:childTnLst>
                                    <p:set>
                                      <p:cBhvr>
                                        <p:cTn id="41" dur="1" fill="hold">
                                          <p:stCondLst>
                                            <p:cond delay="0"/>
                                          </p:stCondLst>
                                        </p:cTn>
                                        <p:tgtEl>
                                          <p:spTgt spid="125"/>
                                        </p:tgtEl>
                                        <p:attrNameLst>
                                          <p:attrName>style.visibility</p:attrName>
                                        </p:attrNameLst>
                                      </p:cBhvr>
                                      <p:to>
                                        <p:strVal val="visible"/>
                                      </p:to>
                                    </p:set>
                                    <p:anim calcmode="lin" valueType="num">
                                      <p:cBhvr additive="base">
                                        <p:cTn id="42" dur="500" fill="hold"/>
                                        <p:tgtEl>
                                          <p:spTgt spid="125"/>
                                        </p:tgtEl>
                                        <p:attrNameLst>
                                          <p:attrName>ppt_x</p:attrName>
                                        </p:attrNameLst>
                                      </p:cBhvr>
                                      <p:tavLst>
                                        <p:tav tm="0">
                                          <p:val>
                                            <p:strVal val="#ppt_x"/>
                                          </p:val>
                                        </p:tav>
                                        <p:tav tm="100000">
                                          <p:val>
                                            <p:strVal val="#ppt_x"/>
                                          </p:val>
                                        </p:tav>
                                      </p:tavLst>
                                    </p:anim>
                                    <p:anim calcmode="lin" valueType="num">
                                      <p:cBhvr additive="base">
                                        <p:cTn id="43" dur="500" fill="hold"/>
                                        <p:tgtEl>
                                          <p:spTgt spid="125"/>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10" presetClass="entr" presetSubtype="0" fill="hold" nodeType="after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fade">
                                      <p:cBhvr>
                                        <p:cTn id="47" dur="500"/>
                                        <p:tgtEl>
                                          <p:spTgt spid="116"/>
                                        </p:tgtEl>
                                      </p:cBhvr>
                                    </p:animEffect>
                                  </p:childTnLst>
                                </p:cTn>
                              </p:par>
                            </p:childTnLst>
                          </p:cTn>
                        </p:par>
                        <p:par>
                          <p:cTn id="48" fill="hold">
                            <p:stCondLst>
                              <p:cond delay="5000"/>
                            </p:stCondLst>
                            <p:childTnLst>
                              <p:par>
                                <p:cTn id="49" presetID="2" presetClass="entr" presetSubtype="4" fill="hold" nodeType="afterEffect">
                                  <p:stCondLst>
                                    <p:cond delay="0"/>
                                  </p:stCondLst>
                                  <p:childTnLst>
                                    <p:set>
                                      <p:cBhvr>
                                        <p:cTn id="50" dur="1" fill="hold">
                                          <p:stCondLst>
                                            <p:cond delay="0"/>
                                          </p:stCondLst>
                                        </p:cTn>
                                        <p:tgtEl>
                                          <p:spTgt spid="128"/>
                                        </p:tgtEl>
                                        <p:attrNameLst>
                                          <p:attrName>style.visibility</p:attrName>
                                        </p:attrNameLst>
                                      </p:cBhvr>
                                      <p:to>
                                        <p:strVal val="visible"/>
                                      </p:to>
                                    </p:set>
                                    <p:anim calcmode="lin" valueType="num">
                                      <p:cBhvr additive="base">
                                        <p:cTn id="51" dur="500" fill="hold"/>
                                        <p:tgtEl>
                                          <p:spTgt spid="128"/>
                                        </p:tgtEl>
                                        <p:attrNameLst>
                                          <p:attrName>ppt_x</p:attrName>
                                        </p:attrNameLst>
                                      </p:cBhvr>
                                      <p:tavLst>
                                        <p:tav tm="0">
                                          <p:val>
                                            <p:strVal val="#ppt_x"/>
                                          </p:val>
                                        </p:tav>
                                        <p:tav tm="100000">
                                          <p:val>
                                            <p:strVal val="#ppt_x"/>
                                          </p:val>
                                        </p:tav>
                                      </p:tavLst>
                                    </p:anim>
                                    <p:anim calcmode="lin" valueType="num">
                                      <p:cBhvr additive="base">
                                        <p:cTn id="52"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877754" y="1783628"/>
            <a:ext cx="3275330"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1.</a:t>
            </a: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２</a:t>
            </a:r>
            <a:endPar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endParaRP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15285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5080781" y="1923916"/>
            <a:ext cx="6786880" cy="706755"/>
          </a:xfrm>
          <a:prstGeom prst="rect">
            <a:avLst/>
          </a:prstGeom>
          <a:noFill/>
        </p:spPr>
        <p:txBody>
          <a:bodyPr wrap="none" rtlCol="0">
            <a:spAutoFit/>
          </a:bodyPr>
          <a:lstStyle/>
          <a:p>
            <a:pPr algn="l"/>
            <a:r>
              <a:rPr lang="zh-CN" altLang="en-US" sz="4000" b="1" dirty="0">
                <a:solidFill>
                  <a:prstClr val="black">
                    <a:lumMod val="85000"/>
                    <a:lumOff val="15000"/>
                  </a:prstClr>
                </a:solidFill>
                <a:latin typeface="微软雅黑" panose="020B0503020204020204" charset="-122"/>
                <a:ea typeface="微软雅黑" panose="020B0503020204020204" charset="-122"/>
              </a:rPr>
              <a:t>计算机取证与司法鉴定的原则</a:t>
            </a:r>
            <a:endParaRPr lang="zh-CN" altLang="en-US" sz="4000" b="1" dirty="0">
              <a:solidFill>
                <a:prstClr val="black">
                  <a:lumMod val="85000"/>
                  <a:lumOff val="15000"/>
                </a:prst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3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554" y="1309968"/>
            <a:ext cx="2878800" cy="1459230"/>
            <a:chOff x="2854718" y="1133088"/>
            <a:chExt cx="2946590" cy="1344233"/>
          </a:xfrm>
        </p:grpSpPr>
        <p:grpSp>
          <p:nvGrpSpPr>
            <p:cNvPr id="18" name="组合 17"/>
            <p:cNvGrpSpPr/>
            <p:nvPr/>
          </p:nvGrpSpPr>
          <p:grpSpPr>
            <a:xfrm>
              <a:off x="2854718" y="1133088"/>
              <a:ext cx="2946590" cy="1344233"/>
              <a:chOff x="-182864" y="712948"/>
              <a:chExt cx="4634723" cy="2114359"/>
            </a:xfrm>
          </p:grpSpPr>
          <p:sp>
            <p:nvSpPr>
              <p:cNvPr id="20" name="矩形 14"/>
              <p:cNvSpPr/>
              <p:nvPr/>
            </p:nvSpPr>
            <p:spPr>
              <a:xfrm>
                <a:off x="1216222" y="712948"/>
                <a:ext cx="3235637" cy="2114359"/>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1" fmla="*/ 1224136 w 1237784"/>
                  <a:gd name="connsiteY0-2" fmla="*/ 0 h 2334439"/>
                  <a:gd name="connsiteX1-3" fmla="*/ 1237784 w 1237784"/>
                  <a:gd name="connsiteY1-4" fmla="*/ 1485835 h 2334439"/>
                  <a:gd name="connsiteX2-5" fmla="*/ 0 w 1237784"/>
                  <a:gd name="connsiteY2-6" fmla="*/ 2334439 h 2334439"/>
                  <a:gd name="connsiteX3-7" fmla="*/ 0 w 1237784"/>
                  <a:gd name="connsiteY3-8" fmla="*/ 797918 h 2334439"/>
                  <a:gd name="connsiteX4-9" fmla="*/ 1224136 w 1237784"/>
                  <a:gd name="connsiteY4-10" fmla="*/ 0 h 2334439"/>
                  <a:gd name="connsiteX0-11" fmla="*/ 1224136 w 1237784"/>
                  <a:gd name="connsiteY0-12" fmla="*/ 0 h 2334439"/>
                  <a:gd name="connsiteX1-13" fmla="*/ 1237784 w 1237784"/>
                  <a:gd name="connsiteY1-14" fmla="*/ 1485835 h 2334439"/>
                  <a:gd name="connsiteX2-15" fmla="*/ 0 w 1237784"/>
                  <a:gd name="connsiteY2-16" fmla="*/ 2334439 h 2334439"/>
                  <a:gd name="connsiteX3-17" fmla="*/ 0 w 1237784"/>
                  <a:gd name="connsiteY3-18" fmla="*/ 871424 h 2334439"/>
                  <a:gd name="connsiteX4-19" fmla="*/ 1224136 w 1237784"/>
                  <a:gd name="connsiteY4-20" fmla="*/ 0 h 2334439"/>
                  <a:gd name="connsiteX0-21" fmla="*/ 1224136 w 1237784"/>
                  <a:gd name="connsiteY0-22" fmla="*/ 0 h 2334439"/>
                  <a:gd name="connsiteX1-23" fmla="*/ 1237784 w 1237784"/>
                  <a:gd name="connsiteY1-24" fmla="*/ 1485835 h 2334439"/>
                  <a:gd name="connsiteX2-25" fmla="*/ 0 w 1237784"/>
                  <a:gd name="connsiteY2-26" fmla="*/ 2334439 h 2334439"/>
                  <a:gd name="connsiteX3-27" fmla="*/ 0 w 1237784"/>
                  <a:gd name="connsiteY3-28" fmla="*/ 929311 h 2334439"/>
                  <a:gd name="connsiteX4-29" fmla="*/ 1224136 w 1237784"/>
                  <a:gd name="connsiteY4-30" fmla="*/ 0 h 2334439"/>
                  <a:gd name="connsiteX0-31" fmla="*/ 1224136 w 1237784"/>
                  <a:gd name="connsiteY0-32" fmla="*/ 0 h 2334439"/>
                  <a:gd name="connsiteX1-33" fmla="*/ 1237784 w 1237784"/>
                  <a:gd name="connsiteY1-34" fmla="*/ 1485835 h 2334439"/>
                  <a:gd name="connsiteX2-35" fmla="*/ 0 w 1237784"/>
                  <a:gd name="connsiteY2-36" fmla="*/ 2334439 h 2334439"/>
                  <a:gd name="connsiteX3-37" fmla="*/ 7492 w 1237784"/>
                  <a:gd name="connsiteY3-38" fmla="*/ 896233 h 2334439"/>
                  <a:gd name="connsiteX4-39" fmla="*/ 1224136 w 1237784"/>
                  <a:gd name="connsiteY4-40" fmla="*/ 0 h 23344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7784" h="2334439">
                    <a:moveTo>
                      <a:pt x="1224136" y="0"/>
                    </a:moveTo>
                    <a:lnTo>
                      <a:pt x="1237784" y="1485835"/>
                    </a:lnTo>
                    <a:lnTo>
                      <a:pt x="0" y="2334439"/>
                    </a:lnTo>
                    <a:cubicBezTo>
                      <a:pt x="2497" y="1855037"/>
                      <a:pt x="4995" y="1375635"/>
                      <a:pt x="7492" y="896233"/>
                    </a:cubicBezTo>
                    <a:lnTo>
                      <a:pt x="1224136" y="0"/>
                    </a:lnTo>
                    <a:close/>
                  </a:path>
                </a:pathLst>
              </a:custGeom>
              <a:solidFill>
                <a:srgbClr val="003466"/>
              </a:solidFill>
              <a:ln>
                <a:noFill/>
              </a:ln>
            </p:spPr>
            <p:txBody>
              <a:bodyPr rot="0" spcFirstLastPara="0" vertOverflow="overflow" horzOverflow="overflow" vert="horz" wrap="square" lIns="109728" tIns="54864" rIns="109728" bIns="54864"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pic>
            <p:nvPicPr>
              <p:cNvPr id="22" name="Picture 3"/>
              <p:cNvPicPr>
                <a:picLocks noChangeAspect="1" noChangeArrowheads="1"/>
              </p:cNvPicPr>
              <p:nvPr/>
            </p:nvPicPr>
            <p:blipFill rotWithShape="1">
              <a:blip r:embed="rId1" cstate="screen"/>
              <a:srcRect/>
              <a:stretch>
                <a:fillRect/>
              </a:stretch>
            </p:blipFill>
            <p:spPr bwMode="auto">
              <a:xfrm rot="9004154">
                <a:off x="-182864" y="1001514"/>
                <a:ext cx="4348339" cy="33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9" name="TextBox 3"/>
            <p:cNvSpPr txBox="1"/>
            <p:nvPr/>
          </p:nvSpPr>
          <p:spPr>
            <a:xfrm>
              <a:off x="3778779" y="1520305"/>
              <a:ext cx="1934260" cy="559805"/>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336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国外概况</a:t>
              </a:r>
              <a:endParaRPr kumimoji="0" lang="en-US" altLang="zh-CN" sz="336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sp>
        <p:nvSpPr>
          <p:cNvPr id="25" name="TextBox 9"/>
          <p:cNvSpPr txBox="1"/>
          <p:nvPr/>
        </p:nvSpPr>
        <p:spPr>
          <a:xfrm>
            <a:off x="3409950" y="1187450"/>
            <a:ext cx="8537575" cy="1771015"/>
          </a:xfrm>
          <a:prstGeom prst="rect">
            <a:avLst/>
          </a:prstGeom>
          <a:noFill/>
        </p:spPr>
        <p:txBody>
          <a:bodyPr wrap="square" rtlCol="0">
            <a:spAutoFit/>
          </a:bodyPr>
          <a:lstStyle/>
          <a:p>
            <a:pPr algn="just">
              <a:lnSpc>
                <a:spcPct val="130000"/>
              </a:lnSpc>
            </a:pPr>
            <a:r>
              <a:rPr lang="zh-CN" altLang="en-US" sz="1680" dirty="0">
                <a:solidFill>
                  <a:prstClr val="black"/>
                </a:solidFill>
                <a:latin typeface="微软雅黑" panose="020B0503020204020204" charset="-122"/>
                <a:ea typeface="微软雅黑" panose="020B0503020204020204" charset="-122"/>
              </a:rPr>
              <a:t>美国等发达国家早于20世纪80年代开始研究计算机取证与司法鉴定原则，在取证与分析思想、理论、技术、方法等方面取得了不少成果。有的国家或组织很早就着手开发制定相关的法律原则，主要是在对传统取证与分析手段的修订中，逐步建立或完善电子证据的搜查、扣押、实时收集等取证与分析措施，但在司法实践还存在不足，还需要不断地进行调整。</a:t>
            </a:r>
            <a:endParaRPr lang="zh-CN" altLang="en-US" sz="1680" dirty="0">
              <a:solidFill>
                <a:prstClr val="black"/>
              </a:solidFill>
              <a:latin typeface="微软雅黑" panose="020B0503020204020204" charset="-122"/>
              <a:ea typeface="微软雅黑" panose="020B0503020204020204" charset="-122"/>
            </a:endParaRPr>
          </a:p>
        </p:txBody>
      </p:sp>
      <p:grpSp>
        <p:nvGrpSpPr>
          <p:cNvPr id="26" name="组合 25"/>
          <p:cNvGrpSpPr/>
          <p:nvPr/>
        </p:nvGrpSpPr>
        <p:grpSpPr>
          <a:xfrm rot="0">
            <a:off x="119720" y="4118573"/>
            <a:ext cx="2816860" cy="1459230"/>
            <a:chOff x="2829972" y="1133088"/>
            <a:chExt cx="2883191" cy="1344233"/>
          </a:xfrm>
        </p:grpSpPr>
        <p:grpSp>
          <p:nvGrpSpPr>
            <p:cNvPr id="27" name="组合 26"/>
            <p:cNvGrpSpPr/>
            <p:nvPr/>
          </p:nvGrpSpPr>
          <p:grpSpPr>
            <a:xfrm>
              <a:off x="2829972" y="1133088"/>
              <a:ext cx="2883191" cy="1344233"/>
              <a:chOff x="-221787" y="712948"/>
              <a:chExt cx="4535003" cy="2114359"/>
            </a:xfrm>
          </p:grpSpPr>
          <p:sp>
            <p:nvSpPr>
              <p:cNvPr id="40" name="矩形 14"/>
              <p:cNvSpPr/>
              <p:nvPr/>
            </p:nvSpPr>
            <p:spPr>
              <a:xfrm>
                <a:off x="1216615" y="712948"/>
                <a:ext cx="3096601" cy="2114359"/>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1" fmla="*/ 1224136 w 1237784"/>
                  <a:gd name="connsiteY0-2" fmla="*/ 0 h 2334439"/>
                  <a:gd name="connsiteX1-3" fmla="*/ 1237784 w 1237784"/>
                  <a:gd name="connsiteY1-4" fmla="*/ 1485835 h 2334439"/>
                  <a:gd name="connsiteX2-5" fmla="*/ 0 w 1237784"/>
                  <a:gd name="connsiteY2-6" fmla="*/ 2334439 h 2334439"/>
                  <a:gd name="connsiteX3-7" fmla="*/ 0 w 1237784"/>
                  <a:gd name="connsiteY3-8" fmla="*/ 797918 h 2334439"/>
                  <a:gd name="connsiteX4-9" fmla="*/ 1224136 w 1237784"/>
                  <a:gd name="connsiteY4-10" fmla="*/ 0 h 2334439"/>
                  <a:gd name="connsiteX0-11" fmla="*/ 1224136 w 1237784"/>
                  <a:gd name="connsiteY0-12" fmla="*/ 0 h 2334439"/>
                  <a:gd name="connsiteX1-13" fmla="*/ 1237784 w 1237784"/>
                  <a:gd name="connsiteY1-14" fmla="*/ 1485835 h 2334439"/>
                  <a:gd name="connsiteX2-15" fmla="*/ 0 w 1237784"/>
                  <a:gd name="connsiteY2-16" fmla="*/ 2334439 h 2334439"/>
                  <a:gd name="connsiteX3-17" fmla="*/ 0 w 1237784"/>
                  <a:gd name="connsiteY3-18" fmla="*/ 871424 h 2334439"/>
                  <a:gd name="connsiteX4-19" fmla="*/ 1224136 w 1237784"/>
                  <a:gd name="connsiteY4-20" fmla="*/ 0 h 2334439"/>
                  <a:gd name="connsiteX0-21" fmla="*/ 1224136 w 1237784"/>
                  <a:gd name="connsiteY0-22" fmla="*/ 0 h 2334439"/>
                  <a:gd name="connsiteX1-23" fmla="*/ 1237784 w 1237784"/>
                  <a:gd name="connsiteY1-24" fmla="*/ 1485835 h 2334439"/>
                  <a:gd name="connsiteX2-25" fmla="*/ 0 w 1237784"/>
                  <a:gd name="connsiteY2-26" fmla="*/ 2334439 h 2334439"/>
                  <a:gd name="connsiteX3-27" fmla="*/ 0 w 1237784"/>
                  <a:gd name="connsiteY3-28" fmla="*/ 929311 h 2334439"/>
                  <a:gd name="connsiteX4-29" fmla="*/ 1224136 w 1237784"/>
                  <a:gd name="connsiteY4-30" fmla="*/ 0 h 2334439"/>
                  <a:gd name="connsiteX0-31" fmla="*/ 1224136 w 1237784"/>
                  <a:gd name="connsiteY0-32" fmla="*/ 0 h 2334439"/>
                  <a:gd name="connsiteX1-33" fmla="*/ 1237784 w 1237784"/>
                  <a:gd name="connsiteY1-34" fmla="*/ 1485835 h 2334439"/>
                  <a:gd name="connsiteX2-35" fmla="*/ 0 w 1237784"/>
                  <a:gd name="connsiteY2-36" fmla="*/ 2334439 h 2334439"/>
                  <a:gd name="connsiteX3-37" fmla="*/ 7492 w 1237784"/>
                  <a:gd name="connsiteY3-38" fmla="*/ 896233 h 2334439"/>
                  <a:gd name="connsiteX4-39" fmla="*/ 1224136 w 1237784"/>
                  <a:gd name="connsiteY4-40" fmla="*/ 0 h 23344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7784" h="2334439">
                    <a:moveTo>
                      <a:pt x="1224136" y="0"/>
                    </a:moveTo>
                    <a:lnTo>
                      <a:pt x="1237784" y="1485835"/>
                    </a:lnTo>
                    <a:lnTo>
                      <a:pt x="0" y="2334439"/>
                    </a:lnTo>
                    <a:cubicBezTo>
                      <a:pt x="2497" y="1855037"/>
                      <a:pt x="4995" y="1375635"/>
                      <a:pt x="7492" y="896233"/>
                    </a:cubicBezTo>
                    <a:lnTo>
                      <a:pt x="1224136" y="0"/>
                    </a:lnTo>
                    <a:close/>
                  </a:path>
                </a:pathLst>
              </a:custGeom>
              <a:solidFill>
                <a:srgbClr val="003466"/>
              </a:solidFill>
              <a:ln>
                <a:noFill/>
              </a:ln>
            </p:spPr>
            <p:txBody>
              <a:bodyPr rot="0" spcFirstLastPara="0" vertOverflow="overflow" horzOverflow="overflow" vert="horz" wrap="square" lIns="109728" tIns="54864" rIns="109728" bIns="54864"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pic>
            <p:nvPicPr>
              <p:cNvPr id="42" name="Picture 3"/>
              <p:cNvPicPr>
                <a:picLocks noChangeAspect="1" noChangeArrowheads="1"/>
              </p:cNvPicPr>
              <p:nvPr/>
            </p:nvPicPr>
            <p:blipFill rotWithShape="1">
              <a:blip r:embed="rId1" cstate="screen"/>
              <a:srcRect/>
              <a:stretch>
                <a:fillRect/>
              </a:stretch>
            </p:blipFill>
            <p:spPr bwMode="auto">
              <a:xfrm rot="8884153">
                <a:off x="-221787" y="977237"/>
                <a:ext cx="4348339" cy="33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8" name="TextBox 12"/>
            <p:cNvSpPr txBox="1"/>
            <p:nvPr/>
          </p:nvSpPr>
          <p:spPr>
            <a:xfrm>
              <a:off x="3778779" y="1520305"/>
              <a:ext cx="1934260" cy="55980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36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国内概况</a:t>
              </a:r>
              <a:endParaRPr kumimoji="0" lang="zh-CN" sz="336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sp>
        <p:nvSpPr>
          <p:cNvPr id="48" name="TextBox 17"/>
          <p:cNvSpPr txBox="1"/>
          <p:nvPr/>
        </p:nvSpPr>
        <p:spPr>
          <a:xfrm>
            <a:off x="3512820" y="3604260"/>
            <a:ext cx="8098155" cy="2106930"/>
          </a:xfrm>
          <a:prstGeom prst="rect">
            <a:avLst/>
          </a:prstGeom>
          <a:noFill/>
        </p:spPr>
        <p:txBody>
          <a:bodyPr wrap="square" rtlCol="0">
            <a:spAutoFit/>
          </a:bodyPr>
          <a:lstStyle/>
          <a:p>
            <a:pPr algn="just">
              <a:lnSpc>
                <a:spcPct val="130000"/>
              </a:lnSpc>
            </a:pPr>
            <a:r>
              <a:rPr lang="zh-CN" altLang="en-US" sz="1680" dirty="0">
                <a:solidFill>
                  <a:prstClr val="black"/>
                </a:solidFill>
                <a:latin typeface="微软雅黑" panose="020B0503020204020204" charset="-122"/>
                <a:ea typeface="微软雅黑" panose="020B0503020204020204" charset="-122"/>
              </a:rPr>
              <a:t>一直以来，国内学术界对电子证据的界定、法律地位等问题尚无定论，造成的不确定性直接体现在相关的调查取证与分析鉴定原则中，如有一种观点将电子证据界定为“电子数据、存储媒介和电子设备”， 另一种观点则认为待鉴定的对象是指“以数字化形式存储、处理、传输的数据”。2012年3月14日，全国人大会议审议通过的新刑事诉讼法第48条，明确规定了电子数据作为法定证据类型之一，且可以在刑事诉讼中作为证据使用，从而赋予了电子数据有效的法律基础。</a:t>
            </a:r>
            <a:endParaRPr lang="zh-CN" altLang="en-US" sz="1680" dirty="0">
              <a:solidFill>
                <a:prstClr val="black"/>
              </a:solidFill>
              <a:latin typeface="微软雅黑" panose="020B0503020204020204" charset="-122"/>
              <a:ea typeface="微软雅黑" panose="020B0503020204020204" charset="-122"/>
            </a:endParaRPr>
          </a:p>
        </p:txBody>
      </p:sp>
      <p:sp>
        <p:nvSpPr>
          <p:cNvPr id="29" name="TextBox 43"/>
          <p:cNvSpPr txBox="1">
            <a:spLocks noChangeArrowheads="1"/>
          </p:cNvSpPr>
          <p:nvPr/>
        </p:nvSpPr>
        <p:spPr bwMode="auto">
          <a:xfrm>
            <a:off x="1229360" y="350520"/>
            <a:ext cx="71037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1.2.1 计算机取证与司法鉴定原则发展概况</a:t>
            </a:r>
            <a:endParaRPr lang="zh-CN" altLang="en-US"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par>
                          <p:cTn id="13" fill="hold">
                            <p:stCondLst>
                              <p:cond delay="1000"/>
                            </p:stCondLst>
                            <p:childTnLst>
                              <p:par>
                                <p:cTn id="14" presetID="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62710" y="298450"/>
            <a:ext cx="8569960" cy="460375"/>
          </a:xfrm>
          <a:prstGeom prst="rect">
            <a:avLst/>
          </a:prstGeom>
          <a:noFill/>
        </p:spPr>
        <p:txBody>
          <a:bodyPr wrap="square" rtlCol="0">
            <a:spAutoFit/>
          </a:bodyPr>
          <a:p>
            <a:r>
              <a:rPr lang="zh-CN" altLang="en-US" sz="2400" b="1">
                <a:solidFill>
                  <a:srgbClr val="404040"/>
                </a:solidFill>
                <a:latin typeface="微软雅黑" panose="020B0503020204020204" charset="-122"/>
                <a:ea typeface="微软雅黑" panose="020B0503020204020204" charset="-122"/>
              </a:rPr>
              <a:t>1.2.2 计算机取证与司法鉴定的原则</a:t>
            </a:r>
            <a:endParaRPr lang="zh-CN" altLang="en-US" sz="2400" b="1">
              <a:solidFill>
                <a:srgbClr val="404040"/>
              </a:solidFill>
              <a:latin typeface="微软雅黑" panose="020B0503020204020204" charset="-122"/>
              <a:ea typeface="微软雅黑" panose="020B0503020204020204" charset="-122"/>
            </a:endParaRPr>
          </a:p>
        </p:txBody>
      </p:sp>
      <p:sp>
        <p:nvSpPr>
          <p:cNvPr id="3" name="文本框 2"/>
          <p:cNvSpPr txBox="1"/>
          <p:nvPr/>
        </p:nvSpPr>
        <p:spPr>
          <a:xfrm>
            <a:off x="521970" y="1186180"/>
            <a:ext cx="11463655" cy="1198880"/>
          </a:xfrm>
          <a:prstGeom prst="rect">
            <a:avLst/>
          </a:prstGeom>
          <a:noFill/>
        </p:spPr>
        <p:txBody>
          <a:bodyPr wrap="square" rtlCol="0">
            <a:spAutoFit/>
          </a:bodyPr>
          <a:p>
            <a:r>
              <a:rPr lang="zh-CN" altLang="en-US" sz="2400"/>
              <a:t>　　</a:t>
            </a:r>
            <a:r>
              <a:rPr lang="zh-CN" altLang="en-US" sz="2400">
                <a:solidFill>
                  <a:schemeClr val="accent1"/>
                </a:solidFill>
                <a:latin typeface="+mj-ea"/>
                <a:ea typeface="+mj-ea"/>
                <a:cs typeface="+mj-ea"/>
              </a:rPr>
              <a:t>目前，由加拿大、法国、德国、英国、意大利、日本、俄罗斯和美国的计算机取证与司法鉴定研究人员组成的G8小组提出的六条原则，是国际上最权威的计算机取证与司法鉴定原则：</a:t>
            </a:r>
            <a:endParaRPr lang="zh-CN" altLang="en-US" sz="2800">
              <a:solidFill>
                <a:schemeClr val="accent1"/>
              </a:solidFill>
              <a:latin typeface="+mj-ea"/>
              <a:ea typeface="+mj-ea"/>
              <a:cs typeface="+mj-ea"/>
            </a:endParaRPr>
          </a:p>
        </p:txBody>
      </p:sp>
      <p:sp>
        <p:nvSpPr>
          <p:cNvPr id="43" name="五边形 42"/>
          <p:cNvSpPr/>
          <p:nvPr/>
        </p:nvSpPr>
        <p:spPr>
          <a:xfrm>
            <a:off x="358140" y="2676525"/>
            <a:ext cx="11475720" cy="3596005"/>
          </a:xfrm>
          <a:prstGeom prst="homePlate">
            <a:avLst/>
          </a:prstGeom>
          <a:solidFill>
            <a:srgbClr val="003466"/>
          </a:solidFill>
          <a:ln w="25400" cap="flat" cmpd="sng" algn="ctr">
            <a:noFill/>
            <a:prstDash val="solid"/>
          </a:ln>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4" name="文本框 3"/>
          <p:cNvSpPr txBox="1"/>
          <p:nvPr/>
        </p:nvSpPr>
        <p:spPr>
          <a:xfrm>
            <a:off x="731520" y="2917190"/>
            <a:ext cx="9559290" cy="3415030"/>
          </a:xfrm>
          <a:prstGeom prst="rect">
            <a:avLst/>
          </a:prstGeom>
          <a:noFill/>
        </p:spPr>
        <p:txBody>
          <a:bodyPr wrap="square" rtlCol="0">
            <a:spAutoFit/>
          </a:bodyPr>
          <a:p>
            <a:r>
              <a:rPr lang="zh-CN" altLang="en-US" sz="2400" b="1">
                <a:solidFill>
                  <a:schemeClr val="accent2"/>
                </a:solidFill>
                <a:latin typeface="+mj-ea"/>
                <a:ea typeface="+mj-ea"/>
                <a:cs typeface="+mj-ea"/>
                <a:sym typeface="+mn-ea"/>
              </a:rPr>
              <a:t>1．必须应用标准的取证与司法鉴定过程；</a:t>
            </a:r>
            <a:endParaRPr lang="zh-CN" altLang="en-US" sz="2400" b="1">
              <a:solidFill>
                <a:schemeClr val="accent2"/>
              </a:solidFill>
              <a:latin typeface="+mj-ea"/>
              <a:ea typeface="+mj-ea"/>
              <a:cs typeface="+mj-ea"/>
            </a:endParaRPr>
          </a:p>
          <a:p>
            <a:r>
              <a:rPr lang="zh-CN" altLang="en-US" sz="2400" b="1">
                <a:solidFill>
                  <a:schemeClr val="accent2"/>
                </a:solidFill>
                <a:latin typeface="+mj-ea"/>
                <a:ea typeface="+mj-ea"/>
                <a:cs typeface="+mj-ea"/>
                <a:sym typeface="+mn-ea"/>
              </a:rPr>
              <a:t>2．获取证据时所采用的任何方法都不能改变原始证据；</a:t>
            </a:r>
            <a:endParaRPr lang="zh-CN" altLang="en-US" sz="2400" b="1">
              <a:solidFill>
                <a:schemeClr val="accent2"/>
              </a:solidFill>
              <a:latin typeface="+mj-ea"/>
              <a:ea typeface="+mj-ea"/>
              <a:cs typeface="+mj-ea"/>
            </a:endParaRPr>
          </a:p>
          <a:p>
            <a:r>
              <a:rPr lang="zh-CN" altLang="en-US" sz="2400" b="1">
                <a:solidFill>
                  <a:schemeClr val="accent2"/>
                </a:solidFill>
                <a:latin typeface="+mj-ea"/>
                <a:ea typeface="+mj-ea"/>
                <a:cs typeface="+mj-ea"/>
                <a:sym typeface="+mn-ea"/>
              </a:rPr>
              <a:t>3．取证与司法鉴定人员必须经过专门培训；</a:t>
            </a:r>
            <a:endParaRPr lang="zh-CN" altLang="en-US" sz="2400" b="1">
              <a:solidFill>
                <a:schemeClr val="accent2"/>
              </a:solidFill>
              <a:latin typeface="+mj-ea"/>
              <a:ea typeface="+mj-ea"/>
              <a:cs typeface="+mj-ea"/>
            </a:endParaRPr>
          </a:p>
          <a:p>
            <a:r>
              <a:rPr lang="zh-CN" altLang="en-US" sz="2400" b="1">
                <a:solidFill>
                  <a:schemeClr val="accent2"/>
                </a:solidFill>
                <a:latin typeface="+mj-ea"/>
                <a:ea typeface="+mj-ea"/>
                <a:cs typeface="+mj-ea"/>
                <a:sym typeface="+mn-ea"/>
              </a:rPr>
              <a:t>4．完整地记录证据的获取、访问、存储或传输的过程，并妥善保存这些记录以备随时查阅；</a:t>
            </a:r>
            <a:endParaRPr lang="zh-CN" altLang="en-US" sz="2400" b="1">
              <a:solidFill>
                <a:schemeClr val="accent2"/>
              </a:solidFill>
              <a:latin typeface="+mj-ea"/>
              <a:ea typeface="+mj-ea"/>
              <a:cs typeface="+mj-ea"/>
            </a:endParaRPr>
          </a:p>
          <a:p>
            <a:r>
              <a:rPr lang="zh-CN" altLang="en-US" sz="2400" b="1">
                <a:solidFill>
                  <a:schemeClr val="accent2"/>
                </a:solidFill>
                <a:latin typeface="+mj-ea"/>
                <a:ea typeface="+mj-ea"/>
                <a:cs typeface="+mj-ea"/>
                <a:sym typeface="+mn-ea"/>
              </a:rPr>
              <a:t>5．每位保管电子证据的人员必须对其在该证据上的任何行为负责；</a:t>
            </a:r>
            <a:endParaRPr lang="zh-CN" altLang="en-US" sz="2400" b="1">
              <a:solidFill>
                <a:schemeClr val="accent2"/>
              </a:solidFill>
              <a:latin typeface="+mj-ea"/>
              <a:ea typeface="+mj-ea"/>
              <a:cs typeface="+mj-ea"/>
            </a:endParaRPr>
          </a:p>
          <a:p>
            <a:r>
              <a:rPr lang="zh-CN" altLang="en-US" sz="2400" b="1">
                <a:solidFill>
                  <a:schemeClr val="accent2"/>
                </a:solidFill>
                <a:latin typeface="+mj-ea"/>
                <a:ea typeface="+mj-ea"/>
                <a:cs typeface="+mj-ea"/>
                <a:sym typeface="+mn-ea"/>
              </a:rPr>
              <a:t>6．任何负责获取、访问、存储或传输电子证据的机构有责任遵循以上原则。</a:t>
            </a:r>
            <a:endParaRPr lang="zh-CN" altLang="en-US" sz="2400" b="1">
              <a:solidFill>
                <a:schemeClr val="accent2"/>
              </a:solidFill>
              <a:latin typeface="+mj-ea"/>
              <a:ea typeface="+mj-ea"/>
              <a:cs typeface="+mj-ea"/>
            </a:endParaRPr>
          </a:p>
          <a:p>
            <a:endParaRPr lang="zh-CN" altLang="en-US" sz="2400" b="1">
              <a:solidFill>
                <a:schemeClr val="accent2"/>
              </a:solidFill>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43"/>
          <p:cNvSpPr txBox="1">
            <a:spLocks noChangeArrowheads="1"/>
          </p:cNvSpPr>
          <p:nvPr/>
        </p:nvSpPr>
        <p:spPr bwMode="auto">
          <a:xfrm>
            <a:off x="1199515" y="350520"/>
            <a:ext cx="64249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1.2.2 计算机取证与司法鉴定的原则</a:t>
            </a:r>
            <a:endParaRPr lang="zh-CN" altLang="en-US" sz="2400" b="1" dirty="0">
              <a:solidFill>
                <a:prstClr val="black">
                  <a:lumMod val="75000"/>
                  <a:lumOff val="25000"/>
                </a:prstClr>
              </a:solidFill>
              <a:latin typeface="微软雅黑" panose="020B0503020204020204" charset="-122"/>
            </a:endParaRPr>
          </a:p>
        </p:txBody>
      </p:sp>
      <p:cxnSp>
        <p:nvCxnSpPr>
          <p:cNvPr id="57" name="Straight Connector 29"/>
          <p:cNvCxnSpPr/>
          <p:nvPr/>
        </p:nvCxnSpPr>
        <p:spPr>
          <a:xfrm flipH="1">
            <a:off x="1237324" y="4798317"/>
            <a:ext cx="9637341" cy="0"/>
          </a:xfrm>
          <a:prstGeom prst="line">
            <a:avLst/>
          </a:prstGeom>
          <a:noFill/>
          <a:ln w="19050" cap="flat" cmpd="sng" algn="ctr">
            <a:solidFill>
              <a:srgbClr val="003466"/>
            </a:solidFill>
            <a:prstDash val="sysDot"/>
            <a:headEnd type="oval"/>
            <a:tailEnd type="oval"/>
          </a:ln>
          <a:effectLst/>
        </p:spPr>
      </p:cxnSp>
      <p:grpSp>
        <p:nvGrpSpPr>
          <p:cNvPr id="58" name="Group 65"/>
          <p:cNvGrpSpPr/>
          <p:nvPr/>
        </p:nvGrpSpPr>
        <p:grpSpPr>
          <a:xfrm>
            <a:off x="1481152" y="4053079"/>
            <a:ext cx="1607820" cy="1612995"/>
            <a:chOff x="3364197" y="1304397"/>
            <a:chExt cx="1205865" cy="1209746"/>
          </a:xfrm>
        </p:grpSpPr>
        <p:sp>
          <p:nvSpPr>
            <p:cNvPr id="59" name="Freeform 44"/>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0" name="Rectangle 47"/>
            <p:cNvSpPr/>
            <p:nvPr/>
          </p:nvSpPr>
          <p:spPr>
            <a:xfrm>
              <a:off x="3364197" y="1581569"/>
              <a:ext cx="1205865" cy="776288"/>
            </a:xfrm>
            <a:prstGeom prst="rect">
              <a:avLst/>
            </a:prstGeom>
          </p:spPr>
          <p:txBody>
            <a:bodyPr wrap="non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依法取证原则</a:t>
              </a:r>
              <a:endPar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endParaRPr>
            </a:p>
            <a:p>
              <a:pPr marL="0" marR="0" lvl="0" indent="0" algn="ctr" defTabSz="1031240" eaLnBrk="1" fontAlgn="auto" latinLnBrk="0" hangingPunct="1">
                <a:lnSpc>
                  <a:spcPct val="100000"/>
                </a:lnSpc>
                <a:spcBef>
                  <a:spcPts val="0"/>
                </a:spcBef>
                <a:spcAft>
                  <a:spcPts val="0"/>
                </a:spcAft>
                <a:buClrTx/>
                <a:buSzTx/>
                <a:buFontTx/>
                <a:buNone/>
                <a:defRPr/>
              </a:pPr>
              <a:endParaRPr kumimoji="0" lang="en-US" sz="42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grpSp>
      <p:grpSp>
        <p:nvGrpSpPr>
          <p:cNvPr id="61" name="Group 66"/>
          <p:cNvGrpSpPr/>
          <p:nvPr/>
        </p:nvGrpSpPr>
        <p:grpSpPr>
          <a:xfrm>
            <a:off x="4041463" y="4053079"/>
            <a:ext cx="1607820" cy="1612995"/>
            <a:chOff x="4685052" y="1304398"/>
            <a:chExt cx="1205865" cy="1209746"/>
          </a:xfrm>
        </p:grpSpPr>
        <p:sp>
          <p:nvSpPr>
            <p:cNvPr id="62" name="Freeform 53"/>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3" name="Rectangle 54"/>
            <p:cNvSpPr/>
            <p:nvPr/>
          </p:nvSpPr>
          <p:spPr>
            <a:xfrm>
              <a:off x="4685052" y="1575291"/>
              <a:ext cx="1205865" cy="776288"/>
            </a:xfrm>
            <a:prstGeom prst="rect">
              <a:avLst/>
            </a:prstGeom>
          </p:spPr>
          <p:txBody>
            <a:bodyPr wrap="non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无损取证原则</a:t>
              </a:r>
              <a:endPar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endParaRPr>
            </a:p>
            <a:p>
              <a:pPr marL="0" marR="0" lvl="0" indent="0" algn="ctr" defTabSz="1031240" eaLnBrk="1" fontAlgn="auto" latinLnBrk="0" hangingPunct="1">
                <a:lnSpc>
                  <a:spcPct val="100000"/>
                </a:lnSpc>
                <a:spcBef>
                  <a:spcPts val="0"/>
                </a:spcBef>
                <a:spcAft>
                  <a:spcPts val="0"/>
                </a:spcAft>
                <a:buClrTx/>
                <a:buSzTx/>
                <a:buFontTx/>
                <a:buNone/>
                <a:defRPr/>
              </a:pPr>
              <a:endParaRPr kumimoji="0" lang="en-US" sz="42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grpSp>
      <p:grpSp>
        <p:nvGrpSpPr>
          <p:cNvPr id="70" name="Group 67"/>
          <p:cNvGrpSpPr/>
          <p:nvPr/>
        </p:nvGrpSpPr>
        <p:grpSpPr>
          <a:xfrm>
            <a:off x="6601775" y="4053078"/>
            <a:ext cx="1607820" cy="1612995"/>
            <a:chOff x="3364198" y="1304397"/>
            <a:chExt cx="1205865" cy="1209746"/>
          </a:xfrm>
          <a:solidFill>
            <a:srgbClr val="003466"/>
          </a:solidFill>
        </p:grpSpPr>
        <p:sp>
          <p:nvSpPr>
            <p:cNvPr id="71" name="Freeform 68"/>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2" name="Rectangle 69"/>
            <p:cNvSpPr/>
            <p:nvPr/>
          </p:nvSpPr>
          <p:spPr>
            <a:xfrm>
              <a:off x="3364198" y="1575291"/>
              <a:ext cx="1205865" cy="283845"/>
            </a:xfrm>
            <a:prstGeom prst="rect">
              <a:avLst/>
            </a:prstGeom>
            <a:grpFill/>
          </p:spPr>
          <p:txBody>
            <a:bodyPr wrap="non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全面取证原则</a:t>
              </a:r>
              <a:endPar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endParaRPr>
            </a:p>
          </p:txBody>
        </p:sp>
      </p:grpSp>
      <p:grpSp>
        <p:nvGrpSpPr>
          <p:cNvPr id="73" name="Group 70"/>
          <p:cNvGrpSpPr/>
          <p:nvPr/>
        </p:nvGrpSpPr>
        <p:grpSpPr>
          <a:xfrm>
            <a:off x="9179230" y="4053395"/>
            <a:ext cx="1652905" cy="1612900"/>
            <a:chOff x="4697910" y="1304637"/>
            <a:chExt cx="1239679" cy="1209675"/>
          </a:xfrm>
          <a:solidFill>
            <a:srgbClr val="38BFF4"/>
          </a:solidFill>
        </p:grpSpPr>
        <p:sp>
          <p:nvSpPr>
            <p:cNvPr id="74" name="Freeform 71"/>
            <p:cNvSpPr/>
            <p:nvPr/>
          </p:nvSpPr>
          <p:spPr>
            <a:xfrm rot="16200000">
              <a:off x="4712674" y="1332497"/>
              <a:ext cx="1209675" cy="1153954"/>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5" name="Rectangle 73"/>
            <p:cNvSpPr/>
            <p:nvPr/>
          </p:nvSpPr>
          <p:spPr>
            <a:xfrm>
              <a:off x="4697910" y="1575623"/>
              <a:ext cx="1239679" cy="283845"/>
            </a:xfrm>
            <a:prstGeom prst="rect">
              <a:avLst/>
            </a:prstGeom>
            <a:solidFill>
              <a:srgbClr val="003466"/>
            </a:solid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及时取证原则</a:t>
              </a:r>
              <a:endPar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endParaRPr>
            </a:p>
          </p:txBody>
        </p:sp>
      </p:grpSp>
      <p:sp>
        <p:nvSpPr>
          <p:cNvPr id="84" name="Arc 30"/>
          <p:cNvSpPr/>
          <p:nvPr/>
        </p:nvSpPr>
        <p:spPr>
          <a:xfrm rot="19051047">
            <a:off x="2648491" y="3327107"/>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5" name="Arc 31"/>
          <p:cNvSpPr/>
          <p:nvPr/>
        </p:nvSpPr>
        <p:spPr>
          <a:xfrm rot="19051047">
            <a:off x="5115647" y="3327108"/>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6" name="Arc 32"/>
          <p:cNvSpPr/>
          <p:nvPr/>
        </p:nvSpPr>
        <p:spPr>
          <a:xfrm rot="19051047">
            <a:off x="7663448" y="3327108"/>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FFFFFF"/>
              </a:solidFill>
              <a:effectLst/>
              <a:uLnTx/>
              <a:uFillTx/>
              <a:latin typeface="Calibri" panose="020F0502020204030204"/>
            </a:endParaRPr>
          </a:p>
        </p:txBody>
      </p:sp>
      <p:sp>
        <p:nvSpPr>
          <p:cNvPr id="2" name="文本框 1"/>
          <p:cNvSpPr txBox="1"/>
          <p:nvPr/>
        </p:nvSpPr>
        <p:spPr>
          <a:xfrm>
            <a:off x="1199515" y="1445260"/>
            <a:ext cx="10216515" cy="1322070"/>
          </a:xfrm>
          <a:prstGeom prst="rect">
            <a:avLst/>
          </a:prstGeom>
          <a:noFill/>
        </p:spPr>
        <p:txBody>
          <a:bodyPr wrap="square" rtlCol="0">
            <a:spAutoFit/>
          </a:bodyPr>
          <a:p>
            <a:r>
              <a:rPr lang="zh-CN" altLang="en-US" sz="2000">
                <a:solidFill>
                  <a:schemeClr val="accent1"/>
                </a:solidFill>
                <a:latin typeface="微软雅黑" panose="020B0503020204020204" charset="-122"/>
                <a:ea typeface="微软雅黑" panose="020B0503020204020204" charset="-122"/>
              </a:rPr>
              <a:t>　　由于网络的无国界性，不同国家在法律、道德和意识形态上存在差异，取证原则取决于不同的证据使用原则。不同的国家、组织根据各自的出发点，制定的取证原则虽然不完全相同，但大体都是为保证获取的证据的合法性、客观性和关联性。因此，计算机取证与司法鉴定的原则应该包括以下方面：</a:t>
            </a:r>
            <a:endParaRPr lang="zh-CN" altLang="en-US" sz="200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strips(upRight)">
                                      <p:cBhvr>
                                        <p:cTn id="7" dur="500"/>
                                        <p:tgtEl>
                                          <p:spTgt spid="57"/>
                                        </p:tgtEl>
                                      </p:cBhvr>
                                    </p:animEffect>
                                  </p:childTnLst>
                                </p:cTn>
                              </p:par>
                            </p:childTnLst>
                          </p:cTn>
                        </p:par>
                        <p:par>
                          <p:cTn id="8" fill="hold">
                            <p:stCondLst>
                              <p:cond delay="500"/>
                            </p:stCondLst>
                            <p:childTnLst>
                              <p:par>
                                <p:cTn id="9" presetID="2" presetClass="entr" presetSubtype="4" accel="50000" decel="5000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ppt_x"/>
                                          </p:val>
                                        </p:tav>
                                        <p:tav tm="100000">
                                          <p:val>
                                            <p:strVal val="#ppt_x"/>
                                          </p:val>
                                        </p:tav>
                                      </p:tavLst>
                                    </p:anim>
                                    <p:anim calcmode="lin" valueType="num">
                                      <p:cBhvr additive="base">
                                        <p:cTn id="12" dur="500" fill="hold"/>
                                        <p:tgtEl>
                                          <p:spTgt spid="58"/>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8" presetClass="entr" presetSubtype="6" fill="hold" grpId="0" nodeType="after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strips(downRight)">
                                      <p:cBhvr>
                                        <p:cTn id="16" dur="500"/>
                                        <p:tgtEl>
                                          <p:spTgt spid="84"/>
                                        </p:tgtEl>
                                      </p:cBhvr>
                                    </p:animEffect>
                                  </p:childTnLst>
                                </p:cTn>
                              </p:par>
                            </p:childTnLst>
                          </p:cTn>
                        </p:par>
                        <p:par>
                          <p:cTn id="17" fill="hold">
                            <p:stCondLst>
                              <p:cond delay="1500"/>
                            </p:stCondLst>
                            <p:childTnLst>
                              <p:par>
                                <p:cTn id="18" presetID="2" presetClass="entr" presetSubtype="4" accel="50000" decel="50000" fill="hold" nodeType="afterEffect">
                                  <p:stCondLst>
                                    <p:cond delay="0"/>
                                  </p:stCondLst>
                                  <p:childTnLst>
                                    <p:set>
                                      <p:cBhvr>
                                        <p:cTn id="19" dur="1" fill="hold">
                                          <p:stCondLst>
                                            <p:cond delay="0"/>
                                          </p:stCondLst>
                                        </p:cTn>
                                        <p:tgtEl>
                                          <p:spTgt spid="61"/>
                                        </p:tgtEl>
                                        <p:attrNameLst>
                                          <p:attrName>style.visibility</p:attrName>
                                        </p:attrNameLst>
                                      </p:cBhvr>
                                      <p:to>
                                        <p:strVal val="visible"/>
                                      </p:to>
                                    </p:set>
                                    <p:anim calcmode="lin" valueType="num">
                                      <p:cBhvr additive="base">
                                        <p:cTn id="20" dur="500" fill="hold"/>
                                        <p:tgtEl>
                                          <p:spTgt spid="61"/>
                                        </p:tgtEl>
                                        <p:attrNameLst>
                                          <p:attrName>ppt_x</p:attrName>
                                        </p:attrNameLst>
                                      </p:cBhvr>
                                      <p:tavLst>
                                        <p:tav tm="0">
                                          <p:val>
                                            <p:strVal val="#ppt_x"/>
                                          </p:val>
                                        </p:tav>
                                        <p:tav tm="100000">
                                          <p:val>
                                            <p:strVal val="#ppt_x"/>
                                          </p:val>
                                        </p:tav>
                                      </p:tavLst>
                                    </p:anim>
                                    <p:anim calcmode="lin" valueType="num">
                                      <p:cBhvr additive="base">
                                        <p:cTn id="21" dur="500" fill="hold"/>
                                        <p:tgtEl>
                                          <p:spTgt spid="61"/>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8" presetClass="entr" presetSubtype="6" fill="hold" grpId="0" nodeType="after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strips(downRight)">
                                      <p:cBhvr>
                                        <p:cTn id="25" dur="500"/>
                                        <p:tgtEl>
                                          <p:spTgt spid="85"/>
                                        </p:tgtEl>
                                      </p:cBhvr>
                                    </p:animEffect>
                                  </p:childTnLst>
                                </p:cTn>
                              </p:par>
                            </p:childTnLst>
                          </p:cTn>
                        </p:par>
                        <p:par>
                          <p:cTn id="26" fill="hold">
                            <p:stCondLst>
                              <p:cond delay="2500"/>
                            </p:stCondLst>
                            <p:childTnLst>
                              <p:par>
                                <p:cTn id="27" presetID="2" presetClass="entr" presetSubtype="4" accel="50000" decel="50000" fill="hold" nodeType="afterEffect">
                                  <p:stCondLst>
                                    <p:cond delay="0"/>
                                  </p:stCondLst>
                                  <p:childTnLst>
                                    <p:set>
                                      <p:cBhvr>
                                        <p:cTn id="28" dur="1" fill="hold">
                                          <p:stCondLst>
                                            <p:cond delay="0"/>
                                          </p:stCondLst>
                                        </p:cTn>
                                        <p:tgtEl>
                                          <p:spTgt spid="70"/>
                                        </p:tgtEl>
                                        <p:attrNameLst>
                                          <p:attrName>style.visibility</p:attrName>
                                        </p:attrNameLst>
                                      </p:cBhvr>
                                      <p:to>
                                        <p:strVal val="visible"/>
                                      </p:to>
                                    </p:set>
                                    <p:anim calcmode="lin" valueType="num">
                                      <p:cBhvr additive="base">
                                        <p:cTn id="29" dur="500" fill="hold"/>
                                        <p:tgtEl>
                                          <p:spTgt spid="70"/>
                                        </p:tgtEl>
                                        <p:attrNameLst>
                                          <p:attrName>ppt_x</p:attrName>
                                        </p:attrNameLst>
                                      </p:cBhvr>
                                      <p:tavLst>
                                        <p:tav tm="0">
                                          <p:val>
                                            <p:strVal val="#ppt_x"/>
                                          </p:val>
                                        </p:tav>
                                        <p:tav tm="100000">
                                          <p:val>
                                            <p:strVal val="#ppt_x"/>
                                          </p:val>
                                        </p:tav>
                                      </p:tavLst>
                                    </p:anim>
                                    <p:anim calcmode="lin" valueType="num">
                                      <p:cBhvr additive="base">
                                        <p:cTn id="30" dur="500" fill="hold"/>
                                        <p:tgtEl>
                                          <p:spTgt spid="70"/>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8" presetClass="entr" presetSubtype="6" fill="hold" grpId="0" nodeType="afterEffect">
                                  <p:stCondLst>
                                    <p:cond delay="0"/>
                                  </p:stCondLst>
                                  <p:childTnLst>
                                    <p:set>
                                      <p:cBhvr>
                                        <p:cTn id="33" dur="1" fill="hold">
                                          <p:stCondLst>
                                            <p:cond delay="0"/>
                                          </p:stCondLst>
                                        </p:cTn>
                                        <p:tgtEl>
                                          <p:spTgt spid="86"/>
                                        </p:tgtEl>
                                        <p:attrNameLst>
                                          <p:attrName>style.visibility</p:attrName>
                                        </p:attrNameLst>
                                      </p:cBhvr>
                                      <p:to>
                                        <p:strVal val="visible"/>
                                      </p:to>
                                    </p:set>
                                    <p:animEffect transition="in" filter="strips(downRight)">
                                      <p:cBhvr>
                                        <p:cTn id="34" dur="500"/>
                                        <p:tgtEl>
                                          <p:spTgt spid="86"/>
                                        </p:tgtEl>
                                      </p:cBhvr>
                                    </p:animEffect>
                                  </p:childTnLst>
                                </p:cTn>
                              </p:par>
                            </p:childTnLst>
                          </p:cTn>
                        </p:par>
                        <p:par>
                          <p:cTn id="35" fill="hold">
                            <p:stCondLst>
                              <p:cond delay="3500"/>
                            </p:stCondLst>
                            <p:childTnLst>
                              <p:par>
                                <p:cTn id="36" presetID="2" presetClass="entr" presetSubtype="4" accel="50000" decel="50000" fill="hold" nodeType="afterEffect">
                                  <p:stCondLst>
                                    <p:cond delay="0"/>
                                  </p:stCondLst>
                                  <p:childTnLst>
                                    <p:set>
                                      <p:cBhvr>
                                        <p:cTn id="37" dur="1" fill="hold">
                                          <p:stCondLst>
                                            <p:cond delay="0"/>
                                          </p:stCondLst>
                                        </p:cTn>
                                        <p:tgtEl>
                                          <p:spTgt spid="73"/>
                                        </p:tgtEl>
                                        <p:attrNameLst>
                                          <p:attrName>style.visibility</p:attrName>
                                        </p:attrNameLst>
                                      </p:cBhvr>
                                      <p:to>
                                        <p:strVal val="visible"/>
                                      </p:to>
                                    </p:set>
                                    <p:anim calcmode="lin" valueType="num">
                                      <p:cBhvr additive="base">
                                        <p:cTn id="38" dur="500" fill="hold"/>
                                        <p:tgtEl>
                                          <p:spTgt spid="73"/>
                                        </p:tgtEl>
                                        <p:attrNameLst>
                                          <p:attrName>ppt_x</p:attrName>
                                        </p:attrNameLst>
                                      </p:cBhvr>
                                      <p:tavLst>
                                        <p:tav tm="0">
                                          <p:val>
                                            <p:strVal val="#ppt_x"/>
                                          </p:val>
                                        </p:tav>
                                        <p:tav tm="100000">
                                          <p:val>
                                            <p:strVal val="#ppt_x"/>
                                          </p:val>
                                        </p:tav>
                                      </p:tavLst>
                                    </p:anim>
                                    <p:anim calcmode="lin" valueType="num">
                                      <p:cBhvr additive="base">
                                        <p:cTn id="39"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bldLvl="0" animBg="1"/>
      <p:bldP spid="85" grpId="0" bldLvl="0" animBg="1"/>
      <p:bldP spid="8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bwMode="auto">
          <a:xfrm>
            <a:off x="6858350" y="2704492"/>
            <a:ext cx="1451423" cy="1449243"/>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对象合法</a:t>
            </a:r>
            <a:endParaRPr lang="zh-CN" altLang="en-US" sz="2400" b="1" kern="0" dirty="0">
              <a:solidFill>
                <a:prstClr val="black">
                  <a:lumMod val="75000"/>
                  <a:lumOff val="25000"/>
                </a:prstClr>
              </a:solidFill>
              <a:latin typeface="微软雅黑" panose="020B0503020204020204" charset="-122"/>
              <a:ea typeface="微软雅黑" panose="020B0503020204020204" charset="-122"/>
            </a:endParaRPr>
          </a:p>
        </p:txBody>
      </p:sp>
      <p:sp>
        <p:nvSpPr>
          <p:cNvPr id="54" name="椭圆 53"/>
          <p:cNvSpPr/>
          <p:nvPr/>
        </p:nvSpPr>
        <p:spPr bwMode="auto">
          <a:xfrm>
            <a:off x="3873519" y="2704492"/>
            <a:ext cx="1451423" cy="1449243"/>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主体合法</a:t>
            </a:r>
            <a:endParaRPr lang="zh-CN" altLang="en-US" sz="2400" b="1" kern="0" dirty="0">
              <a:solidFill>
                <a:prstClr val="black">
                  <a:lumMod val="75000"/>
                  <a:lumOff val="25000"/>
                </a:prstClr>
              </a:solidFill>
              <a:latin typeface="微软雅黑" panose="020B0503020204020204" charset="-122"/>
              <a:ea typeface="微软雅黑" panose="020B0503020204020204" charset="-122"/>
            </a:endParaRPr>
          </a:p>
        </p:txBody>
      </p:sp>
      <p:sp>
        <p:nvSpPr>
          <p:cNvPr id="55" name="椭圆 54"/>
          <p:cNvSpPr/>
          <p:nvPr/>
        </p:nvSpPr>
        <p:spPr bwMode="auto">
          <a:xfrm>
            <a:off x="6858350" y="4818267"/>
            <a:ext cx="1451423" cy="1449241"/>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过程合法</a:t>
            </a:r>
            <a:endParaRPr lang="zh-CN" altLang="en-US" sz="2400" b="1" kern="0" dirty="0">
              <a:solidFill>
                <a:prstClr val="black">
                  <a:lumMod val="75000"/>
                  <a:lumOff val="25000"/>
                </a:prstClr>
              </a:solidFill>
              <a:latin typeface="微软雅黑" panose="020B0503020204020204" charset="-122"/>
              <a:ea typeface="微软雅黑" panose="020B0503020204020204" charset="-122"/>
            </a:endParaRPr>
          </a:p>
        </p:txBody>
      </p:sp>
      <p:sp>
        <p:nvSpPr>
          <p:cNvPr id="56" name="椭圆 55"/>
          <p:cNvSpPr/>
          <p:nvPr/>
        </p:nvSpPr>
        <p:spPr bwMode="auto">
          <a:xfrm>
            <a:off x="3905904" y="4818267"/>
            <a:ext cx="1451423" cy="1449241"/>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手段合法</a:t>
            </a:r>
            <a:endParaRPr lang="zh-CN" altLang="en-US" sz="2400" b="1" kern="0" dirty="0">
              <a:solidFill>
                <a:prstClr val="black">
                  <a:lumMod val="75000"/>
                  <a:lumOff val="25000"/>
                </a:prstClr>
              </a:solidFill>
              <a:latin typeface="微软雅黑" panose="020B0503020204020204" charset="-122"/>
              <a:ea typeface="微软雅黑" panose="020B0503020204020204" charset="-122"/>
            </a:endParaRPr>
          </a:p>
        </p:txBody>
      </p:sp>
      <p:sp>
        <p:nvSpPr>
          <p:cNvPr id="57" name="文本框 12"/>
          <p:cNvSpPr/>
          <p:nvPr/>
        </p:nvSpPr>
        <p:spPr bwMode="auto">
          <a:xfrm>
            <a:off x="5280660" y="3698240"/>
            <a:ext cx="1577975" cy="1516380"/>
          </a:xfrm>
          <a:custGeom>
            <a:avLst/>
            <a:gdLst>
              <a:gd name="T0" fmla="*/ 0 w 1302418"/>
              <a:gd name="T1" fmla="*/ 0 h 1302419"/>
              <a:gd name="T2" fmla="*/ 1302418 w 1302418"/>
              <a:gd name="T3" fmla="*/ 1302419 h 1302419"/>
            </a:gdLst>
            <a:ahLst/>
            <a:cxnLst/>
            <a:rect l="T0" t="T1" r="T2" b="T3"/>
            <a:pathLst>
              <a:path w="1302418" h="1302419">
                <a:moveTo>
                  <a:pt x="0" y="0"/>
                </a:moveTo>
                <a:lnTo>
                  <a:pt x="325500" y="106"/>
                </a:lnTo>
                <a:lnTo>
                  <a:pt x="244151" y="81454"/>
                </a:lnTo>
                <a:lnTo>
                  <a:pt x="406953" y="244256"/>
                </a:lnTo>
                <a:lnTo>
                  <a:pt x="650999" y="211"/>
                </a:lnTo>
                <a:lnTo>
                  <a:pt x="895202" y="244414"/>
                </a:lnTo>
                <a:lnTo>
                  <a:pt x="1057899" y="81717"/>
                </a:lnTo>
                <a:lnTo>
                  <a:pt x="976498" y="316"/>
                </a:lnTo>
                <a:lnTo>
                  <a:pt x="1301997" y="422"/>
                </a:lnTo>
                <a:lnTo>
                  <a:pt x="1302102" y="325921"/>
                </a:lnTo>
                <a:lnTo>
                  <a:pt x="1220701" y="244520"/>
                </a:lnTo>
                <a:lnTo>
                  <a:pt x="1058004" y="407217"/>
                </a:lnTo>
                <a:lnTo>
                  <a:pt x="1302208" y="651420"/>
                </a:lnTo>
                <a:lnTo>
                  <a:pt x="1058162" y="895466"/>
                </a:lnTo>
                <a:lnTo>
                  <a:pt x="1220964" y="1058268"/>
                </a:lnTo>
                <a:lnTo>
                  <a:pt x="1302313" y="976919"/>
                </a:lnTo>
                <a:lnTo>
                  <a:pt x="1302418" y="1302419"/>
                </a:lnTo>
                <a:lnTo>
                  <a:pt x="976919" y="1302313"/>
                </a:lnTo>
                <a:lnTo>
                  <a:pt x="1058267" y="1220965"/>
                </a:lnTo>
                <a:lnTo>
                  <a:pt x="895465" y="1058163"/>
                </a:lnTo>
                <a:lnTo>
                  <a:pt x="651420" y="1302208"/>
                </a:lnTo>
                <a:lnTo>
                  <a:pt x="407216" y="1058005"/>
                </a:lnTo>
                <a:lnTo>
                  <a:pt x="244519" y="1220702"/>
                </a:lnTo>
                <a:lnTo>
                  <a:pt x="325921" y="1302103"/>
                </a:lnTo>
                <a:lnTo>
                  <a:pt x="421" y="1301998"/>
                </a:lnTo>
                <a:lnTo>
                  <a:pt x="316" y="976498"/>
                </a:lnTo>
                <a:lnTo>
                  <a:pt x="81717" y="1057899"/>
                </a:lnTo>
                <a:lnTo>
                  <a:pt x="244414" y="895202"/>
                </a:lnTo>
                <a:lnTo>
                  <a:pt x="210" y="650999"/>
                </a:lnTo>
                <a:lnTo>
                  <a:pt x="244256" y="406953"/>
                </a:lnTo>
                <a:lnTo>
                  <a:pt x="81454" y="244151"/>
                </a:lnTo>
                <a:lnTo>
                  <a:pt x="105" y="325500"/>
                </a:lnTo>
                <a:lnTo>
                  <a:pt x="0" y="0"/>
                </a:lnTo>
                <a:close/>
              </a:path>
            </a:pathLst>
          </a:custGeom>
          <a:solidFill>
            <a:srgbClr val="003466"/>
          </a:solidFill>
          <a:ln>
            <a:noFill/>
          </a:ln>
        </p:spPr>
        <p:txBody>
          <a:bodyPr lIns="0" tIns="0" rIns="0" bIns="0" anchor="ctr"/>
          <a:lstStyle/>
          <a:p>
            <a:pPr algn="ctr" fontAlgn="base">
              <a:spcBef>
                <a:spcPct val="0"/>
              </a:spcBef>
              <a:spcAft>
                <a:spcPct val="0"/>
              </a:spcAft>
            </a:pPr>
            <a:r>
              <a:rPr lang="zh-CN" altLang="en-US" sz="3465" b="1">
                <a:solidFill>
                  <a:prstClr val="white"/>
                </a:solidFill>
                <a:latin typeface="微软雅黑" panose="020B0503020204020204" charset="-122"/>
                <a:ea typeface="微软雅黑" panose="020B0503020204020204" charset="-122"/>
              </a:rPr>
              <a:t>四要素</a:t>
            </a:r>
            <a:endParaRPr lang="zh-CN" altLang="en-US" sz="3465" b="1">
              <a:solidFill>
                <a:prstClr val="white"/>
              </a:solidFill>
              <a:latin typeface="微软雅黑" panose="020B0503020204020204" charset="-122"/>
              <a:ea typeface="微软雅黑" panose="020B0503020204020204" charset="-122"/>
            </a:endParaRPr>
          </a:p>
        </p:txBody>
      </p:sp>
      <p:sp>
        <p:nvSpPr>
          <p:cNvPr id="58" name="TextBox 27"/>
          <p:cNvSpPr txBox="1"/>
          <p:nvPr/>
        </p:nvSpPr>
        <p:spPr>
          <a:xfrm>
            <a:off x="8380095" y="2125345"/>
            <a:ext cx="3784600" cy="2693035"/>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为保证所有人、权利人的隐私不被侵犯，计算机取证与司法鉴定的对象，应该是受攻击、被入侵、被利用实施犯罪行为的计算机、网络系统或涉案的电子设备，尤其要注意在检查计算机系统、网络环境、数码相机等电子设备中的信息时，只有被怀疑与案件事实有关联的信息，才能作为被取证调查的对象。</a:t>
            </a:r>
            <a:endParaRPr lang="zh-CN" altLang="en-US" sz="1600" dirty="0">
              <a:solidFill>
                <a:prstClr val="black">
                  <a:lumMod val="85000"/>
                  <a:lumOff val="15000"/>
                </a:prstClr>
              </a:solidFill>
              <a:latin typeface="微软雅黑" panose="020B0503020204020204" charset="-122"/>
              <a:ea typeface="微软雅黑" panose="020B0503020204020204" charset="-122"/>
            </a:endParaRPr>
          </a:p>
        </p:txBody>
      </p:sp>
      <p:sp>
        <p:nvSpPr>
          <p:cNvPr id="59" name="TextBox 29"/>
          <p:cNvSpPr txBox="1"/>
          <p:nvPr/>
        </p:nvSpPr>
        <p:spPr>
          <a:xfrm>
            <a:off x="8380261" y="4996626"/>
            <a:ext cx="2674165" cy="1092835"/>
          </a:xfrm>
          <a:prstGeom prst="rect">
            <a:avLst/>
          </a:prstGeom>
          <a:noFill/>
        </p:spPr>
        <p:txBody>
          <a:bodyPr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取证过程中，应该遵守相应的取证与司法鉴定活动规范。</a:t>
            </a:r>
            <a:endParaRPr lang="zh-CN" altLang="en-US" sz="1600" dirty="0">
              <a:solidFill>
                <a:prstClr val="black">
                  <a:lumMod val="85000"/>
                  <a:lumOff val="15000"/>
                </a:prstClr>
              </a:solidFill>
              <a:latin typeface="微软雅黑" panose="020B0503020204020204" charset="-122"/>
              <a:ea typeface="微软雅黑" panose="020B0503020204020204" charset="-122"/>
            </a:endParaRPr>
          </a:p>
        </p:txBody>
      </p:sp>
      <p:sp>
        <p:nvSpPr>
          <p:cNvPr id="60" name="TextBox 30"/>
          <p:cNvSpPr txBox="1"/>
          <p:nvPr/>
        </p:nvSpPr>
        <p:spPr>
          <a:xfrm>
            <a:off x="105410" y="4996180"/>
            <a:ext cx="3800475" cy="1412875"/>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计算机取证与司法鉴定的手段，主要包括取证与司法鉴定人员通过手工直接取证（即物理取证）和通过特制的信息系统（即工具取证）进行取证两种。</a:t>
            </a:r>
            <a:endParaRPr lang="zh-CN" altLang="en-US" sz="1600" dirty="0">
              <a:solidFill>
                <a:prstClr val="black">
                  <a:lumMod val="85000"/>
                  <a:lumOff val="15000"/>
                </a:prstClr>
              </a:solidFill>
              <a:latin typeface="微软雅黑" panose="020B0503020204020204" charset="-122"/>
              <a:ea typeface="微软雅黑" panose="020B0503020204020204" charset="-122"/>
            </a:endParaRPr>
          </a:p>
        </p:txBody>
      </p:sp>
      <p:sp>
        <p:nvSpPr>
          <p:cNvPr id="61" name="TextBox 31"/>
          <p:cNvSpPr txBox="1"/>
          <p:nvPr/>
        </p:nvSpPr>
        <p:spPr>
          <a:xfrm>
            <a:off x="32385" y="2787650"/>
            <a:ext cx="3841115" cy="1412875"/>
          </a:xfrm>
          <a:prstGeom prst="rect">
            <a:avLst/>
          </a:prstGeom>
          <a:noFill/>
        </p:spPr>
        <p:txBody>
          <a:bodyPr wrap="square"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电子证据的取证与司法鉴定主体首先必须具备法定的取证与司法鉴定资格，只有具备合法的调查取证与司法鉴定身份，才能执行相应的取证与司法鉴定活动。</a:t>
            </a:r>
            <a:endParaRPr lang="zh-CN" altLang="en-US" sz="1600" dirty="0">
              <a:solidFill>
                <a:prstClr val="black">
                  <a:lumMod val="85000"/>
                  <a:lumOff val="15000"/>
                </a:prstClr>
              </a:solidFill>
              <a:latin typeface="微软雅黑" panose="020B0503020204020204" charset="-122"/>
              <a:ea typeface="微软雅黑" panose="020B0503020204020204" charset="-122"/>
            </a:endParaRPr>
          </a:p>
        </p:txBody>
      </p:sp>
      <p:sp>
        <p:nvSpPr>
          <p:cNvPr id="6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依法取证原则</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542925" y="1136015"/>
            <a:ext cx="11621770" cy="1198880"/>
          </a:xfrm>
          <a:prstGeom prst="rect">
            <a:avLst/>
          </a:prstGeom>
          <a:noFill/>
        </p:spPr>
        <p:txBody>
          <a:bodyPr wrap="square" rtlCol="0">
            <a:spAutoFit/>
          </a:bodyPr>
          <a:p>
            <a:r>
              <a:rPr lang="zh-CN" altLang="en-US"/>
              <a:t>　　</a:t>
            </a:r>
            <a:r>
              <a:rPr lang="zh-CN" altLang="en-US">
                <a:solidFill>
                  <a:schemeClr val="accent1"/>
                </a:solidFill>
                <a:latin typeface="微软雅黑" panose="020B0503020204020204" charset="-122"/>
                <a:ea typeface="微软雅黑" panose="020B0503020204020204" charset="-122"/>
                <a:cs typeface="微软雅黑" panose="020B0503020204020204" charset="-122"/>
              </a:rPr>
              <a:t>任何证据的有效性和可采性都取决于证据的客观性、与案件事实的关联性和取证与司法鉴定活动的合法性，取证与司法鉴定活动的要件构成是指参与取证与司法鉴定活动全过程、决定或影响取证与司法鉴定结果的各个方面或因素，包括取证与司法鉴定的主体、对象、手段和过程四个要素，只有保证取证与司法鉴定“四要素”同时合法，才能保证获取的证据合法。</a:t>
            </a:r>
            <a:endParaRPr lang="zh-CN" altLang="en-US">
              <a:solidFill>
                <a:schemeClr val="accent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p:cTn id="11" dur="500" fill="hold"/>
                                        <p:tgtEl>
                                          <p:spTgt spid="57"/>
                                        </p:tgtEl>
                                        <p:attrNameLst>
                                          <p:attrName>ppt_w</p:attrName>
                                        </p:attrNameLst>
                                      </p:cBhvr>
                                      <p:tavLst>
                                        <p:tav tm="0">
                                          <p:val>
                                            <p:fltVal val="0"/>
                                          </p:val>
                                        </p:tav>
                                        <p:tav tm="100000">
                                          <p:val>
                                            <p:strVal val="#ppt_w"/>
                                          </p:val>
                                        </p:tav>
                                      </p:tavLst>
                                    </p:anim>
                                    <p:anim calcmode="lin" valueType="num">
                                      <p:cBhvr>
                                        <p:cTn id="12" dur="500" fill="hold"/>
                                        <p:tgtEl>
                                          <p:spTgt spid="57"/>
                                        </p:tgtEl>
                                        <p:attrNameLst>
                                          <p:attrName>ppt_h</p:attrName>
                                        </p:attrNameLst>
                                      </p:cBhvr>
                                      <p:tavLst>
                                        <p:tav tm="0">
                                          <p:val>
                                            <p:fltVal val="0"/>
                                          </p:val>
                                        </p:tav>
                                        <p:tav tm="100000">
                                          <p:val>
                                            <p:strVal val="#ppt_h"/>
                                          </p:val>
                                        </p:tav>
                                      </p:tavLst>
                                    </p:anim>
                                    <p:animEffect transition="in" filter="fade">
                                      <p:cBhvr>
                                        <p:cTn id="13" dur="500"/>
                                        <p:tgtEl>
                                          <p:spTgt spid="57"/>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p:cTn id="17" dur="500" fill="hold"/>
                                        <p:tgtEl>
                                          <p:spTgt spid="54"/>
                                        </p:tgtEl>
                                        <p:attrNameLst>
                                          <p:attrName>ppt_w</p:attrName>
                                        </p:attrNameLst>
                                      </p:cBhvr>
                                      <p:tavLst>
                                        <p:tav tm="0">
                                          <p:val>
                                            <p:fltVal val="0"/>
                                          </p:val>
                                        </p:tav>
                                        <p:tav tm="100000">
                                          <p:val>
                                            <p:strVal val="#ppt_w"/>
                                          </p:val>
                                        </p:tav>
                                      </p:tavLst>
                                    </p:anim>
                                    <p:anim calcmode="lin" valueType="num">
                                      <p:cBhvr>
                                        <p:cTn id="18" dur="500" fill="hold"/>
                                        <p:tgtEl>
                                          <p:spTgt spid="54"/>
                                        </p:tgtEl>
                                        <p:attrNameLst>
                                          <p:attrName>ppt_h</p:attrName>
                                        </p:attrNameLst>
                                      </p:cBhvr>
                                      <p:tavLst>
                                        <p:tav tm="0">
                                          <p:val>
                                            <p:fltVal val="0"/>
                                          </p:val>
                                        </p:tav>
                                        <p:tav tm="100000">
                                          <p:val>
                                            <p:strVal val="#ppt_h"/>
                                          </p:val>
                                        </p:tav>
                                      </p:tavLst>
                                    </p:anim>
                                    <p:animEffect transition="in" filter="fade">
                                      <p:cBhvr>
                                        <p:cTn id="19" dur="500"/>
                                        <p:tgtEl>
                                          <p:spTgt spid="54"/>
                                        </p:tgtEl>
                                      </p:cBhvr>
                                    </p:animEffect>
                                  </p:childTnLst>
                                </p:cTn>
                              </p:par>
                            </p:childTnLst>
                          </p:cTn>
                        </p:par>
                        <p:par>
                          <p:cTn id="20" fill="hold">
                            <p:stCondLst>
                              <p:cond delay="3000"/>
                            </p:stCondLst>
                            <p:childTnLst>
                              <p:par>
                                <p:cTn id="21" presetID="22" presetClass="entr" presetSubtype="2"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right)">
                                      <p:cBhvr>
                                        <p:cTn id="23" dur="500"/>
                                        <p:tgtEl>
                                          <p:spTgt spid="61"/>
                                        </p:tgtEl>
                                      </p:cBhvr>
                                    </p:animEffect>
                                  </p:childTnLst>
                                </p:cTn>
                              </p:par>
                            </p:childTnLst>
                          </p:cTn>
                        </p:par>
                        <p:par>
                          <p:cTn id="24" fill="hold">
                            <p:stCondLst>
                              <p:cond delay="3500"/>
                            </p:stCondLst>
                            <p:childTnLst>
                              <p:par>
                                <p:cTn id="25" presetID="53" presetClass="entr" presetSubtype="16"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p:cTn id="27" dur="500" fill="hold"/>
                                        <p:tgtEl>
                                          <p:spTgt spid="53"/>
                                        </p:tgtEl>
                                        <p:attrNameLst>
                                          <p:attrName>ppt_w</p:attrName>
                                        </p:attrNameLst>
                                      </p:cBhvr>
                                      <p:tavLst>
                                        <p:tav tm="0">
                                          <p:val>
                                            <p:fltVal val="0"/>
                                          </p:val>
                                        </p:tav>
                                        <p:tav tm="100000">
                                          <p:val>
                                            <p:strVal val="#ppt_w"/>
                                          </p:val>
                                        </p:tav>
                                      </p:tavLst>
                                    </p:anim>
                                    <p:anim calcmode="lin" valueType="num">
                                      <p:cBhvr>
                                        <p:cTn id="28" dur="500" fill="hold"/>
                                        <p:tgtEl>
                                          <p:spTgt spid="53"/>
                                        </p:tgtEl>
                                        <p:attrNameLst>
                                          <p:attrName>ppt_h</p:attrName>
                                        </p:attrNameLst>
                                      </p:cBhvr>
                                      <p:tavLst>
                                        <p:tav tm="0">
                                          <p:val>
                                            <p:fltVal val="0"/>
                                          </p:val>
                                        </p:tav>
                                        <p:tav tm="100000">
                                          <p:val>
                                            <p:strVal val="#ppt_h"/>
                                          </p:val>
                                        </p:tav>
                                      </p:tavLst>
                                    </p:anim>
                                    <p:animEffect transition="in" filter="fade">
                                      <p:cBhvr>
                                        <p:cTn id="29" dur="500"/>
                                        <p:tgtEl>
                                          <p:spTgt spid="53"/>
                                        </p:tgtEl>
                                      </p:cBhvr>
                                    </p:animEffect>
                                  </p:childTnLst>
                                </p:cTn>
                              </p:par>
                            </p:childTnLst>
                          </p:cTn>
                        </p:par>
                        <p:par>
                          <p:cTn id="30" fill="hold">
                            <p:stCondLst>
                              <p:cond delay="4000"/>
                            </p:stCondLst>
                            <p:childTnLst>
                              <p:par>
                                <p:cTn id="31" presetID="22" presetClass="entr" presetSubtype="8"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left)">
                                      <p:cBhvr>
                                        <p:cTn id="33" dur="500"/>
                                        <p:tgtEl>
                                          <p:spTgt spid="58"/>
                                        </p:tgtEl>
                                      </p:cBhvr>
                                    </p:animEffect>
                                  </p:childTnLst>
                                </p:cTn>
                              </p:par>
                            </p:childTnLst>
                          </p:cTn>
                        </p:par>
                        <p:par>
                          <p:cTn id="34" fill="hold">
                            <p:stCondLst>
                              <p:cond delay="4500"/>
                            </p:stCondLst>
                            <p:childTnLst>
                              <p:par>
                                <p:cTn id="35" presetID="53" presetClass="entr" presetSubtype="16"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cBhvr>
                                        <p:cTn id="37" dur="500" fill="hold"/>
                                        <p:tgtEl>
                                          <p:spTgt spid="56"/>
                                        </p:tgtEl>
                                        <p:attrNameLst>
                                          <p:attrName>ppt_w</p:attrName>
                                        </p:attrNameLst>
                                      </p:cBhvr>
                                      <p:tavLst>
                                        <p:tav tm="0">
                                          <p:val>
                                            <p:fltVal val="0"/>
                                          </p:val>
                                        </p:tav>
                                        <p:tav tm="100000">
                                          <p:val>
                                            <p:strVal val="#ppt_w"/>
                                          </p:val>
                                        </p:tav>
                                      </p:tavLst>
                                    </p:anim>
                                    <p:anim calcmode="lin" valueType="num">
                                      <p:cBhvr>
                                        <p:cTn id="38" dur="500" fill="hold"/>
                                        <p:tgtEl>
                                          <p:spTgt spid="56"/>
                                        </p:tgtEl>
                                        <p:attrNameLst>
                                          <p:attrName>ppt_h</p:attrName>
                                        </p:attrNameLst>
                                      </p:cBhvr>
                                      <p:tavLst>
                                        <p:tav tm="0">
                                          <p:val>
                                            <p:fltVal val="0"/>
                                          </p:val>
                                        </p:tav>
                                        <p:tav tm="100000">
                                          <p:val>
                                            <p:strVal val="#ppt_h"/>
                                          </p:val>
                                        </p:tav>
                                      </p:tavLst>
                                    </p:anim>
                                    <p:animEffect transition="in" filter="fade">
                                      <p:cBhvr>
                                        <p:cTn id="39" dur="500"/>
                                        <p:tgtEl>
                                          <p:spTgt spid="56"/>
                                        </p:tgtEl>
                                      </p:cBhvr>
                                    </p:animEffect>
                                  </p:childTnLst>
                                </p:cTn>
                              </p:par>
                            </p:childTnLst>
                          </p:cTn>
                        </p:par>
                        <p:par>
                          <p:cTn id="40" fill="hold">
                            <p:stCondLst>
                              <p:cond delay="5000"/>
                            </p:stCondLst>
                            <p:childTnLst>
                              <p:par>
                                <p:cTn id="41" presetID="22" presetClass="entr" presetSubtype="2" fill="hold" grpId="0" nodeType="after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wipe(right)">
                                      <p:cBhvr>
                                        <p:cTn id="43" dur="500"/>
                                        <p:tgtEl>
                                          <p:spTgt spid="60"/>
                                        </p:tgtEl>
                                      </p:cBhvr>
                                    </p:animEffect>
                                  </p:childTnLst>
                                </p:cTn>
                              </p:par>
                            </p:childTnLst>
                          </p:cTn>
                        </p:par>
                        <p:par>
                          <p:cTn id="44" fill="hold">
                            <p:stCondLst>
                              <p:cond delay="5500"/>
                            </p:stCondLst>
                            <p:childTnLst>
                              <p:par>
                                <p:cTn id="45" presetID="53" presetClass="entr" presetSubtype="16" fill="hold" grpId="0" nodeType="after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p:cTn id="47" dur="500" fill="hold"/>
                                        <p:tgtEl>
                                          <p:spTgt spid="55"/>
                                        </p:tgtEl>
                                        <p:attrNameLst>
                                          <p:attrName>ppt_w</p:attrName>
                                        </p:attrNameLst>
                                      </p:cBhvr>
                                      <p:tavLst>
                                        <p:tav tm="0">
                                          <p:val>
                                            <p:fltVal val="0"/>
                                          </p:val>
                                        </p:tav>
                                        <p:tav tm="100000">
                                          <p:val>
                                            <p:strVal val="#ppt_w"/>
                                          </p:val>
                                        </p:tav>
                                      </p:tavLst>
                                    </p:anim>
                                    <p:anim calcmode="lin" valueType="num">
                                      <p:cBhvr>
                                        <p:cTn id="48" dur="500" fill="hold"/>
                                        <p:tgtEl>
                                          <p:spTgt spid="55"/>
                                        </p:tgtEl>
                                        <p:attrNameLst>
                                          <p:attrName>ppt_h</p:attrName>
                                        </p:attrNameLst>
                                      </p:cBhvr>
                                      <p:tavLst>
                                        <p:tav tm="0">
                                          <p:val>
                                            <p:fltVal val="0"/>
                                          </p:val>
                                        </p:tav>
                                        <p:tav tm="100000">
                                          <p:val>
                                            <p:strVal val="#ppt_h"/>
                                          </p:val>
                                        </p:tav>
                                      </p:tavLst>
                                    </p:anim>
                                    <p:animEffect transition="in" filter="fade">
                                      <p:cBhvr>
                                        <p:cTn id="49" dur="500"/>
                                        <p:tgtEl>
                                          <p:spTgt spid="55"/>
                                        </p:tgtEl>
                                      </p:cBhvr>
                                    </p:animEffect>
                                  </p:childTnLst>
                                </p:cTn>
                              </p:par>
                            </p:childTnLst>
                          </p:cTn>
                        </p:par>
                        <p:par>
                          <p:cTn id="50" fill="hold">
                            <p:stCondLst>
                              <p:cond delay="6000"/>
                            </p:stCondLst>
                            <p:childTnLst>
                              <p:par>
                                <p:cTn id="51" presetID="22" presetClass="entr" presetSubtype="8"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left)">
                                      <p:cBhvr>
                                        <p:cTn id="5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7" grpId="0" bldLvl="0" animBg="1"/>
      <p:bldP spid="58" grpId="0"/>
      <p:bldP spid="59" grpId="0"/>
      <p:bldP spid="60" grpId="0"/>
      <p:bldP spid="61"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12850" y="337820"/>
            <a:ext cx="6265545" cy="460375"/>
          </a:xfrm>
          <a:prstGeom prst="rect">
            <a:avLst/>
          </a:prstGeom>
          <a:noFill/>
        </p:spPr>
        <p:txBody>
          <a:bodyPr wrap="square" rtlCol="0">
            <a:spAutoFit/>
          </a:bodyPr>
          <a:p>
            <a:r>
              <a:rPr lang="zh-CN" altLang="en-US" sz="2400" b="1">
                <a:solidFill>
                  <a:schemeClr val="accent3">
                    <a:lumMod val="75000"/>
                    <a:lumOff val="25000"/>
                  </a:schemeClr>
                </a:solidFill>
                <a:latin typeface="微软雅黑" panose="020B0503020204020204" charset="-122"/>
                <a:ea typeface="微软雅黑" panose="020B0503020204020204" charset="-122"/>
              </a:rPr>
              <a:t>无损取证原则</a:t>
            </a:r>
            <a:endParaRPr lang="zh-CN" altLang="en-US" sz="2400" b="1">
              <a:solidFill>
                <a:schemeClr val="accent3">
                  <a:lumMod val="75000"/>
                  <a:lumOff val="25000"/>
                </a:schemeClr>
              </a:solidFill>
              <a:latin typeface="微软雅黑" panose="020B0503020204020204" charset="-122"/>
              <a:ea typeface="微软雅黑" panose="020B0503020204020204" charset="-122"/>
            </a:endParaRPr>
          </a:p>
        </p:txBody>
      </p:sp>
      <p:sp>
        <p:nvSpPr>
          <p:cNvPr id="3" name="文本框 2"/>
          <p:cNvSpPr txBox="1"/>
          <p:nvPr/>
        </p:nvSpPr>
        <p:spPr>
          <a:xfrm>
            <a:off x="1050290" y="1166495"/>
            <a:ext cx="10852150" cy="4892675"/>
          </a:xfrm>
          <a:prstGeom prst="rect">
            <a:avLst/>
          </a:prstGeom>
          <a:noFill/>
        </p:spPr>
        <p:txBody>
          <a:bodyPr wrap="square" rtlCol="0">
            <a:spAutoFit/>
          </a:bodyPr>
          <a:p>
            <a:r>
              <a:rPr lang="zh-CN" altLang="en-US"/>
              <a:t>　　</a:t>
            </a:r>
            <a:r>
              <a:rPr lang="zh-CN" altLang="en-US" sz="2400">
                <a:solidFill>
                  <a:schemeClr val="accent1"/>
                </a:solidFill>
                <a:latin typeface="宋体" panose="02010600030101010101" pitchFamily="2" charset="-122"/>
                <a:ea typeface="宋体" panose="02010600030101010101" pitchFamily="2" charset="-122"/>
                <a:cs typeface="宋体" panose="02010600030101010101" pitchFamily="2" charset="-122"/>
              </a:rPr>
              <a:t>证据材料必须能够客观、真实地反映案件事实，才能成为有效的诉讼证据。我国诉讼法规定，在提交物证、书证时若提交原件确有困难，可以提交复制品或副本。</a:t>
            </a:r>
            <a:endParaRPr lang="zh-CN" altLang="en-US" sz="2400">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2400">
                <a:solidFill>
                  <a:schemeClr val="accent1"/>
                </a:solidFill>
                <a:latin typeface="宋体" panose="02010600030101010101" pitchFamily="2" charset="-122"/>
                <a:ea typeface="宋体" panose="02010600030101010101" pitchFamily="2" charset="-122"/>
                <a:cs typeface="宋体" panose="02010600030101010101" pitchFamily="2" charset="-122"/>
              </a:rPr>
              <a:t>　　电子证据依赖于一定的环境而存在，与存储介质不可分离，对存储介质、系统环境的任何操作，均可能改变电子信息的属性，即使打开可疑计算机或电子设备这种基本操作，都会改变设备的系统日志信息，极可能损毁将来需要用以证明案件事实的证据材料。</a:t>
            </a:r>
            <a:endParaRPr lang="zh-CN" altLang="en-US" sz="2400">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2400">
                <a:solidFill>
                  <a:schemeClr val="accent1"/>
                </a:solidFill>
                <a:latin typeface="宋体" panose="02010600030101010101" pitchFamily="2" charset="-122"/>
                <a:ea typeface="宋体" panose="02010600030101010101" pitchFamily="2" charset="-122"/>
                <a:cs typeface="宋体" panose="02010600030101010101" pitchFamily="2" charset="-122"/>
              </a:rPr>
              <a:t>　　实施取证与鉴定活动，应该始终保证电子证据的无损状态。例如在收集存储介质中的电子证据时，应该采用镜像工具（如Safe back、SnapBack、DatArret等）以字符流镜像的方式，对存储介质中的所有数据信息进行备份，在以后的分析、鉴定等取证与分析环节中只能对备份数据进行操作，必要时可将备份的数据恢复到原始状态，作为分析、鉴定数据的原始参考标准，使得分析、鉴定的结果具有可信性，保证电子证据的客观性。</a:t>
            </a:r>
            <a:endParaRPr lang="zh-CN" altLang="en-US" sz="2400">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52550" y="328295"/>
            <a:ext cx="6973570" cy="460375"/>
          </a:xfrm>
          <a:prstGeom prst="rect">
            <a:avLst/>
          </a:prstGeom>
          <a:noFill/>
        </p:spPr>
        <p:txBody>
          <a:bodyPr wrap="square" rtlCol="0">
            <a:spAutoFit/>
          </a:bodyPr>
          <a:p>
            <a:r>
              <a:rPr lang="zh-CN" altLang="en-US" sz="2400" b="1">
                <a:solidFill>
                  <a:schemeClr val="accent3">
                    <a:lumMod val="75000"/>
                    <a:lumOff val="25000"/>
                  </a:schemeClr>
                </a:solidFill>
                <a:latin typeface="微软雅黑" panose="020B0503020204020204" charset="-122"/>
                <a:ea typeface="微软雅黑" panose="020B0503020204020204" charset="-122"/>
              </a:rPr>
              <a:t>全面取证原则</a:t>
            </a:r>
            <a:endParaRPr lang="zh-CN" altLang="en-US" sz="2400" b="1">
              <a:solidFill>
                <a:schemeClr val="accent3">
                  <a:lumMod val="75000"/>
                  <a:lumOff val="25000"/>
                </a:schemeClr>
              </a:solidFill>
              <a:latin typeface="微软雅黑" panose="020B0503020204020204" charset="-122"/>
              <a:ea typeface="微软雅黑" panose="020B0503020204020204" charset="-122"/>
            </a:endParaRPr>
          </a:p>
        </p:txBody>
      </p:sp>
      <p:sp>
        <p:nvSpPr>
          <p:cNvPr id="3" name="文本框 2"/>
          <p:cNvSpPr txBox="1"/>
          <p:nvPr/>
        </p:nvSpPr>
        <p:spPr>
          <a:xfrm>
            <a:off x="771525" y="1365885"/>
            <a:ext cx="11061065" cy="706755"/>
          </a:xfrm>
          <a:prstGeom prst="rect">
            <a:avLst/>
          </a:prstGeom>
          <a:noFill/>
        </p:spPr>
        <p:txBody>
          <a:bodyPr wrap="square" rtlCol="0">
            <a:spAutoFit/>
          </a:bodyPr>
          <a:p>
            <a:r>
              <a:rPr lang="zh-CN" altLang="en-US"/>
              <a:t>　</a:t>
            </a:r>
            <a:r>
              <a:rPr lang="zh-CN" altLang="en-US" sz="2000" b="1">
                <a:solidFill>
                  <a:schemeClr val="accent1"/>
                </a:solidFill>
              </a:rPr>
              <a:t>　全面取证原则，体现在调查机关在取证与鉴定过程中，应该尽可能地全面调查取证，使获取的证据相互印证，形成完整的证据链条。</a:t>
            </a:r>
            <a:endParaRPr lang="zh-CN" altLang="en-US" sz="2000" b="1">
              <a:solidFill>
                <a:schemeClr val="accent1"/>
              </a:solidFill>
            </a:endParaRPr>
          </a:p>
        </p:txBody>
      </p:sp>
      <p:sp>
        <p:nvSpPr>
          <p:cNvPr id="4" name="文本框 3"/>
          <p:cNvSpPr txBox="1"/>
          <p:nvPr/>
        </p:nvSpPr>
        <p:spPr>
          <a:xfrm>
            <a:off x="1431925" y="2503170"/>
            <a:ext cx="9018905" cy="460375"/>
          </a:xfrm>
          <a:prstGeom prst="rect">
            <a:avLst/>
          </a:prstGeom>
          <a:noFill/>
        </p:spPr>
        <p:txBody>
          <a:bodyPr wrap="square" rtlCol="0">
            <a:spAutoFit/>
          </a:bodyPr>
          <a:p>
            <a:r>
              <a:rPr lang="zh-CN" altLang="en-US" sz="2400" b="1">
                <a:solidFill>
                  <a:schemeClr val="accent3">
                    <a:lumMod val="75000"/>
                    <a:lumOff val="25000"/>
                  </a:schemeClr>
                </a:solidFill>
                <a:latin typeface="微软雅黑" panose="020B0503020204020204" charset="-122"/>
                <a:ea typeface="微软雅黑" panose="020B0503020204020204" charset="-122"/>
              </a:rPr>
              <a:t>及时取证原则</a:t>
            </a:r>
            <a:endParaRPr lang="zh-CN" altLang="en-US" sz="2400" b="1">
              <a:solidFill>
                <a:schemeClr val="accent3">
                  <a:lumMod val="75000"/>
                  <a:lumOff val="25000"/>
                </a:schemeClr>
              </a:solidFill>
              <a:latin typeface="微软雅黑" panose="020B0503020204020204" charset="-122"/>
              <a:ea typeface="微软雅黑" panose="020B0503020204020204" charset="-122"/>
            </a:endParaRPr>
          </a:p>
        </p:txBody>
      </p:sp>
      <p:sp>
        <p:nvSpPr>
          <p:cNvPr id="5" name="文本框 4"/>
          <p:cNvSpPr txBox="1"/>
          <p:nvPr/>
        </p:nvSpPr>
        <p:spPr>
          <a:xfrm>
            <a:off x="872490" y="3390900"/>
            <a:ext cx="11024870" cy="1630045"/>
          </a:xfrm>
          <a:prstGeom prst="rect">
            <a:avLst/>
          </a:prstGeom>
          <a:noFill/>
        </p:spPr>
        <p:txBody>
          <a:bodyPr wrap="square" rtlCol="0">
            <a:spAutoFit/>
          </a:bodyPr>
          <a:p>
            <a:r>
              <a:rPr lang="zh-CN" altLang="en-US"/>
              <a:t>　　</a:t>
            </a:r>
            <a:r>
              <a:rPr lang="zh-CN" altLang="en-US" sz="2000" b="1">
                <a:solidFill>
                  <a:schemeClr val="accent1"/>
                </a:solidFill>
                <a:latin typeface="+mn-ea"/>
              </a:rPr>
              <a:t>电子证据基本上是在信息系统运行过程中自动、实时生成的，系统经过一段时间的运行，很可能会造成信息系统的变化，如网络的审核记录、系统日志、进程通讯信息都会或多或少有所变化，则这些数据信息不再能如实反映案件的事实。因而电子证据的获取具有一定的时效性，确定取证对象后，应该尽早搜集证据，保证其没有受到任何破坏和损失。从电子数据形成到获取，相隔的时间越久，越容易引起电子数据的变化。</a:t>
            </a:r>
            <a:endParaRPr lang="zh-CN" altLang="en-US" sz="2000" b="1">
              <a:solidFill>
                <a:schemeClr val="accent1"/>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heel(1)">
                                      <p:cBhvr>
                                        <p:cTn id="11" dur="2000"/>
                                        <p:tgtEl>
                                          <p:spTgt spid="4">
                                            <p:txEl>
                                              <p:pRg st="0" end="0"/>
                                            </p:txEl>
                                          </p:spTgt>
                                        </p:tgtEl>
                                      </p:cBhvr>
                                    </p:animEffect>
                                  </p:childTnLst>
                                </p:cTn>
                              </p:par>
                            </p:childTnLst>
                          </p:cTn>
                        </p:par>
                        <p:par>
                          <p:cTn id="12" fill="hold">
                            <p:stCondLst>
                              <p:cond delay="4000"/>
                            </p:stCondLst>
                            <p:childTnLst>
                              <p:par>
                                <p:cTn id="13" presetID="5" presetClass="entr" presetSubtype="10" fill="hold"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checkerboard(across)">
                                      <p:cBhvr>
                                        <p:cTn id="15"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8"/>
          <p:cNvSpPr>
            <a:spLocks noChangeArrowheads="1"/>
          </p:cNvSpPr>
          <p:nvPr/>
        </p:nvSpPr>
        <p:spPr bwMode="auto">
          <a:xfrm>
            <a:off x="1300480" y="5721138"/>
            <a:ext cx="9378951" cy="1054100"/>
          </a:xfrm>
          <a:custGeom>
            <a:avLst/>
            <a:gdLst>
              <a:gd name="T0" fmla="*/ 3516831 w 7034766"/>
              <a:gd name="T1" fmla="*/ 0 h 791278"/>
              <a:gd name="T2" fmla="*/ 7033661 w 7034766"/>
              <a:gd name="T3" fmla="*/ 789873 h 791278"/>
              <a:gd name="T4" fmla="*/ 3516831 w 7034766"/>
              <a:gd name="T5" fmla="*/ 215640 h 791278"/>
              <a:gd name="T6" fmla="*/ 0 w 7034766"/>
              <a:gd name="T7" fmla="*/ 789873 h 791278"/>
              <a:gd name="T8" fmla="*/ 3516831 w 7034766"/>
              <a:gd name="T9" fmla="*/ 0 h 791278"/>
              <a:gd name="T10" fmla="*/ 0 60000 65536"/>
              <a:gd name="T11" fmla="*/ 0 60000 65536"/>
              <a:gd name="T12" fmla="*/ 0 60000 65536"/>
              <a:gd name="T13" fmla="*/ 0 60000 65536"/>
              <a:gd name="T14" fmla="*/ 0 60000 65536"/>
              <a:gd name="T15" fmla="*/ 0 w 7034766"/>
              <a:gd name="T16" fmla="*/ 0 h 791278"/>
              <a:gd name="T17" fmla="*/ 7034766 w 7034766"/>
              <a:gd name="T18" fmla="*/ 791278 h 791278"/>
            </a:gdLst>
            <a:ahLst/>
            <a:cxnLst>
              <a:cxn ang="T10">
                <a:pos x="T0" y="T1"/>
              </a:cxn>
              <a:cxn ang="T11">
                <a:pos x="T2" y="T3"/>
              </a:cxn>
              <a:cxn ang="T12">
                <a:pos x="T4" y="T5"/>
              </a:cxn>
              <a:cxn ang="T13">
                <a:pos x="T6" y="T7"/>
              </a:cxn>
              <a:cxn ang="T14">
                <a:pos x="T8" y="T9"/>
              </a:cxn>
            </a:cxnLst>
            <a:rect l="T15" t="T16" r="T17" b="T18"/>
            <a:pathLst>
              <a:path w="7034766" h="791278">
                <a:moveTo>
                  <a:pt x="3517383" y="0"/>
                </a:moveTo>
                <a:cubicBezTo>
                  <a:pt x="5027813" y="0"/>
                  <a:pt x="6344283" y="318829"/>
                  <a:pt x="7034766" y="791278"/>
                </a:cubicBezTo>
                <a:cubicBezTo>
                  <a:pt x="6205735" y="440222"/>
                  <a:pt x="4938050" y="216024"/>
                  <a:pt x="3517383" y="216024"/>
                </a:cubicBezTo>
                <a:cubicBezTo>
                  <a:pt x="2096717" y="216024"/>
                  <a:pt x="829032" y="440222"/>
                  <a:pt x="0" y="791278"/>
                </a:cubicBezTo>
                <a:cubicBezTo>
                  <a:pt x="690483" y="318829"/>
                  <a:pt x="2006953" y="0"/>
                  <a:pt x="3517383" y="0"/>
                </a:cubicBezTo>
                <a:close/>
              </a:path>
            </a:pathLst>
          </a:cu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sz="2400" kern="0">
              <a:solidFill>
                <a:sysClr val="windowText" lastClr="000000"/>
              </a:solidFill>
              <a:latin typeface="Arial" panose="020B0604020202020204" pitchFamily="34" charset="0"/>
              <a:ea typeface="黑体" panose="02010609060101010101" charset="-122"/>
            </a:endParaRPr>
          </a:p>
        </p:txBody>
      </p:sp>
      <p:grpSp>
        <p:nvGrpSpPr>
          <p:cNvPr id="35" name="Group 5"/>
          <p:cNvGrpSpPr/>
          <p:nvPr/>
        </p:nvGrpSpPr>
        <p:grpSpPr bwMode="auto">
          <a:xfrm>
            <a:off x="5149215" y="3479800"/>
            <a:ext cx="2028825" cy="2336800"/>
            <a:chOff x="-71889" y="823629"/>
            <a:chExt cx="1728192" cy="1728192"/>
          </a:xfrm>
        </p:grpSpPr>
        <p:sp>
          <p:nvSpPr>
            <p:cNvPr id="36" name="五角星 68"/>
            <p:cNvSpPr>
              <a:spLocks noChangeArrowheads="1"/>
            </p:cNvSpPr>
            <p:nvPr/>
          </p:nvSpPr>
          <p:spPr bwMode="auto">
            <a:xfrm>
              <a:off x="-71889" y="823629"/>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38" name="TextBox 70"/>
            <p:cNvSpPr>
              <a:spLocks noChangeArrowheads="1"/>
            </p:cNvSpPr>
            <p:nvPr/>
          </p:nvSpPr>
          <p:spPr bwMode="auto">
            <a:xfrm>
              <a:off x="456608" y="1422124"/>
              <a:ext cx="672461" cy="68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anose="020B0604020202020204" pitchFamily="34" charset="0"/>
                <a:buNone/>
                <a:defRPr/>
              </a:pPr>
              <a:r>
                <a:rPr lang="en-US" altLang="zh-CN" kern="0">
                  <a:solidFill>
                    <a:srgbClr val="FFFFFF"/>
                  </a:solidFill>
                  <a:latin typeface="微软雅黑" panose="020B0503020204020204" charset="-122"/>
                  <a:ea typeface="微软雅黑" panose="020B0503020204020204" charset="-122"/>
                  <a:sym typeface="微软雅黑" panose="020B0503020204020204" charset="-122"/>
                </a:rPr>
                <a:t>基本过程模型</a:t>
              </a:r>
              <a:endParaRPr lang="en-US" altLang="zh-CN" kern="0">
                <a:solidFill>
                  <a:srgbClr val="FFFFFF"/>
                </a:solidFill>
                <a:latin typeface="微软雅黑" panose="020B0503020204020204" charset="-122"/>
                <a:ea typeface="微软雅黑" panose="020B0503020204020204" charset="-122"/>
                <a:sym typeface="微软雅黑" panose="020B0503020204020204" charset="-122"/>
              </a:endParaRPr>
            </a:p>
          </p:txBody>
        </p:sp>
      </p:grpSp>
      <p:grpSp>
        <p:nvGrpSpPr>
          <p:cNvPr id="39" name="Group 9"/>
          <p:cNvGrpSpPr/>
          <p:nvPr/>
        </p:nvGrpSpPr>
        <p:grpSpPr bwMode="auto">
          <a:xfrm rot="-480000">
            <a:off x="2962275" y="3517900"/>
            <a:ext cx="2274570" cy="2384425"/>
            <a:chOff x="-391198" y="944066"/>
            <a:chExt cx="1728192" cy="1728192"/>
          </a:xfrm>
        </p:grpSpPr>
        <p:sp>
          <p:nvSpPr>
            <p:cNvPr id="40" name="五角星 72"/>
            <p:cNvSpPr>
              <a:spLocks noChangeArrowheads="1"/>
            </p:cNvSpPr>
            <p:nvPr/>
          </p:nvSpPr>
          <p:spPr bwMode="auto">
            <a:xfrm>
              <a:off x="-391198" y="944066"/>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42" name="TextBox 74"/>
            <p:cNvSpPr>
              <a:spLocks noChangeArrowheads="1"/>
            </p:cNvSpPr>
            <p:nvPr/>
          </p:nvSpPr>
          <p:spPr bwMode="auto">
            <a:xfrm>
              <a:off x="138135" y="1490653"/>
              <a:ext cx="635566" cy="86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anose="020B0604020202020204" pitchFamily="34" charset="0"/>
                <a:buNone/>
                <a:defRPr/>
              </a:pPr>
              <a:r>
                <a:rPr lang="zh-CN" altLang="en-US" kern="0" dirty="0">
                  <a:solidFill>
                    <a:srgbClr val="FFFFFF"/>
                  </a:solidFill>
                  <a:latin typeface="微软雅黑" panose="020B0503020204020204" charset="-122"/>
                  <a:ea typeface="微软雅黑" panose="020B0503020204020204" charset="-122"/>
                  <a:sym typeface="微软雅黑" panose="020B0503020204020204" charset="-122"/>
                </a:rPr>
                <a:t>法律执行过程模型</a:t>
              </a:r>
              <a:endParaRPr lang="zh-CN" altLang="en-US" kern="0" dirty="0">
                <a:solidFill>
                  <a:srgbClr val="FFFFFF"/>
                </a:solidFill>
                <a:latin typeface="微软雅黑" panose="020B0503020204020204" charset="-122"/>
                <a:ea typeface="微软雅黑" panose="020B0503020204020204" charset="-122"/>
                <a:sym typeface="微软雅黑" panose="020B0503020204020204" charset="-122"/>
              </a:endParaRPr>
            </a:p>
          </p:txBody>
        </p:sp>
      </p:grpSp>
      <p:grpSp>
        <p:nvGrpSpPr>
          <p:cNvPr id="43" name="Group 13"/>
          <p:cNvGrpSpPr/>
          <p:nvPr/>
        </p:nvGrpSpPr>
        <p:grpSpPr bwMode="auto">
          <a:xfrm rot="-981927">
            <a:off x="862330" y="4043680"/>
            <a:ext cx="2241550" cy="2383155"/>
            <a:chOff x="-707676" y="942809"/>
            <a:chExt cx="1728192" cy="1728192"/>
          </a:xfrm>
        </p:grpSpPr>
        <p:sp>
          <p:nvSpPr>
            <p:cNvPr id="44" name="五角星 76"/>
            <p:cNvSpPr>
              <a:spLocks noChangeArrowheads="1"/>
            </p:cNvSpPr>
            <p:nvPr/>
          </p:nvSpPr>
          <p:spPr bwMode="auto">
            <a:xfrm>
              <a:off x="-707676" y="942809"/>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46" name="TextBox 78"/>
            <p:cNvSpPr>
              <a:spLocks noChangeArrowheads="1"/>
            </p:cNvSpPr>
            <p:nvPr/>
          </p:nvSpPr>
          <p:spPr bwMode="auto">
            <a:xfrm>
              <a:off x="-78615" y="1585559"/>
              <a:ext cx="511698" cy="66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anose="020B0604020202020204" pitchFamily="34" charset="0"/>
                <a:buNone/>
                <a:defRPr/>
              </a:pPr>
              <a:r>
                <a:rPr lang="en-US" altLang="zh-CN" kern="0">
                  <a:solidFill>
                    <a:srgbClr val="FFFFFF"/>
                  </a:solidFill>
                  <a:latin typeface="微软雅黑" panose="020B0503020204020204" charset="-122"/>
                  <a:ea typeface="微软雅黑" panose="020B0503020204020204" charset="-122"/>
                  <a:sym typeface="微软雅黑" panose="020B0503020204020204" charset="-122"/>
                </a:rPr>
                <a:t>过程抽象模型</a:t>
              </a:r>
              <a:endParaRPr lang="en-US" altLang="zh-CN" kern="0">
                <a:solidFill>
                  <a:srgbClr val="FFFFFF"/>
                </a:solidFill>
                <a:latin typeface="微软雅黑" panose="020B0503020204020204" charset="-122"/>
                <a:ea typeface="微软雅黑" panose="020B0503020204020204" charset="-122"/>
                <a:sym typeface="微软雅黑" panose="020B0503020204020204" charset="-122"/>
              </a:endParaRPr>
            </a:p>
          </p:txBody>
        </p:sp>
      </p:grpSp>
      <p:grpSp>
        <p:nvGrpSpPr>
          <p:cNvPr id="47" name="Group 17"/>
          <p:cNvGrpSpPr/>
          <p:nvPr/>
        </p:nvGrpSpPr>
        <p:grpSpPr bwMode="auto">
          <a:xfrm rot="480000">
            <a:off x="7113270" y="3691890"/>
            <a:ext cx="2153285" cy="2221865"/>
            <a:chOff x="-11784" y="-87714"/>
            <a:chExt cx="1728192" cy="1728192"/>
          </a:xfrm>
        </p:grpSpPr>
        <p:sp>
          <p:nvSpPr>
            <p:cNvPr id="48" name="五角星 80"/>
            <p:cNvSpPr>
              <a:spLocks noChangeArrowheads="1"/>
            </p:cNvSpPr>
            <p:nvPr/>
          </p:nvSpPr>
          <p:spPr bwMode="auto">
            <a:xfrm>
              <a:off x="-11784" y="-87714"/>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0" name="TextBox 82"/>
            <p:cNvSpPr>
              <a:spLocks noChangeArrowheads="1"/>
            </p:cNvSpPr>
            <p:nvPr/>
          </p:nvSpPr>
          <p:spPr bwMode="auto">
            <a:xfrm>
              <a:off x="505531" y="598133"/>
              <a:ext cx="756207" cy="717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anose="020B0604020202020204" pitchFamily="34" charset="0"/>
                <a:buNone/>
                <a:defRPr/>
              </a:pPr>
              <a:r>
                <a:rPr lang="zh-CN" altLang="en-US" kern="0">
                  <a:solidFill>
                    <a:srgbClr val="FFFFFF"/>
                  </a:solidFill>
                  <a:latin typeface="微软雅黑" panose="020B0503020204020204" charset="-122"/>
                  <a:ea typeface="微软雅黑" panose="020B0503020204020204" charset="-122"/>
                  <a:sym typeface="微软雅黑" panose="020B0503020204020204" charset="-122"/>
                </a:rPr>
                <a:t>事件响应过程模型</a:t>
              </a:r>
              <a:endParaRPr lang="zh-CN" altLang="en-US" kern="0">
                <a:solidFill>
                  <a:srgbClr val="FFFFFF"/>
                </a:solidFill>
                <a:latin typeface="微软雅黑" panose="020B0503020204020204" charset="-122"/>
                <a:ea typeface="微软雅黑" panose="020B0503020204020204" charset="-122"/>
                <a:sym typeface="微软雅黑" panose="020B0503020204020204" charset="-122"/>
              </a:endParaRPr>
            </a:p>
          </p:txBody>
        </p:sp>
      </p:grpSp>
      <p:grpSp>
        <p:nvGrpSpPr>
          <p:cNvPr id="51" name="Group 21"/>
          <p:cNvGrpSpPr/>
          <p:nvPr/>
        </p:nvGrpSpPr>
        <p:grpSpPr bwMode="auto">
          <a:xfrm rot="967929">
            <a:off x="9054465" y="4262120"/>
            <a:ext cx="2103755" cy="2138680"/>
            <a:chOff x="0" y="0"/>
            <a:chExt cx="1728192" cy="1728192"/>
          </a:xfrm>
        </p:grpSpPr>
        <p:sp>
          <p:nvSpPr>
            <p:cNvPr id="52" name="五角星 84"/>
            <p:cNvSpPr>
              <a:spLocks noChangeArrowheads="1"/>
            </p:cNvSpPr>
            <p:nvPr/>
          </p:nvSpPr>
          <p:spPr bwMode="auto">
            <a:xfrm>
              <a:off x="0" y="0"/>
              <a:ext cx="1728192" cy="1728192"/>
            </a:xfrm>
            <a:prstGeom prst="star5">
              <a:avLst/>
            </a:prstGeom>
            <a:solidFill>
              <a:srgbClr val="003466"/>
            </a:solidFill>
            <a:ln>
              <a:noFill/>
            </a:ln>
          </p:spPr>
          <p:txBody>
            <a:bodyPr anchor="ctr"/>
            <a:lstStyle/>
            <a:p>
              <a:pPr algn="ctr">
                <a:buFont typeface="Arial" panose="020B0604020202020204" pitchFamily="34" charset="0"/>
                <a:buNone/>
                <a:defRPr/>
              </a:pPr>
              <a:endParaRPr lang="zh-CN" altLang="zh-CN" sz="2400" kern="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4" name="TextBox 86"/>
            <p:cNvSpPr>
              <a:spLocks noChangeArrowheads="1"/>
            </p:cNvSpPr>
            <p:nvPr/>
          </p:nvSpPr>
          <p:spPr bwMode="auto">
            <a:xfrm>
              <a:off x="602926" y="578481"/>
              <a:ext cx="572760" cy="745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anose="020B0604020202020204" pitchFamily="34" charset="0"/>
                <a:buNone/>
                <a:defRPr/>
              </a:pPr>
              <a:r>
                <a:rPr lang="zh-CN" altLang="en-US" kern="0" dirty="0">
                  <a:solidFill>
                    <a:srgbClr val="FFFFFF"/>
                  </a:solidFill>
                  <a:latin typeface="微软雅黑" panose="020B0503020204020204" charset="-122"/>
                  <a:ea typeface="微软雅黑" panose="020B0503020204020204" charset="-122"/>
                  <a:sym typeface="微软雅黑" panose="020B0503020204020204" charset="-122"/>
                </a:rPr>
                <a:t>其它过程模型</a:t>
              </a:r>
              <a:endParaRPr lang="zh-CN" altLang="en-US" kern="0" dirty="0">
                <a:solidFill>
                  <a:srgbClr val="FFFFFF"/>
                </a:solidFill>
                <a:latin typeface="微软雅黑" panose="020B0503020204020204" charset="-122"/>
                <a:ea typeface="微软雅黑" panose="020B0503020204020204" charset="-122"/>
                <a:sym typeface="微软雅黑" panose="020B0503020204020204" charset="-122"/>
              </a:endParaRPr>
            </a:p>
          </p:txBody>
        </p:sp>
      </p:grpSp>
      <p:sp>
        <p:nvSpPr>
          <p:cNvPr id="37" name="TextBox 43"/>
          <p:cNvSpPr txBox="1">
            <a:spLocks noChangeArrowheads="1"/>
          </p:cNvSpPr>
          <p:nvPr/>
        </p:nvSpPr>
        <p:spPr bwMode="auto">
          <a:xfrm>
            <a:off x="1179195" y="370205"/>
            <a:ext cx="70440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1.2.3计算机取证与司法鉴定过程模型</a:t>
            </a:r>
            <a:endParaRPr lang="zh-CN" altLang="en-US" sz="2400" b="1" dirty="0">
              <a:solidFill>
                <a:prstClr val="black">
                  <a:lumMod val="75000"/>
                  <a:lumOff val="25000"/>
                </a:prstClr>
              </a:solidFill>
              <a:latin typeface="微软雅黑" panose="020B0503020204020204" charset="-122"/>
            </a:endParaRPr>
          </a:p>
        </p:txBody>
      </p:sp>
      <p:sp>
        <p:nvSpPr>
          <p:cNvPr id="3" name="文本框 2"/>
          <p:cNvSpPr txBox="1"/>
          <p:nvPr/>
        </p:nvSpPr>
        <p:spPr>
          <a:xfrm>
            <a:off x="1005205" y="960120"/>
            <a:ext cx="10785475" cy="829945"/>
          </a:xfrm>
          <a:prstGeom prst="rect">
            <a:avLst/>
          </a:prstGeom>
          <a:noFill/>
        </p:spPr>
        <p:txBody>
          <a:bodyPr wrap="square" rtlCol="0">
            <a:spAutoFit/>
          </a:bodyPr>
          <a:p>
            <a:r>
              <a:rPr lang="zh-CN" altLang="en-US" sz="2400" b="1">
                <a:solidFill>
                  <a:srgbClr val="404040"/>
                </a:solidFill>
                <a:latin typeface="黑体" panose="02010609060101010101" charset="-122"/>
                <a:ea typeface="黑体" panose="02010609060101010101" charset="-122"/>
              </a:rPr>
              <a:t>一、国外的计算机取证与司法鉴定过程模型</a:t>
            </a:r>
            <a:endParaRPr lang="zh-CN" altLang="en-US" sz="2400" b="1">
              <a:solidFill>
                <a:srgbClr val="404040"/>
              </a:solidFill>
              <a:latin typeface="黑体" panose="02010609060101010101" charset="-122"/>
              <a:ea typeface="黑体" panose="02010609060101010101" charset="-122"/>
            </a:endParaRPr>
          </a:p>
          <a:p>
            <a:r>
              <a:rPr lang="zh-CN" altLang="en-US" sz="2400" b="1">
                <a:solidFill>
                  <a:srgbClr val="404040"/>
                </a:solidFill>
                <a:latin typeface="黑体" panose="02010609060101010101" charset="-122"/>
                <a:ea typeface="黑体" panose="02010609060101010101" charset="-122"/>
              </a:rPr>
              <a:t>（一）主机与其它电子设备取证与分析鉴定系统模型</a:t>
            </a:r>
            <a:endParaRPr lang="zh-CN" altLang="en-US" sz="2400" b="1">
              <a:solidFill>
                <a:srgbClr val="404040"/>
              </a:solidFill>
              <a:latin typeface="黑体" panose="02010609060101010101" charset="-122"/>
              <a:ea typeface="黑体" panose="02010609060101010101" charset="-122"/>
            </a:endParaRPr>
          </a:p>
        </p:txBody>
      </p:sp>
      <p:sp>
        <p:nvSpPr>
          <p:cNvPr id="4" name="文本框 3"/>
          <p:cNvSpPr txBox="1"/>
          <p:nvPr/>
        </p:nvSpPr>
        <p:spPr>
          <a:xfrm>
            <a:off x="711200" y="1985010"/>
            <a:ext cx="11374120" cy="1568450"/>
          </a:xfrm>
          <a:prstGeom prst="rect">
            <a:avLst/>
          </a:prstGeom>
          <a:noFill/>
        </p:spPr>
        <p:txBody>
          <a:bodyPr wrap="square" rtlCol="0">
            <a:spAutoFit/>
          </a:bodyPr>
          <a:p>
            <a:r>
              <a:rPr lang="zh-CN" altLang="en-US"/>
              <a:t>　</a:t>
            </a:r>
            <a:r>
              <a:rPr lang="zh-CN" altLang="en-US">
                <a:solidFill>
                  <a:schemeClr val="accent1"/>
                </a:solidFill>
              </a:rPr>
              <a:t>　</a:t>
            </a:r>
            <a:r>
              <a:rPr lang="zh-CN" altLang="en-US" sz="2400">
                <a:solidFill>
                  <a:schemeClr val="accent1"/>
                </a:solidFill>
                <a:latin typeface="微软雅黑" panose="020B0503020204020204" charset="-122"/>
                <a:ea typeface="微软雅黑" panose="020B0503020204020204" charset="-122"/>
              </a:rPr>
              <a:t>计算机取证与司法鉴定的整个过程，既没有一致性也没有可依据的统一标准，使得计算机取证与司法鉴定的可操作性较差，而且极易遭到法庭上法官的质疑。因此，专家又开始对取证程序及取证标准等计算机取证与司法鉴定中的基本问题，进行更深入地研究，并提出了以下五种典型的取证过程模型：</a:t>
            </a:r>
            <a:endParaRPr lang="zh-CN" altLang="en-US" sz="240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par>
                          <p:cTn id="8" fill="hold">
                            <p:stCondLst>
                              <p:cond delay="500"/>
                            </p:stCondLst>
                            <p:childTnLst>
                              <p:par>
                                <p:cTn id="9" presetID="15"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1000" fill="hold"/>
                                        <p:tgtEl>
                                          <p:spTgt spid="35"/>
                                        </p:tgtEl>
                                        <p:attrNameLst>
                                          <p:attrName>ppt_w</p:attrName>
                                        </p:attrNameLst>
                                      </p:cBhvr>
                                      <p:tavLst>
                                        <p:tav tm="0">
                                          <p:val>
                                            <p:fltVal val="0"/>
                                          </p:val>
                                        </p:tav>
                                        <p:tav tm="100000">
                                          <p:val>
                                            <p:strVal val="#ppt_w"/>
                                          </p:val>
                                        </p:tav>
                                      </p:tavLst>
                                    </p:anim>
                                    <p:anim calcmode="lin" valueType="num">
                                      <p:cBhvr>
                                        <p:cTn id="12" dur="1000" fill="hold"/>
                                        <p:tgtEl>
                                          <p:spTgt spid="35"/>
                                        </p:tgtEl>
                                        <p:attrNameLst>
                                          <p:attrName>ppt_h</p:attrName>
                                        </p:attrNameLst>
                                      </p:cBhvr>
                                      <p:tavLst>
                                        <p:tav tm="0">
                                          <p:val>
                                            <p:fltVal val="0"/>
                                          </p:val>
                                        </p:tav>
                                        <p:tav tm="100000">
                                          <p:val>
                                            <p:strVal val="#ppt_h"/>
                                          </p:val>
                                        </p:tav>
                                      </p:tavLst>
                                    </p:anim>
                                    <p:anim calcmode="lin" valueType="num">
                                      <p:cBhvr>
                                        <p:cTn id="13"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35"/>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nodeType="withEffect">
                                  <p:stCondLst>
                                    <p:cond delay="500"/>
                                  </p:stCondLst>
                                  <p:childTnLst>
                                    <p:set>
                                      <p:cBhvr>
                                        <p:cTn id="16" dur="1" fill="hold">
                                          <p:stCondLst>
                                            <p:cond delay="0"/>
                                          </p:stCondLst>
                                        </p:cTn>
                                        <p:tgtEl>
                                          <p:spTgt spid="39"/>
                                        </p:tgtEl>
                                        <p:attrNameLst>
                                          <p:attrName>style.visibility</p:attrName>
                                        </p:attrNameLst>
                                      </p:cBhvr>
                                      <p:to>
                                        <p:strVal val="visible"/>
                                      </p:to>
                                    </p:set>
                                    <p:anim calcmode="lin" valueType="num">
                                      <p:cBhvr>
                                        <p:cTn id="17" dur="1000" fill="hold"/>
                                        <p:tgtEl>
                                          <p:spTgt spid="39"/>
                                        </p:tgtEl>
                                        <p:attrNameLst>
                                          <p:attrName>ppt_w</p:attrName>
                                        </p:attrNameLst>
                                      </p:cBhvr>
                                      <p:tavLst>
                                        <p:tav tm="0">
                                          <p:val>
                                            <p:fltVal val="0"/>
                                          </p:val>
                                        </p:tav>
                                        <p:tav tm="100000">
                                          <p:val>
                                            <p:strVal val="#ppt_w"/>
                                          </p:val>
                                        </p:tav>
                                      </p:tavLst>
                                    </p:anim>
                                    <p:anim calcmode="lin" valueType="num">
                                      <p:cBhvr>
                                        <p:cTn id="18" dur="1000" fill="hold"/>
                                        <p:tgtEl>
                                          <p:spTgt spid="39"/>
                                        </p:tgtEl>
                                        <p:attrNameLst>
                                          <p:attrName>ppt_h</p:attrName>
                                        </p:attrNameLst>
                                      </p:cBhvr>
                                      <p:tavLst>
                                        <p:tav tm="0">
                                          <p:val>
                                            <p:fltVal val="0"/>
                                          </p:val>
                                        </p:tav>
                                        <p:tav tm="100000">
                                          <p:val>
                                            <p:strVal val="#ppt_h"/>
                                          </p:val>
                                        </p:tav>
                                      </p:tavLst>
                                    </p:anim>
                                    <p:anim calcmode="lin" valueType="num">
                                      <p:cBhvr>
                                        <p:cTn id="19" dur="1000" fill="hold"/>
                                        <p:tgtEl>
                                          <p:spTgt spid="39"/>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39"/>
                                        </p:tgtEl>
                                        <p:attrNameLst>
                                          <p:attrName>ppt_y</p:attrName>
                                        </p:attrNameLst>
                                      </p:cBhvr>
                                      <p:tavLst>
                                        <p:tav tm="0" fmla="#ppt_y+(sin(-2*pi*(1-$))*-#ppt_x+cos(-2*pi*(1-$))*(1-#ppt_y))*(1-$)">
                                          <p:val>
                                            <p:fltVal val="0"/>
                                          </p:val>
                                        </p:tav>
                                        <p:tav tm="100000">
                                          <p:val>
                                            <p:fltVal val="1"/>
                                          </p:val>
                                        </p:tav>
                                      </p:tavLst>
                                    </p:anim>
                                  </p:childTnLst>
                                </p:cTn>
                              </p:par>
                              <p:par>
                                <p:cTn id="21" presetID="15" presetClass="entr" presetSubtype="0" fill="hold" nodeType="withEffect">
                                  <p:stCondLst>
                                    <p:cond delay="1000"/>
                                  </p:stCondLst>
                                  <p:childTnLst>
                                    <p:set>
                                      <p:cBhvr>
                                        <p:cTn id="22" dur="1" fill="hold">
                                          <p:stCondLst>
                                            <p:cond delay="0"/>
                                          </p:stCondLst>
                                        </p:cTn>
                                        <p:tgtEl>
                                          <p:spTgt spid="47"/>
                                        </p:tgtEl>
                                        <p:attrNameLst>
                                          <p:attrName>style.visibility</p:attrName>
                                        </p:attrNameLst>
                                      </p:cBhvr>
                                      <p:to>
                                        <p:strVal val="visible"/>
                                      </p:to>
                                    </p:set>
                                    <p:anim calcmode="lin" valueType="num">
                                      <p:cBhvr>
                                        <p:cTn id="23" dur="1000" fill="hold"/>
                                        <p:tgtEl>
                                          <p:spTgt spid="47"/>
                                        </p:tgtEl>
                                        <p:attrNameLst>
                                          <p:attrName>ppt_w</p:attrName>
                                        </p:attrNameLst>
                                      </p:cBhvr>
                                      <p:tavLst>
                                        <p:tav tm="0">
                                          <p:val>
                                            <p:fltVal val="0"/>
                                          </p:val>
                                        </p:tav>
                                        <p:tav tm="100000">
                                          <p:val>
                                            <p:strVal val="#ppt_w"/>
                                          </p:val>
                                        </p:tav>
                                      </p:tavLst>
                                    </p:anim>
                                    <p:anim calcmode="lin" valueType="num">
                                      <p:cBhvr>
                                        <p:cTn id="24" dur="1000" fill="hold"/>
                                        <p:tgtEl>
                                          <p:spTgt spid="47"/>
                                        </p:tgtEl>
                                        <p:attrNameLst>
                                          <p:attrName>ppt_h</p:attrName>
                                        </p:attrNameLst>
                                      </p:cBhvr>
                                      <p:tavLst>
                                        <p:tav tm="0">
                                          <p:val>
                                            <p:fltVal val="0"/>
                                          </p:val>
                                        </p:tav>
                                        <p:tav tm="100000">
                                          <p:val>
                                            <p:strVal val="#ppt_h"/>
                                          </p:val>
                                        </p:tav>
                                      </p:tavLst>
                                    </p:anim>
                                    <p:anim calcmode="lin" valueType="num">
                                      <p:cBhvr>
                                        <p:cTn id="25" dur="1000" fill="hold"/>
                                        <p:tgtEl>
                                          <p:spTgt spid="47"/>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47"/>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1500"/>
                                  </p:stCondLst>
                                  <p:childTnLst>
                                    <p:set>
                                      <p:cBhvr>
                                        <p:cTn id="28" dur="1" fill="hold">
                                          <p:stCondLst>
                                            <p:cond delay="0"/>
                                          </p:stCondLst>
                                        </p:cTn>
                                        <p:tgtEl>
                                          <p:spTgt spid="43"/>
                                        </p:tgtEl>
                                        <p:attrNameLst>
                                          <p:attrName>style.visibility</p:attrName>
                                        </p:attrNameLst>
                                      </p:cBhvr>
                                      <p:to>
                                        <p:strVal val="visible"/>
                                      </p:to>
                                    </p:set>
                                    <p:anim calcmode="lin" valueType="num">
                                      <p:cBhvr>
                                        <p:cTn id="29" dur="1000" fill="hold"/>
                                        <p:tgtEl>
                                          <p:spTgt spid="43"/>
                                        </p:tgtEl>
                                        <p:attrNameLst>
                                          <p:attrName>ppt_w</p:attrName>
                                        </p:attrNameLst>
                                      </p:cBhvr>
                                      <p:tavLst>
                                        <p:tav tm="0">
                                          <p:val>
                                            <p:fltVal val="0"/>
                                          </p:val>
                                        </p:tav>
                                        <p:tav tm="100000">
                                          <p:val>
                                            <p:strVal val="#ppt_w"/>
                                          </p:val>
                                        </p:tav>
                                      </p:tavLst>
                                    </p:anim>
                                    <p:anim calcmode="lin" valueType="num">
                                      <p:cBhvr>
                                        <p:cTn id="30" dur="1000" fill="hold"/>
                                        <p:tgtEl>
                                          <p:spTgt spid="43"/>
                                        </p:tgtEl>
                                        <p:attrNameLst>
                                          <p:attrName>ppt_h</p:attrName>
                                        </p:attrNameLst>
                                      </p:cBhvr>
                                      <p:tavLst>
                                        <p:tav tm="0">
                                          <p:val>
                                            <p:fltVal val="0"/>
                                          </p:val>
                                        </p:tav>
                                        <p:tav tm="100000">
                                          <p:val>
                                            <p:strVal val="#ppt_h"/>
                                          </p:val>
                                        </p:tav>
                                      </p:tavLst>
                                    </p:anim>
                                    <p:anim calcmode="lin" valueType="num">
                                      <p:cBhvr>
                                        <p:cTn id="31" dur="1000" fill="hold"/>
                                        <p:tgtEl>
                                          <p:spTgt spid="43"/>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43"/>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nodeType="withEffect">
                                  <p:stCondLst>
                                    <p:cond delay="2000"/>
                                  </p:stCondLst>
                                  <p:childTnLst>
                                    <p:set>
                                      <p:cBhvr>
                                        <p:cTn id="34" dur="1" fill="hold">
                                          <p:stCondLst>
                                            <p:cond delay="0"/>
                                          </p:stCondLst>
                                        </p:cTn>
                                        <p:tgtEl>
                                          <p:spTgt spid="51"/>
                                        </p:tgtEl>
                                        <p:attrNameLst>
                                          <p:attrName>style.visibility</p:attrName>
                                        </p:attrNameLst>
                                      </p:cBhvr>
                                      <p:to>
                                        <p:strVal val="visible"/>
                                      </p:to>
                                    </p:set>
                                    <p:anim calcmode="lin" valueType="num">
                                      <p:cBhvr>
                                        <p:cTn id="35" dur="1000" fill="hold"/>
                                        <p:tgtEl>
                                          <p:spTgt spid="51"/>
                                        </p:tgtEl>
                                        <p:attrNameLst>
                                          <p:attrName>ppt_w</p:attrName>
                                        </p:attrNameLst>
                                      </p:cBhvr>
                                      <p:tavLst>
                                        <p:tav tm="0">
                                          <p:val>
                                            <p:fltVal val="0"/>
                                          </p:val>
                                        </p:tav>
                                        <p:tav tm="100000">
                                          <p:val>
                                            <p:strVal val="#ppt_w"/>
                                          </p:val>
                                        </p:tav>
                                      </p:tavLst>
                                    </p:anim>
                                    <p:anim calcmode="lin" valueType="num">
                                      <p:cBhvr>
                                        <p:cTn id="36" dur="1000" fill="hold"/>
                                        <p:tgtEl>
                                          <p:spTgt spid="51"/>
                                        </p:tgtEl>
                                        <p:attrNameLst>
                                          <p:attrName>ppt_h</p:attrName>
                                        </p:attrNameLst>
                                      </p:cBhvr>
                                      <p:tavLst>
                                        <p:tav tm="0">
                                          <p:val>
                                            <p:fltVal val="0"/>
                                          </p:val>
                                        </p:tav>
                                        <p:tav tm="100000">
                                          <p:val>
                                            <p:strVal val="#ppt_h"/>
                                          </p:val>
                                        </p:tav>
                                      </p:tavLst>
                                    </p:anim>
                                    <p:anim calcmode="lin" valueType="num">
                                      <p:cBhvr>
                                        <p:cTn id="37" dur="1000" fill="hold"/>
                                        <p:tgtEl>
                                          <p:spTgt spid="51"/>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5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72235" y="288290"/>
            <a:ext cx="5926455" cy="460375"/>
          </a:xfrm>
          <a:prstGeom prst="rect">
            <a:avLst/>
          </a:prstGeom>
          <a:noFill/>
        </p:spPr>
        <p:txBody>
          <a:bodyPr wrap="square" rtlCol="0">
            <a:spAutoFit/>
          </a:bodyPr>
          <a:p>
            <a:r>
              <a:rPr lang="zh-CN" altLang="en-US" sz="2400">
                <a:solidFill>
                  <a:schemeClr val="accent3">
                    <a:lumMod val="75000"/>
                    <a:lumOff val="25000"/>
                  </a:schemeClr>
                </a:solidFill>
                <a:latin typeface="微软雅黑" panose="020B0503020204020204" charset="-122"/>
                <a:ea typeface="微软雅黑" panose="020B0503020204020204" charset="-122"/>
              </a:rPr>
              <a:t>（二）网络取证与分析系统模型</a:t>
            </a:r>
            <a:endParaRPr lang="zh-CN" altLang="en-US" sz="2400">
              <a:solidFill>
                <a:schemeClr val="accent3">
                  <a:lumMod val="75000"/>
                  <a:lumOff val="25000"/>
                </a:schemeClr>
              </a:solidFill>
              <a:latin typeface="微软雅黑" panose="020B0503020204020204" charset="-122"/>
              <a:ea typeface="微软雅黑" panose="020B0503020204020204" charset="-122"/>
            </a:endParaRPr>
          </a:p>
        </p:txBody>
      </p:sp>
      <p:sp>
        <p:nvSpPr>
          <p:cNvPr id="3" name="文本框 2"/>
          <p:cNvSpPr txBox="1"/>
          <p:nvPr/>
        </p:nvSpPr>
        <p:spPr>
          <a:xfrm>
            <a:off x="741045" y="926465"/>
            <a:ext cx="11061700" cy="1938020"/>
          </a:xfrm>
          <a:prstGeom prst="rect">
            <a:avLst/>
          </a:prstGeom>
          <a:noFill/>
        </p:spPr>
        <p:txBody>
          <a:bodyPr wrap="square" rtlCol="0">
            <a:spAutoFit/>
          </a:bodyPr>
          <a:p>
            <a:r>
              <a:rPr lang="zh-CN" altLang="en-US"/>
              <a:t>　　</a:t>
            </a:r>
            <a:r>
              <a:rPr lang="zh-CN" altLang="en-US" sz="2000" b="1">
                <a:solidFill>
                  <a:schemeClr val="accent1"/>
                </a:solidFill>
                <a:latin typeface="+mn-ea"/>
                <a:cs typeface="+mn-ea"/>
              </a:rPr>
              <a:t>与主机取证有很大的不同，网络取证主要通过对网络数据流、审计迹、主机系统日志等的实时监控和分析，发现对网络系统的入侵行为，自动记录犯罪证据，并阻止对网络系统的进一步入侵。网络取证同样要求对潜在的、有法律效力的证据的确定与获取，但从当前的研究和应用来看，更强调对网络的动态信息收集和网络安全的主动防御。</a:t>
            </a:r>
            <a:endParaRPr lang="zh-CN" altLang="en-US" sz="2000" b="1">
              <a:solidFill>
                <a:schemeClr val="accent1"/>
              </a:solidFill>
              <a:latin typeface="+mn-ea"/>
              <a:cs typeface="+mn-ea"/>
            </a:endParaRPr>
          </a:p>
          <a:p>
            <a:r>
              <a:rPr lang="zh-CN" altLang="en-US" sz="2000" b="1">
                <a:solidFill>
                  <a:schemeClr val="accent1"/>
                </a:solidFill>
                <a:latin typeface="+mn-ea"/>
                <a:cs typeface="+mn-ea"/>
              </a:rPr>
              <a:t>　　目前较多的是对网络取证技术或系统框架的研究，还几乎没有完整的网络取证系统。FESNF是由Jun-Sun Kim等人开发的一个基于模糊专家系统的网络取证系统。FESNF由六个组件组成。</a:t>
            </a:r>
            <a:endParaRPr lang="zh-CN" altLang="en-US" sz="2000" b="1">
              <a:solidFill>
                <a:schemeClr val="accent1"/>
              </a:solidFill>
              <a:latin typeface="+mn-ea"/>
              <a:cs typeface="+mn-ea"/>
            </a:endParaRPr>
          </a:p>
        </p:txBody>
      </p:sp>
      <p:grpSp>
        <p:nvGrpSpPr>
          <p:cNvPr id="1073742922" name="组合 1073742921"/>
          <p:cNvGrpSpPr/>
          <p:nvPr/>
        </p:nvGrpSpPr>
        <p:grpSpPr>
          <a:xfrm>
            <a:off x="2026285" y="3070860"/>
            <a:ext cx="8816975" cy="2942590"/>
            <a:chOff x="1314" y="5474"/>
            <a:chExt cx="8280" cy="3120"/>
          </a:xfrm>
        </p:grpSpPr>
        <p:sp>
          <p:nvSpPr>
            <p:cNvPr id="1073742923" name="矩形 1073742922"/>
            <p:cNvSpPr/>
            <p:nvPr/>
          </p:nvSpPr>
          <p:spPr>
            <a:xfrm>
              <a:off x="4014" y="5474"/>
              <a:ext cx="2700" cy="3120"/>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p>
              <a:endParaRPr lang="zh-CN" altLang="en-US"/>
            </a:p>
            <a:p>
              <a:endParaRPr lang="zh-CN" altLang="en-US"/>
            </a:p>
            <a:p>
              <a:pPr algn="ctr"/>
              <a:endParaRPr lang="zh-CN" altLang="en-US"/>
            </a:p>
            <a:p>
              <a:endParaRPr lang="zh-CN" altLang="en-US"/>
            </a:p>
            <a:p>
              <a:endParaRPr lang="zh-CN" altLang="en-US"/>
            </a:p>
            <a:p>
              <a:endParaRPr lang="zh-CN" altLang="en-US"/>
            </a:p>
            <a:p>
              <a:endParaRPr lang="zh-CN" altLang="en-US"/>
            </a:p>
            <a:p>
              <a:r>
                <a:rPr lang="zh-CN" altLang="en-US"/>
                <a:t>              　　　</a:t>
              </a:r>
              <a:endParaRPr lang="zh-CN" altLang="en-US"/>
            </a:p>
            <a:p>
              <a:r>
                <a:rPr lang="zh-CN" altLang="en-US"/>
                <a:t>　　　　　　　　</a:t>
              </a:r>
              <a:r>
                <a:rPr lang="zh-CN" altLang="en-US" sz="2000" b="1">
                  <a:solidFill>
                    <a:schemeClr val="accent1"/>
                  </a:solidFill>
                  <a:latin typeface="微软雅黑" panose="020B0503020204020204" charset="-122"/>
                  <a:ea typeface="微软雅黑" panose="020B0503020204020204" charset="-122"/>
                </a:rPr>
                <a:t>输出值</a:t>
              </a:r>
              <a:endParaRPr lang="zh-CN" altLang="en-US" sz="2000" b="1">
                <a:solidFill>
                  <a:schemeClr val="accent1"/>
                </a:solidFill>
                <a:latin typeface="微软雅黑" panose="020B0503020204020204" charset="-122"/>
                <a:ea typeface="微软雅黑" panose="020B0503020204020204" charset="-122"/>
              </a:endParaRPr>
            </a:p>
            <a:p>
              <a:endParaRPr lang="zh-CN" altLang="en-US"/>
            </a:p>
            <a:p>
              <a:endParaRPr lang="zh-CN" altLang="en-US"/>
            </a:p>
          </p:txBody>
        </p:sp>
        <p:sp>
          <p:nvSpPr>
            <p:cNvPr id="1073742924" name="矩形 1073742923"/>
            <p:cNvSpPr/>
            <p:nvPr/>
          </p:nvSpPr>
          <p:spPr>
            <a:xfrm>
              <a:off x="1314" y="5630"/>
              <a:ext cx="732" cy="779"/>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p>
              <a:r>
                <a:rPr lang="zh-CN" altLang="en-US" sz="2000" b="1">
                  <a:solidFill>
                    <a:schemeClr val="accent1"/>
                  </a:solidFill>
                  <a:latin typeface="微软雅黑" panose="020B0503020204020204" charset="-122"/>
                  <a:ea typeface="微软雅黑" panose="020B0503020204020204" charset="-122"/>
                </a:rPr>
                <a:t>网络</a:t>
              </a:r>
              <a:endParaRPr lang="zh-CN" altLang="en-US" sz="2000" b="1">
                <a:solidFill>
                  <a:schemeClr val="accent1"/>
                </a:solidFill>
                <a:latin typeface="微软雅黑" panose="020B0503020204020204" charset="-122"/>
                <a:ea typeface="微软雅黑" panose="020B0503020204020204" charset="-122"/>
              </a:endParaRPr>
            </a:p>
            <a:p>
              <a:r>
                <a:rPr lang="zh-CN" altLang="en-US" sz="2000" b="1">
                  <a:solidFill>
                    <a:schemeClr val="accent1"/>
                  </a:solidFill>
                  <a:latin typeface="微软雅黑" panose="020B0503020204020204" charset="-122"/>
                  <a:ea typeface="微软雅黑" panose="020B0503020204020204" charset="-122"/>
                </a:rPr>
                <a:t>流量</a:t>
              </a:r>
              <a:endParaRPr lang="zh-CN" altLang="en-US" sz="2000" b="1">
                <a:solidFill>
                  <a:schemeClr val="accent1"/>
                </a:solidFill>
                <a:latin typeface="微软雅黑" panose="020B0503020204020204" charset="-122"/>
                <a:ea typeface="微软雅黑" panose="020B0503020204020204" charset="-122"/>
              </a:endParaRPr>
            </a:p>
            <a:p>
              <a:endParaRPr lang="zh-CN" altLang="en-US" sz="2000" b="1">
                <a:solidFill>
                  <a:schemeClr val="accent1"/>
                </a:solidFill>
                <a:latin typeface="微软雅黑" panose="020B0503020204020204" charset="-122"/>
                <a:ea typeface="微软雅黑" panose="020B0503020204020204" charset="-122"/>
              </a:endParaRPr>
            </a:p>
          </p:txBody>
        </p:sp>
        <p:sp>
          <p:nvSpPr>
            <p:cNvPr id="1073742925" name="矩形 1073742924"/>
            <p:cNvSpPr/>
            <p:nvPr/>
          </p:nvSpPr>
          <p:spPr>
            <a:xfrm>
              <a:off x="2754" y="5630"/>
              <a:ext cx="900" cy="779"/>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p>
              <a:r>
                <a:rPr lang="zh-CN" altLang="en-US" sz="2000" b="1">
                  <a:solidFill>
                    <a:schemeClr val="accent1"/>
                  </a:solidFill>
                  <a:latin typeface="微软雅黑" panose="020B0503020204020204" charset="-122"/>
                  <a:ea typeface="微软雅黑" panose="020B0503020204020204" charset="-122"/>
                </a:rPr>
                <a:t>流量</a:t>
              </a:r>
              <a:endParaRPr lang="zh-CN" altLang="en-US" sz="2000" b="1">
                <a:solidFill>
                  <a:schemeClr val="accent1"/>
                </a:solidFill>
                <a:latin typeface="微软雅黑" panose="020B0503020204020204" charset="-122"/>
                <a:ea typeface="微软雅黑" panose="020B0503020204020204" charset="-122"/>
              </a:endParaRPr>
            </a:p>
            <a:p>
              <a:r>
                <a:rPr lang="zh-CN" altLang="en-US" sz="2000" b="1">
                  <a:solidFill>
                    <a:schemeClr val="accent1"/>
                  </a:solidFill>
                  <a:latin typeface="微软雅黑" panose="020B0503020204020204" charset="-122"/>
                  <a:ea typeface="微软雅黑" panose="020B0503020204020204" charset="-122"/>
                </a:rPr>
                <a:t>分析</a:t>
              </a:r>
              <a:endParaRPr lang="zh-CN" altLang="en-US" sz="2000" b="1">
                <a:solidFill>
                  <a:schemeClr val="accent1"/>
                </a:solidFill>
                <a:latin typeface="微软雅黑" panose="020B0503020204020204" charset="-122"/>
                <a:ea typeface="微软雅黑" panose="020B0503020204020204" charset="-122"/>
              </a:endParaRPr>
            </a:p>
            <a:p>
              <a:endParaRPr lang="zh-CN" altLang="en-US"/>
            </a:p>
          </p:txBody>
        </p:sp>
        <p:sp>
          <p:nvSpPr>
            <p:cNvPr id="1073742926" name="直接连接符 1073742925"/>
            <p:cNvSpPr/>
            <p:nvPr/>
          </p:nvSpPr>
          <p:spPr>
            <a:xfrm>
              <a:off x="2046" y="6097"/>
              <a:ext cx="708" cy="1"/>
            </a:xfrm>
            <a:prstGeom prst="line">
              <a:avLst/>
            </a:prstGeom>
            <a:ln w="9525" cap="flat" cmpd="sng">
              <a:solidFill>
                <a:srgbClr val="000000"/>
              </a:solidFill>
              <a:prstDash val="solid"/>
              <a:headEnd type="none" w="med" len="med"/>
              <a:tailEnd type="triangle" w="med" len="med"/>
            </a:ln>
          </p:spPr>
        </p:sp>
        <p:sp>
          <p:nvSpPr>
            <p:cNvPr id="1073742927" name="矩形 1073742926"/>
            <p:cNvSpPr/>
            <p:nvPr/>
          </p:nvSpPr>
          <p:spPr>
            <a:xfrm>
              <a:off x="4110" y="7985"/>
              <a:ext cx="1164" cy="436"/>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p>
              <a:r>
                <a:rPr lang="zh-CN" altLang="en-US" sz="2000" b="1">
                  <a:solidFill>
                    <a:schemeClr val="accent1"/>
                  </a:solidFill>
                  <a:latin typeface="微软雅黑" panose="020B0503020204020204" charset="-122"/>
                  <a:ea typeface="微软雅黑" panose="020B0503020204020204" charset="-122"/>
                </a:rPr>
                <a:t>反模糊化</a:t>
              </a:r>
              <a:endParaRPr lang="zh-CN" altLang="en-US" sz="2000" b="1">
                <a:solidFill>
                  <a:schemeClr val="accent1"/>
                </a:solidFill>
                <a:latin typeface="微软雅黑" panose="020B0503020204020204" charset="-122"/>
                <a:ea typeface="微软雅黑" panose="020B0503020204020204" charset="-122"/>
              </a:endParaRPr>
            </a:p>
            <a:p>
              <a:endParaRPr lang="zh-CN" altLang="en-US"/>
            </a:p>
          </p:txBody>
        </p:sp>
        <p:sp>
          <p:nvSpPr>
            <p:cNvPr id="1073742928" name="矩形 1073742927"/>
            <p:cNvSpPr/>
            <p:nvPr/>
          </p:nvSpPr>
          <p:spPr>
            <a:xfrm>
              <a:off x="5634" y="6566"/>
              <a:ext cx="900" cy="1092"/>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p>
              <a:pPr indent="133350"/>
              <a:r>
                <a:rPr lang="zh-CN" altLang="en-US" sz="2000" b="1">
                  <a:solidFill>
                    <a:schemeClr val="accent1"/>
                  </a:solidFill>
                  <a:latin typeface="微软雅黑" panose="020B0503020204020204" charset="-122"/>
                  <a:ea typeface="微软雅黑" panose="020B0503020204020204" charset="-122"/>
                </a:rPr>
                <a:t>知</a:t>
              </a:r>
              <a:endParaRPr lang="zh-CN" altLang="en-US" sz="2000" b="1">
                <a:solidFill>
                  <a:schemeClr val="accent1"/>
                </a:solidFill>
                <a:latin typeface="微软雅黑" panose="020B0503020204020204" charset="-122"/>
                <a:ea typeface="微软雅黑" panose="020B0503020204020204" charset="-122"/>
              </a:endParaRPr>
            </a:p>
            <a:p>
              <a:pPr indent="133350"/>
              <a:r>
                <a:rPr lang="zh-CN" altLang="en-US" sz="2000" b="1">
                  <a:solidFill>
                    <a:schemeClr val="accent1"/>
                  </a:solidFill>
                  <a:latin typeface="微软雅黑" panose="020B0503020204020204" charset="-122"/>
                  <a:ea typeface="微软雅黑" panose="020B0503020204020204" charset="-122"/>
                </a:rPr>
                <a:t>识</a:t>
              </a:r>
              <a:endParaRPr lang="zh-CN" altLang="en-US" sz="2000" b="1">
                <a:solidFill>
                  <a:schemeClr val="accent1"/>
                </a:solidFill>
                <a:latin typeface="微软雅黑" panose="020B0503020204020204" charset="-122"/>
                <a:ea typeface="微软雅黑" panose="020B0503020204020204" charset="-122"/>
              </a:endParaRPr>
            </a:p>
            <a:p>
              <a:pPr indent="133350"/>
              <a:r>
                <a:rPr lang="zh-CN" altLang="en-US" sz="2000" b="1">
                  <a:solidFill>
                    <a:schemeClr val="accent1"/>
                  </a:solidFill>
                  <a:latin typeface="微软雅黑" panose="020B0503020204020204" charset="-122"/>
                  <a:ea typeface="微软雅黑" panose="020B0503020204020204" charset="-122"/>
                </a:rPr>
                <a:t>库</a:t>
              </a:r>
              <a:endParaRPr lang="zh-CN" altLang="en-US" sz="2000" b="1">
                <a:solidFill>
                  <a:schemeClr val="accent1"/>
                </a:solidFill>
                <a:latin typeface="微软雅黑" panose="020B0503020204020204" charset="-122"/>
                <a:ea typeface="微软雅黑" panose="020B0503020204020204" charset="-122"/>
              </a:endParaRPr>
            </a:p>
            <a:p>
              <a:endParaRPr lang="zh-CN" altLang="en-US" sz="2000" b="1">
                <a:solidFill>
                  <a:schemeClr val="accent1"/>
                </a:solidFill>
                <a:latin typeface="微软雅黑" panose="020B0503020204020204" charset="-122"/>
                <a:ea typeface="微软雅黑" panose="020B0503020204020204" charset="-122"/>
              </a:endParaRPr>
            </a:p>
          </p:txBody>
        </p:sp>
        <p:sp>
          <p:nvSpPr>
            <p:cNvPr id="1073742929" name="矩形 1073742928"/>
            <p:cNvSpPr/>
            <p:nvPr/>
          </p:nvSpPr>
          <p:spPr>
            <a:xfrm>
              <a:off x="4194" y="5786"/>
              <a:ext cx="1080" cy="468"/>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p>
              <a:r>
                <a:rPr lang="zh-CN" altLang="en-US" sz="2000" b="1">
                  <a:solidFill>
                    <a:schemeClr val="accent1"/>
                  </a:solidFill>
                  <a:latin typeface="微软雅黑" panose="020B0503020204020204" charset="-122"/>
                  <a:ea typeface="微软雅黑" panose="020B0503020204020204" charset="-122"/>
                </a:rPr>
                <a:t>模糊化</a:t>
              </a:r>
              <a:endParaRPr lang="zh-CN" altLang="en-US"/>
            </a:p>
            <a:p>
              <a:endParaRPr lang="zh-CN" altLang="en-US" sz="2000" b="1">
                <a:solidFill>
                  <a:schemeClr val="accent1"/>
                </a:solidFill>
                <a:latin typeface="微软雅黑" panose="020B0503020204020204" charset="-122"/>
                <a:ea typeface="微软雅黑" panose="020B0503020204020204" charset="-122"/>
              </a:endParaRPr>
            </a:p>
          </p:txBody>
        </p:sp>
        <p:sp>
          <p:nvSpPr>
            <p:cNvPr id="1073742930" name="矩形 1073742929"/>
            <p:cNvSpPr/>
            <p:nvPr/>
          </p:nvSpPr>
          <p:spPr>
            <a:xfrm>
              <a:off x="4194" y="6566"/>
              <a:ext cx="900" cy="1092"/>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p>
              <a:r>
                <a:rPr lang="zh-CN" altLang="en-US" sz="2000" b="1">
                  <a:solidFill>
                    <a:schemeClr val="accent1"/>
                  </a:solidFill>
                  <a:latin typeface="微软雅黑" panose="020B0503020204020204" charset="-122"/>
                  <a:ea typeface="微软雅黑" panose="020B0503020204020204" charset="-122"/>
                </a:rPr>
                <a:t>模糊</a:t>
              </a:r>
              <a:endParaRPr lang="zh-CN" altLang="en-US" sz="2000" b="1">
                <a:solidFill>
                  <a:schemeClr val="accent1"/>
                </a:solidFill>
                <a:latin typeface="微软雅黑" panose="020B0503020204020204" charset="-122"/>
                <a:ea typeface="微软雅黑" panose="020B0503020204020204" charset="-122"/>
              </a:endParaRPr>
            </a:p>
            <a:p>
              <a:r>
                <a:rPr lang="zh-CN" altLang="en-US" sz="2000" b="1">
                  <a:solidFill>
                    <a:schemeClr val="accent1"/>
                  </a:solidFill>
                  <a:latin typeface="微软雅黑" panose="020B0503020204020204" charset="-122"/>
                  <a:ea typeface="微软雅黑" panose="020B0503020204020204" charset="-122"/>
                </a:rPr>
                <a:t>接口</a:t>
              </a:r>
              <a:endParaRPr lang="zh-CN" altLang="en-US" sz="2000" b="1">
                <a:solidFill>
                  <a:schemeClr val="accent1"/>
                </a:solidFill>
                <a:latin typeface="微软雅黑" panose="020B0503020204020204" charset="-122"/>
                <a:ea typeface="微软雅黑" panose="020B0503020204020204" charset="-122"/>
              </a:endParaRPr>
            </a:p>
            <a:p>
              <a:r>
                <a:rPr lang="zh-CN" altLang="en-US" sz="2000" b="1">
                  <a:solidFill>
                    <a:schemeClr val="accent1"/>
                  </a:solidFill>
                  <a:latin typeface="微软雅黑" panose="020B0503020204020204" charset="-122"/>
                  <a:ea typeface="微软雅黑" panose="020B0503020204020204" charset="-122"/>
                </a:rPr>
                <a:t>引擎</a:t>
              </a:r>
              <a:endParaRPr lang="zh-CN" altLang="en-US" sz="2000" b="1">
                <a:solidFill>
                  <a:schemeClr val="accent1"/>
                </a:solidFill>
                <a:latin typeface="微软雅黑" panose="020B0503020204020204" charset="-122"/>
                <a:ea typeface="微软雅黑" panose="020B0503020204020204" charset="-122"/>
              </a:endParaRPr>
            </a:p>
            <a:p>
              <a:endParaRPr lang="zh-CN" altLang="en-US" sz="2000" b="1">
                <a:solidFill>
                  <a:schemeClr val="accent1"/>
                </a:solidFill>
                <a:latin typeface="微软雅黑" panose="020B0503020204020204" charset="-122"/>
                <a:ea typeface="微软雅黑" panose="020B0503020204020204" charset="-122"/>
              </a:endParaRPr>
            </a:p>
          </p:txBody>
        </p:sp>
        <p:sp>
          <p:nvSpPr>
            <p:cNvPr id="1073742931" name="矩形 1073742930"/>
            <p:cNvSpPr/>
            <p:nvPr/>
          </p:nvSpPr>
          <p:spPr>
            <a:xfrm>
              <a:off x="7074" y="7815"/>
              <a:ext cx="900" cy="779"/>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p>
              <a:r>
                <a:rPr lang="zh-CN" altLang="en-US" sz="2000" b="1">
                  <a:solidFill>
                    <a:schemeClr val="accent1"/>
                  </a:solidFill>
                  <a:latin typeface="微软雅黑" panose="020B0503020204020204" charset="-122"/>
                  <a:ea typeface="微软雅黑" panose="020B0503020204020204" charset="-122"/>
                </a:rPr>
                <a:t>举证</a:t>
              </a:r>
              <a:endParaRPr lang="zh-CN" altLang="en-US" sz="2000" b="1">
                <a:solidFill>
                  <a:schemeClr val="accent1"/>
                </a:solidFill>
                <a:latin typeface="微软雅黑" panose="020B0503020204020204" charset="-122"/>
                <a:ea typeface="微软雅黑" panose="020B0503020204020204" charset="-122"/>
              </a:endParaRPr>
            </a:p>
            <a:p>
              <a:r>
                <a:rPr lang="zh-CN" altLang="en-US" sz="2000" b="1">
                  <a:solidFill>
                    <a:schemeClr val="accent1"/>
                  </a:solidFill>
                  <a:latin typeface="微软雅黑" panose="020B0503020204020204" charset="-122"/>
                  <a:ea typeface="微软雅黑" panose="020B0503020204020204" charset="-122"/>
                </a:rPr>
                <a:t>分析</a:t>
              </a:r>
              <a:endParaRPr lang="zh-CN" altLang="en-US" sz="2000" b="1">
                <a:solidFill>
                  <a:schemeClr val="accent1"/>
                </a:solidFill>
                <a:latin typeface="微软雅黑" panose="020B0503020204020204" charset="-122"/>
                <a:ea typeface="微软雅黑" panose="020B0503020204020204" charset="-122"/>
              </a:endParaRPr>
            </a:p>
            <a:p>
              <a:endParaRPr lang="zh-CN" altLang="en-US"/>
            </a:p>
          </p:txBody>
        </p:sp>
        <p:sp>
          <p:nvSpPr>
            <p:cNvPr id="1073742932" name="矩形 1073742931"/>
            <p:cNvSpPr/>
            <p:nvPr/>
          </p:nvSpPr>
          <p:spPr>
            <a:xfrm>
              <a:off x="8334" y="7970"/>
              <a:ext cx="1260" cy="468"/>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p>
              <a:r>
                <a:rPr lang="zh-CN" altLang="en-US" sz="2000" b="1">
                  <a:solidFill>
                    <a:schemeClr val="accent1"/>
                  </a:solidFill>
                  <a:latin typeface="微软雅黑" panose="020B0503020204020204" charset="-122"/>
                  <a:ea typeface="微软雅黑" panose="020B0503020204020204" charset="-122"/>
                </a:rPr>
                <a:t>数字证据</a:t>
              </a:r>
              <a:endParaRPr lang="zh-CN" altLang="en-US" sz="2000" b="1">
                <a:solidFill>
                  <a:schemeClr val="accent1"/>
                </a:solidFill>
                <a:latin typeface="微软雅黑" panose="020B0503020204020204" charset="-122"/>
                <a:ea typeface="微软雅黑" panose="020B0503020204020204" charset="-122"/>
              </a:endParaRPr>
            </a:p>
            <a:p>
              <a:endParaRPr lang="zh-CN" altLang="en-US"/>
            </a:p>
          </p:txBody>
        </p:sp>
        <p:sp>
          <p:nvSpPr>
            <p:cNvPr id="1073742933" name="直接连接符 1073742932"/>
            <p:cNvSpPr/>
            <p:nvPr/>
          </p:nvSpPr>
          <p:spPr>
            <a:xfrm>
              <a:off x="3654" y="6098"/>
              <a:ext cx="540" cy="0"/>
            </a:xfrm>
            <a:prstGeom prst="line">
              <a:avLst/>
            </a:prstGeom>
            <a:ln w="9525" cap="flat" cmpd="sng">
              <a:solidFill>
                <a:srgbClr val="000000"/>
              </a:solidFill>
              <a:prstDash val="solid"/>
              <a:headEnd type="none" w="med" len="med"/>
              <a:tailEnd type="triangle" w="med" len="med"/>
            </a:ln>
          </p:spPr>
        </p:sp>
        <p:sp>
          <p:nvSpPr>
            <p:cNvPr id="1073742934" name="直接连接符 1073742933"/>
            <p:cNvSpPr/>
            <p:nvPr/>
          </p:nvSpPr>
          <p:spPr>
            <a:xfrm>
              <a:off x="4554" y="6254"/>
              <a:ext cx="0" cy="312"/>
            </a:xfrm>
            <a:prstGeom prst="line">
              <a:avLst/>
            </a:prstGeom>
            <a:ln w="9525" cap="flat" cmpd="sng">
              <a:solidFill>
                <a:srgbClr val="000000"/>
              </a:solidFill>
              <a:prstDash val="solid"/>
              <a:headEnd type="none" w="med" len="med"/>
              <a:tailEnd type="triangle" w="med" len="med"/>
            </a:ln>
          </p:spPr>
        </p:sp>
        <p:sp>
          <p:nvSpPr>
            <p:cNvPr id="1073742935" name="直接连接符 1073742934"/>
            <p:cNvSpPr/>
            <p:nvPr/>
          </p:nvSpPr>
          <p:spPr>
            <a:xfrm>
              <a:off x="5094" y="6878"/>
              <a:ext cx="540" cy="0"/>
            </a:xfrm>
            <a:prstGeom prst="line">
              <a:avLst/>
            </a:prstGeom>
            <a:ln w="9525" cap="flat" cmpd="sng">
              <a:solidFill>
                <a:srgbClr val="000000"/>
              </a:solidFill>
              <a:prstDash val="solid"/>
              <a:headEnd type="none" w="med" len="med"/>
              <a:tailEnd type="triangle" w="med" len="med"/>
            </a:ln>
          </p:spPr>
        </p:sp>
        <p:sp>
          <p:nvSpPr>
            <p:cNvPr id="1073742936" name="直接连接符 1073742935"/>
            <p:cNvSpPr/>
            <p:nvPr/>
          </p:nvSpPr>
          <p:spPr>
            <a:xfrm flipH="1">
              <a:off x="5094" y="7346"/>
              <a:ext cx="540" cy="0"/>
            </a:xfrm>
            <a:prstGeom prst="line">
              <a:avLst/>
            </a:prstGeom>
            <a:ln w="9525" cap="flat" cmpd="sng">
              <a:solidFill>
                <a:srgbClr val="000000"/>
              </a:solidFill>
              <a:prstDash val="solid"/>
              <a:headEnd type="none" w="med" len="med"/>
              <a:tailEnd type="triangle" w="med" len="med"/>
            </a:ln>
          </p:spPr>
        </p:sp>
        <p:sp>
          <p:nvSpPr>
            <p:cNvPr id="1073742937" name="直接连接符 1073742936"/>
            <p:cNvSpPr/>
            <p:nvPr/>
          </p:nvSpPr>
          <p:spPr>
            <a:xfrm>
              <a:off x="5274" y="8126"/>
              <a:ext cx="1800" cy="0"/>
            </a:xfrm>
            <a:prstGeom prst="line">
              <a:avLst/>
            </a:prstGeom>
            <a:ln w="9525" cap="flat" cmpd="sng">
              <a:solidFill>
                <a:srgbClr val="000000"/>
              </a:solidFill>
              <a:prstDash val="solid"/>
              <a:headEnd type="none" w="med" len="med"/>
              <a:tailEnd type="triangle" w="med" len="med"/>
            </a:ln>
          </p:spPr>
        </p:sp>
        <p:sp>
          <p:nvSpPr>
            <p:cNvPr id="1073742938" name="直接连接符 1073742937"/>
            <p:cNvSpPr/>
            <p:nvPr/>
          </p:nvSpPr>
          <p:spPr>
            <a:xfrm>
              <a:off x="7974" y="8126"/>
              <a:ext cx="360" cy="0"/>
            </a:xfrm>
            <a:prstGeom prst="line">
              <a:avLst/>
            </a:prstGeom>
            <a:ln w="9525" cap="flat" cmpd="sng">
              <a:solidFill>
                <a:srgbClr val="000000"/>
              </a:solidFill>
              <a:prstDash val="solid"/>
              <a:headEnd type="none" w="med" len="med"/>
              <a:tailEnd type="triangle" w="med" len="med"/>
            </a:ln>
          </p:spPr>
        </p:sp>
        <p:sp>
          <p:nvSpPr>
            <p:cNvPr id="1073742939" name="直接连接符 1073742938"/>
            <p:cNvSpPr/>
            <p:nvPr/>
          </p:nvSpPr>
          <p:spPr>
            <a:xfrm>
              <a:off x="4554" y="7658"/>
              <a:ext cx="0" cy="312"/>
            </a:xfrm>
            <a:prstGeom prst="line">
              <a:avLst/>
            </a:prstGeom>
            <a:ln w="9525" cap="flat" cmpd="sng">
              <a:solidFill>
                <a:srgbClr val="000000"/>
              </a:solidFill>
              <a:prstDash val="soli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8627"/>
            <a:ext cx="12192000" cy="68580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4909625" y="0"/>
            <a:ext cx="7282375" cy="68580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7455877" y="0"/>
            <a:ext cx="3836237" cy="3601329"/>
          </a:xfrm>
          <a:prstGeom prst="diagStripe">
            <a:avLst>
              <a:gd name="adj" fmla="val 46235"/>
            </a:avLst>
          </a:prstGeom>
          <a:blipFill rotWithShape="1">
            <a:blip r:embed="rId1"/>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10631699" y="0"/>
            <a:ext cx="1320831" cy="1239951"/>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5351233" y="5916052"/>
            <a:ext cx="1320831" cy="941949"/>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357595" y="5126636"/>
            <a:ext cx="2413741" cy="1735915"/>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6341704"/>
            <a:ext cx="698515" cy="516296"/>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3689995"/>
            <a:ext cx="3060700" cy="287328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4743429"/>
            <a:ext cx="1113311" cy="1045137"/>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7420"/>
            <a:ext cx="1405095" cy="1319055"/>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8897620" y="5780193"/>
            <a:ext cx="2686473" cy="42989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00" tIns="49000" rIns="98000" bIns="4900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2160" dirty="0">
                <a:solidFill>
                  <a:schemeClr val="accent2"/>
                </a:solidFill>
                <a:latin typeface="微软雅黑" panose="020B0503020204020204" charset="-122"/>
                <a:ea typeface="微软雅黑" panose="020B0503020204020204" charset="-122"/>
                <a:sym typeface="+mn-ea"/>
              </a:rPr>
              <a:t>德才兼备 </a:t>
            </a:r>
            <a:r>
              <a:rPr lang="en-US" altLang="zh-CN" sz="2160" dirty="0">
                <a:solidFill>
                  <a:schemeClr val="accent2"/>
                </a:solidFill>
                <a:latin typeface="微软雅黑" panose="020B0503020204020204" charset="-122"/>
                <a:ea typeface="微软雅黑" panose="020B0503020204020204" charset="-122"/>
                <a:sym typeface="+mn-ea"/>
              </a:rPr>
              <a:t>• </a:t>
            </a:r>
            <a:r>
              <a:rPr lang="zh-CN" altLang="en-US" sz="2160" dirty="0">
                <a:solidFill>
                  <a:schemeClr val="accent2"/>
                </a:solidFill>
                <a:latin typeface="微软雅黑" panose="020B0503020204020204" charset="-122"/>
                <a:ea typeface="微软雅黑" panose="020B0503020204020204" charset="-122"/>
                <a:sym typeface="+mn-ea"/>
              </a:rPr>
              <a:t>文武双全</a:t>
            </a:r>
            <a:endParaRPr lang="zh-CN" altLang="en-US" sz="2160" dirty="0">
              <a:solidFill>
                <a:schemeClr val="accent2"/>
              </a:solidFill>
              <a:latin typeface="微软雅黑" panose="020B0503020204020204" charset="-122"/>
              <a:ea typeface="微软雅黑" panose="020B0503020204020204" charset="-122"/>
              <a:sym typeface="+mn-ea"/>
            </a:endParaRPr>
          </a:p>
        </p:txBody>
      </p:sp>
      <p:sp>
        <p:nvSpPr>
          <p:cNvPr id="20" name="TextBox 42"/>
          <p:cNvSpPr txBox="1"/>
          <p:nvPr/>
        </p:nvSpPr>
        <p:spPr>
          <a:xfrm>
            <a:off x="3060462" y="1680334"/>
            <a:ext cx="1706880" cy="829945"/>
          </a:xfrm>
          <a:prstGeom prst="rect">
            <a:avLst/>
          </a:prstGeom>
          <a:noFill/>
        </p:spPr>
        <p:txBody>
          <a:bodyPr wrap="none" rtlCol="0">
            <a:spAutoFit/>
          </a:bodyPr>
          <a:lstStyle/>
          <a:p>
            <a:pPr algn="ctr"/>
            <a:r>
              <a:rPr lang="zh-CN" altLang="en-US" sz="4000" b="1" dirty="0">
                <a:solidFill>
                  <a:prstClr val="black"/>
                </a:solidFill>
                <a:latin typeface="微软雅黑" panose="020B0503020204020204" charset="-122"/>
                <a:ea typeface="微软雅黑" panose="020B0503020204020204" charset="-122"/>
              </a:rPr>
              <a:t>第一章</a:t>
            </a:r>
            <a:r>
              <a:rPr lang="zh-CN" altLang="en-US" sz="4800" b="1" dirty="0">
                <a:solidFill>
                  <a:prstClr val="black"/>
                </a:solidFill>
                <a:latin typeface="微软雅黑" panose="020B0503020204020204" charset="-122"/>
                <a:ea typeface="微软雅黑" panose="020B0503020204020204" charset="-122"/>
              </a:rPr>
              <a:t> </a:t>
            </a:r>
            <a:endParaRPr lang="zh-CN" altLang="en-US" sz="4800" b="1" dirty="0">
              <a:solidFill>
                <a:prstClr val="black"/>
              </a:solidFill>
              <a:latin typeface="微软雅黑" panose="020B0503020204020204" charset="-122"/>
              <a:ea typeface="微软雅黑" panose="020B0503020204020204" charset="-122"/>
            </a:endParaRPr>
          </a:p>
        </p:txBody>
      </p:sp>
      <p:cxnSp>
        <p:nvCxnSpPr>
          <p:cNvPr id="21" name="直接连接符 20"/>
          <p:cNvCxnSpPr/>
          <p:nvPr/>
        </p:nvCxnSpPr>
        <p:spPr>
          <a:xfrm>
            <a:off x="1161415" y="2482850"/>
            <a:ext cx="5816600" cy="27305"/>
          </a:xfrm>
          <a:prstGeom prst="line">
            <a:avLst/>
          </a:prstGeom>
          <a:noFill/>
          <a:ln w="28575" cap="flat" cmpd="sng" algn="ctr">
            <a:solidFill>
              <a:srgbClr val="003466"/>
            </a:solidFill>
            <a:prstDash val="solid"/>
          </a:ln>
          <a:effectLst/>
        </p:spPr>
      </p:cxnSp>
      <p:sp>
        <p:nvSpPr>
          <p:cNvPr id="22" name="TextBox 50"/>
          <p:cNvSpPr txBox="1"/>
          <p:nvPr/>
        </p:nvSpPr>
        <p:spPr>
          <a:xfrm>
            <a:off x="1009015" y="2510155"/>
            <a:ext cx="6121400" cy="645160"/>
          </a:xfrm>
          <a:prstGeom prst="rect">
            <a:avLst/>
          </a:prstGeom>
          <a:noFill/>
        </p:spPr>
        <p:txBody>
          <a:bodyPr wrap="square" rtlCol="0">
            <a:spAutoFit/>
          </a:bodyPr>
          <a:lstStyle/>
          <a:p>
            <a:pPr algn="ctr"/>
            <a:r>
              <a:rPr lang="zh-CN" altLang="en-US" sz="2660" b="1" dirty="0">
                <a:solidFill>
                  <a:prstClr val="black"/>
                </a:solidFill>
                <a:latin typeface="微软雅黑" panose="020B0503020204020204" charset="-122"/>
                <a:ea typeface="微软雅黑" panose="020B0503020204020204" charset="-122"/>
                <a:sym typeface="+mn-ea"/>
              </a:rPr>
              <a:t> </a:t>
            </a:r>
            <a:r>
              <a:rPr lang="zh-CN" altLang="en-US" sz="3600" b="1" dirty="0">
                <a:solidFill>
                  <a:prstClr val="black"/>
                </a:solidFill>
                <a:latin typeface="微软雅黑" panose="020B0503020204020204" charset="-122"/>
                <a:ea typeface="微软雅黑" panose="020B0503020204020204" charset="-122"/>
                <a:sym typeface="+mn-ea"/>
              </a:rPr>
              <a:t>计算机取证与司法鉴定概论</a:t>
            </a:r>
            <a:endParaRPr lang="zh-CN" altLang="en-US" sz="3600" b="1" dirty="0">
              <a:solidFill>
                <a:prstClr val="black"/>
              </a:solidFill>
              <a:latin typeface="微软雅黑" panose="020B0503020204020204" charset="-122"/>
              <a:ea typeface="微软雅黑" panose="020B0503020204020204" charset="-122"/>
              <a:sym typeface="+mn-ea"/>
            </a:endParaRPr>
          </a:p>
        </p:txBody>
      </p:sp>
      <p:sp>
        <p:nvSpPr>
          <p:cNvPr id="3" name="文本框 2"/>
          <p:cNvSpPr txBox="1"/>
          <p:nvPr/>
        </p:nvSpPr>
        <p:spPr>
          <a:xfrm>
            <a:off x="3051053" y="5061181"/>
            <a:ext cx="1845310" cy="378460"/>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主讲教师：姓名</a:t>
            </a:r>
            <a:endParaRPr lang="zh-CN" altLang="en-US" sz="1865" dirty="0">
              <a:solidFill>
                <a:schemeClr val="accent6">
                  <a:lumMod val="75000"/>
                  <a:lumOff val="25000"/>
                </a:schemeClr>
              </a:solidFill>
              <a:latin typeface="微软雅黑" panose="020B0503020204020204" charset="-122"/>
              <a:ea typeface="微软雅黑" panose="020B0503020204020204" charset="-122"/>
            </a:endParaRPr>
          </a:p>
        </p:txBody>
      </p:sp>
      <p:sp>
        <p:nvSpPr>
          <p:cNvPr id="28" name="文本框 27"/>
          <p:cNvSpPr txBox="1"/>
          <p:nvPr/>
        </p:nvSpPr>
        <p:spPr>
          <a:xfrm>
            <a:off x="3051053" y="5490125"/>
            <a:ext cx="1823720" cy="378460"/>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所属系部：</a:t>
            </a:r>
            <a:r>
              <a:rPr lang="en-US" altLang="zh-CN" sz="1865" dirty="0">
                <a:solidFill>
                  <a:schemeClr val="accent6">
                    <a:lumMod val="75000"/>
                    <a:lumOff val="25000"/>
                  </a:schemeClr>
                </a:solidFill>
                <a:latin typeface="微软雅黑" panose="020B0503020204020204" charset="-122"/>
                <a:ea typeface="微软雅黑" panose="020B0503020204020204" charset="-122"/>
              </a:rPr>
              <a:t>**</a:t>
            </a:r>
            <a:r>
              <a:rPr lang="zh-CN" altLang="en-US" sz="1865" dirty="0">
                <a:solidFill>
                  <a:schemeClr val="accent6">
                    <a:lumMod val="75000"/>
                    <a:lumOff val="25000"/>
                  </a:schemeClr>
                </a:solidFill>
                <a:latin typeface="微软雅黑" panose="020B0503020204020204" charset="-122"/>
                <a:ea typeface="微软雅黑" panose="020B0503020204020204" charset="-122"/>
              </a:rPr>
              <a:t>部</a:t>
            </a:r>
            <a:endParaRPr lang="zh-CN" altLang="en-US" sz="1865" dirty="0">
              <a:solidFill>
                <a:schemeClr val="accent6">
                  <a:lumMod val="75000"/>
                  <a:lumOff val="25000"/>
                </a:schemeClr>
              </a:solidFill>
              <a:latin typeface="微软雅黑" panose="020B0503020204020204" charset="-122"/>
              <a:ea typeface="微软雅黑" panose="020B0503020204020204" charset="-122"/>
            </a:endParaRPr>
          </a:p>
        </p:txBody>
      </p:sp>
      <p:pic>
        <p:nvPicPr>
          <p:cNvPr id="4" name="图片 3" descr="0"/>
          <p:cNvPicPr>
            <a:picLocks noChangeAspect="1"/>
          </p:cNvPicPr>
          <p:nvPr/>
        </p:nvPicPr>
        <p:blipFill>
          <a:blip r:embed="rId2"/>
          <a:stretch>
            <a:fillRect/>
          </a:stretch>
        </p:blipFill>
        <p:spPr>
          <a:xfrm>
            <a:off x="8382000" y="3097953"/>
            <a:ext cx="3716867" cy="268393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6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150"/>
                            </p:stCondLst>
                            <p:childTnLst>
                              <p:par>
                                <p:cTn id="54" presetID="31"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1000" fill="hold"/>
                                        <p:tgtEl>
                                          <p:spTgt spid="22"/>
                                        </p:tgtEl>
                                        <p:attrNameLst>
                                          <p:attrName>ppt_w</p:attrName>
                                        </p:attrNameLst>
                                      </p:cBhvr>
                                      <p:tavLst>
                                        <p:tav tm="0">
                                          <p:val>
                                            <p:fltVal val="0"/>
                                          </p:val>
                                        </p:tav>
                                        <p:tav tm="100000">
                                          <p:val>
                                            <p:strVal val="#ppt_w"/>
                                          </p:val>
                                        </p:tav>
                                      </p:tavLst>
                                    </p:anim>
                                    <p:anim calcmode="lin" valueType="num">
                                      <p:cBhvr>
                                        <p:cTn id="57" dur="1000" fill="hold"/>
                                        <p:tgtEl>
                                          <p:spTgt spid="22"/>
                                        </p:tgtEl>
                                        <p:attrNameLst>
                                          <p:attrName>ppt_h</p:attrName>
                                        </p:attrNameLst>
                                      </p:cBhvr>
                                      <p:tavLst>
                                        <p:tav tm="0">
                                          <p:val>
                                            <p:fltVal val="0"/>
                                          </p:val>
                                        </p:tav>
                                        <p:tav tm="100000">
                                          <p:val>
                                            <p:strVal val="#ppt_h"/>
                                          </p:val>
                                        </p:tav>
                                      </p:tavLst>
                                    </p:anim>
                                    <p:anim calcmode="lin" valueType="num">
                                      <p:cBhvr>
                                        <p:cTn id="58" dur="1000" fill="hold"/>
                                        <p:tgtEl>
                                          <p:spTgt spid="22"/>
                                        </p:tgtEl>
                                        <p:attrNameLst>
                                          <p:attrName>style.rotation</p:attrName>
                                        </p:attrNameLst>
                                      </p:cBhvr>
                                      <p:tavLst>
                                        <p:tav tm="0">
                                          <p:val>
                                            <p:fltVal val="90"/>
                                          </p:val>
                                        </p:tav>
                                        <p:tav tm="100000">
                                          <p:val>
                                            <p:fltVal val="0"/>
                                          </p:val>
                                        </p:tav>
                                      </p:tavLst>
                                    </p:anim>
                                    <p:animEffect transition="in" filter="fade">
                                      <p:cBhvr>
                                        <p:cTn id="59" dur="1000"/>
                                        <p:tgtEl>
                                          <p:spTgt spid="22"/>
                                        </p:tgtEl>
                                      </p:cBhvr>
                                    </p:animEffect>
                                  </p:childTnLst>
                                </p:cTn>
                              </p:par>
                            </p:childTnLst>
                          </p:cTn>
                        </p:par>
                        <p:par>
                          <p:cTn id="60" fill="hold">
                            <p:stCondLst>
                              <p:cond delay="6150"/>
                            </p:stCondLst>
                            <p:childTnLst>
                              <p:par>
                                <p:cTn id="61" presetID="2" presetClass="entr" presetSubtype="4" fill="hold" grpId="0" nodeType="after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additive="base">
                                        <p:cTn id="63" dur="500" fill="hold"/>
                                        <p:tgtEl>
                                          <p:spTgt spid="3"/>
                                        </p:tgtEl>
                                        <p:attrNameLst>
                                          <p:attrName>ppt_x</p:attrName>
                                        </p:attrNameLst>
                                      </p:cBhvr>
                                      <p:tavLst>
                                        <p:tav tm="0">
                                          <p:val>
                                            <p:strVal val="#ppt_x"/>
                                          </p:val>
                                        </p:tav>
                                        <p:tav tm="100000">
                                          <p:val>
                                            <p:strVal val="#ppt_x"/>
                                          </p:val>
                                        </p:tav>
                                      </p:tavLst>
                                    </p:anim>
                                    <p:anim calcmode="lin" valueType="num">
                                      <p:cBhvr additive="base">
                                        <p:cTn id="64" dur="500" fill="hold"/>
                                        <p:tgtEl>
                                          <p:spTgt spid="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25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ppt_x"/>
                                          </p:val>
                                        </p:tav>
                                        <p:tav tm="100000">
                                          <p:val>
                                            <p:strVal val="#ppt_x"/>
                                          </p:val>
                                        </p:tav>
                                      </p:tavLst>
                                    </p:anim>
                                    <p:anim calcmode="lin" valueType="num">
                                      <p:cBhvr additive="base">
                                        <p:cTn id="68" dur="500" fill="hold"/>
                                        <p:tgtEl>
                                          <p:spTgt spid="28"/>
                                        </p:tgtEl>
                                        <p:attrNameLst>
                                          <p:attrName>ppt_y</p:attrName>
                                        </p:attrNameLst>
                                      </p:cBhvr>
                                      <p:tavLst>
                                        <p:tav tm="0">
                                          <p:val>
                                            <p:strVal val="1+#ppt_h/2"/>
                                          </p:val>
                                        </p:tav>
                                        <p:tav tm="100000">
                                          <p:val>
                                            <p:strVal val="#ppt_y"/>
                                          </p:val>
                                        </p:tav>
                                      </p:tavLst>
                                    </p:anim>
                                  </p:childTnLst>
                                </p:cTn>
                              </p:par>
                            </p:childTnLst>
                          </p:cTn>
                        </p:par>
                        <p:par>
                          <p:cTn id="69" fill="hold">
                            <p:stCondLst>
                              <p:cond delay="6650"/>
                            </p:stCondLst>
                            <p:childTnLst>
                              <p:par>
                                <p:cTn id="70" presetID="22" presetClass="entr" presetSubtype="8"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P spid="22" grpId="0"/>
      <p:bldP spid="3"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12545" y="248285"/>
            <a:ext cx="6136005" cy="460375"/>
          </a:xfrm>
          <a:prstGeom prst="rect">
            <a:avLst/>
          </a:prstGeom>
          <a:noFill/>
        </p:spPr>
        <p:txBody>
          <a:bodyPr wrap="square" rtlCol="0">
            <a:spAutoFit/>
          </a:bodyPr>
          <a:p>
            <a:r>
              <a:rPr lang="zh-CN" altLang="en-US" sz="2400" b="1">
                <a:solidFill>
                  <a:schemeClr val="accent3">
                    <a:lumMod val="75000"/>
                    <a:lumOff val="25000"/>
                  </a:schemeClr>
                </a:solidFill>
                <a:latin typeface="微软雅黑" panose="020B0503020204020204" charset="-122"/>
                <a:ea typeface="微软雅黑" panose="020B0503020204020204" charset="-122"/>
              </a:rPr>
              <a:t>二、计算机取证与司法鉴定过程模型</a:t>
            </a:r>
            <a:endParaRPr lang="zh-CN" altLang="en-US" sz="2400" b="1">
              <a:solidFill>
                <a:schemeClr val="accent3">
                  <a:lumMod val="75000"/>
                  <a:lumOff val="25000"/>
                </a:schemeClr>
              </a:solidFill>
              <a:latin typeface="微软雅黑" panose="020B0503020204020204" charset="-122"/>
              <a:ea typeface="微软雅黑" panose="020B0503020204020204" charset="-122"/>
            </a:endParaRPr>
          </a:p>
        </p:txBody>
      </p:sp>
      <p:sp>
        <p:nvSpPr>
          <p:cNvPr id="3" name="文本框 2"/>
          <p:cNvSpPr txBox="1"/>
          <p:nvPr/>
        </p:nvSpPr>
        <p:spPr>
          <a:xfrm>
            <a:off x="3387725" y="810260"/>
            <a:ext cx="6055995" cy="521970"/>
          </a:xfrm>
          <a:prstGeom prst="rect">
            <a:avLst/>
          </a:prstGeom>
          <a:noFill/>
        </p:spPr>
        <p:txBody>
          <a:bodyPr wrap="square" rtlCol="0">
            <a:spAutoFit/>
          </a:bodyPr>
          <a:p>
            <a:r>
              <a:rPr lang="zh-CN" altLang="en-US" sz="2800" b="1">
                <a:solidFill>
                  <a:schemeClr val="accent1"/>
                </a:solidFill>
                <a:latin typeface="宋体" panose="02010600030101010101" pitchFamily="2" charset="-122"/>
                <a:ea typeface="宋体" panose="02010600030101010101" pitchFamily="2" charset="-122"/>
              </a:rPr>
              <a:t>计算机取证与司法鉴定的模型流程</a:t>
            </a:r>
            <a:endParaRPr lang="zh-CN" altLang="en-US" sz="2800" b="1">
              <a:solidFill>
                <a:schemeClr val="accent1"/>
              </a:solidFill>
              <a:latin typeface="宋体" panose="02010600030101010101" pitchFamily="2" charset="-122"/>
              <a:ea typeface="宋体" panose="02010600030101010101" pitchFamily="2" charset="-122"/>
            </a:endParaRPr>
          </a:p>
        </p:txBody>
      </p:sp>
      <p:graphicFrame>
        <p:nvGraphicFramePr>
          <p:cNvPr id="7" name="表格 6"/>
          <p:cNvGraphicFramePr/>
          <p:nvPr/>
        </p:nvGraphicFramePr>
        <p:xfrm>
          <a:off x="1835150" y="1433195"/>
          <a:ext cx="8921750" cy="4987925"/>
        </p:xfrm>
        <a:graphic>
          <a:graphicData uri="http://schemas.openxmlformats.org/drawingml/2006/table">
            <a:tbl>
              <a:tblPr firstRow="1" bandRow="1">
                <a:tableStyleId>{5940675A-B579-460E-94D1-54222C63F5DA}</a:tableStyleId>
              </a:tblPr>
              <a:tblGrid>
                <a:gridCol w="1713230"/>
                <a:gridCol w="5493385"/>
                <a:gridCol w="1715135"/>
              </a:tblGrid>
              <a:tr h="551180">
                <a:tc gridSpan="3">
                  <a:txBody>
                    <a:bodyPr/>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计算机取证与司法鉴定的法律方案制定</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532765">
                <a:tc gridSpan="3">
                  <a:txBody>
                    <a:bodyPr/>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计算机取证与司法鉴定的技术方案制定</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533400">
                <a:tc gridSpan="3">
                  <a:txBody>
                    <a:bodyPr/>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计算机取证与司法鉴定计划的制定</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30200">
                <a:tc rowSpan="8">
                  <a:txBody>
                    <a:bodyPr/>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工</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作</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环</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境</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案情介绍</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8">
                  <a:txBody>
                    <a:bodyPr/>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证</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据</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链</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监</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督</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242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鉴定要求</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31242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检材接收与克隆</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29400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时间分析、空间分析、结构分析、粒度分析</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35496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功能分析、相关分析、数据分析、代码分析</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31750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鉴定结论</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26543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出庭</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33020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人员和机构的法律资质</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394335">
                <a:tc gridSpan="3">
                  <a:txBody>
                    <a:bodyPr/>
                    <a:p>
                      <a:pPr indent="0" algn="ctr">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计算机取证与司法鉴定的技术基础</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A6A6A6"/>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59105">
                <a:tc gridSpan="3">
                  <a:txBody>
                    <a:bodyPr/>
                    <a:p>
                      <a:pPr algn="ctr">
                        <a:buClrTx/>
                        <a:buSzTx/>
                        <a:buFontTx/>
                        <a:buNone/>
                      </a:pPr>
                      <a:r>
                        <a:rPr lang="en-US" altLang="en-US" sz="2000" b="0">
                          <a:solidFill>
                            <a:srgbClr val="002060"/>
                          </a:solidFill>
                          <a:latin typeface="微软雅黑" panose="020B0503020204020204" charset="-122"/>
                          <a:ea typeface="微软雅黑" panose="020B0503020204020204" charset="-122"/>
                          <a:cs typeface="宋体" panose="02010600030101010101" pitchFamily="2" charset="-122"/>
                        </a:rPr>
                        <a:t>计算机取证与司法鉴定的法律基础</a:t>
                      </a:r>
                      <a:endParaRPr lang="en-US" altLang="en-US" sz="2000" b="0">
                        <a:solidFill>
                          <a:srgbClr val="002060"/>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A6A6A6"/>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五边形 34"/>
          <p:cNvSpPr/>
          <p:nvPr/>
        </p:nvSpPr>
        <p:spPr>
          <a:xfrm rot="16200000" flipV="1">
            <a:off x="9986645" y="5002530"/>
            <a:ext cx="2907665" cy="833755"/>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36" name="TextBox 39"/>
          <p:cNvSpPr txBox="1"/>
          <p:nvPr/>
        </p:nvSpPr>
        <p:spPr bwMode="auto">
          <a:xfrm>
            <a:off x="498992" y="1710680"/>
            <a:ext cx="6172947" cy="2306955"/>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进行计算机取证与司法鉴定时，必须非常注意各个环节的法律细节，按照法律的要求勘查计算机犯罪现场、获取数据，分析各种相关的信息，鉴别其类型特点, 确定其设备来源、地址来源及软件或操作来源, 通过研究电子证据客观性、关联性、合法性等属性及其相关联系，从而找出它们与案件事实之间的客观联系，形成计算机取证与司法鉴定意见，且整个过程是可重复的。</a:t>
            </a:r>
            <a:endParaRPr lang="zh-CN" altLang="en-US" sz="1600" dirty="0">
              <a:solidFill>
                <a:prstClr val="black">
                  <a:lumMod val="95000"/>
                  <a:lumOff val="5000"/>
                </a:prstClr>
              </a:solidFill>
              <a:latin typeface="微软雅黑" panose="020B0503020204020204" charset="-122"/>
              <a:ea typeface="微软雅黑" panose="020B0503020204020204" charset="-122"/>
            </a:endParaRPr>
          </a:p>
        </p:txBody>
      </p:sp>
      <p:sp>
        <p:nvSpPr>
          <p:cNvPr id="37" name="矩形 36"/>
          <p:cNvSpPr/>
          <p:nvPr/>
        </p:nvSpPr>
        <p:spPr bwMode="auto">
          <a:xfrm>
            <a:off x="499110" y="1290320"/>
            <a:ext cx="6353810" cy="420370"/>
          </a:xfrm>
          <a:prstGeom prst="rect">
            <a:avLst/>
          </a:prstGeom>
        </p:spPr>
        <p:txBody>
          <a:bodyPr wrap="square">
            <a:spAutoFit/>
          </a:bodyPr>
          <a:lstStyle/>
          <a:p>
            <a:pPr>
              <a:defRPr/>
            </a:pPr>
            <a:r>
              <a:rPr lang="zh-CN" altLang="en-US" sz="2135" b="1" dirty="0">
                <a:solidFill>
                  <a:srgbClr val="003466"/>
                </a:solidFill>
                <a:latin typeface="微软雅黑" panose="020B0503020204020204" charset="-122"/>
                <a:ea typeface="微软雅黑" panose="020B0503020204020204" charset="-122"/>
              </a:rPr>
              <a:t>（一）计算机取证与司法鉴定的法律方案制定</a:t>
            </a:r>
            <a:endParaRPr lang="zh-CN" altLang="en-US" sz="2135" b="1" dirty="0">
              <a:solidFill>
                <a:srgbClr val="003466"/>
              </a:solidFill>
              <a:latin typeface="微软雅黑" panose="020B0503020204020204" charset="-122"/>
              <a:ea typeface="微软雅黑" panose="020B0503020204020204" charset="-122"/>
            </a:endParaRPr>
          </a:p>
        </p:txBody>
      </p:sp>
      <p:sp>
        <p:nvSpPr>
          <p:cNvPr id="38" name="TextBox 41"/>
          <p:cNvSpPr txBox="1"/>
          <p:nvPr/>
        </p:nvSpPr>
        <p:spPr bwMode="auto">
          <a:xfrm>
            <a:off x="679967" y="4584479"/>
            <a:ext cx="6172947" cy="2306955"/>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计算机取证与司法鉴定中的分析鉴定作为核心环节通常需要实施以下方案：（1）注意弄清案件的组成和相互关系。（2）注意弄清当事人的动机、手段。（3）把调查区分优先次序。（4）查找隐藏的电子数字证据。（5）确定另外的证据。（6）发现线索。（7）注意法庭上提交讼案的需要。（8）预测当事人行为并评估其行为潜力的需要等等。</a:t>
            </a:r>
            <a:endParaRPr lang="zh-CN" altLang="en-US" sz="1600" dirty="0">
              <a:solidFill>
                <a:prstClr val="black">
                  <a:lumMod val="95000"/>
                  <a:lumOff val="5000"/>
                </a:prstClr>
              </a:solidFill>
              <a:latin typeface="微软雅黑" panose="020B0503020204020204" charset="-122"/>
              <a:ea typeface="微软雅黑" panose="020B0503020204020204" charset="-122"/>
            </a:endParaRPr>
          </a:p>
        </p:txBody>
      </p:sp>
      <p:sp>
        <p:nvSpPr>
          <p:cNvPr id="39" name="矩形 38"/>
          <p:cNvSpPr/>
          <p:nvPr/>
        </p:nvSpPr>
        <p:spPr bwMode="auto">
          <a:xfrm>
            <a:off x="499110" y="4164330"/>
            <a:ext cx="6266180" cy="420370"/>
          </a:xfrm>
          <a:prstGeom prst="rect">
            <a:avLst/>
          </a:prstGeom>
        </p:spPr>
        <p:txBody>
          <a:bodyPr wrap="square">
            <a:spAutoFit/>
          </a:bodyPr>
          <a:lstStyle/>
          <a:p>
            <a:pPr>
              <a:defRPr/>
            </a:pPr>
            <a:r>
              <a:rPr lang="zh-CN" altLang="en-US" sz="2135" b="1" dirty="0">
                <a:solidFill>
                  <a:srgbClr val="003466"/>
                </a:solidFill>
                <a:latin typeface="微软雅黑" panose="020B0503020204020204" charset="-122"/>
                <a:ea typeface="微软雅黑" panose="020B0503020204020204" charset="-122"/>
              </a:rPr>
              <a:t>（二）计算机取证与司法鉴定的技术方案制定</a:t>
            </a:r>
            <a:endParaRPr lang="zh-CN" altLang="en-US" sz="2135" b="1" dirty="0">
              <a:solidFill>
                <a:srgbClr val="003466"/>
              </a:solidFill>
              <a:latin typeface="微软雅黑" panose="020B0503020204020204" charset="-122"/>
              <a:ea typeface="微软雅黑" panose="020B0503020204020204" charset="-122"/>
            </a:endParaRPr>
          </a:p>
        </p:txBody>
      </p:sp>
      <p:grpSp>
        <p:nvGrpSpPr>
          <p:cNvPr id="42" name="组合 41"/>
          <p:cNvGrpSpPr/>
          <p:nvPr/>
        </p:nvGrpSpPr>
        <p:grpSpPr>
          <a:xfrm>
            <a:off x="7190924" y="-21019"/>
            <a:ext cx="921385" cy="3782969"/>
            <a:chOff x="5393193" y="625255"/>
            <a:chExt cx="691039" cy="2837227"/>
          </a:xfrm>
        </p:grpSpPr>
        <p:sp>
          <p:nvSpPr>
            <p:cNvPr id="43" name="五边形 42"/>
            <p:cNvSpPr/>
            <p:nvPr/>
          </p:nvSpPr>
          <p:spPr>
            <a:xfrm rot="5400000">
              <a:off x="4352928" y="1731242"/>
              <a:ext cx="2837227"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44" name="TextBox 45"/>
            <p:cNvSpPr txBox="1"/>
            <p:nvPr/>
          </p:nvSpPr>
          <p:spPr>
            <a:xfrm>
              <a:off x="5393193" y="698598"/>
              <a:ext cx="691039" cy="2690813"/>
            </a:xfrm>
            <a:prstGeom prst="rect">
              <a:avLst/>
            </a:prstGeom>
            <a:noFill/>
          </p:spPr>
          <p:txBody>
            <a:bodyPr vert="eaVert"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计算机取证与司法鉴定的法律方案制定</a:t>
              </a: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sp>
        <p:nvSpPr>
          <p:cNvPr id="46" name="五边形 45"/>
          <p:cNvSpPr/>
          <p:nvPr/>
        </p:nvSpPr>
        <p:spPr>
          <a:xfrm rot="5400000">
            <a:off x="7502525" y="2273300"/>
            <a:ext cx="5422265" cy="833755"/>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grpSp>
        <p:nvGrpSpPr>
          <p:cNvPr id="48" name="组合 47"/>
          <p:cNvGrpSpPr/>
          <p:nvPr/>
        </p:nvGrpSpPr>
        <p:grpSpPr>
          <a:xfrm>
            <a:off x="8482879" y="2582833"/>
            <a:ext cx="921385" cy="4290053"/>
            <a:chOff x="6362159" y="2376256"/>
            <a:chExt cx="691039" cy="3217540"/>
          </a:xfrm>
        </p:grpSpPr>
        <p:sp>
          <p:nvSpPr>
            <p:cNvPr id="49" name="五边形 48"/>
            <p:cNvSpPr/>
            <p:nvPr/>
          </p:nvSpPr>
          <p:spPr>
            <a:xfrm rot="16200000" flipV="1">
              <a:off x="5098876" y="3672400"/>
              <a:ext cx="3217540"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50" name="TextBox 47"/>
            <p:cNvSpPr txBox="1"/>
            <p:nvPr/>
          </p:nvSpPr>
          <p:spPr>
            <a:xfrm>
              <a:off x="6362159" y="2981093"/>
              <a:ext cx="691039" cy="2225516"/>
            </a:xfrm>
            <a:prstGeom prst="rect">
              <a:avLst/>
            </a:prstGeom>
            <a:noFill/>
          </p:spPr>
          <p:txBody>
            <a:bodyPr vert="eaVert"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计算机取证与司法鉴定的技术方案制定</a:t>
              </a: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sp>
        <p:nvSpPr>
          <p:cNvPr id="22" name="TextBox 43"/>
          <p:cNvSpPr txBox="1">
            <a:spLocks noChangeArrowheads="1"/>
          </p:cNvSpPr>
          <p:nvPr/>
        </p:nvSpPr>
        <p:spPr bwMode="auto">
          <a:xfrm>
            <a:off x="1199515" y="350520"/>
            <a:ext cx="55664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a:solidFill>
                  <a:schemeClr val="accent3">
                    <a:lumMod val="75000"/>
                    <a:lumOff val="25000"/>
                  </a:schemeClr>
                </a:solidFill>
                <a:latin typeface="微软雅黑" panose="020B0503020204020204" charset="-122"/>
                <a:sym typeface="+mn-ea"/>
              </a:rPr>
              <a:t>二、计算机取证与司法鉴定过程模型</a:t>
            </a:r>
            <a:endParaRPr lang="en-US" altLang="zh-CN"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down)">
                                      <p:cBhvr>
                                        <p:cTn id="11" dur="500"/>
                                        <p:tgtEl>
                                          <p:spTgt spid="4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up)">
                                      <p:cBhvr>
                                        <p:cTn id="15" dur="500"/>
                                        <p:tgtEl>
                                          <p:spTgt spid="4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down)">
                                      <p:cBhvr>
                                        <p:cTn id="19" dur="500"/>
                                        <p:tgtEl>
                                          <p:spTgt spid="35"/>
                                        </p:tgtEl>
                                      </p:cBhvr>
                                    </p:animEffect>
                                  </p:childTnLst>
                                </p:cTn>
                              </p:par>
                            </p:childTnLst>
                          </p:cTn>
                        </p:par>
                        <p:par>
                          <p:cTn id="20" fill="hold">
                            <p:stCondLst>
                              <p:cond delay="2000"/>
                            </p:stCondLst>
                            <p:childTnLst>
                              <p:par>
                                <p:cTn id="21" presetID="2" presetClass="entr" presetSubtype="2"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1+#ppt_w/2"/>
                                          </p:val>
                                        </p:tav>
                                        <p:tav tm="100000">
                                          <p:val>
                                            <p:strVal val="#ppt_x"/>
                                          </p:val>
                                        </p:tav>
                                      </p:tavLst>
                                    </p:anim>
                                    <p:anim calcmode="lin" valueType="num">
                                      <p:cBhvr additive="base">
                                        <p:cTn id="24" dur="500" fill="hold"/>
                                        <p:tgtEl>
                                          <p:spTgt spid="3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1+#ppt_w/2"/>
                                          </p:val>
                                        </p:tav>
                                        <p:tav tm="100000">
                                          <p:val>
                                            <p:strVal val="#ppt_x"/>
                                          </p:val>
                                        </p:tav>
                                      </p:tavLst>
                                    </p:anim>
                                    <p:anim calcmode="lin" valueType="num">
                                      <p:cBhvr additive="base">
                                        <p:cTn id="28" dur="500" fill="hold"/>
                                        <p:tgtEl>
                                          <p:spTgt spid="36"/>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1+#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1+#ppt_w/2"/>
                                          </p:val>
                                        </p:tav>
                                        <p:tav tm="100000">
                                          <p:val>
                                            <p:strVal val="#ppt_x"/>
                                          </p:val>
                                        </p:tav>
                                      </p:tavLst>
                                    </p:anim>
                                    <p:anim calcmode="lin" valueType="num">
                                      <p:cBhvr additive="base">
                                        <p:cTn id="37"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6" grpId="0" animBg="1"/>
      <p:bldP spid="35"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9"/>
          <p:cNvSpPr txBox="1"/>
          <p:nvPr/>
        </p:nvSpPr>
        <p:spPr bwMode="auto">
          <a:xfrm>
            <a:off x="499110" y="1710690"/>
            <a:ext cx="9504045" cy="1568450"/>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实际进行计算机取证与司法鉴定的时候大都把法律方案的制定与技术方案的制定融合在一起，根据案情的特点，制作详细的计算机取证与司法鉴定计划，以便有方法、有步骤地对计算机数据进行鉴定。综合分析并确定相互关联的动机、行动、相互作用和时间安排。在不同的计算机现场汇总起来的计算机证据可以用来推断在何时、何地、何种动机、采用何种方式做了什么事情。</a:t>
            </a:r>
            <a:endParaRPr lang="zh-CN" altLang="en-US" sz="1600" dirty="0">
              <a:solidFill>
                <a:prstClr val="black">
                  <a:lumMod val="95000"/>
                  <a:lumOff val="5000"/>
                </a:prstClr>
              </a:solidFill>
              <a:latin typeface="微软雅黑" panose="020B0503020204020204" charset="-122"/>
              <a:ea typeface="微软雅黑" panose="020B0503020204020204" charset="-122"/>
            </a:endParaRPr>
          </a:p>
        </p:txBody>
      </p:sp>
      <p:sp>
        <p:nvSpPr>
          <p:cNvPr id="37" name="矩形 36"/>
          <p:cNvSpPr/>
          <p:nvPr/>
        </p:nvSpPr>
        <p:spPr bwMode="auto">
          <a:xfrm>
            <a:off x="499110" y="1290320"/>
            <a:ext cx="6353810" cy="420370"/>
          </a:xfrm>
          <a:prstGeom prst="rect">
            <a:avLst/>
          </a:prstGeom>
        </p:spPr>
        <p:txBody>
          <a:bodyPr wrap="square">
            <a:spAutoFit/>
          </a:bodyPr>
          <a:lstStyle/>
          <a:p>
            <a:pPr>
              <a:defRPr/>
            </a:pPr>
            <a:r>
              <a:rPr lang="zh-CN" altLang="en-US" sz="2135" b="1" dirty="0">
                <a:solidFill>
                  <a:srgbClr val="003466"/>
                </a:solidFill>
                <a:latin typeface="微软雅黑" panose="020B0503020204020204" charset="-122"/>
                <a:ea typeface="微软雅黑" panose="020B0503020204020204" charset="-122"/>
              </a:rPr>
              <a:t>（三）计算机取证与司法鉴定计划的制定</a:t>
            </a:r>
            <a:endParaRPr lang="zh-CN" altLang="en-US" sz="2135" b="1" dirty="0">
              <a:solidFill>
                <a:srgbClr val="003466"/>
              </a:solidFill>
              <a:latin typeface="微软雅黑" panose="020B0503020204020204" charset="-122"/>
              <a:ea typeface="微软雅黑" panose="020B0503020204020204" charset="-122"/>
            </a:endParaRPr>
          </a:p>
        </p:txBody>
      </p:sp>
      <p:grpSp>
        <p:nvGrpSpPr>
          <p:cNvPr id="42" name="组合 41"/>
          <p:cNvGrpSpPr/>
          <p:nvPr/>
        </p:nvGrpSpPr>
        <p:grpSpPr>
          <a:xfrm>
            <a:off x="10194474" y="79311"/>
            <a:ext cx="921385" cy="3782969"/>
            <a:chOff x="7633474" y="670499"/>
            <a:chExt cx="691039" cy="2837227"/>
          </a:xfrm>
        </p:grpSpPr>
        <p:sp>
          <p:nvSpPr>
            <p:cNvPr id="43" name="五边形 42"/>
            <p:cNvSpPr/>
            <p:nvPr/>
          </p:nvSpPr>
          <p:spPr>
            <a:xfrm rot="5400000">
              <a:off x="6560348" y="1776486"/>
              <a:ext cx="2837227"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44" name="TextBox 45"/>
            <p:cNvSpPr txBox="1"/>
            <p:nvPr/>
          </p:nvSpPr>
          <p:spPr>
            <a:xfrm>
              <a:off x="7633474" y="670499"/>
              <a:ext cx="691039" cy="2690813"/>
            </a:xfrm>
            <a:prstGeom prst="rect">
              <a:avLst/>
            </a:prstGeom>
            <a:noFill/>
          </p:spPr>
          <p:txBody>
            <a:bodyPr vert="eaVert"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计算机取证与司法鉴定计划的制定</a:t>
              </a: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48" name="组合 47"/>
          <p:cNvGrpSpPr/>
          <p:nvPr/>
        </p:nvGrpSpPr>
        <p:grpSpPr>
          <a:xfrm>
            <a:off x="11140989" y="2543463"/>
            <a:ext cx="877570" cy="4290053"/>
            <a:chOff x="6395020" y="2376256"/>
            <a:chExt cx="658178" cy="3217540"/>
          </a:xfrm>
        </p:grpSpPr>
        <p:sp>
          <p:nvSpPr>
            <p:cNvPr id="49" name="五边形 48"/>
            <p:cNvSpPr/>
            <p:nvPr/>
          </p:nvSpPr>
          <p:spPr>
            <a:xfrm rot="16200000" flipV="1">
              <a:off x="5098876" y="3672400"/>
              <a:ext cx="3217540"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50" name="TextBox 47"/>
            <p:cNvSpPr txBox="1"/>
            <p:nvPr/>
          </p:nvSpPr>
          <p:spPr>
            <a:xfrm>
              <a:off x="6639337" y="2981093"/>
              <a:ext cx="413861" cy="2225516"/>
            </a:xfrm>
            <a:prstGeom prst="rect">
              <a:avLst/>
            </a:prstGeom>
            <a:noFill/>
          </p:spPr>
          <p:txBody>
            <a:bodyPr vert="eaVert"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sp>
        <p:nvSpPr>
          <p:cNvPr id="22" name="TextBox 43"/>
          <p:cNvSpPr txBox="1">
            <a:spLocks noChangeArrowheads="1"/>
          </p:cNvSpPr>
          <p:nvPr/>
        </p:nvSpPr>
        <p:spPr bwMode="auto">
          <a:xfrm>
            <a:off x="1199515" y="350520"/>
            <a:ext cx="70148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a:solidFill>
                  <a:schemeClr val="accent3">
                    <a:lumMod val="75000"/>
                    <a:lumOff val="25000"/>
                  </a:schemeClr>
                </a:solidFill>
                <a:latin typeface="微软雅黑" panose="020B0503020204020204" charset="-122"/>
                <a:sym typeface="+mn-ea"/>
              </a:rPr>
              <a:t>二、计算机取证与司法鉴定过程模型</a:t>
            </a:r>
            <a:endParaRPr lang="en-US" altLang="zh-CN" sz="2400" b="1" dirty="0">
              <a:solidFill>
                <a:prstClr val="black">
                  <a:lumMod val="75000"/>
                  <a:lumOff val="25000"/>
                </a:prstClr>
              </a:solidFill>
              <a:latin typeface="微软雅黑" panose="020B0503020204020204" charset="-122"/>
            </a:endParaRPr>
          </a:p>
        </p:txBody>
      </p:sp>
      <p:sp>
        <p:nvSpPr>
          <p:cNvPr id="3" name="文本框 2"/>
          <p:cNvSpPr txBox="1"/>
          <p:nvPr/>
        </p:nvSpPr>
        <p:spPr>
          <a:xfrm>
            <a:off x="651510" y="3349625"/>
            <a:ext cx="9199245" cy="3138170"/>
          </a:xfrm>
          <a:prstGeom prst="rect">
            <a:avLst/>
          </a:prstGeom>
          <a:noFill/>
        </p:spPr>
        <p:txBody>
          <a:bodyPr wrap="square" rtlCol="0">
            <a:spAutoFit/>
          </a:bodyPr>
          <a:p>
            <a:r>
              <a:rPr lang="zh-CN" altLang="en-US">
                <a:solidFill>
                  <a:srgbClr val="404040"/>
                </a:solidFill>
                <a:latin typeface="微软雅黑" panose="020B0503020204020204" charset="-122"/>
                <a:ea typeface="微软雅黑" panose="020B0503020204020204" charset="-122"/>
                <a:cs typeface="微软雅黑" panose="020B0503020204020204" charset="-122"/>
              </a:rPr>
              <a:t>1．空间性分析：由于网络的特点导致计算机证据的分布性，计算机证据不仅在个人计算机上能够发现。</a:t>
            </a:r>
            <a:endParaRPr lang="zh-CN" altLang="en-US">
              <a:solidFill>
                <a:srgbClr val="404040"/>
              </a:solidFill>
              <a:latin typeface="微软雅黑" panose="020B0503020204020204" charset="-122"/>
              <a:ea typeface="微软雅黑" panose="020B0503020204020204" charset="-122"/>
              <a:cs typeface="微软雅黑" panose="020B0503020204020204" charset="-122"/>
            </a:endParaRPr>
          </a:p>
          <a:p>
            <a:r>
              <a:rPr lang="zh-CN" altLang="en-US">
                <a:solidFill>
                  <a:srgbClr val="404040"/>
                </a:solidFill>
                <a:latin typeface="微软雅黑" panose="020B0503020204020204" charset="-122"/>
                <a:ea typeface="微软雅黑" panose="020B0503020204020204" charset="-122"/>
                <a:cs typeface="微软雅黑" panose="020B0503020204020204" charset="-122"/>
              </a:rPr>
              <a:t>2．功能性分析：用来揭示犯罪嫌疑人的犯罪过程。</a:t>
            </a:r>
            <a:endParaRPr lang="zh-CN" altLang="en-US">
              <a:solidFill>
                <a:srgbClr val="404040"/>
              </a:solidFill>
              <a:latin typeface="微软雅黑" panose="020B0503020204020204" charset="-122"/>
              <a:ea typeface="微软雅黑" panose="020B0503020204020204" charset="-122"/>
              <a:cs typeface="微软雅黑" panose="020B0503020204020204" charset="-122"/>
            </a:endParaRPr>
          </a:p>
          <a:p>
            <a:r>
              <a:rPr lang="zh-CN" altLang="en-US">
                <a:solidFill>
                  <a:srgbClr val="404040"/>
                </a:solidFill>
                <a:latin typeface="微软雅黑" panose="020B0503020204020204" charset="-122"/>
                <a:ea typeface="微软雅黑" panose="020B0503020204020204" charset="-122"/>
                <a:cs typeface="微软雅黑" panose="020B0503020204020204" charset="-122"/>
              </a:rPr>
              <a:t>3．时间性分析：用来确定某一时间段事态的证据，帮助识别时间的顺序和事件的即时模式。</a:t>
            </a:r>
            <a:endParaRPr lang="zh-CN" altLang="en-US">
              <a:solidFill>
                <a:srgbClr val="404040"/>
              </a:solidFill>
              <a:latin typeface="微软雅黑" panose="020B0503020204020204" charset="-122"/>
              <a:ea typeface="微软雅黑" panose="020B0503020204020204" charset="-122"/>
              <a:cs typeface="微软雅黑" panose="020B0503020204020204" charset="-122"/>
            </a:endParaRPr>
          </a:p>
          <a:p>
            <a:r>
              <a:rPr lang="zh-CN" altLang="en-US">
                <a:solidFill>
                  <a:srgbClr val="404040"/>
                </a:solidFill>
                <a:latin typeface="微软雅黑" panose="020B0503020204020204" charset="-122"/>
                <a:ea typeface="微软雅黑" panose="020B0503020204020204" charset="-122"/>
                <a:cs typeface="微软雅黑" panose="020B0503020204020204" charset="-122"/>
              </a:rPr>
              <a:t>4．相关性分析：用来确定犯罪之间犯罪的组成、它们的位置和相互关系。</a:t>
            </a:r>
            <a:endParaRPr lang="zh-CN" altLang="en-US">
              <a:solidFill>
                <a:srgbClr val="404040"/>
              </a:solidFill>
              <a:latin typeface="微软雅黑" panose="020B0503020204020204" charset="-122"/>
              <a:ea typeface="微软雅黑" panose="020B0503020204020204" charset="-122"/>
              <a:cs typeface="微软雅黑" panose="020B0503020204020204" charset="-122"/>
            </a:endParaRPr>
          </a:p>
          <a:p>
            <a:r>
              <a:rPr lang="zh-CN" altLang="en-US">
                <a:solidFill>
                  <a:srgbClr val="404040"/>
                </a:solidFill>
                <a:latin typeface="微软雅黑" panose="020B0503020204020204" charset="-122"/>
                <a:ea typeface="微软雅黑" panose="020B0503020204020204" charset="-122"/>
                <a:cs typeface="微软雅黑" panose="020B0503020204020204" charset="-122"/>
              </a:rPr>
              <a:t>5．结构分析和粒度分析：就是按照证据结构和粒度的大小来进行分析，一般而言，结构和粒度越大，分析越简单，结构和粒度越小，分析越需要技术和设备。</a:t>
            </a:r>
            <a:endParaRPr lang="zh-CN" altLang="en-US">
              <a:solidFill>
                <a:srgbClr val="404040"/>
              </a:solidFill>
              <a:latin typeface="微软雅黑" panose="020B0503020204020204" charset="-122"/>
              <a:ea typeface="微软雅黑" panose="020B0503020204020204" charset="-122"/>
              <a:cs typeface="微软雅黑" panose="020B0503020204020204" charset="-122"/>
            </a:endParaRPr>
          </a:p>
          <a:p>
            <a:r>
              <a:rPr lang="zh-CN" altLang="en-US">
                <a:solidFill>
                  <a:srgbClr val="404040"/>
                </a:solidFill>
                <a:latin typeface="微软雅黑" panose="020B0503020204020204" charset="-122"/>
                <a:ea typeface="微软雅黑" panose="020B0503020204020204" charset="-122"/>
                <a:cs typeface="微软雅黑" panose="020B0503020204020204" charset="-122"/>
              </a:rPr>
              <a:t>6．数据分析和代码分析：扫描文件类型，通过对比各类文件的特征，将各类文件分类，以便搜索案件线索，特别要注意那些隐藏和改变属性存贮的文件，里面往往有关键和敏感的信息。</a:t>
            </a:r>
            <a:endParaRPr lang="zh-CN" altLang="en-US">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down)">
                                      <p:cBhvr>
                                        <p:cTn id="11" dur="500"/>
                                        <p:tgtEl>
                                          <p:spTgt spid="48"/>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1+#ppt_w/2"/>
                                          </p:val>
                                        </p:tav>
                                        <p:tav tm="100000">
                                          <p:val>
                                            <p:strVal val="#ppt_x"/>
                                          </p:val>
                                        </p:tav>
                                      </p:tavLst>
                                    </p:anim>
                                    <p:anim calcmode="lin" valueType="num">
                                      <p:cBhvr additive="base">
                                        <p:cTn id="16" dur="500" fill="hold"/>
                                        <p:tgtEl>
                                          <p:spTgt spid="3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1+#ppt_w/2"/>
                                          </p:val>
                                        </p:tav>
                                        <p:tav tm="100000">
                                          <p:val>
                                            <p:strVal val="#ppt_x"/>
                                          </p:val>
                                        </p:tav>
                                      </p:tavLst>
                                    </p:anim>
                                    <p:anim calcmode="lin" valueType="num">
                                      <p:cBhvr additive="base">
                                        <p:cTn id="20" dur="500" fill="hold"/>
                                        <p:tgtEl>
                                          <p:spTgt spid="3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1" presetClass="entr" presetSubtype="1" fill="hold" grpId="0" nodeType="afterEffect">
                                  <p:stCondLst>
                                    <p:cond delay="0"/>
                                  </p:stCondLst>
                                  <p:childTnLst>
                                    <p:set>
                                      <p:cBhvr>
                                        <p:cTn id="23" dur="500" fill="hold">
                                          <p:stCondLst>
                                            <p:cond delay="0"/>
                                          </p:stCondLst>
                                        </p:cTn>
                                        <p:tgtEl>
                                          <p:spTgt spid="3"/>
                                        </p:tgtEl>
                                        <p:attrNameLst>
                                          <p:attrName>style.visibility</p:attrName>
                                        </p:attrNameLst>
                                      </p:cBhvr>
                                      <p:to>
                                        <p:strVal val="visible"/>
                                      </p:to>
                                    </p:set>
                                    <p:animEffect transition="in" filter="wheel(1)">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9"/>
          <p:cNvSpPr txBox="1"/>
          <p:nvPr/>
        </p:nvSpPr>
        <p:spPr bwMode="auto">
          <a:xfrm>
            <a:off x="499110" y="1710690"/>
            <a:ext cx="9504045" cy="3415030"/>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　　</a:t>
            </a:r>
            <a:r>
              <a:rPr lang="zh-CN" altLang="en-US" dirty="0">
                <a:solidFill>
                  <a:prstClr val="black">
                    <a:lumMod val="95000"/>
                    <a:lumOff val="5000"/>
                  </a:prstClr>
                </a:solidFill>
                <a:latin typeface="微软雅黑" panose="020B0503020204020204" charset="-122"/>
                <a:ea typeface="微软雅黑" panose="020B0503020204020204" charset="-122"/>
              </a:rPr>
              <a:t>电子数据应妥善保存，以备随时重组、试验或者展示，所以工作环境必须有严格的要求，保证存储电子数据的媒介或介质远离高磁场、高温、灰尘、积压、潮湿、腐蚀性化学试剂等，能够有效防止人为损害、窃取等行为，没有计算机病毒、木马等恶意软件，在包装电子设备和元器件时尽量使用纸袋、防静电袋等不易产生静电的材料，防止消磁。</a:t>
            </a:r>
            <a:endParaRPr lang="zh-CN" altLang="en-US" dirty="0">
              <a:solidFill>
                <a:prstClr val="black">
                  <a:lumMod val="95000"/>
                  <a:lumOff val="5000"/>
                </a:prstClr>
              </a:solidFill>
              <a:latin typeface="微软雅黑" panose="020B0503020204020204" charset="-122"/>
              <a:ea typeface="微软雅黑" panose="020B0503020204020204" charset="-122"/>
            </a:endParaRPr>
          </a:p>
          <a:p>
            <a:pPr>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　　含有电子证据的媒介的移交、保管、开封、拆卸的过程必须由司法人员和保管人员共同完成，每一个环节都必须检查真实性和完整性，并拍照和制作详细的笔录，由行为人共同签名；校验技术可以用来进行证据链的监督、认证，时间戳技术能够对电子数据对象进行登记，提供注册后特定事物存在于特定日期的时间和证据。</a:t>
            </a:r>
            <a:endParaRPr lang="zh-CN" altLang="en-US" dirty="0">
              <a:solidFill>
                <a:prstClr val="black">
                  <a:lumMod val="95000"/>
                  <a:lumOff val="5000"/>
                </a:prstClr>
              </a:solidFill>
              <a:latin typeface="微软雅黑" panose="020B0503020204020204" charset="-122"/>
              <a:ea typeface="微软雅黑" panose="020B0503020204020204" charset="-122"/>
            </a:endParaRPr>
          </a:p>
        </p:txBody>
      </p:sp>
      <p:sp>
        <p:nvSpPr>
          <p:cNvPr id="37" name="矩形 36"/>
          <p:cNvSpPr/>
          <p:nvPr/>
        </p:nvSpPr>
        <p:spPr bwMode="auto">
          <a:xfrm>
            <a:off x="499110" y="1290320"/>
            <a:ext cx="8318500" cy="420370"/>
          </a:xfrm>
          <a:prstGeom prst="rect">
            <a:avLst/>
          </a:prstGeom>
        </p:spPr>
        <p:txBody>
          <a:bodyPr wrap="square">
            <a:spAutoFit/>
          </a:bodyPr>
          <a:lstStyle/>
          <a:p>
            <a:pPr>
              <a:defRPr/>
            </a:pPr>
            <a:r>
              <a:rPr lang="zh-CN" altLang="en-US" sz="2135" b="1" dirty="0">
                <a:solidFill>
                  <a:srgbClr val="003466"/>
                </a:solidFill>
                <a:latin typeface="微软雅黑" panose="020B0503020204020204" charset="-122"/>
                <a:ea typeface="微软雅黑" panose="020B0503020204020204" charset="-122"/>
              </a:rPr>
              <a:t>（四）计算机取证与司法鉴定的工作环境和证据链监督</a:t>
            </a:r>
            <a:endParaRPr lang="zh-CN" altLang="en-US" sz="2135" b="1" dirty="0">
              <a:solidFill>
                <a:srgbClr val="003466"/>
              </a:solidFill>
              <a:latin typeface="微软雅黑" panose="020B0503020204020204" charset="-122"/>
              <a:ea typeface="微软雅黑" panose="020B0503020204020204" charset="-122"/>
            </a:endParaRPr>
          </a:p>
        </p:txBody>
      </p:sp>
      <p:grpSp>
        <p:nvGrpSpPr>
          <p:cNvPr id="42" name="组合 41"/>
          <p:cNvGrpSpPr/>
          <p:nvPr/>
        </p:nvGrpSpPr>
        <p:grpSpPr>
          <a:xfrm>
            <a:off x="10194474" y="79311"/>
            <a:ext cx="921385" cy="3782969"/>
            <a:chOff x="7633474" y="670499"/>
            <a:chExt cx="691039" cy="2837227"/>
          </a:xfrm>
        </p:grpSpPr>
        <p:sp>
          <p:nvSpPr>
            <p:cNvPr id="43" name="五边形 42"/>
            <p:cNvSpPr/>
            <p:nvPr/>
          </p:nvSpPr>
          <p:spPr>
            <a:xfrm rot="5400000">
              <a:off x="6560348" y="1776486"/>
              <a:ext cx="2837227"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44" name="TextBox 45"/>
            <p:cNvSpPr txBox="1"/>
            <p:nvPr/>
          </p:nvSpPr>
          <p:spPr>
            <a:xfrm>
              <a:off x="7633474" y="670499"/>
              <a:ext cx="691039" cy="2690813"/>
            </a:xfrm>
            <a:prstGeom prst="rect">
              <a:avLst/>
            </a:prstGeom>
            <a:noFill/>
          </p:spPr>
          <p:txBody>
            <a:bodyPr vert="eaVert"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计算机取证与司法鉴定的工作环境和证据链监督</a:t>
              </a: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48" name="组合 47"/>
          <p:cNvGrpSpPr/>
          <p:nvPr/>
        </p:nvGrpSpPr>
        <p:grpSpPr>
          <a:xfrm>
            <a:off x="11140989" y="2543463"/>
            <a:ext cx="877570" cy="4290053"/>
            <a:chOff x="6395020" y="2376256"/>
            <a:chExt cx="658178" cy="3217540"/>
          </a:xfrm>
        </p:grpSpPr>
        <p:sp>
          <p:nvSpPr>
            <p:cNvPr id="49" name="五边形 48"/>
            <p:cNvSpPr/>
            <p:nvPr/>
          </p:nvSpPr>
          <p:spPr>
            <a:xfrm rot="16200000" flipV="1">
              <a:off x="5098876" y="3672400"/>
              <a:ext cx="3217540"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50" name="TextBox 47"/>
            <p:cNvSpPr txBox="1"/>
            <p:nvPr/>
          </p:nvSpPr>
          <p:spPr>
            <a:xfrm>
              <a:off x="6639337" y="2981093"/>
              <a:ext cx="413861" cy="2225516"/>
            </a:xfrm>
            <a:prstGeom prst="rect">
              <a:avLst/>
            </a:prstGeom>
            <a:noFill/>
          </p:spPr>
          <p:txBody>
            <a:bodyPr vert="eaVert"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sp>
        <p:nvSpPr>
          <p:cNvPr id="22" name="TextBox 43"/>
          <p:cNvSpPr txBox="1">
            <a:spLocks noChangeArrowheads="1"/>
          </p:cNvSpPr>
          <p:nvPr/>
        </p:nvSpPr>
        <p:spPr bwMode="auto">
          <a:xfrm>
            <a:off x="1199515" y="350520"/>
            <a:ext cx="70148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a:solidFill>
                  <a:schemeClr val="accent3">
                    <a:lumMod val="75000"/>
                    <a:lumOff val="25000"/>
                  </a:schemeClr>
                </a:solidFill>
                <a:latin typeface="微软雅黑" panose="020B0503020204020204" charset="-122"/>
                <a:sym typeface="+mn-ea"/>
              </a:rPr>
              <a:t>二、计算机取证与司法鉴定过程模型</a:t>
            </a:r>
            <a:endParaRPr lang="en-US" altLang="zh-CN"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down)">
                                      <p:cBhvr>
                                        <p:cTn id="11" dur="500"/>
                                        <p:tgtEl>
                                          <p:spTgt spid="48"/>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1+#ppt_w/2"/>
                                          </p:val>
                                        </p:tav>
                                        <p:tav tm="100000">
                                          <p:val>
                                            <p:strVal val="#ppt_x"/>
                                          </p:val>
                                        </p:tav>
                                      </p:tavLst>
                                    </p:anim>
                                    <p:anim calcmode="lin" valueType="num">
                                      <p:cBhvr additive="base">
                                        <p:cTn id="16" dur="500" fill="hold"/>
                                        <p:tgtEl>
                                          <p:spTgt spid="3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1+#ppt_w/2"/>
                                          </p:val>
                                        </p:tav>
                                        <p:tav tm="100000">
                                          <p:val>
                                            <p:strVal val="#ppt_x"/>
                                          </p:val>
                                        </p:tav>
                                      </p:tavLst>
                                    </p:anim>
                                    <p:anim calcmode="lin" valueType="num">
                                      <p:cBhvr additive="base">
                                        <p:cTn id="20"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2189221" y="1783628"/>
            <a:ext cx="2652395"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1.3</a:t>
            </a:r>
            <a:endPar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endParaRP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484170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5080781" y="1923916"/>
            <a:ext cx="6786880" cy="706755"/>
          </a:xfrm>
          <a:prstGeom prst="rect">
            <a:avLst/>
          </a:prstGeom>
          <a:noFill/>
        </p:spPr>
        <p:txBody>
          <a:bodyPr wrap="none" rtlCol="0">
            <a:spAutoFit/>
          </a:bodyPr>
          <a:lstStyle/>
          <a:p>
            <a:pPr algn="l"/>
            <a:r>
              <a:rPr lang="zh-CN" altLang="en-US" sz="4000" b="1" dirty="0">
                <a:solidFill>
                  <a:prstClr val="black">
                    <a:lumMod val="85000"/>
                    <a:lumOff val="15000"/>
                  </a:prstClr>
                </a:solidFill>
                <a:latin typeface="微软雅黑" panose="020B0503020204020204" charset="-122"/>
                <a:ea typeface="微软雅黑" panose="020B0503020204020204" charset="-122"/>
              </a:rPr>
              <a:t>计算机取证与司法鉴定的实施</a:t>
            </a:r>
            <a:endParaRPr lang="zh-CN" altLang="en-US" sz="4000" b="1" dirty="0">
              <a:solidFill>
                <a:prstClr val="black">
                  <a:lumMod val="85000"/>
                  <a:lumOff val="15000"/>
                </a:prst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3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543117" y="2894904"/>
            <a:ext cx="36000" cy="2364481"/>
            <a:chOff x="1331651" y="1597980"/>
            <a:chExt cx="36000" cy="2364481"/>
          </a:xfrm>
          <a:solidFill>
            <a:srgbClr val="003466"/>
          </a:solidFill>
        </p:grpSpPr>
        <p:cxnSp>
          <p:nvCxnSpPr>
            <p:cNvPr id="63" name="直接连接符 62"/>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5" name="组合 64"/>
          <p:cNvGrpSpPr/>
          <p:nvPr/>
        </p:nvGrpSpPr>
        <p:grpSpPr>
          <a:xfrm flipV="1">
            <a:off x="2519433" y="4256062"/>
            <a:ext cx="36000" cy="2390327"/>
            <a:chOff x="1331651" y="1572132"/>
            <a:chExt cx="36000" cy="2390327"/>
          </a:xfrm>
          <a:solidFill>
            <a:srgbClr val="003466"/>
          </a:solidFill>
        </p:grpSpPr>
        <p:cxnSp>
          <p:nvCxnSpPr>
            <p:cNvPr id="66" name="直接连接符 65"/>
            <p:cNvCxnSpPr/>
            <p:nvPr/>
          </p:nvCxnSpPr>
          <p:spPr>
            <a:xfrm>
              <a:off x="1331651" y="1576008"/>
              <a:ext cx="0" cy="238645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8" name="组合 67"/>
          <p:cNvGrpSpPr/>
          <p:nvPr/>
        </p:nvGrpSpPr>
        <p:grpSpPr>
          <a:xfrm>
            <a:off x="4559248" y="2894904"/>
            <a:ext cx="36000" cy="2364481"/>
            <a:chOff x="1331651" y="1597980"/>
            <a:chExt cx="36000" cy="2364481"/>
          </a:xfrm>
          <a:solidFill>
            <a:srgbClr val="003466"/>
          </a:solidFill>
        </p:grpSpPr>
        <p:cxnSp>
          <p:nvCxnSpPr>
            <p:cNvPr id="69" name="直接连接符 68"/>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71" name="组合 70"/>
          <p:cNvGrpSpPr/>
          <p:nvPr/>
        </p:nvGrpSpPr>
        <p:grpSpPr>
          <a:xfrm flipV="1">
            <a:off x="6489841" y="4256059"/>
            <a:ext cx="36000" cy="2390328"/>
            <a:chOff x="1331651" y="1572132"/>
            <a:chExt cx="36000" cy="2390328"/>
          </a:xfrm>
          <a:solidFill>
            <a:srgbClr val="003466"/>
          </a:solidFill>
        </p:grpSpPr>
        <p:cxnSp>
          <p:nvCxnSpPr>
            <p:cNvPr id="72" name="直接连接符 71"/>
            <p:cNvCxnSpPr/>
            <p:nvPr/>
          </p:nvCxnSpPr>
          <p:spPr>
            <a:xfrm>
              <a:off x="1331651" y="1576008"/>
              <a:ext cx="0" cy="2386452"/>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sp>
        <p:nvSpPr>
          <p:cNvPr id="75" name="文本框 55"/>
          <p:cNvSpPr txBox="1"/>
          <p:nvPr/>
        </p:nvSpPr>
        <p:spPr>
          <a:xfrm>
            <a:off x="654685" y="3547110"/>
            <a:ext cx="2065655" cy="387350"/>
          </a:xfrm>
          <a:prstGeom prst="rect">
            <a:avLst/>
          </a:prstGeom>
          <a:noFill/>
        </p:spPr>
        <p:txBody>
          <a:bodyPr wrap="square" rtlCol="0">
            <a:spAutoFit/>
          </a:bodyPr>
          <a:lstStyle/>
          <a:p>
            <a:pPr algn="just">
              <a:lnSpc>
                <a:spcPct val="90000"/>
              </a:lnSpc>
              <a:spcBef>
                <a:spcPts val="750"/>
              </a:spcBef>
            </a:pPr>
            <a:r>
              <a:rPr lang="zh-CN" altLang="en-US" sz="2135" dirty="0">
                <a:solidFill>
                  <a:srgbClr val="003466"/>
                </a:solidFill>
                <a:latin typeface="微软雅黑" panose="020B0503020204020204" charset="-122"/>
                <a:ea typeface="微软雅黑" panose="020B0503020204020204" charset="-122"/>
              </a:rPr>
              <a:t>受理案件</a:t>
            </a:r>
            <a:endParaRPr lang="zh-CN" altLang="en-US" sz="2135" dirty="0">
              <a:solidFill>
                <a:srgbClr val="003466"/>
              </a:solidFill>
              <a:latin typeface="微软雅黑" panose="020B0503020204020204" charset="-122"/>
              <a:ea typeface="微软雅黑" panose="020B0503020204020204" charset="-122"/>
            </a:endParaRPr>
          </a:p>
        </p:txBody>
      </p:sp>
      <p:sp>
        <p:nvSpPr>
          <p:cNvPr id="78" name="文本框 57"/>
          <p:cNvSpPr txBox="1"/>
          <p:nvPr/>
        </p:nvSpPr>
        <p:spPr>
          <a:xfrm>
            <a:off x="4559300" y="3547110"/>
            <a:ext cx="2061210" cy="387350"/>
          </a:xfrm>
          <a:prstGeom prst="rect">
            <a:avLst/>
          </a:prstGeom>
          <a:noFill/>
        </p:spPr>
        <p:txBody>
          <a:bodyPr wrap="square" rtlCol="0">
            <a:spAutoFit/>
          </a:bodyPr>
          <a:lstStyle/>
          <a:p>
            <a:pPr algn="just">
              <a:lnSpc>
                <a:spcPct val="90000"/>
              </a:lnSpc>
              <a:spcBef>
                <a:spcPts val="750"/>
              </a:spcBef>
            </a:pPr>
            <a:r>
              <a:rPr lang="zh-CN" altLang="en-US" sz="2135" dirty="0">
                <a:solidFill>
                  <a:srgbClr val="003466"/>
                </a:solidFill>
                <a:latin typeface="微软雅黑" panose="020B0503020204020204" charset="-122"/>
                <a:ea typeface="微软雅黑" panose="020B0503020204020204" charset="-122"/>
              </a:rPr>
              <a:t>收集电子证据</a:t>
            </a:r>
            <a:endParaRPr lang="zh-CN" altLang="en-US" sz="2135" dirty="0">
              <a:solidFill>
                <a:srgbClr val="003466"/>
              </a:solidFill>
              <a:latin typeface="微软雅黑" panose="020B0503020204020204" charset="-122"/>
              <a:ea typeface="微软雅黑" panose="020B0503020204020204" charset="-122"/>
            </a:endParaRPr>
          </a:p>
        </p:txBody>
      </p:sp>
      <p:grpSp>
        <p:nvGrpSpPr>
          <p:cNvPr id="86" name="组合 85"/>
          <p:cNvGrpSpPr/>
          <p:nvPr/>
        </p:nvGrpSpPr>
        <p:grpSpPr>
          <a:xfrm>
            <a:off x="542925" y="4288155"/>
            <a:ext cx="1671955" cy="973455"/>
            <a:chOff x="1331651" y="4148268"/>
            <a:chExt cx="2099921" cy="1017295"/>
          </a:xfrm>
        </p:grpSpPr>
        <p:sp>
          <p:nvSpPr>
            <p:cNvPr id="87" name="矩形 86"/>
            <p:cNvSpPr/>
            <p:nvPr/>
          </p:nvSpPr>
          <p:spPr>
            <a:xfrm>
              <a:off x="1331651" y="4148268"/>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89" name="文本框 67"/>
            <p:cNvSpPr txBox="1"/>
            <p:nvPr/>
          </p:nvSpPr>
          <p:spPr>
            <a:xfrm>
              <a:off x="1843808" y="4367298"/>
              <a:ext cx="1075605" cy="578657"/>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1</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0" name="组合 89"/>
          <p:cNvGrpSpPr/>
          <p:nvPr/>
        </p:nvGrpSpPr>
        <p:grpSpPr>
          <a:xfrm>
            <a:off x="2520315" y="4274185"/>
            <a:ext cx="1734185" cy="972185"/>
            <a:chOff x="3742306" y="2945166"/>
            <a:chExt cx="2099921" cy="1017295"/>
          </a:xfrm>
        </p:grpSpPr>
        <p:sp>
          <p:nvSpPr>
            <p:cNvPr id="91" name="矩形 90"/>
            <p:cNvSpPr/>
            <p:nvPr/>
          </p:nvSpPr>
          <p:spPr>
            <a:xfrm flipV="1">
              <a:off x="3742306"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3" name="文本框 68"/>
            <p:cNvSpPr txBox="1"/>
            <p:nvPr/>
          </p:nvSpPr>
          <p:spPr>
            <a:xfrm>
              <a:off x="4254271" y="3165019"/>
              <a:ext cx="1075605" cy="579413"/>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2</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4" name="组合 93"/>
          <p:cNvGrpSpPr/>
          <p:nvPr/>
        </p:nvGrpSpPr>
        <p:grpSpPr>
          <a:xfrm>
            <a:off x="4559300" y="4288155"/>
            <a:ext cx="1630045" cy="1017270"/>
            <a:chOff x="6152961" y="2945166"/>
            <a:chExt cx="2099921" cy="1017295"/>
          </a:xfrm>
        </p:grpSpPr>
        <p:sp>
          <p:nvSpPr>
            <p:cNvPr id="95" name="矩形 94"/>
            <p:cNvSpPr/>
            <p:nvPr/>
          </p:nvSpPr>
          <p:spPr>
            <a:xfrm>
              <a:off x="615296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7" name="文本框 69"/>
            <p:cNvSpPr txBox="1"/>
            <p:nvPr/>
          </p:nvSpPr>
          <p:spPr>
            <a:xfrm>
              <a:off x="6665116" y="3162111"/>
              <a:ext cx="1075605" cy="553734"/>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3</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8" name="组合 97"/>
          <p:cNvGrpSpPr/>
          <p:nvPr/>
        </p:nvGrpSpPr>
        <p:grpSpPr>
          <a:xfrm>
            <a:off x="6489700" y="4266565"/>
            <a:ext cx="1600835" cy="1017270"/>
            <a:chOff x="7413630" y="2936276"/>
            <a:chExt cx="2099921" cy="1017295"/>
          </a:xfrm>
        </p:grpSpPr>
        <p:sp>
          <p:nvSpPr>
            <p:cNvPr id="99" name="矩形 98"/>
            <p:cNvSpPr/>
            <p:nvPr/>
          </p:nvSpPr>
          <p:spPr>
            <a:xfrm flipV="1">
              <a:off x="7413630" y="293627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101" name="文本框 70"/>
            <p:cNvSpPr txBox="1"/>
            <p:nvPr/>
          </p:nvSpPr>
          <p:spPr>
            <a:xfrm>
              <a:off x="7925649" y="3153856"/>
              <a:ext cx="1075605" cy="553734"/>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4</a:t>
              </a:r>
              <a:endParaRPr lang="zh-CN" altLang="en-US" sz="3335" dirty="0">
                <a:solidFill>
                  <a:schemeClr val="accent2"/>
                </a:solidFill>
                <a:latin typeface="微软雅黑" panose="020B0503020204020204" charset="-122"/>
                <a:ea typeface="微软雅黑" panose="020B0503020204020204" charset="-122"/>
              </a:endParaRPr>
            </a:p>
          </p:txBody>
        </p:sp>
      </p:grpSp>
      <p:sp>
        <p:nvSpPr>
          <p:cNvPr id="4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1.3.1 操作程序规则</a:t>
            </a:r>
            <a:endParaRPr lang="zh-CN" altLang="en-US" sz="2400" b="1" dirty="0">
              <a:solidFill>
                <a:prstClr val="black">
                  <a:lumMod val="75000"/>
                  <a:lumOff val="25000"/>
                </a:prstClr>
              </a:solidFill>
              <a:latin typeface="微软雅黑" panose="020B0503020204020204" charset="-122"/>
            </a:endParaRPr>
          </a:p>
        </p:txBody>
      </p:sp>
      <p:grpSp>
        <p:nvGrpSpPr>
          <p:cNvPr id="2" name="组合 1"/>
          <p:cNvGrpSpPr/>
          <p:nvPr/>
        </p:nvGrpSpPr>
        <p:grpSpPr>
          <a:xfrm>
            <a:off x="8321675" y="4287520"/>
            <a:ext cx="1600835" cy="1017270"/>
            <a:chOff x="7413630" y="2936276"/>
            <a:chExt cx="2099921" cy="1017295"/>
          </a:xfrm>
        </p:grpSpPr>
        <p:sp>
          <p:nvSpPr>
            <p:cNvPr id="3" name="矩形 2"/>
            <p:cNvSpPr/>
            <p:nvPr/>
          </p:nvSpPr>
          <p:spPr>
            <a:xfrm flipV="1">
              <a:off x="7413630" y="293627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schemeClr val="accent2"/>
                </a:solidFill>
              </a:endParaRPr>
            </a:p>
          </p:txBody>
        </p:sp>
        <p:sp>
          <p:nvSpPr>
            <p:cNvPr id="4" name="文本框 70"/>
            <p:cNvSpPr txBox="1"/>
            <p:nvPr/>
          </p:nvSpPr>
          <p:spPr>
            <a:xfrm>
              <a:off x="7925649" y="3153856"/>
              <a:ext cx="1075605" cy="553734"/>
            </a:xfrm>
            <a:prstGeom prst="rect">
              <a:avLst/>
            </a:prstGeom>
            <a:noFill/>
          </p:spPr>
          <p:txBody>
            <a:bodyPr wrap="square" rtlCol="0">
              <a:spAutoFit/>
            </a:bodyPr>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5</a:t>
              </a:r>
              <a:endParaRPr lang="en-US" altLang="zh-CN" sz="3335" dirty="0">
                <a:solidFill>
                  <a:schemeClr val="accent2"/>
                </a:solidFill>
                <a:latin typeface="微软雅黑" panose="020B0503020204020204" charset="-122"/>
                <a:ea typeface="微软雅黑" panose="020B0503020204020204" charset="-122"/>
              </a:endParaRPr>
            </a:p>
          </p:txBody>
        </p:sp>
      </p:grpSp>
      <p:grpSp>
        <p:nvGrpSpPr>
          <p:cNvPr id="5" name="组合 4"/>
          <p:cNvGrpSpPr/>
          <p:nvPr/>
        </p:nvGrpSpPr>
        <p:grpSpPr>
          <a:xfrm>
            <a:off x="10154285" y="4288155"/>
            <a:ext cx="1600835" cy="1017270"/>
            <a:chOff x="12832109" y="2647344"/>
            <a:chExt cx="2099921" cy="1017295"/>
          </a:xfrm>
        </p:grpSpPr>
        <p:sp>
          <p:nvSpPr>
            <p:cNvPr id="6" name="矩形 5"/>
            <p:cNvSpPr/>
            <p:nvPr/>
          </p:nvSpPr>
          <p:spPr>
            <a:xfrm flipV="1">
              <a:off x="12832109" y="2647344"/>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7" name="文本框 70"/>
            <p:cNvSpPr txBox="1"/>
            <p:nvPr/>
          </p:nvSpPr>
          <p:spPr>
            <a:xfrm>
              <a:off x="13344128" y="2913820"/>
              <a:ext cx="1075605" cy="553734"/>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6</a:t>
              </a:r>
              <a:endParaRPr lang="en-US" altLang="zh-CN" sz="3335" dirty="0">
                <a:solidFill>
                  <a:schemeClr val="accent2"/>
                </a:solidFill>
                <a:latin typeface="微软雅黑" panose="020B0503020204020204" charset="-122"/>
                <a:ea typeface="微软雅黑" panose="020B0503020204020204" charset="-122"/>
              </a:endParaRPr>
            </a:p>
          </p:txBody>
        </p:sp>
      </p:grpSp>
      <p:sp>
        <p:nvSpPr>
          <p:cNvPr id="8" name="文本框 59"/>
          <p:cNvSpPr txBox="1"/>
          <p:nvPr/>
        </p:nvSpPr>
        <p:spPr>
          <a:xfrm>
            <a:off x="6648450" y="5842635"/>
            <a:ext cx="2691765" cy="387350"/>
          </a:xfrm>
          <a:prstGeom prst="rect">
            <a:avLst/>
          </a:prstGeom>
          <a:noFill/>
        </p:spPr>
        <p:txBody>
          <a:bodyPr wrap="square" rtlCol="0">
            <a:spAutoFit/>
          </a:bodyPr>
          <a:p>
            <a:pPr algn="just">
              <a:lnSpc>
                <a:spcPct val="90000"/>
              </a:lnSpc>
              <a:spcBef>
                <a:spcPts val="750"/>
              </a:spcBef>
            </a:pPr>
            <a:r>
              <a:rPr lang="zh-CN" altLang="en-US" sz="2135" dirty="0">
                <a:solidFill>
                  <a:srgbClr val="003466"/>
                </a:solidFill>
                <a:latin typeface="微软雅黑" panose="020B0503020204020204" charset="-122"/>
                <a:ea typeface="微软雅黑" panose="020B0503020204020204" charset="-122"/>
              </a:rPr>
              <a:t>固定与保管电子证据</a:t>
            </a:r>
            <a:endParaRPr lang="zh-CN" altLang="en-US" sz="2135" dirty="0">
              <a:solidFill>
                <a:srgbClr val="003466"/>
              </a:solidFill>
              <a:latin typeface="微软雅黑" panose="020B0503020204020204" charset="-122"/>
              <a:ea typeface="微软雅黑" panose="020B0503020204020204" charset="-122"/>
            </a:endParaRPr>
          </a:p>
        </p:txBody>
      </p:sp>
      <p:sp>
        <p:nvSpPr>
          <p:cNvPr id="9" name="文本框 59"/>
          <p:cNvSpPr txBox="1"/>
          <p:nvPr/>
        </p:nvSpPr>
        <p:spPr>
          <a:xfrm>
            <a:off x="8357870" y="3547110"/>
            <a:ext cx="2063750" cy="387350"/>
          </a:xfrm>
          <a:prstGeom prst="rect">
            <a:avLst/>
          </a:prstGeom>
          <a:noFill/>
        </p:spPr>
        <p:txBody>
          <a:bodyPr wrap="square" rtlCol="0">
            <a:spAutoFit/>
          </a:bodyPr>
          <a:lstStyle/>
          <a:p>
            <a:pPr algn="just">
              <a:lnSpc>
                <a:spcPct val="90000"/>
              </a:lnSpc>
              <a:spcBef>
                <a:spcPts val="750"/>
              </a:spcBef>
            </a:pPr>
            <a:r>
              <a:rPr lang="zh-CN" altLang="en-US" sz="2135" dirty="0">
                <a:solidFill>
                  <a:srgbClr val="003466"/>
                </a:solidFill>
                <a:latin typeface="微软雅黑" panose="020B0503020204020204" charset="-122"/>
                <a:ea typeface="微软雅黑" panose="020B0503020204020204" charset="-122"/>
              </a:rPr>
              <a:t>分析电子证据</a:t>
            </a:r>
            <a:endParaRPr lang="zh-CN" altLang="en-US" sz="2135" dirty="0">
              <a:solidFill>
                <a:srgbClr val="003466"/>
              </a:solidFill>
              <a:latin typeface="微软雅黑" panose="020B0503020204020204" charset="-122"/>
              <a:ea typeface="微软雅黑" panose="020B0503020204020204" charset="-122"/>
            </a:endParaRPr>
          </a:p>
        </p:txBody>
      </p:sp>
      <p:grpSp>
        <p:nvGrpSpPr>
          <p:cNvPr id="13" name="组合 12"/>
          <p:cNvGrpSpPr/>
          <p:nvPr/>
        </p:nvGrpSpPr>
        <p:grpSpPr>
          <a:xfrm flipV="1">
            <a:off x="10154426" y="4260504"/>
            <a:ext cx="36000" cy="2390328"/>
            <a:chOff x="1331651" y="1572132"/>
            <a:chExt cx="36000" cy="2390328"/>
          </a:xfrm>
          <a:solidFill>
            <a:srgbClr val="003466"/>
          </a:solidFill>
        </p:grpSpPr>
        <p:cxnSp>
          <p:nvCxnSpPr>
            <p:cNvPr id="14" name="直接连接符 13"/>
            <p:cNvCxnSpPr/>
            <p:nvPr/>
          </p:nvCxnSpPr>
          <p:spPr>
            <a:xfrm>
              <a:off x="1331651" y="1576008"/>
              <a:ext cx="0" cy="2386452"/>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16" name="组合 15"/>
          <p:cNvGrpSpPr/>
          <p:nvPr/>
        </p:nvGrpSpPr>
        <p:grpSpPr>
          <a:xfrm>
            <a:off x="8321623" y="2964754"/>
            <a:ext cx="36000" cy="2364481"/>
            <a:chOff x="1331651" y="1597980"/>
            <a:chExt cx="36000" cy="2364481"/>
          </a:xfrm>
          <a:solidFill>
            <a:srgbClr val="003466"/>
          </a:solidFill>
        </p:grpSpPr>
        <p:cxnSp>
          <p:nvCxnSpPr>
            <p:cNvPr id="17" name="直接连接符 16"/>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srgbClr val="080808"/>
                </a:solidFill>
              </a:endParaRPr>
            </a:p>
          </p:txBody>
        </p:sp>
      </p:grpSp>
      <p:sp>
        <p:nvSpPr>
          <p:cNvPr id="19" name="文本框 57"/>
          <p:cNvSpPr txBox="1"/>
          <p:nvPr/>
        </p:nvSpPr>
        <p:spPr>
          <a:xfrm>
            <a:off x="2628900" y="5842635"/>
            <a:ext cx="2061210" cy="387350"/>
          </a:xfrm>
          <a:prstGeom prst="rect">
            <a:avLst/>
          </a:prstGeom>
          <a:noFill/>
        </p:spPr>
        <p:txBody>
          <a:bodyPr wrap="square" rtlCol="0">
            <a:spAutoFit/>
          </a:bodyPr>
          <a:p>
            <a:pPr algn="just">
              <a:lnSpc>
                <a:spcPct val="90000"/>
              </a:lnSpc>
              <a:spcBef>
                <a:spcPts val="750"/>
              </a:spcBef>
            </a:pPr>
            <a:r>
              <a:rPr lang="zh-CN" altLang="en-US" sz="2135" dirty="0">
                <a:solidFill>
                  <a:srgbClr val="003466"/>
                </a:solidFill>
                <a:latin typeface="微软雅黑" panose="020B0503020204020204" charset="-122"/>
                <a:ea typeface="微软雅黑" panose="020B0503020204020204" charset="-122"/>
              </a:rPr>
              <a:t>保护涉案现场</a:t>
            </a:r>
            <a:endParaRPr lang="zh-CN" altLang="en-US" sz="2135" dirty="0">
              <a:solidFill>
                <a:srgbClr val="003466"/>
              </a:solidFill>
              <a:latin typeface="微软雅黑" panose="020B0503020204020204" charset="-122"/>
              <a:ea typeface="微软雅黑" panose="020B0503020204020204" charset="-122"/>
            </a:endParaRPr>
          </a:p>
        </p:txBody>
      </p:sp>
      <p:sp>
        <p:nvSpPr>
          <p:cNvPr id="20" name="文本框 57"/>
          <p:cNvSpPr txBox="1"/>
          <p:nvPr/>
        </p:nvSpPr>
        <p:spPr>
          <a:xfrm>
            <a:off x="10190480" y="5842635"/>
            <a:ext cx="2061210" cy="387350"/>
          </a:xfrm>
          <a:prstGeom prst="rect">
            <a:avLst/>
          </a:prstGeom>
          <a:noFill/>
        </p:spPr>
        <p:txBody>
          <a:bodyPr wrap="square" rtlCol="0">
            <a:spAutoFit/>
          </a:bodyPr>
          <a:lstStyle/>
          <a:p>
            <a:pPr algn="just">
              <a:lnSpc>
                <a:spcPct val="90000"/>
              </a:lnSpc>
              <a:spcBef>
                <a:spcPts val="750"/>
              </a:spcBef>
            </a:pPr>
            <a:r>
              <a:rPr lang="zh-CN" altLang="en-US" sz="2135" dirty="0">
                <a:solidFill>
                  <a:srgbClr val="003466"/>
                </a:solidFill>
                <a:latin typeface="微软雅黑" panose="020B0503020204020204" charset="-122"/>
                <a:ea typeface="微软雅黑" panose="020B0503020204020204" charset="-122"/>
              </a:rPr>
              <a:t>归档电子证据</a:t>
            </a:r>
            <a:endParaRPr lang="zh-CN" altLang="en-US" sz="2135" dirty="0">
              <a:solidFill>
                <a:srgbClr val="003466"/>
              </a:solidFill>
              <a:latin typeface="微软雅黑" panose="020B0503020204020204" charset="-122"/>
              <a:ea typeface="微软雅黑" panose="020B0503020204020204" charset="-122"/>
            </a:endParaRPr>
          </a:p>
        </p:txBody>
      </p:sp>
      <p:sp>
        <p:nvSpPr>
          <p:cNvPr id="21" name="文本框 20"/>
          <p:cNvSpPr txBox="1"/>
          <p:nvPr/>
        </p:nvSpPr>
        <p:spPr>
          <a:xfrm>
            <a:off x="690880" y="1703705"/>
            <a:ext cx="11064240" cy="829945"/>
          </a:xfrm>
          <a:prstGeom prst="rect">
            <a:avLst/>
          </a:prstGeom>
          <a:noFill/>
        </p:spPr>
        <p:txBody>
          <a:bodyPr wrap="square" rtlCol="0">
            <a:spAutoFit/>
          </a:bodyPr>
          <a:p>
            <a:r>
              <a:rPr lang="zh-CN" altLang="en-US" sz="2400" b="1">
                <a:solidFill>
                  <a:schemeClr val="accent1"/>
                </a:solidFill>
              </a:rPr>
              <a:t>计算机取证与司法鉴定的实施及其有区别于传统证据调查的环节主要包括以下方面：</a:t>
            </a:r>
            <a:endParaRPr lang="zh-CN" altLang="en-US" sz="24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ppt_y</p:attrName>
                                        </p:attrNameLst>
                                      </p:cBhvr>
                                      <p:tavLst>
                                        <p:tav tm="0">
                                          <p:val>
                                            <p:strVal val="#ppt_y+#ppt_h*1.125000"/>
                                          </p:val>
                                        </p:tav>
                                        <p:tav tm="100000">
                                          <p:val>
                                            <p:strVal val="#ppt_y"/>
                                          </p:val>
                                        </p:tav>
                                      </p:tavLst>
                                    </p:anim>
                                    <p:animEffect transition="in" filter="wipe(up)">
                                      <p:cBhvr>
                                        <p:cTn id="8" dur="500"/>
                                        <p:tgtEl>
                                          <p:spTgt spid="21"/>
                                        </p:tgtEl>
                                      </p:cBhvr>
                                    </p:animEffect>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86"/>
                                        </p:tgtEl>
                                        <p:attrNameLst>
                                          <p:attrName>style.visibility</p:attrName>
                                        </p:attrNameLst>
                                      </p:cBhvr>
                                      <p:to>
                                        <p:strVal val="visible"/>
                                      </p:to>
                                    </p:set>
                                    <p:anim calcmode="lin" valueType="num">
                                      <p:cBhvr additive="base">
                                        <p:cTn id="12" dur="500" fill="hold"/>
                                        <p:tgtEl>
                                          <p:spTgt spid="86"/>
                                        </p:tgtEl>
                                        <p:attrNameLst>
                                          <p:attrName>ppt_x</p:attrName>
                                        </p:attrNameLst>
                                      </p:cBhvr>
                                      <p:tavLst>
                                        <p:tav tm="0">
                                          <p:val>
                                            <p:strVal val="1+#ppt_w/2"/>
                                          </p:val>
                                        </p:tav>
                                        <p:tav tm="100000">
                                          <p:val>
                                            <p:strVal val="#ppt_x"/>
                                          </p:val>
                                        </p:tav>
                                      </p:tavLst>
                                    </p:anim>
                                    <p:anim calcmode="lin" valueType="num">
                                      <p:cBhvr additive="base">
                                        <p:cTn id="13" dur="500" fill="hold"/>
                                        <p:tgtEl>
                                          <p:spTgt spid="86"/>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250"/>
                                  </p:stCondLst>
                                  <p:childTnLst>
                                    <p:set>
                                      <p:cBhvr>
                                        <p:cTn id="15" dur="1" fill="hold">
                                          <p:stCondLst>
                                            <p:cond delay="0"/>
                                          </p:stCondLst>
                                        </p:cTn>
                                        <p:tgtEl>
                                          <p:spTgt spid="90"/>
                                        </p:tgtEl>
                                        <p:attrNameLst>
                                          <p:attrName>style.visibility</p:attrName>
                                        </p:attrNameLst>
                                      </p:cBhvr>
                                      <p:to>
                                        <p:strVal val="visible"/>
                                      </p:to>
                                    </p:set>
                                    <p:anim calcmode="lin" valueType="num">
                                      <p:cBhvr additive="base">
                                        <p:cTn id="16" dur="500" fill="hold"/>
                                        <p:tgtEl>
                                          <p:spTgt spid="90"/>
                                        </p:tgtEl>
                                        <p:attrNameLst>
                                          <p:attrName>ppt_x</p:attrName>
                                        </p:attrNameLst>
                                      </p:cBhvr>
                                      <p:tavLst>
                                        <p:tav tm="0">
                                          <p:val>
                                            <p:strVal val="1+#ppt_w/2"/>
                                          </p:val>
                                        </p:tav>
                                        <p:tav tm="100000">
                                          <p:val>
                                            <p:strVal val="#ppt_x"/>
                                          </p:val>
                                        </p:tav>
                                      </p:tavLst>
                                    </p:anim>
                                    <p:anim calcmode="lin" valueType="num">
                                      <p:cBhvr additive="base">
                                        <p:cTn id="17" dur="500" fill="hold"/>
                                        <p:tgtEl>
                                          <p:spTgt spid="90"/>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500"/>
                                  </p:stCondLst>
                                  <p:childTnLst>
                                    <p:set>
                                      <p:cBhvr>
                                        <p:cTn id="19" dur="1" fill="hold">
                                          <p:stCondLst>
                                            <p:cond delay="0"/>
                                          </p:stCondLst>
                                        </p:cTn>
                                        <p:tgtEl>
                                          <p:spTgt spid="94"/>
                                        </p:tgtEl>
                                        <p:attrNameLst>
                                          <p:attrName>style.visibility</p:attrName>
                                        </p:attrNameLst>
                                      </p:cBhvr>
                                      <p:to>
                                        <p:strVal val="visible"/>
                                      </p:to>
                                    </p:set>
                                    <p:anim calcmode="lin" valueType="num">
                                      <p:cBhvr additive="base">
                                        <p:cTn id="20" dur="500" fill="hold"/>
                                        <p:tgtEl>
                                          <p:spTgt spid="94"/>
                                        </p:tgtEl>
                                        <p:attrNameLst>
                                          <p:attrName>ppt_x</p:attrName>
                                        </p:attrNameLst>
                                      </p:cBhvr>
                                      <p:tavLst>
                                        <p:tav tm="0">
                                          <p:val>
                                            <p:strVal val="1+#ppt_w/2"/>
                                          </p:val>
                                        </p:tav>
                                        <p:tav tm="100000">
                                          <p:val>
                                            <p:strVal val="#ppt_x"/>
                                          </p:val>
                                        </p:tav>
                                      </p:tavLst>
                                    </p:anim>
                                    <p:anim calcmode="lin" valueType="num">
                                      <p:cBhvr additive="base">
                                        <p:cTn id="21" dur="500" fill="hold"/>
                                        <p:tgtEl>
                                          <p:spTgt spid="94"/>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750"/>
                                  </p:stCondLst>
                                  <p:childTnLst>
                                    <p:set>
                                      <p:cBhvr>
                                        <p:cTn id="23" dur="1" fill="hold">
                                          <p:stCondLst>
                                            <p:cond delay="0"/>
                                          </p:stCondLst>
                                        </p:cTn>
                                        <p:tgtEl>
                                          <p:spTgt spid="98"/>
                                        </p:tgtEl>
                                        <p:attrNameLst>
                                          <p:attrName>style.visibility</p:attrName>
                                        </p:attrNameLst>
                                      </p:cBhvr>
                                      <p:to>
                                        <p:strVal val="visible"/>
                                      </p:to>
                                    </p:set>
                                    <p:anim calcmode="lin" valueType="num">
                                      <p:cBhvr additive="base">
                                        <p:cTn id="24" dur="500" fill="hold"/>
                                        <p:tgtEl>
                                          <p:spTgt spid="98"/>
                                        </p:tgtEl>
                                        <p:attrNameLst>
                                          <p:attrName>ppt_x</p:attrName>
                                        </p:attrNameLst>
                                      </p:cBhvr>
                                      <p:tavLst>
                                        <p:tav tm="0">
                                          <p:val>
                                            <p:strVal val="1+#ppt_w/2"/>
                                          </p:val>
                                        </p:tav>
                                        <p:tav tm="100000">
                                          <p:val>
                                            <p:strVal val="#ppt_x"/>
                                          </p:val>
                                        </p:tav>
                                      </p:tavLst>
                                    </p:anim>
                                    <p:anim calcmode="lin" valueType="num">
                                      <p:cBhvr additive="base">
                                        <p:cTn id="25" dur="500" fill="hold"/>
                                        <p:tgtEl>
                                          <p:spTgt spid="98"/>
                                        </p:tgtEl>
                                        <p:attrNameLst>
                                          <p:attrName>ppt_y</p:attrName>
                                        </p:attrNameLst>
                                      </p:cBhvr>
                                      <p:tavLst>
                                        <p:tav tm="0">
                                          <p:val>
                                            <p:strVal val="#ppt_y"/>
                                          </p:val>
                                        </p:tav>
                                        <p:tav tm="100000">
                                          <p:val>
                                            <p:strVal val="#ppt_y"/>
                                          </p:val>
                                        </p:tav>
                                      </p:tavLst>
                                    </p:anim>
                                  </p:childTnLst>
                                </p:cTn>
                              </p:par>
                              <p:par>
                                <p:cTn id="26" presetID="22" presetClass="entr" presetSubtype="4" fill="hold" nodeType="withEffect">
                                  <p:stCondLst>
                                    <p:cond delay="500"/>
                                  </p:stCondLst>
                                  <p:childTnLst>
                                    <p:set>
                                      <p:cBhvr>
                                        <p:cTn id="27" dur="1" fill="hold">
                                          <p:stCondLst>
                                            <p:cond delay="0"/>
                                          </p:stCondLst>
                                        </p:cTn>
                                        <p:tgtEl>
                                          <p:spTgt spid="62"/>
                                        </p:tgtEl>
                                        <p:attrNameLst>
                                          <p:attrName>style.visibility</p:attrName>
                                        </p:attrNameLst>
                                      </p:cBhvr>
                                      <p:to>
                                        <p:strVal val="visible"/>
                                      </p:to>
                                    </p:set>
                                    <p:animEffect transition="in" filter="wipe(down)">
                                      <p:cBhvr>
                                        <p:cTn id="28" dur="250"/>
                                        <p:tgtEl>
                                          <p:spTgt spid="62"/>
                                        </p:tgtEl>
                                      </p:cBhvr>
                                    </p:animEffect>
                                  </p:childTnLst>
                                </p:cTn>
                              </p:par>
                              <p:par>
                                <p:cTn id="29" presetID="22" presetClass="entr" presetSubtype="1" fill="hold" nodeType="withEffect">
                                  <p:stCondLst>
                                    <p:cond delay="750"/>
                                  </p:stCondLst>
                                  <p:childTnLst>
                                    <p:set>
                                      <p:cBhvr>
                                        <p:cTn id="30" dur="1" fill="hold">
                                          <p:stCondLst>
                                            <p:cond delay="0"/>
                                          </p:stCondLst>
                                        </p:cTn>
                                        <p:tgtEl>
                                          <p:spTgt spid="65"/>
                                        </p:tgtEl>
                                        <p:attrNameLst>
                                          <p:attrName>style.visibility</p:attrName>
                                        </p:attrNameLst>
                                      </p:cBhvr>
                                      <p:to>
                                        <p:strVal val="visible"/>
                                      </p:to>
                                    </p:set>
                                    <p:animEffect transition="in" filter="wipe(up)">
                                      <p:cBhvr>
                                        <p:cTn id="31" dur="250"/>
                                        <p:tgtEl>
                                          <p:spTgt spid="65"/>
                                        </p:tgtEl>
                                      </p:cBhvr>
                                    </p:animEffect>
                                  </p:childTnLst>
                                </p:cTn>
                              </p:par>
                              <p:par>
                                <p:cTn id="32" presetID="22" presetClass="entr" presetSubtype="4" fill="hold" nodeType="withEffect">
                                  <p:stCondLst>
                                    <p:cond delay="1000"/>
                                  </p:stCondLst>
                                  <p:childTnLst>
                                    <p:set>
                                      <p:cBhvr>
                                        <p:cTn id="33" dur="1" fill="hold">
                                          <p:stCondLst>
                                            <p:cond delay="0"/>
                                          </p:stCondLst>
                                        </p:cTn>
                                        <p:tgtEl>
                                          <p:spTgt spid="68"/>
                                        </p:tgtEl>
                                        <p:attrNameLst>
                                          <p:attrName>style.visibility</p:attrName>
                                        </p:attrNameLst>
                                      </p:cBhvr>
                                      <p:to>
                                        <p:strVal val="visible"/>
                                      </p:to>
                                    </p:set>
                                    <p:animEffect transition="in" filter="wipe(down)">
                                      <p:cBhvr>
                                        <p:cTn id="34" dur="250"/>
                                        <p:tgtEl>
                                          <p:spTgt spid="68"/>
                                        </p:tgtEl>
                                      </p:cBhvr>
                                    </p:animEffect>
                                  </p:childTnLst>
                                </p:cTn>
                              </p:par>
                              <p:par>
                                <p:cTn id="35" presetID="22" presetClass="entr" presetSubtype="1" fill="hold" nodeType="withEffect">
                                  <p:stCondLst>
                                    <p:cond delay="1250"/>
                                  </p:stCondLst>
                                  <p:childTnLst>
                                    <p:set>
                                      <p:cBhvr>
                                        <p:cTn id="36" dur="1" fill="hold">
                                          <p:stCondLst>
                                            <p:cond delay="0"/>
                                          </p:stCondLst>
                                        </p:cTn>
                                        <p:tgtEl>
                                          <p:spTgt spid="71"/>
                                        </p:tgtEl>
                                        <p:attrNameLst>
                                          <p:attrName>style.visibility</p:attrName>
                                        </p:attrNameLst>
                                      </p:cBhvr>
                                      <p:to>
                                        <p:strVal val="visible"/>
                                      </p:to>
                                    </p:set>
                                    <p:animEffect transition="in" filter="wipe(up)">
                                      <p:cBhvr>
                                        <p:cTn id="37" dur="250"/>
                                        <p:tgtEl>
                                          <p:spTgt spid="71"/>
                                        </p:tgtEl>
                                      </p:cBhvr>
                                    </p:animEffect>
                                  </p:childTnLst>
                                </p:cTn>
                              </p:par>
                              <p:par>
                                <p:cTn id="38" presetID="2" presetClass="entr" presetSubtype="2" fill="hold" nodeType="withEffect">
                                  <p:stCondLst>
                                    <p:cond delay="75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1+#ppt_w/2"/>
                                          </p:val>
                                        </p:tav>
                                        <p:tav tm="100000">
                                          <p:val>
                                            <p:strVal val="#ppt_x"/>
                                          </p:val>
                                        </p:tav>
                                      </p:tavLst>
                                    </p:anim>
                                    <p:anim calcmode="lin" valueType="num">
                                      <p:cBhvr additive="base">
                                        <p:cTn id="41" dur="500" fill="hold"/>
                                        <p:tgtEl>
                                          <p:spTgt spid="2"/>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75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1+#ppt_w/2"/>
                                          </p:val>
                                        </p:tav>
                                        <p:tav tm="100000">
                                          <p:val>
                                            <p:strVal val="#ppt_x"/>
                                          </p:val>
                                        </p:tav>
                                      </p:tavLst>
                                    </p:anim>
                                    <p:anim calcmode="lin" valueType="num">
                                      <p:cBhvr additive="base">
                                        <p:cTn id="45" dur="500" fill="hold"/>
                                        <p:tgtEl>
                                          <p:spTgt spid="5"/>
                                        </p:tgtEl>
                                        <p:attrNameLst>
                                          <p:attrName>ppt_y</p:attrName>
                                        </p:attrNameLst>
                                      </p:cBhvr>
                                      <p:tavLst>
                                        <p:tav tm="0">
                                          <p:val>
                                            <p:strVal val="#ppt_y"/>
                                          </p:val>
                                        </p:tav>
                                        <p:tav tm="100000">
                                          <p:val>
                                            <p:strVal val="#ppt_y"/>
                                          </p:val>
                                        </p:tav>
                                      </p:tavLst>
                                    </p:anim>
                                  </p:childTnLst>
                                </p:cTn>
                              </p:par>
                              <p:par>
                                <p:cTn id="46" presetID="22" presetClass="entr" presetSubtype="1" fill="hold" nodeType="withEffect">
                                  <p:stCondLst>
                                    <p:cond delay="1250"/>
                                  </p:stCondLst>
                                  <p:childTnLst>
                                    <p:set>
                                      <p:cBhvr>
                                        <p:cTn id="47" dur="1" fill="hold">
                                          <p:stCondLst>
                                            <p:cond delay="0"/>
                                          </p:stCondLst>
                                        </p:cTn>
                                        <p:tgtEl>
                                          <p:spTgt spid="13"/>
                                        </p:tgtEl>
                                        <p:attrNameLst>
                                          <p:attrName>style.visibility</p:attrName>
                                        </p:attrNameLst>
                                      </p:cBhvr>
                                      <p:to>
                                        <p:strVal val="visible"/>
                                      </p:to>
                                    </p:set>
                                    <p:animEffect transition="in" filter="wipe(up)">
                                      <p:cBhvr>
                                        <p:cTn id="48" dur="250"/>
                                        <p:tgtEl>
                                          <p:spTgt spid="13"/>
                                        </p:tgtEl>
                                      </p:cBhvr>
                                    </p:animEffect>
                                  </p:childTnLst>
                                </p:cTn>
                              </p:par>
                              <p:par>
                                <p:cTn id="49" presetID="22" presetClass="entr" presetSubtype="4" fill="hold" nodeType="withEffect">
                                  <p:stCondLst>
                                    <p:cond delay="1000"/>
                                  </p:stCondLst>
                                  <p:childTnLst>
                                    <p:set>
                                      <p:cBhvr>
                                        <p:cTn id="50" dur="1" fill="hold">
                                          <p:stCondLst>
                                            <p:cond delay="0"/>
                                          </p:stCondLst>
                                        </p:cTn>
                                        <p:tgtEl>
                                          <p:spTgt spid="16"/>
                                        </p:tgtEl>
                                        <p:attrNameLst>
                                          <p:attrName>style.visibility</p:attrName>
                                        </p:attrNameLst>
                                      </p:cBhvr>
                                      <p:to>
                                        <p:strVal val="visible"/>
                                      </p:to>
                                    </p:set>
                                    <p:animEffect transition="in" filter="wipe(down)">
                                      <p:cBhvr>
                                        <p:cTn id="51" dur="250"/>
                                        <p:tgtEl>
                                          <p:spTgt spid="16"/>
                                        </p:tgtEl>
                                      </p:cBhvr>
                                    </p:animEffect>
                                  </p:childTnLst>
                                </p:cTn>
                              </p:par>
                            </p:childTnLst>
                          </p:cTn>
                        </p:par>
                        <p:par>
                          <p:cTn id="52" fill="hold">
                            <p:stCondLst>
                              <p:cond delay="1000"/>
                            </p:stCondLst>
                            <p:childTnLst>
                              <p:par>
                                <p:cTn id="53" presetID="21" presetClass="entr" presetSubtype="1" fill="hold" grpId="0" nodeType="afterEffect">
                                  <p:stCondLst>
                                    <p:cond delay="0"/>
                                  </p:stCondLst>
                                  <p:childTnLst>
                                    <p:set>
                                      <p:cBhvr>
                                        <p:cTn id="54" dur="500" fill="hold">
                                          <p:stCondLst>
                                            <p:cond delay="0"/>
                                          </p:stCondLst>
                                        </p:cTn>
                                        <p:tgtEl>
                                          <p:spTgt spid="75"/>
                                        </p:tgtEl>
                                        <p:attrNameLst>
                                          <p:attrName>style.visibility</p:attrName>
                                        </p:attrNameLst>
                                      </p:cBhvr>
                                      <p:to>
                                        <p:strVal val="visible"/>
                                      </p:to>
                                    </p:set>
                                    <p:animEffect transition="in" filter="wheel(1)">
                                      <p:cBhvr>
                                        <p:cTn id="55" dur="500"/>
                                        <p:tgtEl>
                                          <p:spTgt spid="75"/>
                                        </p:tgtEl>
                                      </p:cBhvr>
                                    </p:animEffect>
                                  </p:childTnLst>
                                </p:cTn>
                              </p:par>
                            </p:childTnLst>
                          </p:cTn>
                        </p:par>
                        <p:par>
                          <p:cTn id="56" fill="hold">
                            <p:stCondLst>
                              <p:cond delay="1500"/>
                            </p:stCondLst>
                            <p:childTnLst>
                              <p:par>
                                <p:cTn id="57" presetID="21" presetClass="entr" presetSubtype="1" fill="hold" grpId="0" nodeType="afterEffect">
                                  <p:stCondLst>
                                    <p:cond delay="0"/>
                                  </p:stCondLst>
                                  <p:childTnLst>
                                    <p:set>
                                      <p:cBhvr>
                                        <p:cTn id="58" dur="500" fill="hold">
                                          <p:stCondLst>
                                            <p:cond delay="0"/>
                                          </p:stCondLst>
                                        </p:cTn>
                                        <p:tgtEl>
                                          <p:spTgt spid="19"/>
                                        </p:tgtEl>
                                        <p:attrNameLst>
                                          <p:attrName>style.visibility</p:attrName>
                                        </p:attrNameLst>
                                      </p:cBhvr>
                                      <p:to>
                                        <p:strVal val="visible"/>
                                      </p:to>
                                    </p:set>
                                    <p:animEffect transition="in" filter="wheel(1)">
                                      <p:cBhvr>
                                        <p:cTn id="59" dur="500"/>
                                        <p:tgtEl>
                                          <p:spTgt spid="19"/>
                                        </p:tgtEl>
                                      </p:cBhvr>
                                    </p:animEffect>
                                  </p:childTnLst>
                                </p:cTn>
                              </p:par>
                            </p:childTnLst>
                          </p:cTn>
                        </p:par>
                        <p:par>
                          <p:cTn id="60" fill="hold">
                            <p:stCondLst>
                              <p:cond delay="2000"/>
                            </p:stCondLst>
                            <p:childTnLst>
                              <p:par>
                                <p:cTn id="61" presetID="21" presetClass="entr" presetSubtype="1" fill="hold" grpId="0" nodeType="afterEffect">
                                  <p:stCondLst>
                                    <p:cond delay="0"/>
                                  </p:stCondLst>
                                  <p:childTnLst>
                                    <p:set>
                                      <p:cBhvr>
                                        <p:cTn id="62" dur="500" fill="hold">
                                          <p:stCondLst>
                                            <p:cond delay="0"/>
                                          </p:stCondLst>
                                        </p:cTn>
                                        <p:tgtEl>
                                          <p:spTgt spid="78"/>
                                        </p:tgtEl>
                                        <p:attrNameLst>
                                          <p:attrName>style.visibility</p:attrName>
                                        </p:attrNameLst>
                                      </p:cBhvr>
                                      <p:to>
                                        <p:strVal val="visible"/>
                                      </p:to>
                                    </p:set>
                                    <p:animEffect transition="in" filter="wheel(1)">
                                      <p:cBhvr>
                                        <p:cTn id="63" dur="500"/>
                                        <p:tgtEl>
                                          <p:spTgt spid="78"/>
                                        </p:tgtEl>
                                      </p:cBhvr>
                                    </p:animEffect>
                                  </p:childTnLst>
                                </p:cTn>
                              </p:par>
                            </p:childTnLst>
                          </p:cTn>
                        </p:par>
                        <p:par>
                          <p:cTn id="64" fill="hold">
                            <p:stCondLst>
                              <p:cond delay="2500"/>
                            </p:stCondLst>
                            <p:childTnLst>
                              <p:par>
                                <p:cTn id="65" presetID="21" presetClass="entr" presetSubtype="1" fill="hold" grpId="0" nodeType="afterEffect">
                                  <p:stCondLst>
                                    <p:cond delay="0"/>
                                  </p:stCondLst>
                                  <p:childTnLst>
                                    <p:set>
                                      <p:cBhvr>
                                        <p:cTn id="66" dur="500" fill="hold">
                                          <p:stCondLst>
                                            <p:cond delay="0"/>
                                          </p:stCondLst>
                                        </p:cTn>
                                        <p:tgtEl>
                                          <p:spTgt spid="8"/>
                                        </p:tgtEl>
                                        <p:attrNameLst>
                                          <p:attrName>style.visibility</p:attrName>
                                        </p:attrNameLst>
                                      </p:cBhvr>
                                      <p:to>
                                        <p:strVal val="visible"/>
                                      </p:to>
                                    </p:set>
                                    <p:animEffect transition="in" filter="wheel(1)">
                                      <p:cBhvr>
                                        <p:cTn id="67" dur="500"/>
                                        <p:tgtEl>
                                          <p:spTgt spid="8"/>
                                        </p:tgtEl>
                                      </p:cBhvr>
                                    </p:animEffect>
                                  </p:childTnLst>
                                </p:cTn>
                              </p:par>
                            </p:childTnLst>
                          </p:cTn>
                        </p:par>
                        <p:par>
                          <p:cTn id="68" fill="hold">
                            <p:stCondLst>
                              <p:cond delay="3000"/>
                            </p:stCondLst>
                            <p:childTnLst>
                              <p:par>
                                <p:cTn id="69" presetID="21" presetClass="entr" presetSubtype="1" fill="hold" grpId="0" nodeType="afterEffect">
                                  <p:stCondLst>
                                    <p:cond delay="0"/>
                                  </p:stCondLst>
                                  <p:childTnLst>
                                    <p:set>
                                      <p:cBhvr>
                                        <p:cTn id="70" dur="500" fill="hold">
                                          <p:stCondLst>
                                            <p:cond delay="0"/>
                                          </p:stCondLst>
                                        </p:cTn>
                                        <p:tgtEl>
                                          <p:spTgt spid="9"/>
                                        </p:tgtEl>
                                        <p:attrNameLst>
                                          <p:attrName>style.visibility</p:attrName>
                                        </p:attrNameLst>
                                      </p:cBhvr>
                                      <p:to>
                                        <p:strVal val="visible"/>
                                      </p:to>
                                    </p:set>
                                    <p:animEffect transition="in" filter="wheel(1)">
                                      <p:cBhvr>
                                        <p:cTn id="71" dur="500"/>
                                        <p:tgtEl>
                                          <p:spTgt spid="9"/>
                                        </p:tgtEl>
                                      </p:cBhvr>
                                    </p:animEffect>
                                  </p:childTnLst>
                                </p:cTn>
                              </p:par>
                            </p:childTnLst>
                          </p:cTn>
                        </p:par>
                        <p:par>
                          <p:cTn id="72" fill="hold">
                            <p:stCondLst>
                              <p:cond delay="3500"/>
                            </p:stCondLst>
                            <p:childTnLst>
                              <p:par>
                                <p:cTn id="73" presetID="21" presetClass="entr" presetSubtype="1" fill="hold" grpId="0" nodeType="afterEffect">
                                  <p:stCondLst>
                                    <p:cond delay="0"/>
                                  </p:stCondLst>
                                  <p:childTnLst>
                                    <p:set>
                                      <p:cBhvr>
                                        <p:cTn id="74" dur="500" fill="hold">
                                          <p:stCondLst>
                                            <p:cond delay="0"/>
                                          </p:stCondLst>
                                        </p:cTn>
                                        <p:tgtEl>
                                          <p:spTgt spid="20"/>
                                        </p:tgtEl>
                                        <p:attrNameLst>
                                          <p:attrName>style.visibility</p:attrName>
                                        </p:attrNameLst>
                                      </p:cBhvr>
                                      <p:to>
                                        <p:strVal val="visible"/>
                                      </p:to>
                                    </p:set>
                                    <p:animEffect transition="in" filter="wheel(1)">
                                      <p:cBhvr>
                                        <p:cTn id="7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9" grpId="0"/>
      <p:bldP spid="78" grpId="0"/>
      <p:bldP spid="8" grpId="0"/>
      <p:bldP spid="9" grpId="0"/>
      <p:bldP spid="20"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445873" y="1003419"/>
            <a:ext cx="2173604" cy="1468756"/>
            <a:chOff x="3553023" y="1062220"/>
            <a:chExt cx="1811337" cy="1223963"/>
          </a:xfrm>
        </p:grpSpPr>
        <p:sp>
          <p:nvSpPr>
            <p:cNvPr id="21" name="五边形 20"/>
            <p:cNvSpPr>
              <a:spLocks noChangeArrowheads="1"/>
            </p:cNvSpPr>
            <p:nvPr/>
          </p:nvSpPr>
          <p:spPr bwMode="auto">
            <a:xfrm rot="16200000">
              <a:off x="3846710" y="768533"/>
              <a:ext cx="1223963" cy="1811337"/>
            </a:xfrm>
            <a:prstGeom prst="homePlate">
              <a:avLst>
                <a:gd name="adj" fmla="val 31028"/>
              </a:avLst>
            </a:prstGeom>
            <a:solidFill>
              <a:sysClr val="window" lastClr="FFFFFF">
                <a:lumMod val="75000"/>
              </a:sysClr>
            </a:solidFill>
            <a:ln>
              <a:noFill/>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160" b="0" i="0" u="none" strike="noStrike" kern="1200" cap="none" spc="0" normalizeH="0" baseline="0" noProof="0">
                  <a:ln>
                    <a:noFill/>
                  </a:ln>
                  <a:solidFill>
                    <a:srgbClr val="48B3CC"/>
                  </a:solidFill>
                  <a:effectLst/>
                  <a:uLnTx/>
                  <a:uFillTx/>
                  <a:latin typeface="Arial" panose="020B0604020202020204" pitchFamily="34" charset="0"/>
                  <a:ea typeface="微软雅黑" panose="020B0503020204020204" charset="-122"/>
                </a:rPr>
                <a:t> </a:t>
              </a:r>
              <a:endParaRPr kumimoji="0" lang="en-US" altLang="zh-CN" sz="2160" b="0" i="0" u="none" strike="noStrike" kern="1200" cap="none" spc="0" normalizeH="0" baseline="0" noProof="0">
                <a:ln>
                  <a:noFill/>
                </a:ln>
                <a:solidFill>
                  <a:srgbClr val="48B3CC"/>
                </a:solidFill>
                <a:effectLst/>
                <a:uLnTx/>
                <a:uFillTx/>
                <a:latin typeface="Arial" panose="020B0604020202020204" pitchFamily="34" charset="0"/>
                <a:ea typeface="微软雅黑" panose="020B0503020204020204" charset="-122"/>
              </a:endParaRPr>
            </a:p>
          </p:txBody>
        </p:sp>
        <p:sp>
          <p:nvSpPr>
            <p:cNvPr id="22" name="TextBox 6"/>
            <p:cNvSpPr txBox="1">
              <a:spLocks noChangeArrowheads="1"/>
            </p:cNvSpPr>
            <p:nvPr/>
          </p:nvSpPr>
          <p:spPr bwMode="auto">
            <a:xfrm>
              <a:off x="3553023" y="1565457"/>
              <a:ext cx="1760009" cy="44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80" b="0" i="0" u="none" strike="noStrike" kern="1200" cap="none" spc="0" normalizeH="0" baseline="0" noProof="0" dirty="0">
                  <a:ln>
                    <a:noFill/>
                  </a:ln>
                  <a:solidFill>
                    <a:srgbClr val="F8F8F8"/>
                  </a:solidFill>
                  <a:effectLst/>
                  <a:uLnTx/>
                  <a:uFillTx/>
                  <a:latin typeface="Arial" panose="020B0604020202020204" pitchFamily="34" charset="0"/>
                  <a:ea typeface="宋体" panose="02010600030101010101" pitchFamily="2" charset="-122"/>
                </a:rPr>
                <a:t>一</a:t>
              </a:r>
              <a:endParaRPr kumimoji="0" lang="zh-CN" altLang="en-US" sz="2880" b="0" i="0" u="none" strike="noStrike" kern="1200" cap="none" spc="0" normalizeH="0" baseline="0" noProof="0" dirty="0">
                <a:ln>
                  <a:noFill/>
                </a:ln>
                <a:solidFill>
                  <a:srgbClr val="F8F8F8"/>
                </a:solidFill>
                <a:effectLst/>
                <a:uLnTx/>
                <a:uFillTx/>
                <a:latin typeface="Arial" panose="020B0604020202020204" pitchFamily="34" charset="0"/>
                <a:ea typeface="宋体" panose="02010600030101010101" pitchFamily="2" charset="-122"/>
              </a:endParaRPr>
            </a:p>
          </p:txBody>
        </p:sp>
      </p:grpSp>
      <p:grpSp>
        <p:nvGrpSpPr>
          <p:cNvPr id="23" name="组合 22"/>
          <p:cNvGrpSpPr/>
          <p:nvPr/>
        </p:nvGrpSpPr>
        <p:grpSpPr>
          <a:xfrm>
            <a:off x="4446508" y="2672833"/>
            <a:ext cx="2173604" cy="2832736"/>
            <a:chOff x="3553023" y="2430645"/>
            <a:chExt cx="1811337" cy="2360613"/>
          </a:xfrm>
        </p:grpSpPr>
        <p:sp>
          <p:nvSpPr>
            <p:cNvPr id="24" name="五边形 23"/>
            <p:cNvSpPr>
              <a:spLocks noChangeArrowheads="1"/>
            </p:cNvSpPr>
            <p:nvPr/>
          </p:nvSpPr>
          <p:spPr bwMode="auto">
            <a:xfrm rot="5400000">
              <a:off x="3278385" y="2705283"/>
              <a:ext cx="2360613" cy="1811337"/>
            </a:xfrm>
            <a:prstGeom prst="homePlate">
              <a:avLst>
                <a:gd name="adj" fmla="val 27573"/>
              </a:avLst>
            </a:prstGeom>
            <a:solidFill>
              <a:srgbClr val="003466"/>
            </a:solidFill>
            <a:ln>
              <a:noFill/>
            </a:ln>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160" b="0" i="0"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25" name="TextBox 8"/>
            <p:cNvSpPr txBox="1">
              <a:spLocks noChangeArrowheads="1"/>
            </p:cNvSpPr>
            <p:nvPr/>
          </p:nvSpPr>
          <p:spPr bwMode="auto">
            <a:xfrm>
              <a:off x="3908094" y="3155075"/>
              <a:ext cx="1049337" cy="44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80" b="0" i="0" u="none" strike="noStrike" kern="1200" cap="none" spc="0" normalizeH="0" baseline="0" noProof="0">
                  <a:ln>
                    <a:noFill/>
                  </a:ln>
                  <a:solidFill>
                    <a:srgbClr val="F8F8F8"/>
                  </a:solidFill>
                  <a:effectLst/>
                  <a:uLnTx/>
                  <a:uFillTx/>
                  <a:latin typeface="Arial" panose="020B0604020202020204" pitchFamily="34" charset="0"/>
                  <a:ea typeface="宋体" panose="02010600030101010101" pitchFamily="2" charset="-122"/>
                </a:rPr>
                <a:t>二</a:t>
              </a:r>
              <a:endParaRPr kumimoji="0" lang="zh-CN" altLang="en-US" sz="2880" b="0" i="0" u="none" strike="noStrike" kern="1200" cap="none" spc="0" normalizeH="0" baseline="0" noProof="0">
                <a:ln>
                  <a:noFill/>
                </a:ln>
                <a:solidFill>
                  <a:srgbClr val="F8F8F8"/>
                </a:solidFill>
                <a:effectLst/>
                <a:uLnTx/>
                <a:uFillTx/>
                <a:latin typeface="Arial" panose="020B0604020202020204" pitchFamily="34" charset="0"/>
                <a:ea typeface="宋体" panose="02010600030101010101" pitchFamily="2" charset="-122"/>
              </a:endParaRPr>
            </a:p>
          </p:txBody>
        </p:sp>
      </p:grpSp>
      <p:grpSp>
        <p:nvGrpSpPr>
          <p:cNvPr id="27" name="组合 26"/>
          <p:cNvGrpSpPr/>
          <p:nvPr/>
        </p:nvGrpSpPr>
        <p:grpSpPr>
          <a:xfrm>
            <a:off x="1199753" y="1444109"/>
            <a:ext cx="2705100" cy="491490"/>
            <a:chOff x="784423" y="1432109"/>
            <a:chExt cx="2254250" cy="409575"/>
          </a:xfrm>
        </p:grpSpPr>
        <p:sp>
          <p:nvSpPr>
            <p:cNvPr id="28" name="矩形 3"/>
            <p:cNvSpPr/>
            <p:nvPr/>
          </p:nvSpPr>
          <p:spPr bwMode="auto">
            <a:xfrm rot="5400000" flipH="1" flipV="1">
              <a:off x="1706760" y="509771"/>
              <a:ext cx="409575" cy="2254250"/>
            </a:xfrm>
            <a:custGeom>
              <a:avLst/>
              <a:gdLst>
                <a:gd name="T0" fmla="*/ 280750 w 280750"/>
                <a:gd name="T1" fmla="*/ 1391049 h 1542591"/>
                <a:gd name="T2" fmla="*/ 280750 w 280750"/>
                <a:gd name="T3" fmla="*/ 151543 h 1542591"/>
                <a:gd name="T4" fmla="*/ 280733 w 280750"/>
                <a:gd name="T5" fmla="*/ 151543 h 1542591"/>
                <a:gd name="T6" fmla="*/ 280591 w 280750"/>
                <a:gd name="T7" fmla="*/ 0 h 1542591"/>
                <a:gd name="T8" fmla="*/ 140374 w 280750"/>
                <a:gd name="T9" fmla="*/ 102981 h 1542591"/>
                <a:gd name="T10" fmla="*/ 158 w 280750"/>
                <a:gd name="T11" fmla="*/ 0 h 1542591"/>
                <a:gd name="T12" fmla="*/ 158 w 280750"/>
                <a:gd name="T13" fmla="*/ 151543 h 1542591"/>
                <a:gd name="T14" fmla="*/ 0 w 280750"/>
                <a:gd name="T15" fmla="*/ 151543 h 1542591"/>
                <a:gd name="T16" fmla="*/ 0 w 280750"/>
                <a:gd name="T17" fmla="*/ 1391049 h 1542591"/>
                <a:gd name="T18" fmla="*/ 158 w 280750"/>
                <a:gd name="T19" fmla="*/ 1391049 h 1542591"/>
                <a:gd name="T20" fmla="*/ 158 w 280750"/>
                <a:gd name="T21" fmla="*/ 1436588 h 1542591"/>
                <a:gd name="T22" fmla="*/ 138730 w 280750"/>
                <a:gd name="T23" fmla="*/ 1542591 h 1542591"/>
                <a:gd name="T24" fmla="*/ 280591 w 280750"/>
                <a:gd name="T25" fmla="*/ 1444187 h 1542591"/>
                <a:gd name="T26" fmla="*/ 280745 w 280750"/>
                <a:gd name="T27" fmla="*/ 1395154 h 1542591"/>
                <a:gd name="T28" fmla="*/ 280733 w 280750"/>
                <a:gd name="T29" fmla="*/ 1391049 h 1542591"/>
                <a:gd name="T30" fmla="*/ 280750 w 280750"/>
                <a:gd name="T31" fmla="*/ 1391049 h 154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0750" h="1542591">
                  <a:moveTo>
                    <a:pt x="280750" y="1391049"/>
                  </a:moveTo>
                  <a:lnTo>
                    <a:pt x="280750" y="151543"/>
                  </a:lnTo>
                  <a:lnTo>
                    <a:pt x="280733" y="151543"/>
                  </a:lnTo>
                  <a:cubicBezTo>
                    <a:pt x="280668" y="100709"/>
                    <a:pt x="280191" y="44276"/>
                    <a:pt x="280591" y="0"/>
                  </a:cubicBezTo>
                  <a:lnTo>
                    <a:pt x="140374" y="102981"/>
                  </a:lnTo>
                  <a:lnTo>
                    <a:pt x="158" y="0"/>
                  </a:lnTo>
                  <a:lnTo>
                    <a:pt x="158" y="151543"/>
                  </a:lnTo>
                  <a:lnTo>
                    <a:pt x="0" y="151543"/>
                  </a:lnTo>
                  <a:lnTo>
                    <a:pt x="0" y="1391049"/>
                  </a:lnTo>
                  <a:lnTo>
                    <a:pt x="158" y="1391049"/>
                  </a:lnTo>
                  <a:lnTo>
                    <a:pt x="158" y="1436588"/>
                  </a:lnTo>
                  <a:lnTo>
                    <a:pt x="138730" y="1542591"/>
                  </a:lnTo>
                  <a:lnTo>
                    <a:pt x="280591" y="1444187"/>
                  </a:lnTo>
                  <a:cubicBezTo>
                    <a:pt x="280728" y="1429030"/>
                    <a:pt x="280763" y="1412448"/>
                    <a:pt x="280745" y="1395154"/>
                  </a:cubicBezTo>
                  <a:lnTo>
                    <a:pt x="280733" y="1391049"/>
                  </a:lnTo>
                  <a:lnTo>
                    <a:pt x="280750" y="1391049"/>
                  </a:lnTo>
                  <a:close/>
                </a:path>
              </a:pathLst>
            </a:custGeom>
            <a:solidFill>
              <a:srgbClr val="003466"/>
            </a:solidFill>
            <a:ln>
              <a:noFill/>
            </a:ln>
          </p:spPr>
          <p:txBody>
            <a:bodyPr wrap="none" anchor="ctr"/>
            <a:lstStyle/>
            <a:p>
              <a:pPr fontAlgn="base">
                <a:spcBef>
                  <a:spcPct val="0"/>
                </a:spcBef>
                <a:spcAft>
                  <a:spcPct val="0"/>
                </a:spcAft>
              </a:pPr>
              <a:endParaRPr lang="zh-CN" altLang="en-US" sz="2160" kern="0">
                <a:solidFill>
                  <a:srgbClr val="000000"/>
                </a:solidFill>
                <a:latin typeface="Arial" panose="020B0604020202020204" pitchFamily="34" charset="0"/>
                <a:ea typeface="华文细黑" panose="02010600040101010101" pitchFamily="2" charset="-122"/>
              </a:endParaRPr>
            </a:p>
          </p:txBody>
        </p:sp>
        <p:sp>
          <p:nvSpPr>
            <p:cNvPr id="29" name="TextBox 11"/>
            <p:cNvSpPr txBox="1">
              <a:spLocks noChangeArrowheads="1"/>
            </p:cNvSpPr>
            <p:nvPr/>
          </p:nvSpPr>
          <p:spPr bwMode="auto">
            <a:xfrm>
              <a:off x="828873" y="1468620"/>
              <a:ext cx="2108200" cy="35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2160" b="1" dirty="0">
                  <a:solidFill>
                    <a:srgbClr val="F8F8F8"/>
                  </a:solidFill>
                  <a:latin typeface="微软雅黑" panose="020B0503020204020204" charset="-122"/>
                  <a:ea typeface="微软雅黑" panose="020B0503020204020204" charset="-122"/>
                </a:rPr>
                <a:t>受理案件</a:t>
              </a:r>
              <a:endParaRPr lang="zh-CN" altLang="en-US" sz="2160" b="1" dirty="0">
                <a:solidFill>
                  <a:srgbClr val="F8F8F8"/>
                </a:solidFill>
                <a:latin typeface="微软雅黑" panose="020B0503020204020204" charset="-122"/>
                <a:ea typeface="微软雅黑" panose="020B0503020204020204" charset="-122"/>
              </a:endParaRPr>
            </a:p>
          </p:txBody>
        </p:sp>
      </p:grpSp>
      <p:sp>
        <p:nvSpPr>
          <p:cNvPr id="30" name="矩形 29"/>
          <p:cNvSpPr>
            <a:spLocks noChangeArrowheads="1"/>
          </p:cNvSpPr>
          <p:nvPr/>
        </p:nvSpPr>
        <p:spPr bwMode="auto">
          <a:xfrm>
            <a:off x="1199752" y="2141339"/>
            <a:ext cx="2703195" cy="333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920" dirty="0">
                <a:solidFill>
                  <a:prstClr val="black"/>
                </a:solidFill>
                <a:latin typeface="微软雅黑" panose="020B0503020204020204" charset="-122"/>
                <a:ea typeface="微软雅黑" panose="020B0503020204020204" charset="-122"/>
              </a:rPr>
              <a:t>调查机关在受理案件时，要详细记录案情，全面地了解潜在的与案件事实相关的电子证据材料，如涉案的计算机系统、打印机等电子设备的情况，尤其IP地址、域名、网络运行状况、设备的日常使用管理、受害方和犯罪嫌疑人的信息技术水和虚拟现场。</a:t>
            </a:r>
            <a:endParaRPr lang="zh-CN" altLang="en-US" sz="1920" dirty="0">
              <a:solidFill>
                <a:prstClr val="black"/>
              </a:solidFill>
              <a:latin typeface="微软雅黑" panose="020B0503020204020204" charset="-122"/>
              <a:ea typeface="微软雅黑" panose="020B0503020204020204" charset="-122"/>
            </a:endParaRPr>
          </a:p>
        </p:txBody>
      </p:sp>
      <p:sp>
        <p:nvSpPr>
          <p:cNvPr id="31" name="矩形 30"/>
          <p:cNvSpPr>
            <a:spLocks noChangeArrowheads="1"/>
          </p:cNvSpPr>
          <p:nvPr/>
        </p:nvSpPr>
        <p:spPr bwMode="auto">
          <a:xfrm>
            <a:off x="7178040" y="1363980"/>
            <a:ext cx="4338955" cy="333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920" dirty="0">
                <a:solidFill>
                  <a:prstClr val="black"/>
                </a:solidFill>
                <a:latin typeface="微软雅黑" panose="020B0503020204020204" charset="-122"/>
                <a:ea typeface="微软雅黑" panose="020B0503020204020204" charset="-122"/>
              </a:rPr>
              <a:t>计算机取证与司法鉴定时，首要之事是冻结作案现场和发案现场的计算机系统，保护目标计算机系统，及时地维持计算机网络环境的状态，保护诸如录音机、数码相机、计算机设备等作案工具中的线索痕迹，如键盘、打印机、相机上留下的作案人的指纹，网络连线等设备外观的情况等，在操作过程中务必避免发生任何更改系统设置、硬件损坏、数据破坏或病毒感染的情况发生，以免破坏电子证据的客观性或造成证据的丢失。</a:t>
            </a:r>
            <a:endParaRPr lang="zh-CN" altLang="en-US" sz="1920" dirty="0">
              <a:solidFill>
                <a:prstClr val="black"/>
              </a:solidFill>
              <a:latin typeface="微软雅黑" panose="020B0503020204020204" charset="-122"/>
              <a:ea typeface="微软雅黑" panose="020B0503020204020204" charset="-122"/>
            </a:endParaRPr>
          </a:p>
        </p:txBody>
      </p:sp>
      <p:sp>
        <p:nvSpPr>
          <p:cNvPr id="32" name="TextBox 20"/>
          <p:cNvSpPr txBox="1">
            <a:spLocks noChangeArrowheads="1"/>
          </p:cNvSpPr>
          <p:nvPr/>
        </p:nvSpPr>
        <p:spPr bwMode="auto">
          <a:xfrm>
            <a:off x="8232378" y="4879459"/>
            <a:ext cx="2531745"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2160" b="1" dirty="0">
                <a:solidFill>
                  <a:prstClr val="black"/>
                </a:solidFill>
                <a:latin typeface="微软雅黑" panose="020B0503020204020204" charset="-122"/>
                <a:ea typeface="微软雅黑" panose="020B0503020204020204" charset="-122"/>
              </a:rPr>
              <a:t>保护涉案现场</a:t>
            </a:r>
            <a:endParaRPr lang="zh-CN" altLang="en-US" sz="2160" b="1" dirty="0">
              <a:solidFill>
                <a:prstClr val="black"/>
              </a:solidFill>
              <a:latin typeface="微软雅黑" panose="020B0503020204020204" charset="-122"/>
              <a:ea typeface="微软雅黑" panose="020B0503020204020204" charset="-122"/>
            </a:endParaRPr>
          </a:p>
        </p:txBody>
      </p:sp>
      <p:sp>
        <p:nvSpPr>
          <p:cNvPr id="33"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1.3.1 操作程序规则</a:t>
            </a:r>
            <a:endParaRPr lang="zh-CN" altLang="en-US"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p:tgtEl>
                                          <p:spTgt spid="30"/>
                                        </p:tgtEl>
                                        <p:attrNameLst>
                                          <p:attrName>ppt_y</p:attrName>
                                        </p:attrNameLst>
                                      </p:cBhvr>
                                      <p:tavLst>
                                        <p:tav tm="0">
                                          <p:val>
                                            <p:strVal val="#ppt_y+#ppt_h*1.125000"/>
                                          </p:val>
                                        </p:tav>
                                        <p:tav tm="100000">
                                          <p:val>
                                            <p:strVal val="#ppt_y"/>
                                          </p:val>
                                        </p:tav>
                                      </p:tavLst>
                                    </p:anim>
                                    <p:animEffect transition="in" filter="wipe(up)">
                                      <p:cBhvr>
                                        <p:cTn id="13" dur="500"/>
                                        <p:tgtEl>
                                          <p:spTgt spid="30"/>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000"/>
                            </p:stCondLst>
                            <p:childTnLst>
                              <p:par>
                                <p:cTn id="23" presetID="2" presetClass="entr" presetSubtype="2"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1+#ppt_w/2"/>
                                          </p:val>
                                        </p:tav>
                                        <p:tav tm="100000">
                                          <p:val>
                                            <p:strVal val="#ppt_x"/>
                                          </p:val>
                                        </p:tav>
                                      </p:tavLst>
                                    </p:anim>
                                    <p:anim calcmode="lin" valueType="num">
                                      <p:cBhvr additive="base">
                                        <p:cTn id="26" dur="500" fill="hold"/>
                                        <p:tgtEl>
                                          <p:spTgt spid="32"/>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p:tgtEl>
                                          <p:spTgt spid="31"/>
                                        </p:tgtEl>
                                        <p:attrNameLst>
                                          <p:attrName>ppt_y</p:attrName>
                                        </p:attrNameLst>
                                      </p:cBhvr>
                                      <p:tavLst>
                                        <p:tav tm="0">
                                          <p:val>
                                            <p:strVal val="#ppt_y+#ppt_h*1.125000"/>
                                          </p:val>
                                        </p:tav>
                                        <p:tav tm="100000">
                                          <p:val>
                                            <p:strVal val="#ppt_y"/>
                                          </p:val>
                                        </p:tav>
                                      </p:tavLst>
                                    </p:anim>
                                    <p:animEffect transition="in" filter="wipe(up)">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5480288" y="1352669"/>
            <a:ext cx="2173604" cy="1468756"/>
            <a:chOff x="3553023" y="1062220"/>
            <a:chExt cx="1811337" cy="1223963"/>
          </a:xfrm>
        </p:grpSpPr>
        <p:sp>
          <p:nvSpPr>
            <p:cNvPr id="21" name="五边形 20"/>
            <p:cNvSpPr>
              <a:spLocks noChangeArrowheads="1"/>
            </p:cNvSpPr>
            <p:nvPr/>
          </p:nvSpPr>
          <p:spPr bwMode="auto">
            <a:xfrm rot="16200000">
              <a:off x="3846710" y="768533"/>
              <a:ext cx="1223963" cy="1811337"/>
            </a:xfrm>
            <a:prstGeom prst="homePlate">
              <a:avLst>
                <a:gd name="adj" fmla="val 31028"/>
              </a:avLst>
            </a:prstGeom>
            <a:solidFill>
              <a:sysClr val="window" lastClr="FFFFFF">
                <a:lumMod val="75000"/>
              </a:sysClr>
            </a:solidFill>
            <a:ln>
              <a:noFill/>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160" b="0" i="0" u="none" strike="noStrike" kern="1200" cap="none" spc="0" normalizeH="0" baseline="0" noProof="0">
                  <a:ln>
                    <a:noFill/>
                  </a:ln>
                  <a:solidFill>
                    <a:srgbClr val="48B3CC"/>
                  </a:solidFill>
                  <a:effectLst/>
                  <a:uLnTx/>
                  <a:uFillTx/>
                  <a:latin typeface="Arial" panose="020B0604020202020204" pitchFamily="34" charset="0"/>
                  <a:ea typeface="微软雅黑" panose="020B0503020204020204" charset="-122"/>
                </a:rPr>
                <a:t> </a:t>
              </a:r>
              <a:endParaRPr kumimoji="0" lang="en-US" altLang="zh-CN" sz="2160" b="0" i="0" u="none" strike="noStrike" kern="1200" cap="none" spc="0" normalizeH="0" baseline="0" noProof="0">
                <a:ln>
                  <a:noFill/>
                </a:ln>
                <a:solidFill>
                  <a:srgbClr val="48B3CC"/>
                </a:solidFill>
                <a:effectLst/>
                <a:uLnTx/>
                <a:uFillTx/>
                <a:latin typeface="Arial" panose="020B0604020202020204" pitchFamily="34" charset="0"/>
                <a:ea typeface="微软雅黑" panose="020B0503020204020204" charset="-122"/>
              </a:endParaRPr>
            </a:p>
          </p:txBody>
        </p:sp>
        <p:sp>
          <p:nvSpPr>
            <p:cNvPr id="22" name="TextBox 6"/>
            <p:cNvSpPr txBox="1">
              <a:spLocks noChangeArrowheads="1"/>
            </p:cNvSpPr>
            <p:nvPr/>
          </p:nvSpPr>
          <p:spPr bwMode="auto">
            <a:xfrm>
              <a:off x="3553023" y="1565457"/>
              <a:ext cx="1760009" cy="44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80" b="0" i="0" u="none" strike="noStrike" kern="1200" cap="none" spc="0" normalizeH="0" baseline="0" noProof="0" dirty="0">
                  <a:ln>
                    <a:noFill/>
                  </a:ln>
                  <a:solidFill>
                    <a:srgbClr val="F8F8F8"/>
                  </a:solidFill>
                  <a:effectLst/>
                  <a:uLnTx/>
                  <a:uFillTx/>
                  <a:latin typeface="Arial" panose="020B0604020202020204" pitchFamily="34" charset="0"/>
                  <a:ea typeface="宋体" panose="02010600030101010101" pitchFamily="2" charset="-122"/>
                </a:rPr>
                <a:t>三</a:t>
              </a:r>
              <a:endParaRPr kumimoji="0" lang="zh-CN" altLang="en-US" sz="2880" b="0" i="0" u="none" strike="noStrike" kern="1200" cap="none" spc="0" normalizeH="0" baseline="0" noProof="0" dirty="0">
                <a:ln>
                  <a:noFill/>
                </a:ln>
                <a:solidFill>
                  <a:srgbClr val="F8F8F8"/>
                </a:solidFill>
                <a:effectLst/>
                <a:uLnTx/>
                <a:uFillTx/>
                <a:latin typeface="Arial" panose="020B0604020202020204" pitchFamily="34" charset="0"/>
                <a:ea typeface="宋体" panose="02010600030101010101" pitchFamily="2" charset="-122"/>
              </a:endParaRPr>
            </a:p>
          </p:txBody>
        </p:sp>
      </p:grpSp>
      <p:grpSp>
        <p:nvGrpSpPr>
          <p:cNvPr id="23" name="组合 22"/>
          <p:cNvGrpSpPr/>
          <p:nvPr/>
        </p:nvGrpSpPr>
        <p:grpSpPr>
          <a:xfrm>
            <a:off x="5480288" y="2957948"/>
            <a:ext cx="2173604" cy="2832736"/>
            <a:chOff x="3553023" y="2430645"/>
            <a:chExt cx="1811337" cy="2360613"/>
          </a:xfrm>
        </p:grpSpPr>
        <p:sp>
          <p:nvSpPr>
            <p:cNvPr id="24" name="五边形 23"/>
            <p:cNvSpPr>
              <a:spLocks noChangeArrowheads="1"/>
            </p:cNvSpPr>
            <p:nvPr/>
          </p:nvSpPr>
          <p:spPr bwMode="auto">
            <a:xfrm rot="5400000">
              <a:off x="3278385" y="2705283"/>
              <a:ext cx="2360613" cy="1811337"/>
            </a:xfrm>
            <a:prstGeom prst="homePlate">
              <a:avLst>
                <a:gd name="adj" fmla="val 27573"/>
              </a:avLst>
            </a:prstGeom>
            <a:solidFill>
              <a:srgbClr val="003466"/>
            </a:solidFill>
            <a:ln>
              <a:noFill/>
            </a:ln>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160" b="0" i="0"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25" name="TextBox 8"/>
            <p:cNvSpPr txBox="1">
              <a:spLocks noChangeArrowheads="1"/>
            </p:cNvSpPr>
            <p:nvPr/>
          </p:nvSpPr>
          <p:spPr bwMode="auto">
            <a:xfrm>
              <a:off x="3908094" y="3155075"/>
              <a:ext cx="1049337" cy="44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80" b="0" i="0" u="none" strike="noStrike" kern="1200" cap="none" spc="0" normalizeH="0" baseline="0" noProof="0">
                  <a:ln>
                    <a:noFill/>
                  </a:ln>
                  <a:solidFill>
                    <a:srgbClr val="F8F8F8"/>
                  </a:solidFill>
                  <a:effectLst/>
                  <a:uLnTx/>
                  <a:uFillTx/>
                  <a:latin typeface="Arial" panose="020B0604020202020204" pitchFamily="34" charset="0"/>
                  <a:ea typeface="宋体" panose="02010600030101010101" pitchFamily="2" charset="-122"/>
                </a:rPr>
                <a:t>四</a:t>
              </a:r>
              <a:endParaRPr kumimoji="0" lang="zh-CN" altLang="en-US" sz="2880" b="0" i="0" u="none" strike="noStrike" kern="1200" cap="none" spc="0" normalizeH="0" baseline="0" noProof="0">
                <a:ln>
                  <a:noFill/>
                </a:ln>
                <a:solidFill>
                  <a:srgbClr val="F8F8F8"/>
                </a:solidFill>
                <a:effectLst/>
                <a:uLnTx/>
                <a:uFillTx/>
                <a:latin typeface="Arial" panose="020B0604020202020204" pitchFamily="34" charset="0"/>
                <a:ea typeface="宋体" panose="02010600030101010101" pitchFamily="2" charset="-122"/>
              </a:endParaRPr>
            </a:p>
          </p:txBody>
        </p:sp>
      </p:grpSp>
      <p:grpSp>
        <p:nvGrpSpPr>
          <p:cNvPr id="27" name="组合 26"/>
          <p:cNvGrpSpPr/>
          <p:nvPr/>
        </p:nvGrpSpPr>
        <p:grpSpPr>
          <a:xfrm>
            <a:off x="1615043" y="1489194"/>
            <a:ext cx="2705100" cy="491490"/>
            <a:chOff x="784423" y="1432109"/>
            <a:chExt cx="2254250" cy="409575"/>
          </a:xfrm>
        </p:grpSpPr>
        <p:sp>
          <p:nvSpPr>
            <p:cNvPr id="28" name="矩形 3"/>
            <p:cNvSpPr/>
            <p:nvPr/>
          </p:nvSpPr>
          <p:spPr bwMode="auto">
            <a:xfrm rot="5400000" flipH="1" flipV="1">
              <a:off x="1706760" y="509771"/>
              <a:ext cx="409575" cy="2254250"/>
            </a:xfrm>
            <a:custGeom>
              <a:avLst/>
              <a:gdLst>
                <a:gd name="T0" fmla="*/ 280750 w 280750"/>
                <a:gd name="T1" fmla="*/ 1391049 h 1542591"/>
                <a:gd name="T2" fmla="*/ 280750 w 280750"/>
                <a:gd name="T3" fmla="*/ 151543 h 1542591"/>
                <a:gd name="T4" fmla="*/ 280733 w 280750"/>
                <a:gd name="T5" fmla="*/ 151543 h 1542591"/>
                <a:gd name="T6" fmla="*/ 280591 w 280750"/>
                <a:gd name="T7" fmla="*/ 0 h 1542591"/>
                <a:gd name="T8" fmla="*/ 140374 w 280750"/>
                <a:gd name="T9" fmla="*/ 102981 h 1542591"/>
                <a:gd name="T10" fmla="*/ 158 w 280750"/>
                <a:gd name="T11" fmla="*/ 0 h 1542591"/>
                <a:gd name="T12" fmla="*/ 158 w 280750"/>
                <a:gd name="T13" fmla="*/ 151543 h 1542591"/>
                <a:gd name="T14" fmla="*/ 0 w 280750"/>
                <a:gd name="T15" fmla="*/ 151543 h 1542591"/>
                <a:gd name="T16" fmla="*/ 0 w 280750"/>
                <a:gd name="T17" fmla="*/ 1391049 h 1542591"/>
                <a:gd name="T18" fmla="*/ 158 w 280750"/>
                <a:gd name="T19" fmla="*/ 1391049 h 1542591"/>
                <a:gd name="T20" fmla="*/ 158 w 280750"/>
                <a:gd name="T21" fmla="*/ 1436588 h 1542591"/>
                <a:gd name="T22" fmla="*/ 138730 w 280750"/>
                <a:gd name="T23" fmla="*/ 1542591 h 1542591"/>
                <a:gd name="T24" fmla="*/ 280591 w 280750"/>
                <a:gd name="T25" fmla="*/ 1444187 h 1542591"/>
                <a:gd name="T26" fmla="*/ 280745 w 280750"/>
                <a:gd name="T27" fmla="*/ 1395154 h 1542591"/>
                <a:gd name="T28" fmla="*/ 280733 w 280750"/>
                <a:gd name="T29" fmla="*/ 1391049 h 1542591"/>
                <a:gd name="T30" fmla="*/ 280750 w 280750"/>
                <a:gd name="T31" fmla="*/ 1391049 h 154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0750" h="1542591">
                  <a:moveTo>
                    <a:pt x="280750" y="1391049"/>
                  </a:moveTo>
                  <a:lnTo>
                    <a:pt x="280750" y="151543"/>
                  </a:lnTo>
                  <a:lnTo>
                    <a:pt x="280733" y="151543"/>
                  </a:lnTo>
                  <a:cubicBezTo>
                    <a:pt x="280668" y="100709"/>
                    <a:pt x="280191" y="44276"/>
                    <a:pt x="280591" y="0"/>
                  </a:cubicBezTo>
                  <a:lnTo>
                    <a:pt x="140374" y="102981"/>
                  </a:lnTo>
                  <a:lnTo>
                    <a:pt x="158" y="0"/>
                  </a:lnTo>
                  <a:lnTo>
                    <a:pt x="158" y="151543"/>
                  </a:lnTo>
                  <a:lnTo>
                    <a:pt x="0" y="151543"/>
                  </a:lnTo>
                  <a:lnTo>
                    <a:pt x="0" y="1391049"/>
                  </a:lnTo>
                  <a:lnTo>
                    <a:pt x="158" y="1391049"/>
                  </a:lnTo>
                  <a:lnTo>
                    <a:pt x="158" y="1436588"/>
                  </a:lnTo>
                  <a:lnTo>
                    <a:pt x="138730" y="1542591"/>
                  </a:lnTo>
                  <a:lnTo>
                    <a:pt x="280591" y="1444187"/>
                  </a:lnTo>
                  <a:cubicBezTo>
                    <a:pt x="280728" y="1429030"/>
                    <a:pt x="280763" y="1412448"/>
                    <a:pt x="280745" y="1395154"/>
                  </a:cubicBezTo>
                  <a:lnTo>
                    <a:pt x="280733" y="1391049"/>
                  </a:lnTo>
                  <a:lnTo>
                    <a:pt x="280750" y="1391049"/>
                  </a:lnTo>
                  <a:close/>
                </a:path>
              </a:pathLst>
            </a:custGeom>
            <a:solidFill>
              <a:srgbClr val="003466"/>
            </a:solidFill>
            <a:ln>
              <a:noFill/>
            </a:ln>
          </p:spPr>
          <p:txBody>
            <a:bodyPr wrap="none" anchor="ctr"/>
            <a:lstStyle/>
            <a:p>
              <a:pPr fontAlgn="base">
                <a:spcBef>
                  <a:spcPct val="0"/>
                </a:spcBef>
                <a:spcAft>
                  <a:spcPct val="0"/>
                </a:spcAft>
              </a:pPr>
              <a:endParaRPr lang="zh-CN" altLang="en-US" sz="2160" kern="0">
                <a:solidFill>
                  <a:srgbClr val="000000"/>
                </a:solidFill>
                <a:latin typeface="Arial" panose="020B0604020202020204" pitchFamily="34" charset="0"/>
                <a:ea typeface="华文细黑" panose="02010600040101010101" pitchFamily="2" charset="-122"/>
              </a:endParaRPr>
            </a:p>
          </p:txBody>
        </p:sp>
        <p:sp>
          <p:nvSpPr>
            <p:cNvPr id="29" name="TextBox 11"/>
            <p:cNvSpPr txBox="1">
              <a:spLocks noChangeArrowheads="1"/>
            </p:cNvSpPr>
            <p:nvPr/>
          </p:nvSpPr>
          <p:spPr bwMode="auto">
            <a:xfrm>
              <a:off x="828873" y="1468620"/>
              <a:ext cx="2108200" cy="35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2160" b="1" dirty="0">
                  <a:solidFill>
                    <a:srgbClr val="F8F8F8"/>
                  </a:solidFill>
                  <a:latin typeface="微软雅黑" panose="020B0503020204020204" charset="-122"/>
                  <a:ea typeface="微软雅黑" panose="020B0503020204020204" charset="-122"/>
                </a:rPr>
                <a:t>收集电子证据</a:t>
              </a:r>
              <a:endParaRPr lang="zh-CN" altLang="en-US" sz="2160" b="1" dirty="0">
                <a:solidFill>
                  <a:srgbClr val="F8F8F8"/>
                </a:solidFill>
                <a:latin typeface="微软雅黑" panose="020B0503020204020204" charset="-122"/>
                <a:ea typeface="微软雅黑" panose="020B0503020204020204" charset="-122"/>
              </a:endParaRPr>
            </a:p>
          </p:txBody>
        </p:sp>
      </p:grpSp>
      <p:sp>
        <p:nvSpPr>
          <p:cNvPr id="30" name="矩形 29"/>
          <p:cNvSpPr>
            <a:spLocks noChangeArrowheads="1"/>
          </p:cNvSpPr>
          <p:nvPr/>
        </p:nvSpPr>
        <p:spPr bwMode="auto">
          <a:xfrm>
            <a:off x="610870" y="2141220"/>
            <a:ext cx="4378325" cy="392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920" dirty="0">
                <a:solidFill>
                  <a:prstClr val="black"/>
                </a:solidFill>
                <a:latin typeface="微软雅黑" panose="020B0503020204020204" charset="-122"/>
                <a:ea typeface="微软雅黑" panose="020B0503020204020204" charset="-122"/>
              </a:rPr>
              <a:t>对于计算机犯罪，通常需要收集的证据资料主要来自涉案的计算机系统、网络管理者与ISP商（网络服务提供商）。系统、网络管理者与ISP商的配合，显然会是计算机犯罪调查成功的重要因素。在此期间，主要注意收集以下数据信息：计算机审核记录，包括使用者帐号、IP地址、起止时间及使用时间等；客户登录资料，包括申请帐号时填写的姓名、联络电话、地址等基本资料；犯罪事实资料，即证明该犯罪事实存在的数据资料，包括文本、屏幕界面、原始程序等，如侵权著作、淫秽画面等。</a:t>
            </a:r>
            <a:endParaRPr lang="zh-CN" altLang="en-US" sz="1920" dirty="0">
              <a:solidFill>
                <a:prstClr val="black"/>
              </a:solidFill>
              <a:latin typeface="微软雅黑" panose="020B0503020204020204" charset="-122"/>
              <a:ea typeface="微软雅黑" panose="020B0503020204020204" charset="-122"/>
            </a:endParaRPr>
          </a:p>
        </p:txBody>
      </p:sp>
      <p:sp>
        <p:nvSpPr>
          <p:cNvPr id="31" name="矩形 30"/>
          <p:cNvSpPr>
            <a:spLocks noChangeArrowheads="1"/>
          </p:cNvSpPr>
          <p:nvPr/>
        </p:nvSpPr>
        <p:spPr bwMode="auto">
          <a:xfrm>
            <a:off x="8427085" y="1352550"/>
            <a:ext cx="2961005" cy="304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920" dirty="0">
                <a:solidFill>
                  <a:prstClr val="black"/>
                </a:solidFill>
                <a:latin typeface="微软雅黑" panose="020B0503020204020204" charset="-122"/>
                <a:ea typeface="微软雅黑" panose="020B0503020204020204" charset="-122"/>
              </a:rPr>
              <a:t>由于电子证据的删改性，为保护证据的完整性、客观性，必须对电子证据进行固定和保管，考虑到有些案例可能要花上两三年时间来解决，因此首先应用适当的储存介质（如Mess storage、DVD或CD-ROM）进行原始的镜像备份。</a:t>
            </a:r>
            <a:endParaRPr lang="zh-CN" altLang="en-US" sz="1920" dirty="0">
              <a:solidFill>
                <a:prstClr val="black"/>
              </a:solidFill>
              <a:latin typeface="微软雅黑" panose="020B0503020204020204" charset="-122"/>
              <a:ea typeface="微软雅黑" panose="020B0503020204020204" charset="-122"/>
            </a:endParaRPr>
          </a:p>
        </p:txBody>
      </p:sp>
      <p:sp>
        <p:nvSpPr>
          <p:cNvPr id="32" name="TextBox 20"/>
          <p:cNvSpPr txBox="1">
            <a:spLocks noChangeArrowheads="1"/>
          </p:cNvSpPr>
          <p:nvPr/>
        </p:nvSpPr>
        <p:spPr bwMode="auto">
          <a:xfrm>
            <a:off x="8517255" y="4729480"/>
            <a:ext cx="2780030"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2160" b="1" dirty="0">
                <a:solidFill>
                  <a:prstClr val="black"/>
                </a:solidFill>
                <a:latin typeface="微软雅黑" panose="020B0503020204020204" charset="-122"/>
                <a:ea typeface="微软雅黑" panose="020B0503020204020204" charset="-122"/>
              </a:rPr>
              <a:t>固定与保管电子证据</a:t>
            </a:r>
            <a:endParaRPr lang="zh-CN" altLang="en-US" sz="2160" b="1" dirty="0">
              <a:solidFill>
                <a:prstClr val="black"/>
              </a:solidFill>
              <a:latin typeface="微软雅黑" panose="020B0503020204020204" charset="-122"/>
              <a:ea typeface="微软雅黑" panose="020B0503020204020204" charset="-122"/>
            </a:endParaRPr>
          </a:p>
        </p:txBody>
      </p:sp>
      <p:sp>
        <p:nvSpPr>
          <p:cNvPr id="33"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1.3.1 操作程序规则</a:t>
            </a:r>
            <a:endParaRPr lang="en-US" altLang="zh-CN"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p:tgtEl>
                                          <p:spTgt spid="30"/>
                                        </p:tgtEl>
                                        <p:attrNameLst>
                                          <p:attrName>ppt_y</p:attrName>
                                        </p:attrNameLst>
                                      </p:cBhvr>
                                      <p:tavLst>
                                        <p:tav tm="0">
                                          <p:val>
                                            <p:strVal val="#ppt_y+#ppt_h*1.125000"/>
                                          </p:val>
                                        </p:tav>
                                        <p:tav tm="100000">
                                          <p:val>
                                            <p:strVal val="#ppt_y"/>
                                          </p:val>
                                        </p:tav>
                                      </p:tavLst>
                                    </p:anim>
                                    <p:animEffect transition="in" filter="wipe(up)">
                                      <p:cBhvr>
                                        <p:cTn id="13" dur="500"/>
                                        <p:tgtEl>
                                          <p:spTgt spid="30"/>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000"/>
                            </p:stCondLst>
                            <p:childTnLst>
                              <p:par>
                                <p:cTn id="23" presetID="2" presetClass="entr" presetSubtype="2"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1+#ppt_w/2"/>
                                          </p:val>
                                        </p:tav>
                                        <p:tav tm="100000">
                                          <p:val>
                                            <p:strVal val="#ppt_x"/>
                                          </p:val>
                                        </p:tav>
                                      </p:tavLst>
                                    </p:anim>
                                    <p:anim calcmode="lin" valueType="num">
                                      <p:cBhvr additive="base">
                                        <p:cTn id="26" dur="500" fill="hold"/>
                                        <p:tgtEl>
                                          <p:spTgt spid="32"/>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p:tgtEl>
                                          <p:spTgt spid="31"/>
                                        </p:tgtEl>
                                        <p:attrNameLst>
                                          <p:attrName>ppt_y</p:attrName>
                                        </p:attrNameLst>
                                      </p:cBhvr>
                                      <p:tavLst>
                                        <p:tav tm="0">
                                          <p:val>
                                            <p:strVal val="#ppt_y+#ppt_h*1.125000"/>
                                          </p:val>
                                        </p:tav>
                                        <p:tav tm="100000">
                                          <p:val>
                                            <p:strVal val="#ppt_y"/>
                                          </p:val>
                                        </p:tav>
                                      </p:tavLst>
                                    </p:anim>
                                    <p:animEffect transition="in" filter="wipe(up)">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5214858" y="1103114"/>
            <a:ext cx="2173604" cy="1468756"/>
            <a:chOff x="3553023" y="1062220"/>
            <a:chExt cx="1811337" cy="1223963"/>
          </a:xfrm>
        </p:grpSpPr>
        <p:sp>
          <p:nvSpPr>
            <p:cNvPr id="21" name="五边形 20"/>
            <p:cNvSpPr>
              <a:spLocks noChangeArrowheads="1"/>
            </p:cNvSpPr>
            <p:nvPr/>
          </p:nvSpPr>
          <p:spPr bwMode="auto">
            <a:xfrm rot="16200000">
              <a:off x="3846710" y="768533"/>
              <a:ext cx="1223963" cy="1811337"/>
            </a:xfrm>
            <a:prstGeom prst="homePlate">
              <a:avLst>
                <a:gd name="adj" fmla="val 31028"/>
              </a:avLst>
            </a:prstGeom>
            <a:solidFill>
              <a:sysClr val="window" lastClr="FFFFFF">
                <a:lumMod val="75000"/>
              </a:sysClr>
            </a:solidFill>
            <a:ln>
              <a:noFill/>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160" b="0" i="0" u="none" strike="noStrike" kern="1200" cap="none" spc="0" normalizeH="0" baseline="0" noProof="0">
                  <a:ln>
                    <a:noFill/>
                  </a:ln>
                  <a:solidFill>
                    <a:srgbClr val="48B3CC"/>
                  </a:solidFill>
                  <a:effectLst/>
                  <a:uLnTx/>
                  <a:uFillTx/>
                  <a:latin typeface="Arial" panose="020B0604020202020204" pitchFamily="34" charset="0"/>
                  <a:ea typeface="微软雅黑" panose="020B0503020204020204" charset="-122"/>
                </a:rPr>
                <a:t> </a:t>
              </a:r>
              <a:endParaRPr kumimoji="0" lang="en-US" altLang="zh-CN" sz="2160" b="0" i="0" u="none" strike="noStrike" kern="1200" cap="none" spc="0" normalizeH="0" baseline="0" noProof="0">
                <a:ln>
                  <a:noFill/>
                </a:ln>
                <a:solidFill>
                  <a:srgbClr val="48B3CC"/>
                </a:solidFill>
                <a:effectLst/>
                <a:uLnTx/>
                <a:uFillTx/>
                <a:latin typeface="Arial" panose="020B0604020202020204" pitchFamily="34" charset="0"/>
                <a:ea typeface="微软雅黑" panose="020B0503020204020204" charset="-122"/>
              </a:endParaRPr>
            </a:p>
          </p:txBody>
        </p:sp>
        <p:sp>
          <p:nvSpPr>
            <p:cNvPr id="22" name="TextBox 6"/>
            <p:cNvSpPr txBox="1">
              <a:spLocks noChangeArrowheads="1"/>
            </p:cNvSpPr>
            <p:nvPr/>
          </p:nvSpPr>
          <p:spPr bwMode="auto">
            <a:xfrm>
              <a:off x="3553023" y="1565457"/>
              <a:ext cx="1760009" cy="44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80" b="0" i="0" u="none" strike="noStrike" kern="1200" cap="none" spc="0" normalizeH="0" baseline="0" noProof="0" dirty="0">
                  <a:ln>
                    <a:noFill/>
                  </a:ln>
                  <a:solidFill>
                    <a:srgbClr val="F8F8F8"/>
                  </a:solidFill>
                  <a:effectLst/>
                  <a:uLnTx/>
                  <a:uFillTx/>
                  <a:latin typeface="Arial" panose="020B0604020202020204" pitchFamily="34" charset="0"/>
                  <a:ea typeface="宋体" panose="02010600030101010101" pitchFamily="2" charset="-122"/>
                </a:rPr>
                <a:t>五</a:t>
              </a:r>
              <a:endParaRPr kumimoji="0" lang="zh-CN" altLang="en-US" sz="2880" b="0" i="0" u="none" strike="noStrike" kern="1200" cap="none" spc="0" normalizeH="0" baseline="0" noProof="0" dirty="0">
                <a:ln>
                  <a:noFill/>
                </a:ln>
                <a:solidFill>
                  <a:srgbClr val="F8F8F8"/>
                </a:solidFill>
                <a:effectLst/>
                <a:uLnTx/>
                <a:uFillTx/>
                <a:latin typeface="Arial" panose="020B0604020202020204" pitchFamily="34" charset="0"/>
                <a:ea typeface="宋体" panose="02010600030101010101" pitchFamily="2" charset="-122"/>
              </a:endParaRPr>
            </a:p>
          </p:txBody>
        </p:sp>
      </p:grpSp>
      <p:grpSp>
        <p:nvGrpSpPr>
          <p:cNvPr id="23" name="组合 22"/>
          <p:cNvGrpSpPr/>
          <p:nvPr/>
        </p:nvGrpSpPr>
        <p:grpSpPr>
          <a:xfrm>
            <a:off x="5214858" y="2706488"/>
            <a:ext cx="2173604" cy="2832736"/>
            <a:chOff x="3553023" y="2430645"/>
            <a:chExt cx="1811337" cy="2360613"/>
          </a:xfrm>
        </p:grpSpPr>
        <p:sp>
          <p:nvSpPr>
            <p:cNvPr id="24" name="五边形 23"/>
            <p:cNvSpPr>
              <a:spLocks noChangeArrowheads="1"/>
            </p:cNvSpPr>
            <p:nvPr/>
          </p:nvSpPr>
          <p:spPr bwMode="auto">
            <a:xfrm rot="5400000">
              <a:off x="3278385" y="2705283"/>
              <a:ext cx="2360613" cy="1811337"/>
            </a:xfrm>
            <a:prstGeom prst="homePlate">
              <a:avLst>
                <a:gd name="adj" fmla="val 27573"/>
              </a:avLst>
            </a:prstGeom>
            <a:solidFill>
              <a:srgbClr val="003466"/>
            </a:solidFill>
            <a:ln>
              <a:noFill/>
            </a:ln>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160" b="0" i="0"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25" name="TextBox 8"/>
            <p:cNvSpPr txBox="1">
              <a:spLocks noChangeArrowheads="1"/>
            </p:cNvSpPr>
            <p:nvPr/>
          </p:nvSpPr>
          <p:spPr bwMode="auto">
            <a:xfrm>
              <a:off x="3908094" y="3155075"/>
              <a:ext cx="1049337" cy="44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80" b="0" i="0" u="none" strike="noStrike" kern="1200" cap="none" spc="0" normalizeH="0" baseline="0" noProof="0">
                  <a:ln>
                    <a:noFill/>
                  </a:ln>
                  <a:solidFill>
                    <a:srgbClr val="F8F8F8"/>
                  </a:solidFill>
                  <a:effectLst/>
                  <a:uLnTx/>
                  <a:uFillTx/>
                  <a:latin typeface="Arial" panose="020B0604020202020204" pitchFamily="34" charset="0"/>
                  <a:ea typeface="宋体" panose="02010600030101010101" pitchFamily="2" charset="-122"/>
                </a:rPr>
                <a:t>六</a:t>
              </a:r>
              <a:endParaRPr kumimoji="0" lang="zh-CN" altLang="en-US" sz="2880" b="0" i="0" u="none" strike="noStrike" kern="1200" cap="none" spc="0" normalizeH="0" baseline="0" noProof="0">
                <a:ln>
                  <a:noFill/>
                </a:ln>
                <a:solidFill>
                  <a:srgbClr val="F8F8F8"/>
                </a:solidFill>
                <a:effectLst/>
                <a:uLnTx/>
                <a:uFillTx/>
                <a:latin typeface="Arial" panose="020B0604020202020204" pitchFamily="34" charset="0"/>
                <a:ea typeface="宋体" panose="02010600030101010101" pitchFamily="2" charset="-122"/>
              </a:endParaRPr>
            </a:p>
          </p:txBody>
        </p:sp>
      </p:grpSp>
      <p:grpSp>
        <p:nvGrpSpPr>
          <p:cNvPr id="27" name="组合 26"/>
          <p:cNvGrpSpPr/>
          <p:nvPr/>
        </p:nvGrpSpPr>
        <p:grpSpPr>
          <a:xfrm>
            <a:off x="1489313" y="1404104"/>
            <a:ext cx="2705100" cy="491490"/>
            <a:chOff x="784423" y="1432109"/>
            <a:chExt cx="2254250" cy="409575"/>
          </a:xfrm>
        </p:grpSpPr>
        <p:sp>
          <p:nvSpPr>
            <p:cNvPr id="28" name="矩形 3"/>
            <p:cNvSpPr/>
            <p:nvPr/>
          </p:nvSpPr>
          <p:spPr bwMode="auto">
            <a:xfrm rot="5400000" flipH="1" flipV="1">
              <a:off x="1706760" y="509771"/>
              <a:ext cx="409575" cy="2254250"/>
            </a:xfrm>
            <a:custGeom>
              <a:avLst/>
              <a:gdLst>
                <a:gd name="T0" fmla="*/ 280750 w 280750"/>
                <a:gd name="T1" fmla="*/ 1391049 h 1542591"/>
                <a:gd name="T2" fmla="*/ 280750 w 280750"/>
                <a:gd name="T3" fmla="*/ 151543 h 1542591"/>
                <a:gd name="T4" fmla="*/ 280733 w 280750"/>
                <a:gd name="T5" fmla="*/ 151543 h 1542591"/>
                <a:gd name="T6" fmla="*/ 280591 w 280750"/>
                <a:gd name="T7" fmla="*/ 0 h 1542591"/>
                <a:gd name="T8" fmla="*/ 140374 w 280750"/>
                <a:gd name="T9" fmla="*/ 102981 h 1542591"/>
                <a:gd name="T10" fmla="*/ 158 w 280750"/>
                <a:gd name="T11" fmla="*/ 0 h 1542591"/>
                <a:gd name="T12" fmla="*/ 158 w 280750"/>
                <a:gd name="T13" fmla="*/ 151543 h 1542591"/>
                <a:gd name="T14" fmla="*/ 0 w 280750"/>
                <a:gd name="T15" fmla="*/ 151543 h 1542591"/>
                <a:gd name="T16" fmla="*/ 0 w 280750"/>
                <a:gd name="T17" fmla="*/ 1391049 h 1542591"/>
                <a:gd name="T18" fmla="*/ 158 w 280750"/>
                <a:gd name="T19" fmla="*/ 1391049 h 1542591"/>
                <a:gd name="T20" fmla="*/ 158 w 280750"/>
                <a:gd name="T21" fmla="*/ 1436588 h 1542591"/>
                <a:gd name="T22" fmla="*/ 138730 w 280750"/>
                <a:gd name="T23" fmla="*/ 1542591 h 1542591"/>
                <a:gd name="T24" fmla="*/ 280591 w 280750"/>
                <a:gd name="T25" fmla="*/ 1444187 h 1542591"/>
                <a:gd name="T26" fmla="*/ 280745 w 280750"/>
                <a:gd name="T27" fmla="*/ 1395154 h 1542591"/>
                <a:gd name="T28" fmla="*/ 280733 w 280750"/>
                <a:gd name="T29" fmla="*/ 1391049 h 1542591"/>
                <a:gd name="T30" fmla="*/ 280750 w 280750"/>
                <a:gd name="T31" fmla="*/ 1391049 h 154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0750" h="1542591">
                  <a:moveTo>
                    <a:pt x="280750" y="1391049"/>
                  </a:moveTo>
                  <a:lnTo>
                    <a:pt x="280750" y="151543"/>
                  </a:lnTo>
                  <a:lnTo>
                    <a:pt x="280733" y="151543"/>
                  </a:lnTo>
                  <a:cubicBezTo>
                    <a:pt x="280668" y="100709"/>
                    <a:pt x="280191" y="44276"/>
                    <a:pt x="280591" y="0"/>
                  </a:cubicBezTo>
                  <a:lnTo>
                    <a:pt x="140374" y="102981"/>
                  </a:lnTo>
                  <a:lnTo>
                    <a:pt x="158" y="0"/>
                  </a:lnTo>
                  <a:lnTo>
                    <a:pt x="158" y="151543"/>
                  </a:lnTo>
                  <a:lnTo>
                    <a:pt x="0" y="151543"/>
                  </a:lnTo>
                  <a:lnTo>
                    <a:pt x="0" y="1391049"/>
                  </a:lnTo>
                  <a:lnTo>
                    <a:pt x="158" y="1391049"/>
                  </a:lnTo>
                  <a:lnTo>
                    <a:pt x="158" y="1436588"/>
                  </a:lnTo>
                  <a:lnTo>
                    <a:pt x="138730" y="1542591"/>
                  </a:lnTo>
                  <a:lnTo>
                    <a:pt x="280591" y="1444187"/>
                  </a:lnTo>
                  <a:cubicBezTo>
                    <a:pt x="280728" y="1429030"/>
                    <a:pt x="280763" y="1412448"/>
                    <a:pt x="280745" y="1395154"/>
                  </a:cubicBezTo>
                  <a:lnTo>
                    <a:pt x="280733" y="1391049"/>
                  </a:lnTo>
                  <a:lnTo>
                    <a:pt x="280750" y="1391049"/>
                  </a:lnTo>
                  <a:close/>
                </a:path>
              </a:pathLst>
            </a:custGeom>
            <a:solidFill>
              <a:srgbClr val="003466"/>
            </a:solidFill>
            <a:ln>
              <a:noFill/>
            </a:ln>
          </p:spPr>
          <p:txBody>
            <a:bodyPr wrap="none" anchor="ctr"/>
            <a:lstStyle/>
            <a:p>
              <a:pPr fontAlgn="base">
                <a:spcBef>
                  <a:spcPct val="0"/>
                </a:spcBef>
                <a:spcAft>
                  <a:spcPct val="0"/>
                </a:spcAft>
              </a:pPr>
              <a:endParaRPr lang="zh-CN" altLang="en-US" sz="2160" kern="0">
                <a:solidFill>
                  <a:srgbClr val="000000"/>
                </a:solidFill>
                <a:latin typeface="Arial" panose="020B0604020202020204" pitchFamily="34" charset="0"/>
                <a:ea typeface="华文细黑" panose="02010600040101010101" pitchFamily="2" charset="-122"/>
              </a:endParaRPr>
            </a:p>
          </p:txBody>
        </p:sp>
        <p:sp>
          <p:nvSpPr>
            <p:cNvPr id="29" name="TextBox 11"/>
            <p:cNvSpPr txBox="1">
              <a:spLocks noChangeArrowheads="1"/>
            </p:cNvSpPr>
            <p:nvPr/>
          </p:nvSpPr>
          <p:spPr bwMode="auto">
            <a:xfrm>
              <a:off x="828873" y="1468620"/>
              <a:ext cx="2108200" cy="35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2160" b="1" dirty="0">
                  <a:solidFill>
                    <a:srgbClr val="F8F8F8"/>
                  </a:solidFill>
                  <a:latin typeface="微软雅黑" panose="020B0503020204020204" charset="-122"/>
                  <a:ea typeface="微软雅黑" panose="020B0503020204020204" charset="-122"/>
                </a:rPr>
                <a:t>分析电子证据</a:t>
              </a:r>
              <a:endParaRPr lang="zh-CN" altLang="en-US" sz="2160" b="1" dirty="0">
                <a:solidFill>
                  <a:srgbClr val="F8F8F8"/>
                </a:solidFill>
                <a:latin typeface="微软雅黑" panose="020B0503020204020204" charset="-122"/>
                <a:ea typeface="微软雅黑" panose="020B0503020204020204" charset="-122"/>
              </a:endParaRPr>
            </a:p>
          </p:txBody>
        </p:sp>
      </p:grpSp>
      <p:sp>
        <p:nvSpPr>
          <p:cNvPr id="30" name="矩形 29"/>
          <p:cNvSpPr>
            <a:spLocks noChangeArrowheads="1"/>
          </p:cNvSpPr>
          <p:nvPr/>
        </p:nvSpPr>
        <p:spPr bwMode="auto">
          <a:xfrm>
            <a:off x="1199515" y="2141220"/>
            <a:ext cx="3641090" cy="363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920" dirty="0">
                <a:solidFill>
                  <a:prstClr val="black"/>
                </a:solidFill>
                <a:latin typeface="微软雅黑" panose="020B0503020204020204" charset="-122"/>
                <a:ea typeface="微软雅黑" panose="020B0503020204020204" charset="-122"/>
              </a:rPr>
              <a:t>分析前必须先将证据资料备份以完整保存证据，尤其是应该将硬盘、U盘、闪存、PDA内存、数码相机的存储卡等存储介质进行镜像备份，即“克隆”，必要时还可以重新制作备份证据材料，分析电子证据时应该对备份资料进行非破坏性分析，即通过一定的数据恢复方法将嫌疑人删除、修改、隐藏的证据进行尽可能的恢复，在恢复出来的文件资料中分析查找线索或证据。</a:t>
            </a:r>
            <a:endParaRPr lang="zh-CN" altLang="en-US" sz="1920" dirty="0">
              <a:solidFill>
                <a:prstClr val="black"/>
              </a:solidFill>
              <a:latin typeface="微软雅黑" panose="020B0503020204020204" charset="-122"/>
              <a:ea typeface="微软雅黑" panose="020B0503020204020204" charset="-122"/>
            </a:endParaRPr>
          </a:p>
        </p:txBody>
      </p:sp>
      <p:sp>
        <p:nvSpPr>
          <p:cNvPr id="31" name="矩形 30"/>
          <p:cNvSpPr>
            <a:spLocks noChangeArrowheads="1"/>
          </p:cNvSpPr>
          <p:nvPr/>
        </p:nvSpPr>
        <p:spPr bwMode="auto">
          <a:xfrm>
            <a:off x="7915275" y="1363980"/>
            <a:ext cx="3601720" cy="333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920" dirty="0">
                <a:solidFill>
                  <a:prstClr val="black"/>
                </a:solidFill>
                <a:latin typeface="微软雅黑" panose="020B0503020204020204" charset="-122"/>
                <a:ea typeface="微软雅黑" panose="020B0503020204020204" charset="-122"/>
              </a:rPr>
              <a:t>应整理取证与分析鉴定的结果并进行分类归档保存，以供法庭作为诉讼证据，主要包括对涉案电子设备的检查结果；涉及计算机犯罪的日期和时间、硬盘的分区情况、操作系统和版本；使用取证与分析鉴定技术时，数据信息和操作系统的完整性、计算机病毒评估情况、文件种类、软件许可证以及对电子证据的分析结果和评估报告等所有相关信息。</a:t>
            </a:r>
            <a:endParaRPr lang="zh-CN" altLang="en-US" sz="1920" dirty="0">
              <a:solidFill>
                <a:prstClr val="black"/>
              </a:solidFill>
              <a:latin typeface="微软雅黑" panose="020B0503020204020204" charset="-122"/>
              <a:ea typeface="微软雅黑" panose="020B0503020204020204" charset="-122"/>
            </a:endParaRPr>
          </a:p>
        </p:txBody>
      </p:sp>
      <p:sp>
        <p:nvSpPr>
          <p:cNvPr id="32" name="TextBox 20"/>
          <p:cNvSpPr txBox="1">
            <a:spLocks noChangeArrowheads="1"/>
          </p:cNvSpPr>
          <p:nvPr/>
        </p:nvSpPr>
        <p:spPr bwMode="auto">
          <a:xfrm>
            <a:off x="8620998" y="4929624"/>
            <a:ext cx="2531745"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2160" b="1" dirty="0">
                <a:solidFill>
                  <a:prstClr val="black"/>
                </a:solidFill>
                <a:latin typeface="微软雅黑" panose="020B0503020204020204" charset="-122"/>
                <a:ea typeface="微软雅黑" panose="020B0503020204020204" charset="-122"/>
              </a:rPr>
              <a:t>归档电子证据</a:t>
            </a:r>
            <a:endParaRPr lang="zh-CN" altLang="en-US" sz="2160" b="1" dirty="0">
              <a:solidFill>
                <a:prstClr val="black"/>
              </a:solidFill>
              <a:latin typeface="微软雅黑" panose="020B0503020204020204" charset="-122"/>
              <a:ea typeface="微软雅黑" panose="020B0503020204020204" charset="-122"/>
            </a:endParaRPr>
          </a:p>
        </p:txBody>
      </p:sp>
      <p:sp>
        <p:nvSpPr>
          <p:cNvPr id="33"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1.3.1 操作程序规则</a:t>
            </a:r>
            <a:endParaRPr lang="en-US" altLang="zh-CN"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p:tgtEl>
                                          <p:spTgt spid="30"/>
                                        </p:tgtEl>
                                        <p:attrNameLst>
                                          <p:attrName>ppt_y</p:attrName>
                                        </p:attrNameLst>
                                      </p:cBhvr>
                                      <p:tavLst>
                                        <p:tav tm="0">
                                          <p:val>
                                            <p:strVal val="#ppt_y+#ppt_h*1.125000"/>
                                          </p:val>
                                        </p:tav>
                                        <p:tav tm="100000">
                                          <p:val>
                                            <p:strVal val="#ppt_y"/>
                                          </p:val>
                                        </p:tav>
                                      </p:tavLst>
                                    </p:anim>
                                    <p:animEffect transition="in" filter="wipe(up)">
                                      <p:cBhvr>
                                        <p:cTn id="13" dur="500"/>
                                        <p:tgtEl>
                                          <p:spTgt spid="30"/>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000"/>
                            </p:stCondLst>
                            <p:childTnLst>
                              <p:par>
                                <p:cTn id="23" presetID="2" presetClass="entr" presetSubtype="2"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1+#ppt_w/2"/>
                                          </p:val>
                                        </p:tav>
                                        <p:tav tm="100000">
                                          <p:val>
                                            <p:strVal val="#ppt_x"/>
                                          </p:val>
                                        </p:tav>
                                      </p:tavLst>
                                    </p:anim>
                                    <p:anim calcmode="lin" valueType="num">
                                      <p:cBhvr additive="base">
                                        <p:cTn id="26" dur="500" fill="hold"/>
                                        <p:tgtEl>
                                          <p:spTgt spid="32"/>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p:tgtEl>
                                          <p:spTgt spid="31"/>
                                        </p:tgtEl>
                                        <p:attrNameLst>
                                          <p:attrName>ppt_y</p:attrName>
                                        </p:attrNameLst>
                                      </p:cBhvr>
                                      <p:tavLst>
                                        <p:tav tm="0">
                                          <p:val>
                                            <p:strVal val="#ppt_y+#ppt_h*1.125000"/>
                                          </p:val>
                                        </p:tav>
                                        <p:tav tm="100000">
                                          <p:val>
                                            <p:strVal val="#ppt_y"/>
                                          </p:val>
                                        </p:tav>
                                      </p:tavLst>
                                    </p:anim>
                                    <p:animEffect transition="in" filter="wipe(up)">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1"/>
          <p:cNvSpPr txBox="1"/>
          <p:nvPr/>
        </p:nvSpPr>
        <p:spPr>
          <a:xfrm>
            <a:off x="2212340" y="1745615"/>
            <a:ext cx="5116830" cy="1271270"/>
          </a:xfrm>
          <a:prstGeom prst="rect">
            <a:avLst/>
          </a:prstGeom>
          <a:noFill/>
        </p:spPr>
        <p:txBody>
          <a:bodyPr wrap="square">
            <a:spAutoFit/>
          </a:bodyPr>
          <a:lstStyle/>
          <a:p>
            <a:pPr indent="0" fontAlgn="base">
              <a:spcBef>
                <a:spcPct val="0"/>
              </a:spcBef>
              <a:spcAft>
                <a:spcPct val="0"/>
              </a:spcAft>
              <a:buFont typeface="Arial" panose="020B0604020202020204" pitchFamily="34" charset="0"/>
              <a:buNone/>
              <a:defRPr/>
            </a:pPr>
            <a:r>
              <a:rPr lang="en-US" altLang="zh-CN" sz="1920" dirty="0">
                <a:solidFill>
                  <a:srgbClr val="003466"/>
                </a:solidFill>
                <a:latin typeface="微软雅黑" panose="020B0503020204020204" charset="-122"/>
                <a:ea typeface="微软雅黑" panose="020B0503020204020204" charset="-122"/>
              </a:rPr>
              <a:t>证据显示(Discovery或Disclose)，又称证据展示、证据再现、证据先悉。其基本含义是庭审调查前在双方当事人之间相互获取有关案件的信息。</a:t>
            </a:r>
            <a:endParaRPr lang="en-US" altLang="zh-CN" sz="1920" dirty="0">
              <a:solidFill>
                <a:srgbClr val="003466"/>
              </a:solidFill>
              <a:latin typeface="微软雅黑" panose="020B0503020204020204" charset="-122"/>
              <a:ea typeface="微软雅黑" panose="020B0503020204020204" charset="-122"/>
            </a:endParaRPr>
          </a:p>
        </p:txBody>
      </p:sp>
      <p:sp>
        <p:nvSpPr>
          <p:cNvPr id="42" name="TextBox 2"/>
          <p:cNvSpPr txBox="1"/>
          <p:nvPr/>
        </p:nvSpPr>
        <p:spPr>
          <a:xfrm>
            <a:off x="3425825" y="4336415"/>
            <a:ext cx="6899910" cy="1087755"/>
          </a:xfrm>
          <a:prstGeom prst="rect">
            <a:avLst/>
          </a:prstGeom>
          <a:noFill/>
        </p:spPr>
        <p:txBody>
          <a:bodyPr wrap="square">
            <a:spAutoFit/>
          </a:bodyPr>
          <a:lstStyle/>
          <a:p>
            <a:pPr indent="0" algn="l" fontAlgn="base">
              <a:spcBef>
                <a:spcPct val="0"/>
              </a:spcBef>
              <a:spcAft>
                <a:spcPct val="0"/>
              </a:spcAft>
              <a:buFont typeface="Arial" panose="020B0604020202020204" pitchFamily="34" charset="0"/>
              <a:buNone/>
              <a:defRPr/>
            </a:pPr>
            <a:r>
              <a:rPr lang="en-US" altLang="zh-CN" sz="2160" b="1" dirty="0">
                <a:solidFill>
                  <a:srgbClr val="003466"/>
                </a:solidFill>
                <a:latin typeface="微软雅黑" panose="020B0503020204020204" charset="-122"/>
                <a:ea typeface="微软雅黑" panose="020B0503020204020204" charset="-122"/>
              </a:rPr>
              <a:t>质证是指在庭审过程中由案件的当事人就法庭上所出示的证据采取辨认、质疑、说明、辩论等形式进行对质核实，以确认其证明力的诉讼活动。</a:t>
            </a:r>
            <a:endParaRPr lang="en-US" altLang="zh-CN" sz="2160" b="1" dirty="0">
              <a:solidFill>
                <a:srgbClr val="003466"/>
              </a:solidFill>
              <a:latin typeface="微软雅黑" panose="020B0503020204020204" charset="-122"/>
              <a:ea typeface="微软雅黑" panose="020B0503020204020204" charset="-122"/>
            </a:endParaRPr>
          </a:p>
        </p:txBody>
      </p:sp>
      <p:grpSp>
        <p:nvGrpSpPr>
          <p:cNvPr id="44" name="组合 43"/>
          <p:cNvGrpSpPr/>
          <p:nvPr/>
        </p:nvGrpSpPr>
        <p:grpSpPr>
          <a:xfrm>
            <a:off x="1109980" y="3619500"/>
            <a:ext cx="2202815" cy="2767330"/>
            <a:chOff x="681032" y="1509684"/>
            <a:chExt cx="1944688" cy="2447925"/>
          </a:xfrm>
        </p:grpSpPr>
        <p:sp>
          <p:nvSpPr>
            <p:cNvPr id="45" name="椭圆​​ 2"/>
            <p:cNvSpPr/>
            <p:nvPr/>
          </p:nvSpPr>
          <p:spPr>
            <a:xfrm>
              <a:off x="681032" y="1509684"/>
              <a:ext cx="1944688" cy="2447925"/>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w="6350" cap="flat" cmpd="sng">
              <a:solidFill>
                <a:srgbClr val="FCFCFC"/>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dirty="0">
                <a:ln>
                  <a:noFill/>
                </a:ln>
                <a:solidFill>
                  <a:srgbClr val="000000"/>
                </a:solidFill>
                <a:effectLst/>
                <a:uLnTx/>
                <a:uFillTx/>
              </a:endParaRPr>
            </a:p>
          </p:txBody>
        </p:sp>
        <p:sp>
          <p:nvSpPr>
            <p:cNvPr id="46" name="矩形​​ 16"/>
            <p:cNvSpPr>
              <a:spLocks noChangeArrowheads="1"/>
            </p:cNvSpPr>
            <p:nvPr/>
          </p:nvSpPr>
          <p:spPr bwMode="auto">
            <a:xfrm>
              <a:off x="734661" y="1938235"/>
              <a:ext cx="1837430" cy="864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822960" eaLnBrk="1" fontAlgn="base" latinLnBrk="0" hangingPunct="1">
                <a:lnSpc>
                  <a:spcPct val="100000"/>
                </a:lnSpc>
                <a:spcBef>
                  <a:spcPct val="0"/>
                </a:spcBef>
                <a:spcAft>
                  <a:spcPct val="0"/>
                </a:spcAft>
                <a:buClrTx/>
                <a:buSzTx/>
                <a:buFontTx/>
                <a:buNone/>
                <a:defRPr/>
              </a:pP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Arial Unicode MS" panose="020B0604020202020204" charset="-122"/>
                </a:rPr>
                <a:t>计算机证据的质证</a:t>
              </a:r>
              <a:endPar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Arial Unicode MS" panose="020B0604020202020204" charset="-122"/>
              </a:endParaRPr>
            </a:p>
          </p:txBody>
        </p:sp>
      </p:grpSp>
      <p:grpSp>
        <p:nvGrpSpPr>
          <p:cNvPr id="47" name="组合 46"/>
          <p:cNvGrpSpPr/>
          <p:nvPr/>
        </p:nvGrpSpPr>
        <p:grpSpPr>
          <a:xfrm>
            <a:off x="7824045" y="1149678"/>
            <a:ext cx="1727835" cy="2175511"/>
            <a:chOff x="2930520" y="1528549"/>
            <a:chExt cx="1439862" cy="1812925"/>
          </a:xfrm>
        </p:grpSpPr>
        <p:sp>
          <p:nvSpPr>
            <p:cNvPr id="48" name="椭圆​​ 2"/>
            <p:cNvSpPr/>
            <p:nvPr/>
          </p:nvSpPr>
          <p:spPr>
            <a:xfrm>
              <a:off x="2930520" y="1528549"/>
              <a:ext cx="1439862" cy="1812925"/>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160" b="0" i="0" u="none" strike="noStrike" kern="0" cap="none" spc="0" normalizeH="0" baseline="0" noProof="0">
                <a:ln>
                  <a:noFill/>
                </a:ln>
                <a:solidFill>
                  <a:srgbClr val="48B3CC"/>
                </a:solidFill>
                <a:effectLst/>
                <a:uLnTx/>
                <a:uFillTx/>
                <a:latin typeface="Arial" panose="020B0604020202020204" pitchFamily="34" charset="0"/>
                <a:ea typeface="微软雅黑" panose="020B0503020204020204" charset="-122"/>
              </a:endParaRPr>
            </a:p>
          </p:txBody>
        </p:sp>
        <p:sp>
          <p:nvSpPr>
            <p:cNvPr id="49" name="矩形​​ 17"/>
            <p:cNvSpPr>
              <a:spLocks noChangeArrowheads="1"/>
            </p:cNvSpPr>
            <p:nvPr/>
          </p:nvSpPr>
          <p:spPr bwMode="auto">
            <a:xfrm>
              <a:off x="3039913" y="1930186"/>
              <a:ext cx="1220787" cy="69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Arial Unicode MS" panose="020B0604020202020204" charset="-122"/>
                </a:rPr>
                <a:t>计算机证据的显示</a:t>
              </a:r>
              <a:endParaRPr kumimoji="0" lang="zh-CN" altLang="en-US"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Arial Unicode MS" panose="020B0604020202020204" charset="-122"/>
              </a:endParaRPr>
            </a:p>
          </p:txBody>
        </p:sp>
      </p:grpSp>
      <p:sp>
        <p:nvSpPr>
          <p:cNvPr id="53" name="TextBox 43"/>
          <p:cNvSpPr txBox="1">
            <a:spLocks noChangeArrowheads="1"/>
          </p:cNvSpPr>
          <p:nvPr/>
        </p:nvSpPr>
        <p:spPr bwMode="auto">
          <a:xfrm>
            <a:off x="1199515" y="350520"/>
            <a:ext cx="81622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1.3.2 计算机证据的显示与质证</a:t>
            </a:r>
            <a:endParaRPr lang="zh-CN" altLang="en-US"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362">
                                          <p:stCondLst>
                                            <p:cond delay="0"/>
                                          </p:stCondLst>
                                        </p:cTn>
                                        <p:tgtEl>
                                          <p:spTgt spid="44"/>
                                        </p:tgtEl>
                                      </p:cBhvr>
                                    </p:animEffect>
                                    <p:anim calcmode="lin" valueType="num">
                                      <p:cBhvr>
                                        <p:cTn id="8" dur="1139"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44"/>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44"/>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44"/>
                                        </p:tgtEl>
                                        <p:attrNameLst>
                                          <p:attrName>ppt_y</p:attrName>
                                        </p:attrNameLst>
                                      </p:cBhvr>
                                      <p:tavLst>
                                        <p:tav tm="0" fmla="#ppt_y-sin(pi*$)/81">
                                          <p:val>
                                            <p:fltVal val="0"/>
                                          </p:val>
                                        </p:tav>
                                        <p:tav tm="100000">
                                          <p:val>
                                            <p:fltVal val="1"/>
                                          </p:val>
                                        </p:tav>
                                      </p:tavLst>
                                    </p:anim>
                                    <p:animScale>
                                      <p:cBhvr>
                                        <p:cTn id="13" dur="16">
                                          <p:stCondLst>
                                            <p:cond delay="406"/>
                                          </p:stCondLst>
                                        </p:cTn>
                                        <p:tgtEl>
                                          <p:spTgt spid="44"/>
                                        </p:tgtEl>
                                      </p:cBhvr>
                                      <p:to x="100000" y="60000"/>
                                    </p:animScale>
                                    <p:animScale>
                                      <p:cBhvr>
                                        <p:cTn id="14" dur="104" decel="50000">
                                          <p:stCondLst>
                                            <p:cond delay="423"/>
                                          </p:stCondLst>
                                        </p:cTn>
                                        <p:tgtEl>
                                          <p:spTgt spid="44"/>
                                        </p:tgtEl>
                                      </p:cBhvr>
                                      <p:to x="100000" y="100000"/>
                                    </p:animScale>
                                    <p:animScale>
                                      <p:cBhvr>
                                        <p:cTn id="15" dur="16">
                                          <p:stCondLst>
                                            <p:cond delay="820"/>
                                          </p:stCondLst>
                                        </p:cTn>
                                        <p:tgtEl>
                                          <p:spTgt spid="44"/>
                                        </p:tgtEl>
                                      </p:cBhvr>
                                      <p:to x="100000" y="80000"/>
                                    </p:animScale>
                                    <p:animScale>
                                      <p:cBhvr>
                                        <p:cTn id="16" dur="104" decel="50000">
                                          <p:stCondLst>
                                            <p:cond delay="836"/>
                                          </p:stCondLst>
                                        </p:cTn>
                                        <p:tgtEl>
                                          <p:spTgt spid="44"/>
                                        </p:tgtEl>
                                      </p:cBhvr>
                                      <p:to x="100000" y="100000"/>
                                    </p:animScale>
                                    <p:animScale>
                                      <p:cBhvr>
                                        <p:cTn id="17" dur="16">
                                          <p:stCondLst>
                                            <p:cond delay="1026"/>
                                          </p:stCondLst>
                                        </p:cTn>
                                        <p:tgtEl>
                                          <p:spTgt spid="44"/>
                                        </p:tgtEl>
                                      </p:cBhvr>
                                      <p:to x="100000" y="90000"/>
                                    </p:animScale>
                                    <p:animScale>
                                      <p:cBhvr>
                                        <p:cTn id="18" dur="104" decel="50000">
                                          <p:stCondLst>
                                            <p:cond delay="1042"/>
                                          </p:stCondLst>
                                        </p:cTn>
                                        <p:tgtEl>
                                          <p:spTgt spid="44"/>
                                        </p:tgtEl>
                                      </p:cBhvr>
                                      <p:to x="100000" y="100000"/>
                                    </p:animScale>
                                    <p:animScale>
                                      <p:cBhvr>
                                        <p:cTn id="19" dur="16">
                                          <p:stCondLst>
                                            <p:cond delay="1130"/>
                                          </p:stCondLst>
                                        </p:cTn>
                                        <p:tgtEl>
                                          <p:spTgt spid="44"/>
                                        </p:tgtEl>
                                      </p:cBhvr>
                                      <p:to x="100000" y="95000"/>
                                    </p:animScale>
                                    <p:animScale>
                                      <p:cBhvr>
                                        <p:cTn id="20" dur="104" decel="50000">
                                          <p:stCondLst>
                                            <p:cond delay="1146"/>
                                          </p:stCondLst>
                                        </p:cTn>
                                        <p:tgtEl>
                                          <p:spTgt spid="44"/>
                                        </p:tgtEl>
                                      </p:cBhvr>
                                      <p:to x="100000" y="100000"/>
                                    </p:animScale>
                                  </p:childTnLst>
                                </p:cTn>
                              </p:par>
                              <p:par>
                                <p:cTn id="21" presetID="26" presetClass="entr" presetSubtype="0" fill="hold" nodeType="withEffect">
                                  <p:stCondLst>
                                    <p:cond delay="25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362">
                                          <p:stCondLst>
                                            <p:cond delay="0"/>
                                          </p:stCondLst>
                                        </p:cTn>
                                        <p:tgtEl>
                                          <p:spTgt spid="47"/>
                                        </p:tgtEl>
                                      </p:cBhvr>
                                    </p:animEffect>
                                    <p:anim calcmode="lin" valueType="num">
                                      <p:cBhvr>
                                        <p:cTn id="24" dur="1139"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25" dur="415"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26" dur="415" tmFilter="0, 0; 0.125,0.2665; 0.25,0.4; 0.375,0.465; 0.5,0.5;  0.625,0.535; 0.75,0.6; 0.875,0.7335; 1,1">
                                          <p:stCondLst>
                                            <p:cond delay="415"/>
                                          </p:stCondLst>
                                        </p:cTn>
                                        <p:tgtEl>
                                          <p:spTgt spid="47"/>
                                        </p:tgtEl>
                                        <p:attrNameLst>
                                          <p:attrName>ppt_y</p:attrName>
                                        </p:attrNameLst>
                                      </p:cBhvr>
                                      <p:tavLst>
                                        <p:tav tm="0" fmla="#ppt_y-sin(pi*$)/9">
                                          <p:val>
                                            <p:fltVal val="0"/>
                                          </p:val>
                                        </p:tav>
                                        <p:tav tm="100000">
                                          <p:val>
                                            <p:fltVal val="1"/>
                                          </p:val>
                                        </p:tav>
                                      </p:tavLst>
                                    </p:anim>
                                    <p:anim calcmode="lin" valueType="num">
                                      <p:cBhvr>
                                        <p:cTn id="27" dur="207" tmFilter="0, 0; 0.125,0.2665; 0.25,0.4; 0.375,0.465; 0.5,0.5;  0.625,0.535; 0.75,0.6; 0.875,0.7335; 1,1">
                                          <p:stCondLst>
                                            <p:cond delay="828"/>
                                          </p:stCondLst>
                                        </p:cTn>
                                        <p:tgtEl>
                                          <p:spTgt spid="47"/>
                                        </p:tgtEl>
                                        <p:attrNameLst>
                                          <p:attrName>ppt_y</p:attrName>
                                        </p:attrNameLst>
                                      </p:cBhvr>
                                      <p:tavLst>
                                        <p:tav tm="0" fmla="#ppt_y-sin(pi*$)/27">
                                          <p:val>
                                            <p:fltVal val="0"/>
                                          </p:val>
                                        </p:tav>
                                        <p:tav tm="100000">
                                          <p:val>
                                            <p:fltVal val="1"/>
                                          </p:val>
                                        </p:tav>
                                      </p:tavLst>
                                    </p:anim>
                                    <p:anim calcmode="lin" valueType="num">
                                      <p:cBhvr>
                                        <p:cTn id="28" dur="103" tmFilter="0, 0; 0.125,0.2665; 0.25,0.4; 0.375,0.465; 0.5,0.5;  0.625,0.535; 0.75,0.6; 0.875,0.7335; 1,1">
                                          <p:stCondLst>
                                            <p:cond delay="1035"/>
                                          </p:stCondLst>
                                        </p:cTn>
                                        <p:tgtEl>
                                          <p:spTgt spid="47"/>
                                        </p:tgtEl>
                                        <p:attrNameLst>
                                          <p:attrName>ppt_y</p:attrName>
                                        </p:attrNameLst>
                                      </p:cBhvr>
                                      <p:tavLst>
                                        <p:tav tm="0" fmla="#ppt_y-sin(pi*$)/81">
                                          <p:val>
                                            <p:fltVal val="0"/>
                                          </p:val>
                                        </p:tav>
                                        <p:tav tm="100000">
                                          <p:val>
                                            <p:fltVal val="1"/>
                                          </p:val>
                                        </p:tav>
                                      </p:tavLst>
                                    </p:anim>
                                    <p:animScale>
                                      <p:cBhvr>
                                        <p:cTn id="29" dur="16">
                                          <p:stCondLst>
                                            <p:cond delay="406"/>
                                          </p:stCondLst>
                                        </p:cTn>
                                        <p:tgtEl>
                                          <p:spTgt spid="47"/>
                                        </p:tgtEl>
                                      </p:cBhvr>
                                      <p:to x="100000" y="60000"/>
                                    </p:animScale>
                                    <p:animScale>
                                      <p:cBhvr>
                                        <p:cTn id="30" dur="104" decel="50000">
                                          <p:stCondLst>
                                            <p:cond delay="423"/>
                                          </p:stCondLst>
                                        </p:cTn>
                                        <p:tgtEl>
                                          <p:spTgt spid="47"/>
                                        </p:tgtEl>
                                      </p:cBhvr>
                                      <p:to x="100000" y="100000"/>
                                    </p:animScale>
                                    <p:animScale>
                                      <p:cBhvr>
                                        <p:cTn id="31" dur="16">
                                          <p:stCondLst>
                                            <p:cond delay="820"/>
                                          </p:stCondLst>
                                        </p:cTn>
                                        <p:tgtEl>
                                          <p:spTgt spid="47"/>
                                        </p:tgtEl>
                                      </p:cBhvr>
                                      <p:to x="100000" y="80000"/>
                                    </p:animScale>
                                    <p:animScale>
                                      <p:cBhvr>
                                        <p:cTn id="32" dur="104" decel="50000">
                                          <p:stCondLst>
                                            <p:cond delay="836"/>
                                          </p:stCondLst>
                                        </p:cTn>
                                        <p:tgtEl>
                                          <p:spTgt spid="47"/>
                                        </p:tgtEl>
                                      </p:cBhvr>
                                      <p:to x="100000" y="100000"/>
                                    </p:animScale>
                                    <p:animScale>
                                      <p:cBhvr>
                                        <p:cTn id="33" dur="16">
                                          <p:stCondLst>
                                            <p:cond delay="1026"/>
                                          </p:stCondLst>
                                        </p:cTn>
                                        <p:tgtEl>
                                          <p:spTgt spid="47"/>
                                        </p:tgtEl>
                                      </p:cBhvr>
                                      <p:to x="100000" y="90000"/>
                                    </p:animScale>
                                    <p:animScale>
                                      <p:cBhvr>
                                        <p:cTn id="34" dur="104" decel="50000">
                                          <p:stCondLst>
                                            <p:cond delay="1042"/>
                                          </p:stCondLst>
                                        </p:cTn>
                                        <p:tgtEl>
                                          <p:spTgt spid="47"/>
                                        </p:tgtEl>
                                      </p:cBhvr>
                                      <p:to x="100000" y="100000"/>
                                    </p:animScale>
                                    <p:animScale>
                                      <p:cBhvr>
                                        <p:cTn id="35" dur="16">
                                          <p:stCondLst>
                                            <p:cond delay="1130"/>
                                          </p:stCondLst>
                                        </p:cTn>
                                        <p:tgtEl>
                                          <p:spTgt spid="47"/>
                                        </p:tgtEl>
                                      </p:cBhvr>
                                      <p:to x="100000" y="95000"/>
                                    </p:animScale>
                                    <p:animScale>
                                      <p:cBhvr>
                                        <p:cTn id="36" dur="104" decel="50000">
                                          <p:stCondLst>
                                            <p:cond delay="1146"/>
                                          </p:stCondLst>
                                        </p:cTn>
                                        <p:tgtEl>
                                          <p:spTgt spid="47"/>
                                        </p:tgtEl>
                                      </p:cBhvr>
                                      <p:to x="100000" y="100000"/>
                                    </p:animScale>
                                  </p:childTnLst>
                                </p:cTn>
                              </p:par>
                              <p:par>
                                <p:cTn id="37" presetID="22" presetClass="entr" presetSubtype="2" fill="hold" grpId="0" nodeType="withEffect">
                                  <p:stCondLst>
                                    <p:cond delay="250"/>
                                  </p:stCondLst>
                                  <p:childTnLst>
                                    <p:set>
                                      <p:cBhvr>
                                        <p:cTn id="38" dur="1" fill="hold">
                                          <p:stCondLst>
                                            <p:cond delay="0"/>
                                          </p:stCondLst>
                                        </p:cTn>
                                        <p:tgtEl>
                                          <p:spTgt spid="41"/>
                                        </p:tgtEl>
                                        <p:attrNameLst>
                                          <p:attrName>style.visibility</p:attrName>
                                        </p:attrNameLst>
                                      </p:cBhvr>
                                      <p:to>
                                        <p:strVal val="visible"/>
                                      </p:to>
                                    </p:set>
                                    <p:animEffect transition="in" filter="wipe(right)">
                                      <p:cBhvr>
                                        <p:cTn id="39" dur="250"/>
                                        <p:tgtEl>
                                          <p:spTgt spid="41"/>
                                        </p:tgtEl>
                                      </p:cBhvr>
                                    </p:animEffect>
                                  </p:childTnLst>
                                </p:cTn>
                              </p:par>
                              <p:par>
                                <p:cTn id="40" presetID="22" presetClass="entr" presetSubtype="2" fill="hold" grpId="0" nodeType="withEffect">
                                  <p:stCondLst>
                                    <p:cond delay="500"/>
                                  </p:stCondLst>
                                  <p:childTnLst>
                                    <p:set>
                                      <p:cBhvr>
                                        <p:cTn id="41" dur="1" fill="hold">
                                          <p:stCondLst>
                                            <p:cond delay="0"/>
                                          </p:stCondLst>
                                        </p:cTn>
                                        <p:tgtEl>
                                          <p:spTgt spid="42"/>
                                        </p:tgtEl>
                                        <p:attrNameLst>
                                          <p:attrName>style.visibility</p:attrName>
                                        </p:attrNameLst>
                                      </p:cBhvr>
                                      <p:to>
                                        <p:strVal val="visible"/>
                                      </p:to>
                                    </p:set>
                                    <p:animEffect transition="in" filter="wipe(right)">
                                      <p:cBhvr>
                                        <p:cTn id="42"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3"/>
          <p:cNvGrpSpPr/>
          <p:nvPr/>
        </p:nvGrpSpPr>
        <p:grpSpPr bwMode="auto">
          <a:xfrm>
            <a:off x="3386822" y="1268521"/>
            <a:ext cx="4150360" cy="691515"/>
            <a:chOff x="4982672" y="1556817"/>
            <a:chExt cx="4221330" cy="576063"/>
          </a:xfrm>
        </p:grpSpPr>
        <p:sp>
          <p:nvSpPr>
            <p:cNvPr id="73" name="对角圆角矩形 72"/>
            <p:cNvSpPr/>
            <p:nvPr/>
          </p:nvSpPr>
          <p:spPr>
            <a:xfrm>
              <a:off x="4982672" y="1556817"/>
              <a:ext cx="4221330" cy="576063"/>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概    述</a:t>
              </a:r>
              <a:endPar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74" name="对角圆角矩形 73"/>
            <p:cNvSpPr/>
            <p:nvPr/>
          </p:nvSpPr>
          <p:spPr>
            <a:xfrm>
              <a:off x="5084718" y="1628230"/>
              <a:ext cx="958454" cy="43270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1.1</a:t>
              </a:r>
              <a:endParaRPr kumimoji="0" lang="zh-CN" altLang="en-US"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grpSp>
        <p:nvGrpSpPr>
          <p:cNvPr id="75" name="组合 74"/>
          <p:cNvGrpSpPr/>
          <p:nvPr/>
        </p:nvGrpSpPr>
        <p:grpSpPr bwMode="auto">
          <a:xfrm>
            <a:off x="4575045" y="2593975"/>
            <a:ext cx="6537960" cy="691515"/>
            <a:chOff x="5018525" y="1556792"/>
            <a:chExt cx="6638159" cy="576064"/>
          </a:xfrm>
        </p:grpSpPr>
        <p:sp>
          <p:nvSpPr>
            <p:cNvPr id="76" name="对角圆角矩形 75"/>
            <p:cNvSpPr/>
            <p:nvPr/>
          </p:nvSpPr>
          <p:spPr>
            <a:xfrm>
              <a:off x="5018525" y="1556792"/>
              <a:ext cx="6638159"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计算机取证与司法鉴定的原则</a:t>
              </a:r>
              <a:endPar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77" name="对角圆角矩形 76"/>
            <p:cNvSpPr/>
            <p:nvPr/>
          </p:nvSpPr>
          <p:spPr>
            <a:xfrm>
              <a:off x="5084932" y="1628205"/>
              <a:ext cx="832349" cy="43270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1.2</a:t>
              </a:r>
              <a:endPar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grpSp>
        <p:nvGrpSpPr>
          <p:cNvPr id="78" name="组合 77"/>
          <p:cNvGrpSpPr/>
          <p:nvPr/>
        </p:nvGrpSpPr>
        <p:grpSpPr bwMode="auto">
          <a:xfrm>
            <a:off x="5059085" y="3918575"/>
            <a:ext cx="6725920" cy="691515"/>
            <a:chOff x="5013499" y="1556792"/>
            <a:chExt cx="6840932" cy="576064"/>
          </a:xfrm>
        </p:grpSpPr>
        <p:sp>
          <p:nvSpPr>
            <p:cNvPr id="79" name="对角圆角矩形 78"/>
            <p:cNvSpPr/>
            <p:nvPr/>
          </p:nvSpPr>
          <p:spPr>
            <a:xfrm>
              <a:off x="5013499" y="1556792"/>
              <a:ext cx="6840932"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计算机取证与司法鉴定的实施</a:t>
              </a:r>
              <a:endPar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80" name="对角圆角矩形 79"/>
            <p:cNvSpPr/>
            <p:nvPr/>
          </p:nvSpPr>
          <p:spPr>
            <a:xfrm>
              <a:off x="5085189" y="1628205"/>
              <a:ext cx="842199" cy="42794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1.3</a:t>
              </a:r>
              <a:endPar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grpSp>
        <p:nvGrpSpPr>
          <p:cNvPr id="81" name="组合 80"/>
          <p:cNvGrpSpPr/>
          <p:nvPr/>
        </p:nvGrpSpPr>
        <p:grpSpPr bwMode="auto">
          <a:xfrm>
            <a:off x="4031615" y="5236845"/>
            <a:ext cx="7615555" cy="691515"/>
            <a:chOff x="5013499" y="1556792"/>
            <a:chExt cx="7326056" cy="576064"/>
          </a:xfrm>
        </p:grpSpPr>
        <p:sp>
          <p:nvSpPr>
            <p:cNvPr id="82" name="对角圆角矩形 81"/>
            <p:cNvSpPr/>
            <p:nvPr/>
          </p:nvSpPr>
          <p:spPr>
            <a:xfrm>
              <a:off x="5013499" y="1556792"/>
              <a:ext cx="7326056"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计算机取证与司法鉴定的发展趋势</a:t>
              </a:r>
              <a:endPar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83" name="对角圆角矩形 82"/>
            <p:cNvSpPr/>
            <p:nvPr/>
          </p:nvSpPr>
          <p:spPr>
            <a:xfrm>
              <a:off x="5084933" y="1628204"/>
              <a:ext cx="792127" cy="43323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1.4</a:t>
              </a:r>
              <a:endParaRPr kumimoji="0" lang="zh-CN" altLang="en-US"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sp>
        <p:nvSpPr>
          <p:cNvPr id="84" name="TextBox 14"/>
          <p:cNvSpPr txBox="1"/>
          <p:nvPr/>
        </p:nvSpPr>
        <p:spPr>
          <a:xfrm>
            <a:off x="1295467" y="4677139"/>
            <a:ext cx="2091985" cy="977265"/>
          </a:xfrm>
          <a:prstGeom prst="rect">
            <a:avLst/>
          </a:prstGeom>
          <a:noFill/>
        </p:spPr>
        <p:txBody>
          <a:bodyPr wrap="square">
            <a:spAutoFit/>
          </a:bodyPr>
          <a:lstStyle/>
          <a:p>
            <a:pPr algn="ctr">
              <a:defRPr/>
            </a:pPr>
            <a:r>
              <a:rPr lang="zh-CN" altLang="en-US" sz="5760" b="1" dirty="0">
                <a:solidFill>
                  <a:srgbClr val="003466"/>
                </a:solidFill>
                <a:latin typeface="微软雅黑" panose="020B0503020204020204" charset="-122"/>
                <a:ea typeface="微软雅黑" panose="020B0503020204020204" charset="-122"/>
              </a:rPr>
              <a:t>目 录</a:t>
            </a:r>
            <a:endParaRPr lang="zh-CN" altLang="en-US" sz="5760" b="1" dirty="0">
              <a:solidFill>
                <a:srgbClr val="003466"/>
              </a:solidFill>
              <a:latin typeface="微软雅黑" panose="020B0503020204020204" charset="-122"/>
              <a:ea typeface="微软雅黑" panose="020B0503020204020204" charset="-122"/>
            </a:endParaRPr>
          </a:p>
        </p:txBody>
      </p:sp>
      <p:sp>
        <p:nvSpPr>
          <p:cNvPr id="2" name="文本框 1"/>
          <p:cNvSpPr txBox="1"/>
          <p:nvPr/>
        </p:nvSpPr>
        <p:spPr>
          <a:xfrm>
            <a:off x="1718842" y="5426751"/>
            <a:ext cx="1245235" cy="501650"/>
          </a:xfrm>
          <a:prstGeom prst="rect">
            <a:avLst/>
          </a:prstGeom>
          <a:noFill/>
        </p:spPr>
        <p:txBody>
          <a:bodyPr wrap="none" rtlCol="0">
            <a:spAutoFit/>
          </a:bodyPr>
          <a:lstStyle/>
          <a:p>
            <a:pPr algn="ctr"/>
            <a:r>
              <a:rPr lang="en-US" altLang="zh-CN" sz="2665" dirty="0">
                <a:solidFill>
                  <a:srgbClr val="003466"/>
                </a:solidFill>
              </a:rPr>
              <a:t>content</a:t>
            </a:r>
            <a:endParaRPr lang="zh-CN" altLang="en-US" sz="2665" dirty="0">
              <a:solidFill>
                <a:srgbClr val="003466"/>
              </a:solidFill>
            </a:endParaRPr>
          </a:p>
        </p:txBody>
      </p:sp>
      <p:pic>
        <p:nvPicPr>
          <p:cNvPr id="4" name="图片 3" descr="0"/>
          <p:cNvPicPr>
            <a:picLocks noChangeAspect="1"/>
          </p:cNvPicPr>
          <p:nvPr/>
        </p:nvPicPr>
        <p:blipFill>
          <a:blip r:embed="rId1"/>
          <a:stretch>
            <a:fillRect/>
          </a:stretch>
        </p:blipFill>
        <p:spPr>
          <a:xfrm>
            <a:off x="369993" y="1873673"/>
            <a:ext cx="4059767" cy="29303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1000"/>
                                        <p:tgtEl>
                                          <p:spTgt spid="72"/>
                                        </p:tgtEl>
                                      </p:cBhvr>
                                    </p:animEffect>
                                    <p:anim calcmode="lin" valueType="num">
                                      <p:cBhvr>
                                        <p:cTn id="17" dur="1000" fill="hold"/>
                                        <p:tgtEl>
                                          <p:spTgt spid="72"/>
                                        </p:tgtEl>
                                        <p:attrNameLst>
                                          <p:attrName>ppt_x</p:attrName>
                                        </p:attrNameLst>
                                      </p:cBhvr>
                                      <p:tavLst>
                                        <p:tav tm="0">
                                          <p:val>
                                            <p:strVal val="#ppt_x"/>
                                          </p:val>
                                        </p:tav>
                                        <p:tav tm="100000">
                                          <p:val>
                                            <p:strVal val="#ppt_x"/>
                                          </p:val>
                                        </p:tav>
                                      </p:tavLst>
                                    </p:anim>
                                    <p:anim calcmode="lin" valueType="num">
                                      <p:cBhvr>
                                        <p:cTn id="18" dur="1000" fill="hold"/>
                                        <p:tgtEl>
                                          <p:spTgt spid="72"/>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1000"/>
                                        <p:tgtEl>
                                          <p:spTgt spid="75"/>
                                        </p:tgtEl>
                                      </p:cBhvr>
                                    </p:animEffect>
                                    <p:anim calcmode="lin" valueType="num">
                                      <p:cBhvr>
                                        <p:cTn id="22" dur="1000" fill="hold"/>
                                        <p:tgtEl>
                                          <p:spTgt spid="75"/>
                                        </p:tgtEl>
                                        <p:attrNameLst>
                                          <p:attrName>ppt_x</p:attrName>
                                        </p:attrNameLst>
                                      </p:cBhvr>
                                      <p:tavLst>
                                        <p:tav tm="0">
                                          <p:val>
                                            <p:strVal val="#ppt_x"/>
                                          </p:val>
                                        </p:tav>
                                        <p:tav tm="100000">
                                          <p:val>
                                            <p:strVal val="#ppt_x"/>
                                          </p:val>
                                        </p:tav>
                                      </p:tavLst>
                                    </p:anim>
                                    <p:anim calcmode="lin" valueType="num">
                                      <p:cBhvr>
                                        <p:cTn id="23" dur="1000" fill="hold"/>
                                        <p:tgtEl>
                                          <p:spTgt spid="7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1000"/>
                                  </p:stCondLst>
                                  <p:childTnLst>
                                    <p:set>
                                      <p:cBhvr>
                                        <p:cTn id="25" dur="1" fill="hold">
                                          <p:stCondLst>
                                            <p:cond delay="0"/>
                                          </p:stCondLst>
                                        </p:cTn>
                                        <p:tgtEl>
                                          <p:spTgt spid="78"/>
                                        </p:tgtEl>
                                        <p:attrNameLst>
                                          <p:attrName>style.visibility</p:attrName>
                                        </p:attrNameLst>
                                      </p:cBhvr>
                                      <p:to>
                                        <p:strVal val="visible"/>
                                      </p:to>
                                    </p:set>
                                    <p:animEffect transition="in" filter="fade">
                                      <p:cBhvr>
                                        <p:cTn id="26" dur="1000"/>
                                        <p:tgtEl>
                                          <p:spTgt spid="78"/>
                                        </p:tgtEl>
                                      </p:cBhvr>
                                    </p:animEffect>
                                    <p:anim calcmode="lin" valueType="num">
                                      <p:cBhvr>
                                        <p:cTn id="27" dur="1000" fill="hold"/>
                                        <p:tgtEl>
                                          <p:spTgt spid="78"/>
                                        </p:tgtEl>
                                        <p:attrNameLst>
                                          <p:attrName>ppt_x</p:attrName>
                                        </p:attrNameLst>
                                      </p:cBhvr>
                                      <p:tavLst>
                                        <p:tav tm="0">
                                          <p:val>
                                            <p:strVal val="#ppt_x"/>
                                          </p:val>
                                        </p:tav>
                                        <p:tav tm="100000">
                                          <p:val>
                                            <p:strVal val="#ppt_x"/>
                                          </p:val>
                                        </p:tav>
                                      </p:tavLst>
                                    </p:anim>
                                    <p:anim calcmode="lin" valueType="num">
                                      <p:cBhvr>
                                        <p:cTn id="28" dur="1000" fill="hold"/>
                                        <p:tgtEl>
                                          <p:spTgt spid="7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150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1000"/>
                                        <p:tgtEl>
                                          <p:spTgt spid="81"/>
                                        </p:tgtEl>
                                      </p:cBhvr>
                                    </p:animEffect>
                                    <p:anim calcmode="lin" valueType="num">
                                      <p:cBhvr>
                                        <p:cTn id="32" dur="1000" fill="hold"/>
                                        <p:tgtEl>
                                          <p:spTgt spid="81"/>
                                        </p:tgtEl>
                                        <p:attrNameLst>
                                          <p:attrName>ppt_x</p:attrName>
                                        </p:attrNameLst>
                                      </p:cBhvr>
                                      <p:tavLst>
                                        <p:tav tm="0">
                                          <p:val>
                                            <p:strVal val="#ppt_x"/>
                                          </p:val>
                                        </p:tav>
                                        <p:tav tm="100000">
                                          <p:val>
                                            <p:strVal val="#ppt_x"/>
                                          </p:val>
                                        </p:tav>
                                      </p:tavLst>
                                    </p:anim>
                                    <p:anim calcmode="lin" valueType="num">
                                      <p:cBhvr>
                                        <p:cTn id="33"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2189221" y="1783628"/>
            <a:ext cx="2652395"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1.4</a:t>
            </a:r>
            <a:endPar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endParaRP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484170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4711211" y="1993766"/>
            <a:ext cx="7040880" cy="645160"/>
          </a:xfrm>
          <a:prstGeom prst="rect">
            <a:avLst/>
          </a:prstGeom>
          <a:noFill/>
        </p:spPr>
        <p:txBody>
          <a:bodyPr wrap="none" rtlCol="0">
            <a:spAutoFit/>
          </a:bodyPr>
          <a:lstStyle/>
          <a:p>
            <a:pPr algn="l"/>
            <a:r>
              <a:rPr lang="zh-CN" altLang="en-US" sz="3600" b="1" dirty="0">
                <a:solidFill>
                  <a:prstClr val="black">
                    <a:lumMod val="85000"/>
                    <a:lumOff val="15000"/>
                  </a:prstClr>
                </a:solidFill>
                <a:latin typeface="微软雅黑" panose="020B0503020204020204" charset="-122"/>
                <a:ea typeface="微软雅黑" panose="020B0503020204020204" charset="-122"/>
              </a:rPr>
              <a:t>计算机取证与司法鉴定的发展趋势</a:t>
            </a:r>
            <a:endParaRPr lang="zh-CN" altLang="en-US" sz="3600" b="1" dirty="0">
              <a:solidFill>
                <a:prstClr val="black">
                  <a:lumMod val="85000"/>
                  <a:lumOff val="15000"/>
                </a:prst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35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1199515" y="350520"/>
            <a:ext cx="64052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1.4.1 主机证据保全、恢复和分析技术</a:t>
            </a:r>
            <a:endParaRPr lang="zh-CN" altLang="en-US" sz="2400" b="1" dirty="0">
              <a:solidFill>
                <a:prstClr val="black">
                  <a:lumMod val="75000"/>
                  <a:lumOff val="25000"/>
                </a:prstClr>
              </a:solidFill>
              <a:latin typeface="微软雅黑" panose="020B0503020204020204" charset="-122"/>
            </a:endParaRPr>
          </a:p>
        </p:txBody>
      </p:sp>
      <p:sp>
        <p:nvSpPr>
          <p:cNvPr id="33" name="TextBox 53"/>
          <p:cNvSpPr txBox="1"/>
          <p:nvPr/>
        </p:nvSpPr>
        <p:spPr>
          <a:xfrm>
            <a:off x="981932" y="3044722"/>
            <a:ext cx="2518396" cy="186118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存在的主要难点有：系统格式化后文件控制块的获取技术、日志格式的分析、磁盘映像拷贝中坏道的处理、加密硬盘的处理技术等等。</a:t>
            </a:r>
            <a:endPar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endParaRPr>
          </a:p>
        </p:txBody>
      </p:sp>
      <p:sp>
        <p:nvSpPr>
          <p:cNvPr id="34" name="TextBox 54"/>
          <p:cNvSpPr txBox="1"/>
          <p:nvPr/>
        </p:nvSpPr>
        <p:spPr>
          <a:xfrm>
            <a:off x="3648281" y="1422059"/>
            <a:ext cx="2518396" cy="2451100"/>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主要研究虚拟专用网（VPN）数据传输技术、多媒体数据压缩与解压缩技术、多媒体输入与输出技术等等。存在的主要难点有：VPN传输过程中的数据加密方法的实现、VPN的隧道协议的实现。</a:t>
            </a:r>
            <a:endPar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endParaRPr>
          </a:p>
        </p:txBody>
      </p:sp>
      <p:sp>
        <p:nvSpPr>
          <p:cNvPr id="35" name="TextBox 55"/>
          <p:cNvSpPr txBox="1"/>
          <p:nvPr/>
        </p:nvSpPr>
        <p:spPr>
          <a:xfrm>
            <a:off x="6166677" y="1192173"/>
            <a:ext cx="2518396" cy="1565910"/>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主要研究SCSI多接口技术、通道技术等等。其中存在的难点有：SCSI数据传输协议的研究、多通道技术的实现。</a:t>
            </a:r>
            <a:endPar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endParaRPr>
          </a:p>
        </p:txBody>
      </p:sp>
      <p:sp>
        <p:nvSpPr>
          <p:cNvPr id="36" name="TextBox 56"/>
          <p:cNvSpPr txBox="1"/>
          <p:nvPr/>
        </p:nvSpPr>
        <p:spPr>
          <a:xfrm>
            <a:off x="8684895" y="198755"/>
            <a:ext cx="3356610" cy="1565910"/>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主要研究读写硬盘数据的相关协议、高速接口技术、数据容错技术、CRC-32签名校验技术等等。目前存在的难点有：磁盘坏道的读写问题、CRC-32签名校验的实现。</a:t>
            </a:r>
            <a:endPar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endParaRPr>
          </a:p>
        </p:txBody>
      </p:sp>
      <p:grpSp>
        <p:nvGrpSpPr>
          <p:cNvPr id="37" name="Group 66"/>
          <p:cNvGrpSpPr/>
          <p:nvPr/>
        </p:nvGrpSpPr>
        <p:grpSpPr>
          <a:xfrm>
            <a:off x="1026584" y="5057549"/>
            <a:ext cx="2428691" cy="1447800"/>
            <a:chOff x="769938" y="3793162"/>
            <a:chExt cx="1821518" cy="1085850"/>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230472" y="4017476"/>
              <a:ext cx="1213009" cy="86153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865" b="1" i="0" u="none" strike="noStrike" kern="0" cap="none" spc="0" normalizeH="0" baseline="0" noProof="0" dirty="0">
                  <a:ln>
                    <a:noFill/>
                  </a:ln>
                  <a:solidFill>
                    <a:srgbClr val="003466"/>
                  </a:solidFill>
                  <a:effectLst/>
                  <a:uLnTx/>
                  <a:uFillTx/>
                </a:rPr>
                <a:t>现场电子证据分析技术以及现场记录技术的研究</a:t>
              </a:r>
              <a:endParaRPr kumimoji="0" lang="en-US" sz="1865" b="1" i="0" u="none" strike="noStrike" kern="0" cap="none" spc="0" normalizeH="0" baseline="0" noProof="0" dirty="0">
                <a:ln>
                  <a:noFill/>
                </a:ln>
                <a:solidFill>
                  <a:srgbClr val="003466"/>
                </a:solidFill>
                <a:effectLst/>
                <a:uLnTx/>
                <a:uFillTx/>
              </a:endParaRPr>
            </a:p>
          </p:txBody>
        </p:sp>
      </p:grpSp>
      <p:grpSp>
        <p:nvGrpSpPr>
          <p:cNvPr id="40" name="Group 67"/>
          <p:cNvGrpSpPr/>
          <p:nvPr/>
        </p:nvGrpSpPr>
        <p:grpSpPr>
          <a:xfrm>
            <a:off x="3596631" y="3957489"/>
            <a:ext cx="2428691" cy="1443824"/>
            <a:chOff x="2697473" y="2968117"/>
            <a:chExt cx="1821518"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2969241" y="3362690"/>
              <a:ext cx="1422083" cy="43053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现场证据多媒体传输技术的研究</a:t>
              </a:r>
              <a:endParaRPr kumimoji="0" lang="zh-CN" altLang="en-US" sz="1865" b="1" i="0" u="none" strike="noStrike" kern="0" cap="none" spc="0" normalizeH="0" baseline="0" noProof="0" dirty="0">
                <a:ln>
                  <a:noFill/>
                </a:ln>
                <a:solidFill>
                  <a:srgbClr val="003466"/>
                </a:solidFill>
                <a:effectLst/>
                <a:uLnTx/>
                <a:uFillTx/>
              </a:endParaRPr>
            </a:p>
          </p:txBody>
        </p:sp>
      </p:grpSp>
      <p:grpSp>
        <p:nvGrpSpPr>
          <p:cNvPr id="43" name="Group 68"/>
          <p:cNvGrpSpPr/>
          <p:nvPr/>
        </p:nvGrpSpPr>
        <p:grpSpPr>
          <a:xfrm>
            <a:off x="6166677" y="2865012"/>
            <a:ext cx="2570475" cy="1443824"/>
            <a:chOff x="4625008" y="2148759"/>
            <a:chExt cx="1927856"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4886465" y="2555002"/>
              <a:ext cx="1666399" cy="43053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SCSI存储设备只读接口技术的研究</a:t>
              </a:r>
              <a:endParaRPr kumimoji="0" lang="zh-CN" altLang="en-US" sz="1865" b="1" i="0" u="none" strike="noStrike" kern="0" cap="none" spc="0" normalizeH="0" baseline="0" noProof="0" dirty="0">
                <a:ln>
                  <a:noFill/>
                </a:ln>
                <a:solidFill>
                  <a:srgbClr val="003466"/>
                </a:solidFill>
                <a:effectLst/>
                <a:uLnTx/>
                <a:uFillTx/>
              </a:endParaRPr>
            </a:p>
          </p:txBody>
        </p:sp>
      </p:grpSp>
      <p:grpSp>
        <p:nvGrpSpPr>
          <p:cNvPr id="46" name="Group 69"/>
          <p:cNvGrpSpPr/>
          <p:nvPr/>
        </p:nvGrpSpPr>
        <p:grpSpPr>
          <a:xfrm>
            <a:off x="8736725" y="1764952"/>
            <a:ext cx="2428691" cy="1443824"/>
            <a:chOff x="6552544" y="1323714"/>
            <a:chExt cx="1821518" cy="1082868"/>
          </a:xfrm>
        </p:grpSpPr>
        <p:sp>
          <p:nvSpPr>
            <p:cNvPr id="47" name="L-Shape 51"/>
            <p:cNvSpPr/>
            <p:nvPr/>
          </p:nvSpPr>
          <p:spPr>
            <a:xfrm rot="5400000">
              <a:off x="6921869" y="954389"/>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8" name="Text Placeholder 3"/>
            <p:cNvSpPr txBox="1"/>
            <p:nvPr/>
          </p:nvSpPr>
          <p:spPr>
            <a:xfrm>
              <a:off x="6865562" y="1718288"/>
              <a:ext cx="1458754" cy="43053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计算机硬盘高速硬拷贝技术的研究</a:t>
              </a:r>
              <a:endParaRPr kumimoji="0" lang="zh-CN" altLang="en-US" sz="1865" b="1" i="0" u="none" strike="noStrike" kern="0" cap="none" spc="0" normalizeH="0" baseline="0" noProof="0" dirty="0">
                <a:ln>
                  <a:noFill/>
                </a:ln>
                <a:solidFill>
                  <a:srgbClr val="003466"/>
                </a:solidFill>
                <a:effectLst/>
                <a:uLnTx/>
                <a:uFillTx/>
              </a:endParaRPr>
            </a:p>
          </p:txBody>
        </p:sp>
      </p:gr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lide(fromBottom)">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43"/>
          <p:cNvSpPr txBox="1">
            <a:spLocks noChangeArrowheads="1"/>
          </p:cNvSpPr>
          <p:nvPr/>
        </p:nvSpPr>
        <p:spPr bwMode="auto">
          <a:xfrm>
            <a:off x="1199515" y="350520"/>
            <a:ext cx="64052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1.4.1 主机证据保全、恢复和分析技术</a:t>
            </a:r>
            <a:endParaRPr lang="zh-CN" altLang="en-US" sz="2400" b="1" dirty="0">
              <a:solidFill>
                <a:prstClr val="black">
                  <a:lumMod val="75000"/>
                  <a:lumOff val="25000"/>
                </a:prstClr>
              </a:solidFill>
              <a:latin typeface="微软雅黑" panose="020B0503020204020204" charset="-122"/>
            </a:endParaRPr>
          </a:p>
        </p:txBody>
      </p:sp>
      <p:sp>
        <p:nvSpPr>
          <p:cNvPr id="33" name="TextBox 53"/>
          <p:cNvSpPr txBox="1"/>
          <p:nvPr/>
        </p:nvSpPr>
        <p:spPr>
          <a:xfrm>
            <a:off x="937482" y="2290977"/>
            <a:ext cx="2518396" cy="2745740"/>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主要研究根据已经获得的文件或数据的用词、语法和写作（编程）风格，推断出其可能作者的分析技术、根据文件控制块（记录块）的碎片推断出其可能的格式的技术。目前存在的难点有：文档碎片的获取技术。</a:t>
            </a:r>
            <a:endPar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endParaRPr>
          </a:p>
        </p:txBody>
      </p:sp>
      <p:sp>
        <p:nvSpPr>
          <p:cNvPr id="34" name="TextBox 54"/>
          <p:cNvSpPr txBox="1"/>
          <p:nvPr/>
        </p:nvSpPr>
        <p:spPr>
          <a:xfrm>
            <a:off x="3455876" y="1020104"/>
            <a:ext cx="2518396" cy="2933700"/>
          </a:xfrm>
          <a:prstGeom prst="rect">
            <a:avLst/>
          </a:prstGeom>
          <a:noFill/>
        </p:spPr>
        <p:txBody>
          <a:bodyPr wrap="square" rtlCol="0">
            <a:spAutoFit/>
          </a:bodyPr>
          <a:lstStyle/>
          <a:p>
            <a:pPr defTabSz="685165">
              <a:lnSpc>
                <a:spcPct val="120000"/>
              </a:lnSpc>
              <a:spcBef>
                <a:spcPct val="0"/>
              </a:spcBef>
            </a:pPr>
            <a:r>
              <a:rPr lang="zh-CN" altLang="en-US" sz="14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主要研究计算机数据恢复技术，例如：如何全部或尽可能恢复特殊的文件或数据块，并有效应用于取证，包括残留数据恢复技术（Slack空间，DUMP内存，SWAP文件）、常见文件系统（FAT，NTFS、Linux Ext2、Linux Ext3、Linux Swap）文件的恢复技术、磁力显微镜(magnetic force microscope。</a:t>
            </a:r>
            <a:endParaRPr lang="zh-CN" altLang="en-US" sz="14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endParaRPr>
          </a:p>
        </p:txBody>
      </p:sp>
      <p:sp>
        <p:nvSpPr>
          <p:cNvPr id="35" name="TextBox 55"/>
          <p:cNvSpPr txBox="1"/>
          <p:nvPr/>
        </p:nvSpPr>
        <p:spPr>
          <a:xfrm>
            <a:off x="6121592" y="907693"/>
            <a:ext cx="2518396" cy="186118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主要研究文件伪装技术、数据隐藏技术、数字水印技术；目前遇到的主要难题有：常见数据隐藏技术的研究、水印提取技术和常见文件的反编译技术。</a:t>
            </a:r>
            <a:endPar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endParaRPr>
          </a:p>
        </p:txBody>
      </p:sp>
      <p:sp>
        <p:nvSpPr>
          <p:cNvPr id="36" name="TextBox 56"/>
          <p:cNvSpPr txBox="1"/>
          <p:nvPr/>
        </p:nvSpPr>
        <p:spPr>
          <a:xfrm>
            <a:off x="8954135" y="3208655"/>
            <a:ext cx="2929890" cy="3335655"/>
          </a:xfrm>
          <a:prstGeom prst="rect">
            <a:avLst/>
          </a:prstGeom>
          <a:noFill/>
        </p:spPr>
        <p:txBody>
          <a:bodyPr wrap="square" rtlCol="0">
            <a:spAutoFit/>
          </a:bodyPr>
          <a:lstStyle/>
          <a:p>
            <a:pPr defTabSz="685165">
              <a:lnSpc>
                <a:spcPct val="120000"/>
              </a:lnSpc>
              <a:spcBef>
                <a:spcPct val="0"/>
              </a:spcBef>
            </a:pPr>
            <a:r>
              <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主要研究利用人工智能中的模式识别技术，分析Slack磁盘空间、未分配磁盘空间、自由空间中所包含的信息，研究交换文件、缓存文件、临时文件及网络流动数据，从而发现系统中曾发生过的Email交流、Internet浏览及文件上传下载等活动，提取出与生物、化学、核武器等恐怖袭击、炸弹制造及性犯罪等相关的内容。</a:t>
            </a:r>
            <a:endParaRPr lang="zh-CN" altLang="en-US" sz="16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endParaRPr>
          </a:p>
        </p:txBody>
      </p:sp>
      <p:grpSp>
        <p:nvGrpSpPr>
          <p:cNvPr id="37" name="Group 66"/>
          <p:cNvGrpSpPr/>
          <p:nvPr/>
        </p:nvGrpSpPr>
        <p:grpSpPr>
          <a:xfrm>
            <a:off x="1026584" y="5057549"/>
            <a:ext cx="2428691" cy="1443824"/>
            <a:chOff x="769938" y="3793162"/>
            <a:chExt cx="1821518" cy="1082868"/>
          </a:xfrm>
        </p:grpSpPr>
        <p:sp>
          <p:nvSpPr>
            <p:cNvPr id="38" name="L-Shape 28"/>
            <p:cNvSpPr/>
            <p:nvPr/>
          </p:nvSpPr>
          <p:spPr>
            <a:xfrm rot="5400000">
              <a:off x="1139263" y="3423837"/>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39" name="Text Placeholder 3"/>
            <p:cNvSpPr txBox="1"/>
            <p:nvPr/>
          </p:nvSpPr>
          <p:spPr>
            <a:xfrm>
              <a:off x="1230472" y="4125109"/>
              <a:ext cx="1213009" cy="646271"/>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865" b="1" i="0" u="none" strike="noStrike" kern="0" cap="none" spc="0" normalizeH="0" baseline="0" noProof="0" dirty="0">
                  <a:ln>
                    <a:noFill/>
                  </a:ln>
                  <a:solidFill>
                    <a:srgbClr val="003466"/>
                  </a:solidFill>
                  <a:effectLst/>
                  <a:uLnTx/>
                  <a:uFillTx/>
                </a:rPr>
                <a:t>常见格式文档碎片的分析解读技术的研究</a:t>
              </a:r>
              <a:endParaRPr kumimoji="0" lang="en-US" sz="1865" b="1" i="0" u="none" strike="noStrike" kern="0" cap="none" spc="0" normalizeH="0" baseline="0" noProof="0" dirty="0">
                <a:ln>
                  <a:noFill/>
                </a:ln>
                <a:solidFill>
                  <a:srgbClr val="003466"/>
                </a:solidFill>
                <a:effectLst/>
                <a:uLnTx/>
                <a:uFillTx/>
              </a:endParaRPr>
            </a:p>
          </p:txBody>
        </p:sp>
      </p:grpSp>
      <p:grpSp>
        <p:nvGrpSpPr>
          <p:cNvPr id="40" name="Group 67"/>
          <p:cNvGrpSpPr/>
          <p:nvPr/>
        </p:nvGrpSpPr>
        <p:grpSpPr>
          <a:xfrm>
            <a:off x="3596631" y="3957489"/>
            <a:ext cx="2428691" cy="1443824"/>
            <a:chOff x="2697473" y="2968117"/>
            <a:chExt cx="1821518" cy="1082868"/>
          </a:xfrm>
        </p:grpSpPr>
        <p:sp>
          <p:nvSpPr>
            <p:cNvPr id="41" name="L-Shape 48"/>
            <p:cNvSpPr/>
            <p:nvPr/>
          </p:nvSpPr>
          <p:spPr>
            <a:xfrm rot="5400000">
              <a:off x="3066798" y="2598792"/>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2" name="Text Placeholder 3"/>
            <p:cNvSpPr txBox="1"/>
            <p:nvPr/>
          </p:nvSpPr>
          <p:spPr>
            <a:xfrm>
              <a:off x="2969241" y="3362691"/>
              <a:ext cx="1422083" cy="43053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数据恢复技术的研究</a:t>
              </a:r>
              <a:endParaRPr kumimoji="0" lang="zh-CN" altLang="en-US" sz="1865" b="1" i="0" u="none" strike="noStrike" kern="0" cap="none" spc="0" normalizeH="0" baseline="0" noProof="0" dirty="0">
                <a:ln>
                  <a:noFill/>
                </a:ln>
                <a:solidFill>
                  <a:srgbClr val="003466"/>
                </a:solidFill>
                <a:effectLst/>
                <a:uLnTx/>
                <a:uFillTx/>
              </a:endParaRPr>
            </a:p>
          </p:txBody>
        </p:sp>
      </p:grpSp>
      <p:grpSp>
        <p:nvGrpSpPr>
          <p:cNvPr id="43" name="Group 68"/>
          <p:cNvGrpSpPr/>
          <p:nvPr/>
        </p:nvGrpSpPr>
        <p:grpSpPr>
          <a:xfrm>
            <a:off x="6166677" y="2865012"/>
            <a:ext cx="2428691" cy="1443824"/>
            <a:chOff x="4625008" y="2148759"/>
            <a:chExt cx="1821518" cy="1082868"/>
          </a:xfrm>
        </p:grpSpPr>
        <p:sp>
          <p:nvSpPr>
            <p:cNvPr id="44" name="L-Shape 49"/>
            <p:cNvSpPr/>
            <p:nvPr/>
          </p:nvSpPr>
          <p:spPr>
            <a:xfrm rot="5400000">
              <a:off x="4994333" y="1779434"/>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5" name="Text Placeholder 3"/>
            <p:cNvSpPr txBox="1"/>
            <p:nvPr/>
          </p:nvSpPr>
          <p:spPr>
            <a:xfrm>
              <a:off x="4886469" y="2563335"/>
              <a:ext cx="1502092" cy="43053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隐型文件识别和提取技术的研究</a:t>
              </a:r>
              <a:endParaRPr kumimoji="0" lang="zh-CN" altLang="en-US" sz="1865" b="1" i="0" u="none" strike="noStrike" kern="0" cap="none" spc="0" normalizeH="0" baseline="0" noProof="0" dirty="0">
                <a:ln>
                  <a:noFill/>
                </a:ln>
                <a:solidFill>
                  <a:srgbClr val="003466"/>
                </a:solidFill>
                <a:effectLst/>
                <a:uLnTx/>
                <a:uFillTx/>
              </a:endParaRPr>
            </a:p>
          </p:txBody>
        </p:sp>
      </p:grpSp>
      <p:grpSp>
        <p:nvGrpSpPr>
          <p:cNvPr id="46" name="Group 69"/>
          <p:cNvGrpSpPr/>
          <p:nvPr/>
        </p:nvGrpSpPr>
        <p:grpSpPr>
          <a:xfrm>
            <a:off x="8736725" y="1764952"/>
            <a:ext cx="2428691" cy="1443824"/>
            <a:chOff x="6552544" y="1323714"/>
            <a:chExt cx="1821518" cy="1082868"/>
          </a:xfrm>
        </p:grpSpPr>
        <p:sp>
          <p:nvSpPr>
            <p:cNvPr id="47" name="L-Shape 51"/>
            <p:cNvSpPr/>
            <p:nvPr/>
          </p:nvSpPr>
          <p:spPr>
            <a:xfrm rot="5400000">
              <a:off x="6921869" y="954389"/>
              <a:ext cx="1082868" cy="1821518"/>
            </a:xfrm>
            <a:prstGeom prst="corner">
              <a:avLst>
                <a:gd name="adj1" fmla="val 23898"/>
                <a:gd name="adj2" fmla="val 22341"/>
              </a:avLst>
            </a:pr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003466"/>
                </a:solidFill>
                <a:effectLst/>
                <a:uLnTx/>
                <a:uFillTx/>
                <a:latin typeface="Calibri" panose="020F0502020204030204"/>
              </a:endParaRPr>
            </a:p>
          </p:txBody>
        </p:sp>
        <p:sp>
          <p:nvSpPr>
            <p:cNvPr id="48" name="Text Placeholder 3"/>
            <p:cNvSpPr txBox="1"/>
            <p:nvPr/>
          </p:nvSpPr>
          <p:spPr>
            <a:xfrm>
              <a:off x="6955451" y="1718287"/>
              <a:ext cx="1294447" cy="43053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65" b="1" i="0" u="none" strike="noStrike" kern="0" cap="none" spc="0" normalizeH="0" baseline="0" noProof="0" dirty="0">
                  <a:ln>
                    <a:noFill/>
                  </a:ln>
                  <a:solidFill>
                    <a:srgbClr val="003466"/>
                  </a:solidFill>
                  <a:effectLst/>
                  <a:uLnTx/>
                  <a:uFillTx/>
                </a:rPr>
                <a:t>信息智能识别技术的研究</a:t>
              </a:r>
              <a:endParaRPr kumimoji="0" lang="zh-CN" altLang="en-US" sz="1865" b="1" i="0" u="none" strike="noStrike" kern="0" cap="none" spc="0" normalizeH="0" baseline="0" noProof="0" dirty="0">
                <a:ln>
                  <a:noFill/>
                </a:ln>
                <a:solidFill>
                  <a:srgbClr val="003466"/>
                </a:solidFill>
                <a:effectLst/>
                <a:uLnTx/>
                <a:uFillTx/>
              </a:endParaRPr>
            </a:p>
          </p:txBody>
        </p:sp>
      </p:gr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Bottom)">
                                      <p:cBhvr>
                                        <p:cTn id="12" dur="500"/>
                                        <p:tgtEl>
                                          <p:spTgt spid="33"/>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fill="hold"/>
                                        <p:tgtEl>
                                          <p:spTgt spid="46"/>
                                        </p:tgtEl>
                                        <p:attrNameLst>
                                          <p:attrName>ppt_x</p:attrName>
                                        </p:attrNameLst>
                                      </p:cBhvr>
                                      <p:tavLst>
                                        <p:tav tm="0">
                                          <p:val>
                                            <p:strVal val="#ppt_x"/>
                                          </p:val>
                                        </p:tav>
                                        <p:tav tm="100000">
                                          <p:val>
                                            <p:strVal val="#ppt_x"/>
                                          </p:val>
                                        </p:tav>
                                      </p:tavLst>
                                    </p:anim>
                                    <p:anim calcmode="lin" valueType="num">
                                      <p:cBhvr additive="base">
                                        <p:cTn id="35" dur="500" fill="hold"/>
                                        <p:tgtEl>
                                          <p:spTgt spid="46"/>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lide(fromBottom)">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5"/>
          <p:cNvSpPr/>
          <p:nvPr/>
        </p:nvSpPr>
        <p:spPr bwMode="auto">
          <a:xfrm>
            <a:off x="3220717" y="3586480"/>
            <a:ext cx="2502056" cy="3279987"/>
          </a:xfrm>
          <a:custGeom>
            <a:avLst/>
            <a:gdLst>
              <a:gd name="T0" fmla="*/ 417 w 492"/>
              <a:gd name="T1" fmla="*/ 473 h 789"/>
              <a:gd name="T2" fmla="*/ 273 w 492"/>
              <a:gd name="T3" fmla="*/ 181 h 789"/>
              <a:gd name="T4" fmla="*/ 22 w 492"/>
              <a:gd name="T5" fmla="*/ 2 h 789"/>
              <a:gd name="T6" fmla="*/ 2 w 492"/>
              <a:gd name="T7" fmla="*/ 14 h 789"/>
              <a:gd name="T8" fmla="*/ 14 w 492"/>
              <a:gd name="T9" fmla="*/ 34 h 789"/>
              <a:gd name="T10" fmla="*/ 29 w 492"/>
              <a:gd name="T11" fmla="*/ 37 h 789"/>
              <a:gd name="T12" fmla="*/ 387 w 492"/>
              <a:gd name="T13" fmla="*/ 483 h 789"/>
              <a:gd name="T14" fmla="*/ 460 w 492"/>
              <a:gd name="T15" fmla="*/ 789 h 789"/>
              <a:gd name="T16" fmla="*/ 476 w 492"/>
              <a:gd name="T17" fmla="*/ 789 h 789"/>
              <a:gd name="T18" fmla="*/ 492 w 492"/>
              <a:gd name="T19" fmla="*/ 789 h 789"/>
              <a:gd name="T20" fmla="*/ 417 w 492"/>
              <a:gd name="T21" fmla="*/ 473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789">
                <a:moveTo>
                  <a:pt x="417" y="473"/>
                </a:moveTo>
                <a:cubicBezTo>
                  <a:pt x="378" y="355"/>
                  <a:pt x="329" y="257"/>
                  <a:pt x="273" y="181"/>
                </a:cubicBezTo>
                <a:cubicBezTo>
                  <a:pt x="201" y="85"/>
                  <a:pt x="117" y="25"/>
                  <a:pt x="22" y="2"/>
                </a:cubicBezTo>
                <a:cubicBezTo>
                  <a:pt x="13" y="0"/>
                  <a:pt x="5" y="6"/>
                  <a:pt x="2" y="14"/>
                </a:cubicBezTo>
                <a:cubicBezTo>
                  <a:pt x="0" y="23"/>
                  <a:pt x="6" y="31"/>
                  <a:pt x="14" y="34"/>
                </a:cubicBezTo>
                <a:cubicBezTo>
                  <a:pt x="19" y="35"/>
                  <a:pt x="24" y="36"/>
                  <a:pt x="29" y="37"/>
                </a:cubicBezTo>
                <a:cubicBezTo>
                  <a:pt x="219" y="92"/>
                  <a:pt x="328" y="308"/>
                  <a:pt x="387" y="483"/>
                </a:cubicBezTo>
                <a:cubicBezTo>
                  <a:pt x="426" y="601"/>
                  <a:pt x="448" y="716"/>
                  <a:pt x="460" y="789"/>
                </a:cubicBezTo>
                <a:cubicBezTo>
                  <a:pt x="476" y="789"/>
                  <a:pt x="476" y="789"/>
                  <a:pt x="476" y="789"/>
                </a:cubicBezTo>
                <a:cubicBezTo>
                  <a:pt x="492" y="789"/>
                  <a:pt x="492" y="789"/>
                  <a:pt x="492" y="789"/>
                </a:cubicBezTo>
                <a:cubicBezTo>
                  <a:pt x="481" y="715"/>
                  <a:pt x="458" y="596"/>
                  <a:pt x="417" y="473"/>
                </a:cubicBezTo>
                <a:close/>
              </a:path>
            </a:pathLst>
          </a:custGeom>
          <a:solidFill>
            <a:srgbClr val="003466"/>
          </a:solidFill>
          <a:ln>
            <a:noFill/>
          </a:ln>
        </p:spPr>
        <p:txBody>
          <a:bodyPr vert="horz" wrap="square" lIns="121920" tIns="60960" rIns="121920" bIns="60960" numCol="1" anchor="t" anchorCtr="0" compatLnSpc="1"/>
          <a:lstStyle/>
          <a:p>
            <a:pPr eaLnBrk="0" fontAlgn="base" hangingPunct="0">
              <a:spcBef>
                <a:spcPct val="0"/>
              </a:spcBef>
              <a:spcAft>
                <a:spcPct val="0"/>
              </a:spcAft>
              <a:defRPr/>
            </a:pPr>
            <a:endParaRPr lang="zh-CN" altLang="en-US" sz="2400" kern="0">
              <a:solidFill>
                <a:prstClr val="black"/>
              </a:solidFill>
              <a:latin typeface="微软雅黑" panose="020B0503020204020204" charset="-122"/>
              <a:ea typeface="微软雅黑" panose="020B0503020204020204" charset="-122"/>
            </a:endParaRPr>
          </a:p>
        </p:txBody>
      </p:sp>
      <p:sp>
        <p:nvSpPr>
          <p:cNvPr id="65" name="Freeform 6"/>
          <p:cNvSpPr/>
          <p:nvPr/>
        </p:nvSpPr>
        <p:spPr bwMode="auto">
          <a:xfrm>
            <a:off x="6424917" y="3484880"/>
            <a:ext cx="2475241" cy="3381587"/>
          </a:xfrm>
          <a:custGeom>
            <a:avLst/>
            <a:gdLst>
              <a:gd name="T0" fmla="*/ 489 w 491"/>
              <a:gd name="T1" fmla="*/ 14 h 789"/>
              <a:gd name="T2" fmla="*/ 470 w 491"/>
              <a:gd name="T3" fmla="*/ 2 h 789"/>
              <a:gd name="T4" fmla="*/ 219 w 491"/>
              <a:gd name="T5" fmla="*/ 181 h 789"/>
              <a:gd name="T6" fmla="*/ 74 w 491"/>
              <a:gd name="T7" fmla="*/ 473 h 789"/>
              <a:gd name="T8" fmla="*/ 0 w 491"/>
              <a:gd name="T9" fmla="*/ 789 h 789"/>
              <a:gd name="T10" fmla="*/ 16 w 491"/>
              <a:gd name="T11" fmla="*/ 789 h 789"/>
              <a:gd name="T12" fmla="*/ 32 w 491"/>
              <a:gd name="T13" fmla="*/ 789 h 789"/>
              <a:gd name="T14" fmla="*/ 105 w 491"/>
              <a:gd name="T15" fmla="*/ 483 h 789"/>
              <a:gd name="T16" fmla="*/ 463 w 491"/>
              <a:gd name="T17" fmla="*/ 37 h 789"/>
              <a:gd name="T18" fmla="*/ 477 w 491"/>
              <a:gd name="T19" fmla="*/ 34 h 789"/>
              <a:gd name="T20" fmla="*/ 489 w 491"/>
              <a:gd name="T21" fmla="*/ 14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789">
                <a:moveTo>
                  <a:pt x="489" y="14"/>
                </a:moveTo>
                <a:cubicBezTo>
                  <a:pt x="487" y="6"/>
                  <a:pt x="479" y="0"/>
                  <a:pt x="470" y="2"/>
                </a:cubicBezTo>
                <a:cubicBezTo>
                  <a:pt x="375" y="25"/>
                  <a:pt x="291" y="85"/>
                  <a:pt x="219" y="181"/>
                </a:cubicBezTo>
                <a:cubicBezTo>
                  <a:pt x="163" y="257"/>
                  <a:pt x="114" y="355"/>
                  <a:pt x="74" y="473"/>
                </a:cubicBezTo>
                <a:cubicBezTo>
                  <a:pt x="33" y="596"/>
                  <a:pt x="11" y="715"/>
                  <a:pt x="0" y="789"/>
                </a:cubicBezTo>
                <a:cubicBezTo>
                  <a:pt x="16" y="789"/>
                  <a:pt x="16" y="789"/>
                  <a:pt x="16" y="789"/>
                </a:cubicBezTo>
                <a:cubicBezTo>
                  <a:pt x="32" y="789"/>
                  <a:pt x="32" y="789"/>
                  <a:pt x="32" y="789"/>
                </a:cubicBezTo>
                <a:cubicBezTo>
                  <a:pt x="43" y="716"/>
                  <a:pt x="65" y="601"/>
                  <a:pt x="105" y="483"/>
                </a:cubicBezTo>
                <a:cubicBezTo>
                  <a:pt x="163" y="309"/>
                  <a:pt x="272" y="92"/>
                  <a:pt x="463" y="37"/>
                </a:cubicBezTo>
                <a:cubicBezTo>
                  <a:pt x="468" y="36"/>
                  <a:pt x="473" y="35"/>
                  <a:pt x="477" y="34"/>
                </a:cubicBezTo>
                <a:cubicBezTo>
                  <a:pt x="486" y="31"/>
                  <a:pt x="491" y="23"/>
                  <a:pt x="489" y="14"/>
                </a:cubicBezTo>
                <a:close/>
              </a:path>
            </a:pathLst>
          </a:custGeom>
          <a:solidFill>
            <a:srgbClr val="003466"/>
          </a:solidFill>
          <a:ln>
            <a:noFill/>
          </a:ln>
        </p:spPr>
        <p:txBody>
          <a:bodyPr vert="horz" wrap="square" lIns="121920" tIns="60960" rIns="121920" bIns="60960" numCol="1" anchor="t" anchorCtr="0" compatLnSpc="1"/>
          <a:lstStyle/>
          <a:p>
            <a:pPr eaLnBrk="0" fontAlgn="base" hangingPunct="0">
              <a:spcBef>
                <a:spcPct val="0"/>
              </a:spcBef>
              <a:spcAft>
                <a:spcPct val="0"/>
              </a:spcAft>
              <a:defRPr/>
            </a:pPr>
            <a:endParaRPr lang="zh-CN" altLang="en-US" sz="2400" kern="0">
              <a:solidFill>
                <a:prstClr val="black"/>
              </a:solidFill>
              <a:latin typeface="微软雅黑" panose="020B0503020204020204" charset="-122"/>
              <a:ea typeface="微软雅黑" panose="020B0503020204020204" charset="-122"/>
            </a:endParaRPr>
          </a:p>
        </p:txBody>
      </p:sp>
      <p:sp>
        <p:nvSpPr>
          <p:cNvPr id="66" name="Freeform 7"/>
          <p:cNvSpPr/>
          <p:nvPr/>
        </p:nvSpPr>
        <p:spPr bwMode="auto">
          <a:xfrm>
            <a:off x="5234079" y="2885439"/>
            <a:ext cx="644469" cy="3981028"/>
          </a:xfrm>
          <a:custGeom>
            <a:avLst/>
            <a:gdLst>
              <a:gd name="T0" fmla="*/ 33 w 110"/>
              <a:gd name="T1" fmla="*/ 13 h 869"/>
              <a:gd name="T2" fmla="*/ 13 w 110"/>
              <a:gd name="T3" fmla="*/ 3 h 869"/>
              <a:gd name="T4" fmla="*/ 2 w 110"/>
              <a:gd name="T5" fmla="*/ 23 h 869"/>
              <a:gd name="T6" fmla="*/ 25 w 110"/>
              <a:gd name="T7" fmla="*/ 107 h 869"/>
              <a:gd name="T8" fmla="*/ 76 w 110"/>
              <a:gd name="T9" fmla="*/ 760 h 869"/>
              <a:gd name="T10" fmla="*/ 75 w 110"/>
              <a:gd name="T11" fmla="*/ 869 h 869"/>
              <a:gd name="T12" fmla="*/ 84 w 110"/>
              <a:gd name="T13" fmla="*/ 869 h 869"/>
              <a:gd name="T14" fmla="*/ 91 w 110"/>
              <a:gd name="T15" fmla="*/ 869 h 869"/>
              <a:gd name="T16" fmla="*/ 107 w 110"/>
              <a:gd name="T17" fmla="*/ 869 h 869"/>
              <a:gd name="T18" fmla="*/ 33 w 110"/>
              <a:gd name="T19" fmla="*/ 13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69">
                <a:moveTo>
                  <a:pt x="33" y="13"/>
                </a:moveTo>
                <a:cubicBezTo>
                  <a:pt x="30" y="5"/>
                  <a:pt x="21" y="0"/>
                  <a:pt x="13" y="3"/>
                </a:cubicBezTo>
                <a:cubicBezTo>
                  <a:pt x="4" y="6"/>
                  <a:pt x="0" y="15"/>
                  <a:pt x="2" y="23"/>
                </a:cubicBezTo>
                <a:cubicBezTo>
                  <a:pt x="11" y="48"/>
                  <a:pt x="18" y="77"/>
                  <a:pt x="25" y="107"/>
                </a:cubicBezTo>
                <a:cubicBezTo>
                  <a:pt x="66" y="301"/>
                  <a:pt x="75" y="580"/>
                  <a:pt x="76" y="760"/>
                </a:cubicBezTo>
                <a:cubicBezTo>
                  <a:pt x="76" y="803"/>
                  <a:pt x="76" y="840"/>
                  <a:pt x="75" y="869"/>
                </a:cubicBezTo>
                <a:cubicBezTo>
                  <a:pt x="84" y="869"/>
                  <a:pt x="84" y="869"/>
                  <a:pt x="84" y="869"/>
                </a:cubicBezTo>
                <a:cubicBezTo>
                  <a:pt x="91" y="869"/>
                  <a:pt x="91" y="869"/>
                  <a:pt x="91" y="869"/>
                </a:cubicBezTo>
                <a:cubicBezTo>
                  <a:pt x="107" y="869"/>
                  <a:pt x="107" y="869"/>
                  <a:pt x="107" y="869"/>
                </a:cubicBezTo>
                <a:cubicBezTo>
                  <a:pt x="110" y="693"/>
                  <a:pt x="108" y="246"/>
                  <a:pt x="33" y="13"/>
                </a:cubicBezTo>
                <a:close/>
              </a:path>
            </a:pathLst>
          </a:custGeom>
          <a:solidFill>
            <a:srgbClr val="003466"/>
          </a:solidFill>
          <a:ln>
            <a:noFill/>
          </a:ln>
        </p:spPr>
        <p:txBody>
          <a:bodyPr vert="horz" wrap="square" lIns="121920" tIns="60960" rIns="121920" bIns="60960" numCol="1" anchor="t" anchorCtr="0" compatLnSpc="1"/>
          <a:lstStyle/>
          <a:p>
            <a:pPr eaLnBrk="0" fontAlgn="base" hangingPunct="0">
              <a:spcBef>
                <a:spcPct val="0"/>
              </a:spcBef>
              <a:spcAft>
                <a:spcPct val="0"/>
              </a:spcAft>
              <a:defRPr/>
            </a:pPr>
            <a:endParaRPr lang="zh-CN" altLang="en-US" sz="2400" kern="0">
              <a:solidFill>
                <a:prstClr val="black"/>
              </a:solidFill>
              <a:latin typeface="微软雅黑" panose="020B0503020204020204" charset="-122"/>
              <a:ea typeface="微软雅黑" panose="020B0503020204020204" charset="-122"/>
            </a:endParaRPr>
          </a:p>
        </p:txBody>
      </p:sp>
      <p:sp>
        <p:nvSpPr>
          <p:cNvPr id="67" name="Freeform 8"/>
          <p:cNvSpPr/>
          <p:nvPr/>
        </p:nvSpPr>
        <p:spPr bwMode="auto">
          <a:xfrm>
            <a:off x="6249895" y="2885439"/>
            <a:ext cx="644469" cy="3981028"/>
          </a:xfrm>
          <a:custGeom>
            <a:avLst/>
            <a:gdLst>
              <a:gd name="T0" fmla="*/ 97 w 110"/>
              <a:gd name="T1" fmla="*/ 3 h 869"/>
              <a:gd name="T2" fmla="*/ 77 w 110"/>
              <a:gd name="T3" fmla="*/ 13 h 869"/>
              <a:gd name="T4" fmla="*/ 2 w 110"/>
              <a:gd name="T5" fmla="*/ 869 h 869"/>
              <a:gd name="T6" fmla="*/ 19 w 110"/>
              <a:gd name="T7" fmla="*/ 869 h 869"/>
              <a:gd name="T8" fmla="*/ 26 w 110"/>
              <a:gd name="T9" fmla="*/ 869 h 869"/>
              <a:gd name="T10" fmla="*/ 35 w 110"/>
              <a:gd name="T11" fmla="*/ 869 h 869"/>
              <a:gd name="T12" fmla="*/ 34 w 110"/>
              <a:gd name="T13" fmla="*/ 760 h 869"/>
              <a:gd name="T14" fmla="*/ 85 w 110"/>
              <a:gd name="T15" fmla="*/ 107 h 869"/>
              <a:gd name="T16" fmla="*/ 107 w 110"/>
              <a:gd name="T17" fmla="*/ 23 h 869"/>
              <a:gd name="T18" fmla="*/ 97 w 110"/>
              <a:gd name="T19" fmla="*/ 3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69">
                <a:moveTo>
                  <a:pt x="97" y="3"/>
                </a:moveTo>
                <a:cubicBezTo>
                  <a:pt x="89" y="0"/>
                  <a:pt x="80" y="5"/>
                  <a:pt x="77" y="13"/>
                </a:cubicBezTo>
                <a:cubicBezTo>
                  <a:pt x="1" y="246"/>
                  <a:pt x="0" y="693"/>
                  <a:pt x="2" y="869"/>
                </a:cubicBezTo>
                <a:cubicBezTo>
                  <a:pt x="19" y="869"/>
                  <a:pt x="19" y="869"/>
                  <a:pt x="19" y="869"/>
                </a:cubicBezTo>
                <a:cubicBezTo>
                  <a:pt x="26" y="869"/>
                  <a:pt x="26" y="869"/>
                  <a:pt x="26" y="869"/>
                </a:cubicBezTo>
                <a:cubicBezTo>
                  <a:pt x="35" y="869"/>
                  <a:pt x="35" y="869"/>
                  <a:pt x="35" y="869"/>
                </a:cubicBezTo>
                <a:cubicBezTo>
                  <a:pt x="34" y="840"/>
                  <a:pt x="34" y="803"/>
                  <a:pt x="34" y="760"/>
                </a:cubicBezTo>
                <a:cubicBezTo>
                  <a:pt x="35" y="580"/>
                  <a:pt x="44" y="301"/>
                  <a:pt x="85" y="107"/>
                </a:cubicBezTo>
                <a:cubicBezTo>
                  <a:pt x="92" y="77"/>
                  <a:pt x="99" y="48"/>
                  <a:pt x="107" y="23"/>
                </a:cubicBezTo>
                <a:cubicBezTo>
                  <a:pt x="110" y="15"/>
                  <a:pt x="105" y="6"/>
                  <a:pt x="97" y="3"/>
                </a:cubicBezTo>
                <a:close/>
              </a:path>
            </a:pathLst>
          </a:custGeom>
          <a:solidFill>
            <a:srgbClr val="003466"/>
          </a:solidFill>
          <a:ln>
            <a:noFill/>
          </a:ln>
        </p:spPr>
        <p:txBody>
          <a:bodyPr vert="horz" wrap="square" lIns="121920" tIns="60960" rIns="121920" bIns="60960" numCol="1" anchor="t" anchorCtr="0" compatLnSpc="1"/>
          <a:lstStyle/>
          <a:p>
            <a:pPr eaLnBrk="0" fontAlgn="base" hangingPunct="0">
              <a:spcBef>
                <a:spcPct val="0"/>
              </a:spcBef>
              <a:spcAft>
                <a:spcPct val="0"/>
              </a:spcAft>
              <a:defRPr/>
            </a:pPr>
            <a:endParaRPr lang="zh-CN" altLang="en-US" sz="2400" kern="0">
              <a:solidFill>
                <a:prstClr val="black"/>
              </a:solidFill>
              <a:latin typeface="微软雅黑" panose="020B0503020204020204" charset="-122"/>
              <a:ea typeface="微软雅黑" panose="020B0503020204020204" charset="-122"/>
            </a:endParaRPr>
          </a:p>
        </p:txBody>
      </p:sp>
      <p:sp>
        <p:nvSpPr>
          <p:cNvPr id="69" name="椭圆 68"/>
          <p:cNvSpPr/>
          <p:nvPr/>
        </p:nvSpPr>
        <p:spPr>
          <a:xfrm>
            <a:off x="2180590" y="3170555"/>
            <a:ext cx="812800" cy="8128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sz="2400" kern="0">
              <a:solidFill>
                <a:prstClr val="white"/>
              </a:solidFill>
              <a:latin typeface="微软雅黑" panose="020B0503020204020204" charset="-122"/>
              <a:ea typeface="微软雅黑" panose="020B0503020204020204" charset="-122"/>
            </a:endParaRPr>
          </a:p>
        </p:txBody>
      </p:sp>
      <p:sp>
        <p:nvSpPr>
          <p:cNvPr id="72" name="椭圆 71"/>
          <p:cNvSpPr/>
          <p:nvPr/>
        </p:nvSpPr>
        <p:spPr>
          <a:xfrm>
            <a:off x="6513195" y="1920240"/>
            <a:ext cx="812800" cy="8128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sz="2400" kern="0">
              <a:solidFill>
                <a:prstClr val="white"/>
              </a:solidFill>
              <a:latin typeface="微软雅黑" panose="020B0503020204020204" charset="-122"/>
              <a:ea typeface="微软雅黑" panose="020B0503020204020204" charset="-122"/>
            </a:endParaRPr>
          </a:p>
        </p:txBody>
      </p:sp>
      <p:sp>
        <p:nvSpPr>
          <p:cNvPr id="75" name="椭圆 74"/>
          <p:cNvSpPr/>
          <p:nvPr/>
        </p:nvSpPr>
        <p:spPr>
          <a:xfrm>
            <a:off x="4797425" y="1931670"/>
            <a:ext cx="812800" cy="8128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sz="2400" kern="0">
              <a:solidFill>
                <a:prstClr val="white"/>
              </a:solidFill>
              <a:latin typeface="微软雅黑" panose="020B0503020204020204" charset="-122"/>
              <a:ea typeface="微软雅黑" panose="020B0503020204020204" charset="-122"/>
            </a:endParaRPr>
          </a:p>
        </p:txBody>
      </p:sp>
      <p:sp>
        <p:nvSpPr>
          <p:cNvPr id="78" name="椭圆 77"/>
          <p:cNvSpPr/>
          <p:nvPr/>
        </p:nvSpPr>
        <p:spPr>
          <a:xfrm>
            <a:off x="9182100" y="3088640"/>
            <a:ext cx="812800" cy="812800"/>
          </a:xfrm>
          <a:prstGeom prst="ellipse">
            <a:avLst/>
          </a:prstGeom>
          <a:solidFill>
            <a:srgbClr val="003466"/>
          </a:solidFill>
          <a:ln w="25400" cap="flat" cmpd="sng" algn="ctr">
            <a:noFill/>
            <a:prstDash val="solid"/>
          </a:ln>
          <a:effectLst/>
        </p:spPr>
        <p:txBody>
          <a:bodyPr wrap="square" rtlCol="0" anchor="ctr">
            <a:noAutofit/>
          </a:bodyPr>
          <a:lstStyle/>
          <a:p>
            <a:pPr algn="ctr" eaLnBrk="0" fontAlgn="base" hangingPunct="0">
              <a:spcBef>
                <a:spcPct val="0"/>
              </a:spcBef>
              <a:spcAft>
                <a:spcPct val="0"/>
              </a:spcAft>
              <a:defRPr/>
            </a:pPr>
            <a:endParaRPr lang="zh-CN" altLang="en-US" sz="2400" kern="0">
              <a:solidFill>
                <a:prstClr val="white"/>
              </a:solidFill>
              <a:latin typeface="微软雅黑" panose="020B0503020204020204" charset="-122"/>
              <a:ea typeface="微软雅黑" panose="020B0503020204020204" charset="-122"/>
            </a:endParaRPr>
          </a:p>
        </p:txBody>
      </p:sp>
      <p:sp>
        <p:nvSpPr>
          <p:cNvPr id="81" name="矩形 80"/>
          <p:cNvSpPr/>
          <p:nvPr/>
        </p:nvSpPr>
        <p:spPr>
          <a:xfrm>
            <a:off x="1493520" y="4173855"/>
            <a:ext cx="2186305" cy="665480"/>
          </a:xfrm>
          <a:prstGeom prst="rect">
            <a:avLst/>
          </a:prstGeom>
        </p:spPr>
        <p:txBody>
          <a:bodyPr wrap="square">
            <a:spAutoFit/>
          </a:bodyPr>
          <a:lstStyle/>
          <a:p>
            <a:pPr algn="l" eaLnBrk="0" fontAlgn="base" hangingPunct="0">
              <a:spcBef>
                <a:spcPct val="0"/>
              </a:spcBef>
              <a:spcAft>
                <a:spcPct val="0"/>
              </a:spcAft>
              <a:defRPr/>
            </a:pPr>
            <a:r>
              <a:rPr lang="zh-CN" altLang="en-US" sz="1865" b="1" kern="0" dirty="0">
                <a:solidFill>
                  <a:prstClr val="black">
                    <a:lumMod val="90000"/>
                    <a:lumOff val="10000"/>
                  </a:prstClr>
                </a:solidFill>
                <a:latin typeface="微软雅黑" panose="020B0503020204020204" charset="-122"/>
                <a:ea typeface="微软雅黑" panose="020B0503020204020204" charset="-122"/>
                <a:cs typeface="Arial" panose="020B0604020202020204" pitchFamily="34" charset="0"/>
              </a:rPr>
              <a:t>IPV4/IPV6网络信息捕获和分析技术</a:t>
            </a:r>
            <a:endParaRPr lang="zh-CN" altLang="en-US" sz="1865" b="1" kern="0" dirty="0">
              <a:solidFill>
                <a:prstClr val="black">
                  <a:lumMod val="90000"/>
                  <a:lumOff val="10000"/>
                </a:prstClr>
              </a:solidFill>
              <a:latin typeface="微软雅黑" panose="020B0503020204020204" charset="-122"/>
              <a:ea typeface="微软雅黑" panose="020B0503020204020204" charset="-122"/>
              <a:cs typeface="Arial" panose="020B0604020202020204" pitchFamily="34" charset="0"/>
            </a:endParaRPr>
          </a:p>
        </p:txBody>
      </p:sp>
      <p:sp>
        <p:nvSpPr>
          <p:cNvPr id="84" name="矩形 83"/>
          <p:cNvSpPr/>
          <p:nvPr/>
        </p:nvSpPr>
        <p:spPr>
          <a:xfrm>
            <a:off x="9006840" y="4043680"/>
            <a:ext cx="2320290" cy="378460"/>
          </a:xfrm>
          <a:prstGeom prst="rect">
            <a:avLst/>
          </a:prstGeom>
        </p:spPr>
        <p:txBody>
          <a:bodyPr wrap="none">
            <a:spAutoFit/>
          </a:bodyPr>
          <a:lstStyle/>
          <a:p>
            <a:pPr algn="l" eaLnBrk="0" fontAlgn="base" hangingPunct="0">
              <a:spcBef>
                <a:spcPct val="0"/>
              </a:spcBef>
              <a:spcAft>
                <a:spcPct val="0"/>
              </a:spcAft>
              <a:defRPr/>
            </a:pPr>
            <a:r>
              <a:rPr lang="zh-CN" altLang="en-US" sz="1865" b="1" kern="0" dirty="0">
                <a:solidFill>
                  <a:prstClr val="black">
                    <a:lumMod val="90000"/>
                    <a:lumOff val="10000"/>
                  </a:prstClr>
                </a:solidFill>
                <a:latin typeface="微软雅黑" panose="020B0503020204020204" charset="-122"/>
                <a:ea typeface="微软雅黑" panose="020B0503020204020204" charset="-122"/>
              </a:rPr>
              <a:t>网络代理与网络追踪</a:t>
            </a:r>
            <a:endParaRPr lang="zh-CN" altLang="en-US" sz="1865" b="1" kern="0" dirty="0">
              <a:solidFill>
                <a:prstClr val="black">
                  <a:lumMod val="90000"/>
                  <a:lumOff val="10000"/>
                </a:prstClr>
              </a:solidFill>
              <a:latin typeface="微软雅黑" panose="020B0503020204020204" charset="-122"/>
              <a:ea typeface="微软雅黑" panose="020B0503020204020204" charset="-122"/>
            </a:endParaRPr>
          </a:p>
        </p:txBody>
      </p:sp>
      <p:sp>
        <p:nvSpPr>
          <p:cNvPr id="87" name="矩形 86"/>
          <p:cNvSpPr/>
          <p:nvPr/>
        </p:nvSpPr>
        <p:spPr>
          <a:xfrm>
            <a:off x="3899535" y="1144270"/>
            <a:ext cx="2090420" cy="665480"/>
          </a:xfrm>
          <a:prstGeom prst="rect">
            <a:avLst/>
          </a:prstGeom>
        </p:spPr>
        <p:txBody>
          <a:bodyPr wrap="square">
            <a:spAutoFit/>
          </a:bodyPr>
          <a:lstStyle/>
          <a:p>
            <a:pPr algn="l" eaLnBrk="0" fontAlgn="base" hangingPunct="0">
              <a:spcBef>
                <a:spcPct val="0"/>
              </a:spcBef>
              <a:spcAft>
                <a:spcPct val="0"/>
              </a:spcAft>
              <a:defRPr/>
            </a:pPr>
            <a:r>
              <a:rPr lang="zh-CN" altLang="en-US" sz="1865" b="1" kern="0" dirty="0">
                <a:solidFill>
                  <a:prstClr val="black">
                    <a:lumMod val="90000"/>
                    <a:lumOff val="10000"/>
                  </a:prstClr>
                </a:solidFill>
                <a:latin typeface="微软雅黑" panose="020B0503020204020204" charset="-122"/>
                <a:ea typeface="微软雅黑" panose="020B0503020204020204" charset="-122"/>
              </a:rPr>
              <a:t>无线网络的IP信息捕获和分析技术</a:t>
            </a:r>
            <a:endParaRPr lang="zh-CN" altLang="en-US" sz="1865" b="1" kern="0" dirty="0">
              <a:solidFill>
                <a:prstClr val="black">
                  <a:lumMod val="90000"/>
                  <a:lumOff val="10000"/>
                </a:prstClr>
              </a:solidFill>
              <a:latin typeface="微软雅黑" panose="020B0503020204020204" charset="-122"/>
              <a:ea typeface="微软雅黑" panose="020B0503020204020204" charset="-122"/>
            </a:endParaRPr>
          </a:p>
        </p:txBody>
      </p:sp>
      <p:sp>
        <p:nvSpPr>
          <p:cNvPr id="90" name="矩形 89"/>
          <p:cNvSpPr/>
          <p:nvPr/>
        </p:nvSpPr>
        <p:spPr>
          <a:xfrm>
            <a:off x="7203440" y="810895"/>
            <a:ext cx="2722245" cy="1240155"/>
          </a:xfrm>
          <a:prstGeom prst="rect">
            <a:avLst/>
          </a:prstGeom>
        </p:spPr>
        <p:txBody>
          <a:bodyPr wrap="square">
            <a:spAutoFit/>
          </a:bodyPr>
          <a:lstStyle/>
          <a:p>
            <a:pPr algn="l" eaLnBrk="0" fontAlgn="base" hangingPunct="0">
              <a:spcBef>
                <a:spcPct val="0"/>
              </a:spcBef>
              <a:spcAft>
                <a:spcPct val="0"/>
              </a:spcAft>
              <a:defRPr/>
            </a:pPr>
            <a:r>
              <a:rPr lang="zh-CN" altLang="en-US" sz="1865" b="1" kern="0" dirty="0">
                <a:solidFill>
                  <a:prstClr val="black">
                    <a:lumMod val="90000"/>
                    <a:lumOff val="10000"/>
                  </a:prstClr>
                </a:solidFill>
                <a:latin typeface="微软雅黑" panose="020B0503020204020204" charset="-122"/>
                <a:ea typeface="微软雅黑" panose="020B0503020204020204" charset="-122"/>
                <a:cs typeface="Arial" panose="020B0604020202020204" pitchFamily="34" charset="0"/>
              </a:rPr>
              <a:t>电子邮件服务、网上短信服务、论坛和BBS服务协议、即时通信服务协议的研究</a:t>
            </a:r>
            <a:endParaRPr lang="zh-CN" altLang="en-US" sz="1865" b="1" kern="0" dirty="0">
              <a:solidFill>
                <a:prstClr val="black">
                  <a:lumMod val="90000"/>
                  <a:lumOff val="10000"/>
                </a:prstClr>
              </a:solidFill>
              <a:latin typeface="微软雅黑" panose="020B0503020204020204" charset="-122"/>
              <a:ea typeface="微软雅黑" panose="020B0503020204020204" charset="-122"/>
              <a:cs typeface="Arial" panose="020B0604020202020204" pitchFamily="34" charset="0"/>
            </a:endParaRPr>
          </a:p>
        </p:txBody>
      </p:sp>
      <p:sp>
        <p:nvSpPr>
          <p:cNvPr id="92" name="TextBox 43"/>
          <p:cNvSpPr txBox="1">
            <a:spLocks noChangeArrowheads="1"/>
          </p:cNvSpPr>
          <p:nvPr/>
        </p:nvSpPr>
        <p:spPr bwMode="auto">
          <a:xfrm>
            <a:off x="1199515" y="350520"/>
            <a:ext cx="68541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1.4.2 网络数据捕获与分析、网络追踪</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434590" y="3381375"/>
            <a:ext cx="398780" cy="398780"/>
          </a:xfrm>
          <a:prstGeom prst="rect">
            <a:avLst/>
          </a:prstGeom>
          <a:noFill/>
        </p:spPr>
        <p:txBody>
          <a:bodyPr wrap="square" rtlCol="0">
            <a:spAutoFit/>
          </a:bodyPr>
          <a:p>
            <a:r>
              <a:rPr lang="en-US" altLang="zh-CN" sz="2000" b="1">
                <a:solidFill>
                  <a:srgbClr val="FFFFFF"/>
                </a:solidFill>
                <a:latin typeface="微软雅黑" panose="020B0503020204020204" charset="-122"/>
                <a:ea typeface="微软雅黑" panose="020B0503020204020204" charset="-122"/>
              </a:rPr>
              <a:t>1</a:t>
            </a:r>
            <a:endParaRPr lang="en-US" altLang="zh-CN" sz="2000" b="1">
              <a:solidFill>
                <a:srgbClr val="FFFFFF"/>
              </a:solidFill>
              <a:latin typeface="微软雅黑" panose="020B0503020204020204" charset="-122"/>
              <a:ea typeface="微软雅黑" panose="020B0503020204020204" charset="-122"/>
            </a:endParaRPr>
          </a:p>
        </p:txBody>
      </p:sp>
      <p:sp>
        <p:nvSpPr>
          <p:cNvPr id="3" name="文本框 2"/>
          <p:cNvSpPr txBox="1"/>
          <p:nvPr/>
        </p:nvSpPr>
        <p:spPr>
          <a:xfrm>
            <a:off x="9389110" y="3295650"/>
            <a:ext cx="398780" cy="398780"/>
          </a:xfrm>
          <a:prstGeom prst="rect">
            <a:avLst/>
          </a:prstGeom>
          <a:noFill/>
        </p:spPr>
        <p:txBody>
          <a:bodyPr wrap="square" rtlCol="0">
            <a:spAutoFit/>
          </a:bodyPr>
          <a:p>
            <a:r>
              <a:rPr lang="en-US" altLang="zh-CN" sz="2000" b="1">
                <a:solidFill>
                  <a:srgbClr val="FFFFFF"/>
                </a:solidFill>
                <a:latin typeface="微软雅黑" panose="020B0503020204020204" charset="-122"/>
                <a:ea typeface="微软雅黑" panose="020B0503020204020204" charset="-122"/>
              </a:rPr>
              <a:t>4</a:t>
            </a:r>
            <a:endParaRPr lang="en-US" altLang="zh-CN" sz="2000" b="1">
              <a:solidFill>
                <a:srgbClr val="FFFFFF"/>
              </a:solidFill>
              <a:latin typeface="微软雅黑" panose="020B0503020204020204" charset="-122"/>
              <a:ea typeface="微软雅黑" panose="020B0503020204020204" charset="-122"/>
            </a:endParaRPr>
          </a:p>
        </p:txBody>
      </p:sp>
      <p:sp>
        <p:nvSpPr>
          <p:cNvPr id="4" name="文本框 3"/>
          <p:cNvSpPr txBox="1"/>
          <p:nvPr/>
        </p:nvSpPr>
        <p:spPr>
          <a:xfrm>
            <a:off x="6720205" y="2127250"/>
            <a:ext cx="398780" cy="398780"/>
          </a:xfrm>
          <a:prstGeom prst="rect">
            <a:avLst/>
          </a:prstGeom>
          <a:noFill/>
        </p:spPr>
        <p:txBody>
          <a:bodyPr wrap="square" rtlCol="0">
            <a:spAutoFit/>
          </a:bodyPr>
          <a:p>
            <a:r>
              <a:rPr lang="en-US" altLang="zh-CN" sz="2000" b="1">
                <a:solidFill>
                  <a:srgbClr val="FFFFFF"/>
                </a:solidFill>
                <a:latin typeface="微软雅黑" panose="020B0503020204020204" charset="-122"/>
                <a:ea typeface="微软雅黑" panose="020B0503020204020204" charset="-122"/>
              </a:rPr>
              <a:t>3</a:t>
            </a:r>
            <a:endParaRPr lang="en-US" altLang="zh-CN" sz="2000" b="1">
              <a:solidFill>
                <a:srgbClr val="FFFFFF"/>
              </a:solidFill>
              <a:latin typeface="微软雅黑" panose="020B0503020204020204" charset="-122"/>
              <a:ea typeface="微软雅黑" panose="020B0503020204020204" charset="-122"/>
            </a:endParaRPr>
          </a:p>
        </p:txBody>
      </p:sp>
      <p:sp>
        <p:nvSpPr>
          <p:cNvPr id="5" name="文本框 4"/>
          <p:cNvSpPr txBox="1"/>
          <p:nvPr/>
        </p:nvSpPr>
        <p:spPr>
          <a:xfrm>
            <a:off x="5004435" y="2143125"/>
            <a:ext cx="398780" cy="398780"/>
          </a:xfrm>
          <a:prstGeom prst="rect">
            <a:avLst/>
          </a:prstGeom>
          <a:noFill/>
        </p:spPr>
        <p:txBody>
          <a:bodyPr wrap="square" rtlCol="0">
            <a:spAutoFit/>
          </a:bodyPr>
          <a:p>
            <a:r>
              <a:rPr lang="en-US" altLang="zh-CN" sz="2000" b="1">
                <a:solidFill>
                  <a:srgbClr val="FFFFFF"/>
                </a:solidFill>
                <a:latin typeface="微软雅黑" panose="020B0503020204020204" charset="-122"/>
                <a:ea typeface="微软雅黑" panose="020B0503020204020204" charset="-122"/>
              </a:rPr>
              <a:t>2</a:t>
            </a:r>
            <a:endParaRPr lang="en-US" altLang="zh-CN" sz="2000" b="1">
              <a:solidFill>
                <a:srgbClr val="FFFFF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down)">
                                      <p:cBhvr>
                                        <p:cTn id="7" dur="500"/>
                                        <p:tgtEl>
                                          <p:spTgt spid="64"/>
                                        </p:tgtEl>
                                      </p:cBhvr>
                                    </p:animEffect>
                                  </p:childTnLst>
                                </p:cTn>
                              </p:par>
                              <p:par>
                                <p:cTn id="8" presetID="22" presetClass="entr" presetSubtype="4" fill="hold" grpId="0" nodeType="withEffect">
                                  <p:stCondLst>
                                    <p:cond delay="100"/>
                                  </p:stCondLst>
                                  <p:childTnLst>
                                    <p:set>
                                      <p:cBhvr>
                                        <p:cTn id="9" dur="1" fill="hold">
                                          <p:stCondLst>
                                            <p:cond delay="0"/>
                                          </p:stCondLst>
                                        </p:cTn>
                                        <p:tgtEl>
                                          <p:spTgt spid="66"/>
                                        </p:tgtEl>
                                        <p:attrNameLst>
                                          <p:attrName>style.visibility</p:attrName>
                                        </p:attrNameLst>
                                      </p:cBhvr>
                                      <p:to>
                                        <p:strVal val="visible"/>
                                      </p:to>
                                    </p:set>
                                    <p:animEffect transition="in" filter="wipe(down)">
                                      <p:cBhvr>
                                        <p:cTn id="10" dur="500"/>
                                        <p:tgtEl>
                                          <p:spTgt spid="66"/>
                                        </p:tgtEl>
                                      </p:cBhvr>
                                    </p:animEffect>
                                  </p:childTnLst>
                                </p:cTn>
                              </p:par>
                              <p:par>
                                <p:cTn id="11" presetID="22" presetClass="entr" presetSubtype="4" fill="hold" grpId="0" nodeType="withEffect">
                                  <p:stCondLst>
                                    <p:cond delay="200"/>
                                  </p:stCondLst>
                                  <p:childTnLst>
                                    <p:set>
                                      <p:cBhvr>
                                        <p:cTn id="12" dur="1" fill="hold">
                                          <p:stCondLst>
                                            <p:cond delay="0"/>
                                          </p:stCondLst>
                                        </p:cTn>
                                        <p:tgtEl>
                                          <p:spTgt spid="67"/>
                                        </p:tgtEl>
                                        <p:attrNameLst>
                                          <p:attrName>style.visibility</p:attrName>
                                        </p:attrNameLst>
                                      </p:cBhvr>
                                      <p:to>
                                        <p:strVal val="visible"/>
                                      </p:to>
                                    </p:set>
                                    <p:animEffect transition="in" filter="wipe(down)">
                                      <p:cBhvr>
                                        <p:cTn id="13" dur="500"/>
                                        <p:tgtEl>
                                          <p:spTgt spid="67"/>
                                        </p:tgtEl>
                                      </p:cBhvr>
                                    </p:animEffect>
                                  </p:childTnLst>
                                </p:cTn>
                              </p:par>
                              <p:par>
                                <p:cTn id="14" presetID="22" presetClass="entr" presetSubtype="4" fill="hold" grpId="0" nodeType="withEffect">
                                  <p:stCondLst>
                                    <p:cond delay="300"/>
                                  </p:stCondLst>
                                  <p:childTnLst>
                                    <p:set>
                                      <p:cBhvr>
                                        <p:cTn id="15" dur="1" fill="hold">
                                          <p:stCondLst>
                                            <p:cond delay="0"/>
                                          </p:stCondLst>
                                        </p:cTn>
                                        <p:tgtEl>
                                          <p:spTgt spid="65"/>
                                        </p:tgtEl>
                                        <p:attrNameLst>
                                          <p:attrName>style.visibility</p:attrName>
                                        </p:attrNameLst>
                                      </p:cBhvr>
                                      <p:to>
                                        <p:strVal val="visible"/>
                                      </p:to>
                                    </p:set>
                                    <p:animEffect transition="in" filter="wipe(down)">
                                      <p:cBhvr>
                                        <p:cTn id="1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P spid="65" grpId="0" bldLvl="0" animBg="1"/>
      <p:bldP spid="66" grpId="0" bldLvl="0" animBg="1"/>
      <p:bldP spid="67"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1.4.3 主动取证技术</a:t>
            </a:r>
            <a:endParaRPr lang="zh-CN" altLang="en-US" sz="2400" b="1" dirty="0">
              <a:solidFill>
                <a:prstClr val="black">
                  <a:lumMod val="75000"/>
                  <a:lumOff val="25000"/>
                </a:prstClr>
              </a:solidFill>
              <a:latin typeface="微软雅黑" panose="020B0503020204020204" charset="-122"/>
            </a:endParaRPr>
          </a:p>
        </p:txBody>
      </p:sp>
      <p:sp>
        <p:nvSpPr>
          <p:cNvPr id="46" name="矩形 45"/>
          <p:cNvSpPr/>
          <p:nvPr/>
        </p:nvSpPr>
        <p:spPr>
          <a:xfrm rot="9205952">
            <a:off x="4930704" y="3424195"/>
            <a:ext cx="2246483" cy="249753"/>
          </a:xfrm>
          <a:prstGeom prst="rect">
            <a:avLst/>
          </a:prstGeom>
          <a:solidFill>
            <a:srgbClr val="003466"/>
          </a:solidFill>
          <a:ln w="25400" cap="flat" cmpd="sng" algn="ctr">
            <a:noFill/>
            <a:prstDash val="solid"/>
          </a:ln>
          <a:effectLst>
            <a:innerShdw blurRad="63500" dist="50800" dir="2700000">
              <a:prstClr val="black">
                <a:alpha val="5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sp>
        <p:nvSpPr>
          <p:cNvPr id="47" name="矩形 46"/>
          <p:cNvSpPr/>
          <p:nvPr/>
        </p:nvSpPr>
        <p:spPr>
          <a:xfrm rot="2256138">
            <a:off x="4653816" y="4616780"/>
            <a:ext cx="2539209" cy="233931"/>
          </a:xfrm>
          <a:prstGeom prst="rect">
            <a:avLst/>
          </a:prstGeom>
          <a:solidFill>
            <a:srgbClr val="003466"/>
          </a:solidFill>
          <a:ln w="25400" cap="flat" cmpd="sng" algn="ctr">
            <a:noFill/>
            <a:prstDash val="solid"/>
          </a:ln>
          <a:effectLst>
            <a:innerShdw blurRad="50800" dist="50800" dir="13500000">
              <a:prstClr val="black">
                <a:alpha val="3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sp>
        <p:nvSpPr>
          <p:cNvPr id="48" name="矩形 47"/>
          <p:cNvSpPr/>
          <p:nvPr/>
        </p:nvSpPr>
        <p:spPr>
          <a:xfrm rot="2256138">
            <a:off x="4653816" y="2085856"/>
            <a:ext cx="2539209" cy="233931"/>
          </a:xfrm>
          <a:prstGeom prst="rect">
            <a:avLst/>
          </a:prstGeom>
          <a:solidFill>
            <a:srgbClr val="003466"/>
          </a:solidFill>
          <a:ln w="25400" cap="flat" cmpd="sng" algn="ctr">
            <a:noFill/>
            <a:prstDash val="solid"/>
          </a:ln>
          <a:effectLst>
            <a:innerShdw blurRad="50800" dist="50800" dir="16200000">
              <a:prstClr val="black">
                <a:alpha val="3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grpSp>
        <p:nvGrpSpPr>
          <p:cNvPr id="49" name="组合 48"/>
          <p:cNvGrpSpPr/>
          <p:nvPr/>
        </p:nvGrpSpPr>
        <p:grpSpPr>
          <a:xfrm>
            <a:off x="4608513" y="1082828"/>
            <a:ext cx="893391" cy="769209"/>
            <a:chOff x="4609713" y="938201"/>
            <a:chExt cx="893624" cy="769410"/>
          </a:xfrm>
        </p:grpSpPr>
        <p:grpSp>
          <p:nvGrpSpPr>
            <p:cNvPr id="50" name="组合 49"/>
            <p:cNvGrpSpPr/>
            <p:nvPr/>
          </p:nvGrpSpPr>
          <p:grpSpPr>
            <a:xfrm>
              <a:off x="4609713" y="938201"/>
              <a:ext cx="769410" cy="769410"/>
              <a:chOff x="1273629" y="1224643"/>
              <a:chExt cx="2171700" cy="2171700"/>
            </a:xfrm>
          </p:grpSpPr>
          <p:sp>
            <p:nvSpPr>
              <p:cNvPr id="52" name="圆角矩形 51"/>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FB850"/>
                  </a:solidFill>
                  <a:effectLst/>
                  <a:uLnTx/>
                  <a:uFillTx/>
                  <a:latin typeface="Impact MT Std" pitchFamily="34" charset="0"/>
                  <a:ea typeface="宋体" panose="02010600030101010101" pitchFamily="2" charset="-122"/>
                </a:endParaRPr>
              </a:p>
            </p:txBody>
          </p:sp>
          <p:sp>
            <p:nvSpPr>
              <p:cNvPr id="53" name="圆角矩形 52"/>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FB850"/>
                  </a:solidFill>
                  <a:effectLst/>
                  <a:uLnTx/>
                  <a:uFillTx/>
                  <a:latin typeface="Impact MT Std" pitchFamily="34" charset="0"/>
                  <a:ea typeface="宋体" panose="02010600030101010101" pitchFamily="2" charset="-122"/>
                </a:endParaRPr>
              </a:p>
            </p:txBody>
          </p:sp>
        </p:grpSp>
        <p:sp>
          <p:nvSpPr>
            <p:cNvPr id="51" name="文本框 23"/>
            <p:cNvSpPr txBox="1"/>
            <p:nvPr/>
          </p:nvSpPr>
          <p:spPr>
            <a:xfrm>
              <a:off x="4847327" y="1071790"/>
              <a:ext cx="656010"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1</a:t>
              </a:r>
              <a:endPar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54" name="组合 53"/>
          <p:cNvGrpSpPr/>
          <p:nvPr/>
        </p:nvGrpSpPr>
        <p:grpSpPr>
          <a:xfrm>
            <a:off x="6617348" y="2509697"/>
            <a:ext cx="894137" cy="769209"/>
            <a:chOff x="6619070" y="2365442"/>
            <a:chExt cx="894370" cy="769410"/>
          </a:xfrm>
        </p:grpSpPr>
        <p:grpSp>
          <p:nvGrpSpPr>
            <p:cNvPr id="55" name="组合 54"/>
            <p:cNvGrpSpPr/>
            <p:nvPr/>
          </p:nvGrpSpPr>
          <p:grpSpPr>
            <a:xfrm>
              <a:off x="6619070" y="2365442"/>
              <a:ext cx="769410" cy="769410"/>
              <a:chOff x="1273629" y="1224643"/>
              <a:chExt cx="2171700" cy="2171700"/>
            </a:xfrm>
          </p:grpSpPr>
          <p:sp>
            <p:nvSpPr>
              <p:cNvPr id="57" name="圆角矩形 56"/>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00ACBE"/>
                  </a:solidFill>
                  <a:effectLst/>
                  <a:uLnTx/>
                  <a:uFillTx/>
                  <a:latin typeface="Impact MT Std" pitchFamily="34" charset="0"/>
                  <a:ea typeface="宋体" panose="02010600030101010101" pitchFamily="2" charset="-122"/>
                </a:endParaRPr>
              </a:p>
            </p:txBody>
          </p:sp>
          <p:sp>
            <p:nvSpPr>
              <p:cNvPr id="58" name="圆角矩形 57"/>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00ACBE"/>
                  </a:solidFill>
                  <a:effectLst/>
                  <a:uLnTx/>
                  <a:uFillTx/>
                  <a:latin typeface="Impact MT Std" pitchFamily="34" charset="0"/>
                  <a:ea typeface="宋体" panose="02010600030101010101" pitchFamily="2" charset="-122"/>
                </a:endParaRPr>
              </a:p>
            </p:txBody>
          </p:sp>
        </p:grpSp>
        <p:sp>
          <p:nvSpPr>
            <p:cNvPr id="56" name="文本框 24"/>
            <p:cNvSpPr txBox="1"/>
            <p:nvPr/>
          </p:nvSpPr>
          <p:spPr>
            <a:xfrm>
              <a:off x="6827252" y="2499004"/>
              <a:ext cx="686188"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2</a:t>
              </a:r>
              <a:endPar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59" name="组合 58"/>
          <p:cNvGrpSpPr/>
          <p:nvPr/>
        </p:nvGrpSpPr>
        <p:grpSpPr>
          <a:xfrm>
            <a:off x="4608513" y="3774527"/>
            <a:ext cx="893501" cy="769209"/>
            <a:chOff x="4609713" y="3630601"/>
            <a:chExt cx="893734" cy="769410"/>
          </a:xfrm>
        </p:grpSpPr>
        <p:grpSp>
          <p:nvGrpSpPr>
            <p:cNvPr id="60" name="组合 59"/>
            <p:cNvGrpSpPr/>
            <p:nvPr/>
          </p:nvGrpSpPr>
          <p:grpSpPr>
            <a:xfrm>
              <a:off x="4609713" y="3630601"/>
              <a:ext cx="769410" cy="769410"/>
              <a:chOff x="1273629" y="1224643"/>
              <a:chExt cx="2171700" cy="2171700"/>
            </a:xfrm>
          </p:grpSpPr>
          <p:sp>
            <p:nvSpPr>
              <p:cNvPr id="62" name="圆角矩形 61"/>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8353D"/>
                  </a:solidFill>
                  <a:effectLst/>
                  <a:uLnTx/>
                  <a:uFillTx/>
                  <a:latin typeface="Impact MT Std" pitchFamily="34" charset="0"/>
                  <a:ea typeface="宋体" panose="02010600030101010101" pitchFamily="2" charset="-122"/>
                </a:endParaRPr>
              </a:p>
            </p:txBody>
          </p:sp>
          <p:sp>
            <p:nvSpPr>
              <p:cNvPr id="63" name="圆角矩形 62"/>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8353D"/>
                  </a:solidFill>
                  <a:effectLst/>
                  <a:uLnTx/>
                  <a:uFillTx/>
                  <a:latin typeface="Impact MT Std" pitchFamily="34" charset="0"/>
                  <a:ea typeface="宋体" panose="02010600030101010101" pitchFamily="2" charset="-122"/>
                </a:endParaRPr>
              </a:p>
            </p:txBody>
          </p:sp>
        </p:grpSp>
        <p:sp>
          <p:nvSpPr>
            <p:cNvPr id="61" name="文本框 25"/>
            <p:cNvSpPr txBox="1"/>
            <p:nvPr/>
          </p:nvSpPr>
          <p:spPr>
            <a:xfrm>
              <a:off x="4812381" y="3764412"/>
              <a:ext cx="691066"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3</a:t>
              </a:r>
              <a:endPar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64" name="组合 63"/>
          <p:cNvGrpSpPr/>
          <p:nvPr/>
        </p:nvGrpSpPr>
        <p:grpSpPr>
          <a:xfrm>
            <a:off x="6579080" y="5065790"/>
            <a:ext cx="932404" cy="769209"/>
            <a:chOff x="6616997" y="4887901"/>
            <a:chExt cx="932647" cy="769410"/>
          </a:xfrm>
        </p:grpSpPr>
        <p:grpSp>
          <p:nvGrpSpPr>
            <p:cNvPr id="65" name="组合 64"/>
            <p:cNvGrpSpPr/>
            <p:nvPr/>
          </p:nvGrpSpPr>
          <p:grpSpPr>
            <a:xfrm>
              <a:off x="6616997" y="4887901"/>
              <a:ext cx="769410" cy="769410"/>
              <a:chOff x="1273629" y="1224643"/>
              <a:chExt cx="2171700" cy="2171700"/>
            </a:xfrm>
          </p:grpSpPr>
          <p:sp>
            <p:nvSpPr>
              <p:cNvPr id="67" name="圆角矩形 66"/>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7030A0"/>
                  </a:solidFill>
                  <a:effectLst/>
                  <a:uLnTx/>
                  <a:uFillTx/>
                  <a:latin typeface="Impact MT Std" pitchFamily="34" charset="0"/>
                  <a:ea typeface="宋体" panose="02010600030101010101" pitchFamily="2" charset="-122"/>
                </a:endParaRPr>
              </a:p>
            </p:txBody>
          </p:sp>
          <p:sp>
            <p:nvSpPr>
              <p:cNvPr id="86" name="圆角矩形 85"/>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7030A0"/>
                  </a:solidFill>
                  <a:effectLst/>
                  <a:uLnTx/>
                  <a:uFillTx/>
                  <a:latin typeface="Impact MT Std" pitchFamily="34" charset="0"/>
                  <a:ea typeface="宋体" panose="02010600030101010101" pitchFamily="2" charset="-122"/>
                </a:endParaRPr>
              </a:p>
            </p:txBody>
          </p:sp>
        </p:grpSp>
        <p:sp>
          <p:nvSpPr>
            <p:cNvPr id="66" name="文本框 26"/>
            <p:cNvSpPr txBox="1"/>
            <p:nvPr/>
          </p:nvSpPr>
          <p:spPr>
            <a:xfrm>
              <a:off x="6857503" y="5021614"/>
              <a:ext cx="692141"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4</a:t>
              </a:r>
              <a:endPar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87" name="组合 86"/>
          <p:cNvGrpSpPr/>
          <p:nvPr/>
        </p:nvGrpSpPr>
        <p:grpSpPr>
          <a:xfrm>
            <a:off x="1851964" y="2070648"/>
            <a:ext cx="3984717" cy="1227316"/>
            <a:chOff x="1852445" y="1926278"/>
            <a:chExt cx="3985755" cy="1227635"/>
          </a:xfrm>
        </p:grpSpPr>
        <p:sp>
          <p:nvSpPr>
            <p:cNvPr id="88" name="任意多边形 87"/>
            <p:cNvSpPr/>
            <p:nvPr/>
          </p:nvSpPr>
          <p:spPr>
            <a:xfrm>
              <a:off x="1852445" y="1926278"/>
              <a:ext cx="3947477" cy="1170281"/>
            </a:xfrm>
            <a:custGeom>
              <a:avLst/>
              <a:gdLst>
                <a:gd name="connsiteX0" fmla="*/ 2409371 w 2409371"/>
                <a:gd name="connsiteY0" fmla="*/ 537029 h 537029"/>
                <a:gd name="connsiteX1" fmla="*/ 1741714 w 2409371"/>
                <a:gd name="connsiteY1" fmla="*/ 0 h 537029"/>
                <a:gd name="connsiteX2" fmla="*/ 0 w 2409371"/>
                <a:gd name="connsiteY2" fmla="*/ 0 h 537029"/>
                <a:gd name="connsiteX0-1" fmla="*/ 2975428 w 2975428"/>
                <a:gd name="connsiteY0-2" fmla="*/ 537029 h 537029"/>
                <a:gd name="connsiteX1-3" fmla="*/ 2307771 w 2975428"/>
                <a:gd name="connsiteY1-4" fmla="*/ 0 h 537029"/>
                <a:gd name="connsiteX2-5" fmla="*/ 0 w 2975428"/>
                <a:gd name="connsiteY2-6" fmla="*/ 0 h 537029"/>
                <a:gd name="connsiteX0-7" fmla="*/ 3004456 w 3004456"/>
                <a:gd name="connsiteY0-8" fmla="*/ 537029 h 537029"/>
                <a:gd name="connsiteX1-9" fmla="*/ 2336799 w 3004456"/>
                <a:gd name="connsiteY1-10" fmla="*/ 0 h 537029"/>
                <a:gd name="connsiteX2-11" fmla="*/ 0 w 3004456"/>
                <a:gd name="connsiteY2-12" fmla="*/ 0 h 537029"/>
                <a:gd name="connsiteX0-13" fmla="*/ 3156340 w 3156340"/>
                <a:gd name="connsiteY0-14" fmla="*/ 537029 h 537029"/>
                <a:gd name="connsiteX1-15" fmla="*/ 2488683 w 3156340"/>
                <a:gd name="connsiteY1-16" fmla="*/ 0 h 537029"/>
                <a:gd name="connsiteX2-17" fmla="*/ 0 w 3156340"/>
                <a:gd name="connsiteY2-18" fmla="*/ 0 h 537029"/>
                <a:gd name="connsiteX0-19" fmla="*/ 3788175 w 3788175"/>
                <a:gd name="connsiteY0-20" fmla="*/ 537029 h 537029"/>
                <a:gd name="connsiteX1-21" fmla="*/ 3120518 w 3788175"/>
                <a:gd name="connsiteY1-22" fmla="*/ 0 h 537029"/>
                <a:gd name="connsiteX2-23" fmla="*/ 0 w 3788175"/>
                <a:gd name="connsiteY2-24" fmla="*/ 0 h 537029"/>
                <a:gd name="connsiteX0-25" fmla="*/ 5035644 w 5035644"/>
                <a:gd name="connsiteY0-26" fmla="*/ 1492882 h 1492882"/>
                <a:gd name="connsiteX1-27" fmla="*/ 3120518 w 5035644"/>
                <a:gd name="connsiteY1-28" fmla="*/ 0 h 1492882"/>
                <a:gd name="connsiteX2-29" fmla="*/ 0 w 5035644"/>
                <a:gd name="connsiteY2-30" fmla="*/ 0 h 1492882"/>
              </a:gdLst>
              <a:ahLst/>
              <a:cxnLst>
                <a:cxn ang="0">
                  <a:pos x="connsiteX0-1" y="connsiteY0-2"/>
                </a:cxn>
                <a:cxn ang="0">
                  <a:pos x="connsiteX1-3" y="connsiteY1-4"/>
                </a:cxn>
                <a:cxn ang="0">
                  <a:pos x="connsiteX2-5" y="connsiteY2-6"/>
                </a:cxn>
              </a:cxnLst>
              <a:rect l="l" t="t" r="r" b="b"/>
              <a:pathLst>
                <a:path w="5035644" h="1492882">
                  <a:moveTo>
                    <a:pt x="5035644" y="1492882"/>
                  </a:moveTo>
                  <a:lnTo>
                    <a:pt x="3120518" y="0"/>
                  </a:lnTo>
                  <a:lnTo>
                    <a:pt x="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89" name="椭圆 88"/>
            <p:cNvSpPr/>
            <p:nvPr/>
          </p:nvSpPr>
          <p:spPr>
            <a:xfrm>
              <a:off x="5702241" y="3017954"/>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0" name="组合 89"/>
          <p:cNvGrpSpPr/>
          <p:nvPr/>
        </p:nvGrpSpPr>
        <p:grpSpPr>
          <a:xfrm>
            <a:off x="1851964" y="4592695"/>
            <a:ext cx="3984717" cy="1227316"/>
            <a:chOff x="1852445" y="4448982"/>
            <a:chExt cx="3985755" cy="1227635"/>
          </a:xfrm>
        </p:grpSpPr>
        <p:sp>
          <p:nvSpPr>
            <p:cNvPr id="91" name="任意多边形 90"/>
            <p:cNvSpPr/>
            <p:nvPr/>
          </p:nvSpPr>
          <p:spPr>
            <a:xfrm>
              <a:off x="1852445" y="4448982"/>
              <a:ext cx="3947477" cy="1170281"/>
            </a:xfrm>
            <a:custGeom>
              <a:avLst/>
              <a:gdLst>
                <a:gd name="connsiteX0" fmla="*/ 2409371 w 2409371"/>
                <a:gd name="connsiteY0" fmla="*/ 537029 h 537029"/>
                <a:gd name="connsiteX1" fmla="*/ 1741714 w 2409371"/>
                <a:gd name="connsiteY1" fmla="*/ 0 h 537029"/>
                <a:gd name="connsiteX2" fmla="*/ 0 w 2409371"/>
                <a:gd name="connsiteY2" fmla="*/ 0 h 537029"/>
                <a:gd name="connsiteX0-1" fmla="*/ 2975428 w 2975428"/>
                <a:gd name="connsiteY0-2" fmla="*/ 537029 h 537029"/>
                <a:gd name="connsiteX1-3" fmla="*/ 2307771 w 2975428"/>
                <a:gd name="connsiteY1-4" fmla="*/ 0 h 537029"/>
                <a:gd name="connsiteX2-5" fmla="*/ 0 w 2975428"/>
                <a:gd name="connsiteY2-6" fmla="*/ 0 h 537029"/>
                <a:gd name="connsiteX0-7" fmla="*/ 3004456 w 3004456"/>
                <a:gd name="connsiteY0-8" fmla="*/ 537029 h 537029"/>
                <a:gd name="connsiteX1-9" fmla="*/ 2336799 w 3004456"/>
                <a:gd name="connsiteY1-10" fmla="*/ 0 h 537029"/>
                <a:gd name="connsiteX2-11" fmla="*/ 0 w 3004456"/>
                <a:gd name="connsiteY2-12" fmla="*/ 0 h 537029"/>
                <a:gd name="connsiteX0-13" fmla="*/ 3156340 w 3156340"/>
                <a:gd name="connsiteY0-14" fmla="*/ 537029 h 537029"/>
                <a:gd name="connsiteX1-15" fmla="*/ 2488683 w 3156340"/>
                <a:gd name="connsiteY1-16" fmla="*/ 0 h 537029"/>
                <a:gd name="connsiteX2-17" fmla="*/ 0 w 3156340"/>
                <a:gd name="connsiteY2-18" fmla="*/ 0 h 537029"/>
                <a:gd name="connsiteX0-19" fmla="*/ 3788175 w 3788175"/>
                <a:gd name="connsiteY0-20" fmla="*/ 537029 h 537029"/>
                <a:gd name="connsiteX1-21" fmla="*/ 3120518 w 3788175"/>
                <a:gd name="connsiteY1-22" fmla="*/ 0 h 537029"/>
                <a:gd name="connsiteX2-23" fmla="*/ 0 w 3788175"/>
                <a:gd name="connsiteY2-24" fmla="*/ 0 h 537029"/>
                <a:gd name="connsiteX0-25" fmla="*/ 5035644 w 5035644"/>
                <a:gd name="connsiteY0-26" fmla="*/ 1492882 h 1492882"/>
                <a:gd name="connsiteX1-27" fmla="*/ 3120518 w 5035644"/>
                <a:gd name="connsiteY1-28" fmla="*/ 0 h 1492882"/>
                <a:gd name="connsiteX2-29" fmla="*/ 0 w 5035644"/>
                <a:gd name="connsiteY2-30" fmla="*/ 0 h 1492882"/>
              </a:gdLst>
              <a:ahLst/>
              <a:cxnLst>
                <a:cxn ang="0">
                  <a:pos x="connsiteX0-1" y="connsiteY0-2"/>
                </a:cxn>
                <a:cxn ang="0">
                  <a:pos x="connsiteX1-3" y="connsiteY1-4"/>
                </a:cxn>
                <a:cxn ang="0">
                  <a:pos x="connsiteX2-5" y="connsiteY2-6"/>
                </a:cxn>
              </a:cxnLst>
              <a:rect l="l" t="t" r="r" b="b"/>
              <a:pathLst>
                <a:path w="5035644" h="1492882">
                  <a:moveTo>
                    <a:pt x="5035644" y="1492882"/>
                  </a:moveTo>
                  <a:lnTo>
                    <a:pt x="3120518" y="0"/>
                  </a:lnTo>
                  <a:lnTo>
                    <a:pt x="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2" name="椭圆 91"/>
            <p:cNvSpPr/>
            <p:nvPr/>
          </p:nvSpPr>
          <p:spPr>
            <a:xfrm>
              <a:off x="5702241" y="5540658"/>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3" name="组合 92"/>
          <p:cNvGrpSpPr/>
          <p:nvPr/>
        </p:nvGrpSpPr>
        <p:grpSpPr>
          <a:xfrm>
            <a:off x="6242295" y="3816321"/>
            <a:ext cx="4245175" cy="1268716"/>
            <a:chOff x="6243920" y="3672406"/>
            <a:chExt cx="4246280" cy="1269047"/>
          </a:xfrm>
        </p:grpSpPr>
        <p:sp>
          <p:nvSpPr>
            <p:cNvPr id="94" name="任意多边形 93"/>
            <p:cNvSpPr/>
            <p:nvPr/>
          </p:nvSpPr>
          <p:spPr>
            <a:xfrm flipV="1">
              <a:off x="6286500" y="3734953"/>
              <a:ext cx="4203700" cy="1206500"/>
            </a:xfrm>
            <a:custGeom>
              <a:avLst/>
              <a:gdLst>
                <a:gd name="connsiteX0" fmla="*/ 0 w 4419600"/>
                <a:gd name="connsiteY0" fmla="*/ 1066800 h 1066800"/>
                <a:gd name="connsiteX1" fmla="*/ 1917700 w 4419600"/>
                <a:gd name="connsiteY1" fmla="*/ 25400 h 1066800"/>
                <a:gd name="connsiteX2" fmla="*/ 4419600 w 4419600"/>
                <a:gd name="connsiteY2" fmla="*/ 0 h 1066800"/>
                <a:gd name="connsiteX0-1" fmla="*/ 0 w 4203700"/>
                <a:gd name="connsiteY0-2" fmla="*/ 1206500 h 1206500"/>
                <a:gd name="connsiteX1-3" fmla="*/ 1701800 w 4203700"/>
                <a:gd name="connsiteY1-4" fmla="*/ 25400 h 1206500"/>
                <a:gd name="connsiteX2-5" fmla="*/ 4203700 w 4203700"/>
                <a:gd name="connsiteY2-6" fmla="*/ 0 h 1206500"/>
              </a:gdLst>
              <a:ahLst/>
              <a:cxnLst>
                <a:cxn ang="0">
                  <a:pos x="connsiteX0-1" y="connsiteY0-2"/>
                </a:cxn>
                <a:cxn ang="0">
                  <a:pos x="connsiteX1-3" y="connsiteY1-4"/>
                </a:cxn>
                <a:cxn ang="0">
                  <a:pos x="connsiteX2-5" y="connsiteY2-6"/>
                </a:cxn>
              </a:cxnLst>
              <a:rect l="l" t="t" r="r" b="b"/>
              <a:pathLst>
                <a:path w="4203700" h="1206500">
                  <a:moveTo>
                    <a:pt x="0" y="1206500"/>
                  </a:moveTo>
                  <a:lnTo>
                    <a:pt x="1701800" y="25400"/>
                  </a:lnTo>
                  <a:lnTo>
                    <a:pt x="420370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5" name="椭圆 94"/>
            <p:cNvSpPr/>
            <p:nvPr/>
          </p:nvSpPr>
          <p:spPr>
            <a:xfrm>
              <a:off x="6243920" y="3672406"/>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6" name="组合 95"/>
          <p:cNvGrpSpPr/>
          <p:nvPr/>
        </p:nvGrpSpPr>
        <p:grpSpPr>
          <a:xfrm>
            <a:off x="6242295" y="1250411"/>
            <a:ext cx="4245175" cy="1268716"/>
            <a:chOff x="6243920" y="1105827"/>
            <a:chExt cx="4246280" cy="1269047"/>
          </a:xfrm>
        </p:grpSpPr>
        <p:sp>
          <p:nvSpPr>
            <p:cNvPr id="97" name="任意多边形 96"/>
            <p:cNvSpPr/>
            <p:nvPr/>
          </p:nvSpPr>
          <p:spPr>
            <a:xfrm flipV="1">
              <a:off x="6286500" y="1168374"/>
              <a:ext cx="4203700" cy="1206500"/>
            </a:xfrm>
            <a:custGeom>
              <a:avLst/>
              <a:gdLst>
                <a:gd name="connsiteX0" fmla="*/ 0 w 4419600"/>
                <a:gd name="connsiteY0" fmla="*/ 1066800 h 1066800"/>
                <a:gd name="connsiteX1" fmla="*/ 1917700 w 4419600"/>
                <a:gd name="connsiteY1" fmla="*/ 25400 h 1066800"/>
                <a:gd name="connsiteX2" fmla="*/ 4419600 w 4419600"/>
                <a:gd name="connsiteY2" fmla="*/ 0 h 1066800"/>
                <a:gd name="connsiteX0-1" fmla="*/ 0 w 4203700"/>
                <a:gd name="connsiteY0-2" fmla="*/ 1206500 h 1206500"/>
                <a:gd name="connsiteX1-3" fmla="*/ 1701800 w 4203700"/>
                <a:gd name="connsiteY1-4" fmla="*/ 25400 h 1206500"/>
                <a:gd name="connsiteX2-5" fmla="*/ 4203700 w 4203700"/>
                <a:gd name="connsiteY2-6" fmla="*/ 0 h 1206500"/>
              </a:gdLst>
              <a:ahLst/>
              <a:cxnLst>
                <a:cxn ang="0">
                  <a:pos x="connsiteX0-1" y="connsiteY0-2"/>
                </a:cxn>
                <a:cxn ang="0">
                  <a:pos x="connsiteX1-3" y="connsiteY1-4"/>
                </a:cxn>
                <a:cxn ang="0">
                  <a:pos x="connsiteX2-5" y="connsiteY2-6"/>
                </a:cxn>
              </a:cxnLst>
              <a:rect l="l" t="t" r="r" b="b"/>
              <a:pathLst>
                <a:path w="4203700" h="1206500">
                  <a:moveTo>
                    <a:pt x="0" y="1206500"/>
                  </a:moveTo>
                  <a:lnTo>
                    <a:pt x="1701800" y="25400"/>
                  </a:lnTo>
                  <a:lnTo>
                    <a:pt x="420370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8" name="椭圆 97"/>
            <p:cNvSpPr/>
            <p:nvPr/>
          </p:nvSpPr>
          <p:spPr>
            <a:xfrm>
              <a:off x="6243920" y="1105827"/>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99" name="文本框 44"/>
          <p:cNvSpPr txBox="1"/>
          <p:nvPr/>
        </p:nvSpPr>
        <p:spPr>
          <a:xfrm>
            <a:off x="8000147" y="2096599"/>
            <a:ext cx="2583180" cy="299085"/>
          </a:xfrm>
          <a:prstGeom prst="rect">
            <a:avLst/>
          </a:prstGeom>
          <a:noFill/>
        </p:spPr>
        <p:txBody>
          <a:bodyPr wrap="none" rtlCol="0">
            <a:spAutoFit/>
          </a:bodyPr>
          <a:lstStyle/>
          <a:p>
            <a:pPr algn="l" defTabSz="685165"/>
            <a:r>
              <a:rPr lang="zh-CN" altLang="en-US" sz="1345" b="1" dirty="0">
                <a:solidFill>
                  <a:srgbClr val="003466"/>
                </a:solidFill>
                <a:latin typeface="微软雅黑" panose="020B0503020204020204" charset="-122"/>
                <a:ea typeface="微软雅黑" panose="020B0503020204020204" charset="-122"/>
              </a:rPr>
              <a:t>边界进入技术以及信息获取技术</a:t>
            </a:r>
            <a:endParaRPr lang="zh-CN" altLang="en-US" sz="1345" b="1" dirty="0">
              <a:solidFill>
                <a:srgbClr val="003466"/>
              </a:solidFill>
              <a:latin typeface="微软雅黑" panose="020B0503020204020204" charset="-122"/>
              <a:ea typeface="微软雅黑" panose="020B0503020204020204" charset="-122"/>
            </a:endParaRPr>
          </a:p>
        </p:txBody>
      </p:sp>
      <p:sp>
        <p:nvSpPr>
          <p:cNvPr id="100" name="矩形 99"/>
          <p:cNvSpPr/>
          <p:nvPr/>
        </p:nvSpPr>
        <p:spPr>
          <a:xfrm>
            <a:off x="8000365" y="2509520"/>
            <a:ext cx="3093720" cy="1489075"/>
          </a:xfrm>
          <a:prstGeom prst="rect">
            <a:avLst/>
          </a:prstGeom>
        </p:spPr>
        <p:txBody>
          <a:bodyPr wrap="square">
            <a:spAutoFit/>
          </a:bodyPr>
          <a:lstStyle/>
          <a:p>
            <a:pPr algn="just" defTabSz="685165">
              <a:lnSpc>
                <a:spcPct val="130000"/>
              </a:lnSpc>
            </a:pPr>
            <a:r>
              <a:rPr lang="zh-CN" altLang="en-US" sz="1400" dirty="0">
                <a:solidFill>
                  <a:prstClr val="white">
                    <a:lumMod val="50000"/>
                  </a:prstClr>
                </a:solidFill>
                <a:latin typeface="微软雅黑" panose="020B0503020204020204" charset="-122"/>
                <a:ea typeface="微软雅黑" panose="020B0503020204020204" charset="-122"/>
              </a:rPr>
              <a:t>主要研究网络攻击技术及原理，如SQL注入、缓冲区溢出、各种自动脚本执行技术、弱配置和弱密码的发现等。研究各种定位、信息搜索和获取技术。</a:t>
            </a:r>
            <a:endParaRPr lang="zh-CN" altLang="en-US" sz="1400" dirty="0">
              <a:solidFill>
                <a:prstClr val="white">
                  <a:lumMod val="50000"/>
                </a:prstClr>
              </a:solidFill>
              <a:latin typeface="微软雅黑" panose="020B0503020204020204" charset="-122"/>
              <a:ea typeface="微软雅黑" panose="020B0503020204020204" charset="-122"/>
            </a:endParaRPr>
          </a:p>
        </p:txBody>
      </p:sp>
      <p:sp>
        <p:nvSpPr>
          <p:cNvPr id="101" name="文本框 44"/>
          <p:cNvSpPr txBox="1"/>
          <p:nvPr/>
        </p:nvSpPr>
        <p:spPr>
          <a:xfrm>
            <a:off x="8543635" y="4693071"/>
            <a:ext cx="2068830" cy="299085"/>
          </a:xfrm>
          <a:prstGeom prst="rect">
            <a:avLst/>
          </a:prstGeom>
          <a:noFill/>
        </p:spPr>
        <p:txBody>
          <a:bodyPr wrap="none" rtlCol="0">
            <a:spAutoFit/>
          </a:bodyPr>
          <a:lstStyle/>
          <a:p>
            <a:pPr algn="l" defTabSz="685165"/>
            <a:r>
              <a:rPr lang="zh-CN" altLang="en-US" sz="1345" b="1" dirty="0">
                <a:solidFill>
                  <a:srgbClr val="003466"/>
                </a:solidFill>
                <a:latin typeface="微软雅黑" panose="020B0503020204020204" charset="-122"/>
                <a:ea typeface="微软雅黑" panose="020B0503020204020204" charset="-122"/>
              </a:rPr>
              <a:t>动态监听与日志保全技术</a:t>
            </a:r>
            <a:endParaRPr lang="zh-CN" altLang="en-US" sz="1345" b="1" dirty="0">
              <a:solidFill>
                <a:srgbClr val="003466"/>
              </a:solidFill>
              <a:latin typeface="微软雅黑" panose="020B0503020204020204" charset="-122"/>
              <a:ea typeface="微软雅黑" panose="020B0503020204020204" charset="-122"/>
            </a:endParaRPr>
          </a:p>
        </p:txBody>
      </p:sp>
      <p:sp>
        <p:nvSpPr>
          <p:cNvPr id="102" name="矩形 101"/>
          <p:cNvSpPr/>
          <p:nvPr/>
        </p:nvSpPr>
        <p:spPr>
          <a:xfrm>
            <a:off x="7511415" y="5066030"/>
            <a:ext cx="4490085" cy="1768475"/>
          </a:xfrm>
          <a:prstGeom prst="rect">
            <a:avLst/>
          </a:prstGeom>
        </p:spPr>
        <p:txBody>
          <a:bodyPr wrap="square">
            <a:spAutoFit/>
          </a:bodyPr>
          <a:lstStyle/>
          <a:p>
            <a:pPr algn="just" defTabSz="685165">
              <a:lnSpc>
                <a:spcPct val="130000"/>
              </a:lnSpc>
            </a:pPr>
            <a:r>
              <a:rPr lang="zh-CN" altLang="en-US" sz="1400" dirty="0">
                <a:solidFill>
                  <a:prstClr val="white">
                    <a:lumMod val="50000"/>
                  </a:prstClr>
                </a:solidFill>
                <a:latin typeface="微软雅黑" panose="020B0503020204020204" charset="-122"/>
                <a:ea typeface="微软雅黑" panose="020B0503020204020204" charset="-122"/>
              </a:rPr>
              <a:t>针对网络入侵状态的动态性和信息网络证据的易毁性，入侵取证系统的目标是完整地记录网络上所有流量，同时对所保护的主机的日志进行实时转移和保护，并对记录的所有信息进行加密封存，达到在将网络上发生的事件完全记录的同时，还能保证记录的原始性、完整性、不可更改性。</a:t>
            </a:r>
            <a:endParaRPr lang="zh-CN" altLang="en-US" sz="1400" dirty="0">
              <a:solidFill>
                <a:prstClr val="white">
                  <a:lumMod val="50000"/>
                </a:prstClr>
              </a:solidFill>
              <a:latin typeface="微软雅黑" panose="020B0503020204020204" charset="-122"/>
              <a:ea typeface="微软雅黑" panose="020B0503020204020204" charset="-122"/>
            </a:endParaRPr>
          </a:p>
        </p:txBody>
      </p:sp>
      <p:sp>
        <p:nvSpPr>
          <p:cNvPr id="103" name="文本框 44"/>
          <p:cNvSpPr txBox="1"/>
          <p:nvPr/>
        </p:nvSpPr>
        <p:spPr>
          <a:xfrm>
            <a:off x="1992613" y="4220883"/>
            <a:ext cx="1725930" cy="299085"/>
          </a:xfrm>
          <a:prstGeom prst="rect">
            <a:avLst/>
          </a:prstGeom>
          <a:noFill/>
        </p:spPr>
        <p:txBody>
          <a:bodyPr wrap="none" rtlCol="0">
            <a:spAutoFit/>
          </a:bodyPr>
          <a:lstStyle/>
          <a:p>
            <a:pPr algn="l" defTabSz="685165"/>
            <a:r>
              <a:rPr lang="zh-CN" altLang="en-US" sz="1345" b="1" dirty="0">
                <a:solidFill>
                  <a:srgbClr val="003466"/>
                </a:solidFill>
                <a:latin typeface="微软雅黑" panose="020B0503020204020204" charset="-122"/>
                <a:ea typeface="微软雅黑" panose="020B0503020204020204" charset="-122"/>
              </a:rPr>
              <a:t>密码分析与破解技术</a:t>
            </a:r>
            <a:endParaRPr lang="zh-CN" altLang="en-US" sz="1345" b="1" dirty="0">
              <a:solidFill>
                <a:srgbClr val="003466"/>
              </a:solidFill>
              <a:latin typeface="微软雅黑" panose="020B0503020204020204" charset="-122"/>
              <a:ea typeface="微软雅黑" panose="020B0503020204020204" charset="-122"/>
            </a:endParaRPr>
          </a:p>
        </p:txBody>
      </p:sp>
      <p:sp>
        <p:nvSpPr>
          <p:cNvPr id="104" name="矩形 103"/>
          <p:cNvSpPr/>
          <p:nvPr/>
        </p:nvSpPr>
        <p:spPr>
          <a:xfrm>
            <a:off x="608330" y="4592955"/>
            <a:ext cx="3862705" cy="2047875"/>
          </a:xfrm>
          <a:prstGeom prst="rect">
            <a:avLst/>
          </a:prstGeom>
        </p:spPr>
        <p:txBody>
          <a:bodyPr wrap="square">
            <a:spAutoFit/>
          </a:bodyPr>
          <a:lstStyle/>
          <a:p>
            <a:pPr algn="just" defTabSz="685165">
              <a:lnSpc>
                <a:spcPct val="130000"/>
              </a:lnSpc>
            </a:pPr>
            <a:r>
              <a:rPr lang="zh-CN" altLang="en-US" sz="1400" dirty="0">
                <a:solidFill>
                  <a:prstClr val="white">
                    <a:lumMod val="50000"/>
                  </a:prstClr>
                </a:solidFill>
                <a:latin typeface="微软雅黑" panose="020B0503020204020204" charset="-122"/>
                <a:ea typeface="微软雅黑" panose="020B0503020204020204" charset="-122"/>
              </a:rPr>
              <a:t>研究各类密码分析技术，包括对明文密码、密文密码以及密码文件的分析与破解。研究各类密码加密解密算法，针对各种不同的密码算法和具体应用设计各种不同的破解系统，组建密码分析破解平台，通过智能化分析自动判断应用的加密算法并进行密码分析与破解，从而获取有效的信息网络证据。</a:t>
            </a:r>
            <a:endParaRPr lang="zh-CN" altLang="en-US" sz="1400" dirty="0">
              <a:solidFill>
                <a:prstClr val="white">
                  <a:lumMod val="50000"/>
                </a:prstClr>
              </a:solidFill>
              <a:latin typeface="微软雅黑" panose="020B0503020204020204" charset="-122"/>
              <a:ea typeface="微软雅黑" panose="020B0503020204020204" charset="-122"/>
            </a:endParaRPr>
          </a:p>
        </p:txBody>
      </p:sp>
      <p:sp>
        <p:nvSpPr>
          <p:cNvPr id="105" name="文本框 44"/>
          <p:cNvSpPr txBox="1"/>
          <p:nvPr/>
        </p:nvSpPr>
        <p:spPr>
          <a:xfrm>
            <a:off x="2710798" y="1718404"/>
            <a:ext cx="868680" cy="299085"/>
          </a:xfrm>
          <a:prstGeom prst="rect">
            <a:avLst/>
          </a:prstGeom>
          <a:noFill/>
        </p:spPr>
        <p:txBody>
          <a:bodyPr wrap="none" rtlCol="0">
            <a:spAutoFit/>
          </a:bodyPr>
          <a:lstStyle/>
          <a:p>
            <a:pPr algn="l" defTabSz="685165"/>
            <a:r>
              <a:rPr lang="zh-CN" altLang="en-US" sz="1345" b="1" dirty="0">
                <a:solidFill>
                  <a:srgbClr val="003466"/>
                </a:solidFill>
                <a:latin typeface="微软雅黑" panose="020B0503020204020204" charset="-122"/>
                <a:ea typeface="微软雅黑" panose="020B0503020204020204" charset="-122"/>
              </a:rPr>
              <a:t>蜜罐技术</a:t>
            </a:r>
            <a:endParaRPr lang="zh-CN" altLang="en-US" sz="1345" b="1" dirty="0">
              <a:solidFill>
                <a:srgbClr val="003466"/>
              </a:solidFill>
              <a:latin typeface="微软雅黑" panose="020B0503020204020204" charset="-122"/>
              <a:ea typeface="微软雅黑" panose="020B0503020204020204" charset="-122"/>
            </a:endParaRPr>
          </a:p>
        </p:txBody>
      </p:sp>
      <p:sp>
        <p:nvSpPr>
          <p:cNvPr id="106" name="矩形 105"/>
          <p:cNvSpPr/>
          <p:nvPr/>
        </p:nvSpPr>
        <p:spPr>
          <a:xfrm>
            <a:off x="817880" y="2047875"/>
            <a:ext cx="3443605" cy="1768475"/>
          </a:xfrm>
          <a:prstGeom prst="rect">
            <a:avLst/>
          </a:prstGeom>
        </p:spPr>
        <p:txBody>
          <a:bodyPr wrap="square">
            <a:spAutoFit/>
          </a:bodyPr>
          <a:lstStyle/>
          <a:p>
            <a:pPr algn="just" defTabSz="685165">
              <a:lnSpc>
                <a:spcPct val="130000"/>
              </a:lnSpc>
            </a:pPr>
            <a:r>
              <a:rPr lang="zh-CN" altLang="en-US" sz="1400" dirty="0">
                <a:solidFill>
                  <a:prstClr val="white">
                    <a:lumMod val="50000"/>
                  </a:prstClr>
                </a:solidFill>
                <a:latin typeface="微软雅黑" panose="020B0503020204020204" charset="-122"/>
                <a:ea typeface="微软雅黑" panose="020B0503020204020204" charset="-122"/>
              </a:rPr>
              <a:t>网络攻击诱骗系统要求保证入侵者在进入系统后，不能利用诱骗主机对网络中其它的主机构成潜在的威胁；监控入侵者在系统中的一举一动，甚至每一次击键的纪录；隐藏监控的手段使其不被入侵者发现；确保诱骗主机的日志不能被入侵者修改删除。</a:t>
            </a:r>
            <a:endParaRPr lang="zh-CN" altLang="en-US" sz="1400" dirty="0">
              <a:solidFill>
                <a:prstClr val="white">
                  <a:lumMod val="50000"/>
                </a:prst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up)">
                                      <p:cBhvr>
                                        <p:cTn id="12" dur="500"/>
                                        <p:tgtEl>
                                          <p:spTgt spid="48"/>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fade">
                                      <p:cBhvr>
                                        <p:cTn id="16" dur="1000"/>
                                        <p:tgtEl>
                                          <p:spTgt spid="96"/>
                                        </p:tgtEl>
                                      </p:cBhvr>
                                    </p:animEffect>
                                    <p:anim calcmode="lin" valueType="num">
                                      <p:cBhvr>
                                        <p:cTn id="17" dur="1000" fill="hold"/>
                                        <p:tgtEl>
                                          <p:spTgt spid="96"/>
                                        </p:tgtEl>
                                        <p:attrNameLst>
                                          <p:attrName>ppt_x</p:attrName>
                                        </p:attrNameLst>
                                      </p:cBhvr>
                                      <p:tavLst>
                                        <p:tav tm="0">
                                          <p:val>
                                            <p:strVal val="#ppt_x"/>
                                          </p:val>
                                        </p:tav>
                                        <p:tav tm="100000">
                                          <p:val>
                                            <p:strVal val="#ppt_x"/>
                                          </p:val>
                                        </p:tav>
                                      </p:tavLst>
                                    </p:anim>
                                    <p:anim calcmode="lin" valueType="num">
                                      <p:cBhvr>
                                        <p:cTn id="18" dur="1000" fill="hold"/>
                                        <p:tgtEl>
                                          <p:spTgt spid="96"/>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 presetClass="entr" presetSubtype="1" fill="hold" grpId="0" nodeType="afterEffect">
                                  <p:stCondLst>
                                    <p:cond delay="0"/>
                                  </p:stCondLst>
                                  <p:childTnLst>
                                    <p:set>
                                      <p:cBhvr>
                                        <p:cTn id="21" dur="1" fill="hold">
                                          <p:stCondLst>
                                            <p:cond delay="0"/>
                                          </p:stCondLst>
                                        </p:cTn>
                                        <p:tgtEl>
                                          <p:spTgt spid="99"/>
                                        </p:tgtEl>
                                        <p:attrNameLst>
                                          <p:attrName>style.visibility</p:attrName>
                                        </p:attrNameLst>
                                      </p:cBhvr>
                                      <p:to>
                                        <p:strVal val="visible"/>
                                      </p:to>
                                    </p:set>
                                    <p:anim calcmode="lin" valueType="num">
                                      <p:cBhvr additive="base">
                                        <p:cTn id="22" dur="500" fill="hold"/>
                                        <p:tgtEl>
                                          <p:spTgt spid="99"/>
                                        </p:tgtEl>
                                        <p:attrNameLst>
                                          <p:attrName>ppt_x</p:attrName>
                                        </p:attrNameLst>
                                      </p:cBhvr>
                                      <p:tavLst>
                                        <p:tav tm="0">
                                          <p:val>
                                            <p:strVal val="#ppt_x"/>
                                          </p:val>
                                        </p:tav>
                                        <p:tav tm="100000">
                                          <p:val>
                                            <p:strVal val="#ppt_x"/>
                                          </p:val>
                                        </p:tav>
                                      </p:tavLst>
                                    </p:anim>
                                    <p:anim calcmode="lin" valueType="num">
                                      <p:cBhvr additive="base">
                                        <p:cTn id="23" dur="500" fill="hold"/>
                                        <p:tgtEl>
                                          <p:spTgt spid="99"/>
                                        </p:tgtEl>
                                        <p:attrNameLst>
                                          <p:attrName>ppt_y</p:attrName>
                                        </p:attrNameLst>
                                      </p:cBhvr>
                                      <p:tavLst>
                                        <p:tav tm="0">
                                          <p:val>
                                            <p:strVal val="0-#ppt_h/2"/>
                                          </p:val>
                                        </p:tav>
                                        <p:tav tm="100000">
                                          <p:val>
                                            <p:strVal val="#ppt_y"/>
                                          </p:val>
                                        </p:tav>
                                      </p:tavLst>
                                    </p:anim>
                                  </p:childTnLst>
                                </p:cTn>
                              </p:par>
                            </p:childTnLst>
                          </p:cTn>
                        </p:par>
                        <p:par>
                          <p:cTn id="24" fill="hold">
                            <p:stCondLst>
                              <p:cond delay="2500"/>
                            </p:stCondLst>
                            <p:childTnLst>
                              <p:par>
                                <p:cTn id="25" presetID="2" presetClass="entr" presetSubtype="1" fill="hold" grpId="0" nodeType="afterEffect">
                                  <p:stCondLst>
                                    <p:cond delay="0"/>
                                  </p:stCondLst>
                                  <p:childTnLst>
                                    <p:set>
                                      <p:cBhvr>
                                        <p:cTn id="26" dur="1" fill="hold">
                                          <p:stCondLst>
                                            <p:cond delay="0"/>
                                          </p:stCondLst>
                                        </p:cTn>
                                        <p:tgtEl>
                                          <p:spTgt spid="100"/>
                                        </p:tgtEl>
                                        <p:attrNameLst>
                                          <p:attrName>style.visibility</p:attrName>
                                        </p:attrNameLst>
                                      </p:cBhvr>
                                      <p:to>
                                        <p:strVal val="visible"/>
                                      </p:to>
                                    </p:set>
                                    <p:anim calcmode="lin" valueType="num">
                                      <p:cBhvr additive="base">
                                        <p:cTn id="27" dur="500" fill="hold"/>
                                        <p:tgtEl>
                                          <p:spTgt spid="100"/>
                                        </p:tgtEl>
                                        <p:attrNameLst>
                                          <p:attrName>ppt_x</p:attrName>
                                        </p:attrNameLst>
                                      </p:cBhvr>
                                      <p:tavLst>
                                        <p:tav tm="0">
                                          <p:val>
                                            <p:strVal val="#ppt_x"/>
                                          </p:val>
                                        </p:tav>
                                        <p:tav tm="100000">
                                          <p:val>
                                            <p:strVal val="#ppt_x"/>
                                          </p:val>
                                        </p:tav>
                                      </p:tavLst>
                                    </p:anim>
                                    <p:anim calcmode="lin" valueType="num">
                                      <p:cBhvr additive="base">
                                        <p:cTn id="28" dur="500" fill="hold"/>
                                        <p:tgtEl>
                                          <p:spTgt spid="100"/>
                                        </p:tgtEl>
                                        <p:attrNameLst>
                                          <p:attrName>ppt_y</p:attrName>
                                        </p:attrNameLst>
                                      </p:cBhvr>
                                      <p:tavLst>
                                        <p:tav tm="0">
                                          <p:val>
                                            <p:strVal val="0-#ppt_h/2"/>
                                          </p:val>
                                        </p:tav>
                                        <p:tav tm="100000">
                                          <p:val>
                                            <p:strVal val="#ppt_y"/>
                                          </p:val>
                                        </p:tav>
                                      </p:tavLst>
                                    </p:anim>
                                  </p:childTnLst>
                                </p:cTn>
                              </p:par>
                            </p:childTnLst>
                          </p:cTn>
                        </p:par>
                        <p:par>
                          <p:cTn id="29" fill="hold">
                            <p:stCondLst>
                              <p:cond delay="3000"/>
                            </p:stCondLst>
                            <p:childTnLst>
                              <p:par>
                                <p:cTn id="30" presetID="2" presetClass="entr" presetSubtype="2" fill="hold" nodeType="after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additive="base">
                                        <p:cTn id="32" dur="500" fill="hold"/>
                                        <p:tgtEl>
                                          <p:spTgt spid="54"/>
                                        </p:tgtEl>
                                        <p:attrNameLst>
                                          <p:attrName>ppt_x</p:attrName>
                                        </p:attrNameLst>
                                      </p:cBhvr>
                                      <p:tavLst>
                                        <p:tav tm="0">
                                          <p:val>
                                            <p:strVal val="1+#ppt_w/2"/>
                                          </p:val>
                                        </p:tav>
                                        <p:tav tm="100000">
                                          <p:val>
                                            <p:strVal val="#ppt_x"/>
                                          </p:val>
                                        </p:tav>
                                      </p:tavLst>
                                    </p:anim>
                                    <p:anim calcmode="lin" valueType="num">
                                      <p:cBhvr additive="base">
                                        <p:cTn id="33" dur="500" fill="hold"/>
                                        <p:tgtEl>
                                          <p:spTgt spid="54"/>
                                        </p:tgtEl>
                                        <p:attrNameLst>
                                          <p:attrName>ppt_y</p:attrName>
                                        </p:attrNameLst>
                                      </p:cBhvr>
                                      <p:tavLst>
                                        <p:tav tm="0">
                                          <p:val>
                                            <p:strVal val="#ppt_y"/>
                                          </p:val>
                                        </p:tav>
                                        <p:tav tm="100000">
                                          <p:val>
                                            <p:strVal val="#ppt_y"/>
                                          </p:val>
                                        </p:tav>
                                      </p:tavLst>
                                    </p:anim>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fade">
                                      <p:cBhvr>
                                        <p:cTn id="37" dur="1000"/>
                                        <p:tgtEl>
                                          <p:spTgt spid="87"/>
                                        </p:tgtEl>
                                      </p:cBhvr>
                                    </p:animEffect>
                                    <p:anim calcmode="lin" valueType="num">
                                      <p:cBhvr>
                                        <p:cTn id="38" dur="1000" fill="hold"/>
                                        <p:tgtEl>
                                          <p:spTgt spid="87"/>
                                        </p:tgtEl>
                                        <p:attrNameLst>
                                          <p:attrName>ppt_x</p:attrName>
                                        </p:attrNameLst>
                                      </p:cBhvr>
                                      <p:tavLst>
                                        <p:tav tm="0">
                                          <p:val>
                                            <p:strVal val="#ppt_x"/>
                                          </p:val>
                                        </p:tav>
                                        <p:tav tm="100000">
                                          <p:val>
                                            <p:strVal val="#ppt_x"/>
                                          </p:val>
                                        </p:tav>
                                      </p:tavLst>
                                    </p:anim>
                                    <p:anim calcmode="lin" valueType="num">
                                      <p:cBhvr>
                                        <p:cTn id="39" dur="1000" fill="hold"/>
                                        <p:tgtEl>
                                          <p:spTgt spid="87"/>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2" presetClass="entr" presetSubtype="8" fill="hold" grpId="0" nodeType="afterEffect">
                                  <p:stCondLst>
                                    <p:cond delay="0"/>
                                  </p:stCondLst>
                                  <p:childTnLst>
                                    <p:set>
                                      <p:cBhvr>
                                        <p:cTn id="42" dur="1" fill="hold">
                                          <p:stCondLst>
                                            <p:cond delay="0"/>
                                          </p:stCondLst>
                                        </p:cTn>
                                        <p:tgtEl>
                                          <p:spTgt spid="105"/>
                                        </p:tgtEl>
                                        <p:attrNameLst>
                                          <p:attrName>style.visibility</p:attrName>
                                        </p:attrNameLst>
                                      </p:cBhvr>
                                      <p:to>
                                        <p:strVal val="visible"/>
                                      </p:to>
                                    </p:set>
                                    <p:anim calcmode="lin" valueType="num">
                                      <p:cBhvr additive="base">
                                        <p:cTn id="43" dur="500" fill="hold"/>
                                        <p:tgtEl>
                                          <p:spTgt spid="105"/>
                                        </p:tgtEl>
                                        <p:attrNameLst>
                                          <p:attrName>ppt_x</p:attrName>
                                        </p:attrNameLst>
                                      </p:cBhvr>
                                      <p:tavLst>
                                        <p:tav tm="0">
                                          <p:val>
                                            <p:strVal val="0-#ppt_w/2"/>
                                          </p:val>
                                        </p:tav>
                                        <p:tav tm="100000">
                                          <p:val>
                                            <p:strVal val="#ppt_x"/>
                                          </p:val>
                                        </p:tav>
                                      </p:tavLst>
                                    </p:anim>
                                    <p:anim calcmode="lin" valueType="num">
                                      <p:cBhvr additive="base">
                                        <p:cTn id="44" dur="500" fill="hold"/>
                                        <p:tgtEl>
                                          <p:spTgt spid="105"/>
                                        </p:tgtEl>
                                        <p:attrNameLst>
                                          <p:attrName>ppt_y</p:attrName>
                                        </p:attrNameLst>
                                      </p:cBhvr>
                                      <p:tavLst>
                                        <p:tav tm="0">
                                          <p:val>
                                            <p:strVal val="#ppt_y"/>
                                          </p:val>
                                        </p:tav>
                                        <p:tav tm="100000">
                                          <p:val>
                                            <p:strVal val="#ppt_y"/>
                                          </p:val>
                                        </p:tav>
                                      </p:tavLst>
                                    </p:anim>
                                  </p:childTnLst>
                                </p:cTn>
                              </p:par>
                            </p:childTnLst>
                          </p:cTn>
                        </p:par>
                        <p:par>
                          <p:cTn id="45" fill="hold">
                            <p:stCondLst>
                              <p:cond delay="5000"/>
                            </p:stCondLst>
                            <p:childTnLst>
                              <p:par>
                                <p:cTn id="46" presetID="2" presetClass="entr" presetSubtype="8" fill="hold" grpId="0" nodeType="afterEffect">
                                  <p:stCondLst>
                                    <p:cond delay="0"/>
                                  </p:stCondLst>
                                  <p:childTnLst>
                                    <p:set>
                                      <p:cBhvr>
                                        <p:cTn id="47" dur="1" fill="hold">
                                          <p:stCondLst>
                                            <p:cond delay="0"/>
                                          </p:stCondLst>
                                        </p:cTn>
                                        <p:tgtEl>
                                          <p:spTgt spid="106"/>
                                        </p:tgtEl>
                                        <p:attrNameLst>
                                          <p:attrName>style.visibility</p:attrName>
                                        </p:attrNameLst>
                                      </p:cBhvr>
                                      <p:to>
                                        <p:strVal val="visible"/>
                                      </p:to>
                                    </p:set>
                                    <p:anim calcmode="lin" valueType="num">
                                      <p:cBhvr additive="base">
                                        <p:cTn id="48" dur="500" fill="hold"/>
                                        <p:tgtEl>
                                          <p:spTgt spid="106"/>
                                        </p:tgtEl>
                                        <p:attrNameLst>
                                          <p:attrName>ppt_x</p:attrName>
                                        </p:attrNameLst>
                                      </p:cBhvr>
                                      <p:tavLst>
                                        <p:tav tm="0">
                                          <p:val>
                                            <p:strVal val="0-#ppt_w/2"/>
                                          </p:val>
                                        </p:tav>
                                        <p:tav tm="100000">
                                          <p:val>
                                            <p:strVal val="#ppt_x"/>
                                          </p:val>
                                        </p:tav>
                                      </p:tavLst>
                                    </p:anim>
                                    <p:anim calcmode="lin" valueType="num">
                                      <p:cBhvr additive="base">
                                        <p:cTn id="49" dur="500" fill="hold"/>
                                        <p:tgtEl>
                                          <p:spTgt spid="106"/>
                                        </p:tgtEl>
                                        <p:attrNameLst>
                                          <p:attrName>ppt_y</p:attrName>
                                        </p:attrNameLst>
                                      </p:cBhvr>
                                      <p:tavLst>
                                        <p:tav tm="0">
                                          <p:val>
                                            <p:strVal val="#ppt_y"/>
                                          </p:val>
                                        </p:tav>
                                        <p:tav tm="100000">
                                          <p:val>
                                            <p:strVal val="#ppt_y"/>
                                          </p:val>
                                        </p:tav>
                                      </p:tavLst>
                                    </p:anim>
                                  </p:childTnLst>
                                </p:cTn>
                              </p:par>
                            </p:childTnLst>
                          </p:cTn>
                        </p:par>
                        <p:par>
                          <p:cTn id="50" fill="hold">
                            <p:stCondLst>
                              <p:cond delay="5500"/>
                            </p:stCondLst>
                            <p:childTnLst>
                              <p:par>
                                <p:cTn id="51" presetID="22" presetClass="entr" presetSubtype="1"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wipe(up)">
                                      <p:cBhvr>
                                        <p:cTn id="53" dur="500"/>
                                        <p:tgtEl>
                                          <p:spTgt spid="46"/>
                                        </p:tgtEl>
                                      </p:cBhvr>
                                    </p:animEffect>
                                  </p:childTnLst>
                                </p:cTn>
                              </p:par>
                            </p:childTnLst>
                          </p:cTn>
                        </p:par>
                        <p:par>
                          <p:cTn id="54" fill="hold">
                            <p:stCondLst>
                              <p:cond delay="6000"/>
                            </p:stCondLst>
                            <p:childTnLst>
                              <p:par>
                                <p:cTn id="55" presetID="2" presetClass="entr" presetSubtype="4" fill="hold" nodeType="after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additive="base">
                                        <p:cTn id="57" dur="500" fill="hold"/>
                                        <p:tgtEl>
                                          <p:spTgt spid="59"/>
                                        </p:tgtEl>
                                        <p:attrNameLst>
                                          <p:attrName>ppt_x</p:attrName>
                                        </p:attrNameLst>
                                      </p:cBhvr>
                                      <p:tavLst>
                                        <p:tav tm="0">
                                          <p:val>
                                            <p:strVal val="#ppt_x"/>
                                          </p:val>
                                        </p:tav>
                                        <p:tav tm="100000">
                                          <p:val>
                                            <p:strVal val="#ppt_x"/>
                                          </p:val>
                                        </p:tav>
                                      </p:tavLst>
                                    </p:anim>
                                    <p:anim calcmode="lin" valueType="num">
                                      <p:cBhvr additive="base">
                                        <p:cTn id="58" dur="500" fill="hold"/>
                                        <p:tgtEl>
                                          <p:spTgt spid="59"/>
                                        </p:tgtEl>
                                        <p:attrNameLst>
                                          <p:attrName>ppt_y</p:attrName>
                                        </p:attrNameLst>
                                      </p:cBhvr>
                                      <p:tavLst>
                                        <p:tav tm="0">
                                          <p:val>
                                            <p:strVal val="1+#ppt_h/2"/>
                                          </p:val>
                                        </p:tav>
                                        <p:tav tm="100000">
                                          <p:val>
                                            <p:strVal val="#ppt_y"/>
                                          </p:val>
                                        </p:tav>
                                      </p:tavLst>
                                    </p:anim>
                                  </p:childTnLst>
                                </p:cTn>
                              </p:par>
                            </p:childTnLst>
                          </p:cTn>
                        </p:par>
                        <p:par>
                          <p:cTn id="59" fill="hold">
                            <p:stCondLst>
                              <p:cond delay="6500"/>
                            </p:stCondLst>
                            <p:childTnLst>
                              <p:par>
                                <p:cTn id="60" presetID="42" presetClass="entr" presetSubtype="0" fill="hold" nodeType="after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fade">
                                      <p:cBhvr>
                                        <p:cTn id="62" dur="1000"/>
                                        <p:tgtEl>
                                          <p:spTgt spid="90"/>
                                        </p:tgtEl>
                                      </p:cBhvr>
                                    </p:animEffect>
                                    <p:anim calcmode="lin" valueType="num">
                                      <p:cBhvr>
                                        <p:cTn id="63" dur="1000" fill="hold"/>
                                        <p:tgtEl>
                                          <p:spTgt spid="90"/>
                                        </p:tgtEl>
                                        <p:attrNameLst>
                                          <p:attrName>ppt_x</p:attrName>
                                        </p:attrNameLst>
                                      </p:cBhvr>
                                      <p:tavLst>
                                        <p:tav tm="0">
                                          <p:val>
                                            <p:strVal val="#ppt_x"/>
                                          </p:val>
                                        </p:tav>
                                        <p:tav tm="100000">
                                          <p:val>
                                            <p:strVal val="#ppt_x"/>
                                          </p:val>
                                        </p:tav>
                                      </p:tavLst>
                                    </p:anim>
                                    <p:anim calcmode="lin" valueType="num">
                                      <p:cBhvr>
                                        <p:cTn id="64" dur="1000" fill="hold"/>
                                        <p:tgtEl>
                                          <p:spTgt spid="90"/>
                                        </p:tgtEl>
                                        <p:attrNameLst>
                                          <p:attrName>ppt_y</p:attrName>
                                        </p:attrNameLst>
                                      </p:cBhvr>
                                      <p:tavLst>
                                        <p:tav tm="0">
                                          <p:val>
                                            <p:strVal val="#ppt_y+.1"/>
                                          </p:val>
                                        </p:tav>
                                        <p:tav tm="100000">
                                          <p:val>
                                            <p:strVal val="#ppt_y"/>
                                          </p:val>
                                        </p:tav>
                                      </p:tavLst>
                                    </p:anim>
                                  </p:childTnLst>
                                </p:cTn>
                              </p:par>
                            </p:childTnLst>
                          </p:cTn>
                        </p:par>
                        <p:par>
                          <p:cTn id="65" fill="hold">
                            <p:stCondLst>
                              <p:cond delay="7500"/>
                            </p:stCondLst>
                            <p:childTnLst>
                              <p:par>
                                <p:cTn id="66" presetID="2" presetClass="entr" presetSubtype="4" fill="hold" grpId="0" nodeType="afterEffect">
                                  <p:stCondLst>
                                    <p:cond delay="0"/>
                                  </p:stCondLst>
                                  <p:childTnLst>
                                    <p:set>
                                      <p:cBhvr>
                                        <p:cTn id="67" dur="1" fill="hold">
                                          <p:stCondLst>
                                            <p:cond delay="0"/>
                                          </p:stCondLst>
                                        </p:cTn>
                                        <p:tgtEl>
                                          <p:spTgt spid="103"/>
                                        </p:tgtEl>
                                        <p:attrNameLst>
                                          <p:attrName>style.visibility</p:attrName>
                                        </p:attrNameLst>
                                      </p:cBhvr>
                                      <p:to>
                                        <p:strVal val="visible"/>
                                      </p:to>
                                    </p:set>
                                    <p:anim calcmode="lin" valueType="num">
                                      <p:cBhvr additive="base">
                                        <p:cTn id="68" dur="500" fill="hold"/>
                                        <p:tgtEl>
                                          <p:spTgt spid="103"/>
                                        </p:tgtEl>
                                        <p:attrNameLst>
                                          <p:attrName>ppt_x</p:attrName>
                                        </p:attrNameLst>
                                      </p:cBhvr>
                                      <p:tavLst>
                                        <p:tav tm="0">
                                          <p:val>
                                            <p:strVal val="#ppt_x"/>
                                          </p:val>
                                        </p:tav>
                                        <p:tav tm="100000">
                                          <p:val>
                                            <p:strVal val="#ppt_x"/>
                                          </p:val>
                                        </p:tav>
                                      </p:tavLst>
                                    </p:anim>
                                    <p:anim calcmode="lin" valueType="num">
                                      <p:cBhvr additive="base">
                                        <p:cTn id="69" dur="500" fill="hold"/>
                                        <p:tgtEl>
                                          <p:spTgt spid="103"/>
                                        </p:tgtEl>
                                        <p:attrNameLst>
                                          <p:attrName>ppt_y</p:attrName>
                                        </p:attrNameLst>
                                      </p:cBhvr>
                                      <p:tavLst>
                                        <p:tav tm="0">
                                          <p:val>
                                            <p:strVal val="1+#ppt_h/2"/>
                                          </p:val>
                                        </p:tav>
                                        <p:tav tm="100000">
                                          <p:val>
                                            <p:strVal val="#ppt_y"/>
                                          </p:val>
                                        </p:tav>
                                      </p:tavLst>
                                    </p:anim>
                                  </p:childTnLst>
                                </p:cTn>
                              </p:par>
                            </p:childTnLst>
                          </p:cTn>
                        </p:par>
                        <p:par>
                          <p:cTn id="70" fill="hold">
                            <p:stCondLst>
                              <p:cond delay="8000"/>
                            </p:stCondLst>
                            <p:childTnLst>
                              <p:par>
                                <p:cTn id="71" presetID="2" presetClass="entr" presetSubtype="4" fill="hold" grpId="0" nodeType="afterEffect">
                                  <p:stCondLst>
                                    <p:cond delay="0"/>
                                  </p:stCondLst>
                                  <p:childTnLst>
                                    <p:set>
                                      <p:cBhvr>
                                        <p:cTn id="72" dur="1" fill="hold">
                                          <p:stCondLst>
                                            <p:cond delay="0"/>
                                          </p:stCondLst>
                                        </p:cTn>
                                        <p:tgtEl>
                                          <p:spTgt spid="104"/>
                                        </p:tgtEl>
                                        <p:attrNameLst>
                                          <p:attrName>style.visibility</p:attrName>
                                        </p:attrNameLst>
                                      </p:cBhvr>
                                      <p:to>
                                        <p:strVal val="visible"/>
                                      </p:to>
                                    </p:set>
                                    <p:anim calcmode="lin" valueType="num">
                                      <p:cBhvr additive="base">
                                        <p:cTn id="73" dur="500" fill="hold"/>
                                        <p:tgtEl>
                                          <p:spTgt spid="104"/>
                                        </p:tgtEl>
                                        <p:attrNameLst>
                                          <p:attrName>ppt_x</p:attrName>
                                        </p:attrNameLst>
                                      </p:cBhvr>
                                      <p:tavLst>
                                        <p:tav tm="0">
                                          <p:val>
                                            <p:strVal val="#ppt_x"/>
                                          </p:val>
                                        </p:tav>
                                        <p:tav tm="100000">
                                          <p:val>
                                            <p:strVal val="#ppt_x"/>
                                          </p:val>
                                        </p:tav>
                                      </p:tavLst>
                                    </p:anim>
                                    <p:anim calcmode="lin" valueType="num">
                                      <p:cBhvr additive="base">
                                        <p:cTn id="74" dur="500" fill="hold"/>
                                        <p:tgtEl>
                                          <p:spTgt spid="104"/>
                                        </p:tgtEl>
                                        <p:attrNameLst>
                                          <p:attrName>ppt_y</p:attrName>
                                        </p:attrNameLst>
                                      </p:cBhvr>
                                      <p:tavLst>
                                        <p:tav tm="0">
                                          <p:val>
                                            <p:strVal val="1+#ppt_h/2"/>
                                          </p:val>
                                        </p:tav>
                                        <p:tav tm="100000">
                                          <p:val>
                                            <p:strVal val="#ppt_y"/>
                                          </p:val>
                                        </p:tav>
                                      </p:tavLst>
                                    </p:anim>
                                  </p:childTnLst>
                                </p:cTn>
                              </p:par>
                            </p:childTnLst>
                          </p:cTn>
                        </p:par>
                        <p:par>
                          <p:cTn id="75" fill="hold">
                            <p:stCondLst>
                              <p:cond delay="8500"/>
                            </p:stCondLst>
                            <p:childTnLst>
                              <p:par>
                                <p:cTn id="76" presetID="22" presetClass="entr" presetSubtype="1" fill="hold" grpId="0" nodeType="after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wipe(up)">
                                      <p:cBhvr>
                                        <p:cTn id="78" dur="500"/>
                                        <p:tgtEl>
                                          <p:spTgt spid="47"/>
                                        </p:tgtEl>
                                      </p:cBhvr>
                                    </p:animEffect>
                                  </p:childTnLst>
                                </p:cTn>
                              </p:par>
                            </p:childTnLst>
                          </p:cTn>
                        </p:par>
                        <p:par>
                          <p:cTn id="79" fill="hold">
                            <p:stCondLst>
                              <p:cond delay="9000"/>
                            </p:stCondLst>
                            <p:childTnLst>
                              <p:par>
                                <p:cTn id="80" presetID="2" presetClass="entr" presetSubtype="4" fill="hold" nodeType="afterEffect">
                                  <p:stCondLst>
                                    <p:cond delay="0"/>
                                  </p:stCondLst>
                                  <p:childTnLst>
                                    <p:set>
                                      <p:cBhvr>
                                        <p:cTn id="81" dur="1" fill="hold">
                                          <p:stCondLst>
                                            <p:cond delay="0"/>
                                          </p:stCondLst>
                                        </p:cTn>
                                        <p:tgtEl>
                                          <p:spTgt spid="64"/>
                                        </p:tgtEl>
                                        <p:attrNameLst>
                                          <p:attrName>style.visibility</p:attrName>
                                        </p:attrNameLst>
                                      </p:cBhvr>
                                      <p:to>
                                        <p:strVal val="visible"/>
                                      </p:to>
                                    </p:set>
                                    <p:anim calcmode="lin" valueType="num">
                                      <p:cBhvr additive="base">
                                        <p:cTn id="82" dur="500" fill="hold"/>
                                        <p:tgtEl>
                                          <p:spTgt spid="64"/>
                                        </p:tgtEl>
                                        <p:attrNameLst>
                                          <p:attrName>ppt_x</p:attrName>
                                        </p:attrNameLst>
                                      </p:cBhvr>
                                      <p:tavLst>
                                        <p:tav tm="0">
                                          <p:val>
                                            <p:strVal val="#ppt_x"/>
                                          </p:val>
                                        </p:tav>
                                        <p:tav tm="100000">
                                          <p:val>
                                            <p:strVal val="#ppt_x"/>
                                          </p:val>
                                        </p:tav>
                                      </p:tavLst>
                                    </p:anim>
                                    <p:anim calcmode="lin" valueType="num">
                                      <p:cBhvr additive="base">
                                        <p:cTn id="83" dur="500" fill="hold"/>
                                        <p:tgtEl>
                                          <p:spTgt spid="64"/>
                                        </p:tgtEl>
                                        <p:attrNameLst>
                                          <p:attrName>ppt_y</p:attrName>
                                        </p:attrNameLst>
                                      </p:cBhvr>
                                      <p:tavLst>
                                        <p:tav tm="0">
                                          <p:val>
                                            <p:strVal val="1+#ppt_h/2"/>
                                          </p:val>
                                        </p:tav>
                                        <p:tav tm="100000">
                                          <p:val>
                                            <p:strVal val="#ppt_y"/>
                                          </p:val>
                                        </p:tav>
                                      </p:tavLst>
                                    </p:anim>
                                  </p:childTnLst>
                                </p:cTn>
                              </p:par>
                            </p:childTnLst>
                          </p:cTn>
                        </p:par>
                        <p:par>
                          <p:cTn id="84" fill="hold">
                            <p:stCondLst>
                              <p:cond delay="9500"/>
                            </p:stCondLst>
                            <p:childTnLst>
                              <p:par>
                                <p:cTn id="85" presetID="42" presetClass="entr" presetSubtype="0" fill="hold" nodeType="afterEffect">
                                  <p:stCondLst>
                                    <p:cond delay="0"/>
                                  </p:stCondLst>
                                  <p:childTnLst>
                                    <p:set>
                                      <p:cBhvr>
                                        <p:cTn id="86" dur="1" fill="hold">
                                          <p:stCondLst>
                                            <p:cond delay="0"/>
                                          </p:stCondLst>
                                        </p:cTn>
                                        <p:tgtEl>
                                          <p:spTgt spid="93"/>
                                        </p:tgtEl>
                                        <p:attrNameLst>
                                          <p:attrName>style.visibility</p:attrName>
                                        </p:attrNameLst>
                                      </p:cBhvr>
                                      <p:to>
                                        <p:strVal val="visible"/>
                                      </p:to>
                                    </p:set>
                                    <p:animEffect transition="in" filter="fade">
                                      <p:cBhvr>
                                        <p:cTn id="87" dur="1000"/>
                                        <p:tgtEl>
                                          <p:spTgt spid="93"/>
                                        </p:tgtEl>
                                      </p:cBhvr>
                                    </p:animEffect>
                                    <p:anim calcmode="lin" valueType="num">
                                      <p:cBhvr>
                                        <p:cTn id="88" dur="1000" fill="hold"/>
                                        <p:tgtEl>
                                          <p:spTgt spid="93"/>
                                        </p:tgtEl>
                                        <p:attrNameLst>
                                          <p:attrName>ppt_x</p:attrName>
                                        </p:attrNameLst>
                                      </p:cBhvr>
                                      <p:tavLst>
                                        <p:tav tm="0">
                                          <p:val>
                                            <p:strVal val="#ppt_x"/>
                                          </p:val>
                                        </p:tav>
                                        <p:tav tm="100000">
                                          <p:val>
                                            <p:strVal val="#ppt_x"/>
                                          </p:val>
                                        </p:tav>
                                      </p:tavLst>
                                    </p:anim>
                                    <p:anim calcmode="lin" valueType="num">
                                      <p:cBhvr>
                                        <p:cTn id="89" dur="1000" fill="hold"/>
                                        <p:tgtEl>
                                          <p:spTgt spid="93"/>
                                        </p:tgtEl>
                                        <p:attrNameLst>
                                          <p:attrName>ppt_y</p:attrName>
                                        </p:attrNameLst>
                                      </p:cBhvr>
                                      <p:tavLst>
                                        <p:tav tm="0">
                                          <p:val>
                                            <p:strVal val="#ppt_y+.1"/>
                                          </p:val>
                                        </p:tav>
                                        <p:tav tm="100000">
                                          <p:val>
                                            <p:strVal val="#ppt_y"/>
                                          </p:val>
                                        </p:tav>
                                      </p:tavLst>
                                    </p:anim>
                                  </p:childTnLst>
                                </p:cTn>
                              </p:par>
                            </p:childTnLst>
                          </p:cTn>
                        </p:par>
                        <p:par>
                          <p:cTn id="90" fill="hold">
                            <p:stCondLst>
                              <p:cond delay="10500"/>
                            </p:stCondLst>
                            <p:childTnLst>
                              <p:par>
                                <p:cTn id="91" presetID="2" presetClass="entr" presetSubtype="4" fill="hold" grpId="0" nodeType="afterEffect">
                                  <p:stCondLst>
                                    <p:cond delay="0"/>
                                  </p:stCondLst>
                                  <p:childTnLst>
                                    <p:set>
                                      <p:cBhvr>
                                        <p:cTn id="92" dur="1" fill="hold">
                                          <p:stCondLst>
                                            <p:cond delay="0"/>
                                          </p:stCondLst>
                                        </p:cTn>
                                        <p:tgtEl>
                                          <p:spTgt spid="101"/>
                                        </p:tgtEl>
                                        <p:attrNameLst>
                                          <p:attrName>style.visibility</p:attrName>
                                        </p:attrNameLst>
                                      </p:cBhvr>
                                      <p:to>
                                        <p:strVal val="visible"/>
                                      </p:to>
                                    </p:set>
                                    <p:anim calcmode="lin" valueType="num">
                                      <p:cBhvr additive="base">
                                        <p:cTn id="93" dur="500" fill="hold"/>
                                        <p:tgtEl>
                                          <p:spTgt spid="101"/>
                                        </p:tgtEl>
                                        <p:attrNameLst>
                                          <p:attrName>ppt_x</p:attrName>
                                        </p:attrNameLst>
                                      </p:cBhvr>
                                      <p:tavLst>
                                        <p:tav tm="0">
                                          <p:val>
                                            <p:strVal val="#ppt_x"/>
                                          </p:val>
                                        </p:tav>
                                        <p:tav tm="100000">
                                          <p:val>
                                            <p:strVal val="#ppt_x"/>
                                          </p:val>
                                        </p:tav>
                                      </p:tavLst>
                                    </p:anim>
                                    <p:anim calcmode="lin" valueType="num">
                                      <p:cBhvr additive="base">
                                        <p:cTn id="94" dur="500" fill="hold"/>
                                        <p:tgtEl>
                                          <p:spTgt spid="101"/>
                                        </p:tgtEl>
                                        <p:attrNameLst>
                                          <p:attrName>ppt_y</p:attrName>
                                        </p:attrNameLst>
                                      </p:cBhvr>
                                      <p:tavLst>
                                        <p:tav tm="0">
                                          <p:val>
                                            <p:strVal val="1+#ppt_h/2"/>
                                          </p:val>
                                        </p:tav>
                                        <p:tav tm="100000">
                                          <p:val>
                                            <p:strVal val="#ppt_y"/>
                                          </p:val>
                                        </p:tav>
                                      </p:tavLst>
                                    </p:anim>
                                  </p:childTnLst>
                                </p:cTn>
                              </p:par>
                            </p:childTnLst>
                          </p:cTn>
                        </p:par>
                        <p:par>
                          <p:cTn id="95" fill="hold">
                            <p:stCondLst>
                              <p:cond delay="11000"/>
                            </p:stCondLst>
                            <p:childTnLst>
                              <p:par>
                                <p:cTn id="96" presetID="2" presetClass="entr" presetSubtype="4" fill="hold" grpId="0" nodeType="afterEffect">
                                  <p:stCondLst>
                                    <p:cond delay="0"/>
                                  </p:stCondLst>
                                  <p:childTnLst>
                                    <p:set>
                                      <p:cBhvr>
                                        <p:cTn id="97" dur="1" fill="hold">
                                          <p:stCondLst>
                                            <p:cond delay="0"/>
                                          </p:stCondLst>
                                        </p:cTn>
                                        <p:tgtEl>
                                          <p:spTgt spid="102"/>
                                        </p:tgtEl>
                                        <p:attrNameLst>
                                          <p:attrName>style.visibility</p:attrName>
                                        </p:attrNameLst>
                                      </p:cBhvr>
                                      <p:to>
                                        <p:strVal val="visible"/>
                                      </p:to>
                                    </p:set>
                                    <p:anim calcmode="lin" valueType="num">
                                      <p:cBhvr additive="base">
                                        <p:cTn id="98" dur="500" fill="hold"/>
                                        <p:tgtEl>
                                          <p:spTgt spid="102"/>
                                        </p:tgtEl>
                                        <p:attrNameLst>
                                          <p:attrName>ppt_x</p:attrName>
                                        </p:attrNameLst>
                                      </p:cBhvr>
                                      <p:tavLst>
                                        <p:tav tm="0">
                                          <p:val>
                                            <p:strVal val="#ppt_x"/>
                                          </p:val>
                                        </p:tav>
                                        <p:tav tm="100000">
                                          <p:val>
                                            <p:strVal val="#ppt_x"/>
                                          </p:val>
                                        </p:tav>
                                      </p:tavLst>
                                    </p:anim>
                                    <p:anim calcmode="lin" valueType="num">
                                      <p:cBhvr additive="base">
                                        <p:cTn id="99"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7" grpId="0" bldLvl="0" animBg="1"/>
      <p:bldP spid="48" grpId="0" bldLvl="0" animBg="1"/>
      <p:bldP spid="99" grpId="0"/>
      <p:bldP spid="100" grpId="0"/>
      <p:bldP spid="101" grpId="0"/>
      <p:bldP spid="102" grpId="0"/>
      <p:bldP spid="103" grpId="0"/>
      <p:bldP spid="104" grpId="0"/>
      <p:bldP spid="105" grpId="0"/>
      <p:bldP spid="10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90320" y="288290"/>
            <a:ext cx="5457190" cy="460375"/>
          </a:xfrm>
          <a:prstGeom prst="rect">
            <a:avLst/>
          </a:prstGeom>
          <a:noFill/>
        </p:spPr>
        <p:txBody>
          <a:bodyPr wrap="square" rtlCol="0">
            <a:spAutoFit/>
          </a:bodyPr>
          <a:p>
            <a:r>
              <a:rPr lang="zh-CN" altLang="en-US" sz="2400" b="1">
                <a:solidFill>
                  <a:srgbClr val="404040"/>
                </a:solidFill>
                <a:latin typeface="微软雅黑" panose="020B0503020204020204" charset="-122"/>
                <a:ea typeface="微软雅黑" panose="020B0503020204020204" charset="-122"/>
              </a:rPr>
              <a:t>1.4.4 计算机证据法学研究</a:t>
            </a:r>
            <a:endParaRPr lang="zh-CN" altLang="en-US" sz="2400" b="1">
              <a:solidFill>
                <a:srgbClr val="404040"/>
              </a:solidFill>
              <a:latin typeface="微软雅黑" panose="020B0503020204020204" charset="-122"/>
              <a:ea typeface="微软雅黑" panose="020B0503020204020204" charset="-122"/>
            </a:endParaRPr>
          </a:p>
        </p:txBody>
      </p:sp>
      <p:sp>
        <p:nvSpPr>
          <p:cNvPr id="3" name="文本框 2"/>
          <p:cNvSpPr txBox="1"/>
          <p:nvPr/>
        </p:nvSpPr>
        <p:spPr>
          <a:xfrm>
            <a:off x="991235" y="1536700"/>
            <a:ext cx="10801985" cy="3784600"/>
          </a:xfrm>
          <a:prstGeom prst="rect">
            <a:avLst/>
          </a:prstGeom>
          <a:noFill/>
        </p:spPr>
        <p:txBody>
          <a:bodyPr wrap="square" rtlCol="0">
            <a:spAutoFit/>
          </a:bodyPr>
          <a:p>
            <a:r>
              <a:rPr lang="zh-CN" altLang="en-US"/>
              <a:t>　　</a:t>
            </a:r>
            <a:r>
              <a:rPr lang="zh-CN" altLang="en-US" sz="2400" b="1">
                <a:solidFill>
                  <a:schemeClr val="accent1"/>
                </a:solidFill>
                <a:latin typeface="+mn-ea"/>
                <a:cs typeface="+mn-ea"/>
              </a:rPr>
              <a:t>研究内容主要包括：完整取证链规范操作标准、取证工具评价指标体系/模型建立、模糊法学分析、计算机中的法学分析、网络犯罪中的法学分析、信息网络数字证据级别模型建立、针对纯正的和不纯正的计算机犯罪类型的法律模式探讨等。</a:t>
            </a:r>
            <a:endParaRPr lang="zh-CN" altLang="en-US" sz="2400" b="1">
              <a:solidFill>
                <a:schemeClr val="accent1"/>
              </a:solidFill>
              <a:latin typeface="+mn-ea"/>
              <a:cs typeface="+mn-ea"/>
            </a:endParaRPr>
          </a:p>
          <a:p>
            <a:endParaRPr lang="zh-CN" altLang="en-US" sz="2400" b="1">
              <a:solidFill>
                <a:schemeClr val="accent1"/>
              </a:solidFill>
              <a:latin typeface="+mn-ea"/>
              <a:cs typeface="+mn-ea"/>
            </a:endParaRPr>
          </a:p>
          <a:p>
            <a:endParaRPr lang="zh-CN" altLang="en-US" sz="2400" b="1">
              <a:solidFill>
                <a:schemeClr val="accent1"/>
              </a:solidFill>
              <a:latin typeface="+mn-ea"/>
              <a:cs typeface="+mn-ea"/>
            </a:endParaRPr>
          </a:p>
          <a:p>
            <a:r>
              <a:rPr lang="zh-CN" altLang="en-US" sz="2400" b="1">
                <a:solidFill>
                  <a:schemeClr val="accent1"/>
                </a:solidFill>
                <a:latin typeface="+mn-ea"/>
                <a:cs typeface="+mn-ea"/>
              </a:rPr>
              <a:t>　　目前，一方面需要进行大量计算机取证与司法鉴定理论体系和框架的研究，以形成完备的知识体系标准和方法；另一方面需要对取证工具的研发和应用，促使其向着软硬件结合和智能化的方向发展，以利于有效地打击和遏制计算机犯罪。</a:t>
            </a:r>
            <a:endParaRPr lang="zh-CN" altLang="en-US" sz="2400" b="1">
              <a:solidFill>
                <a:schemeClr val="accent1"/>
              </a:solidFill>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8627"/>
            <a:ext cx="12192000" cy="68580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4909625" y="0"/>
            <a:ext cx="7282375" cy="68580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7455877" y="0"/>
            <a:ext cx="3836237" cy="3601329"/>
          </a:xfrm>
          <a:prstGeom prst="diagStripe">
            <a:avLst>
              <a:gd name="adj" fmla="val 46235"/>
            </a:avLst>
          </a:prstGeom>
          <a:blipFill rotWithShape="1">
            <a:blip r:embed="rId1"/>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10631699" y="0"/>
            <a:ext cx="1320831" cy="1239951"/>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5351233" y="5916052"/>
            <a:ext cx="1320831" cy="941949"/>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357595" y="5126636"/>
            <a:ext cx="2413741" cy="1735915"/>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6341704"/>
            <a:ext cx="698515" cy="516296"/>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3689995"/>
            <a:ext cx="3060700" cy="287328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4743429"/>
            <a:ext cx="1113311" cy="1045137"/>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7420"/>
            <a:ext cx="1405095" cy="1319055"/>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8897620" y="5780193"/>
            <a:ext cx="2686473" cy="42989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00" tIns="49000" rIns="98000" bIns="4900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2160" dirty="0">
                <a:solidFill>
                  <a:schemeClr val="accent2"/>
                </a:solidFill>
                <a:latin typeface="微软雅黑" panose="020B0503020204020204" charset="-122"/>
                <a:ea typeface="微软雅黑" panose="020B0503020204020204" charset="-122"/>
                <a:sym typeface="+mn-ea"/>
              </a:rPr>
              <a:t>德才兼备 </a:t>
            </a:r>
            <a:r>
              <a:rPr lang="en-US" altLang="zh-CN" sz="2160" dirty="0">
                <a:solidFill>
                  <a:schemeClr val="accent2"/>
                </a:solidFill>
                <a:latin typeface="微软雅黑" panose="020B0503020204020204" charset="-122"/>
                <a:ea typeface="微软雅黑" panose="020B0503020204020204" charset="-122"/>
                <a:sym typeface="+mn-ea"/>
              </a:rPr>
              <a:t>• </a:t>
            </a:r>
            <a:r>
              <a:rPr lang="zh-CN" altLang="en-US" sz="2160" dirty="0">
                <a:solidFill>
                  <a:schemeClr val="accent2"/>
                </a:solidFill>
                <a:latin typeface="微软雅黑" panose="020B0503020204020204" charset="-122"/>
                <a:ea typeface="微软雅黑" panose="020B0503020204020204" charset="-122"/>
                <a:sym typeface="+mn-ea"/>
              </a:rPr>
              <a:t>文武双全</a:t>
            </a:r>
            <a:endParaRPr lang="zh-CN" altLang="en-US" sz="2160" dirty="0">
              <a:solidFill>
                <a:schemeClr val="accent2"/>
              </a:solidFill>
              <a:latin typeface="微软雅黑" panose="020B0503020204020204" charset="-122"/>
              <a:ea typeface="微软雅黑" panose="020B0503020204020204" charset="-122"/>
              <a:sym typeface="+mn-ea"/>
            </a:endParaRPr>
          </a:p>
        </p:txBody>
      </p:sp>
      <p:sp>
        <p:nvSpPr>
          <p:cNvPr id="20" name="TextBox 42"/>
          <p:cNvSpPr txBox="1"/>
          <p:nvPr/>
        </p:nvSpPr>
        <p:spPr>
          <a:xfrm>
            <a:off x="3236357" y="1635249"/>
            <a:ext cx="2377440" cy="755650"/>
          </a:xfrm>
          <a:prstGeom prst="rect">
            <a:avLst/>
          </a:prstGeom>
          <a:noFill/>
        </p:spPr>
        <p:txBody>
          <a:bodyPr wrap="none" rtlCol="0">
            <a:spAutoFit/>
          </a:bodyPr>
          <a:lstStyle/>
          <a:p>
            <a:pPr algn="ctr"/>
            <a:r>
              <a:rPr lang="zh-CN" altLang="en-US" sz="4320" b="1" dirty="0">
                <a:solidFill>
                  <a:prstClr val="black"/>
                </a:solidFill>
                <a:latin typeface="微软雅黑" panose="020B0503020204020204" charset="-122"/>
                <a:ea typeface="微软雅黑" panose="020B0503020204020204" charset="-122"/>
                <a:sym typeface="+mn-ea"/>
              </a:rPr>
              <a:t>谢谢观赏  </a:t>
            </a:r>
            <a:endParaRPr lang="zh-CN" altLang="en-US" sz="4320" b="1" dirty="0">
              <a:solidFill>
                <a:prstClr val="black"/>
              </a:solidFill>
              <a:latin typeface="微软雅黑" panose="020B0503020204020204" charset="-122"/>
              <a:ea typeface="微软雅黑" panose="020B0503020204020204" charset="-122"/>
            </a:endParaRPr>
          </a:p>
        </p:txBody>
      </p:sp>
      <p:cxnSp>
        <p:nvCxnSpPr>
          <p:cNvPr id="21" name="直接连接符 20"/>
          <p:cNvCxnSpPr/>
          <p:nvPr/>
        </p:nvCxnSpPr>
        <p:spPr>
          <a:xfrm>
            <a:off x="1871531" y="2510112"/>
            <a:ext cx="5106631" cy="0"/>
          </a:xfrm>
          <a:prstGeom prst="line">
            <a:avLst/>
          </a:prstGeom>
          <a:noFill/>
          <a:ln w="28575" cap="flat" cmpd="sng" algn="ctr">
            <a:solidFill>
              <a:srgbClr val="003466"/>
            </a:solidFill>
            <a:prstDash val="solid"/>
          </a:ln>
          <a:effectLst/>
        </p:spPr>
      </p:cxnSp>
      <p:pic>
        <p:nvPicPr>
          <p:cNvPr id="4" name="图片 3" descr="0"/>
          <p:cNvPicPr>
            <a:picLocks noChangeAspect="1"/>
          </p:cNvPicPr>
          <p:nvPr/>
        </p:nvPicPr>
        <p:blipFill>
          <a:blip r:embed="rId2"/>
          <a:stretch>
            <a:fillRect/>
          </a:stretch>
        </p:blipFill>
        <p:spPr>
          <a:xfrm>
            <a:off x="8382000" y="3097953"/>
            <a:ext cx="3716867" cy="268393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2189221" y="1783628"/>
            <a:ext cx="2652395"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1.1</a:t>
            </a:r>
            <a:endPar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endParaRP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484170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4751851" y="1684521"/>
            <a:ext cx="1706880" cy="1014730"/>
          </a:xfrm>
          <a:prstGeom prst="rect">
            <a:avLst/>
          </a:prstGeom>
          <a:noFill/>
        </p:spPr>
        <p:txBody>
          <a:bodyPr wrap="none" rtlCol="0">
            <a:spAutoFit/>
          </a:bodyPr>
          <a:lstStyle/>
          <a:p>
            <a:r>
              <a:rPr lang="zh-CN" altLang="en-US" sz="6000" b="1" dirty="0">
                <a:solidFill>
                  <a:prstClr val="black">
                    <a:lumMod val="85000"/>
                    <a:lumOff val="15000"/>
                  </a:prstClr>
                </a:solidFill>
                <a:latin typeface="微软雅黑" panose="020B0503020204020204" charset="-122"/>
                <a:ea typeface="微软雅黑" panose="020B0503020204020204" charset="-122"/>
              </a:rPr>
              <a:t>概述</a:t>
            </a:r>
            <a:endParaRPr lang="zh-CN" altLang="en-US" sz="6000" b="1" dirty="0">
              <a:solidFill>
                <a:prstClr val="black">
                  <a:lumMod val="85000"/>
                  <a:lumOff val="15000"/>
                </a:prst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22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3"/>
          <p:cNvSpPr txBox="1">
            <a:spLocks noChangeArrowheads="1"/>
          </p:cNvSpPr>
          <p:nvPr/>
        </p:nvSpPr>
        <p:spPr bwMode="auto">
          <a:xfrm>
            <a:off x="1229089"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1.1.1 计算机取证与司法鉴定</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918210" y="1296035"/>
            <a:ext cx="10356215" cy="4831080"/>
          </a:xfrm>
          <a:prstGeom prst="rect">
            <a:avLst/>
          </a:prstGeom>
          <a:noFill/>
        </p:spPr>
        <p:txBody>
          <a:bodyPr wrap="square" rtlCol="0">
            <a:spAutoFit/>
          </a:bodyPr>
          <a:p>
            <a:r>
              <a:rPr lang="zh-CN" altLang="en-US"/>
              <a:t>　　</a:t>
            </a:r>
            <a:r>
              <a:rPr lang="zh-CN" altLang="en-US" sz="2800" b="1">
                <a:solidFill>
                  <a:schemeClr val="accent1"/>
                </a:solidFill>
              </a:rPr>
              <a:t>计算机取证与司法鉴定（Computer　Forensics），目前还没有权威组织给出一个统一的定义，很多的专业人士和机构从不同的角度给出了计算机取证与司法鉴定的定义。Judd Robbins是计算机取证与司法鉴定方面的一位著名的专家和资深人士，他对计算机取证与司法鉴定的定义如下：“计算机取证与司法鉴定不过是将计算机调查和分析技术应用于对潜在的、有法律效力的证据的确定与获取”。计算机紧急事件响应和取证咨询公司New Technologies进一步扩展了该定义：“计算机取证与司法鉴定是对计算机证据的保护、确认、提取和归档的过程”。 取证专家 Reith Clint Mark 认为计算机取证与司法鉴定可以认为是“从计算机中收集和发现证据的技术和工具”。</a:t>
            </a:r>
            <a:endParaRPr lang="zh-CN" altLang="en-US" sz="28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543449" y="4540119"/>
            <a:ext cx="1867083"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电子取证</a:t>
            </a:r>
            <a:endParaRPr lang="zh-CN" altLang="en-US" sz="2400" kern="0" dirty="0">
              <a:solidFill>
                <a:prstClr val="black"/>
              </a:solidFill>
              <a:latin typeface="微软雅黑" panose="020B0503020204020204" charset="-122"/>
              <a:ea typeface="微软雅黑" panose="020B0503020204020204" charset="-122"/>
            </a:endParaRPr>
          </a:p>
        </p:txBody>
      </p:sp>
      <p:sp>
        <p:nvSpPr>
          <p:cNvPr id="20" name="KSO_GT2.1.1"/>
          <p:cNvSpPr txBox="1"/>
          <p:nvPr/>
        </p:nvSpPr>
        <p:spPr>
          <a:xfrm>
            <a:off x="7738910" y="4362389"/>
            <a:ext cx="3803028" cy="1565716"/>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电子取证的主体对象是指电子化存储的、能反映有关案件真实情况的数据信息。</a:t>
            </a:r>
            <a:endParaRPr lang="zh-CN" altLang="en-US" sz="1865" kern="0" dirty="0">
              <a:solidFill>
                <a:prstClr val="black">
                  <a:lumMod val="85000"/>
                  <a:lumOff val="15000"/>
                </a:prstClr>
              </a:solidFill>
              <a:latin typeface="微软雅黑" panose="020B0503020204020204" charset="-122"/>
              <a:ea typeface="微软雅黑" panose="020B0503020204020204" charset="-122"/>
            </a:endParaRPr>
          </a:p>
        </p:txBody>
      </p:sp>
      <p:sp>
        <p:nvSpPr>
          <p:cNvPr id="21" name="椭圆 20"/>
          <p:cNvSpPr/>
          <p:nvPr/>
        </p:nvSpPr>
        <p:spPr>
          <a:xfrm>
            <a:off x="1554376" y="2695585"/>
            <a:ext cx="2814064" cy="281436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735" kern="0" dirty="0">
                <a:solidFill>
                  <a:prstClr val="black"/>
                </a:solidFill>
                <a:latin typeface="微软雅黑" panose="020B0503020204020204" charset="-122"/>
                <a:ea typeface="微软雅黑" panose="020B0503020204020204" charset="-122"/>
              </a:rPr>
              <a:t>计算机取证</a:t>
            </a:r>
            <a:endParaRPr lang="zh-CN" altLang="en-US" sz="3735" kern="0" dirty="0">
              <a:solidFill>
                <a:prstClr val="black"/>
              </a:solidFill>
              <a:latin typeface="微软雅黑" panose="020B0503020204020204" charset="-122"/>
              <a:ea typeface="微软雅黑" panose="020B0503020204020204" charset="-122"/>
            </a:endParaRPr>
          </a:p>
        </p:txBody>
      </p:sp>
      <p:cxnSp>
        <p:nvCxnSpPr>
          <p:cNvPr id="22" name="肘形连接符 27"/>
          <p:cNvCxnSpPr>
            <a:cxnSpLocks noChangeShapeType="1"/>
          </p:cNvCxnSpPr>
          <p:nvPr/>
        </p:nvCxnSpPr>
        <p:spPr bwMode="auto">
          <a:xfrm flipV="1">
            <a:off x="4447009" y="3365575"/>
            <a:ext cx="2301289"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6775177" y="2515671"/>
            <a:ext cx="3737313" cy="1779996"/>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计算机取证与司法鉴定的主体对象是计算机系统内与案件有关的数据信息。</a:t>
            </a:r>
            <a:endParaRPr lang="zh-CN" altLang="en-US" sz="1865" kern="0" dirty="0">
              <a:solidFill>
                <a:prstClr val="black">
                  <a:lumMod val="85000"/>
                  <a:lumOff val="15000"/>
                </a:prstClr>
              </a:solidFill>
              <a:latin typeface="微软雅黑" panose="020B0503020204020204" charset="-122"/>
              <a:ea typeface="微软雅黑" panose="020B0503020204020204" charset="-122"/>
            </a:endParaRPr>
          </a:p>
        </p:txBody>
      </p:sp>
      <p:cxnSp>
        <p:nvCxnSpPr>
          <p:cNvPr id="24" name="肘形连接符 8"/>
          <p:cNvCxnSpPr>
            <a:cxnSpLocks noChangeShapeType="1"/>
          </p:cNvCxnSpPr>
          <p:nvPr/>
        </p:nvCxnSpPr>
        <p:spPr bwMode="auto">
          <a:xfrm flipV="1">
            <a:off x="5437413" y="5065357"/>
            <a:ext cx="2301288"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403436" y="1192251"/>
            <a:ext cx="1867085"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电子数字取证</a:t>
            </a:r>
            <a:endParaRPr lang="zh-CN" altLang="en-US" sz="2400" kern="0" dirty="0">
              <a:solidFill>
                <a:prstClr val="black"/>
              </a:solidFill>
              <a:latin typeface="微软雅黑" panose="020B0503020204020204" charset="-122"/>
              <a:ea typeface="微软雅黑" panose="020B0503020204020204" charset="-122"/>
            </a:endParaRPr>
          </a:p>
        </p:txBody>
      </p:sp>
      <p:sp>
        <p:nvSpPr>
          <p:cNvPr id="26" name="KSO_GT2.1.1"/>
          <p:cNvSpPr txBox="1"/>
          <p:nvPr/>
        </p:nvSpPr>
        <p:spPr>
          <a:xfrm>
            <a:off x="5623499" y="1028733"/>
            <a:ext cx="4120907" cy="1273513"/>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电子数字取证的主体对象是存在于各种电子设备和计算机系统中与案件有关的数字化数据信息。</a:t>
            </a:r>
            <a:endParaRPr lang="zh-CN" altLang="en-US" sz="1865" kern="0" dirty="0">
              <a:solidFill>
                <a:prstClr val="black">
                  <a:lumMod val="85000"/>
                  <a:lumOff val="15000"/>
                </a:prstClr>
              </a:solidFill>
              <a:latin typeface="微软雅黑" panose="020B0503020204020204" charset="-122"/>
              <a:ea typeface="微软雅黑" panose="020B0503020204020204" charset="-122"/>
            </a:endParaRPr>
          </a:p>
        </p:txBody>
      </p:sp>
      <p:cxnSp>
        <p:nvCxnSpPr>
          <p:cNvPr id="27" name="肘形连接符 11"/>
          <p:cNvCxnSpPr>
            <a:cxnSpLocks noChangeShapeType="1"/>
          </p:cNvCxnSpPr>
          <p:nvPr/>
        </p:nvCxnSpPr>
        <p:spPr bwMode="auto">
          <a:xfrm flipV="1">
            <a:off x="3297397" y="1717489"/>
            <a:ext cx="2299221"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515" y="350520"/>
            <a:ext cx="81013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计算机取证、电子数字取证、电子取证的区别</a:t>
            </a:r>
            <a:endParaRPr lang="zh-CN" altLang="en-US"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75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75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750"/>
                                        <p:tgtEl>
                                          <p:spTgt spid="1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750"/>
                                        <p:tgtEl>
                                          <p:spTgt spid="27"/>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750"/>
                                        <p:tgtEl>
                                          <p:spTgt spid="26"/>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750"/>
                                        <p:tgtEl>
                                          <p:spTgt spid="22"/>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750"/>
                                        <p:tgtEl>
                                          <p:spTgt spid="2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750"/>
                                        <p:tgtEl>
                                          <p:spTgt spid="24"/>
                                        </p:tgtEl>
                                      </p:cBhvr>
                                    </p:animEffect>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3"/>
          <p:cNvSpPr txBox="1">
            <a:spLocks noChangeArrowheads="1"/>
          </p:cNvSpPr>
          <p:nvPr/>
        </p:nvSpPr>
        <p:spPr bwMode="auto">
          <a:xfrm>
            <a:off x="1174750" y="360680"/>
            <a:ext cx="1298067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计算机取证与司法鉴定的层次功能图</a:t>
            </a:r>
            <a:endParaRPr lang="zh-CN" altLang="en-US" sz="2400" b="1" dirty="0">
              <a:solidFill>
                <a:prstClr val="black">
                  <a:lumMod val="75000"/>
                  <a:lumOff val="25000"/>
                </a:prstClr>
              </a:solidFill>
              <a:latin typeface="微软雅黑" panose="020B0503020204020204" charset="-122"/>
            </a:endParaRPr>
          </a:p>
        </p:txBody>
      </p:sp>
      <p:graphicFrame>
        <p:nvGraphicFramePr>
          <p:cNvPr id="3" name="表格 2"/>
          <p:cNvGraphicFramePr/>
          <p:nvPr/>
        </p:nvGraphicFramePr>
        <p:xfrm>
          <a:off x="1017905" y="1109345"/>
          <a:ext cx="10036810" cy="4828540"/>
        </p:xfrm>
        <a:graphic>
          <a:graphicData uri="http://schemas.openxmlformats.org/drawingml/2006/table">
            <a:tbl>
              <a:tblPr firstRow="1" bandRow="1">
                <a:tableStyleId>{5940675A-B579-460E-94D1-54222C63F5DA}</a:tableStyleId>
              </a:tblPr>
              <a:tblGrid>
                <a:gridCol w="840105"/>
                <a:gridCol w="1148080"/>
                <a:gridCol w="1558925"/>
                <a:gridCol w="729615"/>
                <a:gridCol w="175895"/>
                <a:gridCol w="107950"/>
                <a:gridCol w="406400"/>
                <a:gridCol w="1144270"/>
                <a:gridCol w="904875"/>
                <a:gridCol w="343535"/>
                <a:gridCol w="671830"/>
                <a:gridCol w="2005330"/>
              </a:tblGrid>
              <a:tr h="389890">
                <a:tc rowSpan="10">
                  <a:txBody>
                    <a:bodyPr/>
                    <a:p>
                      <a:pPr indent="0" algn="ctr">
                        <a:buNone/>
                      </a:pPr>
                      <a:r>
                        <a:rPr lang="en-US" sz="2400" b="1">
                          <a:solidFill>
                            <a:srgbClr val="404040"/>
                          </a:solidFill>
                          <a:latin typeface="微软雅黑" panose="020B0503020204020204" charset="-122"/>
                          <a:ea typeface="微软雅黑" panose="020B0503020204020204" charset="-122"/>
                          <a:cs typeface="微软雅黑" panose="020B0503020204020204" charset="-122"/>
                        </a:rPr>
                        <a:t>计  算  机  取  证</a:t>
                      </a:r>
                      <a:endParaRPr lang="en-US" altLang="en-US" sz="2400" b="1">
                        <a:solidFill>
                          <a:srgbClr val="404040"/>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4">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证据层</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溯源取证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gridSpan="4">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同一取证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hMerge="1">
                  <a:tcPr>
                    <a:lnT w="12700" cap="flat" cmpd="sng">
                      <a:solidFill>
                        <a:srgbClr val="080000"/>
                      </a:solidFill>
                      <a:prstDash val="solid"/>
                      <a:headEnd type="none" w="med" len="med"/>
                      <a:tailEnd type="none" w="med" len="med"/>
                    </a:lnT>
                  </a:tcPr>
                </a:tc>
                <a:tc rowSpan="2" hMerge="1">
                  <a:tcPr>
                    <a:lnT w="12700" cap="flat" cmpd="sng">
                      <a:solidFill>
                        <a:srgbClr val="080000"/>
                      </a:solidFill>
                      <a:prstDash val="solid"/>
                      <a:headEnd type="none" w="med" len="med"/>
                      <a:tailEnd type="none" w="med" len="med"/>
                    </a:lnT>
                  </a:tcPr>
                </a:tc>
                <a:tc rowSpan="2"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tcPr>
                </a:tc>
                <a:tc rowSpan="2" gridSpan="2">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内容取证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tcPr>
                </a:tc>
                <a:tc gridSpan="3">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刑事责任</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8925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gridSpan="4">
                  <a:tcPr>
                    <a:lnL w="12700" cap="flat" cmpd="sng">
                      <a:solidFill>
                        <a:srgbClr val="080000"/>
                      </a:solidFill>
                      <a:prstDash val="solid"/>
                      <a:headEnd type="none" w="med" len="med"/>
                      <a:tailEnd type="none" w="med" len="med"/>
                    </a:lnL>
                    <a:lnB w="12700" cap="flat" cmpd="sng">
                      <a:solidFill>
                        <a:srgbClr val="080000"/>
                      </a:solidFill>
                      <a:prstDash val="solid"/>
                      <a:headEnd type="none" w="med" len="med"/>
                      <a:tailEnd type="none" w="med" len="med"/>
                    </a:lnB>
                  </a:tcPr>
                </a:tc>
                <a:tc vMerge="1" hMerge="1">
                  <a:tcPr>
                    <a:lnB w="12700" cap="flat" cmpd="sng">
                      <a:solidFill>
                        <a:srgbClr val="080000"/>
                      </a:solidFill>
                      <a:prstDash val="solid"/>
                      <a:headEnd type="none" w="med" len="med"/>
                      <a:tailEnd type="none" w="med" len="med"/>
                    </a:lnB>
                  </a:tcPr>
                </a:tc>
                <a:tc vMerge="1" hMerge="1">
                  <a:tcPr>
                    <a:lnB w="12700" cap="flat" cmpd="sng">
                      <a:solidFill>
                        <a:srgbClr val="080000"/>
                      </a:solidFill>
                      <a:prstDash val="solid"/>
                      <a:headEnd type="none" w="med" len="med"/>
                      <a:tailEnd type="none" w="med" len="med"/>
                    </a:lnB>
                  </a:tcPr>
                </a:tc>
                <a:tc vMerge="1" h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gridSpan="2">
                  <a:tcPr>
                    <a:lnL w="12700" cap="flat" cmpd="sng">
                      <a:solidFill>
                        <a:srgbClr val="080000"/>
                      </a:solidFill>
                      <a:prstDash val="solid"/>
                      <a:headEnd type="none" w="med" len="med"/>
                      <a:tailEnd type="none" w="med" len="med"/>
                    </a:lnL>
                    <a:lnB w="12700" cap="flat" cmpd="sng">
                      <a:solidFill>
                        <a:srgbClr val="080000"/>
                      </a:solidFill>
                      <a:prstDash val="solid"/>
                      <a:headEnd type="none" w="med" len="med"/>
                      <a:tailEnd type="none" w="med" len="med"/>
                    </a:lnB>
                  </a:tcPr>
                </a:tc>
                <a:tc vMerge="1" h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gridSpan="3">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行政责任</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9052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rowSpan="2" gridSpan="4">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功能取证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hMerge="1">
                  <a:tcPr>
                    <a:lnT w="12700" cap="flat" cmpd="sng">
                      <a:solidFill>
                        <a:srgbClr val="080000"/>
                      </a:solidFill>
                      <a:prstDash val="solid"/>
                      <a:headEnd type="none" w="med" len="med"/>
                      <a:tailEnd type="none" w="med" len="med"/>
                    </a:lnT>
                  </a:tcPr>
                </a:tc>
                <a:tc rowSpan="2" hMerge="1">
                  <a:tcPr>
                    <a:lnT w="12700" cap="flat" cmpd="sng">
                      <a:solidFill>
                        <a:srgbClr val="080000"/>
                      </a:solidFill>
                      <a:prstDash val="solid"/>
                      <a:headEnd type="none" w="med" len="med"/>
                      <a:tailEnd type="none" w="med" len="med"/>
                    </a:lnT>
                  </a:tcPr>
                </a:tc>
                <a:tc rowSpan="2"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tcPr>
                </a:tc>
                <a:tc rowSpan="2" gridSpan="3">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复合取证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hMerge="1">
                  <a:tcPr>
                    <a:lnT w="12700" cap="flat" cmpd="sng">
                      <a:solidFill>
                        <a:srgbClr val="080000"/>
                      </a:solidFill>
                      <a:prstDash val="solid"/>
                      <a:headEnd type="none" w="med" len="med"/>
                      <a:tailEnd type="none" w="med" len="med"/>
                    </a:lnT>
                  </a:tcPr>
                </a:tc>
                <a:tc rowSpan="2"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tcPr>
                </a:tc>
                <a:tc gridSpan="3">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民事责任</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8989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gridSpan="4">
                  <a:tcPr>
                    <a:lnL w="12700" cap="flat" cmpd="sng">
                      <a:solidFill>
                        <a:srgbClr val="080000"/>
                      </a:solidFill>
                      <a:prstDash val="solid"/>
                      <a:headEnd type="none" w="med" len="med"/>
                      <a:tailEnd type="none" w="med" len="med"/>
                    </a:lnL>
                    <a:lnB w="12700" cap="flat" cmpd="sng">
                      <a:solidFill>
                        <a:srgbClr val="080000"/>
                      </a:solidFill>
                      <a:prstDash val="solid"/>
                      <a:headEnd type="none" w="med" len="med"/>
                      <a:tailEnd type="none" w="med" len="med"/>
                    </a:lnB>
                  </a:tcPr>
                </a:tc>
                <a:tc vMerge="1" hMerge="1">
                  <a:tcPr>
                    <a:lnB w="12700" cap="flat" cmpd="sng">
                      <a:solidFill>
                        <a:srgbClr val="080000"/>
                      </a:solidFill>
                      <a:prstDash val="solid"/>
                      <a:headEnd type="none" w="med" len="med"/>
                      <a:tailEnd type="none" w="med" len="med"/>
                    </a:lnB>
                  </a:tcPr>
                </a:tc>
                <a:tc vMerge="1" hMerge="1">
                  <a:tcPr>
                    <a:lnB w="12700" cap="flat" cmpd="sng">
                      <a:solidFill>
                        <a:srgbClr val="080000"/>
                      </a:solidFill>
                      <a:prstDash val="solid"/>
                      <a:headEnd type="none" w="med" len="med"/>
                      <a:tailEnd type="none" w="med" len="med"/>
                    </a:lnB>
                  </a:tcPr>
                </a:tc>
                <a:tc vMerge="1" h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gridSpan="3">
                  <a:tcPr>
                    <a:lnL w="12700" cap="flat" cmpd="sng">
                      <a:solidFill>
                        <a:srgbClr val="080000"/>
                      </a:solidFill>
                      <a:prstDash val="solid"/>
                      <a:headEnd type="none" w="med" len="med"/>
                      <a:tailEnd type="none" w="med" len="med"/>
                    </a:lnL>
                    <a:lnB w="12700" cap="flat" cmpd="sng">
                      <a:solidFill>
                        <a:srgbClr val="080000"/>
                      </a:solidFill>
                      <a:prstDash val="solid"/>
                      <a:headEnd type="none" w="med" len="med"/>
                      <a:tailEnd type="none" w="med" len="med"/>
                    </a:lnB>
                  </a:tcPr>
                </a:tc>
                <a:tc vMerge="1" hMerge="1">
                  <a:tcPr>
                    <a:lnB w="12700" cap="flat" cmpd="sng">
                      <a:solidFill>
                        <a:srgbClr val="080000"/>
                      </a:solidFill>
                      <a:prstDash val="solid"/>
                      <a:headEnd type="none" w="med" len="med"/>
                      <a:tailEnd type="none" w="med" len="med"/>
                    </a:lnB>
                  </a:tcPr>
                </a:tc>
                <a:tc vMerge="1" h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gridSpan="3">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非诉讼活动</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54102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rowSpan="2">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应用层</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5">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用户行为取证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3">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手机数据取证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数据库取证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7914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gridSpan="2">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计算机病毒与恶意代码取证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4">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电子数据相似性取证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3">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网络数据取证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电子文档与数据电文取证</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925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rowSpan="3">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技术层</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6">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基础技术</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rowSpan="3" gridSpan="4">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主机证据保全、恢复和分析技术；网络数据捕获与分析、网络追踪技术；主动取证技术；密码分析与破解技术等</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hMerge="1">
                  <a:tcPr>
                    <a:lnT w="12700" cap="flat" cmpd="sng">
                      <a:solidFill>
                        <a:srgbClr val="080000"/>
                      </a:solidFill>
                      <a:prstDash val="solid"/>
                      <a:headEnd type="none" w="med" len="med"/>
                      <a:tailEnd type="none" w="med" len="med"/>
                    </a:lnT>
                  </a:tcPr>
                </a:tc>
                <a:tc rowSpan="3" hMerge="1">
                  <a:tcPr>
                    <a:lnT w="12700" cap="flat" cmpd="sng">
                      <a:solidFill>
                        <a:srgbClr val="080000"/>
                      </a:solidFill>
                      <a:prstDash val="solid"/>
                      <a:headEnd type="none" w="med" len="med"/>
                      <a:tailEnd type="none" w="med" len="med"/>
                    </a:lnT>
                  </a:tcPr>
                </a:tc>
                <a:tc rowSpan="3"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tcPr>
                </a:tc>
              </a:tr>
              <a:tr h="56959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gridSpan="6">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网络技术</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vMerge="1" gridSpan="4">
                  <a:tcPr>
                    <a:lnL w="12700" cap="flat" cmpd="sng">
                      <a:solidFill>
                        <a:srgbClr val="080000"/>
                      </a:solidFill>
                      <a:prstDash val="solid"/>
                      <a:headEnd type="none" w="med" len="med"/>
                      <a:tailEnd type="none" w="med" len="med"/>
                    </a:lnL>
                  </a:tcPr>
                </a:tc>
                <a:tc vMerge="1" hMerge="1">
                  <a:tcPr/>
                </a:tc>
                <a:tc vMerge="1" hMerge="1">
                  <a:tcPr/>
                </a:tc>
                <a:tc vMerge="1" hMerge="1">
                  <a:tcPr>
                    <a:lnR w="12700" cap="flat" cmpd="sng">
                      <a:solidFill>
                        <a:srgbClr val="080000"/>
                      </a:solidFill>
                      <a:prstDash val="solid"/>
                      <a:headEnd type="none" w="med" len="med"/>
                      <a:tailEnd type="none" w="med" len="med"/>
                    </a:lnR>
                  </a:tcPr>
                </a:tc>
              </a:tr>
              <a:tr h="60007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gridSpan="6">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工具集成运用</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vMerge="1" gridSpan="4">
                  <a:tcPr>
                    <a:lnL w="12700" cap="flat" cmpd="sng">
                      <a:solidFill>
                        <a:srgbClr val="080000"/>
                      </a:solidFill>
                      <a:prstDash val="solid"/>
                      <a:headEnd type="none" w="med" len="med"/>
                      <a:tailEnd type="none" w="med" len="med"/>
                    </a:lnL>
                    <a:lnB w="12700" cap="flat" cmpd="sng">
                      <a:solidFill>
                        <a:srgbClr val="080000"/>
                      </a:solidFill>
                      <a:prstDash val="solid"/>
                      <a:headEnd type="none" w="med" len="med"/>
                      <a:tailEnd type="none" w="med" len="med"/>
                    </a:lnB>
                  </a:tcPr>
                </a:tc>
                <a:tc vMerge="1" hMerge="1">
                  <a:tcPr>
                    <a:lnB w="12700" cap="flat" cmpd="sng">
                      <a:solidFill>
                        <a:srgbClr val="080000"/>
                      </a:solidFill>
                      <a:prstDash val="solid"/>
                      <a:headEnd type="none" w="med" len="med"/>
                      <a:tailEnd type="none" w="med" len="med"/>
                    </a:lnB>
                  </a:tcPr>
                </a:tc>
                <a:tc vMerge="1" hMerge="1">
                  <a:tcPr>
                    <a:lnB w="12700" cap="flat" cmpd="sng">
                      <a:solidFill>
                        <a:srgbClr val="080000"/>
                      </a:solidFill>
                      <a:prstDash val="solid"/>
                      <a:headEnd type="none" w="med" len="med"/>
                      <a:tailEnd type="none" w="med" len="med"/>
                    </a:lnB>
                  </a:tcPr>
                </a:tc>
                <a:tc vMerge="1" h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38989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基础层</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法律基础</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3">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规范标准</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3">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技术基础</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sz="2000" b="0">
                          <a:solidFill>
                            <a:srgbClr val="404040"/>
                          </a:solidFill>
                          <a:latin typeface="微软雅黑" panose="020B0503020204020204" charset="-122"/>
                          <a:ea typeface="微软雅黑" panose="020B0503020204020204" charset="-122"/>
                          <a:cs typeface="仿宋_GB2312" charset="0"/>
                        </a:rPr>
                        <a:t>案例研究</a:t>
                      </a:r>
                      <a:endParaRPr lang="en-US" altLang="en-US" sz="2000" b="0">
                        <a:solidFill>
                          <a:srgbClr val="404040"/>
                        </a:solidFill>
                        <a:latin typeface="微软雅黑" panose="020B0503020204020204" charset="-122"/>
                        <a:ea typeface="微软雅黑" panose="020B0503020204020204" charset="-122"/>
                        <a:cs typeface="仿宋_GB2312"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3"/>
          <p:cNvSpPr txBox="1">
            <a:spLocks noChangeArrowheads="1"/>
          </p:cNvSpPr>
          <p:nvPr/>
        </p:nvSpPr>
        <p:spPr bwMode="auto">
          <a:xfrm>
            <a:off x="1199515" y="350520"/>
            <a:ext cx="85007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1.1.2 计算机取证与司法鉴定的研究现状</a:t>
            </a:r>
            <a:endParaRPr lang="zh-CN" altLang="en-US" sz="2400" b="1" dirty="0">
              <a:solidFill>
                <a:prstClr val="black">
                  <a:lumMod val="75000"/>
                  <a:lumOff val="25000"/>
                </a:prstClr>
              </a:solidFill>
              <a:latin typeface="微软雅黑" panose="020B0503020204020204" charset="-122"/>
            </a:endParaRPr>
          </a:p>
        </p:txBody>
      </p:sp>
      <p:sp>
        <p:nvSpPr>
          <p:cNvPr id="17" name="TextBox 10"/>
          <p:cNvSpPr txBox="1">
            <a:spLocks noChangeArrowheads="1"/>
          </p:cNvSpPr>
          <p:nvPr/>
        </p:nvSpPr>
        <p:spPr bwMode="auto">
          <a:xfrm>
            <a:off x="7698105" y="1800860"/>
            <a:ext cx="4197350" cy="3693160"/>
          </a:xfrm>
          <a:prstGeom prst="rect">
            <a:avLst/>
          </a:prstGeom>
          <a:noFill/>
          <a:ln w="9525">
            <a:noFill/>
            <a:miter lim="800000"/>
          </a:ln>
        </p:spPr>
        <p:txBody>
          <a:bodyPr wrap="square" lIns="0" tIns="0" rIns="0" bIns="0">
            <a:spAutoFit/>
          </a:bodyPr>
          <a:lstStyle/>
          <a:p>
            <a:pPr defTabSz="913130" fontAlgn="base">
              <a:spcBef>
                <a:spcPct val="0"/>
              </a:spcBef>
              <a:spcAft>
                <a:spcPct val="0"/>
              </a:spcAft>
            </a:pPr>
            <a:r>
              <a:rPr lang="zh-CN" altLang="en-US" sz="1600" dirty="0">
                <a:solidFill>
                  <a:srgbClr val="808080"/>
                </a:solidFill>
                <a:latin typeface="Arial" panose="020B0604020202020204" pitchFamily="34" charset="0"/>
                <a:ea typeface="微软雅黑" panose="020B0503020204020204" charset="-122"/>
                <a:sym typeface="造字工房悦黑体验版常规体" pitchFamily="50" charset="-122"/>
              </a:rPr>
              <a:t>2005年11月，我国在北京成立了电子取证专家委员会，并举办了首届计算机取证与司法鉴定技术研讨会，2007年8月，在新疆乌鲁木齐举办了第二届计算机取证与司法鉴定技术研讨会。2005年以来，CCFC计算机取证与司法鉴定技术峰会和高峰论坛也非常活跃，举办了三次大型活动。2007年至2011年，在国际反恐警用装备展中，电子取证的软硬件等设备，开始成为亮点。目前，中科院在网络入侵取证、武汉大学和复旦大学在密码技术、吉林大学在网络逆向追踪、电子科技大学在网络诱骗、北京航空航天大学在入侵诱骗模型等方面都展开了研究工作。湖北警官学院在计算机取证与司法鉴定和司法鉴定方面的研究工作，走在公安院校的前列，在国内，这个领域已经开始非常活跃。</a:t>
            </a:r>
            <a:endParaRPr lang="zh-CN" altLang="en-US" sz="1600" dirty="0">
              <a:solidFill>
                <a:srgbClr val="808080"/>
              </a:solidFill>
              <a:latin typeface="Arial" panose="020B0604020202020204" pitchFamily="34" charset="0"/>
              <a:ea typeface="微软雅黑" panose="020B0503020204020204" charset="-122"/>
              <a:sym typeface="造字工房悦黑体验版常规体" pitchFamily="50" charset="-122"/>
            </a:endParaRPr>
          </a:p>
        </p:txBody>
      </p:sp>
      <p:sp>
        <p:nvSpPr>
          <p:cNvPr id="18" name="TextBox 16"/>
          <p:cNvSpPr txBox="1">
            <a:spLocks noChangeArrowheads="1"/>
          </p:cNvSpPr>
          <p:nvPr/>
        </p:nvSpPr>
        <p:spPr bwMode="auto">
          <a:xfrm>
            <a:off x="8701468" y="1286441"/>
            <a:ext cx="2189941" cy="368935"/>
          </a:xfrm>
          <a:prstGeom prst="rect">
            <a:avLst/>
          </a:prstGeom>
          <a:noFill/>
          <a:ln w="9525">
            <a:noFill/>
            <a:miter lim="800000"/>
          </a:ln>
        </p:spPr>
        <p:txBody>
          <a:bodyPr lIns="0" tIns="0" rIns="0" bIns="0">
            <a:spAutoFit/>
          </a:bodyPr>
          <a:lstStyle/>
          <a:p>
            <a:pPr defTabSz="913130" fontAlgn="base">
              <a:spcBef>
                <a:spcPct val="0"/>
              </a:spcBef>
              <a:spcAft>
                <a:spcPct val="0"/>
              </a:spcAft>
            </a:pPr>
            <a:r>
              <a:rPr lang="zh-CN" altLang="en-US" sz="2400" b="1">
                <a:solidFill>
                  <a:srgbClr val="002221"/>
                </a:solidFill>
                <a:latin typeface="Arial" panose="020B0604020202020204" pitchFamily="34" charset="0"/>
                <a:ea typeface="微软雅黑" panose="020B0503020204020204" charset="-122"/>
              </a:rPr>
              <a:t>国内的研究概况</a:t>
            </a:r>
            <a:endParaRPr lang="zh-CN" altLang="en-US" sz="2400" b="1">
              <a:solidFill>
                <a:srgbClr val="002221"/>
              </a:solidFill>
              <a:latin typeface="Arial" panose="020B0604020202020204" pitchFamily="34" charset="0"/>
              <a:ea typeface="微软雅黑" panose="020B0503020204020204" charset="-122"/>
            </a:endParaRPr>
          </a:p>
        </p:txBody>
      </p:sp>
      <p:sp>
        <p:nvSpPr>
          <p:cNvPr id="19" name="TextBox 17"/>
          <p:cNvSpPr txBox="1">
            <a:spLocks noChangeArrowheads="1"/>
          </p:cNvSpPr>
          <p:nvPr/>
        </p:nvSpPr>
        <p:spPr bwMode="auto">
          <a:xfrm>
            <a:off x="285115" y="1800860"/>
            <a:ext cx="4266565" cy="4185285"/>
          </a:xfrm>
          <a:prstGeom prst="rect">
            <a:avLst/>
          </a:prstGeom>
          <a:noFill/>
          <a:ln w="9525">
            <a:noFill/>
            <a:miter lim="800000"/>
          </a:ln>
        </p:spPr>
        <p:txBody>
          <a:bodyPr wrap="square" lIns="0" tIns="0" rIns="0" bIns="0">
            <a:spAutoFit/>
          </a:bodyPr>
          <a:lstStyle/>
          <a:p>
            <a:pPr defTabSz="913130" fontAlgn="base">
              <a:spcBef>
                <a:spcPct val="0"/>
              </a:spcBef>
              <a:spcAft>
                <a:spcPct val="0"/>
              </a:spcAft>
            </a:pPr>
            <a:r>
              <a:rPr lang="zh-CN" altLang="en-US" sz="1600" dirty="0">
                <a:solidFill>
                  <a:srgbClr val="808080"/>
                </a:solidFill>
                <a:latin typeface="Arial" panose="020B0604020202020204" pitchFamily="34" charset="0"/>
                <a:ea typeface="微软雅黑" panose="020B0503020204020204" charset="-122"/>
                <a:sym typeface="造字工房悦黑体验版常规体" pitchFamily="50" charset="-122"/>
              </a:rPr>
              <a:t>1984年美国FBI成立了计算机分析响应组（CART），20世纪90年代创立的“国际计算机证据组织”。</a:t>
            </a:r>
            <a:endParaRPr lang="zh-CN" altLang="en-US" sz="1600" dirty="0">
              <a:solidFill>
                <a:srgbClr val="808080"/>
              </a:solidFill>
              <a:latin typeface="Arial" panose="020B0604020202020204" pitchFamily="34" charset="0"/>
              <a:ea typeface="微软雅黑" panose="020B0503020204020204" charset="-122"/>
              <a:sym typeface="造字工房悦黑体验版常规体" pitchFamily="50" charset="-122"/>
            </a:endParaRPr>
          </a:p>
          <a:p>
            <a:pPr defTabSz="913130" fontAlgn="base">
              <a:spcBef>
                <a:spcPct val="0"/>
              </a:spcBef>
              <a:spcAft>
                <a:spcPct val="0"/>
              </a:spcAft>
            </a:pPr>
            <a:r>
              <a:rPr lang="zh-CN" altLang="en-US" sz="1600" dirty="0">
                <a:solidFill>
                  <a:srgbClr val="808080"/>
                </a:solidFill>
                <a:latin typeface="Arial" panose="020B0604020202020204" pitchFamily="34" charset="0"/>
                <a:ea typeface="微软雅黑" panose="020B0503020204020204" charset="-122"/>
                <a:sym typeface="造字工房悦黑体验版常规体" pitchFamily="50" charset="-122"/>
              </a:rPr>
              <a:t>1998年成立了“数字证据工作组”。</a:t>
            </a:r>
            <a:endParaRPr lang="zh-CN" altLang="en-US" sz="1600" dirty="0">
              <a:solidFill>
                <a:srgbClr val="808080"/>
              </a:solidFill>
              <a:latin typeface="Arial" panose="020B0604020202020204" pitchFamily="34" charset="0"/>
              <a:ea typeface="微软雅黑" panose="020B0503020204020204" charset="-122"/>
              <a:sym typeface="造字工房悦黑体验版常规体" pitchFamily="50" charset="-122"/>
            </a:endParaRPr>
          </a:p>
          <a:p>
            <a:pPr defTabSz="913130" fontAlgn="base">
              <a:spcBef>
                <a:spcPct val="0"/>
              </a:spcBef>
              <a:spcAft>
                <a:spcPct val="0"/>
              </a:spcAft>
            </a:pPr>
            <a:r>
              <a:rPr lang="zh-CN" altLang="en-US" sz="1600" dirty="0">
                <a:solidFill>
                  <a:srgbClr val="808080"/>
                </a:solidFill>
                <a:latin typeface="Arial" panose="020B0604020202020204" pitchFamily="34" charset="0"/>
                <a:ea typeface="微软雅黑" panose="020B0503020204020204" charset="-122"/>
                <a:sym typeface="造字工房悦黑体验版常规体" pitchFamily="50" charset="-122"/>
              </a:rPr>
              <a:t>2000年左右，业内许多专家逐渐意识到由于取证理论的匮乏所带来的种种问题，因此又开始对取证程序及取证标准等基本问题进行研究，并提出了几种典型的取证过程模型。</a:t>
            </a:r>
            <a:endParaRPr lang="zh-CN" altLang="en-US" sz="1600" dirty="0">
              <a:solidFill>
                <a:srgbClr val="808080"/>
              </a:solidFill>
              <a:latin typeface="Arial" panose="020B0604020202020204" pitchFamily="34" charset="0"/>
              <a:ea typeface="微软雅黑" panose="020B0503020204020204" charset="-122"/>
              <a:sym typeface="造字工房悦黑体验版常规体" pitchFamily="50" charset="-122"/>
            </a:endParaRPr>
          </a:p>
          <a:p>
            <a:pPr defTabSz="913130" fontAlgn="base">
              <a:spcBef>
                <a:spcPct val="0"/>
              </a:spcBef>
              <a:spcAft>
                <a:spcPct val="0"/>
              </a:spcAft>
            </a:pPr>
            <a:r>
              <a:rPr lang="zh-CN" altLang="en-US" sz="1600" dirty="0">
                <a:solidFill>
                  <a:srgbClr val="808080"/>
                </a:solidFill>
                <a:latin typeface="Arial" panose="020B0604020202020204" pitchFamily="34" charset="0"/>
                <a:ea typeface="微软雅黑" panose="020B0503020204020204" charset="-122"/>
                <a:sym typeface="造字工房悦黑体验版常规体" pitchFamily="50" charset="-122"/>
              </a:rPr>
              <a:t>2003年，“美国犯罪实验室主任协会/实验鉴定委员会（简称ASCLD/LAB）”制定了新的鉴定手册，包含了美国犯罪实验室中为数字证据取证人员制定的标准和准则。2004年，“英国法学服务”计划建立一个资格专家注册库。</a:t>
            </a:r>
            <a:endParaRPr lang="zh-CN" altLang="en-US" sz="1600" dirty="0">
              <a:solidFill>
                <a:srgbClr val="808080"/>
              </a:solidFill>
              <a:latin typeface="Arial" panose="020B0604020202020204" pitchFamily="34" charset="0"/>
              <a:ea typeface="微软雅黑" panose="020B0503020204020204" charset="-122"/>
              <a:sym typeface="造字工房悦黑体验版常规体" pitchFamily="50" charset="-122"/>
            </a:endParaRPr>
          </a:p>
          <a:p>
            <a:pPr defTabSz="913130" fontAlgn="base">
              <a:spcBef>
                <a:spcPct val="0"/>
              </a:spcBef>
              <a:spcAft>
                <a:spcPct val="0"/>
              </a:spcAft>
            </a:pPr>
            <a:r>
              <a:rPr lang="zh-CN" altLang="en-US" sz="1600" dirty="0">
                <a:solidFill>
                  <a:srgbClr val="808080"/>
                </a:solidFill>
                <a:latin typeface="Arial" panose="020B0604020202020204" pitchFamily="34" charset="0"/>
                <a:ea typeface="微软雅黑" panose="020B0503020204020204" charset="-122"/>
                <a:sym typeface="造字工房悦黑体验版常规体" pitchFamily="50" charset="-122"/>
              </a:rPr>
              <a:t>2008年至2011年，有些欧洲组织，包括“欧洲法学研究所（简称ENFSI）”为计算机取证与司法鉴定人员出版撰写了系列指南性的检验和报告。</a:t>
            </a:r>
            <a:endParaRPr lang="zh-CN" altLang="en-US" sz="1600" dirty="0">
              <a:solidFill>
                <a:srgbClr val="808080"/>
              </a:solidFill>
              <a:latin typeface="Arial" panose="020B0604020202020204" pitchFamily="34" charset="0"/>
              <a:ea typeface="微软雅黑" panose="020B0503020204020204" charset="-122"/>
              <a:sym typeface="造字工房悦黑体验版常规体" pitchFamily="50" charset="-122"/>
            </a:endParaRPr>
          </a:p>
        </p:txBody>
      </p:sp>
      <p:sp>
        <p:nvSpPr>
          <p:cNvPr id="20" name="TextBox 18"/>
          <p:cNvSpPr txBox="1">
            <a:spLocks noChangeArrowheads="1"/>
          </p:cNvSpPr>
          <p:nvPr/>
        </p:nvSpPr>
        <p:spPr bwMode="auto">
          <a:xfrm>
            <a:off x="1062142" y="1286441"/>
            <a:ext cx="2189941" cy="368935"/>
          </a:xfrm>
          <a:prstGeom prst="rect">
            <a:avLst/>
          </a:prstGeom>
          <a:noFill/>
          <a:ln w="9525">
            <a:noFill/>
            <a:miter lim="800000"/>
          </a:ln>
        </p:spPr>
        <p:txBody>
          <a:bodyPr lIns="0" tIns="0" rIns="0" bIns="0">
            <a:spAutoFit/>
          </a:bodyPr>
          <a:lstStyle/>
          <a:p>
            <a:pPr defTabSz="913130" fontAlgn="base">
              <a:spcBef>
                <a:spcPct val="0"/>
              </a:spcBef>
              <a:spcAft>
                <a:spcPct val="0"/>
              </a:spcAft>
            </a:pPr>
            <a:r>
              <a:rPr lang="zh-CN" altLang="en-US" sz="2400" b="1">
                <a:solidFill>
                  <a:srgbClr val="002221"/>
                </a:solidFill>
                <a:latin typeface="微软雅黑" panose="020B0503020204020204" charset="-122"/>
                <a:ea typeface="微软雅黑" panose="020B0503020204020204" charset="-122"/>
              </a:rPr>
              <a:t>国外的研究概况</a:t>
            </a:r>
            <a:endParaRPr lang="zh-CN" altLang="en-US" sz="2400" b="1">
              <a:solidFill>
                <a:srgbClr val="002221"/>
              </a:solidFill>
              <a:latin typeface="微软雅黑" panose="020B0503020204020204" charset="-122"/>
              <a:ea typeface="微软雅黑" panose="020B0503020204020204" charset="-122"/>
            </a:endParaRPr>
          </a:p>
        </p:txBody>
      </p:sp>
      <p:sp>
        <p:nvSpPr>
          <p:cNvPr id="22" name="AutoShape 23"/>
          <p:cNvSpPr>
            <a:spLocks noChangeArrowheads="1"/>
          </p:cNvSpPr>
          <p:nvPr/>
        </p:nvSpPr>
        <p:spPr bwMode="auto">
          <a:xfrm>
            <a:off x="5373370" y="2602865"/>
            <a:ext cx="1445260" cy="1431290"/>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sz="2400" kern="0">
              <a:solidFill>
                <a:srgbClr val="000000"/>
              </a:solidFill>
              <a:latin typeface="Arial" panose="020B0604020202020204" pitchFamily="34" charset="0"/>
              <a:ea typeface="微软雅黑" panose="020B0503020204020204" charset="-122"/>
            </a:endParaRPr>
          </a:p>
        </p:txBody>
      </p:sp>
      <p:sp>
        <p:nvSpPr>
          <p:cNvPr id="23" name="AutoShape 26"/>
          <p:cNvSpPr>
            <a:spLocks noChangeArrowheads="1"/>
          </p:cNvSpPr>
          <p:nvPr/>
        </p:nvSpPr>
        <p:spPr bwMode="auto">
          <a:xfrm>
            <a:off x="4707684" y="2602673"/>
            <a:ext cx="1353781" cy="1262203"/>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sz="2400" kern="0">
              <a:solidFill>
                <a:srgbClr val="000000"/>
              </a:solidFill>
              <a:latin typeface="Arial" panose="020B0604020202020204" pitchFamily="34" charset="0"/>
              <a:ea typeface="微软雅黑" panose="020B0503020204020204" charset="-122"/>
            </a:endParaRPr>
          </a:p>
        </p:txBody>
      </p:sp>
      <p:sp>
        <p:nvSpPr>
          <p:cNvPr id="24" name="AutoShape 27"/>
          <p:cNvSpPr>
            <a:spLocks noChangeArrowheads="1"/>
          </p:cNvSpPr>
          <p:nvPr/>
        </p:nvSpPr>
        <p:spPr bwMode="auto">
          <a:xfrm>
            <a:off x="6061425" y="2602673"/>
            <a:ext cx="1353781" cy="1262203"/>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sz="2400" kern="0">
              <a:solidFill>
                <a:srgbClr val="000000"/>
              </a:solidFill>
              <a:latin typeface="Arial" panose="020B0604020202020204" pitchFamily="34" charset="0"/>
              <a:ea typeface="微软雅黑" panose="020B050302020402020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1+#ppt_w/2"/>
                                          </p:val>
                                        </p:tav>
                                        <p:tav tm="100000">
                                          <p:val>
                                            <p:strVal val="#ppt_x"/>
                                          </p:val>
                                        </p:tav>
                                      </p:tavLst>
                                    </p:anim>
                                    <p:anim calcmode="lin" valueType="num">
                                      <p:cBhvr additive="base">
                                        <p:cTn id="17" dur="500" fill="hold"/>
                                        <p:tgtEl>
                                          <p:spTgt spid="2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2"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right)">
                                      <p:cBhvr>
                                        <p:cTn id="27" dur="500"/>
                                        <p:tgtEl>
                                          <p:spTgt spid="19"/>
                                        </p:tgtEl>
                                      </p:cBhvr>
                                    </p:animEffect>
                                  </p:childTnLst>
                                </p:cTn>
                              </p:par>
                              <p:par>
                                <p:cTn id="28" presetID="22" presetClass="entr" presetSubtype="2"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right)">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bldLvl="0" animBg="1"/>
      <p:bldP spid="23" grpId="0" bldLvl="0" animBg="1"/>
      <p:bldP spid="2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89685" y="377825"/>
            <a:ext cx="4749165" cy="460375"/>
          </a:xfrm>
          <a:prstGeom prst="rect">
            <a:avLst/>
          </a:prstGeom>
          <a:noFill/>
        </p:spPr>
        <p:txBody>
          <a:bodyPr wrap="square" rtlCol="0">
            <a:spAutoFit/>
          </a:bodyPr>
          <a:p>
            <a:r>
              <a:rPr lang="zh-CN" altLang="en-US" sz="2400" b="1">
                <a:solidFill>
                  <a:srgbClr val="404040"/>
                </a:solidFill>
                <a:latin typeface="微软雅黑" panose="020B0503020204020204" charset="-122"/>
                <a:ea typeface="微软雅黑" panose="020B0503020204020204" charset="-122"/>
                <a:cs typeface="微软雅黑" panose="020B0503020204020204" charset="-122"/>
              </a:rPr>
              <a:t>1.1.3 相关研究成果与进展</a:t>
            </a:r>
            <a:endParaRPr lang="zh-CN" altLang="en-US" sz="2400" b="1">
              <a:solidFill>
                <a:srgbClr val="404040"/>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41655" y="1216025"/>
            <a:ext cx="11304270" cy="4154170"/>
          </a:xfrm>
          <a:prstGeom prst="rect">
            <a:avLst/>
          </a:prstGeom>
          <a:noFill/>
        </p:spPr>
        <p:txBody>
          <a:bodyPr wrap="square" rtlCol="0">
            <a:spAutoFit/>
          </a:bodyPr>
          <a:p>
            <a:r>
              <a:rPr lang="zh-CN" altLang="en-US"/>
              <a:t>　　</a:t>
            </a:r>
            <a:r>
              <a:rPr lang="zh-CN" altLang="en-US" sz="2400" b="1">
                <a:solidFill>
                  <a:schemeClr val="accent1"/>
                </a:solidFill>
                <a:latin typeface="宋体" panose="02010600030101010101" pitchFamily="2" charset="-122"/>
                <a:ea typeface="宋体" panose="02010600030101010101" pitchFamily="2" charset="-122"/>
                <a:cs typeface="宋体" panose="02010600030101010101" pitchFamily="2" charset="-122"/>
              </a:rPr>
              <a:t>二十世纪九十年代中期，随着Internet等网络技术的发展，以计算机犯罪为主的电子犯罪呈现更加猖獗的势头，司法机关对取证技术及取证工具的需求更加强烈。由于看好取证产品的广阔市场，许多商家相继推出了许多关于取证的专用产品。由于主要受商家和应用技术的驱动，理论发展比较滞后，标准不统一。这种趋势导致在调查取证时既没有一致性，也没有可依靠的标准，因此急切需要对计算机取证与司法鉴定技术的理论和方法进行更深入的研究。</a:t>
            </a:r>
            <a:endParaRPr lang="zh-CN" altLang="en-US" sz="24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2400" b="1">
                <a:solidFill>
                  <a:schemeClr val="accent1"/>
                </a:solidFill>
                <a:latin typeface="宋体" panose="02010600030101010101" pitchFamily="2" charset="-122"/>
                <a:ea typeface="宋体" panose="02010600030101010101" pitchFamily="2" charset="-122"/>
                <a:cs typeface="宋体" panose="02010600030101010101" pitchFamily="2" charset="-122"/>
              </a:rPr>
              <a:t>　　在国内，有关计算机取证与司法鉴定方面的研究和实践才刚起步，执法机关对计算机取证与司法鉴定工具的应用，多是利用国外一些常用取证工具或者自身技术经验开发的工具，在程序上计算机取证与司法鉴定的流程缺乏比较深入的研究，证据收集、文档化和保存不很完善，而且数字证据分析和解释也存在不足，造成电子数字证据的可靠性、有效性、可信度不强。</a:t>
            </a:r>
            <a:endParaRPr lang="zh-CN" altLang="en-US" sz="2400" b="1">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SLIDE_MODEL_TYPE" val="timeline"/>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自定义 3209">
      <a:dk1>
        <a:srgbClr val="C8A843"/>
      </a:dk1>
      <a:lt1>
        <a:srgbClr val="00BDC6"/>
      </a:lt1>
      <a:dk2>
        <a:srgbClr val="C276B8"/>
      </a:dk2>
      <a:lt2>
        <a:srgbClr val="8DC21F"/>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10293</Words>
  <Application>WPS 演示</Application>
  <PresentationFormat>宽屏</PresentationFormat>
  <Paragraphs>844</Paragraphs>
  <Slides>36</Slides>
  <Notes>1</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36</vt:i4>
      </vt:variant>
    </vt:vector>
  </HeadingPairs>
  <TitlesOfParts>
    <vt:vector size="55" baseType="lpstr">
      <vt:lpstr>Arial</vt:lpstr>
      <vt:lpstr>宋体</vt:lpstr>
      <vt:lpstr>Wingdings</vt:lpstr>
      <vt:lpstr>微软雅黑</vt:lpstr>
      <vt:lpstr>黑体</vt:lpstr>
      <vt:lpstr>Calibri</vt:lpstr>
      <vt:lpstr>Tahoma</vt:lpstr>
      <vt:lpstr>仿宋_GB2312</vt:lpstr>
      <vt:lpstr>仿宋</vt:lpstr>
      <vt:lpstr>造字工房悦黑体验版常规体</vt:lpstr>
      <vt:lpstr>Adobe 黑体 Std R</vt:lpstr>
      <vt:lpstr>Arial Unicode MS</vt:lpstr>
      <vt:lpstr>华文细黑</vt:lpstr>
      <vt:lpstr>Arial Unicode MS</vt:lpstr>
      <vt:lpstr>Impact MT Std</vt:lpstr>
      <vt:lpstr>Aharoni</vt:lpstr>
      <vt:lpstr>Yu Gothic UI Semibold</vt:lpstr>
      <vt:lpstr>Office 主题​​</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Superchickenwing</cp:lastModifiedBy>
  <cp:revision>7</cp:revision>
  <dcterms:created xsi:type="dcterms:W3CDTF">2019-05-06T09:15:00Z</dcterms:created>
  <dcterms:modified xsi:type="dcterms:W3CDTF">2019-05-07T12:46:51Z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