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888" r:id="rId2"/>
    <p:sldId id="900" r:id="rId3"/>
    <p:sldId id="889" r:id="rId4"/>
    <p:sldId id="816" r:id="rId5"/>
    <p:sldId id="891" r:id="rId6"/>
    <p:sldId id="890" r:id="rId7"/>
    <p:sldId id="893" r:id="rId8"/>
    <p:sldId id="894" r:id="rId9"/>
    <p:sldId id="895" r:id="rId10"/>
    <p:sldId id="896" r:id="rId11"/>
    <p:sldId id="897" r:id="rId12"/>
    <p:sldId id="898" r:id="rId13"/>
    <p:sldId id="899" r:id="rId14"/>
    <p:sldId id="901" r:id="rId15"/>
    <p:sldId id="903" r:id="rId16"/>
    <p:sldId id="914" r:id="rId17"/>
    <p:sldId id="915" r:id="rId18"/>
    <p:sldId id="917" r:id="rId19"/>
    <p:sldId id="916" r:id="rId20"/>
    <p:sldId id="918" r:id="rId21"/>
    <p:sldId id="920" r:id="rId22"/>
    <p:sldId id="923" r:id="rId23"/>
    <p:sldId id="924" r:id="rId24"/>
    <p:sldId id="925" r:id="rId25"/>
    <p:sldId id="926" r:id="rId26"/>
    <p:sldId id="927" r:id="rId27"/>
    <p:sldId id="929" r:id="rId28"/>
    <p:sldId id="930" r:id="rId29"/>
    <p:sldId id="932" r:id="rId30"/>
    <p:sldId id="934" r:id="rId31"/>
    <p:sldId id="935" r:id="rId32"/>
    <p:sldId id="936" r:id="rId33"/>
    <p:sldId id="937" r:id="rId34"/>
    <p:sldId id="938" r:id="rId35"/>
    <p:sldId id="928" r:id="rId3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49">
          <p15:clr>
            <a:srgbClr val="A4A3A4"/>
          </p15:clr>
        </p15:guide>
        <p15:guide id="2" pos="277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466"/>
    <a:srgbClr val="A6A6A6"/>
    <a:srgbClr val="E76668"/>
    <a:srgbClr val="FAC55C"/>
    <a:srgbClr val="67BFBE"/>
    <a:srgbClr val="E24246"/>
    <a:srgbClr val="3A8E8C"/>
    <a:srgbClr val="46AAA8"/>
    <a:srgbClr val="C37E0D"/>
    <a:srgbClr val="F09E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424" autoAdjust="0"/>
  </p:normalViewPr>
  <p:slideViewPr>
    <p:cSldViewPr>
      <p:cViewPr varScale="1">
        <p:scale>
          <a:sx n="167" d="100"/>
          <a:sy n="167" d="100"/>
        </p:scale>
        <p:origin x="307" y="115"/>
      </p:cViewPr>
      <p:guideLst>
        <p:guide orient="horz" pos="1549"/>
        <p:guide pos="2777"/>
      </p:guideLst>
    </p:cSldViewPr>
  </p:slideViewPr>
  <p:outlineViewPr>
    <p:cViewPr>
      <p:scale>
        <a:sx n="33" d="100"/>
        <a:sy n="33" d="100"/>
      </p:scale>
      <p:origin x="0" y="0"/>
    </p:cViewPr>
  </p:outlineViewPr>
  <p:notesTextViewPr>
    <p:cViewPr>
      <p:scale>
        <a:sx n="25" d="100"/>
        <a:sy n="25" d="100"/>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D96D07-341D-4D88-BBFE-B431BFA04196}" type="datetimeFigureOut">
              <a:rPr lang="zh-CN" altLang="en-US" smtClean="0"/>
              <a:t>2022/3/10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2A0F9D-3357-4A94-85C8-3B842B870DC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a:t>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a:t>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14</a:t>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16</a:t>
            </a:fld>
            <a:endParaRPr lang="zh-CN" alt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17</a:t>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19</a:t>
            </a:fld>
            <a:endParaRPr lang="zh-CN" alt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20</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a:t>
            </a:fld>
            <a:endParaRPr lang="zh-CN" alt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21</a:t>
            </a:fld>
            <a:endParaRPr lang="zh-CN" alt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23</a:t>
            </a:fld>
            <a:endParaRPr lang="zh-CN" alt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24</a:t>
            </a:fld>
            <a:endParaRPr lang="zh-CN" alt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25</a:t>
            </a:fld>
            <a:endParaRPr lang="zh-CN" alt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26</a:t>
            </a:fld>
            <a:endParaRPr lang="zh-CN" alt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27</a:t>
            </a:fld>
            <a:endParaRPr lang="zh-CN" alt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29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a:t>
            </a:fld>
            <a:endParaRPr lang="zh-CN" alt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31</a:t>
            </a:fld>
            <a:endParaRPr lang="zh-CN" alt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32</a:t>
            </a:fld>
            <a:endParaRPr lang="zh-CN" alt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33</a:t>
            </a:fld>
            <a:endParaRPr lang="zh-CN" alt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34</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35</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a:t>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a:t>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a:t>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a:t>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a:t>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354" y="8255"/>
            <a:ext cx="9141291" cy="5143500"/>
          </a:xfrm>
          <a:prstGeom prst="rect">
            <a:avLst/>
          </a:prstGeom>
        </p:spPr>
      </p:pic>
      <p:sp>
        <p:nvSpPr>
          <p:cNvPr id="8" name="TextBox 10"/>
          <p:cNvSpPr txBox="1"/>
          <p:nvPr userDrawn="1"/>
        </p:nvSpPr>
        <p:spPr>
          <a:xfrm>
            <a:off x="8106687" y="4874608"/>
            <a:ext cx="785793" cy="276999"/>
          </a:xfrm>
          <a:prstGeom prst="rect">
            <a:avLst/>
          </a:prstGeom>
          <a:noFill/>
        </p:spPr>
        <p:txBody>
          <a:bodyPr wrap="none" rtlCol="0">
            <a:spAutoFit/>
          </a:bodyPr>
          <a:lstStyle/>
          <a:p>
            <a:r>
              <a:rPr lang="zh-CN" altLang="en-US" sz="1200" dirty="0">
                <a:solidFill>
                  <a:schemeClr val="accent2"/>
                </a:solidFill>
                <a:latin typeface="微软雅黑" panose="020B0503020204020204" pitchFamily="34" charset="-122"/>
                <a:ea typeface="微软雅黑" panose="020B0503020204020204" pitchFamily="34" charset="-122"/>
              </a:rPr>
              <a:t>第 </a:t>
            </a:r>
            <a:fld id="{15E71900-10A2-4CC6-8A82-1659C4480C15}" type="slidenum">
              <a:rPr lang="zh-CN" altLang="en-US" sz="1200" dirty="0" smtClean="0">
                <a:solidFill>
                  <a:schemeClr val="accent2"/>
                </a:solidFill>
                <a:latin typeface="微软雅黑" panose="020B0503020204020204" pitchFamily="34" charset="-122"/>
                <a:ea typeface="微软雅黑" panose="020B0503020204020204" pitchFamily="34" charset="-122"/>
              </a:rPr>
              <a:t>‹#›</a:t>
            </a:fld>
            <a:r>
              <a:rPr lang="zh-CN" altLang="en-US" sz="1200" dirty="0">
                <a:solidFill>
                  <a:schemeClr val="accent2"/>
                </a:solidFill>
                <a:latin typeface="微软雅黑" panose="020B0503020204020204" pitchFamily="34" charset="-122"/>
                <a:ea typeface="微软雅黑" panose="020B0503020204020204" pitchFamily="34" charset="-122"/>
              </a:rPr>
              <a:t> 页</a:t>
            </a:r>
          </a:p>
        </p:txBody>
      </p:sp>
      <p:pic>
        <p:nvPicPr>
          <p:cNvPr id="4" name="图片 3" descr="0"/>
          <p:cNvPicPr>
            <a:picLocks noChangeAspect="1"/>
          </p:cNvPicPr>
          <p:nvPr userDrawn="1"/>
        </p:nvPicPr>
        <p:blipFill>
          <a:blip r:embed="rId3"/>
          <a:stretch>
            <a:fillRect/>
          </a:stretch>
        </p:blipFill>
        <p:spPr>
          <a:xfrm>
            <a:off x="-132080" y="-49530"/>
            <a:ext cx="1357630" cy="9798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1354" y="0"/>
            <a:ext cx="9141291"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2022/3/10</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 name="图片 1" descr="TIM图片20181107103509"/>
          <p:cNvPicPr>
            <a:picLocks noChangeAspect="1"/>
          </p:cNvPicPr>
          <p:nvPr userDrawn="1"/>
        </p:nvPicPr>
        <p:blipFill>
          <a:blip r:embed="rId6"/>
          <a:stretch>
            <a:fillRect/>
          </a:stretch>
        </p:blipFill>
        <p:spPr>
          <a:xfrm>
            <a:off x="-2540" y="-3175"/>
            <a:ext cx="9140190" cy="251015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3970"/>
            <a:ext cx="9144000" cy="5143500"/>
          </a:xfrm>
          <a:prstGeom prst="rect">
            <a:avLst/>
          </a:prstGeom>
          <a:solidFill>
            <a:srgbClr val="EDEDEB"/>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3" name="直角三角形 12"/>
          <p:cNvSpPr/>
          <p:nvPr/>
        </p:nvSpPr>
        <p:spPr>
          <a:xfrm flipH="1">
            <a:off x="3682219" y="0"/>
            <a:ext cx="5461781" cy="5143500"/>
          </a:xfrm>
          <a:prstGeom prst="rtTriangle">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斜纹 13"/>
          <p:cNvSpPr/>
          <p:nvPr/>
        </p:nvSpPr>
        <p:spPr>
          <a:xfrm>
            <a:off x="5591908" y="0"/>
            <a:ext cx="2877178" cy="2700997"/>
          </a:xfrm>
          <a:prstGeom prst="diagStripe">
            <a:avLst>
              <a:gd name="adj" fmla="val 46235"/>
            </a:avLst>
          </a:prstGeom>
          <a:blipFill rotWithShape="1">
            <a:blip r:embed="rId3"/>
            <a:tile algn="t"/>
          </a:blip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 name="斜纹 16"/>
          <p:cNvSpPr/>
          <p:nvPr/>
        </p:nvSpPr>
        <p:spPr>
          <a:xfrm>
            <a:off x="7973774" y="0"/>
            <a:ext cx="990623" cy="929963"/>
          </a:xfrm>
          <a:prstGeom prst="diagStripe">
            <a:avLst>
              <a:gd name="adj" fmla="val 75545"/>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 name="任意多边形 17"/>
          <p:cNvSpPr/>
          <p:nvPr/>
        </p:nvSpPr>
        <p:spPr>
          <a:xfrm>
            <a:off x="4013425" y="4437039"/>
            <a:ext cx="990623" cy="706462"/>
          </a:xfrm>
          <a:custGeom>
            <a:avLst/>
            <a:gdLst>
              <a:gd name="connsiteX0" fmla="*/ 997821 w 1320830"/>
              <a:gd name="connsiteY0" fmla="*/ 0 h 941949"/>
              <a:gd name="connsiteX1" fmla="*/ 1320830 w 1320830"/>
              <a:gd name="connsiteY1" fmla="*/ 0 h 941949"/>
              <a:gd name="connsiteX2" fmla="*/ 317439 w 1320830"/>
              <a:gd name="connsiteY2" fmla="*/ 941949 h 941949"/>
              <a:gd name="connsiteX3" fmla="*/ 0 w 1320830"/>
              <a:gd name="connsiteY3" fmla="*/ 941949 h 941949"/>
              <a:gd name="connsiteX4" fmla="*/ 0 w 1320830"/>
              <a:gd name="connsiteY4" fmla="*/ 936720 h 94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830" h="941949">
                <a:moveTo>
                  <a:pt x="997821" y="0"/>
                </a:moveTo>
                <a:lnTo>
                  <a:pt x="1320830" y="0"/>
                </a:lnTo>
                <a:lnTo>
                  <a:pt x="317439" y="941949"/>
                </a:lnTo>
                <a:lnTo>
                  <a:pt x="0" y="941949"/>
                </a:lnTo>
                <a:lnTo>
                  <a:pt x="0" y="936720"/>
                </a:lnTo>
                <a:close/>
              </a:path>
            </a:pathLst>
          </a:custGeom>
          <a:solidFill>
            <a:srgbClr val="A6A6A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3" name="任意多边形 22"/>
          <p:cNvSpPr/>
          <p:nvPr/>
        </p:nvSpPr>
        <p:spPr>
          <a:xfrm>
            <a:off x="268196" y="3844977"/>
            <a:ext cx="1810306" cy="1301936"/>
          </a:xfrm>
          <a:custGeom>
            <a:avLst/>
            <a:gdLst>
              <a:gd name="connsiteX0" fmla="*/ 1823461 w 2413741"/>
              <a:gd name="connsiteY0" fmla="*/ 0 h 1735915"/>
              <a:gd name="connsiteX1" fmla="*/ 2413741 w 2413741"/>
              <a:gd name="connsiteY1" fmla="*/ 0 h 1735915"/>
              <a:gd name="connsiteX2" fmla="*/ 564595 w 2413741"/>
              <a:gd name="connsiteY2" fmla="*/ 1735915 h 1735915"/>
              <a:gd name="connsiteX3" fmla="*/ 0 w 2413741"/>
              <a:gd name="connsiteY3" fmla="*/ 1735915 h 1735915"/>
              <a:gd name="connsiteX4" fmla="*/ 0 w 2413741"/>
              <a:gd name="connsiteY4" fmla="*/ 1711802 h 17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741" h="1735915">
                <a:moveTo>
                  <a:pt x="1823461" y="0"/>
                </a:moveTo>
                <a:lnTo>
                  <a:pt x="2413741" y="0"/>
                </a:lnTo>
                <a:lnTo>
                  <a:pt x="564595" y="1735915"/>
                </a:lnTo>
                <a:lnTo>
                  <a:pt x="0" y="1735915"/>
                </a:lnTo>
                <a:lnTo>
                  <a:pt x="0" y="1711802"/>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4" name="任意多边形 23"/>
          <p:cNvSpPr/>
          <p:nvPr/>
        </p:nvSpPr>
        <p:spPr>
          <a:xfrm>
            <a:off x="0" y="4756278"/>
            <a:ext cx="523886" cy="387222"/>
          </a:xfrm>
          <a:custGeom>
            <a:avLst/>
            <a:gdLst>
              <a:gd name="connsiteX0" fmla="*/ 543196 w 698514"/>
              <a:gd name="connsiteY0" fmla="*/ 0 h 516296"/>
              <a:gd name="connsiteX1" fmla="*/ 698514 w 698514"/>
              <a:gd name="connsiteY1" fmla="*/ 0 h 516296"/>
              <a:gd name="connsiteX2" fmla="*/ 148541 w 698514"/>
              <a:gd name="connsiteY2" fmla="*/ 516296 h 516296"/>
              <a:gd name="connsiteX3" fmla="*/ 0 w 698514"/>
              <a:gd name="connsiteY3" fmla="*/ 516296 h 516296"/>
              <a:gd name="connsiteX4" fmla="*/ 0 w 698514"/>
              <a:gd name="connsiteY4" fmla="*/ 509934 h 5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514" h="516296">
                <a:moveTo>
                  <a:pt x="543196" y="0"/>
                </a:moveTo>
                <a:lnTo>
                  <a:pt x="698514" y="0"/>
                </a:lnTo>
                <a:lnTo>
                  <a:pt x="148541" y="516296"/>
                </a:lnTo>
                <a:lnTo>
                  <a:pt x="0" y="516296"/>
                </a:lnTo>
                <a:lnTo>
                  <a:pt x="0" y="509934"/>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5" name="斜纹 24"/>
          <p:cNvSpPr/>
          <p:nvPr/>
        </p:nvSpPr>
        <p:spPr>
          <a:xfrm>
            <a:off x="0" y="2767496"/>
            <a:ext cx="2295525" cy="2154960"/>
          </a:xfrm>
          <a:prstGeom prst="diagStripe">
            <a:avLst>
              <a:gd name="adj" fmla="val 75545"/>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6" name="任意多边形 25"/>
          <p:cNvSpPr/>
          <p:nvPr/>
        </p:nvSpPr>
        <p:spPr>
          <a:xfrm>
            <a:off x="0" y="3557572"/>
            <a:ext cx="834983" cy="783853"/>
          </a:xfrm>
          <a:custGeom>
            <a:avLst/>
            <a:gdLst>
              <a:gd name="connsiteX0" fmla="*/ 789260 w 1113310"/>
              <a:gd name="connsiteY0" fmla="*/ 0 h 1045137"/>
              <a:gd name="connsiteX1" fmla="*/ 1113310 w 1113310"/>
              <a:gd name="connsiteY1" fmla="*/ 0 h 1045137"/>
              <a:gd name="connsiteX2" fmla="*/ 0 w 1113310"/>
              <a:gd name="connsiteY2" fmla="*/ 1045137 h 1045137"/>
              <a:gd name="connsiteX3" fmla="*/ 0 w 1113310"/>
              <a:gd name="connsiteY3" fmla="*/ 740930 h 1045137"/>
            </a:gdLst>
            <a:ahLst/>
            <a:cxnLst>
              <a:cxn ang="0">
                <a:pos x="connsiteX0" y="connsiteY0"/>
              </a:cxn>
              <a:cxn ang="0">
                <a:pos x="connsiteX1" y="connsiteY1"/>
              </a:cxn>
              <a:cxn ang="0">
                <a:pos x="connsiteX2" y="connsiteY2"/>
              </a:cxn>
              <a:cxn ang="0">
                <a:pos x="connsiteX3" y="connsiteY3"/>
              </a:cxn>
            </a:cxnLst>
            <a:rect l="l" t="t" r="r" b="b"/>
            <a:pathLst>
              <a:path w="1113310" h="1045137">
                <a:moveTo>
                  <a:pt x="789260" y="0"/>
                </a:moveTo>
                <a:lnTo>
                  <a:pt x="1113310" y="0"/>
                </a:lnTo>
                <a:lnTo>
                  <a:pt x="0" y="1045137"/>
                </a:lnTo>
                <a:lnTo>
                  <a:pt x="0" y="740930"/>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7" name="任意多边形 26"/>
          <p:cNvSpPr/>
          <p:nvPr/>
        </p:nvSpPr>
        <p:spPr>
          <a:xfrm>
            <a:off x="1" y="-5565"/>
            <a:ext cx="1053821" cy="989291"/>
          </a:xfrm>
          <a:custGeom>
            <a:avLst/>
            <a:gdLst>
              <a:gd name="connsiteX0" fmla="*/ 1025302 w 1405095"/>
              <a:gd name="connsiteY0" fmla="*/ 0 h 1319055"/>
              <a:gd name="connsiteX1" fmla="*/ 1405095 w 1405095"/>
              <a:gd name="connsiteY1" fmla="*/ 0 h 1319055"/>
              <a:gd name="connsiteX2" fmla="*/ 0 w 1405095"/>
              <a:gd name="connsiteY2" fmla="*/ 1319055 h 1319055"/>
              <a:gd name="connsiteX3" fmla="*/ 0 w 1405095"/>
              <a:gd name="connsiteY3" fmla="*/ 962518 h 1319055"/>
            </a:gdLst>
            <a:ahLst/>
            <a:cxnLst>
              <a:cxn ang="0">
                <a:pos x="connsiteX0" y="connsiteY0"/>
              </a:cxn>
              <a:cxn ang="0">
                <a:pos x="connsiteX1" y="connsiteY1"/>
              </a:cxn>
              <a:cxn ang="0">
                <a:pos x="connsiteX2" y="connsiteY2"/>
              </a:cxn>
              <a:cxn ang="0">
                <a:pos x="connsiteX3" y="connsiteY3"/>
              </a:cxn>
            </a:cxnLst>
            <a:rect l="l" t="t" r="r" b="b"/>
            <a:pathLst>
              <a:path w="1405095" h="1319055">
                <a:moveTo>
                  <a:pt x="1025302" y="0"/>
                </a:moveTo>
                <a:lnTo>
                  <a:pt x="1405095" y="0"/>
                </a:lnTo>
                <a:lnTo>
                  <a:pt x="0" y="1319055"/>
                </a:lnTo>
                <a:lnTo>
                  <a:pt x="0" y="962518"/>
                </a:lnTo>
                <a:close/>
              </a:path>
            </a:pathLst>
          </a:custGeom>
          <a:solidFill>
            <a:sysClr val="window" lastClr="FFFFFF">
              <a:lumMod val="8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 name="Text Box 197"/>
          <p:cNvSpPr txBox="1">
            <a:spLocks noChangeArrowheads="1"/>
          </p:cNvSpPr>
          <p:nvPr/>
        </p:nvSpPr>
        <p:spPr bwMode="ltGray">
          <a:xfrm>
            <a:off x="6673215" y="4335145"/>
            <a:ext cx="2014855" cy="320675"/>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FF0517"/>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500" tIns="36750" rIns="73500" bIns="36750">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defTabSz="822960">
              <a:spcBef>
                <a:spcPct val="50000"/>
              </a:spcBef>
            </a:pPr>
            <a:r>
              <a:rPr lang="zh-CN" altLang="en-US" sz="1620" dirty="0">
                <a:solidFill>
                  <a:schemeClr val="accent2"/>
                </a:solidFill>
                <a:latin typeface="微软雅黑" panose="020B0503020204020204" pitchFamily="34" charset="-122"/>
                <a:ea typeface="微软雅黑" panose="020B0503020204020204" pitchFamily="34" charset="-122"/>
                <a:sym typeface="+mn-ea"/>
              </a:rPr>
              <a:t>德才兼备 </a:t>
            </a:r>
            <a:r>
              <a:rPr lang="en-US" altLang="zh-CN" sz="1620" dirty="0">
                <a:solidFill>
                  <a:schemeClr val="accent2"/>
                </a:solidFill>
                <a:latin typeface="微软雅黑" panose="020B0503020204020204" pitchFamily="34" charset="-122"/>
                <a:ea typeface="微软雅黑" panose="020B0503020204020204" pitchFamily="34" charset="-122"/>
                <a:sym typeface="+mn-ea"/>
              </a:rPr>
              <a:t>• </a:t>
            </a:r>
            <a:r>
              <a:rPr lang="zh-CN" altLang="en-US" sz="1620" dirty="0">
                <a:solidFill>
                  <a:schemeClr val="accent2"/>
                </a:solidFill>
                <a:latin typeface="微软雅黑" panose="020B0503020204020204" pitchFamily="34" charset="-122"/>
                <a:ea typeface="微软雅黑" panose="020B0503020204020204" pitchFamily="34" charset="-122"/>
                <a:sym typeface="+mn-ea"/>
              </a:rPr>
              <a:t>文武双全</a:t>
            </a:r>
          </a:p>
        </p:txBody>
      </p:sp>
      <p:sp>
        <p:nvSpPr>
          <p:cNvPr id="20" name="TextBox 42"/>
          <p:cNvSpPr txBox="1"/>
          <p:nvPr/>
        </p:nvSpPr>
        <p:spPr>
          <a:xfrm>
            <a:off x="2272486" y="1260251"/>
            <a:ext cx="1325880" cy="645160"/>
          </a:xfrm>
          <a:prstGeom prst="rect">
            <a:avLst/>
          </a:prstGeom>
          <a:noFill/>
        </p:spPr>
        <p:txBody>
          <a:bodyPr wrap="none" rtlCol="0">
            <a:spAutoFit/>
          </a:bodyPr>
          <a:lstStyle/>
          <a:p>
            <a:pPr algn="ctr"/>
            <a:r>
              <a:rPr lang="zh-CN" altLang="en-US" sz="3000" b="1" dirty="0">
                <a:solidFill>
                  <a:prstClr val="black"/>
                </a:solidFill>
                <a:latin typeface="微软雅黑" panose="020B0503020204020204" pitchFamily="34" charset="-122"/>
                <a:ea typeface="微软雅黑" panose="020B0503020204020204" pitchFamily="34" charset="-122"/>
              </a:rPr>
              <a:t>第二章</a:t>
            </a:r>
            <a:r>
              <a:rPr lang="zh-CN" altLang="en-US" sz="3600" b="1" dirty="0">
                <a:solidFill>
                  <a:prstClr val="black"/>
                </a:solidFill>
                <a:latin typeface="微软雅黑" panose="020B0503020204020204" pitchFamily="34" charset="-122"/>
                <a:ea typeface="微软雅黑" panose="020B0503020204020204" pitchFamily="34" charset="-122"/>
              </a:rPr>
              <a:t> </a:t>
            </a:r>
          </a:p>
        </p:txBody>
      </p:sp>
      <p:cxnSp>
        <p:nvCxnSpPr>
          <p:cNvPr id="21" name="直接连接符 20"/>
          <p:cNvCxnSpPr/>
          <p:nvPr/>
        </p:nvCxnSpPr>
        <p:spPr>
          <a:xfrm>
            <a:off x="871061" y="1862138"/>
            <a:ext cx="4362450" cy="20479"/>
          </a:xfrm>
          <a:prstGeom prst="line">
            <a:avLst/>
          </a:prstGeom>
          <a:noFill/>
          <a:ln w="28575" cap="flat" cmpd="sng" algn="ctr">
            <a:solidFill>
              <a:srgbClr val="003466"/>
            </a:solidFill>
            <a:prstDash val="solid"/>
          </a:ln>
          <a:effectLst/>
        </p:spPr>
      </p:cxnSp>
      <p:sp>
        <p:nvSpPr>
          <p:cNvPr id="22" name="TextBox 50"/>
          <p:cNvSpPr txBox="1"/>
          <p:nvPr/>
        </p:nvSpPr>
        <p:spPr>
          <a:xfrm>
            <a:off x="1497806" y="1882616"/>
            <a:ext cx="3357086" cy="922020"/>
          </a:xfrm>
          <a:prstGeom prst="rect">
            <a:avLst/>
          </a:prstGeom>
          <a:noFill/>
        </p:spPr>
        <p:txBody>
          <a:bodyPr wrap="square" rtlCol="0">
            <a:spAutoFit/>
          </a:bodyPr>
          <a:lstStyle/>
          <a:p>
            <a:pPr algn="ctr"/>
            <a:r>
              <a:rPr lang="zh-CN" altLang="en-US" sz="1995" b="1" dirty="0">
                <a:solidFill>
                  <a:prstClr val="black"/>
                </a:solidFill>
                <a:latin typeface="微软雅黑" panose="020B0503020204020204" pitchFamily="34" charset="-122"/>
                <a:ea typeface="微软雅黑" panose="020B0503020204020204" pitchFamily="34" charset="-122"/>
                <a:sym typeface="+mn-ea"/>
              </a:rPr>
              <a:t> </a:t>
            </a:r>
            <a:r>
              <a:rPr lang="zh-CN" altLang="en-US" sz="2700" b="1" dirty="0">
                <a:solidFill>
                  <a:prstClr val="black"/>
                </a:solidFill>
                <a:latin typeface="微软雅黑" panose="020B0503020204020204" pitchFamily="34" charset="-122"/>
                <a:ea typeface="微软雅黑" panose="020B0503020204020204" pitchFamily="34" charset="-122"/>
                <a:sym typeface="+mn-ea"/>
              </a:rPr>
              <a:t>计算机取证与司法鉴定的相关法学问题</a:t>
            </a:r>
          </a:p>
        </p:txBody>
      </p:sp>
      <p:sp>
        <p:nvSpPr>
          <p:cNvPr id="3" name="文本框 2"/>
          <p:cNvSpPr txBox="1"/>
          <p:nvPr/>
        </p:nvSpPr>
        <p:spPr>
          <a:xfrm>
            <a:off x="2288290" y="3795886"/>
            <a:ext cx="1427480" cy="306705"/>
          </a:xfrm>
          <a:prstGeom prst="rect">
            <a:avLst/>
          </a:prstGeom>
          <a:noFill/>
        </p:spPr>
        <p:txBody>
          <a:bodyPr wrap="none" rtlCol="0">
            <a:spAutoFit/>
          </a:bodyPr>
          <a:lstStyle/>
          <a:p>
            <a:r>
              <a:rPr lang="zh-CN" altLang="en-US" sz="1400" dirty="0">
                <a:solidFill>
                  <a:schemeClr val="accent6">
                    <a:lumMod val="75000"/>
                    <a:lumOff val="25000"/>
                  </a:schemeClr>
                </a:solidFill>
                <a:latin typeface="微软雅黑" panose="020B0503020204020204" pitchFamily="34" charset="-122"/>
                <a:ea typeface="微软雅黑" panose="020B0503020204020204" pitchFamily="34" charset="-122"/>
              </a:rPr>
              <a:t>主讲教师：姓名</a:t>
            </a:r>
          </a:p>
        </p:txBody>
      </p:sp>
      <p:sp>
        <p:nvSpPr>
          <p:cNvPr id="28" name="文本框 27"/>
          <p:cNvSpPr txBox="1"/>
          <p:nvPr/>
        </p:nvSpPr>
        <p:spPr>
          <a:xfrm>
            <a:off x="2288290" y="4117594"/>
            <a:ext cx="1410970" cy="306705"/>
          </a:xfrm>
          <a:prstGeom prst="rect">
            <a:avLst/>
          </a:prstGeom>
          <a:noFill/>
        </p:spPr>
        <p:txBody>
          <a:bodyPr wrap="none" rtlCol="0">
            <a:spAutoFit/>
          </a:bodyPr>
          <a:lstStyle/>
          <a:p>
            <a:r>
              <a:rPr lang="zh-CN" altLang="en-US" sz="1400" dirty="0">
                <a:solidFill>
                  <a:schemeClr val="accent6">
                    <a:lumMod val="75000"/>
                    <a:lumOff val="25000"/>
                  </a:schemeClr>
                </a:solidFill>
                <a:latin typeface="微软雅黑" panose="020B0503020204020204" pitchFamily="34" charset="-122"/>
                <a:ea typeface="微软雅黑" panose="020B0503020204020204" pitchFamily="34" charset="-122"/>
              </a:rPr>
              <a:t>所属系部：</a:t>
            </a:r>
            <a:r>
              <a:rPr lang="en-US" altLang="zh-CN" sz="1400" dirty="0">
                <a:solidFill>
                  <a:schemeClr val="accent6">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accent6">
                    <a:lumMod val="75000"/>
                    <a:lumOff val="25000"/>
                  </a:schemeClr>
                </a:solidFill>
                <a:latin typeface="微软雅黑" panose="020B0503020204020204" pitchFamily="34" charset="-122"/>
                <a:ea typeface="微软雅黑" panose="020B0503020204020204" pitchFamily="34" charset="-122"/>
              </a:rPr>
              <a:t>部</a:t>
            </a:r>
          </a:p>
        </p:txBody>
      </p:sp>
      <p:pic>
        <p:nvPicPr>
          <p:cNvPr id="4" name="图片 3" descr="0"/>
          <p:cNvPicPr>
            <a:picLocks noChangeAspect="1"/>
          </p:cNvPicPr>
          <p:nvPr/>
        </p:nvPicPr>
        <p:blipFill>
          <a:blip r:embed="rId4"/>
          <a:stretch>
            <a:fillRect/>
          </a:stretch>
        </p:blipFill>
        <p:spPr>
          <a:xfrm>
            <a:off x="6286500" y="2323465"/>
            <a:ext cx="2787650" cy="2012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40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20"/>
                                        </p:tgtEl>
                                        <p:attrNameLst>
                                          <p:attrName>ppt_y</p:attrName>
                                        </p:attrNameLst>
                                      </p:cBhvr>
                                      <p:tavLst>
                                        <p:tav tm="0">
                                          <p:val>
                                            <p:strVal val="#ppt_y"/>
                                          </p:val>
                                        </p:tav>
                                        <p:tav tm="100000">
                                          <p:val>
                                            <p:strVal val="#ppt_y"/>
                                          </p:val>
                                        </p:tav>
                                      </p:tavLst>
                                    </p:anim>
                                    <p:anim calcmode="lin" valueType="num">
                                      <p:cBhvr>
                                        <p:cTn id="4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20"/>
                                        </p:tgtEl>
                                      </p:cBhvr>
                                    </p:animEffect>
                                  </p:childTnLst>
                                </p:cTn>
                              </p:par>
                            </p:childTnLst>
                          </p:cTn>
                        </p:par>
                        <p:par>
                          <p:cTn id="49" fill="hold">
                            <p:stCondLst>
                              <p:cond delay="465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5150"/>
                            </p:stCondLst>
                            <p:childTnLst>
                              <p:par>
                                <p:cTn id="54" presetID="31" presetClass="entr" presetSubtype="0"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p:cTn id="56" dur="1000" fill="hold"/>
                                        <p:tgtEl>
                                          <p:spTgt spid="22"/>
                                        </p:tgtEl>
                                        <p:attrNameLst>
                                          <p:attrName>ppt_w</p:attrName>
                                        </p:attrNameLst>
                                      </p:cBhvr>
                                      <p:tavLst>
                                        <p:tav tm="0">
                                          <p:val>
                                            <p:fltVal val="0"/>
                                          </p:val>
                                        </p:tav>
                                        <p:tav tm="100000">
                                          <p:val>
                                            <p:strVal val="#ppt_w"/>
                                          </p:val>
                                        </p:tav>
                                      </p:tavLst>
                                    </p:anim>
                                    <p:anim calcmode="lin" valueType="num">
                                      <p:cBhvr>
                                        <p:cTn id="57" dur="1000" fill="hold"/>
                                        <p:tgtEl>
                                          <p:spTgt spid="22"/>
                                        </p:tgtEl>
                                        <p:attrNameLst>
                                          <p:attrName>ppt_h</p:attrName>
                                        </p:attrNameLst>
                                      </p:cBhvr>
                                      <p:tavLst>
                                        <p:tav tm="0">
                                          <p:val>
                                            <p:fltVal val="0"/>
                                          </p:val>
                                        </p:tav>
                                        <p:tav tm="100000">
                                          <p:val>
                                            <p:strVal val="#ppt_h"/>
                                          </p:val>
                                        </p:tav>
                                      </p:tavLst>
                                    </p:anim>
                                    <p:anim calcmode="lin" valueType="num">
                                      <p:cBhvr>
                                        <p:cTn id="58" dur="1000" fill="hold"/>
                                        <p:tgtEl>
                                          <p:spTgt spid="22"/>
                                        </p:tgtEl>
                                        <p:attrNameLst>
                                          <p:attrName>style.rotation</p:attrName>
                                        </p:attrNameLst>
                                      </p:cBhvr>
                                      <p:tavLst>
                                        <p:tav tm="0">
                                          <p:val>
                                            <p:fltVal val="90"/>
                                          </p:val>
                                        </p:tav>
                                        <p:tav tm="100000">
                                          <p:val>
                                            <p:fltVal val="0"/>
                                          </p:val>
                                        </p:tav>
                                      </p:tavLst>
                                    </p:anim>
                                    <p:animEffect transition="in" filter="fade">
                                      <p:cBhvr>
                                        <p:cTn id="59" dur="1000"/>
                                        <p:tgtEl>
                                          <p:spTgt spid="22"/>
                                        </p:tgtEl>
                                      </p:cBhvr>
                                    </p:animEffect>
                                  </p:childTnLst>
                                </p:cTn>
                              </p:par>
                            </p:childTnLst>
                          </p:cTn>
                        </p:par>
                        <p:par>
                          <p:cTn id="60" fill="hold">
                            <p:stCondLst>
                              <p:cond delay="6150"/>
                            </p:stCondLst>
                            <p:childTnLst>
                              <p:par>
                                <p:cTn id="61" presetID="2" presetClass="entr" presetSubtype="4" fill="hold" grpId="0" nodeType="afterEffect">
                                  <p:stCondLst>
                                    <p:cond delay="0"/>
                                  </p:stCondLst>
                                  <p:childTnLst>
                                    <p:set>
                                      <p:cBhvr>
                                        <p:cTn id="62" dur="1" fill="hold">
                                          <p:stCondLst>
                                            <p:cond delay="0"/>
                                          </p:stCondLst>
                                        </p:cTn>
                                        <p:tgtEl>
                                          <p:spTgt spid="3"/>
                                        </p:tgtEl>
                                        <p:attrNameLst>
                                          <p:attrName>style.visibility</p:attrName>
                                        </p:attrNameLst>
                                      </p:cBhvr>
                                      <p:to>
                                        <p:strVal val="visible"/>
                                      </p:to>
                                    </p:set>
                                    <p:anim calcmode="lin" valueType="num">
                                      <p:cBhvr additive="base">
                                        <p:cTn id="63" dur="500" fill="hold"/>
                                        <p:tgtEl>
                                          <p:spTgt spid="3"/>
                                        </p:tgtEl>
                                        <p:attrNameLst>
                                          <p:attrName>ppt_x</p:attrName>
                                        </p:attrNameLst>
                                      </p:cBhvr>
                                      <p:tavLst>
                                        <p:tav tm="0">
                                          <p:val>
                                            <p:strVal val="#ppt_x"/>
                                          </p:val>
                                        </p:tav>
                                        <p:tav tm="100000">
                                          <p:val>
                                            <p:strVal val="#ppt_x"/>
                                          </p:val>
                                        </p:tav>
                                      </p:tavLst>
                                    </p:anim>
                                    <p:anim calcmode="lin" valueType="num">
                                      <p:cBhvr additive="base">
                                        <p:cTn id="64" dur="500" fill="hold"/>
                                        <p:tgtEl>
                                          <p:spTgt spid="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250"/>
                                  </p:stCondLst>
                                  <p:childTnLst>
                                    <p:set>
                                      <p:cBhvr>
                                        <p:cTn id="66" dur="1" fill="hold">
                                          <p:stCondLst>
                                            <p:cond delay="0"/>
                                          </p:stCondLst>
                                        </p:cTn>
                                        <p:tgtEl>
                                          <p:spTgt spid="28"/>
                                        </p:tgtEl>
                                        <p:attrNameLst>
                                          <p:attrName>style.visibility</p:attrName>
                                        </p:attrNameLst>
                                      </p:cBhvr>
                                      <p:to>
                                        <p:strVal val="visible"/>
                                      </p:to>
                                    </p:set>
                                    <p:anim calcmode="lin" valueType="num">
                                      <p:cBhvr additive="base">
                                        <p:cTn id="67" dur="500" fill="hold"/>
                                        <p:tgtEl>
                                          <p:spTgt spid="28"/>
                                        </p:tgtEl>
                                        <p:attrNameLst>
                                          <p:attrName>ppt_x</p:attrName>
                                        </p:attrNameLst>
                                      </p:cBhvr>
                                      <p:tavLst>
                                        <p:tav tm="0">
                                          <p:val>
                                            <p:strVal val="#ppt_x"/>
                                          </p:val>
                                        </p:tav>
                                        <p:tav tm="100000">
                                          <p:val>
                                            <p:strVal val="#ppt_x"/>
                                          </p:val>
                                        </p:tav>
                                      </p:tavLst>
                                    </p:anim>
                                    <p:anim calcmode="lin" valueType="num">
                                      <p:cBhvr additive="base">
                                        <p:cTn id="68" dur="500" fill="hold"/>
                                        <p:tgtEl>
                                          <p:spTgt spid="28"/>
                                        </p:tgtEl>
                                        <p:attrNameLst>
                                          <p:attrName>ppt_y</p:attrName>
                                        </p:attrNameLst>
                                      </p:cBhvr>
                                      <p:tavLst>
                                        <p:tav tm="0">
                                          <p:val>
                                            <p:strVal val="1+#ppt_h/2"/>
                                          </p:val>
                                        </p:tav>
                                        <p:tav tm="100000">
                                          <p:val>
                                            <p:strVal val="#ppt_y"/>
                                          </p:val>
                                        </p:tav>
                                      </p:tavLst>
                                    </p:anim>
                                  </p:childTnLst>
                                </p:cTn>
                              </p:par>
                            </p:childTnLst>
                          </p:cTn>
                        </p:par>
                        <p:par>
                          <p:cTn id="69" fill="hold">
                            <p:stCondLst>
                              <p:cond delay="6650"/>
                            </p:stCondLst>
                            <p:childTnLst>
                              <p:par>
                                <p:cTn id="70" presetID="22" presetClass="entr" presetSubtype="8"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left)">
                                      <p:cBhvr>
                                        <p:cTn id="7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7" grpId="0" bldLvl="0" animBg="1"/>
      <p:bldP spid="18" grpId="0" bldLvl="0" animBg="1"/>
      <p:bldP spid="23" grpId="0" bldLvl="0" animBg="1"/>
      <p:bldP spid="24" grpId="0" bldLvl="0" animBg="1"/>
      <p:bldP spid="25" grpId="0" bldLvl="0" animBg="1"/>
      <p:bldP spid="26" grpId="0" bldLvl="0" animBg="1"/>
      <p:bldP spid="27" grpId="0" bldLvl="0" animBg="1"/>
      <p:bldP spid="19" grpId="0" bldLvl="0" animBg="1"/>
      <p:bldP spid="20" grpId="0"/>
      <p:bldP spid="22" grpId="0"/>
      <p:bldP spid="3" grpId="0"/>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982142" y="27812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rPr>
              <a:t>2.2.1 司法鉴定</a:t>
            </a:r>
          </a:p>
        </p:txBody>
      </p:sp>
      <p:sp>
        <p:nvSpPr>
          <p:cNvPr id="2" name="文本框 1"/>
          <p:cNvSpPr txBox="1"/>
          <p:nvPr/>
        </p:nvSpPr>
        <p:spPr>
          <a:xfrm>
            <a:off x="567690" y="1330960"/>
            <a:ext cx="8237220" cy="1938020"/>
          </a:xfrm>
          <a:prstGeom prst="rect">
            <a:avLst/>
          </a:prstGeom>
          <a:noFill/>
        </p:spPr>
        <p:txBody>
          <a:bodyPr wrap="square" rtlCol="0">
            <a:spAutoFit/>
          </a:bodyPr>
          <a:lstStyle/>
          <a:p>
            <a:r>
              <a:rPr lang="zh-CN" altLang="en-US" sz="2000" b="1">
                <a:solidFill>
                  <a:schemeClr val="accent1"/>
                </a:solidFill>
              </a:rPr>
              <a:t>　　司法鉴定，是指在诉讼活动中鉴定人运用科学技术或者专门知识对诉讼涉及的专门性问题进行鉴别和判断并提供鉴定意见的活动。</a:t>
            </a:r>
          </a:p>
          <a:p>
            <a:r>
              <a:rPr lang="zh-CN" altLang="en-US" sz="2000" b="1">
                <a:solidFill>
                  <a:schemeClr val="accent1"/>
                </a:solidFill>
              </a:rPr>
              <a:t>　　司法鉴定属于科学实证活动，其鉴定意见作为法定证据之一，对案件的裁决具有重要乃至决定性的影响，是司法活动的重要组成部分。司法实践中，经常遇到未进入鉴定程序的专业检测报告如咨询意见和专业检查记录等，都属一般书证，不能赋予鉴定意见的证据地位。</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1873553" y="2224359"/>
            <a:ext cx="27000" cy="1773361"/>
            <a:chOff x="1331651" y="1597980"/>
            <a:chExt cx="36000" cy="2364481"/>
          </a:xfrm>
          <a:solidFill>
            <a:srgbClr val="003466"/>
          </a:solidFill>
        </p:grpSpPr>
        <p:cxnSp>
          <p:nvCxnSpPr>
            <p:cNvPr id="63" name="直接连接符 62"/>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endParaRPr>
            </a:p>
          </p:txBody>
        </p:sp>
      </p:grpSp>
      <p:grpSp>
        <p:nvGrpSpPr>
          <p:cNvPr id="65" name="组合 64"/>
          <p:cNvGrpSpPr/>
          <p:nvPr/>
        </p:nvGrpSpPr>
        <p:grpSpPr>
          <a:xfrm flipV="1">
            <a:off x="4110805" y="3422869"/>
            <a:ext cx="27000" cy="1792745"/>
            <a:chOff x="1331651" y="1572132"/>
            <a:chExt cx="36000" cy="2390327"/>
          </a:xfrm>
          <a:solidFill>
            <a:srgbClr val="003466"/>
          </a:solidFill>
        </p:grpSpPr>
        <p:cxnSp>
          <p:nvCxnSpPr>
            <p:cNvPr id="66" name="直接连接符 65"/>
            <p:cNvCxnSpPr/>
            <p:nvPr/>
          </p:nvCxnSpPr>
          <p:spPr>
            <a:xfrm>
              <a:off x="1331651" y="1576008"/>
              <a:ext cx="0" cy="238645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331651" y="1572132"/>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endParaRPr>
            </a:p>
          </p:txBody>
        </p:sp>
      </p:grpSp>
      <p:grpSp>
        <p:nvGrpSpPr>
          <p:cNvPr id="68" name="组合 67"/>
          <p:cNvGrpSpPr/>
          <p:nvPr/>
        </p:nvGrpSpPr>
        <p:grpSpPr>
          <a:xfrm>
            <a:off x="6253441" y="2145619"/>
            <a:ext cx="27000" cy="1773361"/>
            <a:chOff x="1331651" y="1597980"/>
            <a:chExt cx="36000" cy="2364481"/>
          </a:xfrm>
          <a:solidFill>
            <a:srgbClr val="003466"/>
          </a:solidFill>
        </p:grpSpPr>
        <p:cxnSp>
          <p:nvCxnSpPr>
            <p:cNvPr id="69" name="直接连接符 68"/>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endParaRPr>
            </a:p>
          </p:txBody>
        </p:sp>
      </p:grpSp>
      <p:sp>
        <p:nvSpPr>
          <p:cNvPr id="76" name="文本框 56"/>
          <p:cNvSpPr txBox="1"/>
          <p:nvPr/>
        </p:nvSpPr>
        <p:spPr>
          <a:xfrm>
            <a:off x="1900555" y="2481580"/>
            <a:ext cx="1818005" cy="645160"/>
          </a:xfrm>
          <a:prstGeom prst="rect">
            <a:avLst/>
          </a:prstGeom>
          <a:noFill/>
        </p:spPr>
        <p:txBody>
          <a:bodyPr wrap="square" rtlCol="0">
            <a:spAutoFit/>
          </a:bodyPr>
          <a:lstStyle/>
          <a:p>
            <a:pPr algn="just"/>
            <a:r>
              <a:rPr lang="zh-CN" altLang="en-US" sz="1200" dirty="0">
                <a:solidFill>
                  <a:schemeClr val="accent1"/>
                </a:solidFill>
                <a:latin typeface="微软雅黑" panose="020B0503020204020204" pitchFamily="34" charset="-122"/>
                <a:ea typeface="微软雅黑" panose="020B0503020204020204" pitchFamily="34" charset="-122"/>
              </a:rPr>
              <a:t>具有与所申请从事的司法鉴定业务相关的高级专业技术职称。</a:t>
            </a:r>
          </a:p>
        </p:txBody>
      </p:sp>
      <p:sp>
        <p:nvSpPr>
          <p:cNvPr id="79" name="文本框 58"/>
          <p:cNvSpPr txBox="1"/>
          <p:nvPr/>
        </p:nvSpPr>
        <p:spPr>
          <a:xfrm>
            <a:off x="6253480" y="2389505"/>
            <a:ext cx="2181225" cy="645160"/>
          </a:xfrm>
          <a:prstGeom prst="rect">
            <a:avLst/>
          </a:prstGeom>
          <a:noFill/>
        </p:spPr>
        <p:txBody>
          <a:bodyPr wrap="square" rtlCol="0">
            <a:spAutoFit/>
          </a:bodyPr>
          <a:lstStyle/>
          <a:p>
            <a:pPr algn="just"/>
            <a:r>
              <a:rPr lang="zh-CN" altLang="en-US" sz="1200" dirty="0">
                <a:solidFill>
                  <a:schemeClr val="accent1"/>
                </a:solidFill>
                <a:latin typeface="微软雅黑" panose="020B0503020204020204" pitchFamily="34" charset="-122"/>
                <a:ea typeface="微软雅黑" panose="020B0503020204020204" pitchFamily="34" charset="-122"/>
              </a:rPr>
              <a:t>具有与所申请从事的司法鉴定业务相关工作十年以上经历，具有较强的专业技能。</a:t>
            </a:r>
          </a:p>
        </p:txBody>
      </p:sp>
      <p:sp>
        <p:nvSpPr>
          <p:cNvPr id="85" name="文本框 62"/>
          <p:cNvSpPr txBox="1"/>
          <p:nvPr/>
        </p:nvSpPr>
        <p:spPr>
          <a:xfrm>
            <a:off x="4138295" y="4258945"/>
            <a:ext cx="2315845" cy="829945"/>
          </a:xfrm>
          <a:prstGeom prst="rect">
            <a:avLst/>
          </a:prstGeom>
          <a:noFill/>
        </p:spPr>
        <p:txBody>
          <a:bodyPr wrap="square" rtlCol="0">
            <a:spAutoFit/>
          </a:bodyPr>
          <a:lstStyle/>
          <a:p>
            <a:pPr algn="just"/>
            <a:r>
              <a:rPr lang="zh-CN" altLang="en-US" sz="1200" dirty="0">
                <a:solidFill>
                  <a:schemeClr val="accent1"/>
                </a:solidFill>
                <a:latin typeface="微软雅黑" panose="020B0503020204020204" pitchFamily="34" charset="-122"/>
                <a:ea typeface="微软雅黑" panose="020B0503020204020204" pitchFamily="34" charset="-122"/>
              </a:rPr>
              <a:t>具有与所申请从事的司法鉴定业务相关的专业执业资格或者高等院校相关专业本科以上学历，从事相关工作五年以上</a:t>
            </a:r>
          </a:p>
        </p:txBody>
      </p:sp>
      <p:grpSp>
        <p:nvGrpSpPr>
          <p:cNvPr id="86" name="组合 85"/>
          <p:cNvGrpSpPr/>
          <p:nvPr/>
        </p:nvGrpSpPr>
        <p:grpSpPr>
          <a:xfrm>
            <a:off x="1873250" y="3409950"/>
            <a:ext cx="904240" cy="554990"/>
            <a:chOff x="1331651" y="2945166"/>
            <a:chExt cx="2099921" cy="1017295"/>
          </a:xfrm>
        </p:grpSpPr>
        <p:sp>
          <p:nvSpPr>
            <p:cNvPr id="87" name="矩形 86"/>
            <p:cNvSpPr/>
            <p:nvPr/>
          </p:nvSpPr>
          <p:spPr>
            <a:xfrm>
              <a:off x="1331651"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89" name="文本框 67"/>
            <p:cNvSpPr txBox="1"/>
            <p:nvPr/>
          </p:nvSpPr>
          <p:spPr>
            <a:xfrm>
              <a:off x="1843808" y="3042093"/>
              <a:ext cx="1075605" cy="801964"/>
            </a:xfrm>
            <a:prstGeom prst="rect">
              <a:avLst/>
            </a:prstGeom>
            <a:noFill/>
          </p:spPr>
          <p:txBody>
            <a:bodyPr wrap="square" rtlCol="0">
              <a:spAutoFit/>
            </a:bodyPr>
            <a:lstStyle/>
            <a:p>
              <a:pPr algn="ctr">
                <a:lnSpc>
                  <a:spcPct val="90000"/>
                </a:lnSpc>
                <a:spcBef>
                  <a:spcPts val="750"/>
                </a:spcBef>
              </a:pPr>
              <a:r>
                <a:rPr lang="en-US" altLang="zh-CN" sz="2500" dirty="0">
                  <a:solidFill>
                    <a:schemeClr val="accent2"/>
                  </a:solidFill>
                  <a:latin typeface="微软雅黑" panose="020B0503020204020204" pitchFamily="34" charset="-122"/>
                  <a:ea typeface="微软雅黑" panose="020B0503020204020204" pitchFamily="34" charset="-122"/>
                </a:rPr>
                <a:t>1</a:t>
              </a:r>
              <a:endParaRPr lang="zh-CN" altLang="en-US" sz="2500" dirty="0">
                <a:solidFill>
                  <a:schemeClr val="accent2"/>
                </a:solidFill>
                <a:latin typeface="微软雅黑" panose="020B0503020204020204" pitchFamily="34" charset="-122"/>
                <a:ea typeface="微软雅黑" panose="020B0503020204020204" pitchFamily="34" charset="-122"/>
              </a:endParaRPr>
            </a:p>
          </p:txBody>
        </p:sp>
      </p:grpSp>
      <p:grpSp>
        <p:nvGrpSpPr>
          <p:cNvPr id="90" name="组合 89"/>
          <p:cNvGrpSpPr/>
          <p:nvPr/>
        </p:nvGrpSpPr>
        <p:grpSpPr>
          <a:xfrm>
            <a:off x="4110990" y="3423285"/>
            <a:ext cx="909955" cy="541655"/>
            <a:chOff x="3742306" y="2945166"/>
            <a:chExt cx="2099921" cy="1017295"/>
          </a:xfrm>
        </p:grpSpPr>
        <p:sp>
          <p:nvSpPr>
            <p:cNvPr id="91" name="矩形 90"/>
            <p:cNvSpPr/>
            <p:nvPr/>
          </p:nvSpPr>
          <p:spPr>
            <a:xfrm flipV="1">
              <a:off x="3742306"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3" name="文本框 68"/>
            <p:cNvSpPr txBox="1"/>
            <p:nvPr/>
          </p:nvSpPr>
          <p:spPr>
            <a:xfrm>
              <a:off x="4270418" y="3042093"/>
              <a:ext cx="1075605" cy="821707"/>
            </a:xfrm>
            <a:prstGeom prst="rect">
              <a:avLst/>
            </a:prstGeom>
            <a:noFill/>
          </p:spPr>
          <p:txBody>
            <a:bodyPr wrap="square" rtlCol="0">
              <a:spAutoFit/>
            </a:bodyPr>
            <a:lstStyle/>
            <a:p>
              <a:pPr algn="ctr">
                <a:lnSpc>
                  <a:spcPct val="90000"/>
                </a:lnSpc>
                <a:spcBef>
                  <a:spcPts val="750"/>
                </a:spcBef>
              </a:pPr>
              <a:r>
                <a:rPr lang="en-US" altLang="zh-CN" sz="2500" dirty="0">
                  <a:solidFill>
                    <a:schemeClr val="accent2"/>
                  </a:solidFill>
                  <a:latin typeface="微软雅黑" panose="020B0503020204020204" pitchFamily="34" charset="-122"/>
                  <a:ea typeface="微软雅黑" panose="020B0503020204020204" pitchFamily="34" charset="-122"/>
                </a:rPr>
                <a:t>2</a:t>
              </a:r>
              <a:endParaRPr lang="zh-CN" altLang="en-US" sz="2500" dirty="0">
                <a:solidFill>
                  <a:schemeClr val="accent2"/>
                </a:solidFill>
                <a:latin typeface="微软雅黑" panose="020B0503020204020204" pitchFamily="34" charset="-122"/>
                <a:ea typeface="微软雅黑" panose="020B0503020204020204" pitchFamily="34" charset="-122"/>
              </a:endParaRPr>
            </a:p>
          </p:txBody>
        </p:sp>
      </p:grpSp>
      <p:grpSp>
        <p:nvGrpSpPr>
          <p:cNvPr id="94" name="组合 93"/>
          <p:cNvGrpSpPr/>
          <p:nvPr/>
        </p:nvGrpSpPr>
        <p:grpSpPr>
          <a:xfrm>
            <a:off x="6253480" y="3356610"/>
            <a:ext cx="931545" cy="562610"/>
            <a:chOff x="6152961" y="2945166"/>
            <a:chExt cx="2099921" cy="1017295"/>
          </a:xfrm>
        </p:grpSpPr>
        <p:sp>
          <p:nvSpPr>
            <p:cNvPr id="95" name="矩形 94"/>
            <p:cNvSpPr/>
            <p:nvPr/>
          </p:nvSpPr>
          <p:spPr>
            <a:xfrm>
              <a:off x="6152961"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7" name="文本框 69"/>
            <p:cNvSpPr txBox="1"/>
            <p:nvPr/>
          </p:nvSpPr>
          <p:spPr>
            <a:xfrm>
              <a:off x="6665116" y="3042093"/>
              <a:ext cx="1075605" cy="791102"/>
            </a:xfrm>
            <a:prstGeom prst="rect">
              <a:avLst/>
            </a:prstGeom>
            <a:noFill/>
          </p:spPr>
          <p:txBody>
            <a:bodyPr wrap="square" rtlCol="0">
              <a:spAutoFit/>
            </a:bodyPr>
            <a:lstStyle/>
            <a:p>
              <a:pPr algn="ctr">
                <a:lnSpc>
                  <a:spcPct val="90000"/>
                </a:lnSpc>
                <a:spcBef>
                  <a:spcPts val="750"/>
                </a:spcBef>
              </a:pPr>
              <a:r>
                <a:rPr lang="en-US" altLang="zh-CN" sz="2500" dirty="0">
                  <a:solidFill>
                    <a:schemeClr val="accent2"/>
                  </a:solidFill>
                  <a:latin typeface="微软雅黑" panose="020B0503020204020204" pitchFamily="34" charset="-122"/>
                  <a:ea typeface="微软雅黑" panose="020B0503020204020204" pitchFamily="34" charset="-122"/>
                </a:rPr>
                <a:t>3</a:t>
              </a:r>
              <a:endParaRPr lang="zh-CN" altLang="en-US" sz="2500" dirty="0">
                <a:solidFill>
                  <a:schemeClr val="accent2"/>
                </a:solidFill>
                <a:latin typeface="微软雅黑" panose="020B0503020204020204" pitchFamily="34" charset="-122"/>
                <a:ea typeface="微软雅黑" panose="020B0503020204020204" pitchFamily="34" charset="-122"/>
              </a:endParaRPr>
            </a:p>
          </p:txBody>
        </p:sp>
      </p:grpSp>
      <p:sp>
        <p:nvSpPr>
          <p:cNvPr id="46"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rPr>
              <a:t>2.2.2 司法鉴定人</a:t>
            </a:r>
          </a:p>
        </p:txBody>
      </p:sp>
      <p:sp>
        <p:nvSpPr>
          <p:cNvPr id="2" name="文本框 1"/>
          <p:cNvSpPr txBox="1"/>
          <p:nvPr/>
        </p:nvSpPr>
        <p:spPr>
          <a:xfrm>
            <a:off x="972185" y="792480"/>
            <a:ext cx="7673975" cy="1353185"/>
          </a:xfrm>
          <a:prstGeom prst="rect">
            <a:avLst/>
          </a:prstGeom>
          <a:noFill/>
        </p:spPr>
        <p:txBody>
          <a:bodyPr wrap="square" rtlCol="0">
            <a:spAutoFit/>
          </a:bodyPr>
          <a:lstStyle/>
          <a:p>
            <a:r>
              <a:rPr lang="zh-CN" altLang="en-US"/>
              <a:t>　　</a:t>
            </a:r>
            <a:r>
              <a:rPr lang="zh-CN" altLang="en-US" sz="1600" b="1">
                <a:solidFill>
                  <a:schemeClr val="accent1"/>
                </a:solidFill>
              </a:rPr>
              <a:t>司法鉴定人，是指由司法机关、仲裁机构或者当事人聘请，运用专门知识或者技能，对案件中的某些专门问题进行鉴别或者判定的人。我国实行司法鉴定人执业资格证书制度。鉴定人的职业资格证书是鉴定人从事司法鉴定活动的法律凭证。鉴定人的准入需要满足司法鉴定执业资格证书所必备的基本条件。</a:t>
            </a:r>
          </a:p>
          <a:p>
            <a:r>
              <a:rPr lang="zh-CN" altLang="en-US" sz="1600" b="1">
                <a:solidFill>
                  <a:schemeClr val="accent1"/>
                </a:solidFill>
              </a:rPr>
              <a:t>一、具备下列条件之一的人员，可以申请登记从事司法鉴定业务： </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fill="hold"/>
                                        <p:tgtEl>
                                          <p:spTgt spid="86"/>
                                        </p:tgtEl>
                                        <p:attrNameLst>
                                          <p:attrName>ppt_x</p:attrName>
                                        </p:attrNameLst>
                                      </p:cBhvr>
                                      <p:tavLst>
                                        <p:tav tm="0">
                                          <p:val>
                                            <p:strVal val="1+#ppt_w/2"/>
                                          </p:val>
                                        </p:tav>
                                        <p:tav tm="100000">
                                          <p:val>
                                            <p:strVal val="#ppt_x"/>
                                          </p:val>
                                        </p:tav>
                                      </p:tavLst>
                                    </p:anim>
                                    <p:anim calcmode="lin" valueType="num">
                                      <p:cBhvr additive="base">
                                        <p:cTn id="8" dur="500" fill="hold"/>
                                        <p:tgtEl>
                                          <p:spTgt spid="8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0"/>
                                        </p:tgtEl>
                                        <p:attrNameLst>
                                          <p:attrName>style.visibility</p:attrName>
                                        </p:attrNameLst>
                                      </p:cBhvr>
                                      <p:to>
                                        <p:strVal val="visible"/>
                                      </p:to>
                                    </p:set>
                                    <p:anim calcmode="lin" valueType="num">
                                      <p:cBhvr additive="base">
                                        <p:cTn id="11" dur="500" fill="hold"/>
                                        <p:tgtEl>
                                          <p:spTgt spid="90"/>
                                        </p:tgtEl>
                                        <p:attrNameLst>
                                          <p:attrName>ppt_x</p:attrName>
                                        </p:attrNameLst>
                                      </p:cBhvr>
                                      <p:tavLst>
                                        <p:tav tm="0">
                                          <p:val>
                                            <p:strVal val="1+#ppt_w/2"/>
                                          </p:val>
                                        </p:tav>
                                        <p:tav tm="100000">
                                          <p:val>
                                            <p:strVal val="#ppt_x"/>
                                          </p:val>
                                        </p:tav>
                                      </p:tavLst>
                                    </p:anim>
                                    <p:anim calcmode="lin" valueType="num">
                                      <p:cBhvr additive="base">
                                        <p:cTn id="12" dur="500" fill="hold"/>
                                        <p:tgtEl>
                                          <p:spTgt spid="9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fill="hold"/>
                                        <p:tgtEl>
                                          <p:spTgt spid="94"/>
                                        </p:tgtEl>
                                        <p:attrNameLst>
                                          <p:attrName>ppt_x</p:attrName>
                                        </p:attrNameLst>
                                      </p:cBhvr>
                                      <p:tavLst>
                                        <p:tav tm="0">
                                          <p:val>
                                            <p:strVal val="1+#ppt_w/2"/>
                                          </p:val>
                                        </p:tav>
                                        <p:tav tm="100000">
                                          <p:val>
                                            <p:strVal val="#ppt_x"/>
                                          </p:val>
                                        </p:tav>
                                      </p:tavLst>
                                    </p:anim>
                                    <p:anim calcmode="lin" valueType="num">
                                      <p:cBhvr additive="base">
                                        <p:cTn id="16" dur="500" fill="hold"/>
                                        <p:tgtEl>
                                          <p:spTgt spid="94"/>
                                        </p:tgtEl>
                                        <p:attrNameLst>
                                          <p:attrName>ppt_y</p:attrName>
                                        </p:attrNameLst>
                                      </p:cBhvr>
                                      <p:tavLst>
                                        <p:tav tm="0">
                                          <p:val>
                                            <p:strVal val="#ppt_y"/>
                                          </p:val>
                                        </p:tav>
                                        <p:tav tm="100000">
                                          <p:val>
                                            <p:strVal val="#ppt_y"/>
                                          </p:val>
                                        </p:tav>
                                      </p:tavLst>
                                    </p:anim>
                                  </p:childTnLst>
                                </p:cTn>
                              </p:par>
                              <p:par>
                                <p:cTn id="17" presetID="22" presetClass="entr" presetSubtype="4" fill="hold" nodeType="withEffect">
                                  <p:stCondLst>
                                    <p:cond delay="500"/>
                                  </p:stCondLst>
                                  <p:childTnLst>
                                    <p:set>
                                      <p:cBhvr>
                                        <p:cTn id="18" dur="1" fill="hold">
                                          <p:stCondLst>
                                            <p:cond delay="0"/>
                                          </p:stCondLst>
                                        </p:cTn>
                                        <p:tgtEl>
                                          <p:spTgt spid="62"/>
                                        </p:tgtEl>
                                        <p:attrNameLst>
                                          <p:attrName>style.visibility</p:attrName>
                                        </p:attrNameLst>
                                      </p:cBhvr>
                                      <p:to>
                                        <p:strVal val="visible"/>
                                      </p:to>
                                    </p:set>
                                    <p:animEffect transition="in" filter="wipe(down)">
                                      <p:cBhvr>
                                        <p:cTn id="19" dur="250"/>
                                        <p:tgtEl>
                                          <p:spTgt spid="62"/>
                                        </p:tgtEl>
                                      </p:cBhvr>
                                    </p:animEffect>
                                  </p:childTnLst>
                                </p:cTn>
                              </p:par>
                              <p:par>
                                <p:cTn id="20" presetID="22" presetClass="entr" presetSubtype="1" fill="hold" nodeType="withEffect">
                                  <p:stCondLst>
                                    <p:cond delay="750"/>
                                  </p:stCondLst>
                                  <p:childTnLst>
                                    <p:set>
                                      <p:cBhvr>
                                        <p:cTn id="21" dur="1" fill="hold">
                                          <p:stCondLst>
                                            <p:cond delay="0"/>
                                          </p:stCondLst>
                                        </p:cTn>
                                        <p:tgtEl>
                                          <p:spTgt spid="65"/>
                                        </p:tgtEl>
                                        <p:attrNameLst>
                                          <p:attrName>style.visibility</p:attrName>
                                        </p:attrNameLst>
                                      </p:cBhvr>
                                      <p:to>
                                        <p:strVal val="visible"/>
                                      </p:to>
                                    </p:set>
                                    <p:animEffect transition="in" filter="wipe(up)">
                                      <p:cBhvr>
                                        <p:cTn id="22" dur="250"/>
                                        <p:tgtEl>
                                          <p:spTgt spid="65"/>
                                        </p:tgtEl>
                                      </p:cBhvr>
                                    </p:animEffect>
                                  </p:childTnLst>
                                </p:cTn>
                              </p:par>
                              <p:par>
                                <p:cTn id="23" presetID="22" presetClass="entr" presetSubtype="4" fill="hold" nodeType="withEffect">
                                  <p:stCondLst>
                                    <p:cond delay="1000"/>
                                  </p:stCondLst>
                                  <p:childTnLst>
                                    <p:set>
                                      <p:cBhvr>
                                        <p:cTn id="24" dur="1" fill="hold">
                                          <p:stCondLst>
                                            <p:cond delay="0"/>
                                          </p:stCondLst>
                                        </p:cTn>
                                        <p:tgtEl>
                                          <p:spTgt spid="68"/>
                                        </p:tgtEl>
                                        <p:attrNameLst>
                                          <p:attrName>style.visibility</p:attrName>
                                        </p:attrNameLst>
                                      </p:cBhvr>
                                      <p:to>
                                        <p:strVal val="visible"/>
                                      </p:to>
                                    </p:set>
                                    <p:animEffect transition="in" filter="wipe(down)">
                                      <p:cBhvr>
                                        <p:cTn id="25" dur="250"/>
                                        <p:tgtEl>
                                          <p:spTgt spid="68"/>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85"/>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9" grpId="0"/>
      <p:bldP spid="8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rPr>
              <a:t>2.2.2 司法鉴定人</a:t>
            </a:r>
          </a:p>
        </p:txBody>
      </p:sp>
      <p:sp>
        <p:nvSpPr>
          <p:cNvPr id="2" name="文本框 1"/>
          <p:cNvSpPr txBox="1"/>
          <p:nvPr/>
        </p:nvSpPr>
        <p:spPr>
          <a:xfrm>
            <a:off x="361315" y="1113790"/>
            <a:ext cx="8421370" cy="3169285"/>
          </a:xfrm>
          <a:prstGeom prst="rect">
            <a:avLst/>
          </a:prstGeom>
          <a:noFill/>
        </p:spPr>
        <p:txBody>
          <a:bodyPr wrap="square" rtlCol="0">
            <a:spAutoFit/>
          </a:bodyPr>
          <a:lstStyle/>
          <a:p>
            <a:r>
              <a:rPr lang="zh-CN" altLang="en-US" sz="2000" b="1">
                <a:solidFill>
                  <a:schemeClr val="accent1"/>
                </a:solidFill>
              </a:rPr>
              <a:t>二、鉴定人应当在一个鉴定机构中从事司法鉴定业务。</a:t>
            </a:r>
          </a:p>
          <a:p>
            <a:r>
              <a:rPr lang="zh-CN" altLang="en-US" sz="2000" b="1">
                <a:solidFill>
                  <a:schemeClr val="accent1"/>
                </a:solidFill>
              </a:rPr>
              <a:t>　　鉴定人从事司法鉴定业务，由所在的鉴定机构统一接受委托。 根据法律规定，鉴定人系案件的当事人或者当事人的近亲属，鉴定人的近亲属与案件有利害关系，鉴定人担任过本案的证人、辩护人、诉讼代理人，鉴定人与案件的处理有其他利害关系、可能影响公正鉴定的，鉴定人应当主动回避，当事人也可以提出回避申请。</a:t>
            </a:r>
          </a:p>
          <a:p>
            <a:r>
              <a:rPr lang="zh-CN" altLang="en-US" sz="2000" b="1">
                <a:solidFill>
                  <a:schemeClr val="accent1"/>
                </a:solidFill>
              </a:rPr>
              <a:t>三、司法鉴定实行鉴定人负责制度。</a:t>
            </a:r>
          </a:p>
          <a:p>
            <a:r>
              <a:rPr lang="zh-CN" altLang="en-US" sz="2000" b="1">
                <a:solidFill>
                  <a:schemeClr val="accent1"/>
                </a:solidFill>
              </a:rPr>
              <a:t>　　鉴定人是中立的第三者，不受机关职能和行政主管的约束制约，也不受权、钱、情干扰。鉴定人应当独立进行鉴定，对鉴定意见负责并在鉴定书上签名或者盖章。</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sym typeface="+mn-ea"/>
              </a:rPr>
              <a:t>2.2.2 司法鉴定人</a:t>
            </a:r>
            <a:endParaRPr lang="en-US" altLang="zh-CN" b="1" dirty="0">
              <a:solidFill>
                <a:prstClr val="black">
                  <a:lumMod val="75000"/>
                  <a:lumOff val="25000"/>
                </a:prstClr>
              </a:solidFill>
              <a:latin typeface="微软雅黑" panose="020B0503020204020204" pitchFamily="34" charset="-122"/>
            </a:endParaRPr>
          </a:p>
        </p:txBody>
      </p:sp>
      <p:cxnSp>
        <p:nvCxnSpPr>
          <p:cNvPr id="57" name="Straight Connector 29"/>
          <p:cNvCxnSpPr/>
          <p:nvPr/>
        </p:nvCxnSpPr>
        <p:spPr>
          <a:xfrm flipH="1">
            <a:off x="1041817" y="2571625"/>
            <a:ext cx="7228006" cy="0"/>
          </a:xfrm>
          <a:prstGeom prst="line">
            <a:avLst/>
          </a:prstGeom>
          <a:noFill/>
          <a:ln w="19050" cap="flat" cmpd="sng" algn="ctr">
            <a:solidFill>
              <a:srgbClr val="003466"/>
            </a:solidFill>
            <a:prstDash val="sysDot"/>
            <a:headEnd type="oval"/>
            <a:tailEnd type="oval"/>
          </a:ln>
          <a:effectLst/>
        </p:spPr>
      </p:cxnSp>
      <p:grpSp>
        <p:nvGrpSpPr>
          <p:cNvPr id="58" name="Group 65"/>
          <p:cNvGrpSpPr/>
          <p:nvPr/>
        </p:nvGrpSpPr>
        <p:grpSpPr>
          <a:xfrm>
            <a:off x="1174311" y="1992377"/>
            <a:ext cx="1094533" cy="1209746"/>
            <a:chOff x="3419865" y="1304397"/>
            <a:chExt cx="1094533" cy="1209746"/>
          </a:xfrm>
        </p:grpSpPr>
        <p:sp>
          <p:nvSpPr>
            <p:cNvPr id="59" name="Freeform 44"/>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endParaRPr>
            </a:p>
          </p:txBody>
        </p:sp>
        <p:sp>
          <p:nvSpPr>
            <p:cNvPr id="60" name="Rectangle 47"/>
            <p:cNvSpPr/>
            <p:nvPr/>
          </p:nvSpPr>
          <p:spPr>
            <a:xfrm>
              <a:off x="3672489" y="1485049"/>
              <a:ext cx="589280" cy="583565"/>
            </a:xfrm>
            <a:prstGeom prst="rect">
              <a:avLst/>
            </a:prstGeom>
          </p:spPr>
          <p:txBody>
            <a:bodyPr wrap="non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rPr>
                <a:t>１</a:t>
              </a:r>
            </a:p>
          </p:txBody>
        </p:sp>
      </p:grpSp>
      <p:grpSp>
        <p:nvGrpSpPr>
          <p:cNvPr id="61" name="Group 66"/>
          <p:cNvGrpSpPr/>
          <p:nvPr/>
        </p:nvGrpSpPr>
        <p:grpSpPr>
          <a:xfrm>
            <a:off x="3205669" y="1992377"/>
            <a:ext cx="1094533" cy="1209746"/>
            <a:chOff x="4740720" y="1304398"/>
            <a:chExt cx="1094533" cy="1209746"/>
          </a:xfrm>
        </p:grpSpPr>
        <p:sp>
          <p:nvSpPr>
            <p:cNvPr id="62" name="Freeform 53"/>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endParaRPr>
            </a:p>
          </p:txBody>
        </p:sp>
        <p:sp>
          <p:nvSpPr>
            <p:cNvPr id="63" name="Rectangle 54"/>
            <p:cNvSpPr/>
            <p:nvPr/>
          </p:nvSpPr>
          <p:spPr>
            <a:xfrm>
              <a:off x="5018744" y="1575291"/>
              <a:ext cx="538480" cy="478155"/>
            </a:xfrm>
            <a:prstGeom prst="rect">
              <a:avLst/>
            </a:prstGeom>
          </p:spPr>
          <p:txBody>
            <a:bodyPr wrap="none">
              <a:spAutoFit/>
            </a:bodyPr>
            <a:lstStyle/>
            <a:p>
              <a:pPr marL="0" marR="0" lvl="0" indent="0" algn="ctr" defTabSz="1031240" eaLnBrk="1" fontAlgn="auto" latinLnBrk="0" hangingPunct="1">
                <a:lnSpc>
                  <a:spcPct val="90000"/>
                </a:lnSpc>
                <a:spcBef>
                  <a:spcPts val="0"/>
                </a:spcBef>
                <a:spcAft>
                  <a:spcPts val="0"/>
                </a:spcAft>
                <a:buClrTx/>
                <a:buSzTx/>
                <a:buFontTx/>
                <a:buNone/>
                <a:defRPr/>
              </a:pPr>
              <a:r>
                <a:rPr kumimoji="0" lang="zh-CN" altLang="en-US" sz="2800" b="0" i="0" u="none" strike="noStrike" kern="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rPr>
                <a:t>２</a:t>
              </a:r>
            </a:p>
          </p:txBody>
        </p:sp>
      </p:grpSp>
      <p:sp>
        <p:nvSpPr>
          <p:cNvPr id="66" name="Text Placeholder 3"/>
          <p:cNvSpPr txBox="1"/>
          <p:nvPr/>
        </p:nvSpPr>
        <p:spPr>
          <a:xfrm>
            <a:off x="2920054" y="3430975"/>
            <a:ext cx="1665805" cy="83058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sz="1200" dirty="0">
                <a:solidFill>
                  <a:prstClr val="black">
                    <a:lumMod val="95000"/>
                    <a:lumOff val="5000"/>
                  </a:prstClr>
                </a:solidFill>
                <a:latin typeface="微软雅黑" panose="020B0503020204020204" pitchFamily="34" charset="-122"/>
                <a:ea typeface="微软雅黑" panose="020B0503020204020204" pitchFamily="34" charset="-122"/>
              </a:rPr>
              <a:t>要求鉴定委托人无偿提供鉴定所需要的鉴材、样本。</a:t>
            </a:r>
          </a:p>
        </p:txBody>
      </p:sp>
      <p:sp>
        <p:nvSpPr>
          <p:cNvPr id="69" name="Text Placeholder 3"/>
          <p:cNvSpPr txBox="1"/>
          <p:nvPr/>
        </p:nvSpPr>
        <p:spPr>
          <a:xfrm>
            <a:off x="864174" y="3369380"/>
            <a:ext cx="1713830" cy="110744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sz="1200" dirty="0">
                <a:solidFill>
                  <a:prstClr val="black">
                    <a:lumMod val="95000"/>
                    <a:lumOff val="5000"/>
                  </a:prstClr>
                </a:solidFill>
                <a:latin typeface="微软雅黑" panose="020B0503020204020204" pitchFamily="34" charset="-122"/>
                <a:ea typeface="微软雅黑" panose="020B0503020204020204" pitchFamily="34" charset="-122"/>
              </a:rPr>
              <a:t>了解、查阅与鉴定事项有关的情况和资料，询问与鉴定事项有关的当事人、证人等。</a:t>
            </a:r>
          </a:p>
        </p:txBody>
      </p:sp>
      <p:grpSp>
        <p:nvGrpSpPr>
          <p:cNvPr id="70" name="Group 67"/>
          <p:cNvGrpSpPr/>
          <p:nvPr/>
        </p:nvGrpSpPr>
        <p:grpSpPr>
          <a:xfrm>
            <a:off x="5174162" y="1995551"/>
            <a:ext cx="1094533" cy="1209746"/>
            <a:chOff x="3419865" y="1304397"/>
            <a:chExt cx="1094533" cy="1209746"/>
          </a:xfrm>
          <a:solidFill>
            <a:srgbClr val="003466"/>
          </a:solidFill>
        </p:grpSpPr>
        <p:sp>
          <p:nvSpPr>
            <p:cNvPr id="71" name="Freeform 68"/>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endParaRPr>
            </a:p>
          </p:txBody>
        </p:sp>
        <p:sp>
          <p:nvSpPr>
            <p:cNvPr id="72" name="Rectangle 69"/>
            <p:cNvSpPr/>
            <p:nvPr/>
          </p:nvSpPr>
          <p:spPr>
            <a:xfrm>
              <a:off x="3697890" y="1547351"/>
              <a:ext cx="538480" cy="521970"/>
            </a:xfrm>
            <a:prstGeom prst="rect">
              <a:avLst/>
            </a:prstGeom>
            <a:grpFill/>
          </p:spPr>
          <p:txBody>
            <a:bodyPr wrap="non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2800" b="0" i="0" u="none" strike="noStrike" kern="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rPr>
                <a:t>３</a:t>
              </a:r>
            </a:p>
          </p:txBody>
        </p:sp>
      </p:grpSp>
      <p:grpSp>
        <p:nvGrpSpPr>
          <p:cNvPr id="73" name="Group 70"/>
          <p:cNvGrpSpPr/>
          <p:nvPr/>
        </p:nvGrpSpPr>
        <p:grpSpPr>
          <a:xfrm>
            <a:off x="7026451" y="1925065"/>
            <a:ext cx="1094533" cy="1209746"/>
            <a:chOff x="4740720" y="1304398"/>
            <a:chExt cx="1094533" cy="1209746"/>
          </a:xfrm>
          <a:solidFill>
            <a:srgbClr val="38BFF4"/>
          </a:solidFill>
        </p:grpSpPr>
        <p:sp>
          <p:nvSpPr>
            <p:cNvPr id="74" name="Freeform 71"/>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endParaRPr>
            </a:p>
          </p:txBody>
        </p:sp>
        <p:sp>
          <p:nvSpPr>
            <p:cNvPr id="75" name="Rectangle 73"/>
            <p:cNvSpPr/>
            <p:nvPr/>
          </p:nvSpPr>
          <p:spPr>
            <a:xfrm>
              <a:off x="5018742" y="1555551"/>
              <a:ext cx="538480" cy="521970"/>
            </a:xfrm>
            <a:prstGeom prst="rect">
              <a:avLst/>
            </a:prstGeom>
            <a:solidFill>
              <a:srgbClr val="003466"/>
            </a:solidFill>
          </p:spPr>
          <p:txBody>
            <a:bodyPr wrap="non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2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４</a:t>
              </a:r>
            </a:p>
          </p:txBody>
        </p:sp>
      </p:grpSp>
      <p:sp>
        <p:nvSpPr>
          <p:cNvPr id="78" name="Text Placeholder 3"/>
          <p:cNvSpPr txBox="1"/>
          <p:nvPr/>
        </p:nvSpPr>
        <p:spPr>
          <a:xfrm>
            <a:off x="6818585" y="3369380"/>
            <a:ext cx="1629529" cy="110744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sz="1200" dirty="0">
                <a:solidFill>
                  <a:prstClr val="black">
                    <a:lumMod val="95000"/>
                    <a:lumOff val="5000"/>
                  </a:prstClr>
                </a:solidFill>
                <a:latin typeface="微软雅黑" panose="020B0503020204020204" pitchFamily="34" charset="-122"/>
                <a:ea typeface="微软雅黑" panose="020B0503020204020204" pitchFamily="34" charset="-122"/>
              </a:rPr>
              <a:t>拒绝接受不合法、不具备鉴定条件或者超出登记的执业类别的鉴定委托。</a:t>
            </a:r>
          </a:p>
        </p:txBody>
      </p:sp>
      <p:sp>
        <p:nvSpPr>
          <p:cNvPr id="81" name="Text Placeholder 3"/>
          <p:cNvSpPr txBox="1"/>
          <p:nvPr/>
        </p:nvSpPr>
        <p:spPr>
          <a:xfrm>
            <a:off x="4912295" y="3486220"/>
            <a:ext cx="1617780" cy="55372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sz="1200" dirty="0">
                <a:solidFill>
                  <a:prstClr val="black">
                    <a:lumMod val="95000"/>
                    <a:lumOff val="5000"/>
                  </a:prstClr>
                </a:solidFill>
                <a:latin typeface="微软雅黑" panose="020B0503020204020204" pitchFamily="34" charset="-122"/>
                <a:ea typeface="微软雅黑" panose="020B0503020204020204" pitchFamily="34" charset="-122"/>
              </a:rPr>
              <a:t>进行鉴定所必需的检验、检查和模拟实验。</a:t>
            </a:r>
          </a:p>
        </p:txBody>
      </p:sp>
      <p:sp>
        <p:nvSpPr>
          <p:cNvPr id="84" name="Arc 30"/>
          <p:cNvSpPr/>
          <p:nvPr/>
        </p:nvSpPr>
        <p:spPr>
          <a:xfrm rot="19051047">
            <a:off x="1878577" y="1511874"/>
            <a:ext cx="1636328" cy="1636328"/>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FFFFFF"/>
              </a:solidFill>
              <a:effectLst/>
              <a:uLnTx/>
              <a:uFillTx/>
              <a:latin typeface="Calibri" panose="020F0502020204030204"/>
            </a:endParaRPr>
          </a:p>
        </p:txBody>
      </p:sp>
      <p:sp>
        <p:nvSpPr>
          <p:cNvPr id="85" name="Arc 31"/>
          <p:cNvSpPr/>
          <p:nvPr/>
        </p:nvSpPr>
        <p:spPr>
          <a:xfrm rot="19051047">
            <a:off x="3838164" y="1511875"/>
            <a:ext cx="1636328" cy="1636328"/>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FFFFFF"/>
              </a:solidFill>
              <a:effectLst/>
              <a:uLnTx/>
              <a:uFillTx/>
              <a:latin typeface="Calibri" panose="020F0502020204030204"/>
            </a:endParaRPr>
          </a:p>
        </p:txBody>
      </p:sp>
      <p:sp>
        <p:nvSpPr>
          <p:cNvPr id="86" name="Arc 32"/>
          <p:cNvSpPr/>
          <p:nvPr/>
        </p:nvSpPr>
        <p:spPr>
          <a:xfrm rot="19051047">
            <a:off x="5754571" y="1511875"/>
            <a:ext cx="1636328" cy="1636328"/>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srgbClr val="FFFFFF"/>
              </a:solidFill>
              <a:effectLst/>
              <a:uLnTx/>
              <a:uFillTx/>
              <a:latin typeface="Calibri" panose="020F0502020204030204"/>
            </a:endParaRPr>
          </a:p>
        </p:txBody>
      </p:sp>
      <p:sp>
        <p:nvSpPr>
          <p:cNvPr id="2" name="文本框 1"/>
          <p:cNvSpPr txBox="1"/>
          <p:nvPr/>
        </p:nvSpPr>
        <p:spPr>
          <a:xfrm>
            <a:off x="1361440" y="805815"/>
            <a:ext cx="7484110" cy="368300"/>
          </a:xfrm>
          <a:prstGeom prst="rect">
            <a:avLst/>
          </a:prstGeom>
          <a:noFill/>
        </p:spPr>
        <p:txBody>
          <a:bodyPr wrap="square" rtlCol="0">
            <a:spAutoFit/>
          </a:bodyPr>
          <a:lstStyle/>
          <a:p>
            <a:r>
              <a:rPr lang="zh-CN" altLang="en-US" b="1">
                <a:solidFill>
                  <a:schemeClr val="accent1"/>
                </a:solidFill>
              </a:rPr>
              <a:t>四、司法鉴定人是一种诉讼参与人，享有下列权利：</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diamond(in)">
                                      <p:cBhvr>
                                        <p:cTn id="7" dur="500"/>
                                        <p:tgtEl>
                                          <p:spTgt spid="2"/>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strips(upRight)">
                                      <p:cBhvr>
                                        <p:cTn id="11" dur="500"/>
                                        <p:tgtEl>
                                          <p:spTgt spid="57"/>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ppt_x"/>
                                          </p:val>
                                        </p:tav>
                                        <p:tav tm="100000">
                                          <p:val>
                                            <p:strVal val="#ppt_x"/>
                                          </p:val>
                                        </p:tav>
                                      </p:tavLst>
                                    </p:anim>
                                    <p:anim calcmode="lin" valueType="num">
                                      <p:cBhvr additive="base">
                                        <p:cTn id="16" dur="500" fill="hold"/>
                                        <p:tgtEl>
                                          <p:spTgt spid="5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8" presetClass="entr" presetSubtype="6" fill="hold" grpId="0" nodeType="afterEffect">
                                  <p:stCondLst>
                                    <p:cond delay="0"/>
                                  </p:stCondLst>
                                  <p:childTnLst>
                                    <p:set>
                                      <p:cBhvr>
                                        <p:cTn id="19" dur="1" fill="hold">
                                          <p:stCondLst>
                                            <p:cond delay="0"/>
                                          </p:stCondLst>
                                        </p:cTn>
                                        <p:tgtEl>
                                          <p:spTgt spid="84"/>
                                        </p:tgtEl>
                                        <p:attrNameLst>
                                          <p:attrName>style.visibility</p:attrName>
                                        </p:attrNameLst>
                                      </p:cBhvr>
                                      <p:to>
                                        <p:strVal val="visible"/>
                                      </p:to>
                                    </p:set>
                                    <p:animEffect transition="in" filter="strips(downRight)">
                                      <p:cBhvr>
                                        <p:cTn id="20" dur="500"/>
                                        <p:tgtEl>
                                          <p:spTgt spid="84"/>
                                        </p:tgtEl>
                                      </p:cBhvr>
                                    </p:animEffect>
                                  </p:childTnLst>
                                </p:cTn>
                              </p:par>
                            </p:childTnLst>
                          </p:cTn>
                        </p:par>
                        <p:par>
                          <p:cTn id="21" fill="hold">
                            <p:stCondLst>
                              <p:cond delay="2000"/>
                            </p:stCondLst>
                            <p:childTnLst>
                              <p:par>
                                <p:cTn id="22" presetID="2" presetClass="entr" presetSubtype="4" accel="50000" decel="50000" fill="hold" nodeType="afterEffect">
                                  <p:stCondLst>
                                    <p:cond delay="0"/>
                                  </p:stCondLst>
                                  <p:childTnLst>
                                    <p:set>
                                      <p:cBhvr>
                                        <p:cTn id="23" dur="1" fill="hold">
                                          <p:stCondLst>
                                            <p:cond delay="0"/>
                                          </p:stCondLst>
                                        </p:cTn>
                                        <p:tgtEl>
                                          <p:spTgt spid="61"/>
                                        </p:tgtEl>
                                        <p:attrNameLst>
                                          <p:attrName>style.visibility</p:attrName>
                                        </p:attrNameLst>
                                      </p:cBhvr>
                                      <p:to>
                                        <p:strVal val="visible"/>
                                      </p:to>
                                    </p:set>
                                    <p:anim calcmode="lin" valueType="num">
                                      <p:cBhvr additive="base">
                                        <p:cTn id="24" dur="500" fill="hold"/>
                                        <p:tgtEl>
                                          <p:spTgt spid="61"/>
                                        </p:tgtEl>
                                        <p:attrNameLst>
                                          <p:attrName>ppt_x</p:attrName>
                                        </p:attrNameLst>
                                      </p:cBhvr>
                                      <p:tavLst>
                                        <p:tav tm="0">
                                          <p:val>
                                            <p:strVal val="#ppt_x"/>
                                          </p:val>
                                        </p:tav>
                                        <p:tav tm="100000">
                                          <p:val>
                                            <p:strVal val="#ppt_x"/>
                                          </p:val>
                                        </p:tav>
                                      </p:tavLst>
                                    </p:anim>
                                    <p:anim calcmode="lin" valueType="num">
                                      <p:cBhvr additive="base">
                                        <p:cTn id="25" dur="500" fill="hold"/>
                                        <p:tgtEl>
                                          <p:spTgt spid="61"/>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8" presetClass="entr" presetSubtype="6" fill="hold" grpId="0" nodeType="afterEffect">
                                  <p:stCondLst>
                                    <p:cond delay="0"/>
                                  </p:stCondLst>
                                  <p:childTnLst>
                                    <p:set>
                                      <p:cBhvr>
                                        <p:cTn id="28" dur="1" fill="hold">
                                          <p:stCondLst>
                                            <p:cond delay="0"/>
                                          </p:stCondLst>
                                        </p:cTn>
                                        <p:tgtEl>
                                          <p:spTgt spid="85"/>
                                        </p:tgtEl>
                                        <p:attrNameLst>
                                          <p:attrName>style.visibility</p:attrName>
                                        </p:attrNameLst>
                                      </p:cBhvr>
                                      <p:to>
                                        <p:strVal val="visible"/>
                                      </p:to>
                                    </p:set>
                                    <p:animEffect transition="in" filter="strips(downRight)">
                                      <p:cBhvr>
                                        <p:cTn id="29" dur="500"/>
                                        <p:tgtEl>
                                          <p:spTgt spid="85"/>
                                        </p:tgtEl>
                                      </p:cBhvr>
                                    </p:animEffect>
                                  </p:childTnLst>
                                </p:cTn>
                              </p:par>
                            </p:childTnLst>
                          </p:cTn>
                        </p:par>
                        <p:par>
                          <p:cTn id="30" fill="hold">
                            <p:stCondLst>
                              <p:cond delay="3000"/>
                            </p:stCondLst>
                            <p:childTnLst>
                              <p:par>
                                <p:cTn id="31" presetID="2" presetClass="entr" presetSubtype="4" accel="50000" decel="50000" fill="hold" nodeType="afterEffect">
                                  <p:stCondLst>
                                    <p:cond delay="0"/>
                                  </p:stCondLst>
                                  <p:childTnLst>
                                    <p:set>
                                      <p:cBhvr>
                                        <p:cTn id="32" dur="1" fill="hold">
                                          <p:stCondLst>
                                            <p:cond delay="0"/>
                                          </p:stCondLst>
                                        </p:cTn>
                                        <p:tgtEl>
                                          <p:spTgt spid="70"/>
                                        </p:tgtEl>
                                        <p:attrNameLst>
                                          <p:attrName>style.visibility</p:attrName>
                                        </p:attrNameLst>
                                      </p:cBhvr>
                                      <p:to>
                                        <p:strVal val="visible"/>
                                      </p:to>
                                    </p:set>
                                    <p:anim calcmode="lin" valueType="num">
                                      <p:cBhvr additive="base">
                                        <p:cTn id="33" dur="500" fill="hold"/>
                                        <p:tgtEl>
                                          <p:spTgt spid="70"/>
                                        </p:tgtEl>
                                        <p:attrNameLst>
                                          <p:attrName>ppt_x</p:attrName>
                                        </p:attrNameLst>
                                      </p:cBhvr>
                                      <p:tavLst>
                                        <p:tav tm="0">
                                          <p:val>
                                            <p:strVal val="#ppt_x"/>
                                          </p:val>
                                        </p:tav>
                                        <p:tav tm="100000">
                                          <p:val>
                                            <p:strVal val="#ppt_x"/>
                                          </p:val>
                                        </p:tav>
                                      </p:tavLst>
                                    </p:anim>
                                    <p:anim calcmode="lin" valueType="num">
                                      <p:cBhvr additive="base">
                                        <p:cTn id="34" dur="500" fill="hold"/>
                                        <p:tgtEl>
                                          <p:spTgt spid="70"/>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18" presetClass="entr" presetSubtype="6" fill="hold" grpId="0" nodeType="after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strips(downRight)">
                                      <p:cBhvr>
                                        <p:cTn id="38" dur="500"/>
                                        <p:tgtEl>
                                          <p:spTgt spid="86"/>
                                        </p:tgtEl>
                                      </p:cBhvr>
                                    </p:animEffect>
                                  </p:childTnLst>
                                </p:cTn>
                              </p:par>
                            </p:childTnLst>
                          </p:cTn>
                        </p:par>
                        <p:par>
                          <p:cTn id="39" fill="hold">
                            <p:stCondLst>
                              <p:cond delay="4000"/>
                            </p:stCondLst>
                            <p:childTnLst>
                              <p:par>
                                <p:cTn id="40" presetID="2" presetClass="entr" presetSubtype="4" accel="50000" decel="50000" fill="hold" nodeType="after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500" fill="hold"/>
                                        <p:tgtEl>
                                          <p:spTgt spid="73"/>
                                        </p:tgtEl>
                                        <p:attrNameLst>
                                          <p:attrName>ppt_x</p:attrName>
                                        </p:attrNameLst>
                                      </p:cBhvr>
                                      <p:tavLst>
                                        <p:tav tm="0">
                                          <p:val>
                                            <p:strVal val="#ppt_x"/>
                                          </p:val>
                                        </p:tav>
                                        <p:tav tm="100000">
                                          <p:val>
                                            <p:strVal val="#ppt_x"/>
                                          </p:val>
                                        </p:tav>
                                      </p:tavLst>
                                    </p:anim>
                                    <p:anim calcmode="lin" valueType="num">
                                      <p:cBhvr additive="base">
                                        <p:cTn id="43" dur="500" fill="hold"/>
                                        <p:tgtEl>
                                          <p:spTgt spid="73"/>
                                        </p:tgtEl>
                                        <p:attrNameLst>
                                          <p:attrName>ppt_y</p:attrName>
                                        </p:attrNameLst>
                                      </p:cBhvr>
                                      <p:tavLst>
                                        <p:tav tm="0">
                                          <p:val>
                                            <p:strVal val="1+#ppt_h/2"/>
                                          </p:val>
                                        </p:tav>
                                        <p:tav tm="100000">
                                          <p:val>
                                            <p:strVal val="#ppt_y"/>
                                          </p:val>
                                        </p:tav>
                                      </p:tavLst>
                                    </p:anim>
                                  </p:childTnLst>
                                </p:cTn>
                              </p:par>
                            </p:childTnLst>
                          </p:cTn>
                        </p:par>
                        <p:par>
                          <p:cTn id="44" fill="hold">
                            <p:stCondLst>
                              <p:cond delay="4500"/>
                            </p:stCondLst>
                            <p:childTnLst>
                              <p:par>
                                <p:cTn id="45" presetID="2" presetClass="entr" presetSubtype="4" fill="hold" grpId="0" nodeType="afterEffect">
                                  <p:stCondLst>
                                    <p:cond delay="0"/>
                                  </p:stCondLst>
                                  <p:childTnLst>
                                    <p:set>
                                      <p:cBhvr>
                                        <p:cTn id="46" dur="1" fill="hold">
                                          <p:stCondLst>
                                            <p:cond delay="0"/>
                                          </p:stCondLst>
                                        </p:cTn>
                                        <p:tgtEl>
                                          <p:spTgt spid="69"/>
                                        </p:tgtEl>
                                        <p:attrNameLst>
                                          <p:attrName>style.visibility</p:attrName>
                                        </p:attrNameLst>
                                      </p:cBhvr>
                                      <p:to>
                                        <p:strVal val="visible"/>
                                      </p:to>
                                    </p:set>
                                    <p:anim calcmode="lin" valueType="num">
                                      <p:cBhvr additive="base">
                                        <p:cTn id="47" dur="500" fill="hold"/>
                                        <p:tgtEl>
                                          <p:spTgt spid="69"/>
                                        </p:tgtEl>
                                        <p:attrNameLst>
                                          <p:attrName>ppt_x</p:attrName>
                                        </p:attrNameLst>
                                      </p:cBhvr>
                                      <p:tavLst>
                                        <p:tav tm="0">
                                          <p:val>
                                            <p:strVal val="#ppt_x"/>
                                          </p:val>
                                        </p:tav>
                                        <p:tav tm="100000">
                                          <p:val>
                                            <p:strVal val="#ppt_x"/>
                                          </p:val>
                                        </p:tav>
                                      </p:tavLst>
                                    </p:anim>
                                    <p:anim calcmode="lin" valueType="num">
                                      <p:cBhvr additive="base">
                                        <p:cTn id="48" dur="500" fill="hold"/>
                                        <p:tgtEl>
                                          <p:spTgt spid="6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100"/>
                                  </p:stCondLst>
                                  <p:childTnLst>
                                    <p:set>
                                      <p:cBhvr>
                                        <p:cTn id="50" dur="1" fill="hold">
                                          <p:stCondLst>
                                            <p:cond delay="0"/>
                                          </p:stCondLst>
                                        </p:cTn>
                                        <p:tgtEl>
                                          <p:spTgt spid="66"/>
                                        </p:tgtEl>
                                        <p:attrNameLst>
                                          <p:attrName>style.visibility</p:attrName>
                                        </p:attrNameLst>
                                      </p:cBhvr>
                                      <p:to>
                                        <p:strVal val="visible"/>
                                      </p:to>
                                    </p:set>
                                    <p:anim calcmode="lin" valueType="num">
                                      <p:cBhvr additive="base">
                                        <p:cTn id="51" dur="500" fill="hold"/>
                                        <p:tgtEl>
                                          <p:spTgt spid="66"/>
                                        </p:tgtEl>
                                        <p:attrNameLst>
                                          <p:attrName>ppt_x</p:attrName>
                                        </p:attrNameLst>
                                      </p:cBhvr>
                                      <p:tavLst>
                                        <p:tav tm="0">
                                          <p:val>
                                            <p:strVal val="#ppt_x"/>
                                          </p:val>
                                        </p:tav>
                                        <p:tav tm="100000">
                                          <p:val>
                                            <p:strVal val="#ppt_x"/>
                                          </p:val>
                                        </p:tav>
                                      </p:tavLst>
                                    </p:anim>
                                    <p:anim calcmode="lin" valueType="num">
                                      <p:cBhvr additive="base">
                                        <p:cTn id="52" dur="500" fill="hold"/>
                                        <p:tgtEl>
                                          <p:spTgt spid="6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200"/>
                                  </p:stCondLst>
                                  <p:childTnLst>
                                    <p:set>
                                      <p:cBhvr>
                                        <p:cTn id="54" dur="1" fill="hold">
                                          <p:stCondLst>
                                            <p:cond delay="0"/>
                                          </p:stCondLst>
                                        </p:cTn>
                                        <p:tgtEl>
                                          <p:spTgt spid="81"/>
                                        </p:tgtEl>
                                        <p:attrNameLst>
                                          <p:attrName>style.visibility</p:attrName>
                                        </p:attrNameLst>
                                      </p:cBhvr>
                                      <p:to>
                                        <p:strVal val="visible"/>
                                      </p:to>
                                    </p:set>
                                    <p:anim calcmode="lin" valueType="num">
                                      <p:cBhvr additive="base">
                                        <p:cTn id="55" dur="500" fill="hold"/>
                                        <p:tgtEl>
                                          <p:spTgt spid="81"/>
                                        </p:tgtEl>
                                        <p:attrNameLst>
                                          <p:attrName>ppt_x</p:attrName>
                                        </p:attrNameLst>
                                      </p:cBhvr>
                                      <p:tavLst>
                                        <p:tav tm="0">
                                          <p:val>
                                            <p:strVal val="#ppt_x"/>
                                          </p:val>
                                        </p:tav>
                                        <p:tav tm="100000">
                                          <p:val>
                                            <p:strVal val="#ppt_x"/>
                                          </p:val>
                                        </p:tav>
                                      </p:tavLst>
                                    </p:anim>
                                    <p:anim calcmode="lin" valueType="num">
                                      <p:cBhvr additive="base">
                                        <p:cTn id="56" dur="500" fill="hold"/>
                                        <p:tgtEl>
                                          <p:spTgt spid="8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300"/>
                                  </p:stCondLst>
                                  <p:childTnLst>
                                    <p:set>
                                      <p:cBhvr>
                                        <p:cTn id="58" dur="1" fill="hold">
                                          <p:stCondLst>
                                            <p:cond delay="0"/>
                                          </p:stCondLst>
                                        </p:cTn>
                                        <p:tgtEl>
                                          <p:spTgt spid="78"/>
                                        </p:tgtEl>
                                        <p:attrNameLst>
                                          <p:attrName>style.visibility</p:attrName>
                                        </p:attrNameLst>
                                      </p:cBhvr>
                                      <p:to>
                                        <p:strVal val="visible"/>
                                      </p:to>
                                    </p:set>
                                    <p:anim calcmode="lin" valueType="num">
                                      <p:cBhvr additive="base">
                                        <p:cTn id="59" dur="500" fill="hold"/>
                                        <p:tgtEl>
                                          <p:spTgt spid="78"/>
                                        </p:tgtEl>
                                        <p:attrNameLst>
                                          <p:attrName>ppt_x</p:attrName>
                                        </p:attrNameLst>
                                      </p:cBhvr>
                                      <p:tavLst>
                                        <p:tav tm="0">
                                          <p:val>
                                            <p:strVal val="#ppt_x"/>
                                          </p:val>
                                        </p:tav>
                                        <p:tav tm="100000">
                                          <p:val>
                                            <p:strVal val="#ppt_x"/>
                                          </p:val>
                                        </p:tav>
                                      </p:tavLst>
                                    </p:anim>
                                    <p:anim calcmode="lin" valueType="num">
                                      <p:cBhvr additive="base">
                                        <p:cTn id="60"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9" grpId="0"/>
      <p:bldP spid="78" grpId="0"/>
      <p:bldP spid="81" grpId="0"/>
      <p:bldP spid="84" grpId="0" bldLvl="0" animBg="1"/>
      <p:bldP spid="85" grpId="0" bldLvl="0" animBg="1"/>
      <p:bldP spid="86" grpId="0" bldLvl="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sym typeface="+mn-ea"/>
              </a:rPr>
              <a:t>2.2.2 司法鉴定人</a:t>
            </a:r>
            <a:endParaRPr lang="en-US" altLang="zh-CN" b="1" dirty="0">
              <a:solidFill>
                <a:prstClr val="black">
                  <a:lumMod val="75000"/>
                  <a:lumOff val="25000"/>
                </a:prstClr>
              </a:solidFill>
              <a:latin typeface="微软雅黑" panose="020B0503020204020204" pitchFamily="34" charset="-122"/>
            </a:endParaRPr>
          </a:p>
        </p:txBody>
      </p:sp>
      <p:sp>
        <p:nvSpPr>
          <p:cNvPr id="2" name="文本框 1"/>
          <p:cNvSpPr txBox="1"/>
          <p:nvPr/>
        </p:nvSpPr>
        <p:spPr>
          <a:xfrm>
            <a:off x="413385" y="911860"/>
            <a:ext cx="8262620" cy="3784600"/>
          </a:xfrm>
          <a:prstGeom prst="rect">
            <a:avLst/>
          </a:prstGeom>
          <a:noFill/>
        </p:spPr>
        <p:txBody>
          <a:bodyPr wrap="square" rtlCol="0">
            <a:spAutoFit/>
          </a:bodyPr>
          <a:lstStyle/>
          <a:p>
            <a:r>
              <a:rPr lang="zh-CN" altLang="en-US" sz="2000" b="1">
                <a:solidFill>
                  <a:schemeClr val="accent1"/>
                </a:solidFill>
              </a:rPr>
              <a:t>五、司法鉴定人义务</a:t>
            </a:r>
          </a:p>
          <a:p>
            <a:endParaRPr lang="zh-CN" altLang="en-US" sz="2000" b="1">
              <a:solidFill>
                <a:schemeClr val="accent1"/>
              </a:solidFill>
            </a:endParaRPr>
          </a:p>
          <a:p>
            <a:r>
              <a:rPr lang="zh-CN" altLang="en-US" sz="2000" b="1">
                <a:solidFill>
                  <a:schemeClr val="accent1"/>
                </a:solidFill>
              </a:rPr>
              <a:t>(一)受所在司法鉴定机构指派按照规定时限独立完成鉴定工作，并出具鉴定意见；</a:t>
            </a:r>
          </a:p>
          <a:p>
            <a:r>
              <a:rPr lang="zh-CN" altLang="en-US" sz="2000" b="1">
                <a:solidFill>
                  <a:schemeClr val="accent1"/>
                </a:solidFill>
              </a:rPr>
              <a:t>(二)对鉴定意见负责；</a:t>
            </a:r>
          </a:p>
          <a:p>
            <a:r>
              <a:rPr lang="zh-CN" altLang="en-US" sz="2000" b="1">
                <a:solidFill>
                  <a:schemeClr val="accent1"/>
                </a:solidFill>
              </a:rPr>
              <a:t>(三)依法回避；</a:t>
            </a:r>
          </a:p>
          <a:p>
            <a:r>
              <a:rPr lang="zh-CN" altLang="en-US" sz="2000" b="1">
                <a:solidFill>
                  <a:schemeClr val="accent1"/>
                </a:solidFill>
              </a:rPr>
              <a:t>(四)妥善保管送鉴的鉴材、样本和资料；</a:t>
            </a:r>
          </a:p>
          <a:p>
            <a:r>
              <a:rPr lang="zh-CN" altLang="en-US" sz="2000" b="1">
                <a:solidFill>
                  <a:schemeClr val="accent1"/>
                </a:solidFill>
              </a:rPr>
              <a:t>(五)保守在执业活动中知悉的国家秘密、商业秘密和个人隐私；</a:t>
            </a:r>
          </a:p>
          <a:p>
            <a:r>
              <a:rPr lang="zh-CN" altLang="en-US" sz="2000" b="1">
                <a:solidFill>
                  <a:schemeClr val="accent1"/>
                </a:solidFill>
              </a:rPr>
              <a:t>(六)依法出庭作证，回答与鉴定有关的询问；</a:t>
            </a:r>
          </a:p>
          <a:p>
            <a:r>
              <a:rPr lang="zh-CN" altLang="en-US" sz="2000" b="1">
                <a:solidFill>
                  <a:schemeClr val="accent1"/>
                </a:solidFill>
              </a:rPr>
              <a:t>(七)自觉接受司法行政机关的管理和监督、检查；</a:t>
            </a:r>
          </a:p>
          <a:p>
            <a:r>
              <a:rPr lang="zh-CN" altLang="en-US" sz="2000" b="1">
                <a:solidFill>
                  <a:schemeClr val="accent1"/>
                </a:solidFill>
              </a:rPr>
              <a:t>(八)参加司法鉴定岗前培训和继续教育；</a:t>
            </a:r>
          </a:p>
          <a:p>
            <a:r>
              <a:rPr lang="zh-CN" altLang="en-US" sz="2000" b="1">
                <a:solidFill>
                  <a:schemeClr val="accent1"/>
                </a:solidFill>
              </a:rPr>
              <a:t>(九)法律、法规规定的其他义务</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五角星 18"/>
          <p:cNvSpPr/>
          <p:nvPr/>
        </p:nvSpPr>
        <p:spPr>
          <a:xfrm rot="2134838">
            <a:off x="401955" y="1967865"/>
            <a:ext cx="1160780" cy="1067435"/>
          </a:xfrm>
          <a:custGeom>
            <a:avLst/>
            <a:gdLst/>
            <a:ahLst/>
            <a:cxnLst/>
            <a:rect l="l" t="t" r="r" b="b"/>
            <a:pathLst>
              <a:path w="2146515" h="2179015">
                <a:moveTo>
                  <a:pt x="471122" y="237422"/>
                </a:moveTo>
                <a:lnTo>
                  <a:pt x="747200" y="241233"/>
                </a:lnTo>
                <a:lnTo>
                  <a:pt x="1073258" y="0"/>
                </a:lnTo>
                <a:lnTo>
                  <a:pt x="1393697" y="237076"/>
                </a:lnTo>
                <a:lnTo>
                  <a:pt x="1750864" y="225501"/>
                </a:lnTo>
                <a:lnTo>
                  <a:pt x="1842069" y="552087"/>
                </a:lnTo>
                <a:lnTo>
                  <a:pt x="2146515" y="756238"/>
                </a:lnTo>
                <a:lnTo>
                  <a:pt x="2015413" y="1118523"/>
                </a:lnTo>
                <a:lnTo>
                  <a:pt x="2117270" y="1425471"/>
                </a:lnTo>
                <a:lnTo>
                  <a:pt x="1851783" y="1606493"/>
                </a:lnTo>
                <a:lnTo>
                  <a:pt x="1736567" y="1979858"/>
                </a:lnTo>
                <a:lnTo>
                  <a:pt x="1341430" y="1970902"/>
                </a:lnTo>
                <a:lnTo>
                  <a:pt x="1063978" y="2179015"/>
                </a:lnTo>
                <a:lnTo>
                  <a:pt x="790207" y="1971239"/>
                </a:lnTo>
                <a:lnTo>
                  <a:pt x="409948" y="1979858"/>
                </a:lnTo>
                <a:lnTo>
                  <a:pt x="298033" y="1617190"/>
                </a:lnTo>
                <a:lnTo>
                  <a:pt x="46603" y="1444761"/>
                </a:lnTo>
                <a:lnTo>
                  <a:pt x="150057" y="1170905"/>
                </a:lnTo>
                <a:lnTo>
                  <a:pt x="0" y="756238"/>
                </a:lnTo>
                <a:lnTo>
                  <a:pt x="386524" y="497047"/>
                </a:lnTo>
                <a:close/>
              </a:path>
            </a:pathLst>
          </a:custGeom>
          <a:solidFill>
            <a:srgbClr val="003466"/>
          </a:solidFill>
          <a:ln w="6350" cap="flat" cmpd="sng">
            <a:solidFill>
              <a:srgbClr val="FCFCFC"/>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srgbClr val="000000"/>
              </a:solidFill>
              <a:effectLst/>
              <a:uLnTx/>
              <a:uFillTx/>
            </a:endParaRPr>
          </a:p>
        </p:txBody>
      </p:sp>
      <p:sp>
        <p:nvSpPr>
          <p:cNvPr id="24" name="TextBox 6"/>
          <p:cNvSpPr txBox="1"/>
          <p:nvPr/>
        </p:nvSpPr>
        <p:spPr>
          <a:xfrm>
            <a:off x="361847" y="2331633"/>
            <a:ext cx="1241226" cy="339725"/>
          </a:xfrm>
          <a:prstGeom prst="rect">
            <a:avLst/>
          </a:prstGeom>
          <a:noFill/>
        </p:spPr>
        <p:txBody>
          <a:bodyPr wrap="square" rtlCol="0">
            <a:spAutoFit/>
          </a:bodyPr>
          <a:lstStyle>
            <a:defPPr>
              <a:defRPr lang="zh-CN"/>
            </a:defPPr>
            <a:lvl1pPr algn="ctr">
              <a:defRPr sz="2000">
                <a:solidFill>
                  <a:srgbClr val="FFFFFF"/>
                </a:solidFill>
                <a:latin typeface="方正正准黑简体" panose="02000000000000000000" pitchFamily="2" charset="-122"/>
                <a:ea typeface="方正正准黑简体" panose="02000000000000000000" pitchFamily="2" charset="-122"/>
              </a:defRPr>
            </a:lvl1pPr>
          </a:lstStyle>
          <a:p>
            <a:r>
              <a:rPr lang="zh-CN" altLang="en-US" sz="1620" dirty="0">
                <a:latin typeface="微软雅黑" panose="020B0503020204020204" pitchFamily="34" charset="-122"/>
                <a:ea typeface="微软雅黑" panose="020B0503020204020204" pitchFamily="34" charset="-122"/>
              </a:rPr>
              <a:t>刑事责任</a:t>
            </a:r>
          </a:p>
        </p:txBody>
      </p:sp>
      <p:sp>
        <p:nvSpPr>
          <p:cNvPr id="25" name="五角星 18"/>
          <p:cNvSpPr/>
          <p:nvPr/>
        </p:nvSpPr>
        <p:spPr>
          <a:xfrm rot="2134838">
            <a:off x="7441565" y="2825115"/>
            <a:ext cx="1123950" cy="1066800"/>
          </a:xfrm>
          <a:custGeom>
            <a:avLst/>
            <a:gdLst/>
            <a:ahLst/>
            <a:cxnLst/>
            <a:rect l="l" t="t" r="r" b="b"/>
            <a:pathLst>
              <a:path w="2146515" h="2179015">
                <a:moveTo>
                  <a:pt x="471122" y="237422"/>
                </a:moveTo>
                <a:lnTo>
                  <a:pt x="747200" y="241233"/>
                </a:lnTo>
                <a:lnTo>
                  <a:pt x="1073258" y="0"/>
                </a:lnTo>
                <a:lnTo>
                  <a:pt x="1393697" y="237076"/>
                </a:lnTo>
                <a:lnTo>
                  <a:pt x="1750864" y="225501"/>
                </a:lnTo>
                <a:lnTo>
                  <a:pt x="1842069" y="552087"/>
                </a:lnTo>
                <a:lnTo>
                  <a:pt x="2146515" y="756238"/>
                </a:lnTo>
                <a:lnTo>
                  <a:pt x="2015413" y="1118523"/>
                </a:lnTo>
                <a:lnTo>
                  <a:pt x="2117270" y="1425471"/>
                </a:lnTo>
                <a:lnTo>
                  <a:pt x="1851783" y="1606493"/>
                </a:lnTo>
                <a:lnTo>
                  <a:pt x="1736567" y="1979858"/>
                </a:lnTo>
                <a:lnTo>
                  <a:pt x="1341430" y="1970902"/>
                </a:lnTo>
                <a:lnTo>
                  <a:pt x="1063978" y="2179015"/>
                </a:lnTo>
                <a:lnTo>
                  <a:pt x="790207" y="1971239"/>
                </a:lnTo>
                <a:lnTo>
                  <a:pt x="409948" y="1979858"/>
                </a:lnTo>
                <a:lnTo>
                  <a:pt x="298033" y="1617190"/>
                </a:lnTo>
                <a:lnTo>
                  <a:pt x="46603" y="1444761"/>
                </a:lnTo>
                <a:lnTo>
                  <a:pt x="150057" y="1170905"/>
                </a:lnTo>
                <a:lnTo>
                  <a:pt x="0" y="756238"/>
                </a:lnTo>
                <a:lnTo>
                  <a:pt x="386524" y="497047"/>
                </a:lnTo>
                <a:close/>
              </a:path>
            </a:pathLst>
          </a:custGeom>
          <a:solidFill>
            <a:srgbClr val="003466"/>
          </a:solidFill>
          <a:ln w="6350" cap="flat" cmpd="sng">
            <a:solidFill>
              <a:srgbClr val="FCFCFC"/>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srgbClr val="000000"/>
              </a:solidFill>
              <a:effectLst/>
              <a:uLnTx/>
              <a:uFillTx/>
            </a:endParaRPr>
          </a:p>
        </p:txBody>
      </p:sp>
      <p:sp>
        <p:nvSpPr>
          <p:cNvPr id="30" name="TextBox 8"/>
          <p:cNvSpPr txBox="1"/>
          <p:nvPr/>
        </p:nvSpPr>
        <p:spPr>
          <a:xfrm>
            <a:off x="7436589" y="3131176"/>
            <a:ext cx="1133622" cy="339725"/>
          </a:xfrm>
          <a:prstGeom prst="rect">
            <a:avLst/>
          </a:prstGeom>
          <a:noFill/>
        </p:spPr>
        <p:txBody>
          <a:bodyPr wrap="square" rtlCol="0">
            <a:spAutoFit/>
          </a:bodyPr>
          <a:lstStyle>
            <a:defPPr>
              <a:defRPr lang="zh-CN"/>
            </a:defPPr>
            <a:lvl1pPr algn="ctr">
              <a:defRPr sz="2000">
                <a:solidFill>
                  <a:srgbClr val="FFFFFF"/>
                </a:solidFill>
                <a:latin typeface="方正正准黑简体" panose="02000000000000000000" pitchFamily="2" charset="-122"/>
                <a:ea typeface="方正正准黑简体" panose="02000000000000000000" pitchFamily="2" charset="-122"/>
              </a:defRPr>
            </a:lvl1pPr>
          </a:lstStyle>
          <a:p>
            <a:r>
              <a:rPr lang="zh-CN" altLang="en-US" sz="1620" dirty="0">
                <a:latin typeface="微软雅黑" panose="020B0503020204020204" pitchFamily="34" charset="-122"/>
                <a:ea typeface="微软雅黑" panose="020B0503020204020204" pitchFamily="34" charset="-122"/>
              </a:rPr>
              <a:t>行政责任</a:t>
            </a:r>
          </a:p>
        </p:txBody>
      </p:sp>
      <p:sp>
        <p:nvSpPr>
          <p:cNvPr id="31" name="五角星 18"/>
          <p:cNvSpPr/>
          <p:nvPr/>
        </p:nvSpPr>
        <p:spPr>
          <a:xfrm rot="2134838">
            <a:off x="413385" y="3804285"/>
            <a:ext cx="1150620" cy="1102360"/>
          </a:xfrm>
          <a:custGeom>
            <a:avLst/>
            <a:gdLst/>
            <a:ahLst/>
            <a:cxnLst/>
            <a:rect l="l" t="t" r="r" b="b"/>
            <a:pathLst>
              <a:path w="2146515" h="2179015">
                <a:moveTo>
                  <a:pt x="471122" y="237422"/>
                </a:moveTo>
                <a:lnTo>
                  <a:pt x="747200" y="241233"/>
                </a:lnTo>
                <a:lnTo>
                  <a:pt x="1073258" y="0"/>
                </a:lnTo>
                <a:lnTo>
                  <a:pt x="1393697" y="237076"/>
                </a:lnTo>
                <a:lnTo>
                  <a:pt x="1750864" y="225501"/>
                </a:lnTo>
                <a:lnTo>
                  <a:pt x="1842069" y="552087"/>
                </a:lnTo>
                <a:lnTo>
                  <a:pt x="2146515" y="756238"/>
                </a:lnTo>
                <a:lnTo>
                  <a:pt x="2015413" y="1118523"/>
                </a:lnTo>
                <a:lnTo>
                  <a:pt x="2117270" y="1425471"/>
                </a:lnTo>
                <a:lnTo>
                  <a:pt x="1851783" y="1606493"/>
                </a:lnTo>
                <a:lnTo>
                  <a:pt x="1736567" y="1979858"/>
                </a:lnTo>
                <a:lnTo>
                  <a:pt x="1341430" y="1970902"/>
                </a:lnTo>
                <a:lnTo>
                  <a:pt x="1063978" y="2179015"/>
                </a:lnTo>
                <a:lnTo>
                  <a:pt x="790207" y="1971239"/>
                </a:lnTo>
                <a:lnTo>
                  <a:pt x="409948" y="1979858"/>
                </a:lnTo>
                <a:lnTo>
                  <a:pt x="298033" y="1617190"/>
                </a:lnTo>
                <a:lnTo>
                  <a:pt x="46603" y="1444761"/>
                </a:lnTo>
                <a:lnTo>
                  <a:pt x="150057" y="1170905"/>
                </a:lnTo>
                <a:lnTo>
                  <a:pt x="0" y="756238"/>
                </a:lnTo>
                <a:lnTo>
                  <a:pt x="386524" y="497047"/>
                </a:lnTo>
                <a:close/>
              </a:path>
            </a:pathLst>
          </a:custGeom>
          <a:solidFill>
            <a:srgbClr val="003466"/>
          </a:solidFill>
          <a:ln>
            <a:noFill/>
          </a:ln>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prstClr val="black"/>
              </a:solidFill>
              <a:effectLst/>
              <a:uLnTx/>
              <a:uFillTx/>
            </a:endParaRPr>
          </a:p>
        </p:txBody>
      </p:sp>
      <p:sp>
        <p:nvSpPr>
          <p:cNvPr id="32" name="TextBox 10"/>
          <p:cNvSpPr txBox="1"/>
          <p:nvPr/>
        </p:nvSpPr>
        <p:spPr>
          <a:xfrm>
            <a:off x="368263" y="4186150"/>
            <a:ext cx="1241226" cy="339725"/>
          </a:xfrm>
          <a:prstGeom prst="rect">
            <a:avLst/>
          </a:prstGeom>
          <a:noFill/>
        </p:spPr>
        <p:txBody>
          <a:bodyPr wrap="square" rtlCol="0">
            <a:spAutoFit/>
          </a:bodyPr>
          <a:lstStyle/>
          <a:p>
            <a:pPr algn="ctr"/>
            <a:r>
              <a:rPr lang="zh-CN" altLang="en-US" sz="1620" dirty="0">
                <a:solidFill>
                  <a:srgbClr val="FFFFFF"/>
                </a:solidFill>
                <a:latin typeface="微软雅黑" panose="020B0503020204020204" pitchFamily="34" charset="-122"/>
                <a:ea typeface="微软雅黑" panose="020B0503020204020204" pitchFamily="34" charset="-122"/>
              </a:rPr>
              <a:t>民事责任</a:t>
            </a:r>
          </a:p>
        </p:txBody>
      </p:sp>
      <p:sp>
        <p:nvSpPr>
          <p:cNvPr id="40"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sym typeface="+mn-ea"/>
              </a:rPr>
              <a:t>2.2.2 司法鉴定人</a:t>
            </a:r>
            <a:endParaRPr lang="en-US" altLang="zh-CN" b="1" dirty="0">
              <a:solidFill>
                <a:prstClr val="black">
                  <a:lumMod val="75000"/>
                  <a:lumOff val="25000"/>
                </a:prstClr>
              </a:solidFill>
              <a:latin typeface="微软雅黑" panose="020B0503020204020204" pitchFamily="34" charset="-122"/>
            </a:endParaRPr>
          </a:p>
        </p:txBody>
      </p:sp>
      <p:sp>
        <p:nvSpPr>
          <p:cNvPr id="2" name="文本框 1"/>
          <p:cNvSpPr txBox="1"/>
          <p:nvPr/>
        </p:nvSpPr>
        <p:spPr>
          <a:xfrm>
            <a:off x="143510" y="914400"/>
            <a:ext cx="8967470" cy="1076325"/>
          </a:xfrm>
          <a:prstGeom prst="rect">
            <a:avLst/>
          </a:prstGeom>
          <a:noFill/>
        </p:spPr>
        <p:txBody>
          <a:bodyPr wrap="square" rtlCol="0">
            <a:spAutoFit/>
          </a:bodyPr>
          <a:lstStyle/>
          <a:p>
            <a:r>
              <a:rPr lang="zh-CN" altLang="en-US" sz="1600" b="1">
                <a:solidFill>
                  <a:schemeClr val="accent1"/>
                </a:solidFill>
              </a:rPr>
              <a:t>六、司法鉴定人的法律责任</a:t>
            </a:r>
          </a:p>
          <a:p>
            <a:r>
              <a:rPr lang="zh-CN" altLang="en-US" sz="1600" b="1">
                <a:solidFill>
                  <a:schemeClr val="accent1"/>
                </a:solidFill>
              </a:rPr>
              <a:t>　　司法鉴定人违反法定或约定义务应受到的法律制裁。司法鉴定人的法律责任同律师、会计师、医师等的法律责任一样，同属于专家责任。可能是积极作为，也可能是消极不作为。法定义务通常是由民法、刑法、行政法、诉讼法、证据法分别加以规定的。</a:t>
            </a:r>
          </a:p>
        </p:txBody>
      </p:sp>
      <p:sp>
        <p:nvSpPr>
          <p:cNvPr id="4" name="文本框 3"/>
          <p:cNvSpPr txBox="1"/>
          <p:nvPr/>
        </p:nvSpPr>
        <p:spPr>
          <a:xfrm>
            <a:off x="1603375" y="2178685"/>
            <a:ext cx="6860540" cy="583565"/>
          </a:xfrm>
          <a:prstGeom prst="rect">
            <a:avLst/>
          </a:prstGeom>
          <a:noFill/>
        </p:spPr>
        <p:txBody>
          <a:bodyPr wrap="square" rtlCol="0">
            <a:spAutoFit/>
          </a:bodyPr>
          <a:lstStyle/>
          <a:p>
            <a:r>
              <a:rPr lang="zh-CN" altLang="en-US" sz="1600" b="1">
                <a:solidFill>
                  <a:schemeClr val="accent1"/>
                </a:solidFill>
              </a:rPr>
              <a:t>　　刑事责任，是由于司法鉴定人违反刑法规定、构成犯罪所应担承的刑事法律责任。</a:t>
            </a:r>
          </a:p>
        </p:txBody>
      </p:sp>
      <p:sp>
        <p:nvSpPr>
          <p:cNvPr id="5" name="文本框 4"/>
          <p:cNvSpPr txBox="1"/>
          <p:nvPr/>
        </p:nvSpPr>
        <p:spPr>
          <a:xfrm>
            <a:off x="751205" y="3051810"/>
            <a:ext cx="6484620" cy="614045"/>
          </a:xfrm>
          <a:prstGeom prst="rect">
            <a:avLst/>
          </a:prstGeom>
          <a:noFill/>
        </p:spPr>
        <p:txBody>
          <a:bodyPr wrap="square" rtlCol="0">
            <a:spAutoFit/>
          </a:bodyPr>
          <a:lstStyle/>
          <a:p>
            <a:r>
              <a:rPr lang="zh-CN" altLang="en-US"/>
              <a:t>　　</a:t>
            </a:r>
            <a:r>
              <a:rPr lang="zh-CN" altLang="en-US" sz="1600" b="1">
                <a:solidFill>
                  <a:schemeClr val="accent1"/>
                </a:solidFill>
              </a:rPr>
              <a:t>行政责任，是因司法鉴定人违反行政法规所应担承的行政法律责任。</a:t>
            </a:r>
          </a:p>
        </p:txBody>
      </p:sp>
      <p:sp>
        <p:nvSpPr>
          <p:cNvPr id="6" name="文本框 5"/>
          <p:cNvSpPr txBox="1"/>
          <p:nvPr/>
        </p:nvSpPr>
        <p:spPr>
          <a:xfrm>
            <a:off x="1777365" y="4185920"/>
            <a:ext cx="6673850" cy="614045"/>
          </a:xfrm>
          <a:prstGeom prst="rect">
            <a:avLst/>
          </a:prstGeom>
          <a:noFill/>
        </p:spPr>
        <p:txBody>
          <a:bodyPr wrap="square" rtlCol="0">
            <a:spAutoFit/>
          </a:bodyPr>
          <a:lstStyle/>
          <a:p>
            <a:r>
              <a:rPr lang="zh-CN" altLang="en-US"/>
              <a:t>　　</a:t>
            </a:r>
            <a:r>
              <a:rPr lang="zh-CN" altLang="en-US" sz="1600" b="1">
                <a:solidFill>
                  <a:schemeClr val="accent1"/>
                </a:solidFill>
              </a:rPr>
              <a:t>民事责任，是司法鉴定人违反司法鉴定委托协议内容或不履行鉴定义务而侵害了当事人民事权利所应承担的民事法律后果。</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arn(inVertical)">
                                      <p:cBhvr>
                                        <p:cTn id="18" dur="500"/>
                                        <p:tgtEl>
                                          <p:spTgt spid="24"/>
                                        </p:tgtEl>
                                      </p:cBhvr>
                                    </p:animEffect>
                                  </p:childTnLst>
                                </p:cTn>
                              </p:par>
                            </p:childTnLst>
                          </p:cTn>
                        </p:par>
                        <p:par>
                          <p:cTn id="19" fill="hold">
                            <p:stCondLst>
                              <p:cond delay="1500"/>
                            </p:stCondLst>
                            <p:childTnLst>
                              <p:par>
                                <p:cTn id="20" presetID="21" presetClass="entr" presetSubtype="1"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heel(1)">
                                      <p:cBhvr>
                                        <p:cTn id="22" dur="2000"/>
                                        <p:tgtEl>
                                          <p:spTgt spid="4"/>
                                        </p:tgtEl>
                                      </p:cBhvr>
                                    </p:animEffect>
                                  </p:childTnLst>
                                </p:cTn>
                              </p:par>
                            </p:childTnLst>
                          </p:cTn>
                        </p:par>
                        <p:par>
                          <p:cTn id="23" fill="hold">
                            <p:stCondLst>
                              <p:cond delay="3500"/>
                            </p:stCondLst>
                            <p:childTnLst>
                              <p:par>
                                <p:cTn id="24" presetID="53" presetClass="entr" presetSubtype="16"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500" fill="hold"/>
                                        <p:tgtEl>
                                          <p:spTgt spid="25"/>
                                        </p:tgtEl>
                                        <p:attrNameLst>
                                          <p:attrName>ppt_w</p:attrName>
                                        </p:attrNameLst>
                                      </p:cBhvr>
                                      <p:tavLst>
                                        <p:tav tm="0">
                                          <p:val>
                                            <p:fltVal val="0"/>
                                          </p:val>
                                        </p:tav>
                                        <p:tav tm="100000">
                                          <p:val>
                                            <p:strVal val="#ppt_w"/>
                                          </p:val>
                                        </p:tav>
                                      </p:tavLst>
                                    </p:anim>
                                    <p:anim calcmode="lin" valueType="num">
                                      <p:cBhvr>
                                        <p:cTn id="27" dur="500" fill="hold"/>
                                        <p:tgtEl>
                                          <p:spTgt spid="25"/>
                                        </p:tgtEl>
                                        <p:attrNameLst>
                                          <p:attrName>ppt_h</p:attrName>
                                        </p:attrNameLst>
                                      </p:cBhvr>
                                      <p:tavLst>
                                        <p:tav tm="0">
                                          <p:val>
                                            <p:fltVal val="0"/>
                                          </p:val>
                                        </p:tav>
                                        <p:tav tm="100000">
                                          <p:val>
                                            <p:strVal val="#ppt_h"/>
                                          </p:val>
                                        </p:tav>
                                      </p:tavLst>
                                    </p:anim>
                                    <p:animEffect transition="in" filter="fade">
                                      <p:cBhvr>
                                        <p:cTn id="28" dur="500"/>
                                        <p:tgtEl>
                                          <p:spTgt spid="25"/>
                                        </p:tgtEl>
                                      </p:cBhvr>
                                    </p:animEffect>
                                  </p:childTnLst>
                                </p:cTn>
                              </p:par>
                            </p:childTnLst>
                          </p:cTn>
                        </p:par>
                        <p:par>
                          <p:cTn id="29" fill="hold">
                            <p:stCondLst>
                              <p:cond delay="4000"/>
                            </p:stCondLst>
                            <p:childTnLst>
                              <p:par>
                                <p:cTn id="30" presetID="16" presetClass="entr" presetSubtype="21"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arn(inVertical)">
                                      <p:cBhvr>
                                        <p:cTn id="32" dur="500"/>
                                        <p:tgtEl>
                                          <p:spTgt spid="30"/>
                                        </p:tgtEl>
                                      </p:cBhvr>
                                    </p:animEffect>
                                  </p:childTnLst>
                                </p:cTn>
                              </p:par>
                            </p:childTnLst>
                          </p:cTn>
                        </p:par>
                        <p:par>
                          <p:cTn id="33" fill="hold">
                            <p:stCondLst>
                              <p:cond delay="4500"/>
                            </p:stCondLst>
                            <p:childTnLst>
                              <p:par>
                                <p:cTn id="34" presetID="5" presetClass="entr" presetSubtype="10"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checkerboard(across)">
                                      <p:cBhvr>
                                        <p:cTn id="36" dur="500"/>
                                        <p:tgtEl>
                                          <p:spTgt spid="5"/>
                                        </p:tgtEl>
                                      </p:cBhvr>
                                    </p:animEffect>
                                  </p:childTnLst>
                                </p:cTn>
                              </p:par>
                            </p:childTnLst>
                          </p:cTn>
                        </p:par>
                        <p:par>
                          <p:cTn id="37" fill="hold">
                            <p:stCondLst>
                              <p:cond delay="5000"/>
                            </p:stCondLst>
                            <p:childTnLst>
                              <p:par>
                                <p:cTn id="38" presetID="53" presetClass="entr" presetSubtype="16"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 calcmode="lin" valueType="num">
                                      <p:cBhvr>
                                        <p:cTn id="40" dur="500" fill="hold"/>
                                        <p:tgtEl>
                                          <p:spTgt spid="31"/>
                                        </p:tgtEl>
                                        <p:attrNameLst>
                                          <p:attrName>ppt_w</p:attrName>
                                        </p:attrNameLst>
                                      </p:cBhvr>
                                      <p:tavLst>
                                        <p:tav tm="0">
                                          <p:val>
                                            <p:fltVal val="0"/>
                                          </p:val>
                                        </p:tav>
                                        <p:tav tm="100000">
                                          <p:val>
                                            <p:strVal val="#ppt_w"/>
                                          </p:val>
                                        </p:tav>
                                      </p:tavLst>
                                    </p:anim>
                                    <p:anim calcmode="lin" valueType="num">
                                      <p:cBhvr>
                                        <p:cTn id="41" dur="500" fill="hold"/>
                                        <p:tgtEl>
                                          <p:spTgt spid="31"/>
                                        </p:tgtEl>
                                        <p:attrNameLst>
                                          <p:attrName>ppt_h</p:attrName>
                                        </p:attrNameLst>
                                      </p:cBhvr>
                                      <p:tavLst>
                                        <p:tav tm="0">
                                          <p:val>
                                            <p:fltVal val="0"/>
                                          </p:val>
                                        </p:tav>
                                        <p:tav tm="100000">
                                          <p:val>
                                            <p:strVal val="#ppt_h"/>
                                          </p:val>
                                        </p:tav>
                                      </p:tavLst>
                                    </p:anim>
                                    <p:animEffect transition="in" filter="fade">
                                      <p:cBhvr>
                                        <p:cTn id="42" dur="500"/>
                                        <p:tgtEl>
                                          <p:spTgt spid="31"/>
                                        </p:tgtEl>
                                      </p:cBhvr>
                                    </p:animEffect>
                                  </p:childTnLst>
                                </p:cTn>
                              </p:par>
                            </p:childTnLst>
                          </p:cTn>
                        </p:par>
                        <p:par>
                          <p:cTn id="43" fill="hold">
                            <p:stCondLst>
                              <p:cond delay="5500"/>
                            </p:stCondLst>
                            <p:childTnLst>
                              <p:par>
                                <p:cTn id="44" presetID="16" presetClass="entr" presetSubtype="21" fill="hold" grpId="0" nodeType="after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barn(inVertical)">
                                      <p:cBhvr>
                                        <p:cTn id="46" dur="500"/>
                                        <p:tgtEl>
                                          <p:spTgt spid="32"/>
                                        </p:tgtEl>
                                      </p:cBhvr>
                                    </p:animEffect>
                                  </p:childTnLst>
                                </p:cTn>
                              </p:par>
                            </p:childTnLst>
                          </p:cTn>
                        </p:par>
                        <p:par>
                          <p:cTn id="47" fill="hold">
                            <p:stCondLst>
                              <p:cond delay="6000"/>
                            </p:stCondLst>
                            <p:childTnLst>
                              <p:par>
                                <p:cTn id="48" presetID="16" presetClass="entr" presetSubtype="21" fill="hold" grpId="0"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barn(inVertical)">
                                      <p:cBhvr>
                                        <p:cTn id="5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4" grpId="0"/>
      <p:bldP spid="25" grpId="0" bldLvl="0" animBg="1"/>
      <p:bldP spid="30" grpId="0"/>
      <p:bldP spid="31" grpId="0" bldLvl="0" animBg="1"/>
      <p:bldP spid="32" grpId="0"/>
      <p:bldP spid="2" grpId="0"/>
      <p:bldP spid="4" grpId="0"/>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43"/>
          <p:cNvSpPr txBox="1">
            <a:spLocks noChangeArrowheads="1"/>
          </p:cNvSpPr>
          <p:nvPr/>
        </p:nvSpPr>
        <p:spPr bwMode="auto">
          <a:xfrm>
            <a:off x="946785" y="255270"/>
            <a:ext cx="38277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rPr>
              <a:t>2.2.3 司法鉴定机构和法律制度</a:t>
            </a:r>
          </a:p>
        </p:txBody>
      </p:sp>
      <p:sp>
        <p:nvSpPr>
          <p:cNvPr id="16" name="Rectangle 12"/>
          <p:cNvSpPr>
            <a:spLocks noChangeArrowheads="1"/>
          </p:cNvSpPr>
          <p:nvPr/>
        </p:nvSpPr>
        <p:spPr bwMode="auto">
          <a:xfrm>
            <a:off x="0" y="2492375"/>
            <a:ext cx="4144645" cy="116205"/>
          </a:xfrm>
          <a:prstGeom prst="rect">
            <a:avLst/>
          </a:prstGeom>
          <a:solidFill>
            <a:srgbClr val="003466"/>
          </a:solidFill>
          <a:ln w="9525">
            <a:noFill/>
            <a:miter lim="800000"/>
          </a:ln>
        </p:spPr>
        <p:txBody>
          <a:bodyPr/>
          <a:lstStyle/>
          <a:p>
            <a:pPr marL="0" marR="0" lvl="0" indent="0" defTabSz="859790" eaLnBrk="1" fontAlgn="base" latinLnBrk="0" hangingPunct="1">
              <a:lnSpc>
                <a:spcPct val="100000"/>
              </a:lnSpc>
              <a:spcBef>
                <a:spcPct val="0"/>
              </a:spcBef>
              <a:spcAft>
                <a:spcPct val="0"/>
              </a:spcAft>
              <a:buClrTx/>
              <a:buSzTx/>
              <a:buFontTx/>
              <a:buNone/>
              <a:defRPr/>
            </a:pPr>
            <a:endParaRPr kumimoji="0" lang="zh-CN" altLang="en-US" sz="1695"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Rectangle 13"/>
          <p:cNvSpPr>
            <a:spLocks noChangeArrowheads="1"/>
          </p:cNvSpPr>
          <p:nvPr/>
        </p:nvSpPr>
        <p:spPr bwMode="auto">
          <a:xfrm>
            <a:off x="0" y="2740475"/>
            <a:ext cx="6484715" cy="167232"/>
          </a:xfrm>
          <a:prstGeom prst="rect">
            <a:avLst/>
          </a:prstGeom>
          <a:solidFill>
            <a:srgbClr val="003466"/>
          </a:solidFill>
          <a:ln w="9525">
            <a:noFill/>
            <a:miter lim="800000"/>
          </a:ln>
        </p:spPr>
        <p:txBody>
          <a:bodyPr/>
          <a:lstStyle/>
          <a:p>
            <a:pPr marL="0" marR="0" lvl="0" indent="0" defTabSz="859790" eaLnBrk="1" fontAlgn="base" latinLnBrk="0" hangingPunct="1">
              <a:lnSpc>
                <a:spcPct val="100000"/>
              </a:lnSpc>
              <a:spcBef>
                <a:spcPct val="0"/>
              </a:spcBef>
              <a:spcAft>
                <a:spcPct val="0"/>
              </a:spcAft>
              <a:buClrTx/>
              <a:buSzTx/>
              <a:buFontTx/>
              <a:buNone/>
              <a:defRPr/>
            </a:pPr>
            <a:endParaRPr kumimoji="0" lang="zh-CN" altLang="en-US" sz="1695"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9" name="Rectangle 14"/>
          <p:cNvSpPr>
            <a:spLocks noChangeArrowheads="1"/>
          </p:cNvSpPr>
          <p:nvPr/>
        </p:nvSpPr>
        <p:spPr bwMode="auto">
          <a:xfrm>
            <a:off x="0" y="3022680"/>
            <a:ext cx="4683986" cy="165738"/>
          </a:xfrm>
          <a:prstGeom prst="rect">
            <a:avLst/>
          </a:prstGeom>
          <a:solidFill>
            <a:srgbClr val="003466"/>
          </a:solidFill>
          <a:ln w="9525">
            <a:noFill/>
            <a:miter lim="800000"/>
          </a:ln>
        </p:spPr>
        <p:txBody>
          <a:bodyPr/>
          <a:lstStyle/>
          <a:p>
            <a:pPr marL="0" marR="0" lvl="0" indent="0" defTabSz="859790" eaLnBrk="1" fontAlgn="base" latinLnBrk="0" hangingPunct="1">
              <a:lnSpc>
                <a:spcPct val="100000"/>
              </a:lnSpc>
              <a:spcBef>
                <a:spcPct val="0"/>
              </a:spcBef>
              <a:spcAft>
                <a:spcPct val="0"/>
              </a:spcAft>
              <a:buClrTx/>
              <a:buSzTx/>
              <a:buFontTx/>
              <a:buNone/>
              <a:defRPr/>
            </a:pPr>
            <a:endParaRPr kumimoji="0" lang="zh-CN" altLang="en-US" sz="1695"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 name="Rectangle 15"/>
          <p:cNvSpPr>
            <a:spLocks noChangeArrowheads="1"/>
          </p:cNvSpPr>
          <p:nvPr/>
        </p:nvSpPr>
        <p:spPr bwMode="auto">
          <a:xfrm>
            <a:off x="0" y="3337560"/>
            <a:ext cx="2664460" cy="128905"/>
          </a:xfrm>
          <a:prstGeom prst="rect">
            <a:avLst/>
          </a:prstGeom>
          <a:solidFill>
            <a:srgbClr val="003466"/>
          </a:solidFill>
          <a:ln w="9525">
            <a:noFill/>
            <a:miter lim="800000"/>
          </a:ln>
        </p:spPr>
        <p:txBody>
          <a:bodyPr/>
          <a:lstStyle/>
          <a:p>
            <a:pPr marL="0" marR="0" lvl="0" indent="0" defTabSz="859790" eaLnBrk="1" fontAlgn="base" latinLnBrk="0" hangingPunct="1">
              <a:lnSpc>
                <a:spcPct val="100000"/>
              </a:lnSpc>
              <a:spcBef>
                <a:spcPct val="0"/>
              </a:spcBef>
              <a:spcAft>
                <a:spcPct val="0"/>
              </a:spcAft>
              <a:buClrTx/>
              <a:buSzTx/>
              <a:buFontTx/>
              <a:buNone/>
              <a:defRPr/>
            </a:pPr>
            <a:endParaRPr kumimoji="0" lang="zh-CN" altLang="en-US" sz="1695" b="0"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24" name="Group 36"/>
          <p:cNvGrpSpPr/>
          <p:nvPr/>
        </p:nvGrpSpPr>
        <p:grpSpPr bwMode="auto">
          <a:xfrm>
            <a:off x="3674110" y="1776095"/>
            <a:ext cx="808355" cy="832485"/>
            <a:chOff x="2398" y="985"/>
            <a:chExt cx="740" cy="741"/>
          </a:xfrm>
        </p:grpSpPr>
        <p:sp>
          <p:nvSpPr>
            <p:cNvPr id="25" name="Freeform 7"/>
            <p:cNvSpPr>
              <a:spLocks noEditPoints="1"/>
            </p:cNvSpPr>
            <p:nvPr/>
          </p:nvSpPr>
          <p:spPr bwMode="auto">
            <a:xfrm>
              <a:off x="2398" y="985"/>
              <a:ext cx="740" cy="741"/>
            </a:xfrm>
            <a:custGeom>
              <a:avLst/>
              <a:gdLst>
                <a:gd name="T0" fmla="*/ 383 w 2222"/>
                <a:gd name="T1" fmla="*/ 0 h 2222"/>
                <a:gd name="T2" fmla="*/ 765 w 2222"/>
                <a:gd name="T3" fmla="*/ 387 h 2222"/>
                <a:gd name="T4" fmla="*/ 383 w 2222"/>
                <a:gd name="T5" fmla="*/ 773 h 2222"/>
                <a:gd name="T6" fmla="*/ 0 w 2222"/>
                <a:gd name="T7" fmla="*/ 387 h 2222"/>
                <a:gd name="T8" fmla="*/ 383 w 2222"/>
                <a:gd name="T9" fmla="*/ 0 h 2222"/>
                <a:gd name="T10" fmla="*/ 383 w 2222"/>
                <a:gd name="T11" fmla="*/ 117 h 2222"/>
                <a:gd name="T12" fmla="*/ 650 w 2222"/>
                <a:gd name="T13" fmla="*/ 387 h 2222"/>
                <a:gd name="T14" fmla="*/ 383 w 2222"/>
                <a:gd name="T15" fmla="*/ 656 h 2222"/>
                <a:gd name="T16" fmla="*/ 116 w 2222"/>
                <a:gd name="T17" fmla="*/ 387 h 2222"/>
                <a:gd name="T18" fmla="*/ 383 w 2222"/>
                <a:gd name="T19" fmla="*/ 117 h 2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2"/>
                <a:gd name="T31" fmla="*/ 0 h 2222"/>
                <a:gd name="T32" fmla="*/ 2222 w 2222"/>
                <a:gd name="T33" fmla="*/ 2222 h 2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2" h="2222">
                  <a:moveTo>
                    <a:pt x="1111" y="0"/>
                  </a:moveTo>
                  <a:cubicBezTo>
                    <a:pt x="1725" y="0"/>
                    <a:pt x="2222" y="498"/>
                    <a:pt x="2222" y="1111"/>
                  </a:cubicBezTo>
                  <a:cubicBezTo>
                    <a:pt x="2222" y="1725"/>
                    <a:pt x="1725" y="2222"/>
                    <a:pt x="1111" y="2222"/>
                  </a:cubicBezTo>
                  <a:cubicBezTo>
                    <a:pt x="498" y="2222"/>
                    <a:pt x="0" y="1725"/>
                    <a:pt x="0" y="1111"/>
                  </a:cubicBezTo>
                  <a:cubicBezTo>
                    <a:pt x="0" y="498"/>
                    <a:pt x="498" y="0"/>
                    <a:pt x="1111" y="0"/>
                  </a:cubicBezTo>
                  <a:close/>
                  <a:moveTo>
                    <a:pt x="1111" y="336"/>
                  </a:moveTo>
                  <a:cubicBezTo>
                    <a:pt x="1540" y="336"/>
                    <a:pt x="1887" y="683"/>
                    <a:pt x="1887" y="1111"/>
                  </a:cubicBezTo>
                  <a:cubicBezTo>
                    <a:pt x="1887" y="1540"/>
                    <a:pt x="1540" y="1887"/>
                    <a:pt x="1111" y="1887"/>
                  </a:cubicBezTo>
                  <a:cubicBezTo>
                    <a:pt x="683" y="1887"/>
                    <a:pt x="336" y="1540"/>
                    <a:pt x="336" y="1111"/>
                  </a:cubicBezTo>
                  <a:cubicBezTo>
                    <a:pt x="336" y="683"/>
                    <a:pt x="683" y="336"/>
                    <a:pt x="1111" y="336"/>
                  </a:cubicBezTo>
                  <a:close/>
                </a:path>
              </a:pathLst>
            </a:custGeom>
            <a:solidFill>
              <a:srgbClr val="003466"/>
            </a:solidFill>
            <a:ln w="9525">
              <a:noFill/>
              <a:round/>
            </a:ln>
          </p:spPr>
          <p:txBody>
            <a:bodyPr/>
            <a:lstStyle/>
            <a:p>
              <a:pPr marL="0" marR="0" lvl="0" indent="0" defTabSz="913130" eaLnBrk="1" fontAlgn="base" latinLnBrk="0" hangingPunct="1">
                <a:lnSpc>
                  <a:spcPct val="100000"/>
                </a:lnSpc>
                <a:spcBef>
                  <a:spcPct val="0"/>
                </a:spcBef>
                <a:spcAft>
                  <a:spcPct val="0"/>
                </a:spcAft>
                <a:buClrTx/>
                <a:buSzTx/>
                <a:buFontTx/>
                <a:buNone/>
                <a:defRPr/>
              </a:pPr>
              <a:endParaRPr kumimoji="0" lang="zh-CN" altLang="en-US" sz="1690" b="1"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endParaRPr>
            </a:p>
          </p:txBody>
        </p:sp>
        <p:sp>
          <p:nvSpPr>
            <p:cNvPr id="26" name="TextBox 14"/>
            <p:cNvSpPr txBox="1">
              <a:spLocks noChangeArrowheads="1"/>
            </p:cNvSpPr>
            <p:nvPr/>
          </p:nvSpPr>
          <p:spPr bwMode="auto">
            <a:xfrm>
              <a:off x="2569" y="1205"/>
              <a:ext cx="399" cy="300"/>
            </a:xfrm>
            <a:prstGeom prst="rect">
              <a:avLst/>
            </a:prstGeom>
            <a:noFill/>
            <a:ln w="9525">
              <a:noFill/>
              <a:miter lim="800000"/>
            </a:ln>
          </p:spPr>
          <p:txBody>
            <a:bodyPr wrap="square">
              <a:spAutoFit/>
            </a:bodyPr>
            <a:lstStyle/>
            <a:p>
              <a:pPr marL="0" marR="0" lvl="0" indent="0" algn="ctr" defTabSz="859790" eaLnBrk="1" fontAlgn="base" latinLnBrk="0" hangingPunct="1">
                <a:lnSpc>
                  <a:spcPct val="100000"/>
                </a:lnSpc>
                <a:spcBef>
                  <a:spcPct val="0"/>
                </a:spcBef>
                <a:spcAft>
                  <a:spcPct val="0"/>
                </a:spcAft>
                <a:buClrTx/>
                <a:buSzTx/>
                <a:buFontTx/>
                <a:buNone/>
                <a:defRPr/>
              </a:pPr>
              <a:r>
                <a:rPr kumimoji="0" lang="en-US" altLang="zh-CN" sz="1600" b="0" i="0" u="none" strike="noStrike" kern="0" cap="none" spc="0" normalizeH="0" baseline="0" noProof="0">
                  <a:ln>
                    <a:noFill/>
                  </a:ln>
                  <a:solidFill>
                    <a:srgbClr val="808080"/>
                  </a:solidFill>
                  <a:effectLst/>
                  <a:uLnTx/>
                  <a:uFillTx/>
                  <a:latin typeface="微软雅黑" panose="020B0503020204020204" pitchFamily="34" charset="-122"/>
                  <a:ea typeface="微软雅黑" panose="020B0503020204020204" pitchFamily="34" charset="-122"/>
                </a:rPr>
                <a:t>1</a:t>
              </a:r>
            </a:p>
          </p:txBody>
        </p:sp>
      </p:grpSp>
      <p:grpSp>
        <p:nvGrpSpPr>
          <p:cNvPr id="27" name="Group 37"/>
          <p:cNvGrpSpPr/>
          <p:nvPr/>
        </p:nvGrpSpPr>
        <p:grpSpPr bwMode="auto">
          <a:xfrm>
            <a:off x="5932253" y="1802782"/>
            <a:ext cx="1106418" cy="1104925"/>
            <a:chOff x="3973" y="1186"/>
            <a:chExt cx="741" cy="740"/>
          </a:xfrm>
        </p:grpSpPr>
        <p:sp>
          <p:nvSpPr>
            <p:cNvPr id="28" name="Freeform 8"/>
            <p:cNvSpPr>
              <a:spLocks noEditPoints="1"/>
            </p:cNvSpPr>
            <p:nvPr/>
          </p:nvSpPr>
          <p:spPr bwMode="auto">
            <a:xfrm>
              <a:off x="3973" y="1186"/>
              <a:ext cx="741" cy="740"/>
            </a:xfrm>
            <a:custGeom>
              <a:avLst/>
              <a:gdLst>
                <a:gd name="T0" fmla="*/ 387 w 2221"/>
                <a:gd name="T1" fmla="*/ 0 h 2222"/>
                <a:gd name="T2" fmla="*/ 775 w 2221"/>
                <a:gd name="T3" fmla="*/ 382 h 2222"/>
                <a:gd name="T4" fmla="*/ 387 w 2221"/>
                <a:gd name="T5" fmla="*/ 765 h 2222"/>
                <a:gd name="T6" fmla="*/ 0 w 2221"/>
                <a:gd name="T7" fmla="*/ 382 h 2222"/>
                <a:gd name="T8" fmla="*/ 387 w 2221"/>
                <a:gd name="T9" fmla="*/ 0 h 2222"/>
                <a:gd name="T10" fmla="*/ 387 w 2221"/>
                <a:gd name="T11" fmla="*/ 115 h 2222"/>
                <a:gd name="T12" fmla="*/ 658 w 2221"/>
                <a:gd name="T13" fmla="*/ 382 h 2222"/>
                <a:gd name="T14" fmla="*/ 387 w 2221"/>
                <a:gd name="T15" fmla="*/ 649 h 2222"/>
                <a:gd name="T16" fmla="*/ 117 w 2221"/>
                <a:gd name="T17" fmla="*/ 382 h 2222"/>
                <a:gd name="T18" fmla="*/ 387 w 2221"/>
                <a:gd name="T19" fmla="*/ 115 h 2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1"/>
                <a:gd name="T31" fmla="*/ 0 h 2222"/>
                <a:gd name="T32" fmla="*/ 2221 w 2221"/>
                <a:gd name="T33" fmla="*/ 2222 h 2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1" h="2222">
                  <a:moveTo>
                    <a:pt x="1110" y="0"/>
                  </a:moveTo>
                  <a:cubicBezTo>
                    <a:pt x="1724" y="0"/>
                    <a:pt x="2221" y="497"/>
                    <a:pt x="2221" y="1111"/>
                  </a:cubicBezTo>
                  <a:cubicBezTo>
                    <a:pt x="2221" y="1724"/>
                    <a:pt x="1724" y="2222"/>
                    <a:pt x="1110" y="2222"/>
                  </a:cubicBezTo>
                  <a:cubicBezTo>
                    <a:pt x="497" y="2222"/>
                    <a:pt x="0" y="1724"/>
                    <a:pt x="0" y="1111"/>
                  </a:cubicBezTo>
                  <a:cubicBezTo>
                    <a:pt x="0" y="497"/>
                    <a:pt x="497" y="0"/>
                    <a:pt x="1110" y="0"/>
                  </a:cubicBezTo>
                  <a:close/>
                  <a:moveTo>
                    <a:pt x="1110" y="335"/>
                  </a:moveTo>
                  <a:cubicBezTo>
                    <a:pt x="1539" y="335"/>
                    <a:pt x="1886" y="682"/>
                    <a:pt x="1886" y="1111"/>
                  </a:cubicBezTo>
                  <a:cubicBezTo>
                    <a:pt x="1886" y="1539"/>
                    <a:pt x="1539" y="1886"/>
                    <a:pt x="1110" y="1886"/>
                  </a:cubicBezTo>
                  <a:cubicBezTo>
                    <a:pt x="682" y="1886"/>
                    <a:pt x="335" y="1539"/>
                    <a:pt x="335" y="1111"/>
                  </a:cubicBezTo>
                  <a:cubicBezTo>
                    <a:pt x="335" y="682"/>
                    <a:pt x="682" y="335"/>
                    <a:pt x="1110" y="335"/>
                  </a:cubicBezTo>
                  <a:close/>
                </a:path>
              </a:pathLst>
            </a:custGeom>
            <a:solidFill>
              <a:srgbClr val="003466"/>
            </a:solidFill>
            <a:ln w="9525">
              <a:noFill/>
              <a:round/>
            </a:ln>
          </p:spPr>
          <p:txBody>
            <a:bodyPr/>
            <a:lstStyle/>
            <a:p>
              <a:pPr marL="0" marR="0" lvl="0" indent="0" defTabSz="913130" eaLnBrk="1" fontAlgn="base" latinLnBrk="0" hangingPunct="1">
                <a:lnSpc>
                  <a:spcPct val="100000"/>
                </a:lnSpc>
                <a:spcBef>
                  <a:spcPct val="0"/>
                </a:spcBef>
                <a:spcAft>
                  <a:spcPct val="0"/>
                </a:spcAft>
                <a:buClrTx/>
                <a:buSzTx/>
                <a:buFontTx/>
                <a:buNone/>
                <a:defRPr/>
              </a:pPr>
              <a:endParaRPr kumimoji="0" lang="zh-CN" altLang="en-US" sz="1690" b="1"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endParaRPr>
            </a:p>
          </p:txBody>
        </p:sp>
        <p:sp>
          <p:nvSpPr>
            <p:cNvPr id="29" name="TextBox 17"/>
            <p:cNvSpPr txBox="1">
              <a:spLocks noChangeArrowheads="1"/>
            </p:cNvSpPr>
            <p:nvPr/>
          </p:nvSpPr>
          <p:spPr bwMode="auto">
            <a:xfrm>
              <a:off x="4242" y="1443"/>
              <a:ext cx="202" cy="226"/>
            </a:xfrm>
            <a:prstGeom prst="rect">
              <a:avLst/>
            </a:prstGeom>
            <a:noFill/>
            <a:ln w="9525">
              <a:noFill/>
              <a:miter lim="800000"/>
            </a:ln>
          </p:spPr>
          <p:txBody>
            <a:bodyPr wrap="none">
              <a:spAutoFit/>
            </a:bodyPr>
            <a:lstStyle/>
            <a:p>
              <a:pPr marL="0" marR="0" lvl="0" indent="0" defTabSz="859790" eaLnBrk="1" fontAlgn="base" latinLnBrk="0" hangingPunct="1">
                <a:lnSpc>
                  <a:spcPct val="100000"/>
                </a:lnSpc>
                <a:spcBef>
                  <a:spcPct val="0"/>
                </a:spcBef>
                <a:spcAft>
                  <a:spcPct val="0"/>
                </a:spcAft>
                <a:buClrTx/>
                <a:buSzTx/>
                <a:buFontTx/>
                <a:buNone/>
                <a:defRPr/>
              </a:pPr>
              <a:r>
                <a:rPr kumimoji="0" lang="en-US" altLang="zh-CN" sz="1600" b="0" i="0" u="none" strike="noStrike" kern="0" cap="none" spc="0" normalizeH="0" baseline="0" noProof="0">
                  <a:ln>
                    <a:noFill/>
                  </a:ln>
                  <a:solidFill>
                    <a:srgbClr val="808080"/>
                  </a:solidFill>
                  <a:effectLst/>
                  <a:uLnTx/>
                  <a:uFillTx/>
                  <a:latin typeface="微软雅黑" panose="020B0503020204020204" pitchFamily="34" charset="-122"/>
                  <a:ea typeface="微软雅黑" panose="020B0503020204020204" pitchFamily="34" charset="-122"/>
                </a:rPr>
                <a:t>2</a:t>
              </a:r>
            </a:p>
          </p:txBody>
        </p:sp>
      </p:grpSp>
      <p:grpSp>
        <p:nvGrpSpPr>
          <p:cNvPr id="30" name="Group 38"/>
          <p:cNvGrpSpPr/>
          <p:nvPr/>
        </p:nvGrpSpPr>
        <p:grpSpPr bwMode="auto">
          <a:xfrm>
            <a:off x="4130030" y="3022680"/>
            <a:ext cx="1106418" cy="1106418"/>
            <a:chOff x="2766" y="2003"/>
            <a:chExt cx="741" cy="741"/>
          </a:xfrm>
        </p:grpSpPr>
        <p:sp>
          <p:nvSpPr>
            <p:cNvPr id="31" name="Freeform 9"/>
            <p:cNvSpPr>
              <a:spLocks noEditPoints="1"/>
            </p:cNvSpPr>
            <p:nvPr/>
          </p:nvSpPr>
          <p:spPr bwMode="auto">
            <a:xfrm>
              <a:off x="2766" y="2003"/>
              <a:ext cx="741" cy="741"/>
            </a:xfrm>
            <a:custGeom>
              <a:avLst/>
              <a:gdLst>
                <a:gd name="T0" fmla="*/ 388 w 2221"/>
                <a:gd name="T1" fmla="*/ 773 h 2222"/>
                <a:gd name="T2" fmla="*/ 775 w 2221"/>
                <a:gd name="T3" fmla="*/ 387 h 2222"/>
                <a:gd name="T4" fmla="*/ 388 w 2221"/>
                <a:gd name="T5" fmla="*/ 0 h 2222"/>
                <a:gd name="T6" fmla="*/ 0 w 2221"/>
                <a:gd name="T7" fmla="*/ 387 h 2222"/>
                <a:gd name="T8" fmla="*/ 388 w 2221"/>
                <a:gd name="T9" fmla="*/ 773 h 2222"/>
                <a:gd name="T10" fmla="*/ 388 w 2221"/>
                <a:gd name="T11" fmla="*/ 656 h 2222"/>
                <a:gd name="T12" fmla="*/ 658 w 2221"/>
                <a:gd name="T13" fmla="*/ 387 h 2222"/>
                <a:gd name="T14" fmla="*/ 388 w 2221"/>
                <a:gd name="T15" fmla="*/ 116 h 2222"/>
                <a:gd name="T16" fmla="*/ 117 w 2221"/>
                <a:gd name="T17" fmla="*/ 387 h 2222"/>
                <a:gd name="T18" fmla="*/ 388 w 2221"/>
                <a:gd name="T19" fmla="*/ 656 h 2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1"/>
                <a:gd name="T31" fmla="*/ 0 h 2222"/>
                <a:gd name="T32" fmla="*/ 2221 w 2221"/>
                <a:gd name="T33" fmla="*/ 2222 h 2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1" h="2222">
                  <a:moveTo>
                    <a:pt x="1111" y="2222"/>
                  </a:moveTo>
                  <a:cubicBezTo>
                    <a:pt x="1724" y="2222"/>
                    <a:pt x="2221" y="1724"/>
                    <a:pt x="2221" y="1111"/>
                  </a:cubicBezTo>
                  <a:cubicBezTo>
                    <a:pt x="2221" y="497"/>
                    <a:pt x="1724" y="0"/>
                    <a:pt x="1111" y="0"/>
                  </a:cubicBezTo>
                  <a:cubicBezTo>
                    <a:pt x="497" y="0"/>
                    <a:pt x="0" y="497"/>
                    <a:pt x="0" y="1111"/>
                  </a:cubicBezTo>
                  <a:cubicBezTo>
                    <a:pt x="0" y="1724"/>
                    <a:pt x="497" y="2222"/>
                    <a:pt x="1111" y="2222"/>
                  </a:cubicBezTo>
                  <a:close/>
                  <a:moveTo>
                    <a:pt x="1111" y="1887"/>
                  </a:moveTo>
                  <a:cubicBezTo>
                    <a:pt x="1539" y="1887"/>
                    <a:pt x="1886" y="1539"/>
                    <a:pt x="1886" y="1111"/>
                  </a:cubicBezTo>
                  <a:cubicBezTo>
                    <a:pt x="1886" y="682"/>
                    <a:pt x="1539" y="335"/>
                    <a:pt x="1111" y="335"/>
                  </a:cubicBezTo>
                  <a:cubicBezTo>
                    <a:pt x="682" y="335"/>
                    <a:pt x="335" y="682"/>
                    <a:pt x="335" y="1111"/>
                  </a:cubicBezTo>
                  <a:cubicBezTo>
                    <a:pt x="335" y="1539"/>
                    <a:pt x="682" y="1887"/>
                    <a:pt x="1111" y="1887"/>
                  </a:cubicBezTo>
                  <a:close/>
                </a:path>
              </a:pathLst>
            </a:custGeom>
            <a:solidFill>
              <a:srgbClr val="003466"/>
            </a:solidFill>
            <a:ln w="9525">
              <a:noFill/>
              <a:round/>
            </a:ln>
          </p:spPr>
          <p:txBody>
            <a:bodyPr/>
            <a:lstStyle/>
            <a:p>
              <a:pPr marL="0" marR="0" lvl="0" indent="0" defTabSz="913130" eaLnBrk="1" fontAlgn="base" latinLnBrk="0" hangingPunct="1">
                <a:lnSpc>
                  <a:spcPct val="100000"/>
                </a:lnSpc>
                <a:spcBef>
                  <a:spcPct val="0"/>
                </a:spcBef>
                <a:spcAft>
                  <a:spcPct val="0"/>
                </a:spcAft>
                <a:buClrTx/>
                <a:buSzTx/>
                <a:buFontTx/>
                <a:buNone/>
                <a:defRPr/>
              </a:pPr>
              <a:endParaRPr kumimoji="0" lang="zh-CN" altLang="en-US" sz="1690" b="1"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endParaRPr>
            </a:p>
          </p:txBody>
        </p:sp>
        <p:sp>
          <p:nvSpPr>
            <p:cNvPr id="32" name="TextBox 20"/>
            <p:cNvSpPr txBox="1">
              <a:spLocks noChangeArrowheads="1"/>
            </p:cNvSpPr>
            <p:nvPr/>
          </p:nvSpPr>
          <p:spPr bwMode="auto">
            <a:xfrm>
              <a:off x="3042" y="2260"/>
              <a:ext cx="202" cy="226"/>
            </a:xfrm>
            <a:prstGeom prst="rect">
              <a:avLst/>
            </a:prstGeom>
            <a:noFill/>
            <a:ln w="9525">
              <a:noFill/>
              <a:miter lim="800000"/>
            </a:ln>
          </p:spPr>
          <p:txBody>
            <a:bodyPr wrap="square">
              <a:spAutoFit/>
            </a:bodyPr>
            <a:lstStyle/>
            <a:p>
              <a:pPr marL="0" marR="0" lvl="0" indent="0" defTabSz="859790" eaLnBrk="1" fontAlgn="base" latinLnBrk="0" hangingPunct="1">
                <a:lnSpc>
                  <a:spcPct val="100000"/>
                </a:lnSpc>
                <a:spcBef>
                  <a:spcPct val="0"/>
                </a:spcBef>
                <a:spcAft>
                  <a:spcPct val="0"/>
                </a:spcAft>
                <a:buClrTx/>
                <a:buSzTx/>
                <a:buFontTx/>
                <a:buNone/>
                <a:defRPr/>
              </a:pPr>
              <a:r>
                <a:rPr kumimoji="0" lang="en-US" sz="1600" b="0" i="0" u="none" strike="noStrike" kern="0" cap="none" spc="0" normalizeH="0" baseline="0" noProof="0">
                  <a:ln>
                    <a:noFill/>
                  </a:ln>
                  <a:solidFill>
                    <a:srgbClr val="808080"/>
                  </a:solidFill>
                  <a:effectLst/>
                  <a:uLnTx/>
                  <a:uFillTx/>
                  <a:latin typeface="微软雅黑" panose="020B0503020204020204" pitchFamily="34" charset="-122"/>
                  <a:ea typeface="微软雅黑" panose="020B0503020204020204" pitchFamily="34" charset="-122"/>
                </a:rPr>
                <a:t>3</a:t>
              </a:r>
            </a:p>
          </p:txBody>
        </p:sp>
      </p:grpSp>
      <p:grpSp>
        <p:nvGrpSpPr>
          <p:cNvPr id="33" name="Group 39"/>
          <p:cNvGrpSpPr/>
          <p:nvPr/>
        </p:nvGrpSpPr>
        <p:grpSpPr bwMode="auto">
          <a:xfrm>
            <a:off x="2213507" y="3339607"/>
            <a:ext cx="917575" cy="925295"/>
            <a:chOff x="1549" y="2219"/>
            <a:chExt cx="739" cy="782"/>
          </a:xfrm>
        </p:grpSpPr>
        <p:sp>
          <p:nvSpPr>
            <p:cNvPr id="34" name="Freeform 10"/>
            <p:cNvSpPr>
              <a:spLocks noEditPoints="1"/>
            </p:cNvSpPr>
            <p:nvPr/>
          </p:nvSpPr>
          <p:spPr bwMode="auto">
            <a:xfrm>
              <a:off x="1549" y="2219"/>
              <a:ext cx="739" cy="782"/>
            </a:xfrm>
            <a:custGeom>
              <a:avLst/>
              <a:gdLst>
                <a:gd name="T0" fmla="*/ 379 w 2222"/>
                <a:gd name="T1" fmla="*/ 765 h 2222"/>
                <a:gd name="T2" fmla="*/ 757 w 2222"/>
                <a:gd name="T3" fmla="*/ 382 h 2222"/>
                <a:gd name="T4" fmla="*/ 379 w 2222"/>
                <a:gd name="T5" fmla="*/ 0 h 2222"/>
                <a:gd name="T6" fmla="*/ 0 w 2222"/>
                <a:gd name="T7" fmla="*/ 382 h 2222"/>
                <a:gd name="T8" fmla="*/ 379 w 2222"/>
                <a:gd name="T9" fmla="*/ 765 h 2222"/>
                <a:gd name="T10" fmla="*/ 379 w 2222"/>
                <a:gd name="T11" fmla="*/ 649 h 2222"/>
                <a:gd name="T12" fmla="*/ 643 w 2222"/>
                <a:gd name="T13" fmla="*/ 382 h 2222"/>
                <a:gd name="T14" fmla="*/ 379 w 2222"/>
                <a:gd name="T15" fmla="*/ 115 h 2222"/>
                <a:gd name="T16" fmla="*/ 114 w 2222"/>
                <a:gd name="T17" fmla="*/ 382 h 2222"/>
                <a:gd name="T18" fmla="*/ 379 w 2222"/>
                <a:gd name="T19" fmla="*/ 649 h 2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2"/>
                <a:gd name="T31" fmla="*/ 0 h 2222"/>
                <a:gd name="T32" fmla="*/ 2222 w 2222"/>
                <a:gd name="T33" fmla="*/ 2222 h 2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2" h="2222">
                  <a:moveTo>
                    <a:pt x="1111" y="2222"/>
                  </a:moveTo>
                  <a:cubicBezTo>
                    <a:pt x="1724" y="2222"/>
                    <a:pt x="2222" y="1724"/>
                    <a:pt x="2222" y="1111"/>
                  </a:cubicBezTo>
                  <a:cubicBezTo>
                    <a:pt x="2222" y="497"/>
                    <a:pt x="1724" y="0"/>
                    <a:pt x="1111" y="0"/>
                  </a:cubicBezTo>
                  <a:cubicBezTo>
                    <a:pt x="497" y="0"/>
                    <a:pt x="0" y="497"/>
                    <a:pt x="0" y="1111"/>
                  </a:cubicBezTo>
                  <a:cubicBezTo>
                    <a:pt x="0" y="1724"/>
                    <a:pt x="497" y="2222"/>
                    <a:pt x="1111" y="2222"/>
                  </a:cubicBezTo>
                  <a:close/>
                  <a:moveTo>
                    <a:pt x="1111" y="1887"/>
                  </a:moveTo>
                  <a:cubicBezTo>
                    <a:pt x="1539" y="1887"/>
                    <a:pt x="1887" y="1539"/>
                    <a:pt x="1887" y="1111"/>
                  </a:cubicBezTo>
                  <a:cubicBezTo>
                    <a:pt x="1887" y="683"/>
                    <a:pt x="1539" y="335"/>
                    <a:pt x="1111" y="335"/>
                  </a:cubicBezTo>
                  <a:cubicBezTo>
                    <a:pt x="682" y="335"/>
                    <a:pt x="335" y="683"/>
                    <a:pt x="335" y="1111"/>
                  </a:cubicBezTo>
                  <a:cubicBezTo>
                    <a:pt x="335" y="1539"/>
                    <a:pt x="682" y="1887"/>
                    <a:pt x="1111" y="1887"/>
                  </a:cubicBezTo>
                  <a:close/>
                </a:path>
              </a:pathLst>
            </a:custGeom>
            <a:solidFill>
              <a:srgbClr val="003466"/>
            </a:solidFill>
            <a:ln w="9525">
              <a:noFill/>
              <a:round/>
            </a:ln>
          </p:spPr>
          <p:txBody>
            <a:bodyPr/>
            <a:lstStyle/>
            <a:p>
              <a:pPr marL="0" marR="0" lvl="0" indent="0" defTabSz="913130" eaLnBrk="1" fontAlgn="base" latinLnBrk="0" hangingPunct="1">
                <a:lnSpc>
                  <a:spcPct val="100000"/>
                </a:lnSpc>
                <a:spcBef>
                  <a:spcPct val="0"/>
                </a:spcBef>
                <a:spcAft>
                  <a:spcPct val="0"/>
                </a:spcAft>
                <a:buClrTx/>
                <a:buSzTx/>
                <a:buFontTx/>
                <a:buNone/>
                <a:defRPr/>
              </a:pPr>
              <a:endParaRPr kumimoji="0" lang="zh-CN" altLang="en-US" sz="1690" b="1"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endParaRPr>
            </a:p>
          </p:txBody>
        </p:sp>
        <p:sp>
          <p:nvSpPr>
            <p:cNvPr id="35" name="TextBox 23"/>
            <p:cNvSpPr txBox="1">
              <a:spLocks noChangeArrowheads="1"/>
            </p:cNvSpPr>
            <p:nvPr/>
          </p:nvSpPr>
          <p:spPr bwMode="auto">
            <a:xfrm>
              <a:off x="1813" y="2451"/>
              <a:ext cx="399" cy="285"/>
            </a:xfrm>
            <a:prstGeom prst="rect">
              <a:avLst/>
            </a:prstGeom>
            <a:noFill/>
            <a:ln w="9525">
              <a:noFill/>
              <a:miter lim="800000"/>
            </a:ln>
          </p:spPr>
          <p:txBody>
            <a:bodyPr wrap="square">
              <a:spAutoFit/>
            </a:bodyPr>
            <a:lstStyle/>
            <a:p>
              <a:pPr marL="0" marR="0" lvl="0" indent="0" defTabSz="859790" eaLnBrk="1" fontAlgn="base" latinLnBrk="0" hangingPunct="1">
                <a:lnSpc>
                  <a:spcPct val="100000"/>
                </a:lnSpc>
                <a:spcBef>
                  <a:spcPct val="0"/>
                </a:spcBef>
                <a:spcAft>
                  <a:spcPct val="0"/>
                </a:spcAft>
                <a:buClrTx/>
                <a:buSzTx/>
                <a:buFontTx/>
                <a:buNone/>
                <a:defRPr/>
              </a:pPr>
              <a:r>
                <a:rPr kumimoji="0" lang="en-US" altLang="zh-CN" sz="1600" b="0" i="0" u="none" strike="noStrike" kern="0" cap="none" spc="0" normalizeH="0" baseline="0" noProof="0">
                  <a:ln>
                    <a:noFill/>
                  </a:ln>
                  <a:solidFill>
                    <a:srgbClr val="808080"/>
                  </a:solidFill>
                  <a:effectLst/>
                  <a:uLnTx/>
                  <a:uFillTx/>
                  <a:latin typeface="微软雅黑" panose="020B0503020204020204" pitchFamily="34" charset="-122"/>
                  <a:ea typeface="微软雅黑" panose="020B0503020204020204" pitchFamily="34" charset="-122"/>
                </a:rPr>
                <a:t>4</a:t>
              </a:r>
            </a:p>
          </p:txBody>
        </p:sp>
      </p:grpSp>
      <p:sp>
        <p:nvSpPr>
          <p:cNvPr id="36" name="等腰三角形 1"/>
          <p:cNvSpPr/>
          <p:nvPr/>
        </p:nvSpPr>
        <p:spPr bwMode="auto">
          <a:xfrm flipV="1">
            <a:off x="3458752" y="1611862"/>
            <a:ext cx="1239308" cy="113479"/>
          </a:xfrm>
          <a:custGeom>
            <a:avLst/>
            <a:gdLst>
              <a:gd name="T0" fmla="*/ 18865 w 2313967"/>
              <a:gd name="T1" fmla="*/ 0 h 288032"/>
              <a:gd name="T2" fmla="*/ 23942 w 2313967"/>
              <a:gd name="T3" fmla="*/ 1167 h 288032"/>
              <a:gd name="T4" fmla="*/ 78880 w 2313967"/>
              <a:gd name="T5" fmla="*/ 1167 h 288032"/>
              <a:gd name="T6" fmla="*/ 78880 w 2313967"/>
              <a:gd name="T7" fmla="*/ 1556 h 288032"/>
              <a:gd name="T8" fmla="*/ 25635 w 2313967"/>
              <a:gd name="T9" fmla="*/ 1556 h 288032"/>
              <a:gd name="T10" fmla="*/ 12096 w 2313967"/>
              <a:gd name="T11" fmla="*/ 1556 h 288032"/>
              <a:gd name="T12" fmla="*/ 0 w 2313967"/>
              <a:gd name="T13" fmla="*/ 1556 h 288032"/>
              <a:gd name="T14" fmla="*/ 0 w 2313967"/>
              <a:gd name="T15" fmla="*/ 1167 h 288032"/>
              <a:gd name="T16" fmla="*/ 13788 w 2313967"/>
              <a:gd name="T17" fmla="*/ 1167 h 2880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13967"/>
              <a:gd name="T28" fmla="*/ 0 h 288032"/>
              <a:gd name="T29" fmla="*/ 2313967 w 2313967"/>
              <a:gd name="T30" fmla="*/ 288032 h 2880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13967" h="288032">
                <a:moveTo>
                  <a:pt x="553417" y="0"/>
                </a:moveTo>
                <a:lnTo>
                  <a:pt x="702355" y="216024"/>
                </a:lnTo>
                <a:lnTo>
                  <a:pt x="2313967" y="216024"/>
                </a:lnTo>
                <a:lnTo>
                  <a:pt x="2313967" y="288032"/>
                </a:lnTo>
                <a:lnTo>
                  <a:pt x="752001" y="288032"/>
                </a:lnTo>
                <a:lnTo>
                  <a:pt x="354833" y="288032"/>
                </a:lnTo>
                <a:lnTo>
                  <a:pt x="0" y="288032"/>
                </a:lnTo>
                <a:lnTo>
                  <a:pt x="0" y="216024"/>
                </a:lnTo>
                <a:lnTo>
                  <a:pt x="404479" y="216024"/>
                </a:lnTo>
                <a:close/>
              </a:path>
            </a:pathLst>
          </a:custGeom>
          <a:solidFill>
            <a:srgbClr val="808080"/>
          </a:solidFill>
          <a:ln w="9525" cap="flat" cmpd="sng" algn="ctr">
            <a:noFill/>
            <a:prstDash val="solid"/>
            <a:round/>
            <a:headEnd type="none" w="med" len="med"/>
            <a:tailEnd type="none" w="med" len="med"/>
          </a:ln>
        </p:spPr>
        <p:txBody>
          <a:bodyPr/>
          <a:lstStyle/>
          <a:p>
            <a:pPr defTabSz="913130" fontAlgn="base">
              <a:spcBef>
                <a:spcPct val="0"/>
              </a:spcBef>
              <a:spcAft>
                <a:spcPct val="0"/>
              </a:spcAft>
            </a:pPr>
            <a:endParaRPr lang="zh-CN" altLang="en-US" sz="1690" b="1">
              <a:solidFill>
                <a:srgbClr val="000000"/>
              </a:solidFill>
              <a:latin typeface="Arial" panose="020B0604020202020204" pitchFamily="34" charset="0"/>
              <a:ea typeface="微软雅黑" panose="020B0503020204020204" pitchFamily="34" charset="-122"/>
            </a:endParaRPr>
          </a:p>
        </p:txBody>
      </p:sp>
      <p:sp>
        <p:nvSpPr>
          <p:cNvPr id="37" name="等腰三角形 1"/>
          <p:cNvSpPr/>
          <p:nvPr/>
        </p:nvSpPr>
        <p:spPr bwMode="auto">
          <a:xfrm flipV="1">
            <a:off x="5839678" y="1725139"/>
            <a:ext cx="1237814" cy="114972"/>
          </a:xfrm>
          <a:custGeom>
            <a:avLst/>
            <a:gdLst>
              <a:gd name="T0" fmla="*/ 18729 w 2313967"/>
              <a:gd name="T1" fmla="*/ 0 h 288032"/>
              <a:gd name="T2" fmla="*/ 23770 w 2313967"/>
              <a:gd name="T3" fmla="*/ 1262 h 288032"/>
              <a:gd name="T4" fmla="*/ 78311 w 2313967"/>
              <a:gd name="T5" fmla="*/ 1262 h 288032"/>
              <a:gd name="T6" fmla="*/ 78311 w 2313967"/>
              <a:gd name="T7" fmla="*/ 1683 h 288032"/>
              <a:gd name="T8" fmla="*/ 25450 w 2313967"/>
              <a:gd name="T9" fmla="*/ 1683 h 288032"/>
              <a:gd name="T10" fmla="*/ 12008 w 2313967"/>
              <a:gd name="T11" fmla="*/ 1683 h 288032"/>
              <a:gd name="T12" fmla="*/ 0 w 2313967"/>
              <a:gd name="T13" fmla="*/ 1683 h 288032"/>
              <a:gd name="T14" fmla="*/ 0 w 2313967"/>
              <a:gd name="T15" fmla="*/ 1262 h 288032"/>
              <a:gd name="T16" fmla="*/ 13688 w 2313967"/>
              <a:gd name="T17" fmla="*/ 1262 h 2880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13967"/>
              <a:gd name="T28" fmla="*/ 0 h 288032"/>
              <a:gd name="T29" fmla="*/ 2313967 w 2313967"/>
              <a:gd name="T30" fmla="*/ 288032 h 2880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13967" h="288032">
                <a:moveTo>
                  <a:pt x="553417" y="0"/>
                </a:moveTo>
                <a:lnTo>
                  <a:pt x="702355" y="216024"/>
                </a:lnTo>
                <a:lnTo>
                  <a:pt x="2313967" y="216024"/>
                </a:lnTo>
                <a:lnTo>
                  <a:pt x="2313967" y="288032"/>
                </a:lnTo>
                <a:lnTo>
                  <a:pt x="752001" y="288032"/>
                </a:lnTo>
                <a:lnTo>
                  <a:pt x="354833" y="288032"/>
                </a:lnTo>
                <a:lnTo>
                  <a:pt x="0" y="288032"/>
                </a:lnTo>
                <a:lnTo>
                  <a:pt x="0" y="216024"/>
                </a:lnTo>
                <a:lnTo>
                  <a:pt x="404479" y="216024"/>
                </a:lnTo>
                <a:close/>
              </a:path>
            </a:pathLst>
          </a:custGeom>
          <a:solidFill>
            <a:srgbClr val="808080"/>
          </a:solidFill>
          <a:ln w="9525" cap="flat" cmpd="sng" algn="ctr">
            <a:noFill/>
            <a:prstDash val="solid"/>
            <a:round/>
            <a:headEnd type="none" w="med" len="med"/>
            <a:tailEnd type="none" w="med" len="med"/>
          </a:ln>
        </p:spPr>
        <p:txBody>
          <a:bodyPr/>
          <a:lstStyle/>
          <a:p>
            <a:pPr defTabSz="913130" fontAlgn="base">
              <a:spcBef>
                <a:spcPct val="0"/>
              </a:spcBef>
              <a:spcAft>
                <a:spcPct val="0"/>
              </a:spcAft>
            </a:pPr>
            <a:endParaRPr lang="zh-CN" altLang="en-US" sz="1690" b="1">
              <a:solidFill>
                <a:srgbClr val="000000"/>
              </a:solidFill>
              <a:latin typeface="Arial" panose="020B0604020202020204" pitchFamily="34" charset="0"/>
              <a:ea typeface="微软雅黑" panose="020B0503020204020204" pitchFamily="34" charset="-122"/>
            </a:endParaRPr>
          </a:p>
        </p:txBody>
      </p:sp>
      <p:sp>
        <p:nvSpPr>
          <p:cNvPr id="38" name="等腰三角形 1"/>
          <p:cNvSpPr/>
          <p:nvPr/>
        </p:nvSpPr>
        <p:spPr bwMode="auto">
          <a:xfrm>
            <a:off x="4074785" y="4129097"/>
            <a:ext cx="1237814" cy="114972"/>
          </a:xfrm>
          <a:custGeom>
            <a:avLst/>
            <a:gdLst>
              <a:gd name="T0" fmla="*/ 18729 w 2313967"/>
              <a:gd name="T1" fmla="*/ 0 h 288032"/>
              <a:gd name="T2" fmla="*/ 23770 w 2313967"/>
              <a:gd name="T3" fmla="*/ 1262 h 288032"/>
              <a:gd name="T4" fmla="*/ 78311 w 2313967"/>
              <a:gd name="T5" fmla="*/ 1262 h 288032"/>
              <a:gd name="T6" fmla="*/ 78311 w 2313967"/>
              <a:gd name="T7" fmla="*/ 1683 h 288032"/>
              <a:gd name="T8" fmla="*/ 25450 w 2313967"/>
              <a:gd name="T9" fmla="*/ 1683 h 288032"/>
              <a:gd name="T10" fmla="*/ 12008 w 2313967"/>
              <a:gd name="T11" fmla="*/ 1683 h 288032"/>
              <a:gd name="T12" fmla="*/ 0 w 2313967"/>
              <a:gd name="T13" fmla="*/ 1683 h 288032"/>
              <a:gd name="T14" fmla="*/ 0 w 2313967"/>
              <a:gd name="T15" fmla="*/ 1262 h 288032"/>
              <a:gd name="T16" fmla="*/ 13688 w 2313967"/>
              <a:gd name="T17" fmla="*/ 1262 h 2880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13967"/>
              <a:gd name="T28" fmla="*/ 0 h 288032"/>
              <a:gd name="T29" fmla="*/ 2313967 w 2313967"/>
              <a:gd name="T30" fmla="*/ 288032 h 2880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13967" h="288032">
                <a:moveTo>
                  <a:pt x="553417" y="0"/>
                </a:moveTo>
                <a:lnTo>
                  <a:pt x="702355" y="216024"/>
                </a:lnTo>
                <a:lnTo>
                  <a:pt x="2313967" y="216024"/>
                </a:lnTo>
                <a:lnTo>
                  <a:pt x="2313967" y="288032"/>
                </a:lnTo>
                <a:lnTo>
                  <a:pt x="752001" y="288032"/>
                </a:lnTo>
                <a:lnTo>
                  <a:pt x="354833" y="288032"/>
                </a:lnTo>
                <a:lnTo>
                  <a:pt x="0" y="288032"/>
                </a:lnTo>
                <a:lnTo>
                  <a:pt x="0" y="216024"/>
                </a:lnTo>
                <a:lnTo>
                  <a:pt x="404479" y="216024"/>
                </a:lnTo>
                <a:close/>
              </a:path>
            </a:pathLst>
          </a:custGeom>
          <a:solidFill>
            <a:srgbClr val="808080"/>
          </a:solidFill>
          <a:ln w="9525" cap="flat" cmpd="sng" algn="ctr">
            <a:noFill/>
            <a:prstDash val="solid"/>
            <a:round/>
            <a:headEnd type="none" w="med" len="med"/>
            <a:tailEnd type="none" w="med" len="med"/>
          </a:ln>
        </p:spPr>
        <p:txBody>
          <a:bodyPr/>
          <a:lstStyle/>
          <a:p>
            <a:pPr defTabSz="913130" fontAlgn="base">
              <a:spcBef>
                <a:spcPct val="0"/>
              </a:spcBef>
              <a:spcAft>
                <a:spcPct val="0"/>
              </a:spcAft>
            </a:pPr>
            <a:endParaRPr lang="zh-CN" altLang="en-US" sz="1690" b="1">
              <a:solidFill>
                <a:srgbClr val="000000"/>
              </a:solidFill>
              <a:latin typeface="Arial" panose="020B0604020202020204" pitchFamily="34" charset="0"/>
              <a:ea typeface="微软雅黑" panose="020B0503020204020204" pitchFamily="34" charset="-122"/>
            </a:endParaRPr>
          </a:p>
        </p:txBody>
      </p:sp>
      <p:sp>
        <p:nvSpPr>
          <p:cNvPr id="39" name="等腰三角形 1"/>
          <p:cNvSpPr/>
          <p:nvPr/>
        </p:nvSpPr>
        <p:spPr bwMode="auto">
          <a:xfrm>
            <a:off x="2050085" y="4376959"/>
            <a:ext cx="1237814" cy="116465"/>
          </a:xfrm>
          <a:custGeom>
            <a:avLst/>
            <a:gdLst>
              <a:gd name="T0" fmla="*/ 18729 w 2313967"/>
              <a:gd name="T1" fmla="*/ 0 h 288032"/>
              <a:gd name="T2" fmla="*/ 23770 w 2313967"/>
              <a:gd name="T3" fmla="*/ 1364 h 288032"/>
              <a:gd name="T4" fmla="*/ 78311 w 2313967"/>
              <a:gd name="T5" fmla="*/ 1364 h 288032"/>
              <a:gd name="T6" fmla="*/ 78311 w 2313967"/>
              <a:gd name="T7" fmla="*/ 1818 h 288032"/>
              <a:gd name="T8" fmla="*/ 25450 w 2313967"/>
              <a:gd name="T9" fmla="*/ 1818 h 288032"/>
              <a:gd name="T10" fmla="*/ 12008 w 2313967"/>
              <a:gd name="T11" fmla="*/ 1818 h 288032"/>
              <a:gd name="T12" fmla="*/ 0 w 2313967"/>
              <a:gd name="T13" fmla="*/ 1818 h 288032"/>
              <a:gd name="T14" fmla="*/ 0 w 2313967"/>
              <a:gd name="T15" fmla="*/ 1364 h 288032"/>
              <a:gd name="T16" fmla="*/ 13688 w 2313967"/>
              <a:gd name="T17" fmla="*/ 1364 h 2880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13967"/>
              <a:gd name="T28" fmla="*/ 0 h 288032"/>
              <a:gd name="T29" fmla="*/ 2313967 w 2313967"/>
              <a:gd name="T30" fmla="*/ 288032 h 2880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13967" h="288032">
                <a:moveTo>
                  <a:pt x="553417" y="0"/>
                </a:moveTo>
                <a:lnTo>
                  <a:pt x="702355" y="216024"/>
                </a:lnTo>
                <a:lnTo>
                  <a:pt x="2313967" y="216024"/>
                </a:lnTo>
                <a:lnTo>
                  <a:pt x="2313967" y="288032"/>
                </a:lnTo>
                <a:lnTo>
                  <a:pt x="752001" y="288032"/>
                </a:lnTo>
                <a:lnTo>
                  <a:pt x="354833" y="288032"/>
                </a:lnTo>
                <a:lnTo>
                  <a:pt x="0" y="288032"/>
                </a:lnTo>
                <a:lnTo>
                  <a:pt x="0" y="216024"/>
                </a:lnTo>
                <a:lnTo>
                  <a:pt x="404479" y="216024"/>
                </a:lnTo>
                <a:close/>
              </a:path>
            </a:pathLst>
          </a:custGeom>
          <a:solidFill>
            <a:srgbClr val="808080"/>
          </a:solidFill>
          <a:ln w="9525" cap="flat" cmpd="sng" algn="ctr">
            <a:noFill/>
            <a:prstDash val="solid"/>
            <a:round/>
            <a:headEnd type="none" w="med" len="med"/>
            <a:tailEnd type="none" w="med" len="med"/>
          </a:ln>
        </p:spPr>
        <p:txBody>
          <a:bodyPr/>
          <a:lstStyle/>
          <a:p>
            <a:pPr defTabSz="913130" fontAlgn="base">
              <a:spcBef>
                <a:spcPct val="0"/>
              </a:spcBef>
              <a:spcAft>
                <a:spcPct val="0"/>
              </a:spcAft>
            </a:pPr>
            <a:endParaRPr lang="zh-CN" altLang="en-US" sz="1690" b="1">
              <a:solidFill>
                <a:srgbClr val="000000"/>
              </a:solidFill>
              <a:latin typeface="Arial" panose="020B0604020202020204" pitchFamily="34" charset="0"/>
              <a:ea typeface="微软雅黑" panose="020B0503020204020204" pitchFamily="34" charset="-122"/>
            </a:endParaRPr>
          </a:p>
        </p:txBody>
      </p:sp>
      <p:sp>
        <p:nvSpPr>
          <p:cNvPr id="40" name="Text Box 31"/>
          <p:cNvSpPr txBox="1">
            <a:spLocks noChangeArrowheads="1"/>
          </p:cNvSpPr>
          <p:nvPr/>
        </p:nvSpPr>
        <p:spPr bwMode="auto">
          <a:xfrm>
            <a:off x="3352961" y="1317934"/>
            <a:ext cx="1421471" cy="275590"/>
          </a:xfrm>
          <a:prstGeom prst="rect">
            <a:avLst/>
          </a:prstGeom>
          <a:noFill/>
          <a:ln w="9525">
            <a:noFill/>
            <a:miter lim="800000"/>
          </a:ln>
        </p:spPr>
        <p:txBody>
          <a:bodyPr>
            <a:spAutoFit/>
          </a:bodyPr>
          <a:lstStyle/>
          <a:p>
            <a:pPr defTabSz="859790" fontAlgn="base">
              <a:spcBef>
                <a:spcPct val="50000"/>
              </a:spcBef>
              <a:spcAft>
                <a:spcPct val="0"/>
              </a:spcAft>
            </a:pPr>
            <a:r>
              <a:rPr lang="zh-CN" altLang="en-US" sz="1200">
                <a:solidFill>
                  <a:srgbClr val="808080"/>
                </a:solidFill>
                <a:latin typeface="Arial" panose="020B0604020202020204" pitchFamily="34" charset="0"/>
                <a:ea typeface="微软雅黑" panose="020B0503020204020204" pitchFamily="34" charset="-122"/>
              </a:rPr>
              <a:t>有明确的业务范围</a:t>
            </a:r>
          </a:p>
        </p:txBody>
      </p:sp>
      <p:sp>
        <p:nvSpPr>
          <p:cNvPr id="41" name="Text Box 32"/>
          <p:cNvSpPr txBox="1">
            <a:spLocks noChangeArrowheads="1"/>
          </p:cNvSpPr>
          <p:nvPr/>
        </p:nvSpPr>
        <p:spPr bwMode="auto">
          <a:xfrm>
            <a:off x="5324475" y="1264920"/>
            <a:ext cx="2266950" cy="460375"/>
          </a:xfrm>
          <a:prstGeom prst="rect">
            <a:avLst/>
          </a:prstGeom>
          <a:noFill/>
          <a:ln w="9525">
            <a:noFill/>
            <a:miter lim="800000"/>
          </a:ln>
        </p:spPr>
        <p:txBody>
          <a:bodyPr wrap="square">
            <a:spAutoFit/>
          </a:bodyPr>
          <a:lstStyle/>
          <a:p>
            <a:pPr algn="ctr" defTabSz="859790" fontAlgn="base">
              <a:spcBef>
                <a:spcPct val="50000"/>
              </a:spcBef>
              <a:spcAft>
                <a:spcPct val="0"/>
              </a:spcAft>
            </a:pPr>
            <a:r>
              <a:rPr lang="zh-CN" altLang="en-US" sz="1200">
                <a:solidFill>
                  <a:srgbClr val="808080"/>
                </a:solidFill>
                <a:latin typeface="Arial" panose="020B0604020202020204" pitchFamily="34" charset="0"/>
                <a:ea typeface="微软雅黑" panose="020B0503020204020204" pitchFamily="34" charset="-122"/>
              </a:rPr>
              <a:t>有在业务范围内进行司法鉴定所必需的仪器、设备</a:t>
            </a:r>
          </a:p>
        </p:txBody>
      </p:sp>
      <p:sp>
        <p:nvSpPr>
          <p:cNvPr id="42" name="Text Box 33"/>
          <p:cNvSpPr txBox="1">
            <a:spLocks noChangeArrowheads="1"/>
          </p:cNvSpPr>
          <p:nvPr/>
        </p:nvSpPr>
        <p:spPr bwMode="auto">
          <a:xfrm>
            <a:off x="1957938" y="4571376"/>
            <a:ext cx="1421471" cy="460375"/>
          </a:xfrm>
          <a:prstGeom prst="rect">
            <a:avLst/>
          </a:prstGeom>
          <a:noFill/>
          <a:ln w="9525">
            <a:noFill/>
            <a:miter lim="800000"/>
          </a:ln>
        </p:spPr>
        <p:txBody>
          <a:bodyPr>
            <a:spAutoFit/>
          </a:bodyPr>
          <a:lstStyle/>
          <a:p>
            <a:pPr algn="ctr" defTabSz="859790" fontAlgn="base">
              <a:spcBef>
                <a:spcPct val="50000"/>
              </a:spcBef>
              <a:spcAft>
                <a:spcPct val="0"/>
              </a:spcAft>
            </a:pPr>
            <a:r>
              <a:rPr lang="zh-CN" altLang="en-US" sz="1200">
                <a:solidFill>
                  <a:srgbClr val="808080"/>
                </a:solidFill>
                <a:latin typeface="Arial" panose="020B0604020202020204" pitchFamily="34" charset="0"/>
                <a:ea typeface="微软雅黑" panose="020B0503020204020204" pitchFamily="34" charset="-122"/>
              </a:rPr>
              <a:t>每项司法鉴定业务有三名以上鉴定人</a:t>
            </a:r>
          </a:p>
        </p:txBody>
      </p:sp>
      <p:sp>
        <p:nvSpPr>
          <p:cNvPr id="43" name="Text Box 34"/>
          <p:cNvSpPr txBox="1">
            <a:spLocks noChangeArrowheads="1"/>
          </p:cNvSpPr>
          <p:nvPr/>
        </p:nvSpPr>
        <p:spPr bwMode="auto">
          <a:xfrm>
            <a:off x="3674110" y="4244340"/>
            <a:ext cx="2177415" cy="645160"/>
          </a:xfrm>
          <a:prstGeom prst="rect">
            <a:avLst/>
          </a:prstGeom>
          <a:noFill/>
          <a:ln w="9525">
            <a:noFill/>
            <a:miter lim="800000"/>
          </a:ln>
        </p:spPr>
        <p:txBody>
          <a:bodyPr wrap="square">
            <a:spAutoFit/>
          </a:bodyPr>
          <a:lstStyle/>
          <a:p>
            <a:pPr algn="ctr" defTabSz="859790" fontAlgn="base">
              <a:spcBef>
                <a:spcPct val="50000"/>
              </a:spcBef>
              <a:spcAft>
                <a:spcPct val="0"/>
              </a:spcAft>
            </a:pPr>
            <a:r>
              <a:rPr lang="zh-CN" altLang="en-US" sz="1200">
                <a:solidFill>
                  <a:srgbClr val="808080"/>
                </a:solidFill>
                <a:latin typeface="Arial" panose="020B0604020202020204" pitchFamily="34" charset="0"/>
                <a:ea typeface="微软雅黑" panose="020B0503020204020204" pitchFamily="34" charset="-122"/>
              </a:rPr>
              <a:t>有在业务范围内进行司法鉴定所必需的依法通过计量认证或者实验室认可的检测实验室</a:t>
            </a:r>
          </a:p>
        </p:txBody>
      </p:sp>
      <p:sp>
        <p:nvSpPr>
          <p:cNvPr id="2" name="文本框 1"/>
          <p:cNvSpPr txBox="1"/>
          <p:nvPr/>
        </p:nvSpPr>
        <p:spPr>
          <a:xfrm>
            <a:off x="196215" y="734060"/>
            <a:ext cx="9123680" cy="583565"/>
          </a:xfrm>
          <a:prstGeom prst="rect">
            <a:avLst/>
          </a:prstGeom>
          <a:noFill/>
        </p:spPr>
        <p:txBody>
          <a:bodyPr wrap="square" rtlCol="0">
            <a:spAutoFit/>
          </a:bodyPr>
          <a:lstStyle/>
          <a:p>
            <a:r>
              <a:rPr lang="zh-CN" altLang="en-US" sz="1600" b="1">
                <a:solidFill>
                  <a:schemeClr val="accent1"/>
                </a:solidFill>
              </a:rPr>
              <a:t>一、司法鉴定机构，是指具备司法鉴定组织的设立条件，法人或者其他组织申请从事司法鉴定业务的，应当具备下列条件：</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1000"/>
                                        <p:tgtEl>
                                          <p:spTgt spid="16"/>
                                        </p:tgtEl>
                                      </p:cBhvr>
                                    </p:animEffect>
                                  </p:childTnLst>
                                </p:cTn>
                              </p:par>
                              <p:par>
                                <p:cTn id="11" presetID="22" presetClass="entr" presetSubtype="4"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down)">
                                      <p:cBhvr>
                                        <p:cTn id="13" dur="1000"/>
                                        <p:tgtEl>
                                          <p:spTgt spid="2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1000"/>
                                        <p:tgtEl>
                                          <p:spTgt spid="17"/>
                                        </p:tgtEl>
                                      </p:cBhvr>
                                    </p:animEffect>
                                  </p:childTnLst>
                                </p:cTn>
                              </p:par>
                              <p:par>
                                <p:cTn id="17" presetID="22" presetClass="entr" presetSubtype="4"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down)">
                                      <p:cBhvr>
                                        <p:cTn id="19" dur="1000"/>
                                        <p:tgtEl>
                                          <p:spTgt spid="2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1000"/>
                                        <p:tgtEl>
                                          <p:spTgt spid="19"/>
                                        </p:tgtEl>
                                      </p:cBhvr>
                                    </p:animEffect>
                                  </p:childTnLst>
                                </p:cTn>
                              </p:par>
                              <p:par>
                                <p:cTn id="23" presetID="22" presetClass="entr" presetSubtype="1"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up)">
                                      <p:cBhvr>
                                        <p:cTn id="25" dur="1000"/>
                                        <p:tgtEl>
                                          <p:spTgt spid="3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1000"/>
                                        <p:tgtEl>
                                          <p:spTgt spid="20"/>
                                        </p:tgtEl>
                                      </p:cBhvr>
                                    </p:animEffect>
                                  </p:childTnLst>
                                </p:cTn>
                              </p:par>
                              <p:par>
                                <p:cTn id="29" presetID="22" presetClass="entr" presetSubtype="1"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up)">
                                      <p:cBhvr>
                                        <p:cTn id="31" dur="1000"/>
                                        <p:tgtEl>
                                          <p:spTgt spid="33"/>
                                        </p:tgtEl>
                                      </p:cBhvr>
                                    </p:animEffect>
                                  </p:childTnLst>
                                </p:cTn>
                              </p:par>
                            </p:childTnLst>
                          </p:cTn>
                        </p:par>
                        <p:par>
                          <p:cTn id="32" fill="hold">
                            <p:stCondLst>
                              <p:cond delay="500"/>
                            </p:stCondLst>
                            <p:childTnLst>
                              <p:par>
                                <p:cTn id="33" presetID="17" presetClass="entr" presetSubtype="10"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p:cTn id="35" dur="500" fill="hold"/>
                                        <p:tgtEl>
                                          <p:spTgt spid="36"/>
                                        </p:tgtEl>
                                        <p:attrNameLst>
                                          <p:attrName>ppt_w</p:attrName>
                                        </p:attrNameLst>
                                      </p:cBhvr>
                                      <p:tavLst>
                                        <p:tav tm="0">
                                          <p:val>
                                            <p:fltVal val="0"/>
                                          </p:val>
                                        </p:tav>
                                        <p:tav tm="100000">
                                          <p:val>
                                            <p:strVal val="#ppt_w"/>
                                          </p:val>
                                        </p:tav>
                                      </p:tavLst>
                                    </p:anim>
                                    <p:anim calcmode="lin" valueType="num">
                                      <p:cBhvr>
                                        <p:cTn id="36" dur="500" fill="hold"/>
                                        <p:tgtEl>
                                          <p:spTgt spid="36"/>
                                        </p:tgtEl>
                                        <p:attrNameLst>
                                          <p:attrName>ppt_h</p:attrName>
                                        </p:attrNameLst>
                                      </p:cBhvr>
                                      <p:tavLst>
                                        <p:tav tm="0">
                                          <p:val>
                                            <p:strVal val="#ppt_h"/>
                                          </p:val>
                                        </p:tav>
                                        <p:tav tm="100000">
                                          <p:val>
                                            <p:strVal val="#ppt_h"/>
                                          </p:val>
                                        </p:tav>
                                      </p:tavLst>
                                    </p:anim>
                                  </p:childTnLst>
                                </p:cTn>
                              </p:par>
                            </p:childTnLst>
                          </p:cTn>
                        </p:par>
                        <p:par>
                          <p:cTn id="37" fill="hold">
                            <p:stCondLst>
                              <p:cond delay="1000"/>
                            </p:stCondLst>
                            <p:childTnLst>
                              <p:par>
                                <p:cTn id="38" presetID="42" presetClass="entr" presetSubtype="0" fill="hold" grpId="0" nodeType="after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fade">
                                      <p:cBhvr>
                                        <p:cTn id="40" dur="1000"/>
                                        <p:tgtEl>
                                          <p:spTgt spid="40"/>
                                        </p:tgtEl>
                                      </p:cBhvr>
                                    </p:animEffect>
                                    <p:anim calcmode="lin" valueType="num">
                                      <p:cBhvr>
                                        <p:cTn id="41" dur="1000" fill="hold"/>
                                        <p:tgtEl>
                                          <p:spTgt spid="40"/>
                                        </p:tgtEl>
                                        <p:attrNameLst>
                                          <p:attrName>ppt_x</p:attrName>
                                        </p:attrNameLst>
                                      </p:cBhvr>
                                      <p:tavLst>
                                        <p:tav tm="0">
                                          <p:val>
                                            <p:strVal val="#ppt_x"/>
                                          </p:val>
                                        </p:tav>
                                        <p:tav tm="100000">
                                          <p:val>
                                            <p:strVal val="#ppt_x"/>
                                          </p:val>
                                        </p:tav>
                                      </p:tavLst>
                                    </p:anim>
                                    <p:anim calcmode="lin" valueType="num">
                                      <p:cBhvr>
                                        <p:cTn id="42" dur="1000" fill="hold"/>
                                        <p:tgtEl>
                                          <p:spTgt spid="40"/>
                                        </p:tgtEl>
                                        <p:attrNameLst>
                                          <p:attrName>ppt_y</p:attrName>
                                        </p:attrNameLst>
                                      </p:cBhvr>
                                      <p:tavLst>
                                        <p:tav tm="0">
                                          <p:val>
                                            <p:strVal val="#ppt_y+.1"/>
                                          </p:val>
                                        </p:tav>
                                        <p:tav tm="100000">
                                          <p:val>
                                            <p:strVal val="#ppt_y"/>
                                          </p:val>
                                        </p:tav>
                                      </p:tavLst>
                                    </p:anim>
                                  </p:childTnLst>
                                </p:cTn>
                              </p:par>
                            </p:childTnLst>
                          </p:cTn>
                        </p:par>
                        <p:par>
                          <p:cTn id="43" fill="hold">
                            <p:stCondLst>
                              <p:cond delay="2000"/>
                            </p:stCondLst>
                            <p:childTnLst>
                              <p:par>
                                <p:cTn id="44" presetID="17" presetClass="entr" presetSubtype="10" fill="hold" grpId="0" nodeType="afterEffect">
                                  <p:stCondLst>
                                    <p:cond delay="0"/>
                                  </p:stCondLst>
                                  <p:childTnLst>
                                    <p:set>
                                      <p:cBhvr>
                                        <p:cTn id="45" dur="1" fill="hold">
                                          <p:stCondLst>
                                            <p:cond delay="0"/>
                                          </p:stCondLst>
                                        </p:cTn>
                                        <p:tgtEl>
                                          <p:spTgt spid="37"/>
                                        </p:tgtEl>
                                        <p:attrNameLst>
                                          <p:attrName>style.visibility</p:attrName>
                                        </p:attrNameLst>
                                      </p:cBhvr>
                                      <p:to>
                                        <p:strVal val="visible"/>
                                      </p:to>
                                    </p:set>
                                    <p:anim calcmode="lin" valueType="num">
                                      <p:cBhvr>
                                        <p:cTn id="46" dur="500" fill="hold"/>
                                        <p:tgtEl>
                                          <p:spTgt spid="37"/>
                                        </p:tgtEl>
                                        <p:attrNameLst>
                                          <p:attrName>ppt_w</p:attrName>
                                        </p:attrNameLst>
                                      </p:cBhvr>
                                      <p:tavLst>
                                        <p:tav tm="0">
                                          <p:val>
                                            <p:fltVal val="0"/>
                                          </p:val>
                                        </p:tav>
                                        <p:tav tm="100000">
                                          <p:val>
                                            <p:strVal val="#ppt_w"/>
                                          </p:val>
                                        </p:tav>
                                      </p:tavLst>
                                    </p:anim>
                                    <p:anim calcmode="lin" valueType="num">
                                      <p:cBhvr>
                                        <p:cTn id="47" dur="500" fill="hold"/>
                                        <p:tgtEl>
                                          <p:spTgt spid="37"/>
                                        </p:tgtEl>
                                        <p:attrNameLst>
                                          <p:attrName>ppt_h</p:attrName>
                                        </p:attrNameLst>
                                      </p:cBhvr>
                                      <p:tavLst>
                                        <p:tav tm="0">
                                          <p:val>
                                            <p:strVal val="#ppt_h"/>
                                          </p:val>
                                        </p:tav>
                                        <p:tav tm="100000">
                                          <p:val>
                                            <p:strVal val="#ppt_h"/>
                                          </p:val>
                                        </p:tav>
                                      </p:tavLst>
                                    </p:anim>
                                  </p:childTnLst>
                                </p:cTn>
                              </p:par>
                            </p:childTnLst>
                          </p:cTn>
                        </p:par>
                        <p:par>
                          <p:cTn id="48" fill="hold">
                            <p:stCondLst>
                              <p:cond delay="2500"/>
                            </p:stCondLst>
                            <p:childTnLst>
                              <p:par>
                                <p:cTn id="49" presetID="42" presetClass="entr" presetSubtype="0"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1000"/>
                                        <p:tgtEl>
                                          <p:spTgt spid="41"/>
                                        </p:tgtEl>
                                      </p:cBhvr>
                                    </p:animEffect>
                                    <p:anim calcmode="lin" valueType="num">
                                      <p:cBhvr>
                                        <p:cTn id="52" dur="1000" fill="hold"/>
                                        <p:tgtEl>
                                          <p:spTgt spid="41"/>
                                        </p:tgtEl>
                                        <p:attrNameLst>
                                          <p:attrName>ppt_x</p:attrName>
                                        </p:attrNameLst>
                                      </p:cBhvr>
                                      <p:tavLst>
                                        <p:tav tm="0">
                                          <p:val>
                                            <p:strVal val="#ppt_x"/>
                                          </p:val>
                                        </p:tav>
                                        <p:tav tm="100000">
                                          <p:val>
                                            <p:strVal val="#ppt_x"/>
                                          </p:val>
                                        </p:tav>
                                      </p:tavLst>
                                    </p:anim>
                                    <p:anim calcmode="lin" valueType="num">
                                      <p:cBhvr>
                                        <p:cTn id="53" dur="1000" fill="hold"/>
                                        <p:tgtEl>
                                          <p:spTgt spid="41"/>
                                        </p:tgtEl>
                                        <p:attrNameLst>
                                          <p:attrName>ppt_y</p:attrName>
                                        </p:attrNameLst>
                                      </p:cBhvr>
                                      <p:tavLst>
                                        <p:tav tm="0">
                                          <p:val>
                                            <p:strVal val="#ppt_y+.1"/>
                                          </p:val>
                                        </p:tav>
                                        <p:tav tm="100000">
                                          <p:val>
                                            <p:strVal val="#ppt_y"/>
                                          </p:val>
                                        </p:tav>
                                      </p:tavLst>
                                    </p:anim>
                                  </p:childTnLst>
                                </p:cTn>
                              </p:par>
                            </p:childTnLst>
                          </p:cTn>
                        </p:par>
                        <p:par>
                          <p:cTn id="54" fill="hold">
                            <p:stCondLst>
                              <p:cond delay="3500"/>
                            </p:stCondLst>
                            <p:childTnLst>
                              <p:par>
                                <p:cTn id="55" presetID="17" presetClass="entr" presetSubtype="10" fill="hold" grpId="0" nodeType="afterEffect">
                                  <p:stCondLst>
                                    <p:cond delay="0"/>
                                  </p:stCondLst>
                                  <p:childTnLst>
                                    <p:set>
                                      <p:cBhvr>
                                        <p:cTn id="56" dur="1" fill="hold">
                                          <p:stCondLst>
                                            <p:cond delay="0"/>
                                          </p:stCondLst>
                                        </p:cTn>
                                        <p:tgtEl>
                                          <p:spTgt spid="38"/>
                                        </p:tgtEl>
                                        <p:attrNameLst>
                                          <p:attrName>style.visibility</p:attrName>
                                        </p:attrNameLst>
                                      </p:cBhvr>
                                      <p:to>
                                        <p:strVal val="visible"/>
                                      </p:to>
                                    </p:set>
                                    <p:anim calcmode="lin" valueType="num">
                                      <p:cBhvr>
                                        <p:cTn id="57" dur="500" fill="hold"/>
                                        <p:tgtEl>
                                          <p:spTgt spid="38"/>
                                        </p:tgtEl>
                                        <p:attrNameLst>
                                          <p:attrName>ppt_w</p:attrName>
                                        </p:attrNameLst>
                                      </p:cBhvr>
                                      <p:tavLst>
                                        <p:tav tm="0">
                                          <p:val>
                                            <p:fltVal val="0"/>
                                          </p:val>
                                        </p:tav>
                                        <p:tav tm="100000">
                                          <p:val>
                                            <p:strVal val="#ppt_w"/>
                                          </p:val>
                                        </p:tav>
                                      </p:tavLst>
                                    </p:anim>
                                    <p:anim calcmode="lin" valueType="num">
                                      <p:cBhvr>
                                        <p:cTn id="58" dur="500" fill="hold"/>
                                        <p:tgtEl>
                                          <p:spTgt spid="38"/>
                                        </p:tgtEl>
                                        <p:attrNameLst>
                                          <p:attrName>ppt_h</p:attrName>
                                        </p:attrNameLst>
                                      </p:cBhvr>
                                      <p:tavLst>
                                        <p:tav tm="0">
                                          <p:val>
                                            <p:strVal val="#ppt_h"/>
                                          </p:val>
                                        </p:tav>
                                        <p:tav tm="100000">
                                          <p:val>
                                            <p:strVal val="#ppt_h"/>
                                          </p:val>
                                        </p:tav>
                                      </p:tavLst>
                                    </p:anim>
                                  </p:childTnLst>
                                </p:cTn>
                              </p:par>
                            </p:childTnLst>
                          </p:cTn>
                        </p:par>
                        <p:par>
                          <p:cTn id="59" fill="hold">
                            <p:stCondLst>
                              <p:cond delay="4000"/>
                            </p:stCondLst>
                            <p:childTnLst>
                              <p:par>
                                <p:cTn id="60" presetID="42" presetClass="entr" presetSubtype="0" fill="hold" grpId="0" nodeType="after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1000"/>
                                        <p:tgtEl>
                                          <p:spTgt spid="43"/>
                                        </p:tgtEl>
                                      </p:cBhvr>
                                    </p:animEffect>
                                    <p:anim calcmode="lin" valueType="num">
                                      <p:cBhvr>
                                        <p:cTn id="63" dur="1000" fill="hold"/>
                                        <p:tgtEl>
                                          <p:spTgt spid="43"/>
                                        </p:tgtEl>
                                        <p:attrNameLst>
                                          <p:attrName>ppt_x</p:attrName>
                                        </p:attrNameLst>
                                      </p:cBhvr>
                                      <p:tavLst>
                                        <p:tav tm="0">
                                          <p:val>
                                            <p:strVal val="#ppt_x"/>
                                          </p:val>
                                        </p:tav>
                                        <p:tav tm="100000">
                                          <p:val>
                                            <p:strVal val="#ppt_x"/>
                                          </p:val>
                                        </p:tav>
                                      </p:tavLst>
                                    </p:anim>
                                    <p:anim calcmode="lin" valueType="num">
                                      <p:cBhvr>
                                        <p:cTn id="64" dur="1000" fill="hold"/>
                                        <p:tgtEl>
                                          <p:spTgt spid="43"/>
                                        </p:tgtEl>
                                        <p:attrNameLst>
                                          <p:attrName>ppt_y</p:attrName>
                                        </p:attrNameLst>
                                      </p:cBhvr>
                                      <p:tavLst>
                                        <p:tav tm="0">
                                          <p:val>
                                            <p:strVal val="#ppt_y+.1"/>
                                          </p:val>
                                        </p:tav>
                                        <p:tav tm="100000">
                                          <p:val>
                                            <p:strVal val="#ppt_y"/>
                                          </p:val>
                                        </p:tav>
                                      </p:tavLst>
                                    </p:anim>
                                  </p:childTnLst>
                                </p:cTn>
                              </p:par>
                            </p:childTnLst>
                          </p:cTn>
                        </p:par>
                        <p:par>
                          <p:cTn id="65" fill="hold">
                            <p:stCondLst>
                              <p:cond delay="5000"/>
                            </p:stCondLst>
                            <p:childTnLst>
                              <p:par>
                                <p:cTn id="66" presetID="17" presetClass="entr" presetSubtype="10" fill="hold" grpId="0" nodeType="afterEffect">
                                  <p:stCondLst>
                                    <p:cond delay="0"/>
                                  </p:stCondLst>
                                  <p:childTnLst>
                                    <p:set>
                                      <p:cBhvr>
                                        <p:cTn id="67" dur="1" fill="hold">
                                          <p:stCondLst>
                                            <p:cond delay="0"/>
                                          </p:stCondLst>
                                        </p:cTn>
                                        <p:tgtEl>
                                          <p:spTgt spid="39"/>
                                        </p:tgtEl>
                                        <p:attrNameLst>
                                          <p:attrName>style.visibility</p:attrName>
                                        </p:attrNameLst>
                                      </p:cBhvr>
                                      <p:to>
                                        <p:strVal val="visible"/>
                                      </p:to>
                                    </p:set>
                                    <p:anim calcmode="lin" valueType="num">
                                      <p:cBhvr>
                                        <p:cTn id="68" dur="500" fill="hold"/>
                                        <p:tgtEl>
                                          <p:spTgt spid="39"/>
                                        </p:tgtEl>
                                        <p:attrNameLst>
                                          <p:attrName>ppt_w</p:attrName>
                                        </p:attrNameLst>
                                      </p:cBhvr>
                                      <p:tavLst>
                                        <p:tav tm="0">
                                          <p:val>
                                            <p:fltVal val="0"/>
                                          </p:val>
                                        </p:tav>
                                        <p:tav tm="100000">
                                          <p:val>
                                            <p:strVal val="#ppt_w"/>
                                          </p:val>
                                        </p:tav>
                                      </p:tavLst>
                                    </p:anim>
                                    <p:anim calcmode="lin" valueType="num">
                                      <p:cBhvr>
                                        <p:cTn id="69" dur="500" fill="hold"/>
                                        <p:tgtEl>
                                          <p:spTgt spid="39"/>
                                        </p:tgtEl>
                                        <p:attrNameLst>
                                          <p:attrName>ppt_h</p:attrName>
                                        </p:attrNameLst>
                                      </p:cBhvr>
                                      <p:tavLst>
                                        <p:tav tm="0">
                                          <p:val>
                                            <p:strVal val="#ppt_h"/>
                                          </p:val>
                                        </p:tav>
                                        <p:tav tm="100000">
                                          <p:val>
                                            <p:strVal val="#ppt_h"/>
                                          </p:val>
                                        </p:tav>
                                      </p:tavLst>
                                    </p:anim>
                                  </p:childTnLst>
                                </p:cTn>
                              </p:par>
                            </p:childTnLst>
                          </p:cTn>
                        </p:par>
                        <p:par>
                          <p:cTn id="70" fill="hold">
                            <p:stCondLst>
                              <p:cond delay="5500"/>
                            </p:stCondLst>
                            <p:childTnLst>
                              <p:par>
                                <p:cTn id="71" presetID="42" presetClass="entr" presetSubtype="0" fill="hold" grpId="0" nodeType="after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anim calcmode="lin" valueType="num">
                                      <p:cBhvr>
                                        <p:cTn id="74" dur="500" fill="hold"/>
                                        <p:tgtEl>
                                          <p:spTgt spid="42"/>
                                        </p:tgtEl>
                                        <p:attrNameLst>
                                          <p:attrName>ppt_x</p:attrName>
                                        </p:attrNameLst>
                                      </p:cBhvr>
                                      <p:tavLst>
                                        <p:tav tm="0">
                                          <p:val>
                                            <p:strVal val="#ppt_x"/>
                                          </p:val>
                                        </p:tav>
                                        <p:tav tm="100000">
                                          <p:val>
                                            <p:strVal val="#ppt_x"/>
                                          </p:val>
                                        </p:tav>
                                      </p:tavLst>
                                    </p:anim>
                                    <p:anim calcmode="lin" valueType="num">
                                      <p:cBhvr>
                                        <p:cTn id="75" dur="5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9" grpId="0" bldLvl="0" animBg="1"/>
      <p:bldP spid="20" grpId="0" bldLvl="0" animBg="1"/>
      <p:bldP spid="36" grpId="0" bldLvl="0" animBg="1"/>
      <p:bldP spid="37" grpId="0" bldLvl="0" animBg="1"/>
      <p:bldP spid="38" grpId="0" bldLvl="0" animBg="1"/>
      <p:bldP spid="39" grpId="0" bldLvl="0" animBg="1"/>
      <p:bldP spid="40" grpId="0"/>
      <p:bldP spid="41" grpId="0"/>
      <p:bldP spid="42" grpId="0"/>
      <p:bldP spid="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795" y="262890"/>
            <a:ext cx="455485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sym typeface="+mn-ea"/>
              </a:rPr>
              <a:t>2.2.3 司法鉴定机构和法律制度</a:t>
            </a:r>
            <a:endParaRPr lang="zh-CN" altLang="en-US" b="1" dirty="0">
              <a:solidFill>
                <a:prstClr val="black">
                  <a:lumMod val="75000"/>
                  <a:lumOff val="25000"/>
                </a:prstClr>
              </a:solidFill>
              <a:latin typeface="微软雅黑" panose="020B0503020204020204" pitchFamily="34" charset="-122"/>
            </a:endParaRPr>
          </a:p>
          <a:p>
            <a:endParaRPr lang="en-US" altLang="zh-CN" b="1" dirty="0">
              <a:solidFill>
                <a:prstClr val="black">
                  <a:lumMod val="75000"/>
                  <a:lumOff val="25000"/>
                </a:prstClr>
              </a:solidFill>
              <a:latin typeface="微软雅黑" panose="020B0503020204020204" pitchFamily="34" charset="-122"/>
            </a:endParaRPr>
          </a:p>
        </p:txBody>
      </p:sp>
      <p:sp>
        <p:nvSpPr>
          <p:cNvPr id="2" name="文本框 1"/>
          <p:cNvSpPr txBox="1"/>
          <p:nvPr/>
        </p:nvSpPr>
        <p:spPr>
          <a:xfrm>
            <a:off x="343535" y="1600835"/>
            <a:ext cx="8232775" cy="1630045"/>
          </a:xfrm>
          <a:prstGeom prst="rect">
            <a:avLst/>
          </a:prstGeom>
          <a:noFill/>
        </p:spPr>
        <p:txBody>
          <a:bodyPr wrap="square" rtlCol="0">
            <a:spAutoFit/>
          </a:bodyPr>
          <a:lstStyle/>
          <a:p>
            <a:r>
              <a:rPr lang="zh-CN" altLang="en-US" sz="2000" b="1">
                <a:solidFill>
                  <a:schemeClr val="accent1"/>
                </a:solidFill>
              </a:rPr>
              <a:t>二、司法鉴定法律制度是由司法鉴定的管理制度、启动制度，实施制度、质证制度、认证制度以及鉴定的程序制度和标准制度等构成的制度体系。司法鉴定制度的建设水平在一定程度上集中反映了一个国家法治建设的基本水平和司法制度、诉讼制度、证据制度的完善与发展，是现代国家司法制度的重要组成部分，也是国家法律实施的重要保障。</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ppt_w</p:attrName>
                                        </p:attrNameLst>
                                      </p:cBhvr>
                                      <p:tavLst>
                                        <p:tav tm="0" fmla="#ppt_w*sin(2.5*pi*$)">
                                          <p:val>
                                            <p:fltVal val="0"/>
                                          </p:val>
                                        </p:tav>
                                        <p:tav tm="100000">
                                          <p:val>
                                            <p:fltVal val="1"/>
                                          </p:val>
                                        </p:tav>
                                      </p:tavLst>
                                    </p:anim>
                                    <p:anim calcmode="lin" valueType="num">
                                      <p:cBhvr>
                                        <p:cTn id="9"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rPr>
              <a:t>2.2.4 司法鉴定原则和方法</a:t>
            </a:r>
          </a:p>
        </p:txBody>
      </p:sp>
      <p:grpSp>
        <p:nvGrpSpPr>
          <p:cNvPr id="174" name="组合 20"/>
          <p:cNvGrpSpPr/>
          <p:nvPr/>
        </p:nvGrpSpPr>
        <p:grpSpPr>
          <a:xfrm>
            <a:off x="3035679" y="2142404"/>
            <a:ext cx="1716981" cy="1245870"/>
            <a:chOff x="3161784" y="1864350"/>
            <a:chExt cx="1816978" cy="1473408"/>
          </a:xfrm>
          <a:solidFill>
            <a:srgbClr val="003466"/>
          </a:solidFill>
        </p:grpSpPr>
        <p:sp>
          <p:nvSpPr>
            <p:cNvPr id="175" name="上弧形箭头 2"/>
            <p:cNvSpPr/>
            <p:nvPr/>
          </p:nvSpPr>
          <p:spPr bwMode="auto">
            <a:xfrm rot="19829800">
              <a:off x="3161784" y="1864350"/>
              <a:ext cx="1583862" cy="1473408"/>
            </a:xfrm>
            <a:custGeom>
              <a:avLst/>
              <a:gdLst>
                <a:gd name="connsiteX0" fmla="*/ 3114346 w 3960440"/>
                <a:gd name="connsiteY0" fmla="*/ 3384376 h 3384376"/>
                <a:gd name="connsiteX1" fmla="*/ 2228160 w 3960440"/>
                <a:gd name="connsiteY1" fmla="*/ 2538282 h 3384376"/>
                <a:gd name="connsiteX2" fmla="*/ 2485035 w 3960440"/>
                <a:gd name="connsiteY2" fmla="*/ 2538282 h 3384376"/>
                <a:gd name="connsiteX3" fmla="*/ 1262564 w 3960440"/>
                <a:gd name="connsiteY3" fmla="*/ 0 h 3384376"/>
                <a:gd name="connsiteX4" fmla="*/ 2441003 w 3960440"/>
                <a:gd name="connsiteY4" fmla="*/ 0 h 3384376"/>
                <a:gd name="connsiteX5" fmla="*/ 3663474 w 3960440"/>
                <a:gd name="connsiteY5" fmla="*/ 2538282 h 3384376"/>
                <a:gd name="connsiteX6" fmla="*/ 3920348 w 3960440"/>
                <a:gd name="connsiteY6" fmla="*/ 2538282 h 3384376"/>
                <a:gd name="connsiteX7" fmla="*/ 3114346 w 3960440"/>
                <a:gd name="connsiteY7" fmla="*/ 3384376 h 3384376"/>
                <a:gd name="connsiteX0-1" fmla="*/ 1851783 w 3960440"/>
                <a:gd name="connsiteY0-2" fmla="*/ 391155 h 3384376"/>
                <a:gd name="connsiteX1-3" fmla="*/ 1178440 w 3960440"/>
                <a:gd name="connsiteY1-4" fmla="*/ 3384376 h 3384376"/>
                <a:gd name="connsiteX2-5" fmla="*/ 0 w 3960440"/>
                <a:gd name="connsiteY2-6" fmla="*/ 3384376 h 3384376"/>
                <a:gd name="connsiteX3-7" fmla="*/ 112781 w 3960440"/>
                <a:gd name="connsiteY3-8" fmla="*/ 1986193 h 3384376"/>
                <a:gd name="connsiteX4-9" fmla="*/ 1851782 w 3960440"/>
                <a:gd name="connsiteY4-10" fmla="*/ 391155 h 3384376"/>
                <a:gd name="connsiteX5-11" fmla="*/ 1851783 w 3960440"/>
                <a:gd name="connsiteY5-12" fmla="*/ 391155 h 3384376"/>
                <a:gd name="connsiteX0-13" fmla="*/ 1851783 w 3960440"/>
                <a:gd name="connsiteY0-14" fmla="*/ 391155 h 3384376"/>
                <a:gd name="connsiteX1-15" fmla="*/ 1178440 w 3960440"/>
                <a:gd name="connsiteY1-16" fmla="*/ 3384376 h 3384376"/>
                <a:gd name="connsiteX2-17" fmla="*/ 0 w 3960440"/>
                <a:gd name="connsiteY2-18" fmla="*/ 3384376 h 3384376"/>
                <a:gd name="connsiteX3-19" fmla="*/ 1262563 w 3960440"/>
                <a:gd name="connsiteY3-20" fmla="*/ 0 h 3384376"/>
                <a:gd name="connsiteX4-21" fmla="*/ 2441003 w 3960440"/>
                <a:gd name="connsiteY4-22" fmla="*/ 0 h 3384376"/>
                <a:gd name="connsiteX5-23" fmla="*/ 3663474 w 3960440"/>
                <a:gd name="connsiteY5-24" fmla="*/ 2538282 h 3384376"/>
                <a:gd name="connsiteX6-25" fmla="*/ 3920348 w 3960440"/>
                <a:gd name="connsiteY6-26" fmla="*/ 2538282 h 3384376"/>
                <a:gd name="connsiteX7-27" fmla="*/ 3114346 w 3960440"/>
                <a:gd name="connsiteY7-28" fmla="*/ 3384376 h 3384376"/>
                <a:gd name="connsiteX8" fmla="*/ 2228160 w 3960440"/>
                <a:gd name="connsiteY8" fmla="*/ 2538282 h 3384376"/>
                <a:gd name="connsiteX9" fmla="*/ 2485035 w 3960440"/>
                <a:gd name="connsiteY9" fmla="*/ 2538282 h 3384376"/>
                <a:gd name="connsiteX10" fmla="*/ 1262564 w 3960440"/>
                <a:gd name="connsiteY10" fmla="*/ 0 h 3384376"/>
                <a:gd name="connsiteX0-29" fmla="*/ 3131660 w 3937662"/>
                <a:gd name="connsiteY0-30" fmla="*/ 3385291 h 3385291"/>
                <a:gd name="connsiteX1-31" fmla="*/ 2245474 w 3937662"/>
                <a:gd name="connsiteY1-32" fmla="*/ 2539197 h 3385291"/>
                <a:gd name="connsiteX2-33" fmla="*/ 2502349 w 3937662"/>
                <a:gd name="connsiteY2-34" fmla="*/ 2539197 h 3385291"/>
                <a:gd name="connsiteX3-35" fmla="*/ 1279878 w 3937662"/>
                <a:gd name="connsiteY3-36" fmla="*/ 915 h 3385291"/>
                <a:gd name="connsiteX4-37" fmla="*/ 2458317 w 3937662"/>
                <a:gd name="connsiteY4-38" fmla="*/ 915 h 3385291"/>
                <a:gd name="connsiteX5-39" fmla="*/ 3680788 w 3937662"/>
                <a:gd name="connsiteY5-40" fmla="*/ 2539197 h 3385291"/>
                <a:gd name="connsiteX6-41" fmla="*/ 3937662 w 3937662"/>
                <a:gd name="connsiteY6-42" fmla="*/ 2539197 h 3385291"/>
                <a:gd name="connsiteX7-43" fmla="*/ 3131660 w 3937662"/>
                <a:gd name="connsiteY7-44" fmla="*/ 3385291 h 3385291"/>
                <a:gd name="connsiteX0-45" fmla="*/ 1869097 w 3937662"/>
                <a:gd name="connsiteY0-46" fmla="*/ 392070 h 3385291"/>
                <a:gd name="connsiteX1-47" fmla="*/ 1195754 w 3937662"/>
                <a:gd name="connsiteY1-48" fmla="*/ 3385291 h 3385291"/>
                <a:gd name="connsiteX2-49" fmla="*/ 17314 w 3937662"/>
                <a:gd name="connsiteY2-50" fmla="*/ 3385291 h 3385291"/>
                <a:gd name="connsiteX3-51" fmla="*/ 130095 w 3937662"/>
                <a:gd name="connsiteY3-52" fmla="*/ 1987108 h 3385291"/>
                <a:gd name="connsiteX4-53" fmla="*/ 1869096 w 3937662"/>
                <a:gd name="connsiteY4-54" fmla="*/ 392070 h 3385291"/>
                <a:gd name="connsiteX5-55" fmla="*/ 1869097 w 3937662"/>
                <a:gd name="connsiteY5-56" fmla="*/ 392070 h 3385291"/>
                <a:gd name="connsiteX0-57" fmla="*/ 1869097 w 3937662"/>
                <a:gd name="connsiteY0-58" fmla="*/ 392070 h 3385291"/>
                <a:gd name="connsiteX1-59" fmla="*/ 0 w 3937662"/>
                <a:gd name="connsiteY1-60" fmla="*/ 3385291 h 3385291"/>
                <a:gd name="connsiteX2-61" fmla="*/ 17314 w 3937662"/>
                <a:gd name="connsiteY2-62" fmla="*/ 3385291 h 3385291"/>
                <a:gd name="connsiteX3-63" fmla="*/ 1279877 w 3937662"/>
                <a:gd name="connsiteY3-64" fmla="*/ 915 h 3385291"/>
                <a:gd name="connsiteX4-65" fmla="*/ 2458317 w 3937662"/>
                <a:gd name="connsiteY4-66" fmla="*/ 915 h 3385291"/>
                <a:gd name="connsiteX5-67" fmla="*/ 3680788 w 3937662"/>
                <a:gd name="connsiteY5-68" fmla="*/ 2539197 h 3385291"/>
                <a:gd name="connsiteX6-69" fmla="*/ 3937662 w 3937662"/>
                <a:gd name="connsiteY6-70" fmla="*/ 2539197 h 3385291"/>
                <a:gd name="connsiteX7-71" fmla="*/ 3131660 w 3937662"/>
                <a:gd name="connsiteY7-72" fmla="*/ 3385291 h 3385291"/>
                <a:gd name="connsiteX8-73" fmla="*/ 2245474 w 3937662"/>
                <a:gd name="connsiteY8-74" fmla="*/ 2539197 h 3385291"/>
                <a:gd name="connsiteX9-75" fmla="*/ 2502349 w 3937662"/>
                <a:gd name="connsiteY9-76" fmla="*/ 2539197 h 3385291"/>
                <a:gd name="connsiteX10-77" fmla="*/ 1279878 w 3937662"/>
                <a:gd name="connsiteY10-78" fmla="*/ 915 h 3385291"/>
                <a:gd name="connsiteX0-79" fmla="*/ 3145728 w 3951730"/>
                <a:gd name="connsiteY0-80" fmla="*/ 3385291 h 3385291"/>
                <a:gd name="connsiteX1-81" fmla="*/ 2259542 w 3951730"/>
                <a:gd name="connsiteY1-82" fmla="*/ 2539197 h 3385291"/>
                <a:gd name="connsiteX2-83" fmla="*/ 2516417 w 3951730"/>
                <a:gd name="connsiteY2-84" fmla="*/ 2539197 h 3385291"/>
                <a:gd name="connsiteX3-85" fmla="*/ 1293946 w 3951730"/>
                <a:gd name="connsiteY3-86" fmla="*/ 915 h 3385291"/>
                <a:gd name="connsiteX4-87" fmla="*/ 2472385 w 3951730"/>
                <a:gd name="connsiteY4-88" fmla="*/ 915 h 3385291"/>
                <a:gd name="connsiteX5-89" fmla="*/ 3694856 w 3951730"/>
                <a:gd name="connsiteY5-90" fmla="*/ 2539197 h 3385291"/>
                <a:gd name="connsiteX6-91" fmla="*/ 3951730 w 3951730"/>
                <a:gd name="connsiteY6-92" fmla="*/ 2539197 h 3385291"/>
                <a:gd name="connsiteX7-93" fmla="*/ 3145728 w 3951730"/>
                <a:gd name="connsiteY7-94" fmla="*/ 3385291 h 3385291"/>
                <a:gd name="connsiteX0-95" fmla="*/ 1883165 w 3951730"/>
                <a:gd name="connsiteY0-96" fmla="*/ 392070 h 3385291"/>
                <a:gd name="connsiteX1-97" fmla="*/ 0 w 3951730"/>
                <a:gd name="connsiteY1-98" fmla="*/ 3343088 h 3385291"/>
                <a:gd name="connsiteX2-99" fmla="*/ 31382 w 3951730"/>
                <a:gd name="connsiteY2-100" fmla="*/ 3385291 h 3385291"/>
                <a:gd name="connsiteX3-101" fmla="*/ 144163 w 3951730"/>
                <a:gd name="connsiteY3-102" fmla="*/ 1987108 h 3385291"/>
                <a:gd name="connsiteX4-103" fmla="*/ 1883164 w 3951730"/>
                <a:gd name="connsiteY4-104" fmla="*/ 392070 h 3385291"/>
                <a:gd name="connsiteX5-105" fmla="*/ 1883165 w 3951730"/>
                <a:gd name="connsiteY5-106" fmla="*/ 392070 h 3385291"/>
                <a:gd name="connsiteX0-107" fmla="*/ 1883165 w 3951730"/>
                <a:gd name="connsiteY0-108" fmla="*/ 392070 h 3385291"/>
                <a:gd name="connsiteX1-109" fmla="*/ 14068 w 3951730"/>
                <a:gd name="connsiteY1-110" fmla="*/ 3385291 h 3385291"/>
                <a:gd name="connsiteX2-111" fmla="*/ 31382 w 3951730"/>
                <a:gd name="connsiteY2-112" fmla="*/ 3385291 h 3385291"/>
                <a:gd name="connsiteX3-113" fmla="*/ 1293945 w 3951730"/>
                <a:gd name="connsiteY3-114" fmla="*/ 915 h 3385291"/>
                <a:gd name="connsiteX4-115" fmla="*/ 2472385 w 3951730"/>
                <a:gd name="connsiteY4-116" fmla="*/ 915 h 3385291"/>
                <a:gd name="connsiteX5-117" fmla="*/ 3694856 w 3951730"/>
                <a:gd name="connsiteY5-118" fmla="*/ 2539197 h 3385291"/>
                <a:gd name="connsiteX6-119" fmla="*/ 3951730 w 3951730"/>
                <a:gd name="connsiteY6-120" fmla="*/ 2539197 h 3385291"/>
                <a:gd name="connsiteX7-121" fmla="*/ 3145728 w 3951730"/>
                <a:gd name="connsiteY7-122" fmla="*/ 3385291 h 3385291"/>
                <a:gd name="connsiteX8-123" fmla="*/ 2259542 w 3951730"/>
                <a:gd name="connsiteY8-124" fmla="*/ 2539197 h 3385291"/>
                <a:gd name="connsiteX9-125" fmla="*/ 2516417 w 3951730"/>
                <a:gd name="connsiteY9-126" fmla="*/ 2539197 h 3385291"/>
                <a:gd name="connsiteX10-127" fmla="*/ 1293946 w 3951730"/>
                <a:gd name="connsiteY10-128" fmla="*/ 915 h 3385291"/>
                <a:gd name="connsiteX0-129" fmla="*/ 3145728 w 3951730"/>
                <a:gd name="connsiteY0-130" fmla="*/ 3385291 h 3385291"/>
                <a:gd name="connsiteX1-131" fmla="*/ 2259542 w 3951730"/>
                <a:gd name="connsiteY1-132" fmla="*/ 2539197 h 3385291"/>
                <a:gd name="connsiteX2-133" fmla="*/ 2516417 w 3951730"/>
                <a:gd name="connsiteY2-134" fmla="*/ 2539197 h 3385291"/>
                <a:gd name="connsiteX3-135" fmla="*/ 1293946 w 3951730"/>
                <a:gd name="connsiteY3-136" fmla="*/ 915 h 3385291"/>
                <a:gd name="connsiteX4-137" fmla="*/ 2472385 w 3951730"/>
                <a:gd name="connsiteY4-138" fmla="*/ 915 h 3385291"/>
                <a:gd name="connsiteX5-139" fmla="*/ 3694856 w 3951730"/>
                <a:gd name="connsiteY5-140" fmla="*/ 2539197 h 3385291"/>
                <a:gd name="connsiteX6-141" fmla="*/ 3951730 w 3951730"/>
                <a:gd name="connsiteY6-142" fmla="*/ 2539197 h 3385291"/>
                <a:gd name="connsiteX7-143" fmla="*/ 3145728 w 3951730"/>
                <a:gd name="connsiteY7-144" fmla="*/ 3385291 h 3385291"/>
                <a:gd name="connsiteX0-145" fmla="*/ 1883165 w 3951730"/>
                <a:gd name="connsiteY0-146" fmla="*/ 392070 h 3385291"/>
                <a:gd name="connsiteX1-147" fmla="*/ 0 w 3951730"/>
                <a:gd name="connsiteY1-148" fmla="*/ 3343088 h 3385291"/>
                <a:gd name="connsiteX2-149" fmla="*/ 31382 w 3951730"/>
                <a:gd name="connsiteY2-150" fmla="*/ 3385291 h 3385291"/>
                <a:gd name="connsiteX3-151" fmla="*/ 144163 w 3951730"/>
                <a:gd name="connsiteY3-152" fmla="*/ 1987108 h 3385291"/>
                <a:gd name="connsiteX4-153" fmla="*/ 1883164 w 3951730"/>
                <a:gd name="connsiteY4-154" fmla="*/ 392070 h 3385291"/>
                <a:gd name="connsiteX5-155" fmla="*/ 1883165 w 3951730"/>
                <a:gd name="connsiteY5-156" fmla="*/ 392070 h 3385291"/>
                <a:gd name="connsiteX0-157" fmla="*/ 1883165 w 3951730"/>
                <a:gd name="connsiteY0-158" fmla="*/ 392070 h 3385291"/>
                <a:gd name="connsiteX1-159" fmla="*/ 14068 w 3951730"/>
                <a:gd name="connsiteY1-160" fmla="*/ 3385291 h 3385291"/>
                <a:gd name="connsiteX2-161" fmla="*/ 31382 w 3951730"/>
                <a:gd name="connsiteY2-162" fmla="*/ 3385291 h 3385291"/>
                <a:gd name="connsiteX3-163" fmla="*/ 1293945 w 3951730"/>
                <a:gd name="connsiteY3-164" fmla="*/ 915 h 3385291"/>
                <a:gd name="connsiteX4-165" fmla="*/ 2472385 w 3951730"/>
                <a:gd name="connsiteY4-166" fmla="*/ 915 h 3385291"/>
                <a:gd name="connsiteX5-167" fmla="*/ 3694856 w 3951730"/>
                <a:gd name="connsiteY5-168" fmla="*/ 2539197 h 3385291"/>
                <a:gd name="connsiteX6-169" fmla="*/ 3951730 w 3951730"/>
                <a:gd name="connsiteY6-170" fmla="*/ 2539197 h 3385291"/>
                <a:gd name="connsiteX7-171" fmla="*/ 3145728 w 3951730"/>
                <a:gd name="connsiteY7-172" fmla="*/ 3385291 h 3385291"/>
                <a:gd name="connsiteX8-173" fmla="*/ 2259542 w 3951730"/>
                <a:gd name="connsiteY8-174" fmla="*/ 2539197 h 3385291"/>
                <a:gd name="connsiteX9-175" fmla="*/ 2516417 w 3951730"/>
                <a:gd name="connsiteY9-176" fmla="*/ 2539197 h 3385291"/>
                <a:gd name="connsiteX10-177" fmla="*/ 1293946 w 3951730"/>
                <a:gd name="connsiteY10-178" fmla="*/ 915 h 3385291"/>
                <a:gd name="connsiteX0-179" fmla="*/ 3145728 w 3951730"/>
                <a:gd name="connsiteY0-180" fmla="*/ 3385291 h 3385291"/>
                <a:gd name="connsiteX1-181" fmla="*/ 2259542 w 3951730"/>
                <a:gd name="connsiteY1-182" fmla="*/ 2539197 h 3385291"/>
                <a:gd name="connsiteX2-183" fmla="*/ 2516417 w 3951730"/>
                <a:gd name="connsiteY2-184" fmla="*/ 2539197 h 3385291"/>
                <a:gd name="connsiteX3-185" fmla="*/ 1293946 w 3951730"/>
                <a:gd name="connsiteY3-186" fmla="*/ 915 h 3385291"/>
                <a:gd name="connsiteX4-187" fmla="*/ 2472385 w 3951730"/>
                <a:gd name="connsiteY4-188" fmla="*/ 915 h 3385291"/>
                <a:gd name="connsiteX5-189" fmla="*/ 3694856 w 3951730"/>
                <a:gd name="connsiteY5-190" fmla="*/ 2539197 h 3385291"/>
                <a:gd name="connsiteX6-191" fmla="*/ 3951730 w 3951730"/>
                <a:gd name="connsiteY6-192" fmla="*/ 2539197 h 3385291"/>
                <a:gd name="connsiteX7-193" fmla="*/ 3145728 w 3951730"/>
                <a:gd name="connsiteY7-194" fmla="*/ 3385291 h 3385291"/>
                <a:gd name="connsiteX0-195" fmla="*/ 1883165 w 3951730"/>
                <a:gd name="connsiteY0-196" fmla="*/ 392070 h 3385291"/>
                <a:gd name="connsiteX1-197" fmla="*/ 0 w 3951730"/>
                <a:gd name="connsiteY1-198" fmla="*/ 3343088 h 3385291"/>
                <a:gd name="connsiteX2-199" fmla="*/ 31382 w 3951730"/>
                <a:gd name="connsiteY2-200" fmla="*/ 3385291 h 3385291"/>
                <a:gd name="connsiteX3-201" fmla="*/ 144163 w 3951730"/>
                <a:gd name="connsiteY3-202" fmla="*/ 1987108 h 3385291"/>
                <a:gd name="connsiteX4-203" fmla="*/ 1883164 w 3951730"/>
                <a:gd name="connsiteY4-204" fmla="*/ 392070 h 3385291"/>
                <a:gd name="connsiteX5-205" fmla="*/ 1883165 w 3951730"/>
                <a:gd name="connsiteY5-206" fmla="*/ 392070 h 3385291"/>
                <a:gd name="connsiteX0-207" fmla="*/ 1883165 w 3951730"/>
                <a:gd name="connsiteY0-208" fmla="*/ 392070 h 3385291"/>
                <a:gd name="connsiteX1-209" fmla="*/ 14068 w 3951730"/>
                <a:gd name="connsiteY1-210" fmla="*/ 3385291 h 3385291"/>
                <a:gd name="connsiteX2-211" fmla="*/ 31382 w 3951730"/>
                <a:gd name="connsiteY2-212" fmla="*/ 3385291 h 3385291"/>
                <a:gd name="connsiteX3-213" fmla="*/ 1293945 w 3951730"/>
                <a:gd name="connsiteY3-214" fmla="*/ 915 h 3385291"/>
                <a:gd name="connsiteX4-215" fmla="*/ 2472385 w 3951730"/>
                <a:gd name="connsiteY4-216" fmla="*/ 915 h 3385291"/>
                <a:gd name="connsiteX5-217" fmla="*/ 3694856 w 3951730"/>
                <a:gd name="connsiteY5-218" fmla="*/ 2539197 h 3385291"/>
                <a:gd name="connsiteX6-219" fmla="*/ 3951730 w 3951730"/>
                <a:gd name="connsiteY6-220" fmla="*/ 2539197 h 3385291"/>
                <a:gd name="connsiteX7-221" fmla="*/ 3145728 w 3951730"/>
                <a:gd name="connsiteY7-222" fmla="*/ 3385291 h 3385291"/>
                <a:gd name="connsiteX8-223" fmla="*/ 2259542 w 3951730"/>
                <a:gd name="connsiteY8-224" fmla="*/ 2539197 h 3385291"/>
                <a:gd name="connsiteX9-225" fmla="*/ 2516417 w 3951730"/>
                <a:gd name="connsiteY9-226" fmla="*/ 2539197 h 3385291"/>
                <a:gd name="connsiteX10-227" fmla="*/ 1293946 w 3951730"/>
                <a:gd name="connsiteY10-228" fmla="*/ 915 h 3385291"/>
                <a:gd name="connsiteX0-229" fmla="*/ 3145728 w 3951730"/>
                <a:gd name="connsiteY0-230" fmla="*/ 3385291 h 3385291"/>
                <a:gd name="connsiteX1-231" fmla="*/ 2259542 w 3951730"/>
                <a:gd name="connsiteY1-232" fmla="*/ 2539197 h 3385291"/>
                <a:gd name="connsiteX2-233" fmla="*/ 2516417 w 3951730"/>
                <a:gd name="connsiteY2-234" fmla="*/ 2539197 h 3385291"/>
                <a:gd name="connsiteX3-235" fmla="*/ 1293946 w 3951730"/>
                <a:gd name="connsiteY3-236" fmla="*/ 915 h 3385291"/>
                <a:gd name="connsiteX4-237" fmla="*/ 2472385 w 3951730"/>
                <a:gd name="connsiteY4-238" fmla="*/ 915 h 3385291"/>
                <a:gd name="connsiteX5-239" fmla="*/ 3694856 w 3951730"/>
                <a:gd name="connsiteY5-240" fmla="*/ 2539197 h 3385291"/>
                <a:gd name="connsiteX6-241" fmla="*/ 3951730 w 3951730"/>
                <a:gd name="connsiteY6-242" fmla="*/ 2539197 h 3385291"/>
                <a:gd name="connsiteX7-243" fmla="*/ 3145728 w 3951730"/>
                <a:gd name="connsiteY7-244" fmla="*/ 3385291 h 3385291"/>
                <a:gd name="connsiteX0-245" fmla="*/ 1883165 w 3951730"/>
                <a:gd name="connsiteY0-246" fmla="*/ 392070 h 3385291"/>
                <a:gd name="connsiteX1-247" fmla="*/ 0 w 3951730"/>
                <a:gd name="connsiteY1-248" fmla="*/ 3343088 h 3385291"/>
                <a:gd name="connsiteX2-249" fmla="*/ 31382 w 3951730"/>
                <a:gd name="connsiteY2-250" fmla="*/ 3385291 h 3385291"/>
                <a:gd name="connsiteX3-251" fmla="*/ 144163 w 3951730"/>
                <a:gd name="connsiteY3-252" fmla="*/ 1987108 h 3385291"/>
                <a:gd name="connsiteX4-253" fmla="*/ 1883164 w 3951730"/>
                <a:gd name="connsiteY4-254" fmla="*/ 392070 h 3385291"/>
                <a:gd name="connsiteX5-255" fmla="*/ 1883165 w 3951730"/>
                <a:gd name="connsiteY5-256" fmla="*/ 392070 h 3385291"/>
                <a:gd name="connsiteX0-257" fmla="*/ 1883165 w 3951730"/>
                <a:gd name="connsiteY0-258" fmla="*/ 392070 h 3385291"/>
                <a:gd name="connsiteX1-259" fmla="*/ 14068 w 3951730"/>
                <a:gd name="connsiteY1-260" fmla="*/ 3385291 h 3385291"/>
                <a:gd name="connsiteX2-261" fmla="*/ 31382 w 3951730"/>
                <a:gd name="connsiteY2-262" fmla="*/ 3385291 h 3385291"/>
                <a:gd name="connsiteX3-263" fmla="*/ 1293945 w 3951730"/>
                <a:gd name="connsiteY3-264" fmla="*/ 915 h 3385291"/>
                <a:gd name="connsiteX4-265" fmla="*/ 2472385 w 3951730"/>
                <a:gd name="connsiteY4-266" fmla="*/ 915 h 3385291"/>
                <a:gd name="connsiteX5-267" fmla="*/ 3694856 w 3951730"/>
                <a:gd name="connsiteY5-268" fmla="*/ 2539197 h 3385291"/>
                <a:gd name="connsiteX6-269" fmla="*/ 3951730 w 3951730"/>
                <a:gd name="connsiteY6-270" fmla="*/ 2539197 h 3385291"/>
                <a:gd name="connsiteX7-271" fmla="*/ 3145728 w 3951730"/>
                <a:gd name="connsiteY7-272" fmla="*/ 3385291 h 3385291"/>
                <a:gd name="connsiteX8-273" fmla="*/ 2259542 w 3951730"/>
                <a:gd name="connsiteY8-274" fmla="*/ 2539197 h 3385291"/>
                <a:gd name="connsiteX9-275" fmla="*/ 2516417 w 3951730"/>
                <a:gd name="connsiteY9-276" fmla="*/ 2539197 h 3385291"/>
                <a:gd name="connsiteX10-277" fmla="*/ 1293946 w 3951730"/>
                <a:gd name="connsiteY10-278" fmla="*/ 915 h 3385291"/>
                <a:gd name="connsiteX0-279" fmla="*/ 3145728 w 3951730"/>
                <a:gd name="connsiteY0-280" fmla="*/ 3385291 h 3385291"/>
                <a:gd name="connsiteX1-281" fmla="*/ 2259542 w 3951730"/>
                <a:gd name="connsiteY1-282" fmla="*/ 2539197 h 3385291"/>
                <a:gd name="connsiteX2-283" fmla="*/ 2516417 w 3951730"/>
                <a:gd name="connsiteY2-284" fmla="*/ 2539197 h 3385291"/>
                <a:gd name="connsiteX3-285" fmla="*/ 1293946 w 3951730"/>
                <a:gd name="connsiteY3-286" fmla="*/ 915 h 3385291"/>
                <a:gd name="connsiteX4-287" fmla="*/ 2472385 w 3951730"/>
                <a:gd name="connsiteY4-288" fmla="*/ 915 h 3385291"/>
                <a:gd name="connsiteX5-289" fmla="*/ 3694856 w 3951730"/>
                <a:gd name="connsiteY5-290" fmla="*/ 2539197 h 3385291"/>
                <a:gd name="connsiteX6-291" fmla="*/ 3951730 w 3951730"/>
                <a:gd name="connsiteY6-292" fmla="*/ 2539197 h 3385291"/>
                <a:gd name="connsiteX7-293" fmla="*/ 3145728 w 3951730"/>
                <a:gd name="connsiteY7-294" fmla="*/ 3385291 h 3385291"/>
                <a:gd name="connsiteX0-295" fmla="*/ 1883165 w 3951730"/>
                <a:gd name="connsiteY0-296" fmla="*/ 392070 h 3385291"/>
                <a:gd name="connsiteX1-297" fmla="*/ 0 w 3951730"/>
                <a:gd name="connsiteY1-298" fmla="*/ 3343088 h 3385291"/>
                <a:gd name="connsiteX2-299" fmla="*/ 31382 w 3951730"/>
                <a:gd name="connsiteY2-300" fmla="*/ 3385291 h 3385291"/>
                <a:gd name="connsiteX3-301" fmla="*/ 144163 w 3951730"/>
                <a:gd name="connsiteY3-302" fmla="*/ 1987108 h 3385291"/>
                <a:gd name="connsiteX4-303" fmla="*/ 1883164 w 3951730"/>
                <a:gd name="connsiteY4-304" fmla="*/ 392070 h 3385291"/>
                <a:gd name="connsiteX5-305" fmla="*/ 1883165 w 3951730"/>
                <a:gd name="connsiteY5-306" fmla="*/ 392070 h 3385291"/>
                <a:gd name="connsiteX0-307" fmla="*/ 1883165 w 3951730"/>
                <a:gd name="connsiteY0-308" fmla="*/ 392070 h 3385291"/>
                <a:gd name="connsiteX1-309" fmla="*/ 14068 w 3951730"/>
                <a:gd name="connsiteY1-310" fmla="*/ 3385291 h 3385291"/>
                <a:gd name="connsiteX2-311" fmla="*/ 45450 w 3951730"/>
                <a:gd name="connsiteY2-312" fmla="*/ 2794448 h 3385291"/>
                <a:gd name="connsiteX3-313" fmla="*/ 1293945 w 3951730"/>
                <a:gd name="connsiteY3-314" fmla="*/ 915 h 3385291"/>
                <a:gd name="connsiteX4-315" fmla="*/ 2472385 w 3951730"/>
                <a:gd name="connsiteY4-316" fmla="*/ 915 h 3385291"/>
                <a:gd name="connsiteX5-317" fmla="*/ 3694856 w 3951730"/>
                <a:gd name="connsiteY5-318" fmla="*/ 2539197 h 3385291"/>
                <a:gd name="connsiteX6-319" fmla="*/ 3951730 w 3951730"/>
                <a:gd name="connsiteY6-320" fmla="*/ 2539197 h 3385291"/>
                <a:gd name="connsiteX7-321" fmla="*/ 3145728 w 3951730"/>
                <a:gd name="connsiteY7-322" fmla="*/ 3385291 h 3385291"/>
                <a:gd name="connsiteX8-323" fmla="*/ 2259542 w 3951730"/>
                <a:gd name="connsiteY8-324" fmla="*/ 2539197 h 3385291"/>
                <a:gd name="connsiteX9-325" fmla="*/ 2516417 w 3951730"/>
                <a:gd name="connsiteY9-326" fmla="*/ 2539197 h 3385291"/>
                <a:gd name="connsiteX10-327" fmla="*/ 1293946 w 3951730"/>
                <a:gd name="connsiteY10-328" fmla="*/ 915 h 3385291"/>
                <a:gd name="connsiteX0-329" fmla="*/ 3145728 w 3951730"/>
                <a:gd name="connsiteY0-330" fmla="*/ 3385291 h 3385291"/>
                <a:gd name="connsiteX1-331" fmla="*/ 2259542 w 3951730"/>
                <a:gd name="connsiteY1-332" fmla="*/ 2539197 h 3385291"/>
                <a:gd name="connsiteX2-333" fmla="*/ 2516417 w 3951730"/>
                <a:gd name="connsiteY2-334" fmla="*/ 2539197 h 3385291"/>
                <a:gd name="connsiteX3-335" fmla="*/ 1293946 w 3951730"/>
                <a:gd name="connsiteY3-336" fmla="*/ 915 h 3385291"/>
                <a:gd name="connsiteX4-337" fmla="*/ 2472385 w 3951730"/>
                <a:gd name="connsiteY4-338" fmla="*/ 915 h 3385291"/>
                <a:gd name="connsiteX5-339" fmla="*/ 3694856 w 3951730"/>
                <a:gd name="connsiteY5-340" fmla="*/ 2539197 h 3385291"/>
                <a:gd name="connsiteX6-341" fmla="*/ 3951730 w 3951730"/>
                <a:gd name="connsiteY6-342" fmla="*/ 2539197 h 3385291"/>
                <a:gd name="connsiteX7-343" fmla="*/ 3145728 w 3951730"/>
                <a:gd name="connsiteY7-344" fmla="*/ 3385291 h 3385291"/>
                <a:gd name="connsiteX0-345" fmla="*/ 1883165 w 3951730"/>
                <a:gd name="connsiteY0-346" fmla="*/ 392070 h 3385291"/>
                <a:gd name="connsiteX1-347" fmla="*/ 0 w 3951730"/>
                <a:gd name="connsiteY1-348" fmla="*/ 3343088 h 3385291"/>
                <a:gd name="connsiteX2-349" fmla="*/ 31382 w 3951730"/>
                <a:gd name="connsiteY2-350" fmla="*/ 3385291 h 3385291"/>
                <a:gd name="connsiteX3-351" fmla="*/ 144163 w 3951730"/>
                <a:gd name="connsiteY3-352" fmla="*/ 1987108 h 3385291"/>
                <a:gd name="connsiteX4-353" fmla="*/ 1883164 w 3951730"/>
                <a:gd name="connsiteY4-354" fmla="*/ 392070 h 3385291"/>
                <a:gd name="connsiteX5-355" fmla="*/ 1883165 w 3951730"/>
                <a:gd name="connsiteY5-356" fmla="*/ 392070 h 3385291"/>
                <a:gd name="connsiteX0-357" fmla="*/ 1883165 w 3951730"/>
                <a:gd name="connsiteY0-358" fmla="*/ 392070 h 3385291"/>
                <a:gd name="connsiteX1-359" fmla="*/ 14068 w 3951730"/>
                <a:gd name="connsiteY1-360" fmla="*/ 3385291 h 3385291"/>
                <a:gd name="connsiteX2-361" fmla="*/ 45450 w 3951730"/>
                <a:gd name="connsiteY2-362" fmla="*/ 2794448 h 3385291"/>
                <a:gd name="connsiteX3-363" fmla="*/ 1293945 w 3951730"/>
                <a:gd name="connsiteY3-364" fmla="*/ 915 h 3385291"/>
                <a:gd name="connsiteX4-365" fmla="*/ 2472385 w 3951730"/>
                <a:gd name="connsiteY4-366" fmla="*/ 915 h 3385291"/>
                <a:gd name="connsiteX5-367" fmla="*/ 3694856 w 3951730"/>
                <a:gd name="connsiteY5-368" fmla="*/ 2539197 h 3385291"/>
                <a:gd name="connsiteX6-369" fmla="*/ 3951730 w 3951730"/>
                <a:gd name="connsiteY6-370" fmla="*/ 2539197 h 3385291"/>
                <a:gd name="connsiteX7-371" fmla="*/ 3145728 w 3951730"/>
                <a:gd name="connsiteY7-372" fmla="*/ 3385291 h 3385291"/>
                <a:gd name="connsiteX8-373" fmla="*/ 2259542 w 3951730"/>
                <a:gd name="connsiteY8-374" fmla="*/ 2539197 h 3385291"/>
                <a:gd name="connsiteX9-375" fmla="*/ 2516417 w 3951730"/>
                <a:gd name="connsiteY9-376" fmla="*/ 2539197 h 3385291"/>
                <a:gd name="connsiteX10-377" fmla="*/ 1293946 w 3951730"/>
                <a:gd name="connsiteY10-378" fmla="*/ 915 h 3385291"/>
                <a:gd name="connsiteX0-379" fmla="*/ 3145728 w 3951730"/>
                <a:gd name="connsiteY0-380" fmla="*/ 3385291 h 3693794"/>
                <a:gd name="connsiteX1-381" fmla="*/ 2259542 w 3951730"/>
                <a:gd name="connsiteY1-382" fmla="*/ 2539197 h 3693794"/>
                <a:gd name="connsiteX2-383" fmla="*/ 2516417 w 3951730"/>
                <a:gd name="connsiteY2-384" fmla="*/ 2539197 h 3693794"/>
                <a:gd name="connsiteX3-385" fmla="*/ 1293946 w 3951730"/>
                <a:gd name="connsiteY3-386" fmla="*/ 915 h 3693794"/>
                <a:gd name="connsiteX4-387" fmla="*/ 2472385 w 3951730"/>
                <a:gd name="connsiteY4-388" fmla="*/ 915 h 3693794"/>
                <a:gd name="connsiteX5-389" fmla="*/ 3694856 w 3951730"/>
                <a:gd name="connsiteY5-390" fmla="*/ 2539197 h 3693794"/>
                <a:gd name="connsiteX6-391" fmla="*/ 3951730 w 3951730"/>
                <a:gd name="connsiteY6-392" fmla="*/ 2539197 h 3693794"/>
                <a:gd name="connsiteX7-393" fmla="*/ 3145728 w 3951730"/>
                <a:gd name="connsiteY7-394" fmla="*/ 3385291 h 3693794"/>
                <a:gd name="connsiteX0-395" fmla="*/ 1883165 w 3951730"/>
                <a:gd name="connsiteY0-396" fmla="*/ 392070 h 3693794"/>
                <a:gd name="connsiteX1-397" fmla="*/ 0 w 3951730"/>
                <a:gd name="connsiteY1-398" fmla="*/ 3343088 h 3693794"/>
                <a:gd name="connsiteX2-399" fmla="*/ 31382 w 3951730"/>
                <a:gd name="connsiteY2-400" fmla="*/ 3385291 h 3693794"/>
                <a:gd name="connsiteX3-401" fmla="*/ 144163 w 3951730"/>
                <a:gd name="connsiteY3-402" fmla="*/ 1987108 h 3693794"/>
                <a:gd name="connsiteX4-403" fmla="*/ 1883164 w 3951730"/>
                <a:gd name="connsiteY4-404" fmla="*/ 392070 h 3693794"/>
                <a:gd name="connsiteX5-405" fmla="*/ 1883165 w 3951730"/>
                <a:gd name="connsiteY5-406" fmla="*/ 392070 h 3693794"/>
                <a:gd name="connsiteX0-407" fmla="*/ 1883165 w 3951730"/>
                <a:gd name="connsiteY0-408" fmla="*/ 392070 h 3693794"/>
                <a:gd name="connsiteX1-409" fmla="*/ 14068 w 3951730"/>
                <a:gd name="connsiteY1-410" fmla="*/ 3385291 h 3693794"/>
                <a:gd name="connsiteX2-411" fmla="*/ 45450 w 3951730"/>
                <a:gd name="connsiteY2-412" fmla="*/ 2794448 h 3693794"/>
                <a:gd name="connsiteX3-413" fmla="*/ 1293945 w 3951730"/>
                <a:gd name="connsiteY3-414" fmla="*/ 915 h 3693794"/>
                <a:gd name="connsiteX4-415" fmla="*/ 2472385 w 3951730"/>
                <a:gd name="connsiteY4-416" fmla="*/ 915 h 3693794"/>
                <a:gd name="connsiteX5-417" fmla="*/ 3694856 w 3951730"/>
                <a:gd name="connsiteY5-418" fmla="*/ 2539197 h 3693794"/>
                <a:gd name="connsiteX6-419" fmla="*/ 3951730 w 3951730"/>
                <a:gd name="connsiteY6-420" fmla="*/ 2539197 h 3693794"/>
                <a:gd name="connsiteX7-421" fmla="*/ 3101657 w 3951730"/>
                <a:gd name="connsiteY7-422" fmla="*/ 3693794 h 3693794"/>
                <a:gd name="connsiteX8-423" fmla="*/ 2259542 w 3951730"/>
                <a:gd name="connsiteY8-424" fmla="*/ 2539197 h 3693794"/>
                <a:gd name="connsiteX9-425" fmla="*/ 2516417 w 3951730"/>
                <a:gd name="connsiteY9-426" fmla="*/ 2539197 h 3693794"/>
                <a:gd name="connsiteX10-427" fmla="*/ 1293946 w 3951730"/>
                <a:gd name="connsiteY10-428" fmla="*/ 915 h 3693794"/>
                <a:gd name="connsiteX0-429" fmla="*/ 3101657 w 3951730"/>
                <a:gd name="connsiteY0-430" fmla="*/ 3715832 h 3715832"/>
                <a:gd name="connsiteX1-431" fmla="*/ 2259542 w 3951730"/>
                <a:gd name="connsiteY1-432" fmla="*/ 2539197 h 3715832"/>
                <a:gd name="connsiteX2-433" fmla="*/ 2516417 w 3951730"/>
                <a:gd name="connsiteY2-434" fmla="*/ 2539197 h 3715832"/>
                <a:gd name="connsiteX3-435" fmla="*/ 1293946 w 3951730"/>
                <a:gd name="connsiteY3-436" fmla="*/ 915 h 3715832"/>
                <a:gd name="connsiteX4-437" fmla="*/ 2472385 w 3951730"/>
                <a:gd name="connsiteY4-438" fmla="*/ 915 h 3715832"/>
                <a:gd name="connsiteX5-439" fmla="*/ 3694856 w 3951730"/>
                <a:gd name="connsiteY5-440" fmla="*/ 2539197 h 3715832"/>
                <a:gd name="connsiteX6-441" fmla="*/ 3951730 w 3951730"/>
                <a:gd name="connsiteY6-442" fmla="*/ 2539197 h 3715832"/>
                <a:gd name="connsiteX7-443" fmla="*/ 3101657 w 3951730"/>
                <a:gd name="connsiteY7-444" fmla="*/ 3715832 h 3715832"/>
                <a:gd name="connsiteX0-445" fmla="*/ 1883165 w 3951730"/>
                <a:gd name="connsiteY0-446" fmla="*/ 392070 h 3715832"/>
                <a:gd name="connsiteX1-447" fmla="*/ 0 w 3951730"/>
                <a:gd name="connsiteY1-448" fmla="*/ 3343088 h 3715832"/>
                <a:gd name="connsiteX2-449" fmla="*/ 31382 w 3951730"/>
                <a:gd name="connsiteY2-450" fmla="*/ 3385291 h 3715832"/>
                <a:gd name="connsiteX3-451" fmla="*/ 144163 w 3951730"/>
                <a:gd name="connsiteY3-452" fmla="*/ 1987108 h 3715832"/>
                <a:gd name="connsiteX4-453" fmla="*/ 1883164 w 3951730"/>
                <a:gd name="connsiteY4-454" fmla="*/ 392070 h 3715832"/>
                <a:gd name="connsiteX5-455" fmla="*/ 1883165 w 3951730"/>
                <a:gd name="connsiteY5-456" fmla="*/ 392070 h 3715832"/>
                <a:gd name="connsiteX0-457" fmla="*/ 1883165 w 3951730"/>
                <a:gd name="connsiteY0-458" fmla="*/ 392070 h 3715832"/>
                <a:gd name="connsiteX1-459" fmla="*/ 14068 w 3951730"/>
                <a:gd name="connsiteY1-460" fmla="*/ 3385291 h 3715832"/>
                <a:gd name="connsiteX2-461" fmla="*/ 45450 w 3951730"/>
                <a:gd name="connsiteY2-462" fmla="*/ 2794448 h 3715832"/>
                <a:gd name="connsiteX3-463" fmla="*/ 1293945 w 3951730"/>
                <a:gd name="connsiteY3-464" fmla="*/ 915 h 3715832"/>
                <a:gd name="connsiteX4-465" fmla="*/ 2472385 w 3951730"/>
                <a:gd name="connsiteY4-466" fmla="*/ 915 h 3715832"/>
                <a:gd name="connsiteX5-467" fmla="*/ 3694856 w 3951730"/>
                <a:gd name="connsiteY5-468" fmla="*/ 2539197 h 3715832"/>
                <a:gd name="connsiteX6-469" fmla="*/ 3951730 w 3951730"/>
                <a:gd name="connsiteY6-470" fmla="*/ 2539197 h 3715832"/>
                <a:gd name="connsiteX7-471" fmla="*/ 3101657 w 3951730"/>
                <a:gd name="connsiteY7-472" fmla="*/ 3693794 h 3715832"/>
                <a:gd name="connsiteX8-473" fmla="*/ 2259542 w 3951730"/>
                <a:gd name="connsiteY8-474" fmla="*/ 2539197 h 3715832"/>
                <a:gd name="connsiteX9-475" fmla="*/ 2516417 w 3951730"/>
                <a:gd name="connsiteY9-476" fmla="*/ 2539197 h 3715832"/>
                <a:gd name="connsiteX10-477" fmla="*/ 1293946 w 3951730"/>
                <a:gd name="connsiteY10-478" fmla="*/ 915 h 3715832"/>
                <a:gd name="connsiteX0-479" fmla="*/ 3101657 w 3951730"/>
                <a:gd name="connsiteY0-480" fmla="*/ 3715832 h 3715832"/>
                <a:gd name="connsiteX1-481" fmla="*/ 2259542 w 3951730"/>
                <a:gd name="connsiteY1-482" fmla="*/ 2539197 h 3715832"/>
                <a:gd name="connsiteX2-483" fmla="*/ 2516417 w 3951730"/>
                <a:gd name="connsiteY2-484" fmla="*/ 2539197 h 3715832"/>
                <a:gd name="connsiteX3-485" fmla="*/ 1293946 w 3951730"/>
                <a:gd name="connsiteY3-486" fmla="*/ 915 h 3715832"/>
                <a:gd name="connsiteX4-487" fmla="*/ 2472385 w 3951730"/>
                <a:gd name="connsiteY4-488" fmla="*/ 915 h 3715832"/>
                <a:gd name="connsiteX5-489" fmla="*/ 3694856 w 3951730"/>
                <a:gd name="connsiteY5-490" fmla="*/ 2539197 h 3715832"/>
                <a:gd name="connsiteX6-491" fmla="*/ 3951730 w 3951730"/>
                <a:gd name="connsiteY6-492" fmla="*/ 2539197 h 3715832"/>
                <a:gd name="connsiteX7-493" fmla="*/ 3101657 w 3951730"/>
                <a:gd name="connsiteY7-494" fmla="*/ 3715832 h 3715832"/>
                <a:gd name="connsiteX0-495" fmla="*/ 1883165 w 3951730"/>
                <a:gd name="connsiteY0-496" fmla="*/ 392070 h 3715832"/>
                <a:gd name="connsiteX1-497" fmla="*/ 0 w 3951730"/>
                <a:gd name="connsiteY1-498" fmla="*/ 3343088 h 3715832"/>
                <a:gd name="connsiteX2-499" fmla="*/ 31382 w 3951730"/>
                <a:gd name="connsiteY2-500" fmla="*/ 3385291 h 3715832"/>
                <a:gd name="connsiteX3-501" fmla="*/ 144163 w 3951730"/>
                <a:gd name="connsiteY3-502" fmla="*/ 1987108 h 3715832"/>
                <a:gd name="connsiteX4-503" fmla="*/ 1883164 w 3951730"/>
                <a:gd name="connsiteY4-504" fmla="*/ 392070 h 3715832"/>
                <a:gd name="connsiteX5-505" fmla="*/ 1883165 w 3951730"/>
                <a:gd name="connsiteY5-506" fmla="*/ 392070 h 3715832"/>
                <a:gd name="connsiteX0-507" fmla="*/ 1883165 w 3951730"/>
                <a:gd name="connsiteY0-508" fmla="*/ 392070 h 3715832"/>
                <a:gd name="connsiteX1-509" fmla="*/ 14068 w 3951730"/>
                <a:gd name="connsiteY1-510" fmla="*/ 3385291 h 3715832"/>
                <a:gd name="connsiteX2-511" fmla="*/ 45450 w 3951730"/>
                <a:gd name="connsiteY2-512" fmla="*/ 2794448 h 3715832"/>
                <a:gd name="connsiteX3-513" fmla="*/ 1293945 w 3951730"/>
                <a:gd name="connsiteY3-514" fmla="*/ 915 h 3715832"/>
                <a:gd name="connsiteX4-515" fmla="*/ 2472385 w 3951730"/>
                <a:gd name="connsiteY4-516" fmla="*/ 915 h 3715832"/>
                <a:gd name="connsiteX5-517" fmla="*/ 3694856 w 3951730"/>
                <a:gd name="connsiteY5-518" fmla="*/ 2539197 h 3715832"/>
                <a:gd name="connsiteX6-519" fmla="*/ 3951730 w 3951730"/>
                <a:gd name="connsiteY6-520" fmla="*/ 2539197 h 3715832"/>
                <a:gd name="connsiteX7-521" fmla="*/ 3101657 w 3951730"/>
                <a:gd name="connsiteY7-522" fmla="*/ 3693794 h 3715832"/>
                <a:gd name="connsiteX8-523" fmla="*/ 2259542 w 3951730"/>
                <a:gd name="connsiteY8-524" fmla="*/ 2539197 h 3715832"/>
                <a:gd name="connsiteX9-525" fmla="*/ 2516417 w 3951730"/>
                <a:gd name="connsiteY9-526" fmla="*/ 2539197 h 3715832"/>
                <a:gd name="connsiteX10-527" fmla="*/ 1293946 w 3951730"/>
                <a:gd name="connsiteY10-528" fmla="*/ 915 h 3715832"/>
                <a:gd name="connsiteX0-529" fmla="*/ 3101657 w 3951730"/>
                <a:gd name="connsiteY0-530" fmla="*/ 3715832 h 3715832"/>
                <a:gd name="connsiteX1-531" fmla="*/ 2259542 w 3951730"/>
                <a:gd name="connsiteY1-532" fmla="*/ 2539197 h 3715832"/>
                <a:gd name="connsiteX2-533" fmla="*/ 2516417 w 3951730"/>
                <a:gd name="connsiteY2-534" fmla="*/ 2539197 h 3715832"/>
                <a:gd name="connsiteX3-535" fmla="*/ 1293946 w 3951730"/>
                <a:gd name="connsiteY3-536" fmla="*/ 915 h 3715832"/>
                <a:gd name="connsiteX4-537" fmla="*/ 2472385 w 3951730"/>
                <a:gd name="connsiteY4-538" fmla="*/ 915 h 3715832"/>
                <a:gd name="connsiteX5-539" fmla="*/ 3694856 w 3951730"/>
                <a:gd name="connsiteY5-540" fmla="*/ 2539197 h 3715832"/>
                <a:gd name="connsiteX6-541" fmla="*/ 3951730 w 3951730"/>
                <a:gd name="connsiteY6-542" fmla="*/ 2539197 h 3715832"/>
                <a:gd name="connsiteX7-543" fmla="*/ 3101657 w 3951730"/>
                <a:gd name="connsiteY7-544" fmla="*/ 3715832 h 3715832"/>
                <a:gd name="connsiteX0-545" fmla="*/ 1883165 w 3951730"/>
                <a:gd name="connsiteY0-546" fmla="*/ 392070 h 3715832"/>
                <a:gd name="connsiteX1-547" fmla="*/ 0 w 3951730"/>
                <a:gd name="connsiteY1-548" fmla="*/ 3343088 h 3715832"/>
                <a:gd name="connsiteX2-549" fmla="*/ 31382 w 3951730"/>
                <a:gd name="connsiteY2-550" fmla="*/ 3385291 h 3715832"/>
                <a:gd name="connsiteX3-551" fmla="*/ 144163 w 3951730"/>
                <a:gd name="connsiteY3-552" fmla="*/ 1987108 h 3715832"/>
                <a:gd name="connsiteX4-553" fmla="*/ 1883164 w 3951730"/>
                <a:gd name="connsiteY4-554" fmla="*/ 392070 h 3715832"/>
                <a:gd name="connsiteX5-555" fmla="*/ 1883165 w 3951730"/>
                <a:gd name="connsiteY5-556" fmla="*/ 392070 h 3715832"/>
                <a:gd name="connsiteX0-557" fmla="*/ 14068 w 3951730"/>
                <a:gd name="connsiteY0-558" fmla="*/ 3385291 h 3715832"/>
                <a:gd name="connsiteX1-559" fmla="*/ 45450 w 3951730"/>
                <a:gd name="connsiteY1-560" fmla="*/ 2794448 h 3715832"/>
                <a:gd name="connsiteX2-561" fmla="*/ 1293945 w 3951730"/>
                <a:gd name="connsiteY2-562" fmla="*/ 915 h 3715832"/>
                <a:gd name="connsiteX3-563" fmla="*/ 2472385 w 3951730"/>
                <a:gd name="connsiteY3-564" fmla="*/ 915 h 3715832"/>
                <a:gd name="connsiteX4-565" fmla="*/ 3694856 w 3951730"/>
                <a:gd name="connsiteY4-566" fmla="*/ 2539197 h 3715832"/>
                <a:gd name="connsiteX5-567" fmla="*/ 3951730 w 3951730"/>
                <a:gd name="connsiteY5-568" fmla="*/ 2539197 h 3715832"/>
                <a:gd name="connsiteX6-569" fmla="*/ 3101657 w 3951730"/>
                <a:gd name="connsiteY6-570" fmla="*/ 3693794 h 3715832"/>
                <a:gd name="connsiteX7-571" fmla="*/ 2259542 w 3951730"/>
                <a:gd name="connsiteY7-572" fmla="*/ 2539197 h 3715832"/>
                <a:gd name="connsiteX8-573" fmla="*/ 2516417 w 3951730"/>
                <a:gd name="connsiteY8-574" fmla="*/ 2539197 h 3715832"/>
                <a:gd name="connsiteX9-575" fmla="*/ 1293946 w 3951730"/>
                <a:gd name="connsiteY9-576" fmla="*/ 915 h 37158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 ang="0">
                  <a:pos x="connsiteX7-27" y="connsiteY7-28"/>
                </a:cxn>
                <a:cxn ang="0">
                  <a:pos x="connsiteX8-73" y="connsiteY8-74"/>
                </a:cxn>
                <a:cxn ang="0">
                  <a:pos x="connsiteX9-75" y="connsiteY9-76"/>
                </a:cxn>
              </a:cxnLst>
              <a:rect l="l" t="t" r="r" b="b"/>
              <a:pathLst>
                <a:path w="3951730" h="3715832" stroke="0" extrusionOk="0">
                  <a:moveTo>
                    <a:pt x="3101657" y="3715832"/>
                  </a:moveTo>
                  <a:lnTo>
                    <a:pt x="2259542" y="2539197"/>
                  </a:lnTo>
                  <a:lnTo>
                    <a:pt x="2516417" y="2539197"/>
                  </a:lnTo>
                  <a:cubicBezTo>
                    <a:pt x="2372485" y="1044932"/>
                    <a:pt x="1869672" y="915"/>
                    <a:pt x="1293946" y="915"/>
                  </a:cubicBezTo>
                  <a:lnTo>
                    <a:pt x="2472385" y="915"/>
                  </a:lnTo>
                  <a:cubicBezTo>
                    <a:pt x="3048112" y="915"/>
                    <a:pt x="3550925" y="1044933"/>
                    <a:pt x="3694856" y="2539197"/>
                  </a:cubicBezTo>
                  <a:lnTo>
                    <a:pt x="3951730" y="2539197"/>
                  </a:lnTo>
                  <a:lnTo>
                    <a:pt x="3101657" y="3715832"/>
                  </a:lnTo>
                  <a:close/>
                </a:path>
                <a:path w="3951730" h="3715832" fill="darkenLess" stroke="0" extrusionOk="0">
                  <a:moveTo>
                    <a:pt x="1883165" y="392070"/>
                  </a:moveTo>
                  <a:cubicBezTo>
                    <a:pt x="848992" y="390133"/>
                    <a:pt x="0" y="2087830"/>
                    <a:pt x="0" y="3343088"/>
                  </a:cubicBezTo>
                  <a:lnTo>
                    <a:pt x="31382" y="3385291"/>
                  </a:lnTo>
                  <a:cubicBezTo>
                    <a:pt x="31382" y="2903013"/>
                    <a:pt x="69835" y="2426305"/>
                    <a:pt x="144163" y="1987108"/>
                  </a:cubicBezTo>
                  <a:cubicBezTo>
                    <a:pt x="444463" y="212684"/>
                    <a:pt x="1240285" y="-517256"/>
                    <a:pt x="1883164" y="392070"/>
                  </a:cubicBezTo>
                  <a:lnTo>
                    <a:pt x="1883165" y="392070"/>
                  </a:lnTo>
                  <a:close/>
                </a:path>
                <a:path w="3951730" h="3715832" fill="none" extrusionOk="0">
                  <a:moveTo>
                    <a:pt x="14068" y="3385291"/>
                  </a:moveTo>
                  <a:lnTo>
                    <a:pt x="45450" y="2794448"/>
                  </a:lnTo>
                  <a:cubicBezTo>
                    <a:pt x="45450" y="1938183"/>
                    <a:pt x="596651" y="915"/>
                    <a:pt x="1293945" y="915"/>
                  </a:cubicBezTo>
                  <a:lnTo>
                    <a:pt x="2472385" y="915"/>
                  </a:lnTo>
                  <a:cubicBezTo>
                    <a:pt x="3048112" y="915"/>
                    <a:pt x="3550925" y="1044933"/>
                    <a:pt x="3694856" y="2539197"/>
                  </a:cubicBezTo>
                  <a:lnTo>
                    <a:pt x="3951730" y="2539197"/>
                  </a:lnTo>
                  <a:lnTo>
                    <a:pt x="3101657" y="3693794"/>
                  </a:lnTo>
                  <a:lnTo>
                    <a:pt x="2259542" y="2539197"/>
                  </a:lnTo>
                  <a:lnTo>
                    <a:pt x="2516417" y="2539197"/>
                  </a:lnTo>
                  <a:cubicBezTo>
                    <a:pt x="2372485" y="1044932"/>
                    <a:pt x="1869672" y="915"/>
                    <a:pt x="1293946" y="915"/>
                  </a:cubicBezTo>
                </a:path>
              </a:pathLst>
            </a:custGeom>
            <a:grpFill/>
            <a:ln w="3175" cap="flat" cmpd="sng" algn="ctr">
              <a:noFill/>
              <a:prstDash val="solid"/>
            </a:ln>
            <a:effectLst>
              <a:outerShdw blurRad="50800" dist="38100" dir="2700000" algn="tl"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6" name="TextBox 11"/>
            <p:cNvSpPr txBox="1">
              <a:spLocks noChangeArrowheads="1"/>
            </p:cNvSpPr>
            <p:nvPr/>
          </p:nvSpPr>
          <p:spPr bwMode="auto">
            <a:xfrm rot="2590855">
              <a:off x="3699638" y="2190395"/>
              <a:ext cx="1279124" cy="362720"/>
            </a:xfrm>
            <a:prstGeom prst="rect">
              <a:avLst/>
            </a:prstGeom>
            <a:noFill/>
            <a:ln w="9525">
              <a:noFill/>
              <a:miter lim="800000"/>
            </a:ln>
            <a:extLst>
              <a:ext uri="{909E8E84-426E-40DD-AFC4-6F175D3DCCD1}">
                <a14:hiddenFill xmlns:a14="http://schemas.microsoft.com/office/drawing/2010/main">
                  <a:grpFill/>
                </a14:hiddenFill>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1.合法原则</a:t>
              </a:r>
            </a:p>
          </p:txBody>
        </p:sp>
      </p:grpSp>
      <p:grpSp>
        <p:nvGrpSpPr>
          <p:cNvPr id="177" name="组合 23"/>
          <p:cNvGrpSpPr/>
          <p:nvPr/>
        </p:nvGrpSpPr>
        <p:grpSpPr>
          <a:xfrm>
            <a:off x="4607560" y="3342640"/>
            <a:ext cx="1569085" cy="1229995"/>
            <a:chOff x="5386470" y="3258294"/>
            <a:chExt cx="2060199" cy="2020951"/>
          </a:xfrm>
        </p:grpSpPr>
        <p:sp>
          <p:nvSpPr>
            <p:cNvPr id="178" name="上弧形箭头 2"/>
            <p:cNvSpPr/>
            <p:nvPr/>
          </p:nvSpPr>
          <p:spPr bwMode="auto">
            <a:xfrm rot="19829800" flipH="1" flipV="1">
              <a:off x="5517402" y="3258294"/>
              <a:ext cx="1929267" cy="2020951"/>
            </a:xfrm>
            <a:custGeom>
              <a:avLst/>
              <a:gdLst>
                <a:gd name="connsiteX0" fmla="*/ 3114346 w 3960440"/>
                <a:gd name="connsiteY0" fmla="*/ 3384376 h 3384376"/>
                <a:gd name="connsiteX1" fmla="*/ 2228160 w 3960440"/>
                <a:gd name="connsiteY1" fmla="*/ 2538282 h 3384376"/>
                <a:gd name="connsiteX2" fmla="*/ 2485035 w 3960440"/>
                <a:gd name="connsiteY2" fmla="*/ 2538282 h 3384376"/>
                <a:gd name="connsiteX3" fmla="*/ 1262564 w 3960440"/>
                <a:gd name="connsiteY3" fmla="*/ 0 h 3384376"/>
                <a:gd name="connsiteX4" fmla="*/ 2441003 w 3960440"/>
                <a:gd name="connsiteY4" fmla="*/ 0 h 3384376"/>
                <a:gd name="connsiteX5" fmla="*/ 3663474 w 3960440"/>
                <a:gd name="connsiteY5" fmla="*/ 2538282 h 3384376"/>
                <a:gd name="connsiteX6" fmla="*/ 3920348 w 3960440"/>
                <a:gd name="connsiteY6" fmla="*/ 2538282 h 3384376"/>
                <a:gd name="connsiteX7" fmla="*/ 3114346 w 3960440"/>
                <a:gd name="connsiteY7" fmla="*/ 3384376 h 3384376"/>
                <a:gd name="connsiteX0-1" fmla="*/ 1851783 w 3960440"/>
                <a:gd name="connsiteY0-2" fmla="*/ 391155 h 3384376"/>
                <a:gd name="connsiteX1-3" fmla="*/ 1178440 w 3960440"/>
                <a:gd name="connsiteY1-4" fmla="*/ 3384376 h 3384376"/>
                <a:gd name="connsiteX2-5" fmla="*/ 0 w 3960440"/>
                <a:gd name="connsiteY2-6" fmla="*/ 3384376 h 3384376"/>
                <a:gd name="connsiteX3-7" fmla="*/ 112781 w 3960440"/>
                <a:gd name="connsiteY3-8" fmla="*/ 1986193 h 3384376"/>
                <a:gd name="connsiteX4-9" fmla="*/ 1851782 w 3960440"/>
                <a:gd name="connsiteY4-10" fmla="*/ 391155 h 3384376"/>
                <a:gd name="connsiteX5-11" fmla="*/ 1851783 w 3960440"/>
                <a:gd name="connsiteY5-12" fmla="*/ 391155 h 3384376"/>
                <a:gd name="connsiteX0-13" fmla="*/ 1851783 w 3960440"/>
                <a:gd name="connsiteY0-14" fmla="*/ 391155 h 3384376"/>
                <a:gd name="connsiteX1-15" fmla="*/ 1178440 w 3960440"/>
                <a:gd name="connsiteY1-16" fmla="*/ 3384376 h 3384376"/>
                <a:gd name="connsiteX2-17" fmla="*/ 0 w 3960440"/>
                <a:gd name="connsiteY2-18" fmla="*/ 3384376 h 3384376"/>
                <a:gd name="connsiteX3-19" fmla="*/ 1262563 w 3960440"/>
                <a:gd name="connsiteY3-20" fmla="*/ 0 h 3384376"/>
                <a:gd name="connsiteX4-21" fmla="*/ 2441003 w 3960440"/>
                <a:gd name="connsiteY4-22" fmla="*/ 0 h 3384376"/>
                <a:gd name="connsiteX5-23" fmla="*/ 3663474 w 3960440"/>
                <a:gd name="connsiteY5-24" fmla="*/ 2538282 h 3384376"/>
                <a:gd name="connsiteX6-25" fmla="*/ 3920348 w 3960440"/>
                <a:gd name="connsiteY6-26" fmla="*/ 2538282 h 3384376"/>
                <a:gd name="connsiteX7-27" fmla="*/ 3114346 w 3960440"/>
                <a:gd name="connsiteY7-28" fmla="*/ 3384376 h 3384376"/>
                <a:gd name="connsiteX8" fmla="*/ 2228160 w 3960440"/>
                <a:gd name="connsiteY8" fmla="*/ 2538282 h 3384376"/>
                <a:gd name="connsiteX9" fmla="*/ 2485035 w 3960440"/>
                <a:gd name="connsiteY9" fmla="*/ 2538282 h 3384376"/>
                <a:gd name="connsiteX10" fmla="*/ 1262564 w 3960440"/>
                <a:gd name="connsiteY10" fmla="*/ 0 h 3384376"/>
                <a:gd name="connsiteX0-29" fmla="*/ 3131660 w 3937662"/>
                <a:gd name="connsiteY0-30" fmla="*/ 3385291 h 3385291"/>
                <a:gd name="connsiteX1-31" fmla="*/ 2245474 w 3937662"/>
                <a:gd name="connsiteY1-32" fmla="*/ 2539197 h 3385291"/>
                <a:gd name="connsiteX2-33" fmla="*/ 2502349 w 3937662"/>
                <a:gd name="connsiteY2-34" fmla="*/ 2539197 h 3385291"/>
                <a:gd name="connsiteX3-35" fmla="*/ 1279878 w 3937662"/>
                <a:gd name="connsiteY3-36" fmla="*/ 915 h 3385291"/>
                <a:gd name="connsiteX4-37" fmla="*/ 2458317 w 3937662"/>
                <a:gd name="connsiteY4-38" fmla="*/ 915 h 3385291"/>
                <a:gd name="connsiteX5-39" fmla="*/ 3680788 w 3937662"/>
                <a:gd name="connsiteY5-40" fmla="*/ 2539197 h 3385291"/>
                <a:gd name="connsiteX6-41" fmla="*/ 3937662 w 3937662"/>
                <a:gd name="connsiteY6-42" fmla="*/ 2539197 h 3385291"/>
                <a:gd name="connsiteX7-43" fmla="*/ 3131660 w 3937662"/>
                <a:gd name="connsiteY7-44" fmla="*/ 3385291 h 3385291"/>
                <a:gd name="connsiteX0-45" fmla="*/ 1869097 w 3937662"/>
                <a:gd name="connsiteY0-46" fmla="*/ 392070 h 3385291"/>
                <a:gd name="connsiteX1-47" fmla="*/ 1195754 w 3937662"/>
                <a:gd name="connsiteY1-48" fmla="*/ 3385291 h 3385291"/>
                <a:gd name="connsiteX2-49" fmla="*/ 17314 w 3937662"/>
                <a:gd name="connsiteY2-50" fmla="*/ 3385291 h 3385291"/>
                <a:gd name="connsiteX3-51" fmla="*/ 130095 w 3937662"/>
                <a:gd name="connsiteY3-52" fmla="*/ 1987108 h 3385291"/>
                <a:gd name="connsiteX4-53" fmla="*/ 1869096 w 3937662"/>
                <a:gd name="connsiteY4-54" fmla="*/ 392070 h 3385291"/>
                <a:gd name="connsiteX5-55" fmla="*/ 1869097 w 3937662"/>
                <a:gd name="connsiteY5-56" fmla="*/ 392070 h 3385291"/>
                <a:gd name="connsiteX0-57" fmla="*/ 1869097 w 3937662"/>
                <a:gd name="connsiteY0-58" fmla="*/ 392070 h 3385291"/>
                <a:gd name="connsiteX1-59" fmla="*/ 0 w 3937662"/>
                <a:gd name="connsiteY1-60" fmla="*/ 3385291 h 3385291"/>
                <a:gd name="connsiteX2-61" fmla="*/ 17314 w 3937662"/>
                <a:gd name="connsiteY2-62" fmla="*/ 3385291 h 3385291"/>
                <a:gd name="connsiteX3-63" fmla="*/ 1279877 w 3937662"/>
                <a:gd name="connsiteY3-64" fmla="*/ 915 h 3385291"/>
                <a:gd name="connsiteX4-65" fmla="*/ 2458317 w 3937662"/>
                <a:gd name="connsiteY4-66" fmla="*/ 915 h 3385291"/>
                <a:gd name="connsiteX5-67" fmla="*/ 3680788 w 3937662"/>
                <a:gd name="connsiteY5-68" fmla="*/ 2539197 h 3385291"/>
                <a:gd name="connsiteX6-69" fmla="*/ 3937662 w 3937662"/>
                <a:gd name="connsiteY6-70" fmla="*/ 2539197 h 3385291"/>
                <a:gd name="connsiteX7-71" fmla="*/ 3131660 w 3937662"/>
                <a:gd name="connsiteY7-72" fmla="*/ 3385291 h 3385291"/>
                <a:gd name="connsiteX8-73" fmla="*/ 2245474 w 3937662"/>
                <a:gd name="connsiteY8-74" fmla="*/ 2539197 h 3385291"/>
                <a:gd name="connsiteX9-75" fmla="*/ 2502349 w 3937662"/>
                <a:gd name="connsiteY9-76" fmla="*/ 2539197 h 3385291"/>
                <a:gd name="connsiteX10-77" fmla="*/ 1279878 w 3937662"/>
                <a:gd name="connsiteY10-78" fmla="*/ 915 h 3385291"/>
                <a:gd name="connsiteX0-79" fmla="*/ 3145728 w 3951730"/>
                <a:gd name="connsiteY0-80" fmla="*/ 3385291 h 3385291"/>
                <a:gd name="connsiteX1-81" fmla="*/ 2259542 w 3951730"/>
                <a:gd name="connsiteY1-82" fmla="*/ 2539197 h 3385291"/>
                <a:gd name="connsiteX2-83" fmla="*/ 2516417 w 3951730"/>
                <a:gd name="connsiteY2-84" fmla="*/ 2539197 h 3385291"/>
                <a:gd name="connsiteX3-85" fmla="*/ 1293946 w 3951730"/>
                <a:gd name="connsiteY3-86" fmla="*/ 915 h 3385291"/>
                <a:gd name="connsiteX4-87" fmla="*/ 2472385 w 3951730"/>
                <a:gd name="connsiteY4-88" fmla="*/ 915 h 3385291"/>
                <a:gd name="connsiteX5-89" fmla="*/ 3694856 w 3951730"/>
                <a:gd name="connsiteY5-90" fmla="*/ 2539197 h 3385291"/>
                <a:gd name="connsiteX6-91" fmla="*/ 3951730 w 3951730"/>
                <a:gd name="connsiteY6-92" fmla="*/ 2539197 h 3385291"/>
                <a:gd name="connsiteX7-93" fmla="*/ 3145728 w 3951730"/>
                <a:gd name="connsiteY7-94" fmla="*/ 3385291 h 3385291"/>
                <a:gd name="connsiteX0-95" fmla="*/ 1883165 w 3951730"/>
                <a:gd name="connsiteY0-96" fmla="*/ 392070 h 3385291"/>
                <a:gd name="connsiteX1-97" fmla="*/ 0 w 3951730"/>
                <a:gd name="connsiteY1-98" fmla="*/ 3343088 h 3385291"/>
                <a:gd name="connsiteX2-99" fmla="*/ 31382 w 3951730"/>
                <a:gd name="connsiteY2-100" fmla="*/ 3385291 h 3385291"/>
                <a:gd name="connsiteX3-101" fmla="*/ 144163 w 3951730"/>
                <a:gd name="connsiteY3-102" fmla="*/ 1987108 h 3385291"/>
                <a:gd name="connsiteX4-103" fmla="*/ 1883164 w 3951730"/>
                <a:gd name="connsiteY4-104" fmla="*/ 392070 h 3385291"/>
                <a:gd name="connsiteX5-105" fmla="*/ 1883165 w 3951730"/>
                <a:gd name="connsiteY5-106" fmla="*/ 392070 h 3385291"/>
                <a:gd name="connsiteX0-107" fmla="*/ 1883165 w 3951730"/>
                <a:gd name="connsiteY0-108" fmla="*/ 392070 h 3385291"/>
                <a:gd name="connsiteX1-109" fmla="*/ 14068 w 3951730"/>
                <a:gd name="connsiteY1-110" fmla="*/ 3385291 h 3385291"/>
                <a:gd name="connsiteX2-111" fmla="*/ 31382 w 3951730"/>
                <a:gd name="connsiteY2-112" fmla="*/ 3385291 h 3385291"/>
                <a:gd name="connsiteX3-113" fmla="*/ 1293945 w 3951730"/>
                <a:gd name="connsiteY3-114" fmla="*/ 915 h 3385291"/>
                <a:gd name="connsiteX4-115" fmla="*/ 2472385 w 3951730"/>
                <a:gd name="connsiteY4-116" fmla="*/ 915 h 3385291"/>
                <a:gd name="connsiteX5-117" fmla="*/ 3694856 w 3951730"/>
                <a:gd name="connsiteY5-118" fmla="*/ 2539197 h 3385291"/>
                <a:gd name="connsiteX6-119" fmla="*/ 3951730 w 3951730"/>
                <a:gd name="connsiteY6-120" fmla="*/ 2539197 h 3385291"/>
                <a:gd name="connsiteX7-121" fmla="*/ 3145728 w 3951730"/>
                <a:gd name="connsiteY7-122" fmla="*/ 3385291 h 3385291"/>
                <a:gd name="connsiteX8-123" fmla="*/ 2259542 w 3951730"/>
                <a:gd name="connsiteY8-124" fmla="*/ 2539197 h 3385291"/>
                <a:gd name="connsiteX9-125" fmla="*/ 2516417 w 3951730"/>
                <a:gd name="connsiteY9-126" fmla="*/ 2539197 h 3385291"/>
                <a:gd name="connsiteX10-127" fmla="*/ 1293946 w 3951730"/>
                <a:gd name="connsiteY10-128" fmla="*/ 915 h 3385291"/>
                <a:gd name="connsiteX0-129" fmla="*/ 3145728 w 3951730"/>
                <a:gd name="connsiteY0-130" fmla="*/ 3385291 h 3385291"/>
                <a:gd name="connsiteX1-131" fmla="*/ 2259542 w 3951730"/>
                <a:gd name="connsiteY1-132" fmla="*/ 2539197 h 3385291"/>
                <a:gd name="connsiteX2-133" fmla="*/ 2516417 w 3951730"/>
                <a:gd name="connsiteY2-134" fmla="*/ 2539197 h 3385291"/>
                <a:gd name="connsiteX3-135" fmla="*/ 1293946 w 3951730"/>
                <a:gd name="connsiteY3-136" fmla="*/ 915 h 3385291"/>
                <a:gd name="connsiteX4-137" fmla="*/ 2472385 w 3951730"/>
                <a:gd name="connsiteY4-138" fmla="*/ 915 h 3385291"/>
                <a:gd name="connsiteX5-139" fmla="*/ 3694856 w 3951730"/>
                <a:gd name="connsiteY5-140" fmla="*/ 2539197 h 3385291"/>
                <a:gd name="connsiteX6-141" fmla="*/ 3951730 w 3951730"/>
                <a:gd name="connsiteY6-142" fmla="*/ 2539197 h 3385291"/>
                <a:gd name="connsiteX7-143" fmla="*/ 3145728 w 3951730"/>
                <a:gd name="connsiteY7-144" fmla="*/ 3385291 h 3385291"/>
                <a:gd name="connsiteX0-145" fmla="*/ 1883165 w 3951730"/>
                <a:gd name="connsiteY0-146" fmla="*/ 392070 h 3385291"/>
                <a:gd name="connsiteX1-147" fmla="*/ 0 w 3951730"/>
                <a:gd name="connsiteY1-148" fmla="*/ 3343088 h 3385291"/>
                <a:gd name="connsiteX2-149" fmla="*/ 31382 w 3951730"/>
                <a:gd name="connsiteY2-150" fmla="*/ 3385291 h 3385291"/>
                <a:gd name="connsiteX3-151" fmla="*/ 144163 w 3951730"/>
                <a:gd name="connsiteY3-152" fmla="*/ 1987108 h 3385291"/>
                <a:gd name="connsiteX4-153" fmla="*/ 1883164 w 3951730"/>
                <a:gd name="connsiteY4-154" fmla="*/ 392070 h 3385291"/>
                <a:gd name="connsiteX5-155" fmla="*/ 1883165 w 3951730"/>
                <a:gd name="connsiteY5-156" fmla="*/ 392070 h 3385291"/>
                <a:gd name="connsiteX0-157" fmla="*/ 1883165 w 3951730"/>
                <a:gd name="connsiteY0-158" fmla="*/ 392070 h 3385291"/>
                <a:gd name="connsiteX1-159" fmla="*/ 14068 w 3951730"/>
                <a:gd name="connsiteY1-160" fmla="*/ 3385291 h 3385291"/>
                <a:gd name="connsiteX2-161" fmla="*/ 31382 w 3951730"/>
                <a:gd name="connsiteY2-162" fmla="*/ 3385291 h 3385291"/>
                <a:gd name="connsiteX3-163" fmla="*/ 1293945 w 3951730"/>
                <a:gd name="connsiteY3-164" fmla="*/ 915 h 3385291"/>
                <a:gd name="connsiteX4-165" fmla="*/ 2472385 w 3951730"/>
                <a:gd name="connsiteY4-166" fmla="*/ 915 h 3385291"/>
                <a:gd name="connsiteX5-167" fmla="*/ 3694856 w 3951730"/>
                <a:gd name="connsiteY5-168" fmla="*/ 2539197 h 3385291"/>
                <a:gd name="connsiteX6-169" fmla="*/ 3951730 w 3951730"/>
                <a:gd name="connsiteY6-170" fmla="*/ 2539197 h 3385291"/>
                <a:gd name="connsiteX7-171" fmla="*/ 3145728 w 3951730"/>
                <a:gd name="connsiteY7-172" fmla="*/ 3385291 h 3385291"/>
                <a:gd name="connsiteX8-173" fmla="*/ 2259542 w 3951730"/>
                <a:gd name="connsiteY8-174" fmla="*/ 2539197 h 3385291"/>
                <a:gd name="connsiteX9-175" fmla="*/ 2516417 w 3951730"/>
                <a:gd name="connsiteY9-176" fmla="*/ 2539197 h 3385291"/>
                <a:gd name="connsiteX10-177" fmla="*/ 1293946 w 3951730"/>
                <a:gd name="connsiteY10-178" fmla="*/ 915 h 3385291"/>
                <a:gd name="connsiteX0-179" fmla="*/ 3145728 w 3951730"/>
                <a:gd name="connsiteY0-180" fmla="*/ 3385291 h 3385291"/>
                <a:gd name="connsiteX1-181" fmla="*/ 2259542 w 3951730"/>
                <a:gd name="connsiteY1-182" fmla="*/ 2539197 h 3385291"/>
                <a:gd name="connsiteX2-183" fmla="*/ 2516417 w 3951730"/>
                <a:gd name="connsiteY2-184" fmla="*/ 2539197 h 3385291"/>
                <a:gd name="connsiteX3-185" fmla="*/ 1293946 w 3951730"/>
                <a:gd name="connsiteY3-186" fmla="*/ 915 h 3385291"/>
                <a:gd name="connsiteX4-187" fmla="*/ 2472385 w 3951730"/>
                <a:gd name="connsiteY4-188" fmla="*/ 915 h 3385291"/>
                <a:gd name="connsiteX5-189" fmla="*/ 3694856 w 3951730"/>
                <a:gd name="connsiteY5-190" fmla="*/ 2539197 h 3385291"/>
                <a:gd name="connsiteX6-191" fmla="*/ 3951730 w 3951730"/>
                <a:gd name="connsiteY6-192" fmla="*/ 2539197 h 3385291"/>
                <a:gd name="connsiteX7-193" fmla="*/ 3145728 w 3951730"/>
                <a:gd name="connsiteY7-194" fmla="*/ 3385291 h 3385291"/>
                <a:gd name="connsiteX0-195" fmla="*/ 1883165 w 3951730"/>
                <a:gd name="connsiteY0-196" fmla="*/ 392070 h 3385291"/>
                <a:gd name="connsiteX1-197" fmla="*/ 0 w 3951730"/>
                <a:gd name="connsiteY1-198" fmla="*/ 3343088 h 3385291"/>
                <a:gd name="connsiteX2-199" fmla="*/ 31382 w 3951730"/>
                <a:gd name="connsiteY2-200" fmla="*/ 3385291 h 3385291"/>
                <a:gd name="connsiteX3-201" fmla="*/ 144163 w 3951730"/>
                <a:gd name="connsiteY3-202" fmla="*/ 1987108 h 3385291"/>
                <a:gd name="connsiteX4-203" fmla="*/ 1883164 w 3951730"/>
                <a:gd name="connsiteY4-204" fmla="*/ 392070 h 3385291"/>
                <a:gd name="connsiteX5-205" fmla="*/ 1883165 w 3951730"/>
                <a:gd name="connsiteY5-206" fmla="*/ 392070 h 3385291"/>
                <a:gd name="connsiteX0-207" fmla="*/ 1883165 w 3951730"/>
                <a:gd name="connsiteY0-208" fmla="*/ 392070 h 3385291"/>
                <a:gd name="connsiteX1-209" fmla="*/ 14068 w 3951730"/>
                <a:gd name="connsiteY1-210" fmla="*/ 3385291 h 3385291"/>
                <a:gd name="connsiteX2-211" fmla="*/ 31382 w 3951730"/>
                <a:gd name="connsiteY2-212" fmla="*/ 3385291 h 3385291"/>
                <a:gd name="connsiteX3-213" fmla="*/ 1293945 w 3951730"/>
                <a:gd name="connsiteY3-214" fmla="*/ 915 h 3385291"/>
                <a:gd name="connsiteX4-215" fmla="*/ 2472385 w 3951730"/>
                <a:gd name="connsiteY4-216" fmla="*/ 915 h 3385291"/>
                <a:gd name="connsiteX5-217" fmla="*/ 3694856 w 3951730"/>
                <a:gd name="connsiteY5-218" fmla="*/ 2539197 h 3385291"/>
                <a:gd name="connsiteX6-219" fmla="*/ 3951730 w 3951730"/>
                <a:gd name="connsiteY6-220" fmla="*/ 2539197 h 3385291"/>
                <a:gd name="connsiteX7-221" fmla="*/ 3145728 w 3951730"/>
                <a:gd name="connsiteY7-222" fmla="*/ 3385291 h 3385291"/>
                <a:gd name="connsiteX8-223" fmla="*/ 2259542 w 3951730"/>
                <a:gd name="connsiteY8-224" fmla="*/ 2539197 h 3385291"/>
                <a:gd name="connsiteX9-225" fmla="*/ 2516417 w 3951730"/>
                <a:gd name="connsiteY9-226" fmla="*/ 2539197 h 3385291"/>
                <a:gd name="connsiteX10-227" fmla="*/ 1293946 w 3951730"/>
                <a:gd name="connsiteY10-228" fmla="*/ 915 h 3385291"/>
                <a:gd name="connsiteX0-229" fmla="*/ 3145728 w 3951730"/>
                <a:gd name="connsiteY0-230" fmla="*/ 3385291 h 3385291"/>
                <a:gd name="connsiteX1-231" fmla="*/ 2259542 w 3951730"/>
                <a:gd name="connsiteY1-232" fmla="*/ 2539197 h 3385291"/>
                <a:gd name="connsiteX2-233" fmla="*/ 2516417 w 3951730"/>
                <a:gd name="connsiteY2-234" fmla="*/ 2539197 h 3385291"/>
                <a:gd name="connsiteX3-235" fmla="*/ 1293946 w 3951730"/>
                <a:gd name="connsiteY3-236" fmla="*/ 915 h 3385291"/>
                <a:gd name="connsiteX4-237" fmla="*/ 2472385 w 3951730"/>
                <a:gd name="connsiteY4-238" fmla="*/ 915 h 3385291"/>
                <a:gd name="connsiteX5-239" fmla="*/ 3694856 w 3951730"/>
                <a:gd name="connsiteY5-240" fmla="*/ 2539197 h 3385291"/>
                <a:gd name="connsiteX6-241" fmla="*/ 3951730 w 3951730"/>
                <a:gd name="connsiteY6-242" fmla="*/ 2539197 h 3385291"/>
                <a:gd name="connsiteX7-243" fmla="*/ 3145728 w 3951730"/>
                <a:gd name="connsiteY7-244" fmla="*/ 3385291 h 3385291"/>
                <a:gd name="connsiteX0-245" fmla="*/ 1883165 w 3951730"/>
                <a:gd name="connsiteY0-246" fmla="*/ 392070 h 3385291"/>
                <a:gd name="connsiteX1-247" fmla="*/ 0 w 3951730"/>
                <a:gd name="connsiteY1-248" fmla="*/ 3343088 h 3385291"/>
                <a:gd name="connsiteX2-249" fmla="*/ 31382 w 3951730"/>
                <a:gd name="connsiteY2-250" fmla="*/ 3385291 h 3385291"/>
                <a:gd name="connsiteX3-251" fmla="*/ 144163 w 3951730"/>
                <a:gd name="connsiteY3-252" fmla="*/ 1987108 h 3385291"/>
                <a:gd name="connsiteX4-253" fmla="*/ 1883164 w 3951730"/>
                <a:gd name="connsiteY4-254" fmla="*/ 392070 h 3385291"/>
                <a:gd name="connsiteX5-255" fmla="*/ 1883165 w 3951730"/>
                <a:gd name="connsiteY5-256" fmla="*/ 392070 h 3385291"/>
                <a:gd name="connsiteX0-257" fmla="*/ 1883165 w 3951730"/>
                <a:gd name="connsiteY0-258" fmla="*/ 392070 h 3385291"/>
                <a:gd name="connsiteX1-259" fmla="*/ 14068 w 3951730"/>
                <a:gd name="connsiteY1-260" fmla="*/ 3385291 h 3385291"/>
                <a:gd name="connsiteX2-261" fmla="*/ 31382 w 3951730"/>
                <a:gd name="connsiteY2-262" fmla="*/ 3385291 h 3385291"/>
                <a:gd name="connsiteX3-263" fmla="*/ 1293945 w 3951730"/>
                <a:gd name="connsiteY3-264" fmla="*/ 915 h 3385291"/>
                <a:gd name="connsiteX4-265" fmla="*/ 2472385 w 3951730"/>
                <a:gd name="connsiteY4-266" fmla="*/ 915 h 3385291"/>
                <a:gd name="connsiteX5-267" fmla="*/ 3694856 w 3951730"/>
                <a:gd name="connsiteY5-268" fmla="*/ 2539197 h 3385291"/>
                <a:gd name="connsiteX6-269" fmla="*/ 3951730 w 3951730"/>
                <a:gd name="connsiteY6-270" fmla="*/ 2539197 h 3385291"/>
                <a:gd name="connsiteX7-271" fmla="*/ 3145728 w 3951730"/>
                <a:gd name="connsiteY7-272" fmla="*/ 3385291 h 3385291"/>
                <a:gd name="connsiteX8-273" fmla="*/ 2259542 w 3951730"/>
                <a:gd name="connsiteY8-274" fmla="*/ 2539197 h 3385291"/>
                <a:gd name="connsiteX9-275" fmla="*/ 2516417 w 3951730"/>
                <a:gd name="connsiteY9-276" fmla="*/ 2539197 h 3385291"/>
                <a:gd name="connsiteX10-277" fmla="*/ 1293946 w 3951730"/>
                <a:gd name="connsiteY10-278" fmla="*/ 915 h 3385291"/>
                <a:gd name="connsiteX0-279" fmla="*/ 3145728 w 3951730"/>
                <a:gd name="connsiteY0-280" fmla="*/ 3385291 h 3385291"/>
                <a:gd name="connsiteX1-281" fmla="*/ 2259542 w 3951730"/>
                <a:gd name="connsiteY1-282" fmla="*/ 2539197 h 3385291"/>
                <a:gd name="connsiteX2-283" fmla="*/ 2516417 w 3951730"/>
                <a:gd name="connsiteY2-284" fmla="*/ 2539197 h 3385291"/>
                <a:gd name="connsiteX3-285" fmla="*/ 1293946 w 3951730"/>
                <a:gd name="connsiteY3-286" fmla="*/ 915 h 3385291"/>
                <a:gd name="connsiteX4-287" fmla="*/ 2472385 w 3951730"/>
                <a:gd name="connsiteY4-288" fmla="*/ 915 h 3385291"/>
                <a:gd name="connsiteX5-289" fmla="*/ 3694856 w 3951730"/>
                <a:gd name="connsiteY5-290" fmla="*/ 2539197 h 3385291"/>
                <a:gd name="connsiteX6-291" fmla="*/ 3951730 w 3951730"/>
                <a:gd name="connsiteY6-292" fmla="*/ 2539197 h 3385291"/>
                <a:gd name="connsiteX7-293" fmla="*/ 3145728 w 3951730"/>
                <a:gd name="connsiteY7-294" fmla="*/ 3385291 h 3385291"/>
                <a:gd name="connsiteX0-295" fmla="*/ 1883165 w 3951730"/>
                <a:gd name="connsiteY0-296" fmla="*/ 392070 h 3385291"/>
                <a:gd name="connsiteX1-297" fmla="*/ 0 w 3951730"/>
                <a:gd name="connsiteY1-298" fmla="*/ 3343088 h 3385291"/>
                <a:gd name="connsiteX2-299" fmla="*/ 31382 w 3951730"/>
                <a:gd name="connsiteY2-300" fmla="*/ 3385291 h 3385291"/>
                <a:gd name="connsiteX3-301" fmla="*/ 144163 w 3951730"/>
                <a:gd name="connsiteY3-302" fmla="*/ 1987108 h 3385291"/>
                <a:gd name="connsiteX4-303" fmla="*/ 1883164 w 3951730"/>
                <a:gd name="connsiteY4-304" fmla="*/ 392070 h 3385291"/>
                <a:gd name="connsiteX5-305" fmla="*/ 1883165 w 3951730"/>
                <a:gd name="connsiteY5-306" fmla="*/ 392070 h 3385291"/>
                <a:gd name="connsiteX0-307" fmla="*/ 1883165 w 3951730"/>
                <a:gd name="connsiteY0-308" fmla="*/ 392070 h 3385291"/>
                <a:gd name="connsiteX1-309" fmla="*/ 14068 w 3951730"/>
                <a:gd name="connsiteY1-310" fmla="*/ 3385291 h 3385291"/>
                <a:gd name="connsiteX2-311" fmla="*/ 45450 w 3951730"/>
                <a:gd name="connsiteY2-312" fmla="*/ 2794448 h 3385291"/>
                <a:gd name="connsiteX3-313" fmla="*/ 1293945 w 3951730"/>
                <a:gd name="connsiteY3-314" fmla="*/ 915 h 3385291"/>
                <a:gd name="connsiteX4-315" fmla="*/ 2472385 w 3951730"/>
                <a:gd name="connsiteY4-316" fmla="*/ 915 h 3385291"/>
                <a:gd name="connsiteX5-317" fmla="*/ 3694856 w 3951730"/>
                <a:gd name="connsiteY5-318" fmla="*/ 2539197 h 3385291"/>
                <a:gd name="connsiteX6-319" fmla="*/ 3951730 w 3951730"/>
                <a:gd name="connsiteY6-320" fmla="*/ 2539197 h 3385291"/>
                <a:gd name="connsiteX7-321" fmla="*/ 3145728 w 3951730"/>
                <a:gd name="connsiteY7-322" fmla="*/ 3385291 h 3385291"/>
                <a:gd name="connsiteX8-323" fmla="*/ 2259542 w 3951730"/>
                <a:gd name="connsiteY8-324" fmla="*/ 2539197 h 3385291"/>
                <a:gd name="connsiteX9-325" fmla="*/ 2516417 w 3951730"/>
                <a:gd name="connsiteY9-326" fmla="*/ 2539197 h 3385291"/>
                <a:gd name="connsiteX10-327" fmla="*/ 1293946 w 3951730"/>
                <a:gd name="connsiteY10-328" fmla="*/ 915 h 3385291"/>
                <a:gd name="connsiteX0-329" fmla="*/ 3145728 w 3951730"/>
                <a:gd name="connsiteY0-330" fmla="*/ 3385291 h 3385291"/>
                <a:gd name="connsiteX1-331" fmla="*/ 2259542 w 3951730"/>
                <a:gd name="connsiteY1-332" fmla="*/ 2539197 h 3385291"/>
                <a:gd name="connsiteX2-333" fmla="*/ 2516417 w 3951730"/>
                <a:gd name="connsiteY2-334" fmla="*/ 2539197 h 3385291"/>
                <a:gd name="connsiteX3-335" fmla="*/ 1293946 w 3951730"/>
                <a:gd name="connsiteY3-336" fmla="*/ 915 h 3385291"/>
                <a:gd name="connsiteX4-337" fmla="*/ 2472385 w 3951730"/>
                <a:gd name="connsiteY4-338" fmla="*/ 915 h 3385291"/>
                <a:gd name="connsiteX5-339" fmla="*/ 3694856 w 3951730"/>
                <a:gd name="connsiteY5-340" fmla="*/ 2539197 h 3385291"/>
                <a:gd name="connsiteX6-341" fmla="*/ 3951730 w 3951730"/>
                <a:gd name="connsiteY6-342" fmla="*/ 2539197 h 3385291"/>
                <a:gd name="connsiteX7-343" fmla="*/ 3145728 w 3951730"/>
                <a:gd name="connsiteY7-344" fmla="*/ 3385291 h 3385291"/>
                <a:gd name="connsiteX0-345" fmla="*/ 1883165 w 3951730"/>
                <a:gd name="connsiteY0-346" fmla="*/ 392070 h 3385291"/>
                <a:gd name="connsiteX1-347" fmla="*/ 0 w 3951730"/>
                <a:gd name="connsiteY1-348" fmla="*/ 3343088 h 3385291"/>
                <a:gd name="connsiteX2-349" fmla="*/ 31382 w 3951730"/>
                <a:gd name="connsiteY2-350" fmla="*/ 3385291 h 3385291"/>
                <a:gd name="connsiteX3-351" fmla="*/ 144163 w 3951730"/>
                <a:gd name="connsiteY3-352" fmla="*/ 1987108 h 3385291"/>
                <a:gd name="connsiteX4-353" fmla="*/ 1883164 w 3951730"/>
                <a:gd name="connsiteY4-354" fmla="*/ 392070 h 3385291"/>
                <a:gd name="connsiteX5-355" fmla="*/ 1883165 w 3951730"/>
                <a:gd name="connsiteY5-356" fmla="*/ 392070 h 3385291"/>
                <a:gd name="connsiteX0-357" fmla="*/ 1883165 w 3951730"/>
                <a:gd name="connsiteY0-358" fmla="*/ 392070 h 3385291"/>
                <a:gd name="connsiteX1-359" fmla="*/ 14068 w 3951730"/>
                <a:gd name="connsiteY1-360" fmla="*/ 3385291 h 3385291"/>
                <a:gd name="connsiteX2-361" fmla="*/ 45450 w 3951730"/>
                <a:gd name="connsiteY2-362" fmla="*/ 2794448 h 3385291"/>
                <a:gd name="connsiteX3-363" fmla="*/ 1293945 w 3951730"/>
                <a:gd name="connsiteY3-364" fmla="*/ 915 h 3385291"/>
                <a:gd name="connsiteX4-365" fmla="*/ 2472385 w 3951730"/>
                <a:gd name="connsiteY4-366" fmla="*/ 915 h 3385291"/>
                <a:gd name="connsiteX5-367" fmla="*/ 3694856 w 3951730"/>
                <a:gd name="connsiteY5-368" fmla="*/ 2539197 h 3385291"/>
                <a:gd name="connsiteX6-369" fmla="*/ 3951730 w 3951730"/>
                <a:gd name="connsiteY6-370" fmla="*/ 2539197 h 3385291"/>
                <a:gd name="connsiteX7-371" fmla="*/ 3145728 w 3951730"/>
                <a:gd name="connsiteY7-372" fmla="*/ 3385291 h 3385291"/>
                <a:gd name="connsiteX8-373" fmla="*/ 2259542 w 3951730"/>
                <a:gd name="connsiteY8-374" fmla="*/ 2539197 h 3385291"/>
                <a:gd name="connsiteX9-375" fmla="*/ 2516417 w 3951730"/>
                <a:gd name="connsiteY9-376" fmla="*/ 2539197 h 3385291"/>
                <a:gd name="connsiteX10-377" fmla="*/ 1293946 w 3951730"/>
                <a:gd name="connsiteY10-378" fmla="*/ 915 h 3385291"/>
                <a:gd name="connsiteX0-379" fmla="*/ 3145728 w 3951730"/>
                <a:gd name="connsiteY0-380" fmla="*/ 3385291 h 3693794"/>
                <a:gd name="connsiteX1-381" fmla="*/ 2259542 w 3951730"/>
                <a:gd name="connsiteY1-382" fmla="*/ 2539197 h 3693794"/>
                <a:gd name="connsiteX2-383" fmla="*/ 2516417 w 3951730"/>
                <a:gd name="connsiteY2-384" fmla="*/ 2539197 h 3693794"/>
                <a:gd name="connsiteX3-385" fmla="*/ 1293946 w 3951730"/>
                <a:gd name="connsiteY3-386" fmla="*/ 915 h 3693794"/>
                <a:gd name="connsiteX4-387" fmla="*/ 2472385 w 3951730"/>
                <a:gd name="connsiteY4-388" fmla="*/ 915 h 3693794"/>
                <a:gd name="connsiteX5-389" fmla="*/ 3694856 w 3951730"/>
                <a:gd name="connsiteY5-390" fmla="*/ 2539197 h 3693794"/>
                <a:gd name="connsiteX6-391" fmla="*/ 3951730 w 3951730"/>
                <a:gd name="connsiteY6-392" fmla="*/ 2539197 h 3693794"/>
                <a:gd name="connsiteX7-393" fmla="*/ 3145728 w 3951730"/>
                <a:gd name="connsiteY7-394" fmla="*/ 3385291 h 3693794"/>
                <a:gd name="connsiteX0-395" fmla="*/ 1883165 w 3951730"/>
                <a:gd name="connsiteY0-396" fmla="*/ 392070 h 3693794"/>
                <a:gd name="connsiteX1-397" fmla="*/ 0 w 3951730"/>
                <a:gd name="connsiteY1-398" fmla="*/ 3343088 h 3693794"/>
                <a:gd name="connsiteX2-399" fmla="*/ 31382 w 3951730"/>
                <a:gd name="connsiteY2-400" fmla="*/ 3385291 h 3693794"/>
                <a:gd name="connsiteX3-401" fmla="*/ 144163 w 3951730"/>
                <a:gd name="connsiteY3-402" fmla="*/ 1987108 h 3693794"/>
                <a:gd name="connsiteX4-403" fmla="*/ 1883164 w 3951730"/>
                <a:gd name="connsiteY4-404" fmla="*/ 392070 h 3693794"/>
                <a:gd name="connsiteX5-405" fmla="*/ 1883165 w 3951730"/>
                <a:gd name="connsiteY5-406" fmla="*/ 392070 h 3693794"/>
                <a:gd name="connsiteX0-407" fmla="*/ 1883165 w 3951730"/>
                <a:gd name="connsiteY0-408" fmla="*/ 392070 h 3693794"/>
                <a:gd name="connsiteX1-409" fmla="*/ 14068 w 3951730"/>
                <a:gd name="connsiteY1-410" fmla="*/ 3385291 h 3693794"/>
                <a:gd name="connsiteX2-411" fmla="*/ 45450 w 3951730"/>
                <a:gd name="connsiteY2-412" fmla="*/ 2794448 h 3693794"/>
                <a:gd name="connsiteX3-413" fmla="*/ 1293945 w 3951730"/>
                <a:gd name="connsiteY3-414" fmla="*/ 915 h 3693794"/>
                <a:gd name="connsiteX4-415" fmla="*/ 2472385 w 3951730"/>
                <a:gd name="connsiteY4-416" fmla="*/ 915 h 3693794"/>
                <a:gd name="connsiteX5-417" fmla="*/ 3694856 w 3951730"/>
                <a:gd name="connsiteY5-418" fmla="*/ 2539197 h 3693794"/>
                <a:gd name="connsiteX6-419" fmla="*/ 3951730 w 3951730"/>
                <a:gd name="connsiteY6-420" fmla="*/ 2539197 h 3693794"/>
                <a:gd name="connsiteX7-421" fmla="*/ 3101657 w 3951730"/>
                <a:gd name="connsiteY7-422" fmla="*/ 3693794 h 3693794"/>
                <a:gd name="connsiteX8-423" fmla="*/ 2259542 w 3951730"/>
                <a:gd name="connsiteY8-424" fmla="*/ 2539197 h 3693794"/>
                <a:gd name="connsiteX9-425" fmla="*/ 2516417 w 3951730"/>
                <a:gd name="connsiteY9-426" fmla="*/ 2539197 h 3693794"/>
                <a:gd name="connsiteX10-427" fmla="*/ 1293946 w 3951730"/>
                <a:gd name="connsiteY10-428" fmla="*/ 915 h 3693794"/>
                <a:gd name="connsiteX0-429" fmla="*/ 3101657 w 3951730"/>
                <a:gd name="connsiteY0-430" fmla="*/ 3715832 h 3715832"/>
                <a:gd name="connsiteX1-431" fmla="*/ 2259542 w 3951730"/>
                <a:gd name="connsiteY1-432" fmla="*/ 2539197 h 3715832"/>
                <a:gd name="connsiteX2-433" fmla="*/ 2516417 w 3951730"/>
                <a:gd name="connsiteY2-434" fmla="*/ 2539197 h 3715832"/>
                <a:gd name="connsiteX3-435" fmla="*/ 1293946 w 3951730"/>
                <a:gd name="connsiteY3-436" fmla="*/ 915 h 3715832"/>
                <a:gd name="connsiteX4-437" fmla="*/ 2472385 w 3951730"/>
                <a:gd name="connsiteY4-438" fmla="*/ 915 h 3715832"/>
                <a:gd name="connsiteX5-439" fmla="*/ 3694856 w 3951730"/>
                <a:gd name="connsiteY5-440" fmla="*/ 2539197 h 3715832"/>
                <a:gd name="connsiteX6-441" fmla="*/ 3951730 w 3951730"/>
                <a:gd name="connsiteY6-442" fmla="*/ 2539197 h 3715832"/>
                <a:gd name="connsiteX7-443" fmla="*/ 3101657 w 3951730"/>
                <a:gd name="connsiteY7-444" fmla="*/ 3715832 h 3715832"/>
                <a:gd name="connsiteX0-445" fmla="*/ 1883165 w 3951730"/>
                <a:gd name="connsiteY0-446" fmla="*/ 392070 h 3715832"/>
                <a:gd name="connsiteX1-447" fmla="*/ 0 w 3951730"/>
                <a:gd name="connsiteY1-448" fmla="*/ 3343088 h 3715832"/>
                <a:gd name="connsiteX2-449" fmla="*/ 31382 w 3951730"/>
                <a:gd name="connsiteY2-450" fmla="*/ 3385291 h 3715832"/>
                <a:gd name="connsiteX3-451" fmla="*/ 144163 w 3951730"/>
                <a:gd name="connsiteY3-452" fmla="*/ 1987108 h 3715832"/>
                <a:gd name="connsiteX4-453" fmla="*/ 1883164 w 3951730"/>
                <a:gd name="connsiteY4-454" fmla="*/ 392070 h 3715832"/>
                <a:gd name="connsiteX5-455" fmla="*/ 1883165 w 3951730"/>
                <a:gd name="connsiteY5-456" fmla="*/ 392070 h 3715832"/>
                <a:gd name="connsiteX0-457" fmla="*/ 1883165 w 3951730"/>
                <a:gd name="connsiteY0-458" fmla="*/ 392070 h 3715832"/>
                <a:gd name="connsiteX1-459" fmla="*/ 14068 w 3951730"/>
                <a:gd name="connsiteY1-460" fmla="*/ 3385291 h 3715832"/>
                <a:gd name="connsiteX2-461" fmla="*/ 45450 w 3951730"/>
                <a:gd name="connsiteY2-462" fmla="*/ 2794448 h 3715832"/>
                <a:gd name="connsiteX3-463" fmla="*/ 1293945 w 3951730"/>
                <a:gd name="connsiteY3-464" fmla="*/ 915 h 3715832"/>
                <a:gd name="connsiteX4-465" fmla="*/ 2472385 w 3951730"/>
                <a:gd name="connsiteY4-466" fmla="*/ 915 h 3715832"/>
                <a:gd name="connsiteX5-467" fmla="*/ 3694856 w 3951730"/>
                <a:gd name="connsiteY5-468" fmla="*/ 2539197 h 3715832"/>
                <a:gd name="connsiteX6-469" fmla="*/ 3951730 w 3951730"/>
                <a:gd name="connsiteY6-470" fmla="*/ 2539197 h 3715832"/>
                <a:gd name="connsiteX7-471" fmla="*/ 3101657 w 3951730"/>
                <a:gd name="connsiteY7-472" fmla="*/ 3693794 h 3715832"/>
                <a:gd name="connsiteX8-473" fmla="*/ 2259542 w 3951730"/>
                <a:gd name="connsiteY8-474" fmla="*/ 2539197 h 3715832"/>
                <a:gd name="connsiteX9-475" fmla="*/ 2516417 w 3951730"/>
                <a:gd name="connsiteY9-476" fmla="*/ 2539197 h 3715832"/>
                <a:gd name="connsiteX10-477" fmla="*/ 1293946 w 3951730"/>
                <a:gd name="connsiteY10-478" fmla="*/ 915 h 3715832"/>
                <a:gd name="connsiteX0-479" fmla="*/ 3101657 w 3951730"/>
                <a:gd name="connsiteY0-480" fmla="*/ 3715832 h 3715832"/>
                <a:gd name="connsiteX1-481" fmla="*/ 2259542 w 3951730"/>
                <a:gd name="connsiteY1-482" fmla="*/ 2539197 h 3715832"/>
                <a:gd name="connsiteX2-483" fmla="*/ 2516417 w 3951730"/>
                <a:gd name="connsiteY2-484" fmla="*/ 2539197 h 3715832"/>
                <a:gd name="connsiteX3-485" fmla="*/ 1293946 w 3951730"/>
                <a:gd name="connsiteY3-486" fmla="*/ 915 h 3715832"/>
                <a:gd name="connsiteX4-487" fmla="*/ 2472385 w 3951730"/>
                <a:gd name="connsiteY4-488" fmla="*/ 915 h 3715832"/>
                <a:gd name="connsiteX5-489" fmla="*/ 3694856 w 3951730"/>
                <a:gd name="connsiteY5-490" fmla="*/ 2539197 h 3715832"/>
                <a:gd name="connsiteX6-491" fmla="*/ 3951730 w 3951730"/>
                <a:gd name="connsiteY6-492" fmla="*/ 2539197 h 3715832"/>
                <a:gd name="connsiteX7-493" fmla="*/ 3101657 w 3951730"/>
                <a:gd name="connsiteY7-494" fmla="*/ 3715832 h 3715832"/>
                <a:gd name="connsiteX0-495" fmla="*/ 1883165 w 3951730"/>
                <a:gd name="connsiteY0-496" fmla="*/ 392070 h 3715832"/>
                <a:gd name="connsiteX1-497" fmla="*/ 0 w 3951730"/>
                <a:gd name="connsiteY1-498" fmla="*/ 3343088 h 3715832"/>
                <a:gd name="connsiteX2-499" fmla="*/ 31382 w 3951730"/>
                <a:gd name="connsiteY2-500" fmla="*/ 3385291 h 3715832"/>
                <a:gd name="connsiteX3-501" fmla="*/ 144163 w 3951730"/>
                <a:gd name="connsiteY3-502" fmla="*/ 1987108 h 3715832"/>
                <a:gd name="connsiteX4-503" fmla="*/ 1883164 w 3951730"/>
                <a:gd name="connsiteY4-504" fmla="*/ 392070 h 3715832"/>
                <a:gd name="connsiteX5-505" fmla="*/ 1883165 w 3951730"/>
                <a:gd name="connsiteY5-506" fmla="*/ 392070 h 3715832"/>
                <a:gd name="connsiteX0-507" fmla="*/ 1883165 w 3951730"/>
                <a:gd name="connsiteY0-508" fmla="*/ 392070 h 3715832"/>
                <a:gd name="connsiteX1-509" fmla="*/ 14068 w 3951730"/>
                <a:gd name="connsiteY1-510" fmla="*/ 3385291 h 3715832"/>
                <a:gd name="connsiteX2-511" fmla="*/ 45450 w 3951730"/>
                <a:gd name="connsiteY2-512" fmla="*/ 2794448 h 3715832"/>
                <a:gd name="connsiteX3-513" fmla="*/ 1293945 w 3951730"/>
                <a:gd name="connsiteY3-514" fmla="*/ 915 h 3715832"/>
                <a:gd name="connsiteX4-515" fmla="*/ 2472385 w 3951730"/>
                <a:gd name="connsiteY4-516" fmla="*/ 915 h 3715832"/>
                <a:gd name="connsiteX5-517" fmla="*/ 3694856 w 3951730"/>
                <a:gd name="connsiteY5-518" fmla="*/ 2539197 h 3715832"/>
                <a:gd name="connsiteX6-519" fmla="*/ 3951730 w 3951730"/>
                <a:gd name="connsiteY6-520" fmla="*/ 2539197 h 3715832"/>
                <a:gd name="connsiteX7-521" fmla="*/ 3101657 w 3951730"/>
                <a:gd name="connsiteY7-522" fmla="*/ 3693794 h 3715832"/>
                <a:gd name="connsiteX8-523" fmla="*/ 2259542 w 3951730"/>
                <a:gd name="connsiteY8-524" fmla="*/ 2539197 h 3715832"/>
                <a:gd name="connsiteX9-525" fmla="*/ 2516417 w 3951730"/>
                <a:gd name="connsiteY9-526" fmla="*/ 2539197 h 3715832"/>
                <a:gd name="connsiteX10-527" fmla="*/ 1293946 w 3951730"/>
                <a:gd name="connsiteY10-528" fmla="*/ 915 h 3715832"/>
                <a:gd name="connsiteX0-529" fmla="*/ 3101657 w 3951730"/>
                <a:gd name="connsiteY0-530" fmla="*/ 3715832 h 3715832"/>
                <a:gd name="connsiteX1-531" fmla="*/ 2259542 w 3951730"/>
                <a:gd name="connsiteY1-532" fmla="*/ 2539197 h 3715832"/>
                <a:gd name="connsiteX2-533" fmla="*/ 2516417 w 3951730"/>
                <a:gd name="connsiteY2-534" fmla="*/ 2539197 h 3715832"/>
                <a:gd name="connsiteX3-535" fmla="*/ 1293946 w 3951730"/>
                <a:gd name="connsiteY3-536" fmla="*/ 915 h 3715832"/>
                <a:gd name="connsiteX4-537" fmla="*/ 2472385 w 3951730"/>
                <a:gd name="connsiteY4-538" fmla="*/ 915 h 3715832"/>
                <a:gd name="connsiteX5-539" fmla="*/ 3694856 w 3951730"/>
                <a:gd name="connsiteY5-540" fmla="*/ 2539197 h 3715832"/>
                <a:gd name="connsiteX6-541" fmla="*/ 3951730 w 3951730"/>
                <a:gd name="connsiteY6-542" fmla="*/ 2539197 h 3715832"/>
                <a:gd name="connsiteX7-543" fmla="*/ 3101657 w 3951730"/>
                <a:gd name="connsiteY7-544" fmla="*/ 3715832 h 3715832"/>
                <a:gd name="connsiteX0-545" fmla="*/ 1883165 w 3951730"/>
                <a:gd name="connsiteY0-546" fmla="*/ 392070 h 3715832"/>
                <a:gd name="connsiteX1-547" fmla="*/ 0 w 3951730"/>
                <a:gd name="connsiteY1-548" fmla="*/ 3343088 h 3715832"/>
                <a:gd name="connsiteX2-549" fmla="*/ 31382 w 3951730"/>
                <a:gd name="connsiteY2-550" fmla="*/ 3385291 h 3715832"/>
                <a:gd name="connsiteX3-551" fmla="*/ 144163 w 3951730"/>
                <a:gd name="connsiteY3-552" fmla="*/ 1987108 h 3715832"/>
                <a:gd name="connsiteX4-553" fmla="*/ 1883164 w 3951730"/>
                <a:gd name="connsiteY4-554" fmla="*/ 392070 h 3715832"/>
                <a:gd name="connsiteX5-555" fmla="*/ 1883165 w 3951730"/>
                <a:gd name="connsiteY5-556" fmla="*/ 392070 h 3715832"/>
                <a:gd name="connsiteX0-557" fmla="*/ 14068 w 3951730"/>
                <a:gd name="connsiteY0-558" fmla="*/ 3385291 h 3715832"/>
                <a:gd name="connsiteX1-559" fmla="*/ 45450 w 3951730"/>
                <a:gd name="connsiteY1-560" fmla="*/ 2794448 h 3715832"/>
                <a:gd name="connsiteX2-561" fmla="*/ 1293945 w 3951730"/>
                <a:gd name="connsiteY2-562" fmla="*/ 915 h 3715832"/>
                <a:gd name="connsiteX3-563" fmla="*/ 2472385 w 3951730"/>
                <a:gd name="connsiteY3-564" fmla="*/ 915 h 3715832"/>
                <a:gd name="connsiteX4-565" fmla="*/ 3694856 w 3951730"/>
                <a:gd name="connsiteY4-566" fmla="*/ 2539197 h 3715832"/>
                <a:gd name="connsiteX5-567" fmla="*/ 3951730 w 3951730"/>
                <a:gd name="connsiteY5-568" fmla="*/ 2539197 h 3715832"/>
                <a:gd name="connsiteX6-569" fmla="*/ 3101657 w 3951730"/>
                <a:gd name="connsiteY6-570" fmla="*/ 3693794 h 3715832"/>
                <a:gd name="connsiteX7-571" fmla="*/ 2259542 w 3951730"/>
                <a:gd name="connsiteY7-572" fmla="*/ 2539197 h 3715832"/>
                <a:gd name="connsiteX8-573" fmla="*/ 2516417 w 3951730"/>
                <a:gd name="connsiteY8-574" fmla="*/ 2539197 h 3715832"/>
                <a:gd name="connsiteX9-575" fmla="*/ 1293946 w 3951730"/>
                <a:gd name="connsiteY9-576" fmla="*/ 915 h 37158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 ang="0">
                  <a:pos x="connsiteX7-27" y="connsiteY7-28"/>
                </a:cxn>
                <a:cxn ang="0">
                  <a:pos x="connsiteX8-73" y="connsiteY8-74"/>
                </a:cxn>
                <a:cxn ang="0">
                  <a:pos x="connsiteX9-75" y="connsiteY9-76"/>
                </a:cxn>
              </a:cxnLst>
              <a:rect l="l" t="t" r="r" b="b"/>
              <a:pathLst>
                <a:path w="3951730" h="3715832" stroke="0" extrusionOk="0">
                  <a:moveTo>
                    <a:pt x="3101657" y="3715832"/>
                  </a:moveTo>
                  <a:lnTo>
                    <a:pt x="2259542" y="2539197"/>
                  </a:lnTo>
                  <a:lnTo>
                    <a:pt x="2516417" y="2539197"/>
                  </a:lnTo>
                  <a:cubicBezTo>
                    <a:pt x="2372485" y="1044932"/>
                    <a:pt x="1869672" y="915"/>
                    <a:pt x="1293946" y="915"/>
                  </a:cubicBezTo>
                  <a:lnTo>
                    <a:pt x="2472385" y="915"/>
                  </a:lnTo>
                  <a:cubicBezTo>
                    <a:pt x="3048112" y="915"/>
                    <a:pt x="3550925" y="1044933"/>
                    <a:pt x="3694856" y="2539197"/>
                  </a:cubicBezTo>
                  <a:lnTo>
                    <a:pt x="3951730" y="2539197"/>
                  </a:lnTo>
                  <a:lnTo>
                    <a:pt x="3101657" y="3715832"/>
                  </a:lnTo>
                  <a:close/>
                </a:path>
                <a:path w="3951730" h="3715832" fill="darkenLess" stroke="0" extrusionOk="0">
                  <a:moveTo>
                    <a:pt x="1883165" y="392070"/>
                  </a:moveTo>
                  <a:cubicBezTo>
                    <a:pt x="848992" y="390133"/>
                    <a:pt x="0" y="2087830"/>
                    <a:pt x="0" y="3343088"/>
                  </a:cubicBezTo>
                  <a:lnTo>
                    <a:pt x="31382" y="3385291"/>
                  </a:lnTo>
                  <a:cubicBezTo>
                    <a:pt x="31382" y="2903013"/>
                    <a:pt x="69835" y="2426305"/>
                    <a:pt x="144163" y="1987108"/>
                  </a:cubicBezTo>
                  <a:cubicBezTo>
                    <a:pt x="444463" y="212684"/>
                    <a:pt x="1240285" y="-517256"/>
                    <a:pt x="1883164" y="392070"/>
                  </a:cubicBezTo>
                  <a:lnTo>
                    <a:pt x="1883165" y="392070"/>
                  </a:lnTo>
                  <a:close/>
                </a:path>
                <a:path w="3951730" h="3715832" fill="none" extrusionOk="0">
                  <a:moveTo>
                    <a:pt x="14068" y="3385291"/>
                  </a:moveTo>
                  <a:lnTo>
                    <a:pt x="45450" y="2794448"/>
                  </a:lnTo>
                  <a:cubicBezTo>
                    <a:pt x="45450" y="1938183"/>
                    <a:pt x="596651" y="915"/>
                    <a:pt x="1293945" y="915"/>
                  </a:cubicBezTo>
                  <a:lnTo>
                    <a:pt x="2472385" y="915"/>
                  </a:lnTo>
                  <a:cubicBezTo>
                    <a:pt x="3048112" y="915"/>
                    <a:pt x="3550925" y="1044933"/>
                    <a:pt x="3694856" y="2539197"/>
                  </a:cubicBezTo>
                  <a:lnTo>
                    <a:pt x="3951730" y="2539197"/>
                  </a:lnTo>
                  <a:lnTo>
                    <a:pt x="3101657" y="3693794"/>
                  </a:lnTo>
                  <a:lnTo>
                    <a:pt x="2259542" y="2539197"/>
                  </a:lnTo>
                  <a:lnTo>
                    <a:pt x="2516417" y="2539197"/>
                  </a:lnTo>
                  <a:cubicBezTo>
                    <a:pt x="2372485" y="1044932"/>
                    <a:pt x="1869672" y="915"/>
                    <a:pt x="1293946" y="915"/>
                  </a:cubicBezTo>
                </a:path>
              </a:pathLst>
            </a:custGeom>
            <a:solidFill>
              <a:srgbClr val="003466"/>
            </a:solidFill>
            <a:ln w="3175" cap="flat" cmpd="sng" algn="ctr">
              <a:noFill/>
              <a:prstDash val="solid"/>
            </a:ln>
            <a:effectLst>
              <a:outerShdw blurRad="50800" dist="38100" dir="2700000" algn="tl"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9" name="TextBox 13"/>
            <p:cNvSpPr txBox="1">
              <a:spLocks noChangeArrowheads="1"/>
            </p:cNvSpPr>
            <p:nvPr/>
          </p:nvSpPr>
          <p:spPr bwMode="auto">
            <a:xfrm rot="2635062">
              <a:off x="5386470" y="4552966"/>
              <a:ext cx="2056799" cy="503934"/>
            </a:xfrm>
            <a:prstGeom prst="rect">
              <a:avLst/>
            </a:prstGeom>
            <a:noFill/>
            <a:ln w="9525">
              <a:noFill/>
              <a:miter lim="800000"/>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4.独立原则</a:t>
              </a:r>
            </a:p>
          </p:txBody>
        </p:sp>
      </p:grpSp>
      <p:sp>
        <p:nvSpPr>
          <p:cNvPr id="180" name="TextBox 15"/>
          <p:cNvSpPr txBox="1"/>
          <p:nvPr/>
        </p:nvSpPr>
        <p:spPr bwMode="auto">
          <a:xfrm>
            <a:off x="274320" y="1819275"/>
            <a:ext cx="2389505" cy="1285240"/>
          </a:xfrm>
          <a:prstGeom prst="rect">
            <a:avLst/>
          </a:prstGeom>
          <a:noFill/>
        </p:spPr>
        <p:txBody>
          <a:bodyPr wrap="square" lIns="86402" tIns="43201" rIns="86402" bIns="4320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sym typeface="+mn-ea"/>
              </a:rPr>
              <a:t>合法原则要求鉴定活动从技术手段到各项标准必须严格执行各项法律规定。司法鉴定在业务范围、鉴定程序和技术标准要求规范化和制度化。</a:t>
            </a:r>
          </a:p>
        </p:txBody>
      </p:sp>
      <p:grpSp>
        <p:nvGrpSpPr>
          <p:cNvPr id="181" name="组合 27"/>
          <p:cNvGrpSpPr/>
          <p:nvPr/>
        </p:nvGrpSpPr>
        <p:grpSpPr>
          <a:xfrm>
            <a:off x="4703445" y="1739463"/>
            <a:ext cx="1477645" cy="1636197"/>
            <a:chOff x="4843908" y="1938921"/>
            <a:chExt cx="1929267" cy="2663700"/>
          </a:xfrm>
        </p:grpSpPr>
        <p:sp>
          <p:nvSpPr>
            <p:cNvPr id="182" name="上弧形箭头 2"/>
            <p:cNvSpPr/>
            <p:nvPr/>
          </p:nvSpPr>
          <p:spPr bwMode="auto">
            <a:xfrm rot="1770200" flipH="1">
              <a:off x="4843908" y="2581670"/>
              <a:ext cx="1929267" cy="2020951"/>
            </a:xfrm>
            <a:custGeom>
              <a:avLst/>
              <a:gdLst>
                <a:gd name="connsiteX0" fmla="*/ 3114346 w 3960440"/>
                <a:gd name="connsiteY0" fmla="*/ 3384376 h 3384376"/>
                <a:gd name="connsiteX1" fmla="*/ 2228160 w 3960440"/>
                <a:gd name="connsiteY1" fmla="*/ 2538282 h 3384376"/>
                <a:gd name="connsiteX2" fmla="*/ 2485035 w 3960440"/>
                <a:gd name="connsiteY2" fmla="*/ 2538282 h 3384376"/>
                <a:gd name="connsiteX3" fmla="*/ 1262564 w 3960440"/>
                <a:gd name="connsiteY3" fmla="*/ 0 h 3384376"/>
                <a:gd name="connsiteX4" fmla="*/ 2441003 w 3960440"/>
                <a:gd name="connsiteY4" fmla="*/ 0 h 3384376"/>
                <a:gd name="connsiteX5" fmla="*/ 3663474 w 3960440"/>
                <a:gd name="connsiteY5" fmla="*/ 2538282 h 3384376"/>
                <a:gd name="connsiteX6" fmla="*/ 3920348 w 3960440"/>
                <a:gd name="connsiteY6" fmla="*/ 2538282 h 3384376"/>
                <a:gd name="connsiteX7" fmla="*/ 3114346 w 3960440"/>
                <a:gd name="connsiteY7" fmla="*/ 3384376 h 3384376"/>
                <a:gd name="connsiteX0-1" fmla="*/ 1851783 w 3960440"/>
                <a:gd name="connsiteY0-2" fmla="*/ 391155 h 3384376"/>
                <a:gd name="connsiteX1-3" fmla="*/ 1178440 w 3960440"/>
                <a:gd name="connsiteY1-4" fmla="*/ 3384376 h 3384376"/>
                <a:gd name="connsiteX2-5" fmla="*/ 0 w 3960440"/>
                <a:gd name="connsiteY2-6" fmla="*/ 3384376 h 3384376"/>
                <a:gd name="connsiteX3-7" fmla="*/ 112781 w 3960440"/>
                <a:gd name="connsiteY3-8" fmla="*/ 1986193 h 3384376"/>
                <a:gd name="connsiteX4-9" fmla="*/ 1851782 w 3960440"/>
                <a:gd name="connsiteY4-10" fmla="*/ 391155 h 3384376"/>
                <a:gd name="connsiteX5-11" fmla="*/ 1851783 w 3960440"/>
                <a:gd name="connsiteY5-12" fmla="*/ 391155 h 3384376"/>
                <a:gd name="connsiteX0-13" fmla="*/ 1851783 w 3960440"/>
                <a:gd name="connsiteY0-14" fmla="*/ 391155 h 3384376"/>
                <a:gd name="connsiteX1-15" fmla="*/ 1178440 w 3960440"/>
                <a:gd name="connsiteY1-16" fmla="*/ 3384376 h 3384376"/>
                <a:gd name="connsiteX2-17" fmla="*/ 0 w 3960440"/>
                <a:gd name="connsiteY2-18" fmla="*/ 3384376 h 3384376"/>
                <a:gd name="connsiteX3-19" fmla="*/ 1262563 w 3960440"/>
                <a:gd name="connsiteY3-20" fmla="*/ 0 h 3384376"/>
                <a:gd name="connsiteX4-21" fmla="*/ 2441003 w 3960440"/>
                <a:gd name="connsiteY4-22" fmla="*/ 0 h 3384376"/>
                <a:gd name="connsiteX5-23" fmla="*/ 3663474 w 3960440"/>
                <a:gd name="connsiteY5-24" fmla="*/ 2538282 h 3384376"/>
                <a:gd name="connsiteX6-25" fmla="*/ 3920348 w 3960440"/>
                <a:gd name="connsiteY6-26" fmla="*/ 2538282 h 3384376"/>
                <a:gd name="connsiteX7-27" fmla="*/ 3114346 w 3960440"/>
                <a:gd name="connsiteY7-28" fmla="*/ 3384376 h 3384376"/>
                <a:gd name="connsiteX8" fmla="*/ 2228160 w 3960440"/>
                <a:gd name="connsiteY8" fmla="*/ 2538282 h 3384376"/>
                <a:gd name="connsiteX9" fmla="*/ 2485035 w 3960440"/>
                <a:gd name="connsiteY9" fmla="*/ 2538282 h 3384376"/>
                <a:gd name="connsiteX10" fmla="*/ 1262564 w 3960440"/>
                <a:gd name="connsiteY10" fmla="*/ 0 h 3384376"/>
                <a:gd name="connsiteX0-29" fmla="*/ 3131660 w 3937662"/>
                <a:gd name="connsiteY0-30" fmla="*/ 3385291 h 3385291"/>
                <a:gd name="connsiteX1-31" fmla="*/ 2245474 w 3937662"/>
                <a:gd name="connsiteY1-32" fmla="*/ 2539197 h 3385291"/>
                <a:gd name="connsiteX2-33" fmla="*/ 2502349 w 3937662"/>
                <a:gd name="connsiteY2-34" fmla="*/ 2539197 h 3385291"/>
                <a:gd name="connsiteX3-35" fmla="*/ 1279878 w 3937662"/>
                <a:gd name="connsiteY3-36" fmla="*/ 915 h 3385291"/>
                <a:gd name="connsiteX4-37" fmla="*/ 2458317 w 3937662"/>
                <a:gd name="connsiteY4-38" fmla="*/ 915 h 3385291"/>
                <a:gd name="connsiteX5-39" fmla="*/ 3680788 w 3937662"/>
                <a:gd name="connsiteY5-40" fmla="*/ 2539197 h 3385291"/>
                <a:gd name="connsiteX6-41" fmla="*/ 3937662 w 3937662"/>
                <a:gd name="connsiteY6-42" fmla="*/ 2539197 h 3385291"/>
                <a:gd name="connsiteX7-43" fmla="*/ 3131660 w 3937662"/>
                <a:gd name="connsiteY7-44" fmla="*/ 3385291 h 3385291"/>
                <a:gd name="connsiteX0-45" fmla="*/ 1869097 w 3937662"/>
                <a:gd name="connsiteY0-46" fmla="*/ 392070 h 3385291"/>
                <a:gd name="connsiteX1-47" fmla="*/ 1195754 w 3937662"/>
                <a:gd name="connsiteY1-48" fmla="*/ 3385291 h 3385291"/>
                <a:gd name="connsiteX2-49" fmla="*/ 17314 w 3937662"/>
                <a:gd name="connsiteY2-50" fmla="*/ 3385291 h 3385291"/>
                <a:gd name="connsiteX3-51" fmla="*/ 130095 w 3937662"/>
                <a:gd name="connsiteY3-52" fmla="*/ 1987108 h 3385291"/>
                <a:gd name="connsiteX4-53" fmla="*/ 1869096 w 3937662"/>
                <a:gd name="connsiteY4-54" fmla="*/ 392070 h 3385291"/>
                <a:gd name="connsiteX5-55" fmla="*/ 1869097 w 3937662"/>
                <a:gd name="connsiteY5-56" fmla="*/ 392070 h 3385291"/>
                <a:gd name="connsiteX0-57" fmla="*/ 1869097 w 3937662"/>
                <a:gd name="connsiteY0-58" fmla="*/ 392070 h 3385291"/>
                <a:gd name="connsiteX1-59" fmla="*/ 0 w 3937662"/>
                <a:gd name="connsiteY1-60" fmla="*/ 3385291 h 3385291"/>
                <a:gd name="connsiteX2-61" fmla="*/ 17314 w 3937662"/>
                <a:gd name="connsiteY2-62" fmla="*/ 3385291 h 3385291"/>
                <a:gd name="connsiteX3-63" fmla="*/ 1279877 w 3937662"/>
                <a:gd name="connsiteY3-64" fmla="*/ 915 h 3385291"/>
                <a:gd name="connsiteX4-65" fmla="*/ 2458317 w 3937662"/>
                <a:gd name="connsiteY4-66" fmla="*/ 915 h 3385291"/>
                <a:gd name="connsiteX5-67" fmla="*/ 3680788 w 3937662"/>
                <a:gd name="connsiteY5-68" fmla="*/ 2539197 h 3385291"/>
                <a:gd name="connsiteX6-69" fmla="*/ 3937662 w 3937662"/>
                <a:gd name="connsiteY6-70" fmla="*/ 2539197 h 3385291"/>
                <a:gd name="connsiteX7-71" fmla="*/ 3131660 w 3937662"/>
                <a:gd name="connsiteY7-72" fmla="*/ 3385291 h 3385291"/>
                <a:gd name="connsiteX8-73" fmla="*/ 2245474 w 3937662"/>
                <a:gd name="connsiteY8-74" fmla="*/ 2539197 h 3385291"/>
                <a:gd name="connsiteX9-75" fmla="*/ 2502349 w 3937662"/>
                <a:gd name="connsiteY9-76" fmla="*/ 2539197 h 3385291"/>
                <a:gd name="connsiteX10-77" fmla="*/ 1279878 w 3937662"/>
                <a:gd name="connsiteY10-78" fmla="*/ 915 h 3385291"/>
                <a:gd name="connsiteX0-79" fmla="*/ 3145728 w 3951730"/>
                <a:gd name="connsiteY0-80" fmla="*/ 3385291 h 3385291"/>
                <a:gd name="connsiteX1-81" fmla="*/ 2259542 w 3951730"/>
                <a:gd name="connsiteY1-82" fmla="*/ 2539197 h 3385291"/>
                <a:gd name="connsiteX2-83" fmla="*/ 2516417 w 3951730"/>
                <a:gd name="connsiteY2-84" fmla="*/ 2539197 h 3385291"/>
                <a:gd name="connsiteX3-85" fmla="*/ 1293946 w 3951730"/>
                <a:gd name="connsiteY3-86" fmla="*/ 915 h 3385291"/>
                <a:gd name="connsiteX4-87" fmla="*/ 2472385 w 3951730"/>
                <a:gd name="connsiteY4-88" fmla="*/ 915 h 3385291"/>
                <a:gd name="connsiteX5-89" fmla="*/ 3694856 w 3951730"/>
                <a:gd name="connsiteY5-90" fmla="*/ 2539197 h 3385291"/>
                <a:gd name="connsiteX6-91" fmla="*/ 3951730 w 3951730"/>
                <a:gd name="connsiteY6-92" fmla="*/ 2539197 h 3385291"/>
                <a:gd name="connsiteX7-93" fmla="*/ 3145728 w 3951730"/>
                <a:gd name="connsiteY7-94" fmla="*/ 3385291 h 3385291"/>
                <a:gd name="connsiteX0-95" fmla="*/ 1883165 w 3951730"/>
                <a:gd name="connsiteY0-96" fmla="*/ 392070 h 3385291"/>
                <a:gd name="connsiteX1-97" fmla="*/ 0 w 3951730"/>
                <a:gd name="connsiteY1-98" fmla="*/ 3343088 h 3385291"/>
                <a:gd name="connsiteX2-99" fmla="*/ 31382 w 3951730"/>
                <a:gd name="connsiteY2-100" fmla="*/ 3385291 h 3385291"/>
                <a:gd name="connsiteX3-101" fmla="*/ 144163 w 3951730"/>
                <a:gd name="connsiteY3-102" fmla="*/ 1987108 h 3385291"/>
                <a:gd name="connsiteX4-103" fmla="*/ 1883164 w 3951730"/>
                <a:gd name="connsiteY4-104" fmla="*/ 392070 h 3385291"/>
                <a:gd name="connsiteX5-105" fmla="*/ 1883165 w 3951730"/>
                <a:gd name="connsiteY5-106" fmla="*/ 392070 h 3385291"/>
                <a:gd name="connsiteX0-107" fmla="*/ 1883165 w 3951730"/>
                <a:gd name="connsiteY0-108" fmla="*/ 392070 h 3385291"/>
                <a:gd name="connsiteX1-109" fmla="*/ 14068 w 3951730"/>
                <a:gd name="connsiteY1-110" fmla="*/ 3385291 h 3385291"/>
                <a:gd name="connsiteX2-111" fmla="*/ 31382 w 3951730"/>
                <a:gd name="connsiteY2-112" fmla="*/ 3385291 h 3385291"/>
                <a:gd name="connsiteX3-113" fmla="*/ 1293945 w 3951730"/>
                <a:gd name="connsiteY3-114" fmla="*/ 915 h 3385291"/>
                <a:gd name="connsiteX4-115" fmla="*/ 2472385 w 3951730"/>
                <a:gd name="connsiteY4-116" fmla="*/ 915 h 3385291"/>
                <a:gd name="connsiteX5-117" fmla="*/ 3694856 w 3951730"/>
                <a:gd name="connsiteY5-118" fmla="*/ 2539197 h 3385291"/>
                <a:gd name="connsiteX6-119" fmla="*/ 3951730 w 3951730"/>
                <a:gd name="connsiteY6-120" fmla="*/ 2539197 h 3385291"/>
                <a:gd name="connsiteX7-121" fmla="*/ 3145728 w 3951730"/>
                <a:gd name="connsiteY7-122" fmla="*/ 3385291 h 3385291"/>
                <a:gd name="connsiteX8-123" fmla="*/ 2259542 w 3951730"/>
                <a:gd name="connsiteY8-124" fmla="*/ 2539197 h 3385291"/>
                <a:gd name="connsiteX9-125" fmla="*/ 2516417 w 3951730"/>
                <a:gd name="connsiteY9-126" fmla="*/ 2539197 h 3385291"/>
                <a:gd name="connsiteX10-127" fmla="*/ 1293946 w 3951730"/>
                <a:gd name="connsiteY10-128" fmla="*/ 915 h 3385291"/>
                <a:gd name="connsiteX0-129" fmla="*/ 3145728 w 3951730"/>
                <a:gd name="connsiteY0-130" fmla="*/ 3385291 h 3385291"/>
                <a:gd name="connsiteX1-131" fmla="*/ 2259542 w 3951730"/>
                <a:gd name="connsiteY1-132" fmla="*/ 2539197 h 3385291"/>
                <a:gd name="connsiteX2-133" fmla="*/ 2516417 w 3951730"/>
                <a:gd name="connsiteY2-134" fmla="*/ 2539197 h 3385291"/>
                <a:gd name="connsiteX3-135" fmla="*/ 1293946 w 3951730"/>
                <a:gd name="connsiteY3-136" fmla="*/ 915 h 3385291"/>
                <a:gd name="connsiteX4-137" fmla="*/ 2472385 w 3951730"/>
                <a:gd name="connsiteY4-138" fmla="*/ 915 h 3385291"/>
                <a:gd name="connsiteX5-139" fmla="*/ 3694856 w 3951730"/>
                <a:gd name="connsiteY5-140" fmla="*/ 2539197 h 3385291"/>
                <a:gd name="connsiteX6-141" fmla="*/ 3951730 w 3951730"/>
                <a:gd name="connsiteY6-142" fmla="*/ 2539197 h 3385291"/>
                <a:gd name="connsiteX7-143" fmla="*/ 3145728 w 3951730"/>
                <a:gd name="connsiteY7-144" fmla="*/ 3385291 h 3385291"/>
                <a:gd name="connsiteX0-145" fmla="*/ 1883165 w 3951730"/>
                <a:gd name="connsiteY0-146" fmla="*/ 392070 h 3385291"/>
                <a:gd name="connsiteX1-147" fmla="*/ 0 w 3951730"/>
                <a:gd name="connsiteY1-148" fmla="*/ 3343088 h 3385291"/>
                <a:gd name="connsiteX2-149" fmla="*/ 31382 w 3951730"/>
                <a:gd name="connsiteY2-150" fmla="*/ 3385291 h 3385291"/>
                <a:gd name="connsiteX3-151" fmla="*/ 144163 w 3951730"/>
                <a:gd name="connsiteY3-152" fmla="*/ 1987108 h 3385291"/>
                <a:gd name="connsiteX4-153" fmla="*/ 1883164 w 3951730"/>
                <a:gd name="connsiteY4-154" fmla="*/ 392070 h 3385291"/>
                <a:gd name="connsiteX5-155" fmla="*/ 1883165 w 3951730"/>
                <a:gd name="connsiteY5-156" fmla="*/ 392070 h 3385291"/>
                <a:gd name="connsiteX0-157" fmla="*/ 1883165 w 3951730"/>
                <a:gd name="connsiteY0-158" fmla="*/ 392070 h 3385291"/>
                <a:gd name="connsiteX1-159" fmla="*/ 14068 w 3951730"/>
                <a:gd name="connsiteY1-160" fmla="*/ 3385291 h 3385291"/>
                <a:gd name="connsiteX2-161" fmla="*/ 31382 w 3951730"/>
                <a:gd name="connsiteY2-162" fmla="*/ 3385291 h 3385291"/>
                <a:gd name="connsiteX3-163" fmla="*/ 1293945 w 3951730"/>
                <a:gd name="connsiteY3-164" fmla="*/ 915 h 3385291"/>
                <a:gd name="connsiteX4-165" fmla="*/ 2472385 w 3951730"/>
                <a:gd name="connsiteY4-166" fmla="*/ 915 h 3385291"/>
                <a:gd name="connsiteX5-167" fmla="*/ 3694856 w 3951730"/>
                <a:gd name="connsiteY5-168" fmla="*/ 2539197 h 3385291"/>
                <a:gd name="connsiteX6-169" fmla="*/ 3951730 w 3951730"/>
                <a:gd name="connsiteY6-170" fmla="*/ 2539197 h 3385291"/>
                <a:gd name="connsiteX7-171" fmla="*/ 3145728 w 3951730"/>
                <a:gd name="connsiteY7-172" fmla="*/ 3385291 h 3385291"/>
                <a:gd name="connsiteX8-173" fmla="*/ 2259542 w 3951730"/>
                <a:gd name="connsiteY8-174" fmla="*/ 2539197 h 3385291"/>
                <a:gd name="connsiteX9-175" fmla="*/ 2516417 w 3951730"/>
                <a:gd name="connsiteY9-176" fmla="*/ 2539197 h 3385291"/>
                <a:gd name="connsiteX10-177" fmla="*/ 1293946 w 3951730"/>
                <a:gd name="connsiteY10-178" fmla="*/ 915 h 3385291"/>
                <a:gd name="connsiteX0-179" fmla="*/ 3145728 w 3951730"/>
                <a:gd name="connsiteY0-180" fmla="*/ 3385291 h 3385291"/>
                <a:gd name="connsiteX1-181" fmla="*/ 2259542 w 3951730"/>
                <a:gd name="connsiteY1-182" fmla="*/ 2539197 h 3385291"/>
                <a:gd name="connsiteX2-183" fmla="*/ 2516417 w 3951730"/>
                <a:gd name="connsiteY2-184" fmla="*/ 2539197 h 3385291"/>
                <a:gd name="connsiteX3-185" fmla="*/ 1293946 w 3951730"/>
                <a:gd name="connsiteY3-186" fmla="*/ 915 h 3385291"/>
                <a:gd name="connsiteX4-187" fmla="*/ 2472385 w 3951730"/>
                <a:gd name="connsiteY4-188" fmla="*/ 915 h 3385291"/>
                <a:gd name="connsiteX5-189" fmla="*/ 3694856 w 3951730"/>
                <a:gd name="connsiteY5-190" fmla="*/ 2539197 h 3385291"/>
                <a:gd name="connsiteX6-191" fmla="*/ 3951730 w 3951730"/>
                <a:gd name="connsiteY6-192" fmla="*/ 2539197 h 3385291"/>
                <a:gd name="connsiteX7-193" fmla="*/ 3145728 w 3951730"/>
                <a:gd name="connsiteY7-194" fmla="*/ 3385291 h 3385291"/>
                <a:gd name="connsiteX0-195" fmla="*/ 1883165 w 3951730"/>
                <a:gd name="connsiteY0-196" fmla="*/ 392070 h 3385291"/>
                <a:gd name="connsiteX1-197" fmla="*/ 0 w 3951730"/>
                <a:gd name="connsiteY1-198" fmla="*/ 3343088 h 3385291"/>
                <a:gd name="connsiteX2-199" fmla="*/ 31382 w 3951730"/>
                <a:gd name="connsiteY2-200" fmla="*/ 3385291 h 3385291"/>
                <a:gd name="connsiteX3-201" fmla="*/ 144163 w 3951730"/>
                <a:gd name="connsiteY3-202" fmla="*/ 1987108 h 3385291"/>
                <a:gd name="connsiteX4-203" fmla="*/ 1883164 w 3951730"/>
                <a:gd name="connsiteY4-204" fmla="*/ 392070 h 3385291"/>
                <a:gd name="connsiteX5-205" fmla="*/ 1883165 w 3951730"/>
                <a:gd name="connsiteY5-206" fmla="*/ 392070 h 3385291"/>
                <a:gd name="connsiteX0-207" fmla="*/ 1883165 w 3951730"/>
                <a:gd name="connsiteY0-208" fmla="*/ 392070 h 3385291"/>
                <a:gd name="connsiteX1-209" fmla="*/ 14068 w 3951730"/>
                <a:gd name="connsiteY1-210" fmla="*/ 3385291 h 3385291"/>
                <a:gd name="connsiteX2-211" fmla="*/ 31382 w 3951730"/>
                <a:gd name="connsiteY2-212" fmla="*/ 3385291 h 3385291"/>
                <a:gd name="connsiteX3-213" fmla="*/ 1293945 w 3951730"/>
                <a:gd name="connsiteY3-214" fmla="*/ 915 h 3385291"/>
                <a:gd name="connsiteX4-215" fmla="*/ 2472385 w 3951730"/>
                <a:gd name="connsiteY4-216" fmla="*/ 915 h 3385291"/>
                <a:gd name="connsiteX5-217" fmla="*/ 3694856 w 3951730"/>
                <a:gd name="connsiteY5-218" fmla="*/ 2539197 h 3385291"/>
                <a:gd name="connsiteX6-219" fmla="*/ 3951730 w 3951730"/>
                <a:gd name="connsiteY6-220" fmla="*/ 2539197 h 3385291"/>
                <a:gd name="connsiteX7-221" fmla="*/ 3145728 w 3951730"/>
                <a:gd name="connsiteY7-222" fmla="*/ 3385291 h 3385291"/>
                <a:gd name="connsiteX8-223" fmla="*/ 2259542 w 3951730"/>
                <a:gd name="connsiteY8-224" fmla="*/ 2539197 h 3385291"/>
                <a:gd name="connsiteX9-225" fmla="*/ 2516417 w 3951730"/>
                <a:gd name="connsiteY9-226" fmla="*/ 2539197 h 3385291"/>
                <a:gd name="connsiteX10-227" fmla="*/ 1293946 w 3951730"/>
                <a:gd name="connsiteY10-228" fmla="*/ 915 h 3385291"/>
                <a:gd name="connsiteX0-229" fmla="*/ 3145728 w 3951730"/>
                <a:gd name="connsiteY0-230" fmla="*/ 3385291 h 3385291"/>
                <a:gd name="connsiteX1-231" fmla="*/ 2259542 w 3951730"/>
                <a:gd name="connsiteY1-232" fmla="*/ 2539197 h 3385291"/>
                <a:gd name="connsiteX2-233" fmla="*/ 2516417 w 3951730"/>
                <a:gd name="connsiteY2-234" fmla="*/ 2539197 h 3385291"/>
                <a:gd name="connsiteX3-235" fmla="*/ 1293946 w 3951730"/>
                <a:gd name="connsiteY3-236" fmla="*/ 915 h 3385291"/>
                <a:gd name="connsiteX4-237" fmla="*/ 2472385 w 3951730"/>
                <a:gd name="connsiteY4-238" fmla="*/ 915 h 3385291"/>
                <a:gd name="connsiteX5-239" fmla="*/ 3694856 w 3951730"/>
                <a:gd name="connsiteY5-240" fmla="*/ 2539197 h 3385291"/>
                <a:gd name="connsiteX6-241" fmla="*/ 3951730 w 3951730"/>
                <a:gd name="connsiteY6-242" fmla="*/ 2539197 h 3385291"/>
                <a:gd name="connsiteX7-243" fmla="*/ 3145728 w 3951730"/>
                <a:gd name="connsiteY7-244" fmla="*/ 3385291 h 3385291"/>
                <a:gd name="connsiteX0-245" fmla="*/ 1883165 w 3951730"/>
                <a:gd name="connsiteY0-246" fmla="*/ 392070 h 3385291"/>
                <a:gd name="connsiteX1-247" fmla="*/ 0 w 3951730"/>
                <a:gd name="connsiteY1-248" fmla="*/ 3343088 h 3385291"/>
                <a:gd name="connsiteX2-249" fmla="*/ 31382 w 3951730"/>
                <a:gd name="connsiteY2-250" fmla="*/ 3385291 h 3385291"/>
                <a:gd name="connsiteX3-251" fmla="*/ 144163 w 3951730"/>
                <a:gd name="connsiteY3-252" fmla="*/ 1987108 h 3385291"/>
                <a:gd name="connsiteX4-253" fmla="*/ 1883164 w 3951730"/>
                <a:gd name="connsiteY4-254" fmla="*/ 392070 h 3385291"/>
                <a:gd name="connsiteX5-255" fmla="*/ 1883165 w 3951730"/>
                <a:gd name="connsiteY5-256" fmla="*/ 392070 h 3385291"/>
                <a:gd name="connsiteX0-257" fmla="*/ 1883165 w 3951730"/>
                <a:gd name="connsiteY0-258" fmla="*/ 392070 h 3385291"/>
                <a:gd name="connsiteX1-259" fmla="*/ 14068 w 3951730"/>
                <a:gd name="connsiteY1-260" fmla="*/ 3385291 h 3385291"/>
                <a:gd name="connsiteX2-261" fmla="*/ 31382 w 3951730"/>
                <a:gd name="connsiteY2-262" fmla="*/ 3385291 h 3385291"/>
                <a:gd name="connsiteX3-263" fmla="*/ 1293945 w 3951730"/>
                <a:gd name="connsiteY3-264" fmla="*/ 915 h 3385291"/>
                <a:gd name="connsiteX4-265" fmla="*/ 2472385 w 3951730"/>
                <a:gd name="connsiteY4-266" fmla="*/ 915 h 3385291"/>
                <a:gd name="connsiteX5-267" fmla="*/ 3694856 w 3951730"/>
                <a:gd name="connsiteY5-268" fmla="*/ 2539197 h 3385291"/>
                <a:gd name="connsiteX6-269" fmla="*/ 3951730 w 3951730"/>
                <a:gd name="connsiteY6-270" fmla="*/ 2539197 h 3385291"/>
                <a:gd name="connsiteX7-271" fmla="*/ 3145728 w 3951730"/>
                <a:gd name="connsiteY7-272" fmla="*/ 3385291 h 3385291"/>
                <a:gd name="connsiteX8-273" fmla="*/ 2259542 w 3951730"/>
                <a:gd name="connsiteY8-274" fmla="*/ 2539197 h 3385291"/>
                <a:gd name="connsiteX9-275" fmla="*/ 2516417 w 3951730"/>
                <a:gd name="connsiteY9-276" fmla="*/ 2539197 h 3385291"/>
                <a:gd name="connsiteX10-277" fmla="*/ 1293946 w 3951730"/>
                <a:gd name="connsiteY10-278" fmla="*/ 915 h 3385291"/>
                <a:gd name="connsiteX0-279" fmla="*/ 3145728 w 3951730"/>
                <a:gd name="connsiteY0-280" fmla="*/ 3385291 h 3385291"/>
                <a:gd name="connsiteX1-281" fmla="*/ 2259542 w 3951730"/>
                <a:gd name="connsiteY1-282" fmla="*/ 2539197 h 3385291"/>
                <a:gd name="connsiteX2-283" fmla="*/ 2516417 w 3951730"/>
                <a:gd name="connsiteY2-284" fmla="*/ 2539197 h 3385291"/>
                <a:gd name="connsiteX3-285" fmla="*/ 1293946 w 3951730"/>
                <a:gd name="connsiteY3-286" fmla="*/ 915 h 3385291"/>
                <a:gd name="connsiteX4-287" fmla="*/ 2472385 w 3951730"/>
                <a:gd name="connsiteY4-288" fmla="*/ 915 h 3385291"/>
                <a:gd name="connsiteX5-289" fmla="*/ 3694856 w 3951730"/>
                <a:gd name="connsiteY5-290" fmla="*/ 2539197 h 3385291"/>
                <a:gd name="connsiteX6-291" fmla="*/ 3951730 w 3951730"/>
                <a:gd name="connsiteY6-292" fmla="*/ 2539197 h 3385291"/>
                <a:gd name="connsiteX7-293" fmla="*/ 3145728 w 3951730"/>
                <a:gd name="connsiteY7-294" fmla="*/ 3385291 h 3385291"/>
                <a:gd name="connsiteX0-295" fmla="*/ 1883165 w 3951730"/>
                <a:gd name="connsiteY0-296" fmla="*/ 392070 h 3385291"/>
                <a:gd name="connsiteX1-297" fmla="*/ 0 w 3951730"/>
                <a:gd name="connsiteY1-298" fmla="*/ 3343088 h 3385291"/>
                <a:gd name="connsiteX2-299" fmla="*/ 31382 w 3951730"/>
                <a:gd name="connsiteY2-300" fmla="*/ 3385291 h 3385291"/>
                <a:gd name="connsiteX3-301" fmla="*/ 144163 w 3951730"/>
                <a:gd name="connsiteY3-302" fmla="*/ 1987108 h 3385291"/>
                <a:gd name="connsiteX4-303" fmla="*/ 1883164 w 3951730"/>
                <a:gd name="connsiteY4-304" fmla="*/ 392070 h 3385291"/>
                <a:gd name="connsiteX5-305" fmla="*/ 1883165 w 3951730"/>
                <a:gd name="connsiteY5-306" fmla="*/ 392070 h 3385291"/>
                <a:gd name="connsiteX0-307" fmla="*/ 1883165 w 3951730"/>
                <a:gd name="connsiteY0-308" fmla="*/ 392070 h 3385291"/>
                <a:gd name="connsiteX1-309" fmla="*/ 14068 w 3951730"/>
                <a:gd name="connsiteY1-310" fmla="*/ 3385291 h 3385291"/>
                <a:gd name="connsiteX2-311" fmla="*/ 45450 w 3951730"/>
                <a:gd name="connsiteY2-312" fmla="*/ 2794448 h 3385291"/>
                <a:gd name="connsiteX3-313" fmla="*/ 1293945 w 3951730"/>
                <a:gd name="connsiteY3-314" fmla="*/ 915 h 3385291"/>
                <a:gd name="connsiteX4-315" fmla="*/ 2472385 w 3951730"/>
                <a:gd name="connsiteY4-316" fmla="*/ 915 h 3385291"/>
                <a:gd name="connsiteX5-317" fmla="*/ 3694856 w 3951730"/>
                <a:gd name="connsiteY5-318" fmla="*/ 2539197 h 3385291"/>
                <a:gd name="connsiteX6-319" fmla="*/ 3951730 w 3951730"/>
                <a:gd name="connsiteY6-320" fmla="*/ 2539197 h 3385291"/>
                <a:gd name="connsiteX7-321" fmla="*/ 3145728 w 3951730"/>
                <a:gd name="connsiteY7-322" fmla="*/ 3385291 h 3385291"/>
                <a:gd name="connsiteX8-323" fmla="*/ 2259542 w 3951730"/>
                <a:gd name="connsiteY8-324" fmla="*/ 2539197 h 3385291"/>
                <a:gd name="connsiteX9-325" fmla="*/ 2516417 w 3951730"/>
                <a:gd name="connsiteY9-326" fmla="*/ 2539197 h 3385291"/>
                <a:gd name="connsiteX10-327" fmla="*/ 1293946 w 3951730"/>
                <a:gd name="connsiteY10-328" fmla="*/ 915 h 3385291"/>
                <a:gd name="connsiteX0-329" fmla="*/ 3145728 w 3951730"/>
                <a:gd name="connsiteY0-330" fmla="*/ 3385291 h 3385291"/>
                <a:gd name="connsiteX1-331" fmla="*/ 2259542 w 3951730"/>
                <a:gd name="connsiteY1-332" fmla="*/ 2539197 h 3385291"/>
                <a:gd name="connsiteX2-333" fmla="*/ 2516417 w 3951730"/>
                <a:gd name="connsiteY2-334" fmla="*/ 2539197 h 3385291"/>
                <a:gd name="connsiteX3-335" fmla="*/ 1293946 w 3951730"/>
                <a:gd name="connsiteY3-336" fmla="*/ 915 h 3385291"/>
                <a:gd name="connsiteX4-337" fmla="*/ 2472385 w 3951730"/>
                <a:gd name="connsiteY4-338" fmla="*/ 915 h 3385291"/>
                <a:gd name="connsiteX5-339" fmla="*/ 3694856 w 3951730"/>
                <a:gd name="connsiteY5-340" fmla="*/ 2539197 h 3385291"/>
                <a:gd name="connsiteX6-341" fmla="*/ 3951730 w 3951730"/>
                <a:gd name="connsiteY6-342" fmla="*/ 2539197 h 3385291"/>
                <a:gd name="connsiteX7-343" fmla="*/ 3145728 w 3951730"/>
                <a:gd name="connsiteY7-344" fmla="*/ 3385291 h 3385291"/>
                <a:gd name="connsiteX0-345" fmla="*/ 1883165 w 3951730"/>
                <a:gd name="connsiteY0-346" fmla="*/ 392070 h 3385291"/>
                <a:gd name="connsiteX1-347" fmla="*/ 0 w 3951730"/>
                <a:gd name="connsiteY1-348" fmla="*/ 3343088 h 3385291"/>
                <a:gd name="connsiteX2-349" fmla="*/ 31382 w 3951730"/>
                <a:gd name="connsiteY2-350" fmla="*/ 3385291 h 3385291"/>
                <a:gd name="connsiteX3-351" fmla="*/ 144163 w 3951730"/>
                <a:gd name="connsiteY3-352" fmla="*/ 1987108 h 3385291"/>
                <a:gd name="connsiteX4-353" fmla="*/ 1883164 w 3951730"/>
                <a:gd name="connsiteY4-354" fmla="*/ 392070 h 3385291"/>
                <a:gd name="connsiteX5-355" fmla="*/ 1883165 w 3951730"/>
                <a:gd name="connsiteY5-356" fmla="*/ 392070 h 3385291"/>
                <a:gd name="connsiteX0-357" fmla="*/ 1883165 w 3951730"/>
                <a:gd name="connsiteY0-358" fmla="*/ 392070 h 3385291"/>
                <a:gd name="connsiteX1-359" fmla="*/ 14068 w 3951730"/>
                <a:gd name="connsiteY1-360" fmla="*/ 3385291 h 3385291"/>
                <a:gd name="connsiteX2-361" fmla="*/ 45450 w 3951730"/>
                <a:gd name="connsiteY2-362" fmla="*/ 2794448 h 3385291"/>
                <a:gd name="connsiteX3-363" fmla="*/ 1293945 w 3951730"/>
                <a:gd name="connsiteY3-364" fmla="*/ 915 h 3385291"/>
                <a:gd name="connsiteX4-365" fmla="*/ 2472385 w 3951730"/>
                <a:gd name="connsiteY4-366" fmla="*/ 915 h 3385291"/>
                <a:gd name="connsiteX5-367" fmla="*/ 3694856 w 3951730"/>
                <a:gd name="connsiteY5-368" fmla="*/ 2539197 h 3385291"/>
                <a:gd name="connsiteX6-369" fmla="*/ 3951730 w 3951730"/>
                <a:gd name="connsiteY6-370" fmla="*/ 2539197 h 3385291"/>
                <a:gd name="connsiteX7-371" fmla="*/ 3145728 w 3951730"/>
                <a:gd name="connsiteY7-372" fmla="*/ 3385291 h 3385291"/>
                <a:gd name="connsiteX8-373" fmla="*/ 2259542 w 3951730"/>
                <a:gd name="connsiteY8-374" fmla="*/ 2539197 h 3385291"/>
                <a:gd name="connsiteX9-375" fmla="*/ 2516417 w 3951730"/>
                <a:gd name="connsiteY9-376" fmla="*/ 2539197 h 3385291"/>
                <a:gd name="connsiteX10-377" fmla="*/ 1293946 w 3951730"/>
                <a:gd name="connsiteY10-378" fmla="*/ 915 h 3385291"/>
                <a:gd name="connsiteX0-379" fmla="*/ 3145728 w 3951730"/>
                <a:gd name="connsiteY0-380" fmla="*/ 3385291 h 3693794"/>
                <a:gd name="connsiteX1-381" fmla="*/ 2259542 w 3951730"/>
                <a:gd name="connsiteY1-382" fmla="*/ 2539197 h 3693794"/>
                <a:gd name="connsiteX2-383" fmla="*/ 2516417 w 3951730"/>
                <a:gd name="connsiteY2-384" fmla="*/ 2539197 h 3693794"/>
                <a:gd name="connsiteX3-385" fmla="*/ 1293946 w 3951730"/>
                <a:gd name="connsiteY3-386" fmla="*/ 915 h 3693794"/>
                <a:gd name="connsiteX4-387" fmla="*/ 2472385 w 3951730"/>
                <a:gd name="connsiteY4-388" fmla="*/ 915 h 3693794"/>
                <a:gd name="connsiteX5-389" fmla="*/ 3694856 w 3951730"/>
                <a:gd name="connsiteY5-390" fmla="*/ 2539197 h 3693794"/>
                <a:gd name="connsiteX6-391" fmla="*/ 3951730 w 3951730"/>
                <a:gd name="connsiteY6-392" fmla="*/ 2539197 h 3693794"/>
                <a:gd name="connsiteX7-393" fmla="*/ 3145728 w 3951730"/>
                <a:gd name="connsiteY7-394" fmla="*/ 3385291 h 3693794"/>
                <a:gd name="connsiteX0-395" fmla="*/ 1883165 w 3951730"/>
                <a:gd name="connsiteY0-396" fmla="*/ 392070 h 3693794"/>
                <a:gd name="connsiteX1-397" fmla="*/ 0 w 3951730"/>
                <a:gd name="connsiteY1-398" fmla="*/ 3343088 h 3693794"/>
                <a:gd name="connsiteX2-399" fmla="*/ 31382 w 3951730"/>
                <a:gd name="connsiteY2-400" fmla="*/ 3385291 h 3693794"/>
                <a:gd name="connsiteX3-401" fmla="*/ 144163 w 3951730"/>
                <a:gd name="connsiteY3-402" fmla="*/ 1987108 h 3693794"/>
                <a:gd name="connsiteX4-403" fmla="*/ 1883164 w 3951730"/>
                <a:gd name="connsiteY4-404" fmla="*/ 392070 h 3693794"/>
                <a:gd name="connsiteX5-405" fmla="*/ 1883165 w 3951730"/>
                <a:gd name="connsiteY5-406" fmla="*/ 392070 h 3693794"/>
                <a:gd name="connsiteX0-407" fmla="*/ 1883165 w 3951730"/>
                <a:gd name="connsiteY0-408" fmla="*/ 392070 h 3693794"/>
                <a:gd name="connsiteX1-409" fmla="*/ 14068 w 3951730"/>
                <a:gd name="connsiteY1-410" fmla="*/ 3385291 h 3693794"/>
                <a:gd name="connsiteX2-411" fmla="*/ 45450 w 3951730"/>
                <a:gd name="connsiteY2-412" fmla="*/ 2794448 h 3693794"/>
                <a:gd name="connsiteX3-413" fmla="*/ 1293945 w 3951730"/>
                <a:gd name="connsiteY3-414" fmla="*/ 915 h 3693794"/>
                <a:gd name="connsiteX4-415" fmla="*/ 2472385 w 3951730"/>
                <a:gd name="connsiteY4-416" fmla="*/ 915 h 3693794"/>
                <a:gd name="connsiteX5-417" fmla="*/ 3694856 w 3951730"/>
                <a:gd name="connsiteY5-418" fmla="*/ 2539197 h 3693794"/>
                <a:gd name="connsiteX6-419" fmla="*/ 3951730 w 3951730"/>
                <a:gd name="connsiteY6-420" fmla="*/ 2539197 h 3693794"/>
                <a:gd name="connsiteX7-421" fmla="*/ 3101657 w 3951730"/>
                <a:gd name="connsiteY7-422" fmla="*/ 3693794 h 3693794"/>
                <a:gd name="connsiteX8-423" fmla="*/ 2259542 w 3951730"/>
                <a:gd name="connsiteY8-424" fmla="*/ 2539197 h 3693794"/>
                <a:gd name="connsiteX9-425" fmla="*/ 2516417 w 3951730"/>
                <a:gd name="connsiteY9-426" fmla="*/ 2539197 h 3693794"/>
                <a:gd name="connsiteX10-427" fmla="*/ 1293946 w 3951730"/>
                <a:gd name="connsiteY10-428" fmla="*/ 915 h 3693794"/>
                <a:gd name="connsiteX0-429" fmla="*/ 3101657 w 3951730"/>
                <a:gd name="connsiteY0-430" fmla="*/ 3715832 h 3715832"/>
                <a:gd name="connsiteX1-431" fmla="*/ 2259542 w 3951730"/>
                <a:gd name="connsiteY1-432" fmla="*/ 2539197 h 3715832"/>
                <a:gd name="connsiteX2-433" fmla="*/ 2516417 w 3951730"/>
                <a:gd name="connsiteY2-434" fmla="*/ 2539197 h 3715832"/>
                <a:gd name="connsiteX3-435" fmla="*/ 1293946 w 3951730"/>
                <a:gd name="connsiteY3-436" fmla="*/ 915 h 3715832"/>
                <a:gd name="connsiteX4-437" fmla="*/ 2472385 w 3951730"/>
                <a:gd name="connsiteY4-438" fmla="*/ 915 h 3715832"/>
                <a:gd name="connsiteX5-439" fmla="*/ 3694856 w 3951730"/>
                <a:gd name="connsiteY5-440" fmla="*/ 2539197 h 3715832"/>
                <a:gd name="connsiteX6-441" fmla="*/ 3951730 w 3951730"/>
                <a:gd name="connsiteY6-442" fmla="*/ 2539197 h 3715832"/>
                <a:gd name="connsiteX7-443" fmla="*/ 3101657 w 3951730"/>
                <a:gd name="connsiteY7-444" fmla="*/ 3715832 h 3715832"/>
                <a:gd name="connsiteX0-445" fmla="*/ 1883165 w 3951730"/>
                <a:gd name="connsiteY0-446" fmla="*/ 392070 h 3715832"/>
                <a:gd name="connsiteX1-447" fmla="*/ 0 w 3951730"/>
                <a:gd name="connsiteY1-448" fmla="*/ 3343088 h 3715832"/>
                <a:gd name="connsiteX2-449" fmla="*/ 31382 w 3951730"/>
                <a:gd name="connsiteY2-450" fmla="*/ 3385291 h 3715832"/>
                <a:gd name="connsiteX3-451" fmla="*/ 144163 w 3951730"/>
                <a:gd name="connsiteY3-452" fmla="*/ 1987108 h 3715832"/>
                <a:gd name="connsiteX4-453" fmla="*/ 1883164 w 3951730"/>
                <a:gd name="connsiteY4-454" fmla="*/ 392070 h 3715832"/>
                <a:gd name="connsiteX5-455" fmla="*/ 1883165 w 3951730"/>
                <a:gd name="connsiteY5-456" fmla="*/ 392070 h 3715832"/>
                <a:gd name="connsiteX0-457" fmla="*/ 1883165 w 3951730"/>
                <a:gd name="connsiteY0-458" fmla="*/ 392070 h 3715832"/>
                <a:gd name="connsiteX1-459" fmla="*/ 14068 w 3951730"/>
                <a:gd name="connsiteY1-460" fmla="*/ 3385291 h 3715832"/>
                <a:gd name="connsiteX2-461" fmla="*/ 45450 w 3951730"/>
                <a:gd name="connsiteY2-462" fmla="*/ 2794448 h 3715832"/>
                <a:gd name="connsiteX3-463" fmla="*/ 1293945 w 3951730"/>
                <a:gd name="connsiteY3-464" fmla="*/ 915 h 3715832"/>
                <a:gd name="connsiteX4-465" fmla="*/ 2472385 w 3951730"/>
                <a:gd name="connsiteY4-466" fmla="*/ 915 h 3715832"/>
                <a:gd name="connsiteX5-467" fmla="*/ 3694856 w 3951730"/>
                <a:gd name="connsiteY5-468" fmla="*/ 2539197 h 3715832"/>
                <a:gd name="connsiteX6-469" fmla="*/ 3951730 w 3951730"/>
                <a:gd name="connsiteY6-470" fmla="*/ 2539197 h 3715832"/>
                <a:gd name="connsiteX7-471" fmla="*/ 3101657 w 3951730"/>
                <a:gd name="connsiteY7-472" fmla="*/ 3693794 h 3715832"/>
                <a:gd name="connsiteX8-473" fmla="*/ 2259542 w 3951730"/>
                <a:gd name="connsiteY8-474" fmla="*/ 2539197 h 3715832"/>
                <a:gd name="connsiteX9-475" fmla="*/ 2516417 w 3951730"/>
                <a:gd name="connsiteY9-476" fmla="*/ 2539197 h 3715832"/>
                <a:gd name="connsiteX10-477" fmla="*/ 1293946 w 3951730"/>
                <a:gd name="connsiteY10-478" fmla="*/ 915 h 3715832"/>
                <a:gd name="connsiteX0-479" fmla="*/ 3101657 w 3951730"/>
                <a:gd name="connsiteY0-480" fmla="*/ 3715832 h 3715832"/>
                <a:gd name="connsiteX1-481" fmla="*/ 2259542 w 3951730"/>
                <a:gd name="connsiteY1-482" fmla="*/ 2539197 h 3715832"/>
                <a:gd name="connsiteX2-483" fmla="*/ 2516417 w 3951730"/>
                <a:gd name="connsiteY2-484" fmla="*/ 2539197 h 3715832"/>
                <a:gd name="connsiteX3-485" fmla="*/ 1293946 w 3951730"/>
                <a:gd name="connsiteY3-486" fmla="*/ 915 h 3715832"/>
                <a:gd name="connsiteX4-487" fmla="*/ 2472385 w 3951730"/>
                <a:gd name="connsiteY4-488" fmla="*/ 915 h 3715832"/>
                <a:gd name="connsiteX5-489" fmla="*/ 3694856 w 3951730"/>
                <a:gd name="connsiteY5-490" fmla="*/ 2539197 h 3715832"/>
                <a:gd name="connsiteX6-491" fmla="*/ 3951730 w 3951730"/>
                <a:gd name="connsiteY6-492" fmla="*/ 2539197 h 3715832"/>
                <a:gd name="connsiteX7-493" fmla="*/ 3101657 w 3951730"/>
                <a:gd name="connsiteY7-494" fmla="*/ 3715832 h 3715832"/>
                <a:gd name="connsiteX0-495" fmla="*/ 1883165 w 3951730"/>
                <a:gd name="connsiteY0-496" fmla="*/ 392070 h 3715832"/>
                <a:gd name="connsiteX1-497" fmla="*/ 0 w 3951730"/>
                <a:gd name="connsiteY1-498" fmla="*/ 3343088 h 3715832"/>
                <a:gd name="connsiteX2-499" fmla="*/ 31382 w 3951730"/>
                <a:gd name="connsiteY2-500" fmla="*/ 3385291 h 3715832"/>
                <a:gd name="connsiteX3-501" fmla="*/ 144163 w 3951730"/>
                <a:gd name="connsiteY3-502" fmla="*/ 1987108 h 3715832"/>
                <a:gd name="connsiteX4-503" fmla="*/ 1883164 w 3951730"/>
                <a:gd name="connsiteY4-504" fmla="*/ 392070 h 3715832"/>
                <a:gd name="connsiteX5-505" fmla="*/ 1883165 w 3951730"/>
                <a:gd name="connsiteY5-506" fmla="*/ 392070 h 3715832"/>
                <a:gd name="connsiteX0-507" fmla="*/ 1883165 w 3951730"/>
                <a:gd name="connsiteY0-508" fmla="*/ 392070 h 3715832"/>
                <a:gd name="connsiteX1-509" fmla="*/ 14068 w 3951730"/>
                <a:gd name="connsiteY1-510" fmla="*/ 3385291 h 3715832"/>
                <a:gd name="connsiteX2-511" fmla="*/ 45450 w 3951730"/>
                <a:gd name="connsiteY2-512" fmla="*/ 2794448 h 3715832"/>
                <a:gd name="connsiteX3-513" fmla="*/ 1293945 w 3951730"/>
                <a:gd name="connsiteY3-514" fmla="*/ 915 h 3715832"/>
                <a:gd name="connsiteX4-515" fmla="*/ 2472385 w 3951730"/>
                <a:gd name="connsiteY4-516" fmla="*/ 915 h 3715832"/>
                <a:gd name="connsiteX5-517" fmla="*/ 3694856 w 3951730"/>
                <a:gd name="connsiteY5-518" fmla="*/ 2539197 h 3715832"/>
                <a:gd name="connsiteX6-519" fmla="*/ 3951730 w 3951730"/>
                <a:gd name="connsiteY6-520" fmla="*/ 2539197 h 3715832"/>
                <a:gd name="connsiteX7-521" fmla="*/ 3101657 w 3951730"/>
                <a:gd name="connsiteY7-522" fmla="*/ 3693794 h 3715832"/>
                <a:gd name="connsiteX8-523" fmla="*/ 2259542 w 3951730"/>
                <a:gd name="connsiteY8-524" fmla="*/ 2539197 h 3715832"/>
                <a:gd name="connsiteX9-525" fmla="*/ 2516417 w 3951730"/>
                <a:gd name="connsiteY9-526" fmla="*/ 2539197 h 3715832"/>
                <a:gd name="connsiteX10-527" fmla="*/ 1293946 w 3951730"/>
                <a:gd name="connsiteY10-528" fmla="*/ 915 h 3715832"/>
                <a:gd name="connsiteX0-529" fmla="*/ 3101657 w 3951730"/>
                <a:gd name="connsiteY0-530" fmla="*/ 3715832 h 3715832"/>
                <a:gd name="connsiteX1-531" fmla="*/ 2259542 w 3951730"/>
                <a:gd name="connsiteY1-532" fmla="*/ 2539197 h 3715832"/>
                <a:gd name="connsiteX2-533" fmla="*/ 2516417 w 3951730"/>
                <a:gd name="connsiteY2-534" fmla="*/ 2539197 h 3715832"/>
                <a:gd name="connsiteX3-535" fmla="*/ 1293946 w 3951730"/>
                <a:gd name="connsiteY3-536" fmla="*/ 915 h 3715832"/>
                <a:gd name="connsiteX4-537" fmla="*/ 2472385 w 3951730"/>
                <a:gd name="connsiteY4-538" fmla="*/ 915 h 3715832"/>
                <a:gd name="connsiteX5-539" fmla="*/ 3694856 w 3951730"/>
                <a:gd name="connsiteY5-540" fmla="*/ 2539197 h 3715832"/>
                <a:gd name="connsiteX6-541" fmla="*/ 3951730 w 3951730"/>
                <a:gd name="connsiteY6-542" fmla="*/ 2539197 h 3715832"/>
                <a:gd name="connsiteX7-543" fmla="*/ 3101657 w 3951730"/>
                <a:gd name="connsiteY7-544" fmla="*/ 3715832 h 3715832"/>
                <a:gd name="connsiteX0-545" fmla="*/ 1883165 w 3951730"/>
                <a:gd name="connsiteY0-546" fmla="*/ 392070 h 3715832"/>
                <a:gd name="connsiteX1-547" fmla="*/ 0 w 3951730"/>
                <a:gd name="connsiteY1-548" fmla="*/ 3343088 h 3715832"/>
                <a:gd name="connsiteX2-549" fmla="*/ 31382 w 3951730"/>
                <a:gd name="connsiteY2-550" fmla="*/ 3385291 h 3715832"/>
                <a:gd name="connsiteX3-551" fmla="*/ 144163 w 3951730"/>
                <a:gd name="connsiteY3-552" fmla="*/ 1987108 h 3715832"/>
                <a:gd name="connsiteX4-553" fmla="*/ 1883164 w 3951730"/>
                <a:gd name="connsiteY4-554" fmla="*/ 392070 h 3715832"/>
                <a:gd name="connsiteX5-555" fmla="*/ 1883165 w 3951730"/>
                <a:gd name="connsiteY5-556" fmla="*/ 392070 h 3715832"/>
                <a:gd name="connsiteX0-557" fmla="*/ 14068 w 3951730"/>
                <a:gd name="connsiteY0-558" fmla="*/ 3385291 h 3715832"/>
                <a:gd name="connsiteX1-559" fmla="*/ 45450 w 3951730"/>
                <a:gd name="connsiteY1-560" fmla="*/ 2794448 h 3715832"/>
                <a:gd name="connsiteX2-561" fmla="*/ 1293945 w 3951730"/>
                <a:gd name="connsiteY2-562" fmla="*/ 915 h 3715832"/>
                <a:gd name="connsiteX3-563" fmla="*/ 2472385 w 3951730"/>
                <a:gd name="connsiteY3-564" fmla="*/ 915 h 3715832"/>
                <a:gd name="connsiteX4-565" fmla="*/ 3694856 w 3951730"/>
                <a:gd name="connsiteY4-566" fmla="*/ 2539197 h 3715832"/>
                <a:gd name="connsiteX5-567" fmla="*/ 3951730 w 3951730"/>
                <a:gd name="connsiteY5-568" fmla="*/ 2539197 h 3715832"/>
                <a:gd name="connsiteX6-569" fmla="*/ 3101657 w 3951730"/>
                <a:gd name="connsiteY6-570" fmla="*/ 3693794 h 3715832"/>
                <a:gd name="connsiteX7-571" fmla="*/ 2259542 w 3951730"/>
                <a:gd name="connsiteY7-572" fmla="*/ 2539197 h 3715832"/>
                <a:gd name="connsiteX8-573" fmla="*/ 2516417 w 3951730"/>
                <a:gd name="connsiteY8-574" fmla="*/ 2539197 h 3715832"/>
                <a:gd name="connsiteX9-575" fmla="*/ 1293946 w 3951730"/>
                <a:gd name="connsiteY9-576" fmla="*/ 915 h 37158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 ang="0">
                  <a:pos x="connsiteX7-27" y="connsiteY7-28"/>
                </a:cxn>
                <a:cxn ang="0">
                  <a:pos x="connsiteX8-73" y="connsiteY8-74"/>
                </a:cxn>
                <a:cxn ang="0">
                  <a:pos x="connsiteX9-75" y="connsiteY9-76"/>
                </a:cxn>
              </a:cxnLst>
              <a:rect l="l" t="t" r="r" b="b"/>
              <a:pathLst>
                <a:path w="3951730" h="3715832" stroke="0" extrusionOk="0">
                  <a:moveTo>
                    <a:pt x="3101657" y="3715832"/>
                  </a:moveTo>
                  <a:lnTo>
                    <a:pt x="2259542" y="2539197"/>
                  </a:lnTo>
                  <a:lnTo>
                    <a:pt x="2516417" y="2539197"/>
                  </a:lnTo>
                  <a:cubicBezTo>
                    <a:pt x="2372485" y="1044932"/>
                    <a:pt x="1869672" y="915"/>
                    <a:pt x="1293946" y="915"/>
                  </a:cubicBezTo>
                  <a:lnTo>
                    <a:pt x="2472385" y="915"/>
                  </a:lnTo>
                  <a:cubicBezTo>
                    <a:pt x="3048112" y="915"/>
                    <a:pt x="3550925" y="1044933"/>
                    <a:pt x="3694856" y="2539197"/>
                  </a:cubicBezTo>
                  <a:lnTo>
                    <a:pt x="3951730" y="2539197"/>
                  </a:lnTo>
                  <a:lnTo>
                    <a:pt x="3101657" y="3715832"/>
                  </a:lnTo>
                  <a:close/>
                </a:path>
                <a:path w="3951730" h="3715832" fill="darkenLess" stroke="0" extrusionOk="0">
                  <a:moveTo>
                    <a:pt x="1883165" y="392070"/>
                  </a:moveTo>
                  <a:cubicBezTo>
                    <a:pt x="848992" y="390133"/>
                    <a:pt x="0" y="2087830"/>
                    <a:pt x="0" y="3343088"/>
                  </a:cubicBezTo>
                  <a:lnTo>
                    <a:pt x="31382" y="3385291"/>
                  </a:lnTo>
                  <a:cubicBezTo>
                    <a:pt x="31382" y="2903013"/>
                    <a:pt x="69835" y="2426305"/>
                    <a:pt x="144163" y="1987108"/>
                  </a:cubicBezTo>
                  <a:cubicBezTo>
                    <a:pt x="444463" y="212684"/>
                    <a:pt x="1240285" y="-517256"/>
                    <a:pt x="1883164" y="392070"/>
                  </a:cubicBezTo>
                  <a:lnTo>
                    <a:pt x="1883165" y="392070"/>
                  </a:lnTo>
                  <a:close/>
                </a:path>
                <a:path w="3951730" h="3715832" fill="none" extrusionOk="0">
                  <a:moveTo>
                    <a:pt x="14068" y="3385291"/>
                  </a:moveTo>
                  <a:lnTo>
                    <a:pt x="45450" y="2794448"/>
                  </a:lnTo>
                  <a:cubicBezTo>
                    <a:pt x="45450" y="1938183"/>
                    <a:pt x="596651" y="915"/>
                    <a:pt x="1293945" y="915"/>
                  </a:cubicBezTo>
                  <a:lnTo>
                    <a:pt x="2472385" y="915"/>
                  </a:lnTo>
                  <a:cubicBezTo>
                    <a:pt x="3048112" y="915"/>
                    <a:pt x="3550925" y="1044933"/>
                    <a:pt x="3694856" y="2539197"/>
                  </a:cubicBezTo>
                  <a:lnTo>
                    <a:pt x="3951730" y="2539197"/>
                  </a:lnTo>
                  <a:lnTo>
                    <a:pt x="3101657" y="3693794"/>
                  </a:lnTo>
                  <a:lnTo>
                    <a:pt x="2259542" y="2539197"/>
                  </a:lnTo>
                  <a:lnTo>
                    <a:pt x="2516417" y="2539197"/>
                  </a:lnTo>
                  <a:cubicBezTo>
                    <a:pt x="2372485" y="1044932"/>
                    <a:pt x="1869672" y="915"/>
                    <a:pt x="1293946" y="915"/>
                  </a:cubicBezTo>
                </a:path>
              </a:pathLst>
            </a:custGeom>
            <a:solidFill>
              <a:srgbClr val="003466"/>
            </a:solidFill>
            <a:ln w="3175" cap="flat" cmpd="sng" algn="ctr">
              <a:noFill/>
              <a:prstDash val="solid"/>
            </a:ln>
            <a:effectLst>
              <a:outerShdw blurRad="50800" dist="38100" dir="2700000" algn="tl"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3" name="TextBox 11"/>
            <p:cNvSpPr txBox="1">
              <a:spLocks noChangeArrowheads="1"/>
            </p:cNvSpPr>
            <p:nvPr/>
          </p:nvSpPr>
          <p:spPr bwMode="auto">
            <a:xfrm rot="18759385">
              <a:off x="4462661" y="2869144"/>
              <a:ext cx="2260892" cy="400445"/>
            </a:xfrm>
            <a:prstGeom prst="rect">
              <a:avLst/>
            </a:prstGeom>
            <a:noFill/>
            <a:ln w="9525">
              <a:noFill/>
              <a:miter lim="800000"/>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2.科学原则</a:t>
              </a:r>
            </a:p>
          </p:txBody>
        </p:sp>
      </p:grpSp>
      <p:cxnSp>
        <p:nvCxnSpPr>
          <p:cNvPr id="184" name="直接连接符 183"/>
          <p:cNvCxnSpPr/>
          <p:nvPr/>
        </p:nvCxnSpPr>
        <p:spPr bwMode="auto">
          <a:xfrm>
            <a:off x="5566493" y="2348749"/>
            <a:ext cx="817572" cy="0"/>
          </a:xfrm>
          <a:prstGeom prst="line">
            <a:avLst/>
          </a:prstGeom>
          <a:noFill/>
          <a:ln w="28575" cap="flat" cmpd="sng" algn="ctr">
            <a:solidFill>
              <a:srgbClr val="003466"/>
            </a:solidFill>
            <a:prstDash val="solid"/>
            <a:headEnd type="diamond" w="med" len="med"/>
            <a:tailEnd type="diamond" w="med" len="med"/>
          </a:ln>
          <a:effectLst/>
        </p:spPr>
      </p:cxnSp>
      <p:sp>
        <p:nvSpPr>
          <p:cNvPr id="185" name="TextBox 18"/>
          <p:cNvSpPr txBox="1"/>
          <p:nvPr/>
        </p:nvSpPr>
        <p:spPr bwMode="auto">
          <a:xfrm>
            <a:off x="6556375" y="1930400"/>
            <a:ext cx="2335530" cy="1045210"/>
          </a:xfrm>
          <a:prstGeom prst="rect">
            <a:avLst/>
          </a:prstGeom>
          <a:noFill/>
        </p:spPr>
        <p:txBody>
          <a:bodyPr wrap="square" lIns="86402" tIns="43201" rIns="86402" bIns="4320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司法鉴定是利用专门知识去解决诉讼过程中待证明问题，因而强调依据科学的原则。要求鉴定人尊重科学，相信科学。</a:t>
            </a:r>
          </a:p>
        </p:txBody>
      </p:sp>
      <p:cxnSp>
        <p:nvCxnSpPr>
          <p:cNvPr id="186" name="直接连接符 185"/>
          <p:cNvCxnSpPr/>
          <p:nvPr/>
        </p:nvCxnSpPr>
        <p:spPr bwMode="auto">
          <a:xfrm>
            <a:off x="5566131" y="4504978"/>
            <a:ext cx="817572" cy="0"/>
          </a:xfrm>
          <a:prstGeom prst="line">
            <a:avLst/>
          </a:prstGeom>
          <a:noFill/>
          <a:ln w="28575" cap="flat" cmpd="sng" algn="ctr">
            <a:solidFill>
              <a:srgbClr val="003466"/>
            </a:solidFill>
            <a:prstDash val="solid"/>
            <a:headEnd type="diamond" w="med" len="med"/>
            <a:tailEnd type="diamond" w="med" len="med"/>
          </a:ln>
          <a:effectLst/>
        </p:spPr>
      </p:cxnSp>
      <p:sp>
        <p:nvSpPr>
          <p:cNvPr id="187" name="TextBox 20"/>
          <p:cNvSpPr txBox="1"/>
          <p:nvPr/>
        </p:nvSpPr>
        <p:spPr bwMode="auto">
          <a:xfrm>
            <a:off x="6496050" y="3658870"/>
            <a:ext cx="2610485" cy="1185545"/>
          </a:xfrm>
          <a:prstGeom prst="rect">
            <a:avLst/>
          </a:prstGeom>
          <a:noFill/>
        </p:spPr>
        <p:txBody>
          <a:bodyPr wrap="square" lIns="86402" tIns="43201" rIns="86402" bIns="4320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100" dirty="0">
                <a:solidFill>
                  <a:prstClr val="black">
                    <a:lumMod val="65000"/>
                    <a:lumOff val="35000"/>
                  </a:prstClr>
                </a:solidFill>
                <a:latin typeface="微软雅黑" panose="020B0503020204020204" pitchFamily="34" charset="-122"/>
                <a:ea typeface="微软雅黑" panose="020B0503020204020204" pitchFamily="34" charset="-122"/>
              </a:rPr>
              <a:t>司法鉴定人在不受外界干扰的情况下，独立表达鉴定意见，根据鉴定活动的实际情况做出科学判断。独立于最核心的内容是鉴定意见应当是鉴定人独立意志的体现，鉴定人只服从科学和法律。</a:t>
            </a:r>
          </a:p>
        </p:txBody>
      </p:sp>
      <p:grpSp>
        <p:nvGrpSpPr>
          <p:cNvPr id="188" name="组合 34"/>
          <p:cNvGrpSpPr/>
          <p:nvPr/>
        </p:nvGrpSpPr>
        <p:grpSpPr>
          <a:xfrm>
            <a:off x="3044190" y="3393440"/>
            <a:ext cx="1602105" cy="1318895"/>
            <a:chOff x="3170489" y="3237922"/>
            <a:chExt cx="1929267" cy="2448667"/>
          </a:xfrm>
        </p:grpSpPr>
        <p:sp>
          <p:nvSpPr>
            <p:cNvPr id="189" name="上弧形箭头 2"/>
            <p:cNvSpPr/>
            <p:nvPr/>
          </p:nvSpPr>
          <p:spPr bwMode="auto">
            <a:xfrm rot="1770200" flipV="1">
              <a:off x="3170489" y="3237922"/>
              <a:ext cx="1929267" cy="2020951"/>
            </a:xfrm>
            <a:custGeom>
              <a:avLst/>
              <a:gdLst>
                <a:gd name="connsiteX0" fmla="*/ 3114346 w 3960440"/>
                <a:gd name="connsiteY0" fmla="*/ 3384376 h 3384376"/>
                <a:gd name="connsiteX1" fmla="*/ 2228160 w 3960440"/>
                <a:gd name="connsiteY1" fmla="*/ 2538282 h 3384376"/>
                <a:gd name="connsiteX2" fmla="*/ 2485035 w 3960440"/>
                <a:gd name="connsiteY2" fmla="*/ 2538282 h 3384376"/>
                <a:gd name="connsiteX3" fmla="*/ 1262564 w 3960440"/>
                <a:gd name="connsiteY3" fmla="*/ 0 h 3384376"/>
                <a:gd name="connsiteX4" fmla="*/ 2441003 w 3960440"/>
                <a:gd name="connsiteY4" fmla="*/ 0 h 3384376"/>
                <a:gd name="connsiteX5" fmla="*/ 3663474 w 3960440"/>
                <a:gd name="connsiteY5" fmla="*/ 2538282 h 3384376"/>
                <a:gd name="connsiteX6" fmla="*/ 3920348 w 3960440"/>
                <a:gd name="connsiteY6" fmla="*/ 2538282 h 3384376"/>
                <a:gd name="connsiteX7" fmla="*/ 3114346 w 3960440"/>
                <a:gd name="connsiteY7" fmla="*/ 3384376 h 3384376"/>
                <a:gd name="connsiteX0-1" fmla="*/ 1851783 w 3960440"/>
                <a:gd name="connsiteY0-2" fmla="*/ 391155 h 3384376"/>
                <a:gd name="connsiteX1-3" fmla="*/ 1178440 w 3960440"/>
                <a:gd name="connsiteY1-4" fmla="*/ 3384376 h 3384376"/>
                <a:gd name="connsiteX2-5" fmla="*/ 0 w 3960440"/>
                <a:gd name="connsiteY2-6" fmla="*/ 3384376 h 3384376"/>
                <a:gd name="connsiteX3-7" fmla="*/ 112781 w 3960440"/>
                <a:gd name="connsiteY3-8" fmla="*/ 1986193 h 3384376"/>
                <a:gd name="connsiteX4-9" fmla="*/ 1851782 w 3960440"/>
                <a:gd name="connsiteY4-10" fmla="*/ 391155 h 3384376"/>
                <a:gd name="connsiteX5-11" fmla="*/ 1851783 w 3960440"/>
                <a:gd name="connsiteY5-12" fmla="*/ 391155 h 3384376"/>
                <a:gd name="connsiteX0-13" fmla="*/ 1851783 w 3960440"/>
                <a:gd name="connsiteY0-14" fmla="*/ 391155 h 3384376"/>
                <a:gd name="connsiteX1-15" fmla="*/ 1178440 w 3960440"/>
                <a:gd name="connsiteY1-16" fmla="*/ 3384376 h 3384376"/>
                <a:gd name="connsiteX2-17" fmla="*/ 0 w 3960440"/>
                <a:gd name="connsiteY2-18" fmla="*/ 3384376 h 3384376"/>
                <a:gd name="connsiteX3-19" fmla="*/ 1262563 w 3960440"/>
                <a:gd name="connsiteY3-20" fmla="*/ 0 h 3384376"/>
                <a:gd name="connsiteX4-21" fmla="*/ 2441003 w 3960440"/>
                <a:gd name="connsiteY4-22" fmla="*/ 0 h 3384376"/>
                <a:gd name="connsiteX5-23" fmla="*/ 3663474 w 3960440"/>
                <a:gd name="connsiteY5-24" fmla="*/ 2538282 h 3384376"/>
                <a:gd name="connsiteX6-25" fmla="*/ 3920348 w 3960440"/>
                <a:gd name="connsiteY6-26" fmla="*/ 2538282 h 3384376"/>
                <a:gd name="connsiteX7-27" fmla="*/ 3114346 w 3960440"/>
                <a:gd name="connsiteY7-28" fmla="*/ 3384376 h 3384376"/>
                <a:gd name="connsiteX8" fmla="*/ 2228160 w 3960440"/>
                <a:gd name="connsiteY8" fmla="*/ 2538282 h 3384376"/>
                <a:gd name="connsiteX9" fmla="*/ 2485035 w 3960440"/>
                <a:gd name="connsiteY9" fmla="*/ 2538282 h 3384376"/>
                <a:gd name="connsiteX10" fmla="*/ 1262564 w 3960440"/>
                <a:gd name="connsiteY10" fmla="*/ 0 h 3384376"/>
                <a:gd name="connsiteX0-29" fmla="*/ 3131660 w 3937662"/>
                <a:gd name="connsiteY0-30" fmla="*/ 3385291 h 3385291"/>
                <a:gd name="connsiteX1-31" fmla="*/ 2245474 w 3937662"/>
                <a:gd name="connsiteY1-32" fmla="*/ 2539197 h 3385291"/>
                <a:gd name="connsiteX2-33" fmla="*/ 2502349 w 3937662"/>
                <a:gd name="connsiteY2-34" fmla="*/ 2539197 h 3385291"/>
                <a:gd name="connsiteX3-35" fmla="*/ 1279878 w 3937662"/>
                <a:gd name="connsiteY3-36" fmla="*/ 915 h 3385291"/>
                <a:gd name="connsiteX4-37" fmla="*/ 2458317 w 3937662"/>
                <a:gd name="connsiteY4-38" fmla="*/ 915 h 3385291"/>
                <a:gd name="connsiteX5-39" fmla="*/ 3680788 w 3937662"/>
                <a:gd name="connsiteY5-40" fmla="*/ 2539197 h 3385291"/>
                <a:gd name="connsiteX6-41" fmla="*/ 3937662 w 3937662"/>
                <a:gd name="connsiteY6-42" fmla="*/ 2539197 h 3385291"/>
                <a:gd name="connsiteX7-43" fmla="*/ 3131660 w 3937662"/>
                <a:gd name="connsiteY7-44" fmla="*/ 3385291 h 3385291"/>
                <a:gd name="connsiteX0-45" fmla="*/ 1869097 w 3937662"/>
                <a:gd name="connsiteY0-46" fmla="*/ 392070 h 3385291"/>
                <a:gd name="connsiteX1-47" fmla="*/ 1195754 w 3937662"/>
                <a:gd name="connsiteY1-48" fmla="*/ 3385291 h 3385291"/>
                <a:gd name="connsiteX2-49" fmla="*/ 17314 w 3937662"/>
                <a:gd name="connsiteY2-50" fmla="*/ 3385291 h 3385291"/>
                <a:gd name="connsiteX3-51" fmla="*/ 130095 w 3937662"/>
                <a:gd name="connsiteY3-52" fmla="*/ 1987108 h 3385291"/>
                <a:gd name="connsiteX4-53" fmla="*/ 1869096 w 3937662"/>
                <a:gd name="connsiteY4-54" fmla="*/ 392070 h 3385291"/>
                <a:gd name="connsiteX5-55" fmla="*/ 1869097 w 3937662"/>
                <a:gd name="connsiteY5-56" fmla="*/ 392070 h 3385291"/>
                <a:gd name="connsiteX0-57" fmla="*/ 1869097 w 3937662"/>
                <a:gd name="connsiteY0-58" fmla="*/ 392070 h 3385291"/>
                <a:gd name="connsiteX1-59" fmla="*/ 0 w 3937662"/>
                <a:gd name="connsiteY1-60" fmla="*/ 3385291 h 3385291"/>
                <a:gd name="connsiteX2-61" fmla="*/ 17314 w 3937662"/>
                <a:gd name="connsiteY2-62" fmla="*/ 3385291 h 3385291"/>
                <a:gd name="connsiteX3-63" fmla="*/ 1279877 w 3937662"/>
                <a:gd name="connsiteY3-64" fmla="*/ 915 h 3385291"/>
                <a:gd name="connsiteX4-65" fmla="*/ 2458317 w 3937662"/>
                <a:gd name="connsiteY4-66" fmla="*/ 915 h 3385291"/>
                <a:gd name="connsiteX5-67" fmla="*/ 3680788 w 3937662"/>
                <a:gd name="connsiteY5-68" fmla="*/ 2539197 h 3385291"/>
                <a:gd name="connsiteX6-69" fmla="*/ 3937662 w 3937662"/>
                <a:gd name="connsiteY6-70" fmla="*/ 2539197 h 3385291"/>
                <a:gd name="connsiteX7-71" fmla="*/ 3131660 w 3937662"/>
                <a:gd name="connsiteY7-72" fmla="*/ 3385291 h 3385291"/>
                <a:gd name="connsiteX8-73" fmla="*/ 2245474 w 3937662"/>
                <a:gd name="connsiteY8-74" fmla="*/ 2539197 h 3385291"/>
                <a:gd name="connsiteX9-75" fmla="*/ 2502349 w 3937662"/>
                <a:gd name="connsiteY9-76" fmla="*/ 2539197 h 3385291"/>
                <a:gd name="connsiteX10-77" fmla="*/ 1279878 w 3937662"/>
                <a:gd name="connsiteY10-78" fmla="*/ 915 h 3385291"/>
                <a:gd name="connsiteX0-79" fmla="*/ 3145728 w 3951730"/>
                <a:gd name="connsiteY0-80" fmla="*/ 3385291 h 3385291"/>
                <a:gd name="connsiteX1-81" fmla="*/ 2259542 w 3951730"/>
                <a:gd name="connsiteY1-82" fmla="*/ 2539197 h 3385291"/>
                <a:gd name="connsiteX2-83" fmla="*/ 2516417 w 3951730"/>
                <a:gd name="connsiteY2-84" fmla="*/ 2539197 h 3385291"/>
                <a:gd name="connsiteX3-85" fmla="*/ 1293946 w 3951730"/>
                <a:gd name="connsiteY3-86" fmla="*/ 915 h 3385291"/>
                <a:gd name="connsiteX4-87" fmla="*/ 2472385 w 3951730"/>
                <a:gd name="connsiteY4-88" fmla="*/ 915 h 3385291"/>
                <a:gd name="connsiteX5-89" fmla="*/ 3694856 w 3951730"/>
                <a:gd name="connsiteY5-90" fmla="*/ 2539197 h 3385291"/>
                <a:gd name="connsiteX6-91" fmla="*/ 3951730 w 3951730"/>
                <a:gd name="connsiteY6-92" fmla="*/ 2539197 h 3385291"/>
                <a:gd name="connsiteX7-93" fmla="*/ 3145728 w 3951730"/>
                <a:gd name="connsiteY7-94" fmla="*/ 3385291 h 3385291"/>
                <a:gd name="connsiteX0-95" fmla="*/ 1883165 w 3951730"/>
                <a:gd name="connsiteY0-96" fmla="*/ 392070 h 3385291"/>
                <a:gd name="connsiteX1-97" fmla="*/ 0 w 3951730"/>
                <a:gd name="connsiteY1-98" fmla="*/ 3343088 h 3385291"/>
                <a:gd name="connsiteX2-99" fmla="*/ 31382 w 3951730"/>
                <a:gd name="connsiteY2-100" fmla="*/ 3385291 h 3385291"/>
                <a:gd name="connsiteX3-101" fmla="*/ 144163 w 3951730"/>
                <a:gd name="connsiteY3-102" fmla="*/ 1987108 h 3385291"/>
                <a:gd name="connsiteX4-103" fmla="*/ 1883164 w 3951730"/>
                <a:gd name="connsiteY4-104" fmla="*/ 392070 h 3385291"/>
                <a:gd name="connsiteX5-105" fmla="*/ 1883165 w 3951730"/>
                <a:gd name="connsiteY5-106" fmla="*/ 392070 h 3385291"/>
                <a:gd name="connsiteX0-107" fmla="*/ 1883165 w 3951730"/>
                <a:gd name="connsiteY0-108" fmla="*/ 392070 h 3385291"/>
                <a:gd name="connsiteX1-109" fmla="*/ 14068 w 3951730"/>
                <a:gd name="connsiteY1-110" fmla="*/ 3385291 h 3385291"/>
                <a:gd name="connsiteX2-111" fmla="*/ 31382 w 3951730"/>
                <a:gd name="connsiteY2-112" fmla="*/ 3385291 h 3385291"/>
                <a:gd name="connsiteX3-113" fmla="*/ 1293945 w 3951730"/>
                <a:gd name="connsiteY3-114" fmla="*/ 915 h 3385291"/>
                <a:gd name="connsiteX4-115" fmla="*/ 2472385 w 3951730"/>
                <a:gd name="connsiteY4-116" fmla="*/ 915 h 3385291"/>
                <a:gd name="connsiteX5-117" fmla="*/ 3694856 w 3951730"/>
                <a:gd name="connsiteY5-118" fmla="*/ 2539197 h 3385291"/>
                <a:gd name="connsiteX6-119" fmla="*/ 3951730 w 3951730"/>
                <a:gd name="connsiteY6-120" fmla="*/ 2539197 h 3385291"/>
                <a:gd name="connsiteX7-121" fmla="*/ 3145728 w 3951730"/>
                <a:gd name="connsiteY7-122" fmla="*/ 3385291 h 3385291"/>
                <a:gd name="connsiteX8-123" fmla="*/ 2259542 w 3951730"/>
                <a:gd name="connsiteY8-124" fmla="*/ 2539197 h 3385291"/>
                <a:gd name="connsiteX9-125" fmla="*/ 2516417 w 3951730"/>
                <a:gd name="connsiteY9-126" fmla="*/ 2539197 h 3385291"/>
                <a:gd name="connsiteX10-127" fmla="*/ 1293946 w 3951730"/>
                <a:gd name="connsiteY10-128" fmla="*/ 915 h 3385291"/>
                <a:gd name="connsiteX0-129" fmla="*/ 3145728 w 3951730"/>
                <a:gd name="connsiteY0-130" fmla="*/ 3385291 h 3385291"/>
                <a:gd name="connsiteX1-131" fmla="*/ 2259542 w 3951730"/>
                <a:gd name="connsiteY1-132" fmla="*/ 2539197 h 3385291"/>
                <a:gd name="connsiteX2-133" fmla="*/ 2516417 w 3951730"/>
                <a:gd name="connsiteY2-134" fmla="*/ 2539197 h 3385291"/>
                <a:gd name="connsiteX3-135" fmla="*/ 1293946 w 3951730"/>
                <a:gd name="connsiteY3-136" fmla="*/ 915 h 3385291"/>
                <a:gd name="connsiteX4-137" fmla="*/ 2472385 w 3951730"/>
                <a:gd name="connsiteY4-138" fmla="*/ 915 h 3385291"/>
                <a:gd name="connsiteX5-139" fmla="*/ 3694856 w 3951730"/>
                <a:gd name="connsiteY5-140" fmla="*/ 2539197 h 3385291"/>
                <a:gd name="connsiteX6-141" fmla="*/ 3951730 w 3951730"/>
                <a:gd name="connsiteY6-142" fmla="*/ 2539197 h 3385291"/>
                <a:gd name="connsiteX7-143" fmla="*/ 3145728 w 3951730"/>
                <a:gd name="connsiteY7-144" fmla="*/ 3385291 h 3385291"/>
                <a:gd name="connsiteX0-145" fmla="*/ 1883165 w 3951730"/>
                <a:gd name="connsiteY0-146" fmla="*/ 392070 h 3385291"/>
                <a:gd name="connsiteX1-147" fmla="*/ 0 w 3951730"/>
                <a:gd name="connsiteY1-148" fmla="*/ 3343088 h 3385291"/>
                <a:gd name="connsiteX2-149" fmla="*/ 31382 w 3951730"/>
                <a:gd name="connsiteY2-150" fmla="*/ 3385291 h 3385291"/>
                <a:gd name="connsiteX3-151" fmla="*/ 144163 w 3951730"/>
                <a:gd name="connsiteY3-152" fmla="*/ 1987108 h 3385291"/>
                <a:gd name="connsiteX4-153" fmla="*/ 1883164 w 3951730"/>
                <a:gd name="connsiteY4-154" fmla="*/ 392070 h 3385291"/>
                <a:gd name="connsiteX5-155" fmla="*/ 1883165 w 3951730"/>
                <a:gd name="connsiteY5-156" fmla="*/ 392070 h 3385291"/>
                <a:gd name="connsiteX0-157" fmla="*/ 1883165 w 3951730"/>
                <a:gd name="connsiteY0-158" fmla="*/ 392070 h 3385291"/>
                <a:gd name="connsiteX1-159" fmla="*/ 14068 w 3951730"/>
                <a:gd name="connsiteY1-160" fmla="*/ 3385291 h 3385291"/>
                <a:gd name="connsiteX2-161" fmla="*/ 31382 w 3951730"/>
                <a:gd name="connsiteY2-162" fmla="*/ 3385291 h 3385291"/>
                <a:gd name="connsiteX3-163" fmla="*/ 1293945 w 3951730"/>
                <a:gd name="connsiteY3-164" fmla="*/ 915 h 3385291"/>
                <a:gd name="connsiteX4-165" fmla="*/ 2472385 w 3951730"/>
                <a:gd name="connsiteY4-166" fmla="*/ 915 h 3385291"/>
                <a:gd name="connsiteX5-167" fmla="*/ 3694856 w 3951730"/>
                <a:gd name="connsiteY5-168" fmla="*/ 2539197 h 3385291"/>
                <a:gd name="connsiteX6-169" fmla="*/ 3951730 w 3951730"/>
                <a:gd name="connsiteY6-170" fmla="*/ 2539197 h 3385291"/>
                <a:gd name="connsiteX7-171" fmla="*/ 3145728 w 3951730"/>
                <a:gd name="connsiteY7-172" fmla="*/ 3385291 h 3385291"/>
                <a:gd name="connsiteX8-173" fmla="*/ 2259542 w 3951730"/>
                <a:gd name="connsiteY8-174" fmla="*/ 2539197 h 3385291"/>
                <a:gd name="connsiteX9-175" fmla="*/ 2516417 w 3951730"/>
                <a:gd name="connsiteY9-176" fmla="*/ 2539197 h 3385291"/>
                <a:gd name="connsiteX10-177" fmla="*/ 1293946 w 3951730"/>
                <a:gd name="connsiteY10-178" fmla="*/ 915 h 3385291"/>
                <a:gd name="connsiteX0-179" fmla="*/ 3145728 w 3951730"/>
                <a:gd name="connsiteY0-180" fmla="*/ 3385291 h 3385291"/>
                <a:gd name="connsiteX1-181" fmla="*/ 2259542 w 3951730"/>
                <a:gd name="connsiteY1-182" fmla="*/ 2539197 h 3385291"/>
                <a:gd name="connsiteX2-183" fmla="*/ 2516417 w 3951730"/>
                <a:gd name="connsiteY2-184" fmla="*/ 2539197 h 3385291"/>
                <a:gd name="connsiteX3-185" fmla="*/ 1293946 w 3951730"/>
                <a:gd name="connsiteY3-186" fmla="*/ 915 h 3385291"/>
                <a:gd name="connsiteX4-187" fmla="*/ 2472385 w 3951730"/>
                <a:gd name="connsiteY4-188" fmla="*/ 915 h 3385291"/>
                <a:gd name="connsiteX5-189" fmla="*/ 3694856 w 3951730"/>
                <a:gd name="connsiteY5-190" fmla="*/ 2539197 h 3385291"/>
                <a:gd name="connsiteX6-191" fmla="*/ 3951730 w 3951730"/>
                <a:gd name="connsiteY6-192" fmla="*/ 2539197 h 3385291"/>
                <a:gd name="connsiteX7-193" fmla="*/ 3145728 w 3951730"/>
                <a:gd name="connsiteY7-194" fmla="*/ 3385291 h 3385291"/>
                <a:gd name="connsiteX0-195" fmla="*/ 1883165 w 3951730"/>
                <a:gd name="connsiteY0-196" fmla="*/ 392070 h 3385291"/>
                <a:gd name="connsiteX1-197" fmla="*/ 0 w 3951730"/>
                <a:gd name="connsiteY1-198" fmla="*/ 3343088 h 3385291"/>
                <a:gd name="connsiteX2-199" fmla="*/ 31382 w 3951730"/>
                <a:gd name="connsiteY2-200" fmla="*/ 3385291 h 3385291"/>
                <a:gd name="connsiteX3-201" fmla="*/ 144163 w 3951730"/>
                <a:gd name="connsiteY3-202" fmla="*/ 1987108 h 3385291"/>
                <a:gd name="connsiteX4-203" fmla="*/ 1883164 w 3951730"/>
                <a:gd name="connsiteY4-204" fmla="*/ 392070 h 3385291"/>
                <a:gd name="connsiteX5-205" fmla="*/ 1883165 w 3951730"/>
                <a:gd name="connsiteY5-206" fmla="*/ 392070 h 3385291"/>
                <a:gd name="connsiteX0-207" fmla="*/ 1883165 w 3951730"/>
                <a:gd name="connsiteY0-208" fmla="*/ 392070 h 3385291"/>
                <a:gd name="connsiteX1-209" fmla="*/ 14068 w 3951730"/>
                <a:gd name="connsiteY1-210" fmla="*/ 3385291 h 3385291"/>
                <a:gd name="connsiteX2-211" fmla="*/ 31382 w 3951730"/>
                <a:gd name="connsiteY2-212" fmla="*/ 3385291 h 3385291"/>
                <a:gd name="connsiteX3-213" fmla="*/ 1293945 w 3951730"/>
                <a:gd name="connsiteY3-214" fmla="*/ 915 h 3385291"/>
                <a:gd name="connsiteX4-215" fmla="*/ 2472385 w 3951730"/>
                <a:gd name="connsiteY4-216" fmla="*/ 915 h 3385291"/>
                <a:gd name="connsiteX5-217" fmla="*/ 3694856 w 3951730"/>
                <a:gd name="connsiteY5-218" fmla="*/ 2539197 h 3385291"/>
                <a:gd name="connsiteX6-219" fmla="*/ 3951730 w 3951730"/>
                <a:gd name="connsiteY6-220" fmla="*/ 2539197 h 3385291"/>
                <a:gd name="connsiteX7-221" fmla="*/ 3145728 w 3951730"/>
                <a:gd name="connsiteY7-222" fmla="*/ 3385291 h 3385291"/>
                <a:gd name="connsiteX8-223" fmla="*/ 2259542 w 3951730"/>
                <a:gd name="connsiteY8-224" fmla="*/ 2539197 h 3385291"/>
                <a:gd name="connsiteX9-225" fmla="*/ 2516417 w 3951730"/>
                <a:gd name="connsiteY9-226" fmla="*/ 2539197 h 3385291"/>
                <a:gd name="connsiteX10-227" fmla="*/ 1293946 w 3951730"/>
                <a:gd name="connsiteY10-228" fmla="*/ 915 h 3385291"/>
                <a:gd name="connsiteX0-229" fmla="*/ 3145728 w 3951730"/>
                <a:gd name="connsiteY0-230" fmla="*/ 3385291 h 3385291"/>
                <a:gd name="connsiteX1-231" fmla="*/ 2259542 w 3951730"/>
                <a:gd name="connsiteY1-232" fmla="*/ 2539197 h 3385291"/>
                <a:gd name="connsiteX2-233" fmla="*/ 2516417 w 3951730"/>
                <a:gd name="connsiteY2-234" fmla="*/ 2539197 h 3385291"/>
                <a:gd name="connsiteX3-235" fmla="*/ 1293946 w 3951730"/>
                <a:gd name="connsiteY3-236" fmla="*/ 915 h 3385291"/>
                <a:gd name="connsiteX4-237" fmla="*/ 2472385 w 3951730"/>
                <a:gd name="connsiteY4-238" fmla="*/ 915 h 3385291"/>
                <a:gd name="connsiteX5-239" fmla="*/ 3694856 w 3951730"/>
                <a:gd name="connsiteY5-240" fmla="*/ 2539197 h 3385291"/>
                <a:gd name="connsiteX6-241" fmla="*/ 3951730 w 3951730"/>
                <a:gd name="connsiteY6-242" fmla="*/ 2539197 h 3385291"/>
                <a:gd name="connsiteX7-243" fmla="*/ 3145728 w 3951730"/>
                <a:gd name="connsiteY7-244" fmla="*/ 3385291 h 3385291"/>
                <a:gd name="connsiteX0-245" fmla="*/ 1883165 w 3951730"/>
                <a:gd name="connsiteY0-246" fmla="*/ 392070 h 3385291"/>
                <a:gd name="connsiteX1-247" fmla="*/ 0 w 3951730"/>
                <a:gd name="connsiteY1-248" fmla="*/ 3343088 h 3385291"/>
                <a:gd name="connsiteX2-249" fmla="*/ 31382 w 3951730"/>
                <a:gd name="connsiteY2-250" fmla="*/ 3385291 h 3385291"/>
                <a:gd name="connsiteX3-251" fmla="*/ 144163 w 3951730"/>
                <a:gd name="connsiteY3-252" fmla="*/ 1987108 h 3385291"/>
                <a:gd name="connsiteX4-253" fmla="*/ 1883164 w 3951730"/>
                <a:gd name="connsiteY4-254" fmla="*/ 392070 h 3385291"/>
                <a:gd name="connsiteX5-255" fmla="*/ 1883165 w 3951730"/>
                <a:gd name="connsiteY5-256" fmla="*/ 392070 h 3385291"/>
                <a:gd name="connsiteX0-257" fmla="*/ 1883165 w 3951730"/>
                <a:gd name="connsiteY0-258" fmla="*/ 392070 h 3385291"/>
                <a:gd name="connsiteX1-259" fmla="*/ 14068 w 3951730"/>
                <a:gd name="connsiteY1-260" fmla="*/ 3385291 h 3385291"/>
                <a:gd name="connsiteX2-261" fmla="*/ 31382 w 3951730"/>
                <a:gd name="connsiteY2-262" fmla="*/ 3385291 h 3385291"/>
                <a:gd name="connsiteX3-263" fmla="*/ 1293945 w 3951730"/>
                <a:gd name="connsiteY3-264" fmla="*/ 915 h 3385291"/>
                <a:gd name="connsiteX4-265" fmla="*/ 2472385 w 3951730"/>
                <a:gd name="connsiteY4-266" fmla="*/ 915 h 3385291"/>
                <a:gd name="connsiteX5-267" fmla="*/ 3694856 w 3951730"/>
                <a:gd name="connsiteY5-268" fmla="*/ 2539197 h 3385291"/>
                <a:gd name="connsiteX6-269" fmla="*/ 3951730 w 3951730"/>
                <a:gd name="connsiteY6-270" fmla="*/ 2539197 h 3385291"/>
                <a:gd name="connsiteX7-271" fmla="*/ 3145728 w 3951730"/>
                <a:gd name="connsiteY7-272" fmla="*/ 3385291 h 3385291"/>
                <a:gd name="connsiteX8-273" fmla="*/ 2259542 w 3951730"/>
                <a:gd name="connsiteY8-274" fmla="*/ 2539197 h 3385291"/>
                <a:gd name="connsiteX9-275" fmla="*/ 2516417 w 3951730"/>
                <a:gd name="connsiteY9-276" fmla="*/ 2539197 h 3385291"/>
                <a:gd name="connsiteX10-277" fmla="*/ 1293946 w 3951730"/>
                <a:gd name="connsiteY10-278" fmla="*/ 915 h 3385291"/>
                <a:gd name="connsiteX0-279" fmla="*/ 3145728 w 3951730"/>
                <a:gd name="connsiteY0-280" fmla="*/ 3385291 h 3385291"/>
                <a:gd name="connsiteX1-281" fmla="*/ 2259542 w 3951730"/>
                <a:gd name="connsiteY1-282" fmla="*/ 2539197 h 3385291"/>
                <a:gd name="connsiteX2-283" fmla="*/ 2516417 w 3951730"/>
                <a:gd name="connsiteY2-284" fmla="*/ 2539197 h 3385291"/>
                <a:gd name="connsiteX3-285" fmla="*/ 1293946 w 3951730"/>
                <a:gd name="connsiteY3-286" fmla="*/ 915 h 3385291"/>
                <a:gd name="connsiteX4-287" fmla="*/ 2472385 w 3951730"/>
                <a:gd name="connsiteY4-288" fmla="*/ 915 h 3385291"/>
                <a:gd name="connsiteX5-289" fmla="*/ 3694856 w 3951730"/>
                <a:gd name="connsiteY5-290" fmla="*/ 2539197 h 3385291"/>
                <a:gd name="connsiteX6-291" fmla="*/ 3951730 w 3951730"/>
                <a:gd name="connsiteY6-292" fmla="*/ 2539197 h 3385291"/>
                <a:gd name="connsiteX7-293" fmla="*/ 3145728 w 3951730"/>
                <a:gd name="connsiteY7-294" fmla="*/ 3385291 h 3385291"/>
                <a:gd name="connsiteX0-295" fmla="*/ 1883165 w 3951730"/>
                <a:gd name="connsiteY0-296" fmla="*/ 392070 h 3385291"/>
                <a:gd name="connsiteX1-297" fmla="*/ 0 w 3951730"/>
                <a:gd name="connsiteY1-298" fmla="*/ 3343088 h 3385291"/>
                <a:gd name="connsiteX2-299" fmla="*/ 31382 w 3951730"/>
                <a:gd name="connsiteY2-300" fmla="*/ 3385291 h 3385291"/>
                <a:gd name="connsiteX3-301" fmla="*/ 144163 w 3951730"/>
                <a:gd name="connsiteY3-302" fmla="*/ 1987108 h 3385291"/>
                <a:gd name="connsiteX4-303" fmla="*/ 1883164 w 3951730"/>
                <a:gd name="connsiteY4-304" fmla="*/ 392070 h 3385291"/>
                <a:gd name="connsiteX5-305" fmla="*/ 1883165 w 3951730"/>
                <a:gd name="connsiteY5-306" fmla="*/ 392070 h 3385291"/>
                <a:gd name="connsiteX0-307" fmla="*/ 1883165 w 3951730"/>
                <a:gd name="connsiteY0-308" fmla="*/ 392070 h 3385291"/>
                <a:gd name="connsiteX1-309" fmla="*/ 14068 w 3951730"/>
                <a:gd name="connsiteY1-310" fmla="*/ 3385291 h 3385291"/>
                <a:gd name="connsiteX2-311" fmla="*/ 45450 w 3951730"/>
                <a:gd name="connsiteY2-312" fmla="*/ 2794448 h 3385291"/>
                <a:gd name="connsiteX3-313" fmla="*/ 1293945 w 3951730"/>
                <a:gd name="connsiteY3-314" fmla="*/ 915 h 3385291"/>
                <a:gd name="connsiteX4-315" fmla="*/ 2472385 w 3951730"/>
                <a:gd name="connsiteY4-316" fmla="*/ 915 h 3385291"/>
                <a:gd name="connsiteX5-317" fmla="*/ 3694856 w 3951730"/>
                <a:gd name="connsiteY5-318" fmla="*/ 2539197 h 3385291"/>
                <a:gd name="connsiteX6-319" fmla="*/ 3951730 w 3951730"/>
                <a:gd name="connsiteY6-320" fmla="*/ 2539197 h 3385291"/>
                <a:gd name="connsiteX7-321" fmla="*/ 3145728 w 3951730"/>
                <a:gd name="connsiteY7-322" fmla="*/ 3385291 h 3385291"/>
                <a:gd name="connsiteX8-323" fmla="*/ 2259542 w 3951730"/>
                <a:gd name="connsiteY8-324" fmla="*/ 2539197 h 3385291"/>
                <a:gd name="connsiteX9-325" fmla="*/ 2516417 w 3951730"/>
                <a:gd name="connsiteY9-326" fmla="*/ 2539197 h 3385291"/>
                <a:gd name="connsiteX10-327" fmla="*/ 1293946 w 3951730"/>
                <a:gd name="connsiteY10-328" fmla="*/ 915 h 3385291"/>
                <a:gd name="connsiteX0-329" fmla="*/ 3145728 w 3951730"/>
                <a:gd name="connsiteY0-330" fmla="*/ 3385291 h 3385291"/>
                <a:gd name="connsiteX1-331" fmla="*/ 2259542 w 3951730"/>
                <a:gd name="connsiteY1-332" fmla="*/ 2539197 h 3385291"/>
                <a:gd name="connsiteX2-333" fmla="*/ 2516417 w 3951730"/>
                <a:gd name="connsiteY2-334" fmla="*/ 2539197 h 3385291"/>
                <a:gd name="connsiteX3-335" fmla="*/ 1293946 w 3951730"/>
                <a:gd name="connsiteY3-336" fmla="*/ 915 h 3385291"/>
                <a:gd name="connsiteX4-337" fmla="*/ 2472385 w 3951730"/>
                <a:gd name="connsiteY4-338" fmla="*/ 915 h 3385291"/>
                <a:gd name="connsiteX5-339" fmla="*/ 3694856 w 3951730"/>
                <a:gd name="connsiteY5-340" fmla="*/ 2539197 h 3385291"/>
                <a:gd name="connsiteX6-341" fmla="*/ 3951730 w 3951730"/>
                <a:gd name="connsiteY6-342" fmla="*/ 2539197 h 3385291"/>
                <a:gd name="connsiteX7-343" fmla="*/ 3145728 w 3951730"/>
                <a:gd name="connsiteY7-344" fmla="*/ 3385291 h 3385291"/>
                <a:gd name="connsiteX0-345" fmla="*/ 1883165 w 3951730"/>
                <a:gd name="connsiteY0-346" fmla="*/ 392070 h 3385291"/>
                <a:gd name="connsiteX1-347" fmla="*/ 0 w 3951730"/>
                <a:gd name="connsiteY1-348" fmla="*/ 3343088 h 3385291"/>
                <a:gd name="connsiteX2-349" fmla="*/ 31382 w 3951730"/>
                <a:gd name="connsiteY2-350" fmla="*/ 3385291 h 3385291"/>
                <a:gd name="connsiteX3-351" fmla="*/ 144163 w 3951730"/>
                <a:gd name="connsiteY3-352" fmla="*/ 1987108 h 3385291"/>
                <a:gd name="connsiteX4-353" fmla="*/ 1883164 w 3951730"/>
                <a:gd name="connsiteY4-354" fmla="*/ 392070 h 3385291"/>
                <a:gd name="connsiteX5-355" fmla="*/ 1883165 w 3951730"/>
                <a:gd name="connsiteY5-356" fmla="*/ 392070 h 3385291"/>
                <a:gd name="connsiteX0-357" fmla="*/ 1883165 w 3951730"/>
                <a:gd name="connsiteY0-358" fmla="*/ 392070 h 3385291"/>
                <a:gd name="connsiteX1-359" fmla="*/ 14068 w 3951730"/>
                <a:gd name="connsiteY1-360" fmla="*/ 3385291 h 3385291"/>
                <a:gd name="connsiteX2-361" fmla="*/ 45450 w 3951730"/>
                <a:gd name="connsiteY2-362" fmla="*/ 2794448 h 3385291"/>
                <a:gd name="connsiteX3-363" fmla="*/ 1293945 w 3951730"/>
                <a:gd name="connsiteY3-364" fmla="*/ 915 h 3385291"/>
                <a:gd name="connsiteX4-365" fmla="*/ 2472385 w 3951730"/>
                <a:gd name="connsiteY4-366" fmla="*/ 915 h 3385291"/>
                <a:gd name="connsiteX5-367" fmla="*/ 3694856 w 3951730"/>
                <a:gd name="connsiteY5-368" fmla="*/ 2539197 h 3385291"/>
                <a:gd name="connsiteX6-369" fmla="*/ 3951730 w 3951730"/>
                <a:gd name="connsiteY6-370" fmla="*/ 2539197 h 3385291"/>
                <a:gd name="connsiteX7-371" fmla="*/ 3145728 w 3951730"/>
                <a:gd name="connsiteY7-372" fmla="*/ 3385291 h 3385291"/>
                <a:gd name="connsiteX8-373" fmla="*/ 2259542 w 3951730"/>
                <a:gd name="connsiteY8-374" fmla="*/ 2539197 h 3385291"/>
                <a:gd name="connsiteX9-375" fmla="*/ 2516417 w 3951730"/>
                <a:gd name="connsiteY9-376" fmla="*/ 2539197 h 3385291"/>
                <a:gd name="connsiteX10-377" fmla="*/ 1293946 w 3951730"/>
                <a:gd name="connsiteY10-378" fmla="*/ 915 h 3385291"/>
                <a:gd name="connsiteX0-379" fmla="*/ 3145728 w 3951730"/>
                <a:gd name="connsiteY0-380" fmla="*/ 3385291 h 3693794"/>
                <a:gd name="connsiteX1-381" fmla="*/ 2259542 w 3951730"/>
                <a:gd name="connsiteY1-382" fmla="*/ 2539197 h 3693794"/>
                <a:gd name="connsiteX2-383" fmla="*/ 2516417 w 3951730"/>
                <a:gd name="connsiteY2-384" fmla="*/ 2539197 h 3693794"/>
                <a:gd name="connsiteX3-385" fmla="*/ 1293946 w 3951730"/>
                <a:gd name="connsiteY3-386" fmla="*/ 915 h 3693794"/>
                <a:gd name="connsiteX4-387" fmla="*/ 2472385 w 3951730"/>
                <a:gd name="connsiteY4-388" fmla="*/ 915 h 3693794"/>
                <a:gd name="connsiteX5-389" fmla="*/ 3694856 w 3951730"/>
                <a:gd name="connsiteY5-390" fmla="*/ 2539197 h 3693794"/>
                <a:gd name="connsiteX6-391" fmla="*/ 3951730 w 3951730"/>
                <a:gd name="connsiteY6-392" fmla="*/ 2539197 h 3693794"/>
                <a:gd name="connsiteX7-393" fmla="*/ 3145728 w 3951730"/>
                <a:gd name="connsiteY7-394" fmla="*/ 3385291 h 3693794"/>
                <a:gd name="connsiteX0-395" fmla="*/ 1883165 w 3951730"/>
                <a:gd name="connsiteY0-396" fmla="*/ 392070 h 3693794"/>
                <a:gd name="connsiteX1-397" fmla="*/ 0 w 3951730"/>
                <a:gd name="connsiteY1-398" fmla="*/ 3343088 h 3693794"/>
                <a:gd name="connsiteX2-399" fmla="*/ 31382 w 3951730"/>
                <a:gd name="connsiteY2-400" fmla="*/ 3385291 h 3693794"/>
                <a:gd name="connsiteX3-401" fmla="*/ 144163 w 3951730"/>
                <a:gd name="connsiteY3-402" fmla="*/ 1987108 h 3693794"/>
                <a:gd name="connsiteX4-403" fmla="*/ 1883164 w 3951730"/>
                <a:gd name="connsiteY4-404" fmla="*/ 392070 h 3693794"/>
                <a:gd name="connsiteX5-405" fmla="*/ 1883165 w 3951730"/>
                <a:gd name="connsiteY5-406" fmla="*/ 392070 h 3693794"/>
                <a:gd name="connsiteX0-407" fmla="*/ 1883165 w 3951730"/>
                <a:gd name="connsiteY0-408" fmla="*/ 392070 h 3693794"/>
                <a:gd name="connsiteX1-409" fmla="*/ 14068 w 3951730"/>
                <a:gd name="connsiteY1-410" fmla="*/ 3385291 h 3693794"/>
                <a:gd name="connsiteX2-411" fmla="*/ 45450 w 3951730"/>
                <a:gd name="connsiteY2-412" fmla="*/ 2794448 h 3693794"/>
                <a:gd name="connsiteX3-413" fmla="*/ 1293945 w 3951730"/>
                <a:gd name="connsiteY3-414" fmla="*/ 915 h 3693794"/>
                <a:gd name="connsiteX4-415" fmla="*/ 2472385 w 3951730"/>
                <a:gd name="connsiteY4-416" fmla="*/ 915 h 3693794"/>
                <a:gd name="connsiteX5-417" fmla="*/ 3694856 w 3951730"/>
                <a:gd name="connsiteY5-418" fmla="*/ 2539197 h 3693794"/>
                <a:gd name="connsiteX6-419" fmla="*/ 3951730 w 3951730"/>
                <a:gd name="connsiteY6-420" fmla="*/ 2539197 h 3693794"/>
                <a:gd name="connsiteX7-421" fmla="*/ 3101657 w 3951730"/>
                <a:gd name="connsiteY7-422" fmla="*/ 3693794 h 3693794"/>
                <a:gd name="connsiteX8-423" fmla="*/ 2259542 w 3951730"/>
                <a:gd name="connsiteY8-424" fmla="*/ 2539197 h 3693794"/>
                <a:gd name="connsiteX9-425" fmla="*/ 2516417 w 3951730"/>
                <a:gd name="connsiteY9-426" fmla="*/ 2539197 h 3693794"/>
                <a:gd name="connsiteX10-427" fmla="*/ 1293946 w 3951730"/>
                <a:gd name="connsiteY10-428" fmla="*/ 915 h 3693794"/>
                <a:gd name="connsiteX0-429" fmla="*/ 3101657 w 3951730"/>
                <a:gd name="connsiteY0-430" fmla="*/ 3715832 h 3715832"/>
                <a:gd name="connsiteX1-431" fmla="*/ 2259542 w 3951730"/>
                <a:gd name="connsiteY1-432" fmla="*/ 2539197 h 3715832"/>
                <a:gd name="connsiteX2-433" fmla="*/ 2516417 w 3951730"/>
                <a:gd name="connsiteY2-434" fmla="*/ 2539197 h 3715832"/>
                <a:gd name="connsiteX3-435" fmla="*/ 1293946 w 3951730"/>
                <a:gd name="connsiteY3-436" fmla="*/ 915 h 3715832"/>
                <a:gd name="connsiteX4-437" fmla="*/ 2472385 w 3951730"/>
                <a:gd name="connsiteY4-438" fmla="*/ 915 h 3715832"/>
                <a:gd name="connsiteX5-439" fmla="*/ 3694856 w 3951730"/>
                <a:gd name="connsiteY5-440" fmla="*/ 2539197 h 3715832"/>
                <a:gd name="connsiteX6-441" fmla="*/ 3951730 w 3951730"/>
                <a:gd name="connsiteY6-442" fmla="*/ 2539197 h 3715832"/>
                <a:gd name="connsiteX7-443" fmla="*/ 3101657 w 3951730"/>
                <a:gd name="connsiteY7-444" fmla="*/ 3715832 h 3715832"/>
                <a:gd name="connsiteX0-445" fmla="*/ 1883165 w 3951730"/>
                <a:gd name="connsiteY0-446" fmla="*/ 392070 h 3715832"/>
                <a:gd name="connsiteX1-447" fmla="*/ 0 w 3951730"/>
                <a:gd name="connsiteY1-448" fmla="*/ 3343088 h 3715832"/>
                <a:gd name="connsiteX2-449" fmla="*/ 31382 w 3951730"/>
                <a:gd name="connsiteY2-450" fmla="*/ 3385291 h 3715832"/>
                <a:gd name="connsiteX3-451" fmla="*/ 144163 w 3951730"/>
                <a:gd name="connsiteY3-452" fmla="*/ 1987108 h 3715832"/>
                <a:gd name="connsiteX4-453" fmla="*/ 1883164 w 3951730"/>
                <a:gd name="connsiteY4-454" fmla="*/ 392070 h 3715832"/>
                <a:gd name="connsiteX5-455" fmla="*/ 1883165 w 3951730"/>
                <a:gd name="connsiteY5-456" fmla="*/ 392070 h 3715832"/>
                <a:gd name="connsiteX0-457" fmla="*/ 1883165 w 3951730"/>
                <a:gd name="connsiteY0-458" fmla="*/ 392070 h 3715832"/>
                <a:gd name="connsiteX1-459" fmla="*/ 14068 w 3951730"/>
                <a:gd name="connsiteY1-460" fmla="*/ 3385291 h 3715832"/>
                <a:gd name="connsiteX2-461" fmla="*/ 45450 w 3951730"/>
                <a:gd name="connsiteY2-462" fmla="*/ 2794448 h 3715832"/>
                <a:gd name="connsiteX3-463" fmla="*/ 1293945 w 3951730"/>
                <a:gd name="connsiteY3-464" fmla="*/ 915 h 3715832"/>
                <a:gd name="connsiteX4-465" fmla="*/ 2472385 w 3951730"/>
                <a:gd name="connsiteY4-466" fmla="*/ 915 h 3715832"/>
                <a:gd name="connsiteX5-467" fmla="*/ 3694856 w 3951730"/>
                <a:gd name="connsiteY5-468" fmla="*/ 2539197 h 3715832"/>
                <a:gd name="connsiteX6-469" fmla="*/ 3951730 w 3951730"/>
                <a:gd name="connsiteY6-470" fmla="*/ 2539197 h 3715832"/>
                <a:gd name="connsiteX7-471" fmla="*/ 3101657 w 3951730"/>
                <a:gd name="connsiteY7-472" fmla="*/ 3693794 h 3715832"/>
                <a:gd name="connsiteX8-473" fmla="*/ 2259542 w 3951730"/>
                <a:gd name="connsiteY8-474" fmla="*/ 2539197 h 3715832"/>
                <a:gd name="connsiteX9-475" fmla="*/ 2516417 w 3951730"/>
                <a:gd name="connsiteY9-476" fmla="*/ 2539197 h 3715832"/>
                <a:gd name="connsiteX10-477" fmla="*/ 1293946 w 3951730"/>
                <a:gd name="connsiteY10-478" fmla="*/ 915 h 3715832"/>
                <a:gd name="connsiteX0-479" fmla="*/ 3101657 w 3951730"/>
                <a:gd name="connsiteY0-480" fmla="*/ 3715832 h 3715832"/>
                <a:gd name="connsiteX1-481" fmla="*/ 2259542 w 3951730"/>
                <a:gd name="connsiteY1-482" fmla="*/ 2539197 h 3715832"/>
                <a:gd name="connsiteX2-483" fmla="*/ 2516417 w 3951730"/>
                <a:gd name="connsiteY2-484" fmla="*/ 2539197 h 3715832"/>
                <a:gd name="connsiteX3-485" fmla="*/ 1293946 w 3951730"/>
                <a:gd name="connsiteY3-486" fmla="*/ 915 h 3715832"/>
                <a:gd name="connsiteX4-487" fmla="*/ 2472385 w 3951730"/>
                <a:gd name="connsiteY4-488" fmla="*/ 915 h 3715832"/>
                <a:gd name="connsiteX5-489" fmla="*/ 3694856 w 3951730"/>
                <a:gd name="connsiteY5-490" fmla="*/ 2539197 h 3715832"/>
                <a:gd name="connsiteX6-491" fmla="*/ 3951730 w 3951730"/>
                <a:gd name="connsiteY6-492" fmla="*/ 2539197 h 3715832"/>
                <a:gd name="connsiteX7-493" fmla="*/ 3101657 w 3951730"/>
                <a:gd name="connsiteY7-494" fmla="*/ 3715832 h 3715832"/>
                <a:gd name="connsiteX0-495" fmla="*/ 1883165 w 3951730"/>
                <a:gd name="connsiteY0-496" fmla="*/ 392070 h 3715832"/>
                <a:gd name="connsiteX1-497" fmla="*/ 0 w 3951730"/>
                <a:gd name="connsiteY1-498" fmla="*/ 3343088 h 3715832"/>
                <a:gd name="connsiteX2-499" fmla="*/ 31382 w 3951730"/>
                <a:gd name="connsiteY2-500" fmla="*/ 3385291 h 3715832"/>
                <a:gd name="connsiteX3-501" fmla="*/ 144163 w 3951730"/>
                <a:gd name="connsiteY3-502" fmla="*/ 1987108 h 3715832"/>
                <a:gd name="connsiteX4-503" fmla="*/ 1883164 w 3951730"/>
                <a:gd name="connsiteY4-504" fmla="*/ 392070 h 3715832"/>
                <a:gd name="connsiteX5-505" fmla="*/ 1883165 w 3951730"/>
                <a:gd name="connsiteY5-506" fmla="*/ 392070 h 3715832"/>
                <a:gd name="connsiteX0-507" fmla="*/ 1883165 w 3951730"/>
                <a:gd name="connsiteY0-508" fmla="*/ 392070 h 3715832"/>
                <a:gd name="connsiteX1-509" fmla="*/ 14068 w 3951730"/>
                <a:gd name="connsiteY1-510" fmla="*/ 3385291 h 3715832"/>
                <a:gd name="connsiteX2-511" fmla="*/ 45450 w 3951730"/>
                <a:gd name="connsiteY2-512" fmla="*/ 2794448 h 3715832"/>
                <a:gd name="connsiteX3-513" fmla="*/ 1293945 w 3951730"/>
                <a:gd name="connsiteY3-514" fmla="*/ 915 h 3715832"/>
                <a:gd name="connsiteX4-515" fmla="*/ 2472385 w 3951730"/>
                <a:gd name="connsiteY4-516" fmla="*/ 915 h 3715832"/>
                <a:gd name="connsiteX5-517" fmla="*/ 3694856 w 3951730"/>
                <a:gd name="connsiteY5-518" fmla="*/ 2539197 h 3715832"/>
                <a:gd name="connsiteX6-519" fmla="*/ 3951730 w 3951730"/>
                <a:gd name="connsiteY6-520" fmla="*/ 2539197 h 3715832"/>
                <a:gd name="connsiteX7-521" fmla="*/ 3101657 w 3951730"/>
                <a:gd name="connsiteY7-522" fmla="*/ 3693794 h 3715832"/>
                <a:gd name="connsiteX8-523" fmla="*/ 2259542 w 3951730"/>
                <a:gd name="connsiteY8-524" fmla="*/ 2539197 h 3715832"/>
                <a:gd name="connsiteX9-525" fmla="*/ 2516417 w 3951730"/>
                <a:gd name="connsiteY9-526" fmla="*/ 2539197 h 3715832"/>
                <a:gd name="connsiteX10-527" fmla="*/ 1293946 w 3951730"/>
                <a:gd name="connsiteY10-528" fmla="*/ 915 h 3715832"/>
                <a:gd name="connsiteX0-529" fmla="*/ 3101657 w 3951730"/>
                <a:gd name="connsiteY0-530" fmla="*/ 3715832 h 3715832"/>
                <a:gd name="connsiteX1-531" fmla="*/ 2259542 w 3951730"/>
                <a:gd name="connsiteY1-532" fmla="*/ 2539197 h 3715832"/>
                <a:gd name="connsiteX2-533" fmla="*/ 2516417 w 3951730"/>
                <a:gd name="connsiteY2-534" fmla="*/ 2539197 h 3715832"/>
                <a:gd name="connsiteX3-535" fmla="*/ 1293946 w 3951730"/>
                <a:gd name="connsiteY3-536" fmla="*/ 915 h 3715832"/>
                <a:gd name="connsiteX4-537" fmla="*/ 2472385 w 3951730"/>
                <a:gd name="connsiteY4-538" fmla="*/ 915 h 3715832"/>
                <a:gd name="connsiteX5-539" fmla="*/ 3694856 w 3951730"/>
                <a:gd name="connsiteY5-540" fmla="*/ 2539197 h 3715832"/>
                <a:gd name="connsiteX6-541" fmla="*/ 3951730 w 3951730"/>
                <a:gd name="connsiteY6-542" fmla="*/ 2539197 h 3715832"/>
                <a:gd name="connsiteX7-543" fmla="*/ 3101657 w 3951730"/>
                <a:gd name="connsiteY7-544" fmla="*/ 3715832 h 3715832"/>
                <a:gd name="connsiteX0-545" fmla="*/ 1883165 w 3951730"/>
                <a:gd name="connsiteY0-546" fmla="*/ 392070 h 3715832"/>
                <a:gd name="connsiteX1-547" fmla="*/ 0 w 3951730"/>
                <a:gd name="connsiteY1-548" fmla="*/ 3343088 h 3715832"/>
                <a:gd name="connsiteX2-549" fmla="*/ 31382 w 3951730"/>
                <a:gd name="connsiteY2-550" fmla="*/ 3385291 h 3715832"/>
                <a:gd name="connsiteX3-551" fmla="*/ 144163 w 3951730"/>
                <a:gd name="connsiteY3-552" fmla="*/ 1987108 h 3715832"/>
                <a:gd name="connsiteX4-553" fmla="*/ 1883164 w 3951730"/>
                <a:gd name="connsiteY4-554" fmla="*/ 392070 h 3715832"/>
                <a:gd name="connsiteX5-555" fmla="*/ 1883165 w 3951730"/>
                <a:gd name="connsiteY5-556" fmla="*/ 392070 h 3715832"/>
                <a:gd name="connsiteX0-557" fmla="*/ 14068 w 3951730"/>
                <a:gd name="connsiteY0-558" fmla="*/ 3385291 h 3715832"/>
                <a:gd name="connsiteX1-559" fmla="*/ 45450 w 3951730"/>
                <a:gd name="connsiteY1-560" fmla="*/ 2794448 h 3715832"/>
                <a:gd name="connsiteX2-561" fmla="*/ 1293945 w 3951730"/>
                <a:gd name="connsiteY2-562" fmla="*/ 915 h 3715832"/>
                <a:gd name="connsiteX3-563" fmla="*/ 2472385 w 3951730"/>
                <a:gd name="connsiteY3-564" fmla="*/ 915 h 3715832"/>
                <a:gd name="connsiteX4-565" fmla="*/ 3694856 w 3951730"/>
                <a:gd name="connsiteY4-566" fmla="*/ 2539197 h 3715832"/>
                <a:gd name="connsiteX5-567" fmla="*/ 3951730 w 3951730"/>
                <a:gd name="connsiteY5-568" fmla="*/ 2539197 h 3715832"/>
                <a:gd name="connsiteX6-569" fmla="*/ 3101657 w 3951730"/>
                <a:gd name="connsiteY6-570" fmla="*/ 3693794 h 3715832"/>
                <a:gd name="connsiteX7-571" fmla="*/ 2259542 w 3951730"/>
                <a:gd name="connsiteY7-572" fmla="*/ 2539197 h 3715832"/>
                <a:gd name="connsiteX8-573" fmla="*/ 2516417 w 3951730"/>
                <a:gd name="connsiteY8-574" fmla="*/ 2539197 h 3715832"/>
                <a:gd name="connsiteX9-575" fmla="*/ 1293946 w 3951730"/>
                <a:gd name="connsiteY9-576" fmla="*/ 915 h 37158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 ang="0">
                  <a:pos x="connsiteX7-27" y="connsiteY7-28"/>
                </a:cxn>
                <a:cxn ang="0">
                  <a:pos x="connsiteX8-73" y="connsiteY8-74"/>
                </a:cxn>
                <a:cxn ang="0">
                  <a:pos x="connsiteX9-75" y="connsiteY9-76"/>
                </a:cxn>
              </a:cxnLst>
              <a:rect l="l" t="t" r="r" b="b"/>
              <a:pathLst>
                <a:path w="3951730" h="3715832" stroke="0" extrusionOk="0">
                  <a:moveTo>
                    <a:pt x="3101657" y="3715832"/>
                  </a:moveTo>
                  <a:lnTo>
                    <a:pt x="2259542" y="2539197"/>
                  </a:lnTo>
                  <a:lnTo>
                    <a:pt x="2516417" y="2539197"/>
                  </a:lnTo>
                  <a:cubicBezTo>
                    <a:pt x="2372485" y="1044932"/>
                    <a:pt x="1869672" y="915"/>
                    <a:pt x="1293946" y="915"/>
                  </a:cubicBezTo>
                  <a:lnTo>
                    <a:pt x="2472385" y="915"/>
                  </a:lnTo>
                  <a:cubicBezTo>
                    <a:pt x="3048112" y="915"/>
                    <a:pt x="3550925" y="1044933"/>
                    <a:pt x="3694856" y="2539197"/>
                  </a:cubicBezTo>
                  <a:lnTo>
                    <a:pt x="3951730" y="2539197"/>
                  </a:lnTo>
                  <a:lnTo>
                    <a:pt x="3101657" y="3715832"/>
                  </a:lnTo>
                  <a:close/>
                </a:path>
                <a:path w="3951730" h="3715832" fill="darkenLess" stroke="0" extrusionOk="0">
                  <a:moveTo>
                    <a:pt x="1883165" y="392070"/>
                  </a:moveTo>
                  <a:cubicBezTo>
                    <a:pt x="848992" y="390133"/>
                    <a:pt x="0" y="2087830"/>
                    <a:pt x="0" y="3343088"/>
                  </a:cubicBezTo>
                  <a:lnTo>
                    <a:pt x="31382" y="3385291"/>
                  </a:lnTo>
                  <a:cubicBezTo>
                    <a:pt x="31382" y="2903013"/>
                    <a:pt x="69835" y="2426305"/>
                    <a:pt x="144163" y="1987108"/>
                  </a:cubicBezTo>
                  <a:cubicBezTo>
                    <a:pt x="444463" y="212684"/>
                    <a:pt x="1240285" y="-517256"/>
                    <a:pt x="1883164" y="392070"/>
                  </a:cubicBezTo>
                  <a:lnTo>
                    <a:pt x="1883165" y="392070"/>
                  </a:lnTo>
                  <a:close/>
                </a:path>
                <a:path w="3951730" h="3715832" fill="none" extrusionOk="0">
                  <a:moveTo>
                    <a:pt x="14068" y="3385291"/>
                  </a:moveTo>
                  <a:lnTo>
                    <a:pt x="45450" y="2794448"/>
                  </a:lnTo>
                  <a:cubicBezTo>
                    <a:pt x="45450" y="1938183"/>
                    <a:pt x="596651" y="915"/>
                    <a:pt x="1293945" y="915"/>
                  </a:cubicBezTo>
                  <a:lnTo>
                    <a:pt x="2472385" y="915"/>
                  </a:lnTo>
                  <a:cubicBezTo>
                    <a:pt x="3048112" y="915"/>
                    <a:pt x="3550925" y="1044933"/>
                    <a:pt x="3694856" y="2539197"/>
                  </a:cubicBezTo>
                  <a:lnTo>
                    <a:pt x="3951730" y="2539197"/>
                  </a:lnTo>
                  <a:lnTo>
                    <a:pt x="3101657" y="3693794"/>
                  </a:lnTo>
                  <a:lnTo>
                    <a:pt x="2259542" y="2539197"/>
                  </a:lnTo>
                  <a:lnTo>
                    <a:pt x="2516417" y="2539197"/>
                  </a:lnTo>
                  <a:cubicBezTo>
                    <a:pt x="2372485" y="1044932"/>
                    <a:pt x="1869672" y="915"/>
                    <a:pt x="1293946" y="915"/>
                  </a:cubicBezTo>
                </a:path>
              </a:pathLst>
            </a:custGeom>
            <a:solidFill>
              <a:srgbClr val="003466"/>
            </a:solidFill>
            <a:ln w="3175" cap="flat" cmpd="sng" algn="ctr">
              <a:noFill/>
              <a:prstDash val="solid"/>
            </a:ln>
            <a:effectLst>
              <a:outerShdw blurRad="50800" dist="38100" dir="2700000" algn="tl"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90" name="TextBox 14"/>
            <p:cNvSpPr txBox="1">
              <a:spLocks noChangeArrowheads="1"/>
            </p:cNvSpPr>
            <p:nvPr/>
          </p:nvSpPr>
          <p:spPr bwMode="auto">
            <a:xfrm rot="18835100">
              <a:off x="3478317" y="4480366"/>
              <a:ext cx="2043110" cy="369336"/>
            </a:xfrm>
            <a:prstGeom prst="rect">
              <a:avLst/>
            </a:prstGeom>
            <a:noFill/>
            <a:ln w="9525">
              <a:noFill/>
              <a:miter lim="800000"/>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3.客观原则</a:t>
              </a:r>
            </a:p>
          </p:txBody>
        </p:sp>
      </p:grpSp>
      <p:cxnSp>
        <p:nvCxnSpPr>
          <p:cNvPr id="191" name="直接连接符 190"/>
          <p:cNvCxnSpPr/>
          <p:nvPr/>
        </p:nvCxnSpPr>
        <p:spPr bwMode="auto">
          <a:xfrm>
            <a:off x="2996901" y="4504850"/>
            <a:ext cx="816072" cy="0"/>
          </a:xfrm>
          <a:prstGeom prst="line">
            <a:avLst/>
          </a:prstGeom>
          <a:noFill/>
          <a:ln w="28575" cap="flat" cmpd="sng" algn="ctr">
            <a:solidFill>
              <a:srgbClr val="003466"/>
            </a:solidFill>
            <a:prstDash val="solid"/>
            <a:headEnd type="diamond" w="med" len="med"/>
            <a:tailEnd type="diamond" w="med" len="med"/>
          </a:ln>
          <a:effectLst/>
        </p:spPr>
      </p:cxnSp>
      <p:sp>
        <p:nvSpPr>
          <p:cNvPr id="192" name="TextBox 22"/>
          <p:cNvSpPr txBox="1"/>
          <p:nvPr/>
        </p:nvSpPr>
        <p:spPr bwMode="auto">
          <a:xfrm>
            <a:off x="418465" y="3626485"/>
            <a:ext cx="2407285" cy="1045210"/>
          </a:xfrm>
          <a:prstGeom prst="rect">
            <a:avLst/>
          </a:prstGeom>
          <a:noFill/>
        </p:spPr>
        <p:txBody>
          <a:bodyPr wrap="square" lIns="86402" tIns="43201" rIns="86402" bIns="4320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司法鉴定活动追求的是客观公正的鉴定意见，需要在鉴定的启动，鉴定活动的实施等方面保证客观公正的价值追求。</a:t>
            </a:r>
          </a:p>
        </p:txBody>
      </p:sp>
      <p:cxnSp>
        <p:nvCxnSpPr>
          <p:cNvPr id="193" name="直接连接符 192"/>
          <p:cNvCxnSpPr/>
          <p:nvPr/>
        </p:nvCxnSpPr>
        <p:spPr bwMode="auto">
          <a:xfrm>
            <a:off x="2879652" y="2348749"/>
            <a:ext cx="816072" cy="0"/>
          </a:xfrm>
          <a:prstGeom prst="line">
            <a:avLst/>
          </a:prstGeom>
          <a:noFill/>
          <a:ln w="28575" cap="flat" cmpd="sng" algn="ctr">
            <a:solidFill>
              <a:srgbClr val="003466"/>
            </a:solidFill>
            <a:prstDash val="solid"/>
            <a:headEnd type="diamond" w="med" len="med"/>
            <a:tailEnd type="diamond" w="med" len="med"/>
          </a:ln>
          <a:effectLst/>
        </p:spPr>
      </p:cxnSp>
      <p:sp>
        <p:nvSpPr>
          <p:cNvPr id="2" name="文本框 1"/>
          <p:cNvSpPr txBox="1"/>
          <p:nvPr/>
        </p:nvSpPr>
        <p:spPr>
          <a:xfrm>
            <a:off x="574040" y="879475"/>
            <a:ext cx="8317865" cy="829945"/>
          </a:xfrm>
          <a:prstGeom prst="rect">
            <a:avLst/>
          </a:prstGeom>
          <a:noFill/>
        </p:spPr>
        <p:txBody>
          <a:bodyPr wrap="square" rtlCol="0">
            <a:spAutoFit/>
          </a:bodyPr>
          <a:lstStyle/>
          <a:p>
            <a:r>
              <a:rPr lang="zh-CN" altLang="en-US" sz="1600" b="1">
                <a:solidFill>
                  <a:schemeClr val="accent1"/>
                </a:solidFill>
              </a:rPr>
              <a:t>　　鉴定人和鉴定机构从事司法鉴定业务，应当遵守法律、法规，遵守职业道德和职业纪律，尊重科学，遵守技术操作规范，遵守和采用专业领域的技术标准、技术规范和行业规范，依法决定和委托鉴定，依法受理鉴定，依法进行鉴定技术活动，对鉴定负法律责任。</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174"/>
                                        </p:tgtEl>
                                        <p:attrNameLst>
                                          <p:attrName>style.visibility</p:attrName>
                                        </p:attrNameLst>
                                      </p:cBhvr>
                                      <p:to>
                                        <p:strVal val="visible"/>
                                      </p:to>
                                    </p:set>
                                    <p:anim calcmode="lin" valueType="num">
                                      <p:cBhvr>
                                        <p:cTn id="11" dur="500" fill="hold"/>
                                        <p:tgtEl>
                                          <p:spTgt spid="174"/>
                                        </p:tgtEl>
                                        <p:attrNameLst>
                                          <p:attrName>ppt_w</p:attrName>
                                        </p:attrNameLst>
                                      </p:cBhvr>
                                      <p:tavLst>
                                        <p:tav tm="0">
                                          <p:val>
                                            <p:fltVal val="0"/>
                                          </p:val>
                                        </p:tav>
                                        <p:tav tm="100000">
                                          <p:val>
                                            <p:strVal val="#ppt_w"/>
                                          </p:val>
                                        </p:tav>
                                      </p:tavLst>
                                    </p:anim>
                                    <p:anim calcmode="lin" valueType="num">
                                      <p:cBhvr>
                                        <p:cTn id="12" dur="500" fill="hold"/>
                                        <p:tgtEl>
                                          <p:spTgt spid="174"/>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3" presetClass="entr" presetSubtype="16" fill="hold" nodeType="afterEffect">
                                  <p:stCondLst>
                                    <p:cond delay="0"/>
                                  </p:stCondLst>
                                  <p:childTnLst>
                                    <p:set>
                                      <p:cBhvr>
                                        <p:cTn id="15" dur="1" fill="hold">
                                          <p:stCondLst>
                                            <p:cond delay="0"/>
                                          </p:stCondLst>
                                        </p:cTn>
                                        <p:tgtEl>
                                          <p:spTgt spid="177"/>
                                        </p:tgtEl>
                                        <p:attrNameLst>
                                          <p:attrName>style.visibility</p:attrName>
                                        </p:attrNameLst>
                                      </p:cBhvr>
                                      <p:to>
                                        <p:strVal val="visible"/>
                                      </p:to>
                                    </p:set>
                                    <p:anim calcmode="lin" valueType="num">
                                      <p:cBhvr>
                                        <p:cTn id="16" dur="500" fill="hold"/>
                                        <p:tgtEl>
                                          <p:spTgt spid="177"/>
                                        </p:tgtEl>
                                        <p:attrNameLst>
                                          <p:attrName>ppt_w</p:attrName>
                                        </p:attrNameLst>
                                      </p:cBhvr>
                                      <p:tavLst>
                                        <p:tav tm="0">
                                          <p:val>
                                            <p:fltVal val="0"/>
                                          </p:val>
                                        </p:tav>
                                        <p:tav tm="100000">
                                          <p:val>
                                            <p:strVal val="#ppt_w"/>
                                          </p:val>
                                        </p:tav>
                                      </p:tavLst>
                                    </p:anim>
                                    <p:anim calcmode="lin" valueType="num">
                                      <p:cBhvr>
                                        <p:cTn id="17" dur="500" fill="hold"/>
                                        <p:tgtEl>
                                          <p:spTgt spid="177"/>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23" presetClass="entr" presetSubtype="16" fill="hold" nodeType="afterEffect">
                                  <p:stCondLst>
                                    <p:cond delay="0"/>
                                  </p:stCondLst>
                                  <p:childTnLst>
                                    <p:set>
                                      <p:cBhvr>
                                        <p:cTn id="20" dur="1" fill="hold">
                                          <p:stCondLst>
                                            <p:cond delay="0"/>
                                          </p:stCondLst>
                                        </p:cTn>
                                        <p:tgtEl>
                                          <p:spTgt spid="188"/>
                                        </p:tgtEl>
                                        <p:attrNameLst>
                                          <p:attrName>style.visibility</p:attrName>
                                        </p:attrNameLst>
                                      </p:cBhvr>
                                      <p:to>
                                        <p:strVal val="visible"/>
                                      </p:to>
                                    </p:set>
                                    <p:anim calcmode="lin" valueType="num">
                                      <p:cBhvr>
                                        <p:cTn id="21" dur="500" fill="hold"/>
                                        <p:tgtEl>
                                          <p:spTgt spid="188"/>
                                        </p:tgtEl>
                                        <p:attrNameLst>
                                          <p:attrName>ppt_w</p:attrName>
                                        </p:attrNameLst>
                                      </p:cBhvr>
                                      <p:tavLst>
                                        <p:tav tm="0">
                                          <p:val>
                                            <p:fltVal val="0"/>
                                          </p:val>
                                        </p:tav>
                                        <p:tav tm="100000">
                                          <p:val>
                                            <p:strVal val="#ppt_w"/>
                                          </p:val>
                                        </p:tav>
                                      </p:tavLst>
                                    </p:anim>
                                    <p:anim calcmode="lin" valueType="num">
                                      <p:cBhvr>
                                        <p:cTn id="22" dur="500" fill="hold"/>
                                        <p:tgtEl>
                                          <p:spTgt spid="188"/>
                                        </p:tgtEl>
                                        <p:attrNameLst>
                                          <p:attrName>ppt_h</p:attrName>
                                        </p:attrNameLst>
                                      </p:cBhvr>
                                      <p:tavLst>
                                        <p:tav tm="0">
                                          <p:val>
                                            <p:fltVal val="0"/>
                                          </p:val>
                                        </p:tav>
                                        <p:tav tm="100000">
                                          <p:val>
                                            <p:strVal val="#ppt_h"/>
                                          </p:val>
                                        </p:tav>
                                      </p:tavLst>
                                    </p:anim>
                                  </p:childTnLst>
                                </p:cTn>
                              </p:par>
                            </p:childTnLst>
                          </p:cTn>
                        </p:par>
                        <p:par>
                          <p:cTn id="23" fill="hold">
                            <p:stCondLst>
                              <p:cond delay="2000"/>
                            </p:stCondLst>
                            <p:childTnLst>
                              <p:par>
                                <p:cTn id="24" presetID="23" presetClass="entr" presetSubtype="16" fill="hold" nodeType="afterEffect">
                                  <p:stCondLst>
                                    <p:cond delay="0"/>
                                  </p:stCondLst>
                                  <p:childTnLst>
                                    <p:set>
                                      <p:cBhvr>
                                        <p:cTn id="25" dur="1" fill="hold">
                                          <p:stCondLst>
                                            <p:cond delay="0"/>
                                          </p:stCondLst>
                                        </p:cTn>
                                        <p:tgtEl>
                                          <p:spTgt spid="181"/>
                                        </p:tgtEl>
                                        <p:attrNameLst>
                                          <p:attrName>style.visibility</p:attrName>
                                        </p:attrNameLst>
                                      </p:cBhvr>
                                      <p:to>
                                        <p:strVal val="visible"/>
                                      </p:to>
                                    </p:set>
                                    <p:anim calcmode="lin" valueType="num">
                                      <p:cBhvr>
                                        <p:cTn id="26" dur="500" fill="hold"/>
                                        <p:tgtEl>
                                          <p:spTgt spid="181"/>
                                        </p:tgtEl>
                                        <p:attrNameLst>
                                          <p:attrName>ppt_w</p:attrName>
                                        </p:attrNameLst>
                                      </p:cBhvr>
                                      <p:tavLst>
                                        <p:tav tm="0">
                                          <p:val>
                                            <p:fltVal val="0"/>
                                          </p:val>
                                        </p:tav>
                                        <p:tav tm="100000">
                                          <p:val>
                                            <p:strVal val="#ppt_w"/>
                                          </p:val>
                                        </p:tav>
                                      </p:tavLst>
                                    </p:anim>
                                    <p:anim calcmode="lin" valueType="num">
                                      <p:cBhvr>
                                        <p:cTn id="27" dur="500" fill="hold"/>
                                        <p:tgtEl>
                                          <p:spTgt spid="181"/>
                                        </p:tgtEl>
                                        <p:attrNameLst>
                                          <p:attrName>ppt_h</p:attrName>
                                        </p:attrNameLst>
                                      </p:cBhvr>
                                      <p:tavLst>
                                        <p:tav tm="0">
                                          <p:val>
                                            <p:fltVal val="0"/>
                                          </p:val>
                                        </p:tav>
                                        <p:tav tm="100000">
                                          <p:val>
                                            <p:strVal val="#ppt_h"/>
                                          </p:val>
                                        </p:tav>
                                      </p:tavLst>
                                    </p:anim>
                                  </p:childTnLst>
                                </p:cTn>
                              </p:par>
                            </p:childTnLst>
                          </p:cTn>
                        </p:par>
                        <p:par>
                          <p:cTn id="28" fill="hold">
                            <p:stCondLst>
                              <p:cond delay="2500"/>
                            </p:stCondLst>
                            <p:childTnLst>
                              <p:par>
                                <p:cTn id="29" presetID="5" presetClass="entr" presetSubtype="5" fill="hold" nodeType="afterEffect">
                                  <p:stCondLst>
                                    <p:cond delay="0"/>
                                  </p:stCondLst>
                                  <p:childTnLst>
                                    <p:set>
                                      <p:cBhvr>
                                        <p:cTn id="30" dur="1" fill="hold">
                                          <p:stCondLst>
                                            <p:cond delay="0"/>
                                          </p:stCondLst>
                                        </p:cTn>
                                        <p:tgtEl>
                                          <p:spTgt spid="193"/>
                                        </p:tgtEl>
                                        <p:attrNameLst>
                                          <p:attrName>style.visibility</p:attrName>
                                        </p:attrNameLst>
                                      </p:cBhvr>
                                      <p:to>
                                        <p:strVal val="visible"/>
                                      </p:to>
                                    </p:set>
                                    <p:animEffect transition="in" filter="checkerboard(down)">
                                      <p:cBhvr>
                                        <p:cTn id="31" dur="500"/>
                                        <p:tgtEl>
                                          <p:spTgt spid="193"/>
                                        </p:tgtEl>
                                      </p:cBhvr>
                                    </p:animEffect>
                                  </p:childTnLst>
                                </p:cTn>
                              </p:par>
                            </p:childTnLst>
                          </p:cTn>
                        </p:par>
                        <p:par>
                          <p:cTn id="32" fill="hold">
                            <p:stCondLst>
                              <p:cond delay="3000"/>
                            </p:stCondLst>
                            <p:childTnLst>
                              <p:par>
                                <p:cTn id="33" presetID="5" presetClass="entr" presetSubtype="5" fill="hold" grpId="0" nodeType="afterEffect">
                                  <p:stCondLst>
                                    <p:cond delay="0"/>
                                  </p:stCondLst>
                                  <p:childTnLst>
                                    <p:set>
                                      <p:cBhvr>
                                        <p:cTn id="34" dur="1" fill="hold">
                                          <p:stCondLst>
                                            <p:cond delay="0"/>
                                          </p:stCondLst>
                                        </p:cTn>
                                        <p:tgtEl>
                                          <p:spTgt spid="180"/>
                                        </p:tgtEl>
                                        <p:attrNameLst>
                                          <p:attrName>style.visibility</p:attrName>
                                        </p:attrNameLst>
                                      </p:cBhvr>
                                      <p:to>
                                        <p:strVal val="visible"/>
                                      </p:to>
                                    </p:set>
                                    <p:animEffect transition="in" filter="checkerboard(down)">
                                      <p:cBhvr>
                                        <p:cTn id="35" dur="500"/>
                                        <p:tgtEl>
                                          <p:spTgt spid="180"/>
                                        </p:tgtEl>
                                      </p:cBhvr>
                                    </p:animEffect>
                                  </p:childTnLst>
                                </p:cTn>
                              </p:par>
                            </p:childTnLst>
                          </p:cTn>
                        </p:par>
                        <p:par>
                          <p:cTn id="36" fill="hold">
                            <p:stCondLst>
                              <p:cond delay="3500"/>
                            </p:stCondLst>
                            <p:childTnLst>
                              <p:par>
                                <p:cTn id="37" presetID="5" presetClass="entr" presetSubtype="5" fill="hold" nodeType="afterEffect">
                                  <p:stCondLst>
                                    <p:cond delay="0"/>
                                  </p:stCondLst>
                                  <p:childTnLst>
                                    <p:set>
                                      <p:cBhvr>
                                        <p:cTn id="38" dur="1" fill="hold">
                                          <p:stCondLst>
                                            <p:cond delay="0"/>
                                          </p:stCondLst>
                                        </p:cTn>
                                        <p:tgtEl>
                                          <p:spTgt spid="184"/>
                                        </p:tgtEl>
                                        <p:attrNameLst>
                                          <p:attrName>style.visibility</p:attrName>
                                        </p:attrNameLst>
                                      </p:cBhvr>
                                      <p:to>
                                        <p:strVal val="visible"/>
                                      </p:to>
                                    </p:set>
                                    <p:animEffect transition="in" filter="checkerboard(down)">
                                      <p:cBhvr>
                                        <p:cTn id="39" dur="500"/>
                                        <p:tgtEl>
                                          <p:spTgt spid="184"/>
                                        </p:tgtEl>
                                      </p:cBhvr>
                                    </p:animEffect>
                                  </p:childTnLst>
                                </p:cTn>
                              </p:par>
                            </p:childTnLst>
                          </p:cTn>
                        </p:par>
                        <p:par>
                          <p:cTn id="40" fill="hold">
                            <p:stCondLst>
                              <p:cond delay="4000"/>
                            </p:stCondLst>
                            <p:childTnLst>
                              <p:par>
                                <p:cTn id="41" presetID="5" presetClass="entr" presetSubtype="5" fill="hold" grpId="0" nodeType="afterEffect">
                                  <p:stCondLst>
                                    <p:cond delay="0"/>
                                  </p:stCondLst>
                                  <p:childTnLst>
                                    <p:set>
                                      <p:cBhvr>
                                        <p:cTn id="42" dur="1" fill="hold">
                                          <p:stCondLst>
                                            <p:cond delay="0"/>
                                          </p:stCondLst>
                                        </p:cTn>
                                        <p:tgtEl>
                                          <p:spTgt spid="185"/>
                                        </p:tgtEl>
                                        <p:attrNameLst>
                                          <p:attrName>style.visibility</p:attrName>
                                        </p:attrNameLst>
                                      </p:cBhvr>
                                      <p:to>
                                        <p:strVal val="visible"/>
                                      </p:to>
                                    </p:set>
                                    <p:animEffect transition="in" filter="checkerboard(down)">
                                      <p:cBhvr>
                                        <p:cTn id="43" dur="500"/>
                                        <p:tgtEl>
                                          <p:spTgt spid="185"/>
                                        </p:tgtEl>
                                      </p:cBhvr>
                                    </p:animEffect>
                                  </p:childTnLst>
                                </p:cTn>
                              </p:par>
                            </p:childTnLst>
                          </p:cTn>
                        </p:par>
                        <p:par>
                          <p:cTn id="44" fill="hold">
                            <p:stCondLst>
                              <p:cond delay="4500"/>
                            </p:stCondLst>
                            <p:childTnLst>
                              <p:par>
                                <p:cTn id="45" presetID="5" presetClass="entr" presetSubtype="5" fill="hold" nodeType="afterEffect">
                                  <p:stCondLst>
                                    <p:cond delay="0"/>
                                  </p:stCondLst>
                                  <p:childTnLst>
                                    <p:set>
                                      <p:cBhvr>
                                        <p:cTn id="46" dur="1" fill="hold">
                                          <p:stCondLst>
                                            <p:cond delay="0"/>
                                          </p:stCondLst>
                                        </p:cTn>
                                        <p:tgtEl>
                                          <p:spTgt spid="191"/>
                                        </p:tgtEl>
                                        <p:attrNameLst>
                                          <p:attrName>style.visibility</p:attrName>
                                        </p:attrNameLst>
                                      </p:cBhvr>
                                      <p:to>
                                        <p:strVal val="visible"/>
                                      </p:to>
                                    </p:set>
                                    <p:animEffect transition="in" filter="checkerboard(down)">
                                      <p:cBhvr>
                                        <p:cTn id="47" dur="500"/>
                                        <p:tgtEl>
                                          <p:spTgt spid="191"/>
                                        </p:tgtEl>
                                      </p:cBhvr>
                                    </p:animEffect>
                                  </p:childTnLst>
                                </p:cTn>
                              </p:par>
                            </p:childTnLst>
                          </p:cTn>
                        </p:par>
                        <p:par>
                          <p:cTn id="48" fill="hold">
                            <p:stCondLst>
                              <p:cond delay="5000"/>
                            </p:stCondLst>
                            <p:childTnLst>
                              <p:par>
                                <p:cTn id="49" presetID="5" presetClass="entr" presetSubtype="5" fill="hold" grpId="0" nodeType="afterEffect">
                                  <p:stCondLst>
                                    <p:cond delay="0"/>
                                  </p:stCondLst>
                                  <p:childTnLst>
                                    <p:set>
                                      <p:cBhvr>
                                        <p:cTn id="50" dur="1" fill="hold">
                                          <p:stCondLst>
                                            <p:cond delay="0"/>
                                          </p:stCondLst>
                                        </p:cTn>
                                        <p:tgtEl>
                                          <p:spTgt spid="192"/>
                                        </p:tgtEl>
                                        <p:attrNameLst>
                                          <p:attrName>style.visibility</p:attrName>
                                        </p:attrNameLst>
                                      </p:cBhvr>
                                      <p:to>
                                        <p:strVal val="visible"/>
                                      </p:to>
                                    </p:set>
                                    <p:animEffect transition="in" filter="checkerboard(down)">
                                      <p:cBhvr>
                                        <p:cTn id="51" dur="500"/>
                                        <p:tgtEl>
                                          <p:spTgt spid="192"/>
                                        </p:tgtEl>
                                      </p:cBhvr>
                                    </p:animEffect>
                                  </p:childTnLst>
                                </p:cTn>
                              </p:par>
                            </p:childTnLst>
                          </p:cTn>
                        </p:par>
                        <p:par>
                          <p:cTn id="52" fill="hold">
                            <p:stCondLst>
                              <p:cond delay="5500"/>
                            </p:stCondLst>
                            <p:childTnLst>
                              <p:par>
                                <p:cTn id="53" presetID="5" presetClass="entr" presetSubtype="5" fill="hold" nodeType="afterEffect">
                                  <p:stCondLst>
                                    <p:cond delay="0"/>
                                  </p:stCondLst>
                                  <p:childTnLst>
                                    <p:set>
                                      <p:cBhvr>
                                        <p:cTn id="54" dur="1" fill="hold">
                                          <p:stCondLst>
                                            <p:cond delay="0"/>
                                          </p:stCondLst>
                                        </p:cTn>
                                        <p:tgtEl>
                                          <p:spTgt spid="186"/>
                                        </p:tgtEl>
                                        <p:attrNameLst>
                                          <p:attrName>style.visibility</p:attrName>
                                        </p:attrNameLst>
                                      </p:cBhvr>
                                      <p:to>
                                        <p:strVal val="visible"/>
                                      </p:to>
                                    </p:set>
                                    <p:animEffect transition="in" filter="checkerboard(down)">
                                      <p:cBhvr>
                                        <p:cTn id="55" dur="500"/>
                                        <p:tgtEl>
                                          <p:spTgt spid="186"/>
                                        </p:tgtEl>
                                      </p:cBhvr>
                                    </p:animEffect>
                                  </p:childTnLst>
                                </p:cTn>
                              </p:par>
                            </p:childTnLst>
                          </p:cTn>
                        </p:par>
                        <p:par>
                          <p:cTn id="56" fill="hold">
                            <p:stCondLst>
                              <p:cond delay="6000"/>
                            </p:stCondLst>
                            <p:childTnLst>
                              <p:par>
                                <p:cTn id="57" presetID="5" presetClass="entr" presetSubtype="5" fill="hold" grpId="0" nodeType="afterEffect">
                                  <p:stCondLst>
                                    <p:cond delay="0"/>
                                  </p:stCondLst>
                                  <p:childTnLst>
                                    <p:set>
                                      <p:cBhvr>
                                        <p:cTn id="58" dur="1" fill="hold">
                                          <p:stCondLst>
                                            <p:cond delay="0"/>
                                          </p:stCondLst>
                                        </p:cTn>
                                        <p:tgtEl>
                                          <p:spTgt spid="187"/>
                                        </p:tgtEl>
                                        <p:attrNameLst>
                                          <p:attrName>style.visibility</p:attrName>
                                        </p:attrNameLst>
                                      </p:cBhvr>
                                      <p:to>
                                        <p:strVal val="visible"/>
                                      </p:to>
                                    </p:set>
                                    <p:animEffect transition="in" filter="checkerboard(down)">
                                      <p:cBhvr>
                                        <p:cTn id="59" dur="5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P spid="185" grpId="0"/>
      <p:bldP spid="187" grpId="0"/>
      <p:bldP spid="19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reeform 5"/>
          <p:cNvSpPr/>
          <p:nvPr/>
        </p:nvSpPr>
        <p:spPr bwMode="auto">
          <a:xfrm>
            <a:off x="2415538" y="2689860"/>
            <a:ext cx="1876542" cy="2459990"/>
          </a:xfrm>
          <a:custGeom>
            <a:avLst/>
            <a:gdLst>
              <a:gd name="T0" fmla="*/ 417 w 492"/>
              <a:gd name="T1" fmla="*/ 473 h 789"/>
              <a:gd name="T2" fmla="*/ 273 w 492"/>
              <a:gd name="T3" fmla="*/ 181 h 789"/>
              <a:gd name="T4" fmla="*/ 22 w 492"/>
              <a:gd name="T5" fmla="*/ 2 h 789"/>
              <a:gd name="T6" fmla="*/ 2 w 492"/>
              <a:gd name="T7" fmla="*/ 14 h 789"/>
              <a:gd name="T8" fmla="*/ 14 w 492"/>
              <a:gd name="T9" fmla="*/ 34 h 789"/>
              <a:gd name="T10" fmla="*/ 29 w 492"/>
              <a:gd name="T11" fmla="*/ 37 h 789"/>
              <a:gd name="T12" fmla="*/ 387 w 492"/>
              <a:gd name="T13" fmla="*/ 483 h 789"/>
              <a:gd name="T14" fmla="*/ 460 w 492"/>
              <a:gd name="T15" fmla="*/ 789 h 789"/>
              <a:gd name="T16" fmla="*/ 476 w 492"/>
              <a:gd name="T17" fmla="*/ 789 h 789"/>
              <a:gd name="T18" fmla="*/ 492 w 492"/>
              <a:gd name="T19" fmla="*/ 789 h 789"/>
              <a:gd name="T20" fmla="*/ 417 w 492"/>
              <a:gd name="T21" fmla="*/ 473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789">
                <a:moveTo>
                  <a:pt x="417" y="473"/>
                </a:moveTo>
                <a:cubicBezTo>
                  <a:pt x="378" y="355"/>
                  <a:pt x="329" y="257"/>
                  <a:pt x="273" y="181"/>
                </a:cubicBezTo>
                <a:cubicBezTo>
                  <a:pt x="201" y="85"/>
                  <a:pt x="117" y="25"/>
                  <a:pt x="22" y="2"/>
                </a:cubicBezTo>
                <a:cubicBezTo>
                  <a:pt x="13" y="0"/>
                  <a:pt x="5" y="6"/>
                  <a:pt x="2" y="14"/>
                </a:cubicBezTo>
                <a:cubicBezTo>
                  <a:pt x="0" y="23"/>
                  <a:pt x="6" y="31"/>
                  <a:pt x="14" y="34"/>
                </a:cubicBezTo>
                <a:cubicBezTo>
                  <a:pt x="19" y="35"/>
                  <a:pt x="24" y="36"/>
                  <a:pt x="29" y="37"/>
                </a:cubicBezTo>
                <a:cubicBezTo>
                  <a:pt x="219" y="92"/>
                  <a:pt x="328" y="308"/>
                  <a:pt x="387" y="483"/>
                </a:cubicBezTo>
                <a:cubicBezTo>
                  <a:pt x="426" y="601"/>
                  <a:pt x="448" y="716"/>
                  <a:pt x="460" y="789"/>
                </a:cubicBezTo>
                <a:cubicBezTo>
                  <a:pt x="476" y="789"/>
                  <a:pt x="476" y="789"/>
                  <a:pt x="476" y="789"/>
                </a:cubicBezTo>
                <a:cubicBezTo>
                  <a:pt x="492" y="789"/>
                  <a:pt x="492" y="789"/>
                  <a:pt x="492" y="789"/>
                </a:cubicBezTo>
                <a:cubicBezTo>
                  <a:pt x="481" y="715"/>
                  <a:pt x="458" y="596"/>
                  <a:pt x="417" y="473"/>
                </a:cubicBezTo>
                <a:close/>
              </a:path>
            </a:pathLst>
          </a:custGeom>
          <a:solidFill>
            <a:srgbClr val="003466"/>
          </a:solidFill>
          <a:ln>
            <a:noFill/>
          </a:ln>
        </p:spPr>
        <p:txBody>
          <a:bodyPr vert="horz" wrap="square" lIns="91440" tIns="45720" rIns="91440" bIns="45720" numCol="1" anchor="t" anchorCtr="0" compatLnSpc="1"/>
          <a:lstStyle/>
          <a:p>
            <a:pPr eaLnBrk="0" fontAlgn="base" hangingPunct="0">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65" name="Freeform 6"/>
          <p:cNvSpPr/>
          <p:nvPr/>
        </p:nvSpPr>
        <p:spPr bwMode="auto">
          <a:xfrm>
            <a:off x="4818688" y="2613660"/>
            <a:ext cx="1856431" cy="2536190"/>
          </a:xfrm>
          <a:custGeom>
            <a:avLst/>
            <a:gdLst>
              <a:gd name="T0" fmla="*/ 489 w 491"/>
              <a:gd name="T1" fmla="*/ 14 h 789"/>
              <a:gd name="T2" fmla="*/ 470 w 491"/>
              <a:gd name="T3" fmla="*/ 2 h 789"/>
              <a:gd name="T4" fmla="*/ 219 w 491"/>
              <a:gd name="T5" fmla="*/ 181 h 789"/>
              <a:gd name="T6" fmla="*/ 74 w 491"/>
              <a:gd name="T7" fmla="*/ 473 h 789"/>
              <a:gd name="T8" fmla="*/ 0 w 491"/>
              <a:gd name="T9" fmla="*/ 789 h 789"/>
              <a:gd name="T10" fmla="*/ 16 w 491"/>
              <a:gd name="T11" fmla="*/ 789 h 789"/>
              <a:gd name="T12" fmla="*/ 32 w 491"/>
              <a:gd name="T13" fmla="*/ 789 h 789"/>
              <a:gd name="T14" fmla="*/ 105 w 491"/>
              <a:gd name="T15" fmla="*/ 483 h 789"/>
              <a:gd name="T16" fmla="*/ 463 w 491"/>
              <a:gd name="T17" fmla="*/ 37 h 789"/>
              <a:gd name="T18" fmla="*/ 477 w 491"/>
              <a:gd name="T19" fmla="*/ 34 h 789"/>
              <a:gd name="T20" fmla="*/ 489 w 491"/>
              <a:gd name="T21" fmla="*/ 14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789">
                <a:moveTo>
                  <a:pt x="489" y="14"/>
                </a:moveTo>
                <a:cubicBezTo>
                  <a:pt x="487" y="6"/>
                  <a:pt x="479" y="0"/>
                  <a:pt x="470" y="2"/>
                </a:cubicBezTo>
                <a:cubicBezTo>
                  <a:pt x="375" y="25"/>
                  <a:pt x="291" y="85"/>
                  <a:pt x="219" y="181"/>
                </a:cubicBezTo>
                <a:cubicBezTo>
                  <a:pt x="163" y="257"/>
                  <a:pt x="114" y="355"/>
                  <a:pt x="74" y="473"/>
                </a:cubicBezTo>
                <a:cubicBezTo>
                  <a:pt x="33" y="596"/>
                  <a:pt x="11" y="715"/>
                  <a:pt x="0" y="789"/>
                </a:cubicBezTo>
                <a:cubicBezTo>
                  <a:pt x="16" y="789"/>
                  <a:pt x="16" y="789"/>
                  <a:pt x="16" y="789"/>
                </a:cubicBezTo>
                <a:cubicBezTo>
                  <a:pt x="32" y="789"/>
                  <a:pt x="32" y="789"/>
                  <a:pt x="32" y="789"/>
                </a:cubicBezTo>
                <a:cubicBezTo>
                  <a:pt x="43" y="716"/>
                  <a:pt x="65" y="601"/>
                  <a:pt x="105" y="483"/>
                </a:cubicBezTo>
                <a:cubicBezTo>
                  <a:pt x="163" y="309"/>
                  <a:pt x="272" y="92"/>
                  <a:pt x="463" y="37"/>
                </a:cubicBezTo>
                <a:cubicBezTo>
                  <a:pt x="468" y="36"/>
                  <a:pt x="473" y="35"/>
                  <a:pt x="477" y="34"/>
                </a:cubicBezTo>
                <a:cubicBezTo>
                  <a:pt x="486" y="31"/>
                  <a:pt x="491" y="23"/>
                  <a:pt x="489" y="14"/>
                </a:cubicBezTo>
                <a:close/>
              </a:path>
            </a:pathLst>
          </a:custGeom>
          <a:solidFill>
            <a:srgbClr val="003466"/>
          </a:solidFill>
          <a:ln>
            <a:noFill/>
          </a:ln>
        </p:spPr>
        <p:txBody>
          <a:bodyPr vert="horz" wrap="square" lIns="91440" tIns="45720" rIns="91440" bIns="45720" numCol="1" anchor="t" anchorCtr="0" compatLnSpc="1"/>
          <a:lstStyle/>
          <a:p>
            <a:pPr eaLnBrk="0" fontAlgn="base" hangingPunct="0">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66" name="Freeform 7"/>
          <p:cNvSpPr/>
          <p:nvPr/>
        </p:nvSpPr>
        <p:spPr bwMode="auto">
          <a:xfrm>
            <a:off x="3925559" y="2164079"/>
            <a:ext cx="483352" cy="2985771"/>
          </a:xfrm>
          <a:custGeom>
            <a:avLst/>
            <a:gdLst>
              <a:gd name="T0" fmla="*/ 33 w 110"/>
              <a:gd name="T1" fmla="*/ 13 h 869"/>
              <a:gd name="T2" fmla="*/ 13 w 110"/>
              <a:gd name="T3" fmla="*/ 3 h 869"/>
              <a:gd name="T4" fmla="*/ 2 w 110"/>
              <a:gd name="T5" fmla="*/ 23 h 869"/>
              <a:gd name="T6" fmla="*/ 25 w 110"/>
              <a:gd name="T7" fmla="*/ 107 h 869"/>
              <a:gd name="T8" fmla="*/ 76 w 110"/>
              <a:gd name="T9" fmla="*/ 760 h 869"/>
              <a:gd name="T10" fmla="*/ 75 w 110"/>
              <a:gd name="T11" fmla="*/ 869 h 869"/>
              <a:gd name="T12" fmla="*/ 84 w 110"/>
              <a:gd name="T13" fmla="*/ 869 h 869"/>
              <a:gd name="T14" fmla="*/ 91 w 110"/>
              <a:gd name="T15" fmla="*/ 869 h 869"/>
              <a:gd name="T16" fmla="*/ 107 w 110"/>
              <a:gd name="T17" fmla="*/ 869 h 869"/>
              <a:gd name="T18" fmla="*/ 33 w 110"/>
              <a:gd name="T19" fmla="*/ 13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69">
                <a:moveTo>
                  <a:pt x="33" y="13"/>
                </a:moveTo>
                <a:cubicBezTo>
                  <a:pt x="30" y="5"/>
                  <a:pt x="21" y="0"/>
                  <a:pt x="13" y="3"/>
                </a:cubicBezTo>
                <a:cubicBezTo>
                  <a:pt x="4" y="6"/>
                  <a:pt x="0" y="15"/>
                  <a:pt x="2" y="23"/>
                </a:cubicBezTo>
                <a:cubicBezTo>
                  <a:pt x="11" y="48"/>
                  <a:pt x="18" y="77"/>
                  <a:pt x="25" y="107"/>
                </a:cubicBezTo>
                <a:cubicBezTo>
                  <a:pt x="66" y="301"/>
                  <a:pt x="75" y="580"/>
                  <a:pt x="76" y="760"/>
                </a:cubicBezTo>
                <a:cubicBezTo>
                  <a:pt x="76" y="803"/>
                  <a:pt x="76" y="840"/>
                  <a:pt x="75" y="869"/>
                </a:cubicBezTo>
                <a:cubicBezTo>
                  <a:pt x="84" y="869"/>
                  <a:pt x="84" y="869"/>
                  <a:pt x="84" y="869"/>
                </a:cubicBezTo>
                <a:cubicBezTo>
                  <a:pt x="91" y="869"/>
                  <a:pt x="91" y="869"/>
                  <a:pt x="91" y="869"/>
                </a:cubicBezTo>
                <a:cubicBezTo>
                  <a:pt x="107" y="869"/>
                  <a:pt x="107" y="869"/>
                  <a:pt x="107" y="869"/>
                </a:cubicBezTo>
                <a:cubicBezTo>
                  <a:pt x="110" y="693"/>
                  <a:pt x="108" y="246"/>
                  <a:pt x="33" y="13"/>
                </a:cubicBezTo>
                <a:close/>
              </a:path>
            </a:pathLst>
          </a:custGeom>
          <a:solidFill>
            <a:srgbClr val="003466"/>
          </a:solidFill>
          <a:ln>
            <a:noFill/>
          </a:ln>
        </p:spPr>
        <p:txBody>
          <a:bodyPr vert="horz" wrap="square" lIns="91440" tIns="45720" rIns="91440" bIns="45720" numCol="1" anchor="t" anchorCtr="0" compatLnSpc="1"/>
          <a:lstStyle/>
          <a:p>
            <a:pPr eaLnBrk="0" fontAlgn="base" hangingPunct="0">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67" name="Freeform 8"/>
          <p:cNvSpPr/>
          <p:nvPr/>
        </p:nvSpPr>
        <p:spPr bwMode="auto">
          <a:xfrm>
            <a:off x="4687421" y="2164079"/>
            <a:ext cx="483352" cy="2985771"/>
          </a:xfrm>
          <a:custGeom>
            <a:avLst/>
            <a:gdLst>
              <a:gd name="T0" fmla="*/ 97 w 110"/>
              <a:gd name="T1" fmla="*/ 3 h 869"/>
              <a:gd name="T2" fmla="*/ 77 w 110"/>
              <a:gd name="T3" fmla="*/ 13 h 869"/>
              <a:gd name="T4" fmla="*/ 2 w 110"/>
              <a:gd name="T5" fmla="*/ 869 h 869"/>
              <a:gd name="T6" fmla="*/ 19 w 110"/>
              <a:gd name="T7" fmla="*/ 869 h 869"/>
              <a:gd name="T8" fmla="*/ 26 w 110"/>
              <a:gd name="T9" fmla="*/ 869 h 869"/>
              <a:gd name="T10" fmla="*/ 35 w 110"/>
              <a:gd name="T11" fmla="*/ 869 h 869"/>
              <a:gd name="T12" fmla="*/ 34 w 110"/>
              <a:gd name="T13" fmla="*/ 760 h 869"/>
              <a:gd name="T14" fmla="*/ 85 w 110"/>
              <a:gd name="T15" fmla="*/ 107 h 869"/>
              <a:gd name="T16" fmla="*/ 107 w 110"/>
              <a:gd name="T17" fmla="*/ 23 h 869"/>
              <a:gd name="T18" fmla="*/ 97 w 110"/>
              <a:gd name="T19" fmla="*/ 3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69">
                <a:moveTo>
                  <a:pt x="97" y="3"/>
                </a:moveTo>
                <a:cubicBezTo>
                  <a:pt x="89" y="0"/>
                  <a:pt x="80" y="5"/>
                  <a:pt x="77" y="13"/>
                </a:cubicBezTo>
                <a:cubicBezTo>
                  <a:pt x="1" y="246"/>
                  <a:pt x="0" y="693"/>
                  <a:pt x="2" y="869"/>
                </a:cubicBezTo>
                <a:cubicBezTo>
                  <a:pt x="19" y="869"/>
                  <a:pt x="19" y="869"/>
                  <a:pt x="19" y="869"/>
                </a:cubicBezTo>
                <a:cubicBezTo>
                  <a:pt x="26" y="869"/>
                  <a:pt x="26" y="869"/>
                  <a:pt x="26" y="869"/>
                </a:cubicBezTo>
                <a:cubicBezTo>
                  <a:pt x="35" y="869"/>
                  <a:pt x="35" y="869"/>
                  <a:pt x="35" y="869"/>
                </a:cubicBezTo>
                <a:cubicBezTo>
                  <a:pt x="34" y="840"/>
                  <a:pt x="34" y="803"/>
                  <a:pt x="34" y="760"/>
                </a:cubicBezTo>
                <a:cubicBezTo>
                  <a:pt x="35" y="580"/>
                  <a:pt x="44" y="301"/>
                  <a:pt x="85" y="107"/>
                </a:cubicBezTo>
                <a:cubicBezTo>
                  <a:pt x="92" y="77"/>
                  <a:pt x="99" y="48"/>
                  <a:pt x="107" y="23"/>
                </a:cubicBezTo>
                <a:cubicBezTo>
                  <a:pt x="110" y="15"/>
                  <a:pt x="105" y="6"/>
                  <a:pt x="97" y="3"/>
                </a:cubicBezTo>
                <a:close/>
              </a:path>
            </a:pathLst>
          </a:custGeom>
          <a:solidFill>
            <a:srgbClr val="003466"/>
          </a:solidFill>
          <a:ln>
            <a:noFill/>
          </a:ln>
        </p:spPr>
        <p:txBody>
          <a:bodyPr vert="horz" wrap="square" lIns="91440" tIns="45720" rIns="91440" bIns="45720" numCol="1" anchor="t" anchorCtr="0" compatLnSpc="1"/>
          <a:lstStyle/>
          <a:p>
            <a:pPr eaLnBrk="0" fontAlgn="base" hangingPunct="0">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69" name="椭圆 68"/>
          <p:cNvSpPr/>
          <p:nvPr/>
        </p:nvSpPr>
        <p:spPr>
          <a:xfrm>
            <a:off x="1501140" y="2407920"/>
            <a:ext cx="609600" cy="609600"/>
          </a:xfrm>
          <a:prstGeom prst="ellipse">
            <a:avLst/>
          </a:prstGeom>
          <a:solidFill>
            <a:srgbClr val="003466"/>
          </a:solidFill>
          <a:ln w="25400" cap="flat" cmpd="sng" algn="ctr">
            <a:noFill/>
            <a:prstDash val="solid"/>
          </a:ln>
          <a:effectLst/>
        </p:spPr>
        <p:txBody>
          <a:bodyPr wrap="square" rtlCol="0" anchor="ctr">
            <a:noAutofit/>
          </a:bodyPr>
          <a:lstStyle/>
          <a:p>
            <a:pPr algn="ctr" eaLnBrk="0" fontAlgn="base" hangingPunct="0">
              <a:spcBef>
                <a:spcPct val="0"/>
              </a:spcBef>
              <a:spcAft>
                <a:spcPct val="0"/>
              </a:spcAft>
              <a:defRPr/>
            </a:pPr>
            <a:endParaRPr lang="zh-CN" altLang="en-US" kern="0">
              <a:solidFill>
                <a:prstClr val="white"/>
              </a:solidFill>
              <a:latin typeface="微软雅黑" panose="020B0503020204020204" pitchFamily="34" charset="-122"/>
              <a:ea typeface="微软雅黑" panose="020B0503020204020204" pitchFamily="34" charset="-122"/>
            </a:endParaRPr>
          </a:p>
        </p:txBody>
      </p:sp>
      <p:sp>
        <p:nvSpPr>
          <p:cNvPr id="72" name="椭圆 71"/>
          <p:cNvSpPr/>
          <p:nvPr/>
        </p:nvSpPr>
        <p:spPr>
          <a:xfrm>
            <a:off x="4884420" y="1421765"/>
            <a:ext cx="609600" cy="609600"/>
          </a:xfrm>
          <a:prstGeom prst="ellipse">
            <a:avLst/>
          </a:prstGeom>
          <a:solidFill>
            <a:srgbClr val="003466"/>
          </a:solidFill>
          <a:ln w="25400" cap="flat" cmpd="sng" algn="ctr">
            <a:noFill/>
            <a:prstDash val="solid"/>
          </a:ln>
          <a:effectLst/>
        </p:spPr>
        <p:txBody>
          <a:bodyPr wrap="square" rtlCol="0" anchor="ctr">
            <a:noAutofit/>
          </a:bodyPr>
          <a:lstStyle/>
          <a:p>
            <a:pPr algn="ctr" eaLnBrk="0" fontAlgn="base" hangingPunct="0">
              <a:spcBef>
                <a:spcPct val="0"/>
              </a:spcBef>
              <a:spcAft>
                <a:spcPct val="0"/>
              </a:spcAft>
              <a:defRPr/>
            </a:pPr>
            <a:endParaRPr lang="zh-CN" altLang="en-US" kern="0">
              <a:solidFill>
                <a:prstClr val="white"/>
              </a:solidFill>
              <a:latin typeface="微软雅黑" panose="020B0503020204020204" pitchFamily="34" charset="-122"/>
              <a:ea typeface="微软雅黑" panose="020B0503020204020204" pitchFamily="34" charset="-122"/>
            </a:endParaRPr>
          </a:p>
        </p:txBody>
      </p:sp>
      <p:sp>
        <p:nvSpPr>
          <p:cNvPr id="75" name="椭圆 74"/>
          <p:cNvSpPr/>
          <p:nvPr/>
        </p:nvSpPr>
        <p:spPr>
          <a:xfrm>
            <a:off x="3597910" y="1448435"/>
            <a:ext cx="609600" cy="609600"/>
          </a:xfrm>
          <a:prstGeom prst="ellipse">
            <a:avLst/>
          </a:prstGeom>
          <a:solidFill>
            <a:srgbClr val="003466"/>
          </a:solidFill>
          <a:ln w="25400" cap="flat" cmpd="sng" algn="ctr">
            <a:noFill/>
            <a:prstDash val="solid"/>
          </a:ln>
          <a:effectLst/>
        </p:spPr>
        <p:txBody>
          <a:bodyPr wrap="square" rtlCol="0" anchor="ctr">
            <a:noAutofit/>
          </a:bodyPr>
          <a:lstStyle/>
          <a:p>
            <a:pPr algn="ctr" eaLnBrk="0" fontAlgn="base" hangingPunct="0">
              <a:spcBef>
                <a:spcPct val="0"/>
              </a:spcBef>
              <a:spcAft>
                <a:spcPct val="0"/>
              </a:spcAft>
              <a:defRPr/>
            </a:pPr>
            <a:endParaRPr lang="zh-CN" altLang="en-US" kern="0">
              <a:solidFill>
                <a:prstClr val="white"/>
              </a:solidFill>
              <a:latin typeface="微软雅黑" panose="020B0503020204020204" pitchFamily="34" charset="-122"/>
              <a:ea typeface="微软雅黑" panose="020B0503020204020204" pitchFamily="34" charset="-122"/>
            </a:endParaRPr>
          </a:p>
        </p:txBody>
      </p:sp>
      <p:sp>
        <p:nvSpPr>
          <p:cNvPr id="78" name="椭圆 77"/>
          <p:cNvSpPr/>
          <p:nvPr/>
        </p:nvSpPr>
        <p:spPr>
          <a:xfrm>
            <a:off x="6789420" y="2266950"/>
            <a:ext cx="609600" cy="609600"/>
          </a:xfrm>
          <a:prstGeom prst="ellipse">
            <a:avLst/>
          </a:prstGeom>
          <a:solidFill>
            <a:srgbClr val="003466"/>
          </a:solidFill>
          <a:ln w="25400" cap="flat" cmpd="sng" algn="ctr">
            <a:noFill/>
            <a:prstDash val="solid"/>
          </a:ln>
          <a:effectLst/>
        </p:spPr>
        <p:txBody>
          <a:bodyPr wrap="square" rtlCol="0" anchor="ctr">
            <a:noAutofit/>
          </a:bodyPr>
          <a:lstStyle/>
          <a:p>
            <a:pPr algn="ctr" eaLnBrk="0" fontAlgn="base" hangingPunct="0">
              <a:spcBef>
                <a:spcPct val="0"/>
              </a:spcBef>
              <a:spcAft>
                <a:spcPct val="0"/>
              </a:spcAft>
              <a:defRPr/>
            </a:pPr>
            <a:endParaRPr lang="zh-CN" altLang="en-US" kern="0">
              <a:solidFill>
                <a:prstClr val="white"/>
              </a:solidFill>
              <a:latin typeface="微软雅黑" panose="020B0503020204020204" pitchFamily="34" charset="-122"/>
              <a:ea typeface="微软雅黑" panose="020B0503020204020204" pitchFamily="34" charset="-122"/>
            </a:endParaRPr>
          </a:p>
        </p:txBody>
      </p:sp>
      <p:grpSp>
        <p:nvGrpSpPr>
          <p:cNvPr id="80" name="组合 79"/>
          <p:cNvGrpSpPr/>
          <p:nvPr/>
        </p:nvGrpSpPr>
        <p:grpSpPr>
          <a:xfrm>
            <a:off x="435665" y="3054956"/>
            <a:ext cx="2861945" cy="1591310"/>
            <a:chOff x="7347005" y="1591916"/>
            <a:chExt cx="2861945" cy="1591310"/>
          </a:xfrm>
        </p:grpSpPr>
        <p:sp>
          <p:nvSpPr>
            <p:cNvPr id="81" name="矩形 80"/>
            <p:cNvSpPr/>
            <p:nvPr/>
          </p:nvSpPr>
          <p:spPr>
            <a:xfrm>
              <a:off x="8190078" y="1591916"/>
              <a:ext cx="894080" cy="306705"/>
            </a:xfrm>
            <a:prstGeom prst="rect">
              <a:avLst/>
            </a:prstGeom>
          </p:spPr>
          <p:txBody>
            <a:bodyPr wrap="none">
              <a:spAutoFit/>
            </a:bodyPr>
            <a:lstStyle/>
            <a:p>
              <a:pPr algn="l" eaLnBrk="0" fontAlgn="base" hangingPunct="0">
                <a:spcBef>
                  <a:spcPct val="0"/>
                </a:spcBef>
                <a:spcAft>
                  <a:spcPct val="0"/>
                </a:spcAft>
                <a:defRPr/>
              </a:pPr>
              <a:r>
                <a:rPr lang="zh-CN" altLang="en-US" sz="1400" b="1" kern="0" dirty="0">
                  <a:solidFill>
                    <a:prstClr val="black">
                      <a:lumMod val="90000"/>
                      <a:lumOff val="10000"/>
                    </a:prstClr>
                  </a:solidFill>
                  <a:latin typeface="微软雅黑" panose="020B0503020204020204" pitchFamily="34" charset="-122"/>
                  <a:ea typeface="微软雅黑" panose="020B0503020204020204" pitchFamily="34" charset="-122"/>
                  <a:cs typeface="Arial" panose="020B0604020202020204" pitchFamily="34" charset="0"/>
                  <a:sym typeface="+mn-ea"/>
                </a:rPr>
                <a:t>监督原则</a:t>
              </a:r>
            </a:p>
          </p:txBody>
        </p:sp>
        <p:sp>
          <p:nvSpPr>
            <p:cNvPr id="82" name="文本框 81"/>
            <p:cNvSpPr txBox="1"/>
            <p:nvPr/>
          </p:nvSpPr>
          <p:spPr bwMode="auto">
            <a:xfrm>
              <a:off x="7347005" y="1973551"/>
              <a:ext cx="2861945" cy="1209675"/>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a:lnSpc>
                  <a:spcPct val="130000"/>
                </a:lnSpc>
                <a:spcBef>
                  <a:spcPts val="600"/>
                </a:spcBef>
                <a:defRPr/>
              </a:pPr>
              <a:r>
                <a:rPr lang="zh-CN" altLang="en-US" sz="1400" kern="0" dirty="0">
                  <a:solidFill>
                    <a:prstClr val="black">
                      <a:lumMod val="65000"/>
                      <a:lumOff val="35000"/>
                    </a:prstClr>
                  </a:solidFill>
                  <a:latin typeface="微软雅黑" panose="020B0503020204020204" pitchFamily="34" charset="-122"/>
                </a:rPr>
                <a:t>司法鉴定活动作为一种特殊科学技术活动，应该接受不同层面的监督。法律监督和社会监督相融合，共同保证司法鉴定的合理公正。</a:t>
              </a:r>
            </a:p>
          </p:txBody>
        </p:sp>
      </p:grpSp>
      <p:grpSp>
        <p:nvGrpSpPr>
          <p:cNvPr id="83" name="组合 82"/>
          <p:cNvGrpSpPr/>
          <p:nvPr/>
        </p:nvGrpSpPr>
        <p:grpSpPr>
          <a:xfrm>
            <a:off x="5991915" y="2948276"/>
            <a:ext cx="3021965" cy="1308100"/>
            <a:chOff x="7409235" y="1515716"/>
            <a:chExt cx="3021965" cy="1308100"/>
          </a:xfrm>
        </p:grpSpPr>
        <p:sp>
          <p:nvSpPr>
            <p:cNvPr id="84" name="矩形 83"/>
            <p:cNvSpPr/>
            <p:nvPr/>
          </p:nvSpPr>
          <p:spPr>
            <a:xfrm>
              <a:off x="8092301" y="1515716"/>
              <a:ext cx="1960880" cy="306705"/>
            </a:xfrm>
            <a:prstGeom prst="rect">
              <a:avLst/>
            </a:prstGeom>
          </p:spPr>
          <p:txBody>
            <a:bodyPr wrap="none">
              <a:spAutoFit/>
            </a:bodyPr>
            <a:lstStyle/>
            <a:p>
              <a:pPr algn="l" eaLnBrk="0" fontAlgn="base" hangingPunct="0">
                <a:spcBef>
                  <a:spcPct val="0"/>
                </a:spcBef>
                <a:spcAft>
                  <a:spcPct val="0"/>
                </a:spcAft>
                <a:defRPr/>
              </a:pPr>
              <a:r>
                <a:rPr lang="zh-CN" altLang="en-US" sz="1400" b="1" kern="0" dirty="0">
                  <a:solidFill>
                    <a:prstClr val="black">
                      <a:lumMod val="90000"/>
                      <a:lumOff val="10000"/>
                    </a:prstClr>
                  </a:solidFill>
                  <a:latin typeface="微软雅黑" panose="020B0503020204020204" pitchFamily="34" charset="-122"/>
                  <a:ea typeface="微软雅黑" panose="020B0503020204020204" pitchFamily="34" charset="-122"/>
                </a:rPr>
                <a:t>公开、公平、公正原则</a:t>
              </a:r>
            </a:p>
          </p:txBody>
        </p:sp>
        <p:sp>
          <p:nvSpPr>
            <p:cNvPr id="85" name="文本框 84"/>
            <p:cNvSpPr txBox="1"/>
            <p:nvPr/>
          </p:nvSpPr>
          <p:spPr bwMode="auto">
            <a:xfrm>
              <a:off x="7409235" y="1894176"/>
              <a:ext cx="3021965" cy="929640"/>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a:lnSpc>
                  <a:spcPct val="130000"/>
                </a:lnSpc>
                <a:spcBef>
                  <a:spcPts val="600"/>
                </a:spcBef>
                <a:defRPr/>
              </a:pPr>
              <a:r>
                <a:rPr lang="zh-CN" altLang="en-US" sz="1400" kern="0" dirty="0">
                  <a:solidFill>
                    <a:prstClr val="black">
                      <a:lumMod val="65000"/>
                      <a:lumOff val="35000"/>
                    </a:prstClr>
                  </a:solidFill>
                  <a:latin typeface="微软雅黑" panose="020B0503020204020204" pitchFamily="34" charset="-122"/>
                </a:rPr>
                <a:t>公开要求社会监督的介入，最大限度防止和克服腐败。公正原则强调司法鉴定活动符合正义的价值目标。</a:t>
              </a:r>
            </a:p>
          </p:txBody>
        </p:sp>
      </p:grpSp>
      <p:grpSp>
        <p:nvGrpSpPr>
          <p:cNvPr id="86" name="组合 85"/>
          <p:cNvGrpSpPr/>
          <p:nvPr/>
        </p:nvGrpSpPr>
        <p:grpSpPr>
          <a:xfrm>
            <a:off x="316285" y="977871"/>
            <a:ext cx="3281680" cy="1430020"/>
            <a:chOff x="5846500" y="1276956"/>
            <a:chExt cx="3281680" cy="1430020"/>
          </a:xfrm>
        </p:grpSpPr>
        <p:sp>
          <p:nvSpPr>
            <p:cNvPr id="87" name="矩形 86"/>
            <p:cNvSpPr/>
            <p:nvPr/>
          </p:nvSpPr>
          <p:spPr>
            <a:xfrm>
              <a:off x="7979331" y="1276956"/>
              <a:ext cx="894080" cy="306705"/>
            </a:xfrm>
            <a:prstGeom prst="rect">
              <a:avLst/>
            </a:prstGeom>
          </p:spPr>
          <p:txBody>
            <a:bodyPr wrap="none">
              <a:spAutoFit/>
            </a:bodyPr>
            <a:lstStyle/>
            <a:p>
              <a:pPr algn="l" eaLnBrk="0" fontAlgn="base" hangingPunct="0">
                <a:spcBef>
                  <a:spcPct val="0"/>
                </a:spcBef>
                <a:spcAft>
                  <a:spcPct val="0"/>
                </a:spcAft>
                <a:defRPr/>
              </a:pPr>
              <a:r>
                <a:rPr lang="zh-CN" altLang="en-US" sz="1400" b="1" kern="0" dirty="0">
                  <a:solidFill>
                    <a:prstClr val="black">
                      <a:lumMod val="90000"/>
                      <a:lumOff val="10000"/>
                    </a:prstClr>
                  </a:solidFill>
                  <a:latin typeface="微软雅黑" panose="020B0503020204020204" pitchFamily="34" charset="-122"/>
                  <a:ea typeface="微软雅黑" panose="020B0503020204020204" pitchFamily="34" charset="-122"/>
                </a:rPr>
                <a:t>保密原则</a:t>
              </a:r>
            </a:p>
          </p:txBody>
        </p:sp>
        <p:sp>
          <p:nvSpPr>
            <p:cNvPr id="88" name="文本框 87"/>
            <p:cNvSpPr txBox="1"/>
            <p:nvPr/>
          </p:nvSpPr>
          <p:spPr bwMode="auto">
            <a:xfrm>
              <a:off x="5846500" y="1497301"/>
              <a:ext cx="3281680" cy="1209675"/>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algn="l">
                <a:lnSpc>
                  <a:spcPct val="130000"/>
                </a:lnSpc>
                <a:spcBef>
                  <a:spcPts val="600"/>
                </a:spcBef>
                <a:defRPr/>
              </a:pPr>
              <a:r>
                <a:rPr lang="zh-CN" altLang="en-US" sz="1400" kern="0" dirty="0">
                  <a:solidFill>
                    <a:prstClr val="black">
                      <a:lumMod val="65000"/>
                      <a:lumOff val="35000"/>
                    </a:prstClr>
                  </a:solidFill>
                  <a:latin typeface="微软雅黑" panose="020B0503020204020204" pitchFamily="34" charset="-122"/>
                </a:rPr>
                <a:t>保守案件秘密，维护国家利益和委托人的合法利益是有关人员在司法鉴定活动中应重视的一条原则，同时也是鉴定人的义务之一。</a:t>
              </a:r>
            </a:p>
          </p:txBody>
        </p:sp>
      </p:grpSp>
      <p:grpSp>
        <p:nvGrpSpPr>
          <p:cNvPr id="89" name="组合 88"/>
          <p:cNvGrpSpPr/>
          <p:nvPr/>
        </p:nvGrpSpPr>
        <p:grpSpPr>
          <a:xfrm>
            <a:off x="5448600" y="977871"/>
            <a:ext cx="3510915" cy="1236345"/>
            <a:chOff x="6583980" y="1276956"/>
            <a:chExt cx="3510915" cy="1236345"/>
          </a:xfrm>
        </p:grpSpPr>
        <p:sp>
          <p:nvSpPr>
            <p:cNvPr id="90" name="矩形 89"/>
            <p:cNvSpPr/>
            <p:nvPr/>
          </p:nvSpPr>
          <p:spPr>
            <a:xfrm>
              <a:off x="6583980" y="1276956"/>
              <a:ext cx="894080" cy="306705"/>
            </a:xfrm>
            <a:prstGeom prst="rect">
              <a:avLst/>
            </a:prstGeom>
          </p:spPr>
          <p:txBody>
            <a:bodyPr wrap="none">
              <a:spAutoFit/>
            </a:bodyPr>
            <a:lstStyle/>
            <a:p>
              <a:pPr algn="l" eaLnBrk="0" fontAlgn="base" hangingPunct="0">
                <a:spcBef>
                  <a:spcPct val="0"/>
                </a:spcBef>
                <a:spcAft>
                  <a:spcPct val="0"/>
                </a:spcAft>
                <a:defRPr/>
              </a:pPr>
              <a:r>
                <a:rPr lang="zh-CN" altLang="en-US" sz="1400" b="1" kern="0" dirty="0">
                  <a:solidFill>
                    <a:prstClr val="black">
                      <a:lumMod val="90000"/>
                      <a:lumOff val="10000"/>
                    </a:prstClr>
                  </a:solidFill>
                  <a:latin typeface="微软雅黑" panose="020B0503020204020204" pitchFamily="34" charset="-122"/>
                  <a:ea typeface="微软雅黑" panose="020B0503020204020204" pitchFamily="34" charset="-122"/>
                  <a:cs typeface="Arial" panose="020B0604020202020204" pitchFamily="34" charset="0"/>
                </a:rPr>
                <a:t>时限原则</a:t>
              </a:r>
            </a:p>
          </p:txBody>
        </p:sp>
        <p:sp>
          <p:nvSpPr>
            <p:cNvPr id="91" name="文本框 90"/>
            <p:cNvSpPr txBox="1"/>
            <p:nvPr/>
          </p:nvSpPr>
          <p:spPr bwMode="auto">
            <a:xfrm>
              <a:off x="6728125" y="1583661"/>
              <a:ext cx="3366770" cy="929640"/>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a:lnSpc>
                  <a:spcPct val="130000"/>
                </a:lnSpc>
                <a:spcBef>
                  <a:spcPts val="600"/>
                </a:spcBef>
                <a:defRPr/>
              </a:pPr>
              <a:r>
                <a:rPr lang="zh-CN" altLang="en-US" sz="1400" kern="0" dirty="0">
                  <a:solidFill>
                    <a:prstClr val="black">
                      <a:lumMod val="65000"/>
                      <a:lumOff val="35000"/>
                    </a:prstClr>
                  </a:solidFill>
                  <a:latin typeface="微软雅黑" panose="020B0503020204020204" pitchFamily="34" charset="-122"/>
                </a:rPr>
                <a:t>鉴定客体及其反映形象随时都在发生变化，改变着自身属性。需要鉴定人及时进行鉴定，才能得出合理的鉴定结果。</a:t>
              </a:r>
            </a:p>
          </p:txBody>
        </p:sp>
      </p:grpSp>
      <p:sp>
        <p:nvSpPr>
          <p:cNvPr id="92"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sym typeface="+mn-ea"/>
              </a:rPr>
              <a:t>2.2.4 司法鉴定原则和方法</a:t>
            </a:r>
            <a:endParaRPr lang="en-US" altLang="zh-CN" b="1" dirty="0">
              <a:solidFill>
                <a:prstClr val="black">
                  <a:lumMod val="75000"/>
                  <a:lumOff val="25000"/>
                </a:prstClr>
              </a:solidFill>
              <a:latin typeface="微软雅黑" panose="020B0503020204020204" pitchFamily="34" charset="-122"/>
            </a:endParaRPr>
          </a:p>
        </p:txBody>
      </p:sp>
      <p:sp>
        <p:nvSpPr>
          <p:cNvPr id="2" name="文本框 1"/>
          <p:cNvSpPr txBox="1"/>
          <p:nvPr/>
        </p:nvSpPr>
        <p:spPr>
          <a:xfrm>
            <a:off x="1600200" y="2528570"/>
            <a:ext cx="412115" cy="368300"/>
          </a:xfrm>
          <a:prstGeom prst="rect">
            <a:avLst/>
          </a:prstGeom>
          <a:noFill/>
        </p:spPr>
        <p:txBody>
          <a:bodyPr wrap="square" rtlCol="0">
            <a:spAutoFit/>
          </a:bodyPr>
          <a:lstStyle/>
          <a:p>
            <a:r>
              <a:rPr lang="zh-CN" altLang="en-US" b="1">
                <a:solidFill>
                  <a:schemeClr val="accent2"/>
                </a:solidFill>
                <a:latin typeface="黑体" panose="02010609060101010101" charset="-122"/>
                <a:ea typeface="黑体" panose="02010609060101010101" charset="-122"/>
              </a:rPr>
              <a:t>５</a:t>
            </a:r>
          </a:p>
        </p:txBody>
      </p:sp>
      <p:sp>
        <p:nvSpPr>
          <p:cNvPr id="3" name="文本框 2"/>
          <p:cNvSpPr txBox="1"/>
          <p:nvPr/>
        </p:nvSpPr>
        <p:spPr>
          <a:xfrm>
            <a:off x="6887845" y="2407920"/>
            <a:ext cx="412115" cy="368300"/>
          </a:xfrm>
          <a:prstGeom prst="rect">
            <a:avLst/>
          </a:prstGeom>
          <a:noFill/>
        </p:spPr>
        <p:txBody>
          <a:bodyPr wrap="square" rtlCol="0">
            <a:spAutoFit/>
          </a:bodyPr>
          <a:lstStyle/>
          <a:p>
            <a:r>
              <a:rPr lang="zh-CN" altLang="en-US" b="1">
                <a:solidFill>
                  <a:schemeClr val="accent2"/>
                </a:solidFill>
                <a:latin typeface="黑体" panose="02010609060101010101" charset="-122"/>
                <a:ea typeface="黑体" panose="02010609060101010101" charset="-122"/>
              </a:rPr>
              <a:t>８</a:t>
            </a:r>
          </a:p>
        </p:txBody>
      </p:sp>
      <p:sp>
        <p:nvSpPr>
          <p:cNvPr id="4" name="文本框 3"/>
          <p:cNvSpPr txBox="1"/>
          <p:nvPr/>
        </p:nvSpPr>
        <p:spPr>
          <a:xfrm>
            <a:off x="4983480" y="1542415"/>
            <a:ext cx="412115" cy="368300"/>
          </a:xfrm>
          <a:prstGeom prst="rect">
            <a:avLst/>
          </a:prstGeom>
          <a:noFill/>
        </p:spPr>
        <p:txBody>
          <a:bodyPr wrap="square" rtlCol="0">
            <a:spAutoFit/>
          </a:bodyPr>
          <a:lstStyle/>
          <a:p>
            <a:r>
              <a:rPr lang="zh-CN" altLang="en-US" b="1">
                <a:solidFill>
                  <a:schemeClr val="accent2"/>
                </a:solidFill>
                <a:latin typeface="黑体" panose="02010609060101010101" charset="-122"/>
                <a:ea typeface="黑体" panose="02010609060101010101" charset="-122"/>
              </a:rPr>
              <a:t>７</a:t>
            </a:r>
          </a:p>
        </p:txBody>
      </p:sp>
      <p:sp>
        <p:nvSpPr>
          <p:cNvPr id="5" name="文本框 4"/>
          <p:cNvSpPr txBox="1"/>
          <p:nvPr/>
        </p:nvSpPr>
        <p:spPr>
          <a:xfrm>
            <a:off x="3707130" y="1542415"/>
            <a:ext cx="701675" cy="368300"/>
          </a:xfrm>
          <a:prstGeom prst="rect">
            <a:avLst/>
          </a:prstGeom>
          <a:noFill/>
        </p:spPr>
        <p:txBody>
          <a:bodyPr wrap="square" rtlCol="0">
            <a:spAutoFit/>
          </a:bodyPr>
          <a:lstStyle/>
          <a:p>
            <a:r>
              <a:rPr lang="zh-CN" altLang="en-US" b="1">
                <a:solidFill>
                  <a:schemeClr val="accent2"/>
                </a:solidFill>
                <a:latin typeface="黑体" panose="02010609060101010101" charset="-122"/>
                <a:ea typeface="黑体" panose="02010609060101010101" charset="-122"/>
              </a:rPr>
              <a:t>６</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down)">
                                      <p:cBhvr>
                                        <p:cTn id="7" dur="500"/>
                                        <p:tgtEl>
                                          <p:spTgt spid="64"/>
                                        </p:tgtEl>
                                      </p:cBhvr>
                                    </p:animEffect>
                                  </p:childTnLst>
                                </p:cTn>
                              </p:par>
                              <p:par>
                                <p:cTn id="8" presetID="22" presetClass="entr" presetSubtype="4" fill="hold" grpId="0" nodeType="withEffect">
                                  <p:stCondLst>
                                    <p:cond delay="100"/>
                                  </p:stCondLst>
                                  <p:childTnLst>
                                    <p:set>
                                      <p:cBhvr>
                                        <p:cTn id="9" dur="1" fill="hold">
                                          <p:stCondLst>
                                            <p:cond delay="0"/>
                                          </p:stCondLst>
                                        </p:cTn>
                                        <p:tgtEl>
                                          <p:spTgt spid="66"/>
                                        </p:tgtEl>
                                        <p:attrNameLst>
                                          <p:attrName>style.visibility</p:attrName>
                                        </p:attrNameLst>
                                      </p:cBhvr>
                                      <p:to>
                                        <p:strVal val="visible"/>
                                      </p:to>
                                    </p:set>
                                    <p:animEffect transition="in" filter="wipe(down)">
                                      <p:cBhvr>
                                        <p:cTn id="10" dur="500"/>
                                        <p:tgtEl>
                                          <p:spTgt spid="66"/>
                                        </p:tgtEl>
                                      </p:cBhvr>
                                    </p:animEffect>
                                  </p:childTnLst>
                                </p:cTn>
                              </p:par>
                              <p:par>
                                <p:cTn id="11" presetID="22" presetClass="entr" presetSubtype="4" fill="hold" grpId="0" nodeType="withEffect">
                                  <p:stCondLst>
                                    <p:cond delay="200"/>
                                  </p:stCondLst>
                                  <p:childTnLst>
                                    <p:set>
                                      <p:cBhvr>
                                        <p:cTn id="12" dur="1" fill="hold">
                                          <p:stCondLst>
                                            <p:cond delay="0"/>
                                          </p:stCondLst>
                                        </p:cTn>
                                        <p:tgtEl>
                                          <p:spTgt spid="67"/>
                                        </p:tgtEl>
                                        <p:attrNameLst>
                                          <p:attrName>style.visibility</p:attrName>
                                        </p:attrNameLst>
                                      </p:cBhvr>
                                      <p:to>
                                        <p:strVal val="visible"/>
                                      </p:to>
                                    </p:set>
                                    <p:animEffect transition="in" filter="wipe(down)">
                                      <p:cBhvr>
                                        <p:cTn id="13" dur="500"/>
                                        <p:tgtEl>
                                          <p:spTgt spid="67"/>
                                        </p:tgtEl>
                                      </p:cBhvr>
                                    </p:animEffect>
                                  </p:childTnLst>
                                </p:cTn>
                              </p:par>
                              <p:par>
                                <p:cTn id="14" presetID="22" presetClass="entr" presetSubtype="4" fill="hold" grpId="0" nodeType="withEffect">
                                  <p:stCondLst>
                                    <p:cond delay="300"/>
                                  </p:stCondLst>
                                  <p:childTnLst>
                                    <p:set>
                                      <p:cBhvr>
                                        <p:cTn id="15" dur="1" fill="hold">
                                          <p:stCondLst>
                                            <p:cond delay="0"/>
                                          </p:stCondLst>
                                        </p:cTn>
                                        <p:tgtEl>
                                          <p:spTgt spid="65"/>
                                        </p:tgtEl>
                                        <p:attrNameLst>
                                          <p:attrName>style.visibility</p:attrName>
                                        </p:attrNameLst>
                                      </p:cBhvr>
                                      <p:to>
                                        <p:strVal val="visible"/>
                                      </p:to>
                                    </p:set>
                                    <p:animEffect transition="in" filter="wipe(down)">
                                      <p:cBhvr>
                                        <p:cTn id="16" dur="500"/>
                                        <p:tgtEl>
                                          <p:spTgt spid="65"/>
                                        </p:tgtEl>
                                      </p:cBhvr>
                                    </p:animEffect>
                                  </p:childTnLst>
                                </p:cTn>
                              </p:par>
                            </p:childTnLst>
                          </p:cTn>
                        </p:par>
                        <p:par>
                          <p:cTn id="17" fill="hold">
                            <p:stCondLst>
                              <p:cond delay="500"/>
                            </p:stCondLst>
                            <p:childTnLst>
                              <p:par>
                                <p:cTn id="18" presetID="2" presetClass="entr" presetSubtype="4" fill="hold" nodeType="afterEffect">
                                  <p:stCondLst>
                                    <p:cond delay="0"/>
                                  </p:stCondLst>
                                  <p:childTnLst>
                                    <p:set>
                                      <p:cBhvr>
                                        <p:cTn id="19" dur="1" fill="hold">
                                          <p:stCondLst>
                                            <p:cond delay="0"/>
                                          </p:stCondLst>
                                        </p:cTn>
                                        <p:tgtEl>
                                          <p:spTgt spid="80"/>
                                        </p:tgtEl>
                                        <p:attrNameLst>
                                          <p:attrName>style.visibility</p:attrName>
                                        </p:attrNameLst>
                                      </p:cBhvr>
                                      <p:to>
                                        <p:strVal val="visible"/>
                                      </p:to>
                                    </p:set>
                                    <p:anim calcmode="lin" valueType="num">
                                      <p:cBhvr additive="base">
                                        <p:cTn id="20" dur="500" fill="hold"/>
                                        <p:tgtEl>
                                          <p:spTgt spid="80"/>
                                        </p:tgtEl>
                                        <p:attrNameLst>
                                          <p:attrName>ppt_x</p:attrName>
                                        </p:attrNameLst>
                                      </p:cBhvr>
                                      <p:tavLst>
                                        <p:tav tm="0">
                                          <p:val>
                                            <p:strVal val="#ppt_x"/>
                                          </p:val>
                                        </p:tav>
                                        <p:tav tm="100000">
                                          <p:val>
                                            <p:strVal val="#ppt_x"/>
                                          </p:val>
                                        </p:tav>
                                      </p:tavLst>
                                    </p:anim>
                                    <p:anim calcmode="lin" valueType="num">
                                      <p:cBhvr additive="base">
                                        <p:cTn id="21" dur="500" fill="hold"/>
                                        <p:tgtEl>
                                          <p:spTgt spid="80"/>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86"/>
                                        </p:tgtEl>
                                        <p:attrNameLst>
                                          <p:attrName>style.visibility</p:attrName>
                                        </p:attrNameLst>
                                      </p:cBhvr>
                                      <p:to>
                                        <p:strVal val="visible"/>
                                      </p:to>
                                    </p:set>
                                    <p:anim calcmode="lin" valueType="num">
                                      <p:cBhvr additive="base">
                                        <p:cTn id="25" dur="500" fill="hold"/>
                                        <p:tgtEl>
                                          <p:spTgt spid="86"/>
                                        </p:tgtEl>
                                        <p:attrNameLst>
                                          <p:attrName>ppt_x</p:attrName>
                                        </p:attrNameLst>
                                      </p:cBhvr>
                                      <p:tavLst>
                                        <p:tav tm="0">
                                          <p:val>
                                            <p:strVal val="0-#ppt_w/2"/>
                                          </p:val>
                                        </p:tav>
                                        <p:tav tm="100000">
                                          <p:val>
                                            <p:strVal val="#ppt_x"/>
                                          </p:val>
                                        </p:tav>
                                      </p:tavLst>
                                    </p:anim>
                                    <p:anim calcmode="lin" valueType="num">
                                      <p:cBhvr additive="base">
                                        <p:cTn id="26" dur="500" fill="hold"/>
                                        <p:tgtEl>
                                          <p:spTgt spid="86"/>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2" fill="hold" nodeType="after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additive="base">
                                        <p:cTn id="30" dur="500" fill="hold"/>
                                        <p:tgtEl>
                                          <p:spTgt spid="89"/>
                                        </p:tgtEl>
                                        <p:attrNameLst>
                                          <p:attrName>ppt_x</p:attrName>
                                        </p:attrNameLst>
                                      </p:cBhvr>
                                      <p:tavLst>
                                        <p:tav tm="0">
                                          <p:val>
                                            <p:strVal val="1+#ppt_w/2"/>
                                          </p:val>
                                        </p:tav>
                                        <p:tav tm="100000">
                                          <p:val>
                                            <p:strVal val="#ppt_x"/>
                                          </p:val>
                                        </p:tav>
                                      </p:tavLst>
                                    </p:anim>
                                    <p:anim calcmode="lin" valueType="num">
                                      <p:cBhvr additive="base">
                                        <p:cTn id="31" dur="500" fill="hold"/>
                                        <p:tgtEl>
                                          <p:spTgt spid="89"/>
                                        </p:tgtEl>
                                        <p:attrNameLst>
                                          <p:attrName>ppt_y</p:attrName>
                                        </p:attrNameLst>
                                      </p:cBhvr>
                                      <p:tavLst>
                                        <p:tav tm="0">
                                          <p:val>
                                            <p:strVal val="#ppt_y"/>
                                          </p:val>
                                        </p:tav>
                                        <p:tav tm="100000">
                                          <p:val>
                                            <p:strVal val="#ppt_y"/>
                                          </p:val>
                                        </p:tav>
                                      </p:tavLst>
                                    </p:anim>
                                  </p:childTnLst>
                                </p:cTn>
                              </p:par>
                            </p:childTnLst>
                          </p:cTn>
                        </p:par>
                        <p:par>
                          <p:cTn id="32" fill="hold">
                            <p:stCondLst>
                              <p:cond delay="2000"/>
                            </p:stCondLst>
                            <p:childTnLst>
                              <p:par>
                                <p:cTn id="33" presetID="2" presetClass="entr" presetSubtype="4" fill="hold" nodeType="afterEffect">
                                  <p:stCondLst>
                                    <p:cond delay="0"/>
                                  </p:stCondLst>
                                  <p:childTnLst>
                                    <p:set>
                                      <p:cBhvr>
                                        <p:cTn id="34" dur="1" fill="hold">
                                          <p:stCondLst>
                                            <p:cond delay="0"/>
                                          </p:stCondLst>
                                        </p:cTn>
                                        <p:tgtEl>
                                          <p:spTgt spid="83"/>
                                        </p:tgtEl>
                                        <p:attrNameLst>
                                          <p:attrName>style.visibility</p:attrName>
                                        </p:attrNameLst>
                                      </p:cBhvr>
                                      <p:to>
                                        <p:strVal val="visible"/>
                                      </p:to>
                                    </p:set>
                                    <p:anim calcmode="lin" valueType="num">
                                      <p:cBhvr additive="base">
                                        <p:cTn id="35" dur="500" fill="hold"/>
                                        <p:tgtEl>
                                          <p:spTgt spid="83"/>
                                        </p:tgtEl>
                                        <p:attrNameLst>
                                          <p:attrName>ppt_x</p:attrName>
                                        </p:attrNameLst>
                                      </p:cBhvr>
                                      <p:tavLst>
                                        <p:tav tm="0">
                                          <p:val>
                                            <p:strVal val="#ppt_x"/>
                                          </p:val>
                                        </p:tav>
                                        <p:tav tm="100000">
                                          <p:val>
                                            <p:strVal val="#ppt_x"/>
                                          </p:val>
                                        </p:tav>
                                      </p:tavLst>
                                    </p:anim>
                                    <p:anim calcmode="lin" valueType="num">
                                      <p:cBhvr additive="base">
                                        <p:cTn id="36"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P spid="65" grpId="0" bldLvl="0" animBg="1"/>
      <p:bldP spid="66" grpId="0" bldLvl="0" animBg="1"/>
      <p:bldP spid="6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3"/>
          <p:cNvGrpSpPr/>
          <p:nvPr/>
        </p:nvGrpSpPr>
        <p:grpSpPr bwMode="auto">
          <a:xfrm>
            <a:off x="3052561" y="886621"/>
            <a:ext cx="5340350" cy="518795"/>
            <a:chOff x="6043602" y="1822719"/>
            <a:chExt cx="7242225" cy="576239"/>
          </a:xfrm>
        </p:grpSpPr>
        <p:sp>
          <p:nvSpPr>
            <p:cNvPr id="73" name="对角圆角矩形 72"/>
            <p:cNvSpPr/>
            <p:nvPr/>
          </p:nvSpPr>
          <p:spPr>
            <a:xfrm>
              <a:off x="6043602" y="1822719"/>
              <a:ext cx="7242225" cy="576239"/>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16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        </a:t>
              </a:r>
              <a:r>
                <a:rPr kumimoji="0" lang="zh-CN" altLang="en-US" sz="216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计算机取证与司法鉴定的法律基础</a:t>
              </a:r>
            </a:p>
          </p:txBody>
        </p:sp>
        <p:sp>
          <p:nvSpPr>
            <p:cNvPr id="74" name="对角圆角矩形 73"/>
            <p:cNvSpPr/>
            <p:nvPr/>
          </p:nvSpPr>
          <p:spPr>
            <a:xfrm>
              <a:off x="6140050" y="1894661"/>
              <a:ext cx="911952" cy="433061"/>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16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2.1</a:t>
              </a:r>
            </a:p>
          </p:txBody>
        </p:sp>
      </p:grpSp>
      <p:grpSp>
        <p:nvGrpSpPr>
          <p:cNvPr id="75" name="组合 74"/>
          <p:cNvGrpSpPr/>
          <p:nvPr/>
        </p:nvGrpSpPr>
        <p:grpSpPr bwMode="auto">
          <a:xfrm>
            <a:off x="3322434" y="2312826"/>
            <a:ext cx="2499995" cy="518795"/>
            <a:chOff x="5013499" y="1556792"/>
            <a:chExt cx="3390327" cy="576239"/>
          </a:xfrm>
        </p:grpSpPr>
        <p:sp>
          <p:nvSpPr>
            <p:cNvPr id="76" name="对角圆角矩形 75"/>
            <p:cNvSpPr/>
            <p:nvPr/>
          </p:nvSpPr>
          <p:spPr>
            <a:xfrm>
              <a:off x="5013499" y="1556792"/>
              <a:ext cx="3390327" cy="576239"/>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16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         </a:t>
              </a:r>
              <a:r>
                <a:rPr kumimoji="0" lang="zh-CN" altLang="en-US" sz="216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司法鉴定</a:t>
              </a:r>
            </a:p>
          </p:txBody>
        </p:sp>
        <p:sp>
          <p:nvSpPr>
            <p:cNvPr id="77" name="对角圆角矩形 76"/>
            <p:cNvSpPr/>
            <p:nvPr/>
          </p:nvSpPr>
          <p:spPr>
            <a:xfrm>
              <a:off x="5084974" y="1628028"/>
              <a:ext cx="965343" cy="433061"/>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16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2.2</a:t>
              </a:r>
              <a:endParaRPr kumimoji="0" lang="zh-CN" altLang="en-US" sz="216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endParaRPr>
            </a:p>
          </p:txBody>
        </p:sp>
      </p:grpSp>
      <p:grpSp>
        <p:nvGrpSpPr>
          <p:cNvPr id="78" name="组合 77"/>
          <p:cNvGrpSpPr/>
          <p:nvPr/>
        </p:nvGrpSpPr>
        <p:grpSpPr bwMode="auto">
          <a:xfrm>
            <a:off x="3001010" y="3745865"/>
            <a:ext cx="4578985" cy="518795"/>
            <a:chOff x="5013499" y="1556792"/>
            <a:chExt cx="5137409" cy="576064"/>
          </a:xfrm>
        </p:grpSpPr>
        <p:sp>
          <p:nvSpPr>
            <p:cNvPr id="79" name="对角圆角矩形 78"/>
            <p:cNvSpPr/>
            <p:nvPr/>
          </p:nvSpPr>
          <p:spPr>
            <a:xfrm>
              <a:off x="5013499" y="1556792"/>
              <a:ext cx="5137409"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16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        </a:t>
              </a:r>
              <a:r>
                <a:rPr kumimoji="0" lang="zh-CN" altLang="en-US" sz="216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信息网络安全的法律责任制度</a:t>
              </a:r>
            </a:p>
          </p:txBody>
        </p:sp>
        <p:sp>
          <p:nvSpPr>
            <p:cNvPr id="80" name="对角圆角矩形 79"/>
            <p:cNvSpPr/>
            <p:nvPr/>
          </p:nvSpPr>
          <p:spPr>
            <a:xfrm>
              <a:off x="5084743" y="1628007"/>
              <a:ext cx="760174" cy="432929"/>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16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2.3</a:t>
              </a:r>
            </a:p>
          </p:txBody>
        </p:sp>
      </p:grpSp>
      <p:sp>
        <p:nvSpPr>
          <p:cNvPr id="84" name="TextBox 14"/>
          <p:cNvSpPr txBox="1"/>
          <p:nvPr/>
        </p:nvSpPr>
        <p:spPr>
          <a:xfrm>
            <a:off x="971600" y="3507854"/>
            <a:ext cx="1568989" cy="757130"/>
          </a:xfrm>
          <a:prstGeom prst="rect">
            <a:avLst/>
          </a:prstGeom>
          <a:noFill/>
        </p:spPr>
        <p:txBody>
          <a:bodyPr wrap="square">
            <a:spAutoFit/>
          </a:bodyPr>
          <a:lstStyle/>
          <a:p>
            <a:pPr algn="ctr">
              <a:defRPr/>
            </a:pPr>
            <a:r>
              <a:rPr lang="zh-CN" altLang="en-US" sz="4320" b="1" dirty="0">
                <a:solidFill>
                  <a:srgbClr val="003466"/>
                </a:solidFill>
                <a:latin typeface="微软雅黑" panose="020B0503020204020204" pitchFamily="34" charset="-122"/>
                <a:ea typeface="微软雅黑" panose="020B0503020204020204" pitchFamily="34" charset="-122"/>
              </a:rPr>
              <a:t>目 录</a:t>
            </a:r>
          </a:p>
        </p:txBody>
      </p:sp>
      <p:sp>
        <p:nvSpPr>
          <p:cNvPr id="2" name="文本框 1"/>
          <p:cNvSpPr txBox="1"/>
          <p:nvPr/>
        </p:nvSpPr>
        <p:spPr>
          <a:xfrm>
            <a:off x="1261408" y="4070063"/>
            <a:ext cx="989373" cy="400110"/>
          </a:xfrm>
          <a:prstGeom prst="rect">
            <a:avLst/>
          </a:prstGeom>
          <a:noFill/>
        </p:spPr>
        <p:txBody>
          <a:bodyPr wrap="none" rtlCol="0">
            <a:spAutoFit/>
          </a:bodyPr>
          <a:lstStyle/>
          <a:p>
            <a:pPr algn="ctr"/>
            <a:r>
              <a:rPr lang="en-US" altLang="zh-CN" sz="2000" dirty="0">
                <a:solidFill>
                  <a:srgbClr val="003466"/>
                </a:solidFill>
              </a:rPr>
              <a:t>content</a:t>
            </a:r>
            <a:endParaRPr lang="zh-CN" altLang="en-US" sz="2000" dirty="0">
              <a:solidFill>
                <a:srgbClr val="003466"/>
              </a:solidFill>
            </a:endParaRPr>
          </a:p>
        </p:txBody>
      </p:sp>
      <p:pic>
        <p:nvPicPr>
          <p:cNvPr id="4" name="图片 3" descr="0"/>
          <p:cNvPicPr>
            <a:picLocks noChangeAspect="1"/>
          </p:cNvPicPr>
          <p:nvPr/>
        </p:nvPicPr>
        <p:blipFill>
          <a:blip r:embed="rId3"/>
          <a:stretch>
            <a:fillRect/>
          </a:stretch>
        </p:blipFill>
        <p:spPr>
          <a:xfrm>
            <a:off x="277495" y="1405255"/>
            <a:ext cx="3044825" cy="21977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1000"/>
                                        <p:tgtEl>
                                          <p:spTgt spid="72"/>
                                        </p:tgtEl>
                                      </p:cBhvr>
                                    </p:animEffect>
                                    <p:anim calcmode="lin" valueType="num">
                                      <p:cBhvr>
                                        <p:cTn id="17" dur="1000" fill="hold"/>
                                        <p:tgtEl>
                                          <p:spTgt spid="72"/>
                                        </p:tgtEl>
                                        <p:attrNameLst>
                                          <p:attrName>ppt_x</p:attrName>
                                        </p:attrNameLst>
                                      </p:cBhvr>
                                      <p:tavLst>
                                        <p:tav tm="0">
                                          <p:val>
                                            <p:strVal val="#ppt_x"/>
                                          </p:val>
                                        </p:tav>
                                        <p:tav tm="100000">
                                          <p:val>
                                            <p:strVal val="#ppt_x"/>
                                          </p:val>
                                        </p:tav>
                                      </p:tavLst>
                                    </p:anim>
                                    <p:anim calcmode="lin" valueType="num">
                                      <p:cBhvr>
                                        <p:cTn id="18" dur="1000" fill="hold"/>
                                        <p:tgtEl>
                                          <p:spTgt spid="72"/>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75"/>
                                        </p:tgtEl>
                                        <p:attrNameLst>
                                          <p:attrName>style.visibility</p:attrName>
                                        </p:attrNameLst>
                                      </p:cBhvr>
                                      <p:to>
                                        <p:strVal val="visible"/>
                                      </p:to>
                                    </p:set>
                                    <p:animEffect transition="in" filter="fade">
                                      <p:cBhvr>
                                        <p:cTn id="21" dur="1000"/>
                                        <p:tgtEl>
                                          <p:spTgt spid="75"/>
                                        </p:tgtEl>
                                      </p:cBhvr>
                                    </p:animEffect>
                                    <p:anim calcmode="lin" valueType="num">
                                      <p:cBhvr>
                                        <p:cTn id="22" dur="1000" fill="hold"/>
                                        <p:tgtEl>
                                          <p:spTgt spid="75"/>
                                        </p:tgtEl>
                                        <p:attrNameLst>
                                          <p:attrName>ppt_x</p:attrName>
                                        </p:attrNameLst>
                                      </p:cBhvr>
                                      <p:tavLst>
                                        <p:tav tm="0">
                                          <p:val>
                                            <p:strVal val="#ppt_x"/>
                                          </p:val>
                                        </p:tav>
                                        <p:tav tm="100000">
                                          <p:val>
                                            <p:strVal val="#ppt_x"/>
                                          </p:val>
                                        </p:tav>
                                      </p:tavLst>
                                    </p:anim>
                                    <p:anim calcmode="lin" valueType="num">
                                      <p:cBhvr>
                                        <p:cTn id="23" dur="1000" fill="hold"/>
                                        <p:tgtEl>
                                          <p:spTgt spid="7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1000"/>
                                  </p:stCondLst>
                                  <p:childTnLst>
                                    <p:set>
                                      <p:cBhvr>
                                        <p:cTn id="25" dur="1" fill="hold">
                                          <p:stCondLst>
                                            <p:cond delay="0"/>
                                          </p:stCondLst>
                                        </p:cTn>
                                        <p:tgtEl>
                                          <p:spTgt spid="78"/>
                                        </p:tgtEl>
                                        <p:attrNameLst>
                                          <p:attrName>style.visibility</p:attrName>
                                        </p:attrNameLst>
                                      </p:cBhvr>
                                      <p:to>
                                        <p:strVal val="visible"/>
                                      </p:to>
                                    </p:set>
                                    <p:animEffect transition="in" filter="fade">
                                      <p:cBhvr>
                                        <p:cTn id="26" dur="1000"/>
                                        <p:tgtEl>
                                          <p:spTgt spid="78"/>
                                        </p:tgtEl>
                                      </p:cBhvr>
                                    </p:animEffect>
                                    <p:anim calcmode="lin" valueType="num">
                                      <p:cBhvr>
                                        <p:cTn id="27" dur="1000" fill="hold"/>
                                        <p:tgtEl>
                                          <p:spTgt spid="78"/>
                                        </p:tgtEl>
                                        <p:attrNameLst>
                                          <p:attrName>ppt_x</p:attrName>
                                        </p:attrNameLst>
                                      </p:cBhvr>
                                      <p:tavLst>
                                        <p:tav tm="0">
                                          <p:val>
                                            <p:strVal val="#ppt_x"/>
                                          </p:val>
                                        </p:tav>
                                        <p:tav tm="100000">
                                          <p:val>
                                            <p:strVal val="#ppt_x"/>
                                          </p:val>
                                        </p:tav>
                                      </p:tavLst>
                                    </p:anim>
                                    <p:anim calcmode="lin" valueType="num">
                                      <p:cBhvr>
                                        <p:cTn id="28"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2657587" y="3405089"/>
            <a:ext cx="1400312" cy="1398909"/>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kern="0" dirty="0">
                <a:solidFill>
                  <a:prstClr val="black"/>
                </a:solidFill>
                <a:latin typeface="微软雅黑" panose="020B0503020204020204" pitchFamily="34" charset="-122"/>
                <a:ea typeface="微软雅黑" panose="020B0503020204020204" pitchFamily="34" charset="-122"/>
              </a:rPr>
              <a:t>因果认定</a:t>
            </a:r>
          </a:p>
        </p:txBody>
      </p:sp>
      <p:sp>
        <p:nvSpPr>
          <p:cNvPr id="20" name="KSO_GT2.1.1"/>
          <p:cNvSpPr txBox="1"/>
          <p:nvPr/>
        </p:nvSpPr>
        <p:spPr>
          <a:xfrm>
            <a:off x="5803900" y="3629660"/>
            <a:ext cx="3232785" cy="1174115"/>
          </a:xfrm>
          <a:prstGeom prst="rect">
            <a:avLst/>
          </a:prstGeom>
          <a:noFill/>
        </p:spPr>
        <p:txBody>
          <a:bodyPr lIns="100790" tIns="50396" rIns="100790" bIns="50396" anchor="ctr"/>
          <a:lstStyle/>
          <a:p>
            <a:pPr algn="just" fontAlgn="base">
              <a:lnSpc>
                <a:spcPct val="130000"/>
              </a:lnSpc>
              <a:spcBef>
                <a:spcPct val="0"/>
              </a:spcBef>
              <a:spcAft>
                <a:spcPct val="0"/>
              </a:spcAft>
              <a:defRPr/>
            </a:pPr>
            <a:r>
              <a:rPr lang="zh-CN" altLang="en-US" sz="1400" kern="0" dirty="0">
                <a:solidFill>
                  <a:prstClr val="black">
                    <a:lumMod val="85000"/>
                    <a:lumOff val="15000"/>
                  </a:prstClr>
                </a:solidFill>
                <a:latin typeface="微软雅黑" panose="020B0503020204020204" pitchFamily="34" charset="-122"/>
                <a:ea typeface="微软雅黑" panose="020B0503020204020204" pitchFamily="34" charset="-122"/>
              </a:rPr>
              <a:t>司法鉴定中的因果认定是鉴定人运用专门知识及其检验手段，根据客体周围环境的变化对造成某种事实结果和引起某种事件发生原因作出的判断。</a:t>
            </a:r>
          </a:p>
        </p:txBody>
      </p:sp>
      <p:sp>
        <p:nvSpPr>
          <p:cNvPr id="21" name="椭圆 20"/>
          <p:cNvSpPr/>
          <p:nvPr/>
        </p:nvSpPr>
        <p:spPr>
          <a:xfrm>
            <a:off x="1165782" y="2021689"/>
            <a:ext cx="2110548" cy="211077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800" kern="0" dirty="0">
                <a:solidFill>
                  <a:prstClr val="black"/>
                </a:solidFill>
                <a:latin typeface="微软雅黑" panose="020B0503020204020204" pitchFamily="34" charset="-122"/>
                <a:ea typeface="微软雅黑" panose="020B0503020204020204" pitchFamily="34" charset="-122"/>
              </a:rPr>
              <a:t>种属认定</a:t>
            </a:r>
          </a:p>
        </p:txBody>
      </p:sp>
      <p:cxnSp>
        <p:nvCxnSpPr>
          <p:cNvPr id="22" name="肘形连接符 27"/>
          <p:cNvCxnSpPr>
            <a:cxnSpLocks noChangeShapeType="1"/>
          </p:cNvCxnSpPr>
          <p:nvPr/>
        </p:nvCxnSpPr>
        <p:spPr bwMode="auto">
          <a:xfrm flipV="1">
            <a:off x="3335257" y="2524181"/>
            <a:ext cx="1725967" cy="549017"/>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3" name="KSO_GT1.1.1"/>
          <p:cNvSpPr txBox="1"/>
          <p:nvPr/>
        </p:nvSpPr>
        <p:spPr>
          <a:xfrm>
            <a:off x="5060950" y="2021840"/>
            <a:ext cx="4022090" cy="1334770"/>
          </a:xfrm>
          <a:prstGeom prst="rect">
            <a:avLst/>
          </a:prstGeom>
          <a:noFill/>
        </p:spPr>
        <p:txBody>
          <a:bodyPr lIns="100790" tIns="50396" rIns="100790" bIns="50396" anchor="ctr"/>
          <a:lstStyle/>
          <a:p>
            <a:pPr algn="just" fontAlgn="base">
              <a:lnSpc>
                <a:spcPct val="130000"/>
              </a:lnSpc>
              <a:spcBef>
                <a:spcPct val="0"/>
              </a:spcBef>
              <a:spcAft>
                <a:spcPct val="0"/>
              </a:spcAft>
              <a:defRPr/>
            </a:pPr>
            <a:r>
              <a:rPr lang="zh-CN" altLang="en-US" sz="1400" kern="0" dirty="0">
                <a:solidFill>
                  <a:prstClr val="black">
                    <a:lumMod val="85000"/>
                    <a:lumOff val="15000"/>
                  </a:prstClr>
                </a:solidFill>
                <a:latin typeface="微软雅黑" panose="020B0503020204020204" pitchFamily="34" charset="-122"/>
                <a:ea typeface="微软雅黑" panose="020B0503020204020204" pitchFamily="34" charset="-122"/>
              </a:rPr>
              <a:t>种属认定是鉴定人利用专门知识及其检验手段，依据反映形象或客体的特征，认定客体种属的检验和评判。种属认定和同一认定具有相似的步骤，常见一般方法有检查送检材料，物理检验，化学试验，仪器分析和综合评断等。</a:t>
            </a:r>
          </a:p>
        </p:txBody>
      </p:sp>
      <p:cxnSp>
        <p:nvCxnSpPr>
          <p:cNvPr id="24" name="肘形连接符 8"/>
          <p:cNvCxnSpPr>
            <a:cxnSpLocks noChangeShapeType="1"/>
          </p:cNvCxnSpPr>
          <p:nvPr/>
        </p:nvCxnSpPr>
        <p:spPr bwMode="auto">
          <a:xfrm flipV="1">
            <a:off x="4078060" y="3799018"/>
            <a:ext cx="1725966" cy="549017"/>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5" name="椭圆 24"/>
          <p:cNvSpPr/>
          <p:nvPr/>
        </p:nvSpPr>
        <p:spPr>
          <a:xfrm>
            <a:off x="1052577" y="894188"/>
            <a:ext cx="1400314" cy="1398909"/>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kern="0" dirty="0">
                <a:solidFill>
                  <a:prstClr val="black"/>
                </a:solidFill>
                <a:latin typeface="微软雅黑" panose="020B0503020204020204" pitchFamily="34" charset="-122"/>
                <a:ea typeface="微软雅黑" panose="020B0503020204020204" pitchFamily="34" charset="-122"/>
              </a:rPr>
              <a:t>同一认定</a:t>
            </a:r>
          </a:p>
        </p:txBody>
      </p:sp>
      <p:sp>
        <p:nvSpPr>
          <p:cNvPr id="26" name="KSO_GT2.1.1"/>
          <p:cNvSpPr txBox="1"/>
          <p:nvPr/>
        </p:nvSpPr>
        <p:spPr>
          <a:xfrm>
            <a:off x="4197985" y="500380"/>
            <a:ext cx="4956810" cy="1521460"/>
          </a:xfrm>
          <a:prstGeom prst="rect">
            <a:avLst/>
          </a:prstGeom>
          <a:noFill/>
        </p:spPr>
        <p:txBody>
          <a:bodyPr lIns="100790" tIns="50396" rIns="100790" bIns="50396" anchor="ctr"/>
          <a:lstStyle/>
          <a:p>
            <a:pPr algn="just" fontAlgn="base">
              <a:lnSpc>
                <a:spcPct val="130000"/>
              </a:lnSpc>
              <a:spcBef>
                <a:spcPct val="0"/>
              </a:spcBef>
              <a:spcAft>
                <a:spcPct val="0"/>
              </a:spcAft>
              <a:defRPr/>
            </a:pPr>
            <a:r>
              <a:rPr lang="zh-CN" altLang="en-US" sz="1400" kern="0" dirty="0">
                <a:solidFill>
                  <a:prstClr val="black">
                    <a:lumMod val="85000"/>
                    <a:lumOff val="15000"/>
                  </a:prstClr>
                </a:solidFill>
                <a:latin typeface="微软雅黑" panose="020B0503020204020204" pitchFamily="34" charset="-122"/>
                <a:ea typeface="微软雅黑" panose="020B0503020204020204" pitchFamily="34" charset="-122"/>
              </a:rPr>
              <a:t>同一认定是一种科学认识方法，使以解决客体是否同一为目的的科学方法体系。同一认定概念中的客体是与专门性问题实施相关的，需要鉴定的物体、人身以及某些事实与现象。同一认定的一般步骤是分别检验、比较检验和综合判断。</a:t>
            </a:r>
          </a:p>
        </p:txBody>
      </p:sp>
      <p:cxnSp>
        <p:nvCxnSpPr>
          <p:cNvPr id="27" name="肘形连接符 11"/>
          <p:cNvCxnSpPr>
            <a:cxnSpLocks noChangeShapeType="1"/>
          </p:cNvCxnSpPr>
          <p:nvPr/>
        </p:nvCxnSpPr>
        <p:spPr bwMode="auto">
          <a:xfrm flipV="1">
            <a:off x="2473048" y="1288117"/>
            <a:ext cx="1724416" cy="549017"/>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8"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rPr>
              <a:t>二、司法鉴定的方法</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750"/>
                                        <p:tgtEl>
                                          <p:spTgt spid="2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750"/>
                                        <p:tgtEl>
                                          <p:spTgt spid="2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750"/>
                                        <p:tgtEl>
                                          <p:spTgt spid="19"/>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750"/>
                                        <p:tgtEl>
                                          <p:spTgt spid="27"/>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750"/>
                                        <p:tgtEl>
                                          <p:spTgt spid="26"/>
                                        </p:tgtEl>
                                      </p:cBhvr>
                                    </p:animEffect>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750"/>
                                        <p:tgtEl>
                                          <p:spTgt spid="22"/>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750"/>
                                        <p:tgtEl>
                                          <p:spTgt spid="23"/>
                                        </p:tgtEl>
                                      </p:cBhvr>
                                    </p:animEffect>
                                  </p:childTnLst>
                                </p:cTn>
                              </p:par>
                            </p:childTnLst>
                          </p:cTn>
                        </p:par>
                        <p:par>
                          <p:cTn id="30" fill="hold">
                            <p:stCondLst>
                              <p:cond delay="5000"/>
                            </p:stCondLst>
                            <p:childTnLst>
                              <p:par>
                                <p:cTn id="31" presetID="22" presetClass="entr" presetSubtype="8"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750"/>
                                        <p:tgtEl>
                                          <p:spTgt spid="24"/>
                                        </p:tgtEl>
                                      </p:cBhvr>
                                    </p:animEffect>
                                  </p:childTnLst>
                                </p:cTn>
                              </p:par>
                            </p:childTnLst>
                          </p:cTn>
                        </p:par>
                        <p:par>
                          <p:cTn id="34" fill="hold">
                            <p:stCondLst>
                              <p:cond delay="6000"/>
                            </p:stCondLst>
                            <p:childTnLst>
                              <p:par>
                                <p:cTn id="35" presetID="22" presetClass="entr" presetSubtype="8"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p:bldP spid="21" grpId="0" bldLvl="0" animBg="1"/>
      <p:bldP spid="23" grpId="0"/>
      <p:bldP spid="25" grpId="0" bldLvl="0" animBg="1"/>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rPr>
              <a:t>2.2.5 鉴定意见</a:t>
            </a:r>
          </a:p>
        </p:txBody>
      </p:sp>
      <p:sp>
        <p:nvSpPr>
          <p:cNvPr id="2" name="文本框 1"/>
          <p:cNvSpPr txBox="1"/>
          <p:nvPr/>
        </p:nvSpPr>
        <p:spPr>
          <a:xfrm>
            <a:off x="372110" y="1002030"/>
            <a:ext cx="8519795" cy="2245360"/>
          </a:xfrm>
          <a:prstGeom prst="rect">
            <a:avLst/>
          </a:prstGeom>
          <a:noFill/>
        </p:spPr>
        <p:txBody>
          <a:bodyPr wrap="square" rtlCol="0">
            <a:spAutoFit/>
          </a:bodyPr>
          <a:lstStyle/>
          <a:p>
            <a:r>
              <a:rPr lang="zh-CN" altLang="en-US" sz="2000" b="1">
                <a:solidFill>
                  <a:schemeClr val="accent1"/>
                </a:solidFill>
              </a:rPr>
              <a:t>一、概念</a:t>
            </a:r>
          </a:p>
          <a:p>
            <a:r>
              <a:rPr lang="zh-CN" altLang="en-US" sz="2000" b="1">
                <a:solidFill>
                  <a:schemeClr val="accent1"/>
                </a:solidFill>
              </a:rPr>
              <a:t>　　鉴定意见在诉讼中起着十分重要的作用。当事人的主张能够为法院所接受，除了免证的事项之外，就必须要有相应的证据予以支持，否则，其主张不能成立。在许多情况下，当事人除了运用书证、物证、证人证言等证据种类和证据方法进行证明外，对双方之间的争议，往往还需要司法鉴定人通过分析、鉴别、判断，对该争议才能作出结论，这种结论就是鉴定意见。</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1"/>
          <p:cNvSpPr txBox="1"/>
          <p:nvPr/>
        </p:nvSpPr>
        <p:spPr>
          <a:xfrm>
            <a:off x="4227195" y="2519680"/>
            <a:ext cx="4547870" cy="975995"/>
          </a:xfrm>
          <a:prstGeom prst="rect">
            <a:avLst/>
          </a:prstGeom>
          <a:noFill/>
        </p:spPr>
        <p:txBody>
          <a:bodyPr wrap="square">
            <a:spAutoFit/>
          </a:bodyPr>
          <a:lstStyle/>
          <a:p>
            <a:pPr indent="0" algn="l" fontAlgn="base">
              <a:spcBef>
                <a:spcPct val="0"/>
              </a:spcBef>
              <a:spcAft>
                <a:spcPct val="0"/>
              </a:spcAft>
              <a:buFont typeface="Arial" panose="020B0604020202020204" pitchFamily="34" charset="0"/>
              <a:buNone/>
              <a:defRPr/>
            </a:pPr>
            <a:r>
              <a:rPr lang="zh-CN" altLang="en-US" sz="1440" dirty="0">
                <a:solidFill>
                  <a:srgbClr val="003466"/>
                </a:solidFill>
                <a:latin typeface="微软雅黑" panose="020B0503020204020204" pitchFamily="34" charset="-122"/>
                <a:ea typeface="微软雅黑" panose="020B0503020204020204" pitchFamily="34" charset="-122"/>
              </a:rPr>
              <a:t>依据鉴定意见原告和代理人对诉讼前景能够有正确、客观的判断；是以警告的方式、协商方式还是以诉讼的方式解决纠纷；是否采取保全措施，以降低诉讼风险。</a:t>
            </a:r>
          </a:p>
        </p:txBody>
      </p:sp>
      <p:sp>
        <p:nvSpPr>
          <p:cNvPr id="42" name="TextBox 2"/>
          <p:cNvSpPr txBox="1"/>
          <p:nvPr/>
        </p:nvSpPr>
        <p:spPr>
          <a:xfrm>
            <a:off x="2438400" y="3729990"/>
            <a:ext cx="5172075" cy="1086485"/>
          </a:xfrm>
          <a:prstGeom prst="rect">
            <a:avLst/>
          </a:prstGeom>
          <a:noFill/>
        </p:spPr>
        <p:txBody>
          <a:bodyPr wrap="square">
            <a:spAutoFit/>
          </a:bodyPr>
          <a:lstStyle/>
          <a:p>
            <a:pPr indent="0" fontAlgn="base">
              <a:spcBef>
                <a:spcPct val="0"/>
              </a:spcBef>
              <a:spcAft>
                <a:spcPct val="0"/>
              </a:spcAft>
              <a:buFont typeface="Arial" panose="020B0604020202020204" pitchFamily="34" charset="0"/>
              <a:buNone/>
              <a:defRPr/>
            </a:pPr>
            <a:r>
              <a:rPr lang="zh-CN" altLang="en-US" sz="1620" dirty="0">
                <a:solidFill>
                  <a:srgbClr val="003466"/>
                </a:solidFill>
                <a:latin typeface="微软雅黑" panose="020B0503020204020204" pitchFamily="34" charset="-122"/>
                <a:ea typeface="微软雅黑" panose="020B0503020204020204" pitchFamily="34" charset="-122"/>
              </a:rPr>
              <a:t>确认是否构成侵权；选择应诉策略，是以和解方式、提出宣告原告权利无效的方式，还是以不侵权抗辩的方式进行应诉；对宣告原告权利无效的理由是否成立进行预期评估；对不侵权抗辩的理由是否成立进行预期评估。</a:t>
            </a:r>
          </a:p>
        </p:txBody>
      </p:sp>
      <p:sp>
        <p:nvSpPr>
          <p:cNvPr id="43" name="TextBox 3"/>
          <p:cNvSpPr txBox="1"/>
          <p:nvPr/>
        </p:nvSpPr>
        <p:spPr>
          <a:xfrm>
            <a:off x="6172200" y="1083310"/>
            <a:ext cx="2813050" cy="1168400"/>
          </a:xfrm>
          <a:prstGeom prst="rect">
            <a:avLst/>
          </a:prstGeom>
          <a:noFill/>
        </p:spPr>
        <p:txBody>
          <a:bodyPr wrap="square">
            <a:spAutoFit/>
          </a:bodyPr>
          <a:lstStyle/>
          <a:p>
            <a:pPr indent="0" algn="l" fontAlgn="base">
              <a:spcBef>
                <a:spcPct val="0"/>
              </a:spcBef>
              <a:spcAft>
                <a:spcPct val="0"/>
              </a:spcAft>
              <a:buFont typeface="Arial" panose="020B0604020202020204" pitchFamily="34" charset="0"/>
              <a:buNone/>
              <a:defRPr/>
            </a:pPr>
            <a:r>
              <a:rPr lang="zh-CN" altLang="en-US" sz="1400" dirty="0">
                <a:solidFill>
                  <a:srgbClr val="003466"/>
                </a:solidFill>
                <a:latin typeface="微软雅黑" panose="020B0503020204020204" pitchFamily="34" charset="-122"/>
                <a:ea typeface="微软雅黑" panose="020B0503020204020204" pitchFamily="34" charset="-122"/>
              </a:rPr>
              <a:t>鉴定意见能够对待证事实作出公正、客观的明确结论，便于司法机关掌握待证事实的技术状态和法律状态，依据鉴定意见正确判断争议事实，进而作出判决。</a:t>
            </a:r>
          </a:p>
        </p:txBody>
      </p:sp>
      <p:grpSp>
        <p:nvGrpSpPr>
          <p:cNvPr id="44" name="组合 43"/>
          <p:cNvGrpSpPr/>
          <p:nvPr/>
        </p:nvGrpSpPr>
        <p:grpSpPr>
          <a:xfrm>
            <a:off x="614202" y="1955887"/>
            <a:ext cx="1750219" cy="2203133"/>
            <a:chOff x="598482" y="1895084"/>
            <a:chExt cx="1944688" cy="2447925"/>
          </a:xfrm>
        </p:grpSpPr>
        <p:sp>
          <p:nvSpPr>
            <p:cNvPr id="45" name="椭圆​​ 2"/>
            <p:cNvSpPr/>
            <p:nvPr/>
          </p:nvSpPr>
          <p:spPr>
            <a:xfrm>
              <a:off x="598482" y="1895084"/>
              <a:ext cx="1944688" cy="2447925"/>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003466"/>
            </a:solidFill>
            <a:ln w="6350" cap="flat" cmpd="sng">
              <a:solidFill>
                <a:srgbClr val="FCFCFC"/>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dirty="0">
                <a:ln>
                  <a:noFill/>
                </a:ln>
                <a:solidFill>
                  <a:srgbClr val="000000"/>
                </a:solidFill>
                <a:effectLst/>
                <a:uLnTx/>
                <a:uFillTx/>
              </a:endParaRPr>
            </a:p>
          </p:txBody>
        </p:sp>
        <p:sp>
          <p:nvSpPr>
            <p:cNvPr id="46" name="矩形​​ 16"/>
            <p:cNvSpPr>
              <a:spLocks noChangeArrowheads="1"/>
            </p:cNvSpPr>
            <p:nvPr/>
          </p:nvSpPr>
          <p:spPr bwMode="auto">
            <a:xfrm>
              <a:off x="724535" y="2322651"/>
              <a:ext cx="1691922" cy="120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822960" eaLnBrk="1" fontAlgn="base" latinLnBrk="0" hangingPunct="1">
                <a:lnSpc>
                  <a:spcPct val="100000"/>
                </a:lnSpc>
                <a:spcBef>
                  <a:spcPct val="0"/>
                </a:spcBef>
                <a:spcAft>
                  <a:spcPct val="0"/>
                </a:spcAft>
                <a:buClrTx/>
                <a:buSzTx/>
                <a:buFontTx/>
                <a:buNone/>
                <a:defRPr/>
              </a:pPr>
              <a:r>
                <a:rPr kumimoji="0" lang="zh-CN" altLang="en-US" sz="216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Unicode MS" panose="020B0604020202020204" charset="-122"/>
                </a:rPr>
                <a:t>对于被告及其代理人</a:t>
              </a:r>
            </a:p>
          </p:txBody>
        </p:sp>
      </p:grpSp>
      <p:grpSp>
        <p:nvGrpSpPr>
          <p:cNvPr id="47" name="组合 46"/>
          <p:cNvGrpSpPr/>
          <p:nvPr/>
        </p:nvGrpSpPr>
        <p:grpSpPr>
          <a:xfrm>
            <a:off x="3141026" y="1320411"/>
            <a:ext cx="1295876" cy="1631633"/>
            <a:chOff x="3207098" y="1455700"/>
            <a:chExt cx="1439862" cy="1812925"/>
          </a:xfrm>
        </p:grpSpPr>
        <p:sp>
          <p:nvSpPr>
            <p:cNvPr id="48" name="椭圆​​ 2"/>
            <p:cNvSpPr/>
            <p:nvPr/>
          </p:nvSpPr>
          <p:spPr>
            <a:xfrm>
              <a:off x="3207098" y="1455700"/>
              <a:ext cx="1439862" cy="1812925"/>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003466"/>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20" b="0" i="0" u="none" strike="noStrike" kern="0" cap="none" spc="0" normalizeH="0" baseline="0" noProof="0">
                <a:ln>
                  <a:noFill/>
                </a:ln>
                <a:solidFill>
                  <a:srgbClr val="48B3CC"/>
                </a:solidFill>
                <a:effectLst/>
                <a:uLnTx/>
                <a:uFillTx/>
                <a:latin typeface="Arial" panose="020B0604020202020204" pitchFamily="34" charset="0"/>
                <a:ea typeface="微软雅黑" panose="020B0503020204020204" pitchFamily="34" charset="-122"/>
              </a:endParaRPr>
            </a:p>
          </p:txBody>
        </p:sp>
        <p:sp>
          <p:nvSpPr>
            <p:cNvPr id="49" name="矩形​​ 17"/>
            <p:cNvSpPr>
              <a:spLocks noChangeArrowheads="1"/>
            </p:cNvSpPr>
            <p:nvPr/>
          </p:nvSpPr>
          <p:spPr bwMode="auto">
            <a:xfrm>
              <a:off x="3390543" y="1655372"/>
              <a:ext cx="1073150" cy="102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Unicode MS" panose="020B0604020202020204" charset="-122"/>
                </a:rPr>
                <a:t>对于原告及其代理人</a:t>
              </a:r>
            </a:p>
          </p:txBody>
        </p:sp>
      </p:grpSp>
      <p:grpSp>
        <p:nvGrpSpPr>
          <p:cNvPr id="50" name="组合 49"/>
          <p:cNvGrpSpPr/>
          <p:nvPr/>
        </p:nvGrpSpPr>
        <p:grpSpPr>
          <a:xfrm>
            <a:off x="5067934" y="604448"/>
            <a:ext cx="911543" cy="1147286"/>
            <a:chOff x="5073645" y="1252853"/>
            <a:chExt cx="1012825" cy="1274762"/>
          </a:xfrm>
        </p:grpSpPr>
        <p:sp>
          <p:nvSpPr>
            <p:cNvPr id="51" name="椭圆​​ 2"/>
            <p:cNvSpPr/>
            <p:nvPr/>
          </p:nvSpPr>
          <p:spPr>
            <a:xfrm>
              <a:off x="5073645" y="1252853"/>
              <a:ext cx="1012825" cy="1274762"/>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003466"/>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20" b="0" i="0" u="none" strike="noStrike" kern="0" cap="none" spc="0" normalizeH="0" baseline="0" noProof="0">
                <a:ln>
                  <a:noFill/>
                </a:ln>
                <a:solidFill>
                  <a:srgbClr val="48B3CC"/>
                </a:solidFill>
                <a:effectLst/>
                <a:uLnTx/>
                <a:uFillTx/>
                <a:latin typeface="Arial" panose="020B0604020202020204" pitchFamily="34" charset="0"/>
                <a:ea typeface="微软雅黑" panose="020B0503020204020204" pitchFamily="34" charset="-122"/>
              </a:endParaRPr>
            </a:p>
          </p:txBody>
        </p:sp>
        <p:sp>
          <p:nvSpPr>
            <p:cNvPr id="52" name="矩形​​ 18"/>
            <p:cNvSpPr>
              <a:spLocks noChangeArrowheads="1"/>
            </p:cNvSpPr>
            <p:nvPr/>
          </p:nvSpPr>
          <p:spPr bwMode="auto">
            <a:xfrm>
              <a:off x="5151697" y="1455347"/>
              <a:ext cx="857250" cy="59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44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Unicode MS" panose="020B0604020202020204" charset="-122"/>
                </a:rPr>
                <a:t>对于司法机关</a:t>
              </a:r>
            </a:p>
          </p:txBody>
        </p:sp>
      </p:grpSp>
      <p:sp>
        <p:nvSpPr>
          <p:cNvPr id="53"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sym typeface="+mn-ea"/>
              </a:rPr>
              <a:t>2.2.5 鉴定意见</a:t>
            </a:r>
            <a:endParaRPr lang="en-US" altLang="zh-CN" b="1" dirty="0">
              <a:solidFill>
                <a:prstClr val="black">
                  <a:lumMod val="75000"/>
                  <a:lumOff val="25000"/>
                </a:prstClr>
              </a:solidFill>
              <a:latin typeface="微软雅黑" panose="020B0503020204020204" pitchFamily="34" charset="-122"/>
            </a:endParaRPr>
          </a:p>
        </p:txBody>
      </p:sp>
      <p:sp>
        <p:nvSpPr>
          <p:cNvPr id="2" name="文本框 1"/>
          <p:cNvSpPr txBox="1"/>
          <p:nvPr/>
        </p:nvSpPr>
        <p:spPr>
          <a:xfrm>
            <a:off x="899795" y="715010"/>
            <a:ext cx="2656205" cy="368300"/>
          </a:xfrm>
          <a:prstGeom prst="rect">
            <a:avLst/>
          </a:prstGeom>
          <a:noFill/>
        </p:spPr>
        <p:txBody>
          <a:bodyPr wrap="square" rtlCol="0">
            <a:spAutoFit/>
          </a:bodyPr>
          <a:lstStyle/>
          <a:p>
            <a:r>
              <a:rPr lang="zh-CN" altLang="en-US" b="1">
                <a:solidFill>
                  <a:schemeClr val="accent1"/>
                </a:solidFill>
              </a:rPr>
              <a:t>二、鉴定意见的作用</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362">
                                          <p:stCondLst>
                                            <p:cond delay="0"/>
                                          </p:stCondLst>
                                        </p:cTn>
                                        <p:tgtEl>
                                          <p:spTgt spid="44"/>
                                        </p:tgtEl>
                                      </p:cBhvr>
                                    </p:animEffect>
                                    <p:anim calcmode="lin" valueType="num">
                                      <p:cBhvr>
                                        <p:cTn id="8" dur="1139" tmFilter="0,0; 0.14,0.36; 0.43,0.73; 0.71,0.91; 1.0,1.0">
                                          <p:stCondLst>
                                            <p:cond delay="0"/>
                                          </p:stCondLst>
                                        </p:cTn>
                                        <p:tgtEl>
                                          <p:spTgt spid="44"/>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44"/>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44"/>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44"/>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44"/>
                                        </p:tgtEl>
                                        <p:attrNameLst>
                                          <p:attrName>ppt_y</p:attrName>
                                        </p:attrNameLst>
                                      </p:cBhvr>
                                      <p:tavLst>
                                        <p:tav tm="0" fmla="#ppt_y-sin(pi*$)/81">
                                          <p:val>
                                            <p:fltVal val="0"/>
                                          </p:val>
                                        </p:tav>
                                        <p:tav tm="100000">
                                          <p:val>
                                            <p:fltVal val="1"/>
                                          </p:val>
                                        </p:tav>
                                      </p:tavLst>
                                    </p:anim>
                                    <p:animScale>
                                      <p:cBhvr>
                                        <p:cTn id="13" dur="16">
                                          <p:stCondLst>
                                            <p:cond delay="406"/>
                                          </p:stCondLst>
                                        </p:cTn>
                                        <p:tgtEl>
                                          <p:spTgt spid="44"/>
                                        </p:tgtEl>
                                      </p:cBhvr>
                                      <p:to x="100000" y="60000"/>
                                    </p:animScale>
                                    <p:animScale>
                                      <p:cBhvr>
                                        <p:cTn id="14" dur="104" decel="50000">
                                          <p:stCondLst>
                                            <p:cond delay="423"/>
                                          </p:stCondLst>
                                        </p:cTn>
                                        <p:tgtEl>
                                          <p:spTgt spid="44"/>
                                        </p:tgtEl>
                                      </p:cBhvr>
                                      <p:to x="100000" y="100000"/>
                                    </p:animScale>
                                    <p:animScale>
                                      <p:cBhvr>
                                        <p:cTn id="15" dur="16">
                                          <p:stCondLst>
                                            <p:cond delay="820"/>
                                          </p:stCondLst>
                                        </p:cTn>
                                        <p:tgtEl>
                                          <p:spTgt spid="44"/>
                                        </p:tgtEl>
                                      </p:cBhvr>
                                      <p:to x="100000" y="80000"/>
                                    </p:animScale>
                                    <p:animScale>
                                      <p:cBhvr>
                                        <p:cTn id="16" dur="104" decel="50000">
                                          <p:stCondLst>
                                            <p:cond delay="836"/>
                                          </p:stCondLst>
                                        </p:cTn>
                                        <p:tgtEl>
                                          <p:spTgt spid="44"/>
                                        </p:tgtEl>
                                      </p:cBhvr>
                                      <p:to x="100000" y="100000"/>
                                    </p:animScale>
                                    <p:animScale>
                                      <p:cBhvr>
                                        <p:cTn id="17" dur="16">
                                          <p:stCondLst>
                                            <p:cond delay="1026"/>
                                          </p:stCondLst>
                                        </p:cTn>
                                        <p:tgtEl>
                                          <p:spTgt spid="44"/>
                                        </p:tgtEl>
                                      </p:cBhvr>
                                      <p:to x="100000" y="90000"/>
                                    </p:animScale>
                                    <p:animScale>
                                      <p:cBhvr>
                                        <p:cTn id="18" dur="104" decel="50000">
                                          <p:stCondLst>
                                            <p:cond delay="1042"/>
                                          </p:stCondLst>
                                        </p:cTn>
                                        <p:tgtEl>
                                          <p:spTgt spid="44"/>
                                        </p:tgtEl>
                                      </p:cBhvr>
                                      <p:to x="100000" y="100000"/>
                                    </p:animScale>
                                    <p:animScale>
                                      <p:cBhvr>
                                        <p:cTn id="19" dur="16">
                                          <p:stCondLst>
                                            <p:cond delay="1130"/>
                                          </p:stCondLst>
                                        </p:cTn>
                                        <p:tgtEl>
                                          <p:spTgt spid="44"/>
                                        </p:tgtEl>
                                      </p:cBhvr>
                                      <p:to x="100000" y="95000"/>
                                    </p:animScale>
                                    <p:animScale>
                                      <p:cBhvr>
                                        <p:cTn id="20" dur="104" decel="50000">
                                          <p:stCondLst>
                                            <p:cond delay="1146"/>
                                          </p:stCondLst>
                                        </p:cTn>
                                        <p:tgtEl>
                                          <p:spTgt spid="44"/>
                                        </p:tgtEl>
                                      </p:cBhvr>
                                      <p:to x="100000" y="100000"/>
                                    </p:animScale>
                                  </p:childTnLst>
                                </p:cTn>
                              </p:par>
                              <p:par>
                                <p:cTn id="21" presetID="26" presetClass="entr" presetSubtype="0" fill="hold" nodeType="withEffect">
                                  <p:stCondLst>
                                    <p:cond delay="250"/>
                                  </p:stCondLst>
                                  <p:childTnLst>
                                    <p:set>
                                      <p:cBhvr>
                                        <p:cTn id="22" dur="1" fill="hold">
                                          <p:stCondLst>
                                            <p:cond delay="0"/>
                                          </p:stCondLst>
                                        </p:cTn>
                                        <p:tgtEl>
                                          <p:spTgt spid="47"/>
                                        </p:tgtEl>
                                        <p:attrNameLst>
                                          <p:attrName>style.visibility</p:attrName>
                                        </p:attrNameLst>
                                      </p:cBhvr>
                                      <p:to>
                                        <p:strVal val="visible"/>
                                      </p:to>
                                    </p:set>
                                    <p:animEffect transition="in" filter="wipe(down)">
                                      <p:cBhvr>
                                        <p:cTn id="23" dur="362">
                                          <p:stCondLst>
                                            <p:cond delay="0"/>
                                          </p:stCondLst>
                                        </p:cTn>
                                        <p:tgtEl>
                                          <p:spTgt spid="47"/>
                                        </p:tgtEl>
                                      </p:cBhvr>
                                    </p:animEffect>
                                    <p:anim calcmode="lin" valueType="num">
                                      <p:cBhvr>
                                        <p:cTn id="24" dur="1139" tmFilter="0,0; 0.14,0.36; 0.43,0.73; 0.71,0.91; 1.0,1.0">
                                          <p:stCondLst>
                                            <p:cond delay="0"/>
                                          </p:stCondLst>
                                        </p:cTn>
                                        <p:tgtEl>
                                          <p:spTgt spid="47"/>
                                        </p:tgtEl>
                                        <p:attrNameLst>
                                          <p:attrName>ppt_x</p:attrName>
                                        </p:attrNameLst>
                                      </p:cBhvr>
                                      <p:tavLst>
                                        <p:tav tm="0">
                                          <p:val>
                                            <p:strVal val="#ppt_x-0.25"/>
                                          </p:val>
                                        </p:tav>
                                        <p:tav tm="100000">
                                          <p:val>
                                            <p:strVal val="#ppt_x"/>
                                          </p:val>
                                        </p:tav>
                                      </p:tavLst>
                                    </p:anim>
                                    <p:anim calcmode="lin" valueType="num">
                                      <p:cBhvr>
                                        <p:cTn id="25" dur="415" tmFilter="0.0,0.0; 0.25,0.07; 0.50,0.2; 0.75,0.467; 1.0,1.0">
                                          <p:stCondLst>
                                            <p:cond delay="0"/>
                                          </p:stCondLst>
                                        </p:cTn>
                                        <p:tgtEl>
                                          <p:spTgt spid="47"/>
                                        </p:tgtEl>
                                        <p:attrNameLst>
                                          <p:attrName>ppt_y</p:attrName>
                                        </p:attrNameLst>
                                      </p:cBhvr>
                                      <p:tavLst>
                                        <p:tav tm="0" fmla="#ppt_y-sin(pi*$)/3">
                                          <p:val>
                                            <p:fltVal val="0.5"/>
                                          </p:val>
                                        </p:tav>
                                        <p:tav tm="100000">
                                          <p:val>
                                            <p:fltVal val="1"/>
                                          </p:val>
                                        </p:tav>
                                      </p:tavLst>
                                    </p:anim>
                                    <p:anim calcmode="lin" valueType="num">
                                      <p:cBhvr>
                                        <p:cTn id="26" dur="415" tmFilter="0, 0; 0.125,0.2665; 0.25,0.4; 0.375,0.465; 0.5,0.5;  0.625,0.535; 0.75,0.6; 0.875,0.7335; 1,1">
                                          <p:stCondLst>
                                            <p:cond delay="415"/>
                                          </p:stCondLst>
                                        </p:cTn>
                                        <p:tgtEl>
                                          <p:spTgt spid="47"/>
                                        </p:tgtEl>
                                        <p:attrNameLst>
                                          <p:attrName>ppt_y</p:attrName>
                                        </p:attrNameLst>
                                      </p:cBhvr>
                                      <p:tavLst>
                                        <p:tav tm="0" fmla="#ppt_y-sin(pi*$)/9">
                                          <p:val>
                                            <p:fltVal val="0"/>
                                          </p:val>
                                        </p:tav>
                                        <p:tav tm="100000">
                                          <p:val>
                                            <p:fltVal val="1"/>
                                          </p:val>
                                        </p:tav>
                                      </p:tavLst>
                                    </p:anim>
                                    <p:anim calcmode="lin" valueType="num">
                                      <p:cBhvr>
                                        <p:cTn id="27" dur="207" tmFilter="0, 0; 0.125,0.2665; 0.25,0.4; 0.375,0.465; 0.5,0.5;  0.625,0.535; 0.75,0.6; 0.875,0.7335; 1,1">
                                          <p:stCondLst>
                                            <p:cond delay="828"/>
                                          </p:stCondLst>
                                        </p:cTn>
                                        <p:tgtEl>
                                          <p:spTgt spid="47"/>
                                        </p:tgtEl>
                                        <p:attrNameLst>
                                          <p:attrName>ppt_y</p:attrName>
                                        </p:attrNameLst>
                                      </p:cBhvr>
                                      <p:tavLst>
                                        <p:tav tm="0" fmla="#ppt_y-sin(pi*$)/27">
                                          <p:val>
                                            <p:fltVal val="0"/>
                                          </p:val>
                                        </p:tav>
                                        <p:tav tm="100000">
                                          <p:val>
                                            <p:fltVal val="1"/>
                                          </p:val>
                                        </p:tav>
                                      </p:tavLst>
                                    </p:anim>
                                    <p:anim calcmode="lin" valueType="num">
                                      <p:cBhvr>
                                        <p:cTn id="28" dur="103" tmFilter="0, 0; 0.125,0.2665; 0.25,0.4; 0.375,0.465; 0.5,0.5;  0.625,0.535; 0.75,0.6; 0.875,0.7335; 1,1">
                                          <p:stCondLst>
                                            <p:cond delay="1035"/>
                                          </p:stCondLst>
                                        </p:cTn>
                                        <p:tgtEl>
                                          <p:spTgt spid="47"/>
                                        </p:tgtEl>
                                        <p:attrNameLst>
                                          <p:attrName>ppt_y</p:attrName>
                                        </p:attrNameLst>
                                      </p:cBhvr>
                                      <p:tavLst>
                                        <p:tav tm="0" fmla="#ppt_y-sin(pi*$)/81">
                                          <p:val>
                                            <p:fltVal val="0"/>
                                          </p:val>
                                        </p:tav>
                                        <p:tav tm="100000">
                                          <p:val>
                                            <p:fltVal val="1"/>
                                          </p:val>
                                        </p:tav>
                                      </p:tavLst>
                                    </p:anim>
                                    <p:animScale>
                                      <p:cBhvr>
                                        <p:cTn id="29" dur="16">
                                          <p:stCondLst>
                                            <p:cond delay="406"/>
                                          </p:stCondLst>
                                        </p:cTn>
                                        <p:tgtEl>
                                          <p:spTgt spid="47"/>
                                        </p:tgtEl>
                                      </p:cBhvr>
                                      <p:to x="100000" y="60000"/>
                                    </p:animScale>
                                    <p:animScale>
                                      <p:cBhvr>
                                        <p:cTn id="30" dur="104" decel="50000">
                                          <p:stCondLst>
                                            <p:cond delay="423"/>
                                          </p:stCondLst>
                                        </p:cTn>
                                        <p:tgtEl>
                                          <p:spTgt spid="47"/>
                                        </p:tgtEl>
                                      </p:cBhvr>
                                      <p:to x="100000" y="100000"/>
                                    </p:animScale>
                                    <p:animScale>
                                      <p:cBhvr>
                                        <p:cTn id="31" dur="16">
                                          <p:stCondLst>
                                            <p:cond delay="820"/>
                                          </p:stCondLst>
                                        </p:cTn>
                                        <p:tgtEl>
                                          <p:spTgt spid="47"/>
                                        </p:tgtEl>
                                      </p:cBhvr>
                                      <p:to x="100000" y="80000"/>
                                    </p:animScale>
                                    <p:animScale>
                                      <p:cBhvr>
                                        <p:cTn id="32" dur="104" decel="50000">
                                          <p:stCondLst>
                                            <p:cond delay="836"/>
                                          </p:stCondLst>
                                        </p:cTn>
                                        <p:tgtEl>
                                          <p:spTgt spid="47"/>
                                        </p:tgtEl>
                                      </p:cBhvr>
                                      <p:to x="100000" y="100000"/>
                                    </p:animScale>
                                    <p:animScale>
                                      <p:cBhvr>
                                        <p:cTn id="33" dur="16">
                                          <p:stCondLst>
                                            <p:cond delay="1026"/>
                                          </p:stCondLst>
                                        </p:cTn>
                                        <p:tgtEl>
                                          <p:spTgt spid="47"/>
                                        </p:tgtEl>
                                      </p:cBhvr>
                                      <p:to x="100000" y="90000"/>
                                    </p:animScale>
                                    <p:animScale>
                                      <p:cBhvr>
                                        <p:cTn id="34" dur="104" decel="50000">
                                          <p:stCondLst>
                                            <p:cond delay="1042"/>
                                          </p:stCondLst>
                                        </p:cTn>
                                        <p:tgtEl>
                                          <p:spTgt spid="47"/>
                                        </p:tgtEl>
                                      </p:cBhvr>
                                      <p:to x="100000" y="100000"/>
                                    </p:animScale>
                                    <p:animScale>
                                      <p:cBhvr>
                                        <p:cTn id="35" dur="16">
                                          <p:stCondLst>
                                            <p:cond delay="1130"/>
                                          </p:stCondLst>
                                        </p:cTn>
                                        <p:tgtEl>
                                          <p:spTgt spid="47"/>
                                        </p:tgtEl>
                                      </p:cBhvr>
                                      <p:to x="100000" y="95000"/>
                                    </p:animScale>
                                    <p:animScale>
                                      <p:cBhvr>
                                        <p:cTn id="36" dur="104" decel="50000">
                                          <p:stCondLst>
                                            <p:cond delay="1146"/>
                                          </p:stCondLst>
                                        </p:cTn>
                                        <p:tgtEl>
                                          <p:spTgt spid="47"/>
                                        </p:tgtEl>
                                      </p:cBhvr>
                                      <p:to x="100000" y="100000"/>
                                    </p:animScale>
                                  </p:childTnLst>
                                </p:cTn>
                              </p:par>
                              <p:par>
                                <p:cTn id="37" presetID="26" presetClass="entr" presetSubtype="0" fill="hold" nodeType="withEffect">
                                  <p:stCondLst>
                                    <p:cond delay="500"/>
                                  </p:stCondLst>
                                  <p:childTnLst>
                                    <p:set>
                                      <p:cBhvr>
                                        <p:cTn id="38" dur="1" fill="hold">
                                          <p:stCondLst>
                                            <p:cond delay="0"/>
                                          </p:stCondLst>
                                        </p:cTn>
                                        <p:tgtEl>
                                          <p:spTgt spid="50"/>
                                        </p:tgtEl>
                                        <p:attrNameLst>
                                          <p:attrName>style.visibility</p:attrName>
                                        </p:attrNameLst>
                                      </p:cBhvr>
                                      <p:to>
                                        <p:strVal val="visible"/>
                                      </p:to>
                                    </p:set>
                                    <p:animEffect transition="in" filter="wipe(down)">
                                      <p:cBhvr>
                                        <p:cTn id="39" dur="362">
                                          <p:stCondLst>
                                            <p:cond delay="0"/>
                                          </p:stCondLst>
                                        </p:cTn>
                                        <p:tgtEl>
                                          <p:spTgt spid="50"/>
                                        </p:tgtEl>
                                      </p:cBhvr>
                                    </p:animEffect>
                                    <p:anim calcmode="lin" valueType="num">
                                      <p:cBhvr>
                                        <p:cTn id="40" dur="1139" tmFilter="0,0; 0.14,0.36; 0.43,0.73; 0.71,0.91; 1.0,1.0">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41" dur="415" tmFilter="0.0,0.0; 0.25,0.07; 0.50,0.2; 0.75,0.467; 1.0,1.0">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42" dur="415" tmFilter="0, 0; 0.125,0.2665; 0.25,0.4; 0.375,0.465; 0.5,0.5;  0.625,0.535; 0.75,0.6; 0.875,0.7335; 1,1">
                                          <p:stCondLst>
                                            <p:cond delay="415"/>
                                          </p:stCondLst>
                                        </p:cTn>
                                        <p:tgtEl>
                                          <p:spTgt spid="50"/>
                                        </p:tgtEl>
                                        <p:attrNameLst>
                                          <p:attrName>ppt_y</p:attrName>
                                        </p:attrNameLst>
                                      </p:cBhvr>
                                      <p:tavLst>
                                        <p:tav tm="0" fmla="#ppt_y-sin(pi*$)/9">
                                          <p:val>
                                            <p:fltVal val="0"/>
                                          </p:val>
                                        </p:tav>
                                        <p:tav tm="100000">
                                          <p:val>
                                            <p:fltVal val="1"/>
                                          </p:val>
                                        </p:tav>
                                      </p:tavLst>
                                    </p:anim>
                                    <p:anim calcmode="lin" valueType="num">
                                      <p:cBhvr>
                                        <p:cTn id="43" dur="207" tmFilter="0, 0; 0.125,0.2665; 0.25,0.4; 0.375,0.465; 0.5,0.5;  0.625,0.535; 0.75,0.6; 0.875,0.7335; 1,1">
                                          <p:stCondLst>
                                            <p:cond delay="828"/>
                                          </p:stCondLst>
                                        </p:cTn>
                                        <p:tgtEl>
                                          <p:spTgt spid="50"/>
                                        </p:tgtEl>
                                        <p:attrNameLst>
                                          <p:attrName>ppt_y</p:attrName>
                                        </p:attrNameLst>
                                      </p:cBhvr>
                                      <p:tavLst>
                                        <p:tav tm="0" fmla="#ppt_y-sin(pi*$)/27">
                                          <p:val>
                                            <p:fltVal val="0"/>
                                          </p:val>
                                        </p:tav>
                                        <p:tav tm="100000">
                                          <p:val>
                                            <p:fltVal val="1"/>
                                          </p:val>
                                        </p:tav>
                                      </p:tavLst>
                                    </p:anim>
                                    <p:anim calcmode="lin" valueType="num">
                                      <p:cBhvr>
                                        <p:cTn id="44" dur="103" tmFilter="0, 0; 0.125,0.2665; 0.25,0.4; 0.375,0.465; 0.5,0.5;  0.625,0.535; 0.75,0.6; 0.875,0.7335; 1,1">
                                          <p:stCondLst>
                                            <p:cond delay="1035"/>
                                          </p:stCondLst>
                                        </p:cTn>
                                        <p:tgtEl>
                                          <p:spTgt spid="50"/>
                                        </p:tgtEl>
                                        <p:attrNameLst>
                                          <p:attrName>ppt_y</p:attrName>
                                        </p:attrNameLst>
                                      </p:cBhvr>
                                      <p:tavLst>
                                        <p:tav tm="0" fmla="#ppt_y-sin(pi*$)/81">
                                          <p:val>
                                            <p:fltVal val="0"/>
                                          </p:val>
                                        </p:tav>
                                        <p:tav tm="100000">
                                          <p:val>
                                            <p:fltVal val="1"/>
                                          </p:val>
                                        </p:tav>
                                      </p:tavLst>
                                    </p:anim>
                                    <p:animScale>
                                      <p:cBhvr>
                                        <p:cTn id="45" dur="16">
                                          <p:stCondLst>
                                            <p:cond delay="406"/>
                                          </p:stCondLst>
                                        </p:cTn>
                                        <p:tgtEl>
                                          <p:spTgt spid="50"/>
                                        </p:tgtEl>
                                      </p:cBhvr>
                                      <p:to x="100000" y="60000"/>
                                    </p:animScale>
                                    <p:animScale>
                                      <p:cBhvr>
                                        <p:cTn id="46" dur="104" decel="50000">
                                          <p:stCondLst>
                                            <p:cond delay="423"/>
                                          </p:stCondLst>
                                        </p:cTn>
                                        <p:tgtEl>
                                          <p:spTgt spid="50"/>
                                        </p:tgtEl>
                                      </p:cBhvr>
                                      <p:to x="100000" y="100000"/>
                                    </p:animScale>
                                    <p:animScale>
                                      <p:cBhvr>
                                        <p:cTn id="47" dur="16">
                                          <p:stCondLst>
                                            <p:cond delay="820"/>
                                          </p:stCondLst>
                                        </p:cTn>
                                        <p:tgtEl>
                                          <p:spTgt spid="50"/>
                                        </p:tgtEl>
                                      </p:cBhvr>
                                      <p:to x="100000" y="80000"/>
                                    </p:animScale>
                                    <p:animScale>
                                      <p:cBhvr>
                                        <p:cTn id="48" dur="104" decel="50000">
                                          <p:stCondLst>
                                            <p:cond delay="836"/>
                                          </p:stCondLst>
                                        </p:cTn>
                                        <p:tgtEl>
                                          <p:spTgt spid="50"/>
                                        </p:tgtEl>
                                      </p:cBhvr>
                                      <p:to x="100000" y="100000"/>
                                    </p:animScale>
                                    <p:animScale>
                                      <p:cBhvr>
                                        <p:cTn id="49" dur="16">
                                          <p:stCondLst>
                                            <p:cond delay="1026"/>
                                          </p:stCondLst>
                                        </p:cTn>
                                        <p:tgtEl>
                                          <p:spTgt spid="50"/>
                                        </p:tgtEl>
                                      </p:cBhvr>
                                      <p:to x="100000" y="90000"/>
                                    </p:animScale>
                                    <p:animScale>
                                      <p:cBhvr>
                                        <p:cTn id="50" dur="104" decel="50000">
                                          <p:stCondLst>
                                            <p:cond delay="1042"/>
                                          </p:stCondLst>
                                        </p:cTn>
                                        <p:tgtEl>
                                          <p:spTgt spid="50"/>
                                        </p:tgtEl>
                                      </p:cBhvr>
                                      <p:to x="100000" y="100000"/>
                                    </p:animScale>
                                    <p:animScale>
                                      <p:cBhvr>
                                        <p:cTn id="51" dur="16">
                                          <p:stCondLst>
                                            <p:cond delay="1130"/>
                                          </p:stCondLst>
                                        </p:cTn>
                                        <p:tgtEl>
                                          <p:spTgt spid="50"/>
                                        </p:tgtEl>
                                      </p:cBhvr>
                                      <p:to x="100000" y="95000"/>
                                    </p:animScale>
                                    <p:animScale>
                                      <p:cBhvr>
                                        <p:cTn id="52" dur="104" decel="50000">
                                          <p:stCondLst>
                                            <p:cond delay="1146"/>
                                          </p:stCondLst>
                                        </p:cTn>
                                        <p:tgtEl>
                                          <p:spTgt spid="50"/>
                                        </p:tgtEl>
                                      </p:cBhvr>
                                      <p:to x="100000" y="100000"/>
                                    </p:animScale>
                                  </p:childTnLst>
                                </p:cTn>
                              </p:par>
                            </p:childTnLst>
                          </p:cTn>
                        </p:par>
                        <p:par>
                          <p:cTn id="53" fill="hold">
                            <p:stCondLst>
                              <p:cond delay="1500"/>
                            </p:stCondLst>
                            <p:childTnLst>
                              <p:par>
                                <p:cTn id="54" presetID="22" presetClass="entr" presetSubtype="2"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wipe(right)">
                                      <p:cBhvr>
                                        <p:cTn id="56" dur="250"/>
                                        <p:tgtEl>
                                          <p:spTgt spid="43"/>
                                        </p:tgtEl>
                                      </p:cBhvr>
                                    </p:animEffect>
                                  </p:childTnLst>
                                </p:cTn>
                              </p:par>
                              <p:par>
                                <p:cTn id="57" presetID="22" presetClass="entr" presetSubtype="2" fill="hold" grpId="0" nodeType="withEffect">
                                  <p:stCondLst>
                                    <p:cond delay="250"/>
                                  </p:stCondLst>
                                  <p:childTnLst>
                                    <p:set>
                                      <p:cBhvr>
                                        <p:cTn id="58" dur="1" fill="hold">
                                          <p:stCondLst>
                                            <p:cond delay="0"/>
                                          </p:stCondLst>
                                        </p:cTn>
                                        <p:tgtEl>
                                          <p:spTgt spid="41"/>
                                        </p:tgtEl>
                                        <p:attrNameLst>
                                          <p:attrName>style.visibility</p:attrName>
                                        </p:attrNameLst>
                                      </p:cBhvr>
                                      <p:to>
                                        <p:strVal val="visible"/>
                                      </p:to>
                                    </p:set>
                                    <p:animEffect transition="in" filter="wipe(right)">
                                      <p:cBhvr>
                                        <p:cTn id="59" dur="250"/>
                                        <p:tgtEl>
                                          <p:spTgt spid="41"/>
                                        </p:tgtEl>
                                      </p:cBhvr>
                                    </p:animEffect>
                                  </p:childTnLst>
                                </p:cTn>
                              </p:par>
                              <p:par>
                                <p:cTn id="60" presetID="22" presetClass="entr" presetSubtype="2" fill="hold" grpId="0" nodeType="withEffect">
                                  <p:stCondLst>
                                    <p:cond delay="500"/>
                                  </p:stCondLst>
                                  <p:childTnLst>
                                    <p:set>
                                      <p:cBhvr>
                                        <p:cTn id="61" dur="1" fill="hold">
                                          <p:stCondLst>
                                            <p:cond delay="0"/>
                                          </p:stCondLst>
                                        </p:cTn>
                                        <p:tgtEl>
                                          <p:spTgt spid="42"/>
                                        </p:tgtEl>
                                        <p:attrNameLst>
                                          <p:attrName>style.visibility</p:attrName>
                                        </p:attrNameLst>
                                      </p:cBhvr>
                                      <p:to>
                                        <p:strVal val="visible"/>
                                      </p:to>
                                    </p:set>
                                    <p:animEffect transition="in" filter="wipe(right)">
                                      <p:cBhvr>
                                        <p:cTn id="62" dur="2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sym typeface="+mn-ea"/>
              </a:rPr>
              <a:t>2.2.5 鉴定意见</a:t>
            </a:r>
            <a:endParaRPr lang="en-US" altLang="zh-CN" b="1" dirty="0">
              <a:solidFill>
                <a:prstClr val="black">
                  <a:lumMod val="75000"/>
                  <a:lumOff val="25000"/>
                </a:prstClr>
              </a:solidFill>
              <a:latin typeface="微软雅黑" panose="020B0503020204020204" pitchFamily="34" charset="-122"/>
            </a:endParaRPr>
          </a:p>
        </p:txBody>
      </p:sp>
      <p:sp>
        <p:nvSpPr>
          <p:cNvPr id="17" name="TextBox 10"/>
          <p:cNvSpPr txBox="1">
            <a:spLocks noChangeArrowheads="1"/>
          </p:cNvSpPr>
          <p:nvPr/>
        </p:nvSpPr>
        <p:spPr bwMode="auto">
          <a:xfrm>
            <a:off x="5690918" y="2936148"/>
            <a:ext cx="1718607" cy="1076960"/>
          </a:xfrm>
          <a:prstGeom prst="rect">
            <a:avLst/>
          </a:prstGeom>
          <a:noFill/>
          <a:ln w="9525">
            <a:noFill/>
            <a:miter lim="800000"/>
          </a:ln>
        </p:spPr>
        <p:txBody>
          <a:bodyPr lIns="0" tIns="0" rIns="0" bIns="0">
            <a:spAutoFit/>
          </a:bodyPr>
          <a:lstStyle/>
          <a:p>
            <a:pPr defTabSz="913130" fontAlgn="base">
              <a:spcBef>
                <a:spcPct val="0"/>
              </a:spcBef>
              <a:spcAft>
                <a:spcPct val="0"/>
              </a:spcAft>
            </a:pPr>
            <a:r>
              <a:rPr lang="zh-CN" altLang="en-US" sz="1400" dirty="0">
                <a:solidFill>
                  <a:srgbClr val="808080"/>
                </a:solidFill>
                <a:latin typeface="Arial" panose="020B0604020202020204" pitchFamily="34" charset="0"/>
                <a:ea typeface="微软雅黑" panose="020B0503020204020204" pitchFamily="34" charset="-122"/>
                <a:sym typeface="造字工房悦黑体验版常规体" pitchFamily="50" charset="-122"/>
              </a:rPr>
              <a:t>法官在审查判断证据时，往往认为鉴定意见优于其他证据，将鉴定意见作为判断其他证据真伪的标准。</a:t>
            </a:r>
          </a:p>
        </p:txBody>
      </p:sp>
      <p:sp>
        <p:nvSpPr>
          <p:cNvPr id="18" name="TextBox 16"/>
          <p:cNvSpPr txBox="1">
            <a:spLocks noChangeArrowheads="1"/>
          </p:cNvSpPr>
          <p:nvPr/>
        </p:nvSpPr>
        <p:spPr bwMode="auto">
          <a:xfrm>
            <a:off x="6094777" y="2648057"/>
            <a:ext cx="1642456" cy="245745"/>
          </a:xfrm>
          <a:prstGeom prst="rect">
            <a:avLst/>
          </a:prstGeom>
          <a:noFill/>
          <a:ln w="9525">
            <a:noFill/>
            <a:miter lim="800000"/>
          </a:ln>
        </p:spPr>
        <p:txBody>
          <a:bodyPr lIns="0" tIns="0" rIns="0" bIns="0">
            <a:spAutoFit/>
          </a:bodyPr>
          <a:lstStyle/>
          <a:p>
            <a:pPr defTabSz="913130" fontAlgn="base">
              <a:spcBef>
                <a:spcPct val="0"/>
              </a:spcBef>
              <a:spcAft>
                <a:spcPct val="0"/>
              </a:spcAft>
            </a:pPr>
            <a:r>
              <a:rPr lang="zh-CN" altLang="en-US" sz="1600" b="1">
                <a:solidFill>
                  <a:srgbClr val="002221"/>
                </a:solidFill>
                <a:latin typeface="Arial" panose="020B0604020202020204" pitchFamily="34" charset="0"/>
                <a:ea typeface="微软雅黑" panose="020B0503020204020204" pitchFamily="34" charset="-122"/>
              </a:rPr>
              <a:t>印证证据</a:t>
            </a:r>
          </a:p>
        </p:txBody>
      </p:sp>
      <p:sp>
        <p:nvSpPr>
          <p:cNvPr id="19" name="TextBox 17"/>
          <p:cNvSpPr txBox="1">
            <a:spLocks noChangeArrowheads="1"/>
          </p:cNvSpPr>
          <p:nvPr/>
        </p:nvSpPr>
        <p:spPr bwMode="auto">
          <a:xfrm>
            <a:off x="899953" y="2982503"/>
            <a:ext cx="1718607" cy="1076960"/>
          </a:xfrm>
          <a:prstGeom prst="rect">
            <a:avLst/>
          </a:prstGeom>
          <a:noFill/>
          <a:ln w="9525">
            <a:noFill/>
            <a:miter lim="800000"/>
          </a:ln>
        </p:spPr>
        <p:txBody>
          <a:bodyPr lIns="0" tIns="0" rIns="0" bIns="0">
            <a:spAutoFit/>
          </a:bodyPr>
          <a:lstStyle/>
          <a:p>
            <a:pPr defTabSz="913130" fontAlgn="base">
              <a:spcBef>
                <a:spcPct val="0"/>
              </a:spcBef>
              <a:spcAft>
                <a:spcPct val="0"/>
              </a:spcAft>
            </a:pPr>
            <a:r>
              <a:rPr lang="zh-CN" altLang="en-US" sz="1400" dirty="0">
                <a:solidFill>
                  <a:srgbClr val="808080"/>
                </a:solidFill>
                <a:latin typeface="Arial" panose="020B0604020202020204" pitchFamily="34" charset="0"/>
                <a:ea typeface="微软雅黑" panose="020B0503020204020204" pitchFamily="34" charset="-122"/>
                <a:sym typeface="造字工房悦黑体验版常规体" pitchFamily="50" charset="-122"/>
              </a:rPr>
              <a:t>其他证据通过鉴定转化为鉴定意见，使当事人提供的普通证据，变成定案的关键性证据</a:t>
            </a:r>
            <a:r>
              <a:rPr lang="zh-CN" altLang="en-US" sz="1000" dirty="0">
                <a:solidFill>
                  <a:srgbClr val="808080"/>
                </a:solidFill>
                <a:latin typeface="Arial" panose="020B0604020202020204" pitchFamily="34" charset="0"/>
                <a:ea typeface="微软雅黑" panose="020B0503020204020204" pitchFamily="34" charset="-122"/>
                <a:sym typeface="造字工房悦黑体验版常规体" pitchFamily="50" charset="-122"/>
              </a:rPr>
              <a:t>。</a:t>
            </a:r>
          </a:p>
        </p:txBody>
      </p:sp>
      <p:sp>
        <p:nvSpPr>
          <p:cNvPr id="20" name="TextBox 18"/>
          <p:cNvSpPr txBox="1">
            <a:spLocks noChangeArrowheads="1"/>
          </p:cNvSpPr>
          <p:nvPr/>
        </p:nvSpPr>
        <p:spPr bwMode="auto">
          <a:xfrm>
            <a:off x="1028223" y="2648057"/>
            <a:ext cx="1642456" cy="245745"/>
          </a:xfrm>
          <a:prstGeom prst="rect">
            <a:avLst/>
          </a:prstGeom>
          <a:noFill/>
          <a:ln w="9525">
            <a:noFill/>
            <a:miter lim="800000"/>
          </a:ln>
        </p:spPr>
        <p:txBody>
          <a:bodyPr lIns="0" tIns="0" rIns="0" bIns="0">
            <a:spAutoFit/>
          </a:bodyPr>
          <a:lstStyle/>
          <a:p>
            <a:pPr defTabSz="913130" fontAlgn="base">
              <a:spcBef>
                <a:spcPct val="0"/>
              </a:spcBef>
              <a:spcAft>
                <a:spcPct val="0"/>
              </a:spcAft>
            </a:pPr>
            <a:r>
              <a:rPr lang="zh-CN" altLang="en-US" sz="1600" b="1">
                <a:solidFill>
                  <a:srgbClr val="002221"/>
                </a:solidFill>
                <a:latin typeface="微软雅黑" panose="020B0503020204020204" pitchFamily="34" charset="-122"/>
                <a:ea typeface="微软雅黑" panose="020B0503020204020204" pitchFamily="34" charset="-122"/>
              </a:rPr>
              <a:t>转化证据的功能</a:t>
            </a:r>
          </a:p>
        </p:txBody>
      </p:sp>
      <p:sp>
        <p:nvSpPr>
          <p:cNvPr id="22" name="AutoShape 23"/>
          <p:cNvSpPr>
            <a:spLocks noChangeArrowheads="1"/>
          </p:cNvSpPr>
          <p:nvPr/>
        </p:nvSpPr>
        <p:spPr bwMode="auto">
          <a:xfrm>
            <a:off x="3517900" y="2875280"/>
            <a:ext cx="1145540" cy="1137920"/>
          </a:xfrm>
          <a:prstGeom prst="diamond">
            <a:avLst/>
          </a:prstGeom>
          <a:noFill/>
          <a:ln w="190500" cmpd="thickThin">
            <a:solidFill>
              <a:srgbClr val="003466"/>
            </a:solidFill>
            <a:miter lim="800000"/>
          </a:ln>
        </p:spPr>
        <p:txBody>
          <a:bodyPr wrap="none" anchor="ctr"/>
          <a:lstStyle/>
          <a:p>
            <a:pPr defTabSz="913130" fontAlgn="base">
              <a:spcBef>
                <a:spcPct val="0"/>
              </a:spcBef>
              <a:spcAft>
                <a:spcPct val="0"/>
              </a:spcAft>
              <a:defRPr/>
            </a:pPr>
            <a:endParaRPr lang="zh-CN" altLang="en-US" kern="0">
              <a:solidFill>
                <a:srgbClr val="000000"/>
              </a:solidFill>
              <a:latin typeface="Arial" panose="020B0604020202020204" pitchFamily="34" charset="0"/>
              <a:ea typeface="微软雅黑" panose="020B0503020204020204" pitchFamily="34" charset="-122"/>
            </a:endParaRPr>
          </a:p>
        </p:txBody>
      </p:sp>
      <p:sp>
        <p:nvSpPr>
          <p:cNvPr id="23" name="AutoShape 26"/>
          <p:cNvSpPr>
            <a:spLocks noChangeArrowheads="1"/>
          </p:cNvSpPr>
          <p:nvPr/>
        </p:nvSpPr>
        <p:spPr bwMode="auto">
          <a:xfrm>
            <a:off x="2945452" y="2959115"/>
            <a:ext cx="1015336" cy="946652"/>
          </a:xfrm>
          <a:prstGeom prst="diamond">
            <a:avLst/>
          </a:prstGeom>
          <a:noFill/>
          <a:ln w="190500" cmpd="thickThin">
            <a:solidFill>
              <a:srgbClr val="003466"/>
            </a:solidFill>
            <a:miter lim="800000"/>
          </a:ln>
        </p:spPr>
        <p:txBody>
          <a:bodyPr wrap="none" anchor="ctr"/>
          <a:lstStyle/>
          <a:p>
            <a:pPr defTabSz="913130" fontAlgn="base">
              <a:spcBef>
                <a:spcPct val="0"/>
              </a:spcBef>
              <a:spcAft>
                <a:spcPct val="0"/>
              </a:spcAft>
              <a:defRPr/>
            </a:pPr>
            <a:endParaRPr lang="zh-CN" altLang="en-US" kern="0">
              <a:solidFill>
                <a:srgbClr val="000000"/>
              </a:solidFill>
              <a:latin typeface="Arial" panose="020B0604020202020204" pitchFamily="34" charset="0"/>
              <a:ea typeface="微软雅黑" panose="020B0503020204020204" pitchFamily="34" charset="-122"/>
            </a:endParaRPr>
          </a:p>
        </p:txBody>
      </p:sp>
      <p:sp>
        <p:nvSpPr>
          <p:cNvPr id="24" name="AutoShape 27"/>
          <p:cNvSpPr>
            <a:spLocks noChangeArrowheads="1"/>
          </p:cNvSpPr>
          <p:nvPr/>
        </p:nvSpPr>
        <p:spPr bwMode="auto">
          <a:xfrm>
            <a:off x="4201899" y="2959115"/>
            <a:ext cx="1015336" cy="946652"/>
          </a:xfrm>
          <a:prstGeom prst="diamond">
            <a:avLst/>
          </a:prstGeom>
          <a:noFill/>
          <a:ln w="190500" cmpd="thickThin">
            <a:solidFill>
              <a:srgbClr val="003466"/>
            </a:solidFill>
            <a:miter lim="800000"/>
          </a:ln>
        </p:spPr>
        <p:txBody>
          <a:bodyPr wrap="none" anchor="ctr"/>
          <a:lstStyle/>
          <a:p>
            <a:pPr defTabSz="913130" fontAlgn="base">
              <a:spcBef>
                <a:spcPct val="0"/>
              </a:spcBef>
              <a:spcAft>
                <a:spcPct val="0"/>
              </a:spcAft>
              <a:defRPr/>
            </a:pPr>
            <a:endParaRPr lang="zh-CN" altLang="en-US" kern="0">
              <a:solidFill>
                <a:srgbClr val="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567690" y="895985"/>
            <a:ext cx="8346440" cy="1322070"/>
          </a:xfrm>
          <a:prstGeom prst="rect">
            <a:avLst/>
          </a:prstGeom>
          <a:noFill/>
        </p:spPr>
        <p:txBody>
          <a:bodyPr wrap="square" rtlCol="0">
            <a:spAutoFit/>
          </a:bodyPr>
          <a:lstStyle/>
          <a:p>
            <a:r>
              <a:rPr lang="zh-CN" altLang="en-US" sz="1600" b="1">
                <a:solidFill>
                  <a:schemeClr val="accent1"/>
                </a:solidFill>
              </a:rPr>
              <a:t>　　鉴定意见可以帮助涉案双方当事人客观认识争议事实、在诉讼中把握主动性，减少诉讼风险、降低诉讼成本起到重要作用。在诉讼程序中，当事人申请法院委托鉴定的，应在举证期限内提出，否则将承担举证不能的责任。法院决定进行鉴定的，则是在庭审过程中，或休庭合议时决定。鉴定意见一旦作出，将作为法庭判决的重要参考依据。 </a:t>
            </a:r>
          </a:p>
          <a:p>
            <a:r>
              <a:rPr lang="zh-CN" altLang="en-US" sz="1600" b="1">
                <a:solidFill>
                  <a:schemeClr val="accent1"/>
                </a:solidFill>
              </a:rPr>
              <a:t>　　鉴定意见除具有一般的证据特征外，还具有其本身特殊的功能：</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0.7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7" presetClass="entr" presetSubtype="10"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ppt_w</p:attrName>
                                        </p:attrNameLst>
                                      </p:cBhvr>
                                      <p:tavLst>
                                        <p:tav tm="0">
                                          <p:val>
                                            <p:fltVal val="0"/>
                                          </p:val>
                                        </p:tav>
                                        <p:tav tm="100000">
                                          <p:val>
                                            <p:strVal val="#ppt_w"/>
                                          </p:val>
                                        </p:tav>
                                      </p:tavLst>
                                    </p:anim>
                                    <p:anim calcmode="lin" valueType="num">
                                      <p:cBhvr>
                                        <p:cTn id="14" dur="500" fill="hold"/>
                                        <p:tgtEl>
                                          <p:spTgt spid="22"/>
                                        </p:tgtEl>
                                        <p:attrNameLst>
                                          <p:attrName>ppt_h</p:attrName>
                                        </p:attrNameLst>
                                      </p:cBhvr>
                                      <p:tavLst>
                                        <p:tav tm="0">
                                          <p:val>
                                            <p:strVal val="#ppt_h"/>
                                          </p:val>
                                        </p:tav>
                                        <p:tav tm="100000">
                                          <p:val>
                                            <p:strVal val="#ppt_h"/>
                                          </p:val>
                                        </p:tav>
                                      </p:tavLst>
                                    </p:anim>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0-#ppt_w/2"/>
                                          </p:val>
                                        </p:tav>
                                        <p:tav tm="100000">
                                          <p:val>
                                            <p:strVal val="#ppt_x"/>
                                          </p:val>
                                        </p:tav>
                                      </p:tavLst>
                                    </p:anim>
                                    <p:anim calcmode="lin" valueType="num">
                                      <p:cBhvr additive="base">
                                        <p:cTn id="19" dur="500" fill="hold"/>
                                        <p:tgtEl>
                                          <p:spTgt spid="23"/>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1+#ppt_w/2"/>
                                          </p:val>
                                        </p:tav>
                                        <p:tav tm="100000">
                                          <p:val>
                                            <p:strVal val="#ppt_x"/>
                                          </p:val>
                                        </p:tav>
                                      </p:tavLst>
                                    </p:anim>
                                    <p:anim calcmode="lin" valueType="num">
                                      <p:cBhvr additive="base">
                                        <p:cTn id="23" dur="500" fill="hold"/>
                                        <p:tgtEl>
                                          <p:spTgt spid="24"/>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par>
                                <p:cTn id="28" presetID="22" presetClass="entr" presetSubtype="8"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par>
                                <p:cTn id="31" presetID="22" presetClass="entr" presetSubtype="2"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right)">
                                      <p:cBhvr>
                                        <p:cTn id="33" dur="500"/>
                                        <p:tgtEl>
                                          <p:spTgt spid="19"/>
                                        </p:tgtEl>
                                      </p:cBhvr>
                                    </p:animEffect>
                                  </p:childTnLst>
                                </p:cTn>
                              </p:par>
                              <p:par>
                                <p:cTn id="34" presetID="22" presetClass="entr" presetSubtype="2"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right)">
                                      <p:cBhvr>
                                        <p:cTn id="3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bldLvl="0" animBg="1"/>
      <p:bldP spid="23" grpId="0" bldLvl="0" animBg="1"/>
      <p:bldP spid="24" grpId="0" bldLvl="0" animBg="1"/>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rPr>
              <a:t>2.2.6 司法鉴定的程序</a:t>
            </a:r>
          </a:p>
        </p:txBody>
      </p:sp>
      <p:sp>
        <p:nvSpPr>
          <p:cNvPr id="33" name="TextBox 53"/>
          <p:cNvSpPr txBox="1"/>
          <p:nvPr/>
        </p:nvSpPr>
        <p:spPr>
          <a:xfrm>
            <a:off x="788043" y="3007124"/>
            <a:ext cx="1888797" cy="755015"/>
          </a:xfrm>
          <a:prstGeom prst="rect">
            <a:avLst/>
          </a:prstGeom>
          <a:noFill/>
        </p:spPr>
        <p:txBody>
          <a:bodyPr wrap="square" rtlCol="0">
            <a:spAutoFit/>
          </a:bodyPr>
          <a:lstStyle/>
          <a:p>
            <a:pPr defTabSz="685165">
              <a:lnSpc>
                <a:spcPct val="120000"/>
              </a:lnSpc>
              <a:spcBef>
                <a:spcPct val="0"/>
              </a:spcBef>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是指诉讼当事人及其利害关系人向司法机关提出司法鉴定的要求。</a:t>
            </a:r>
          </a:p>
        </p:txBody>
      </p:sp>
      <p:sp>
        <p:nvSpPr>
          <p:cNvPr id="34" name="TextBox 54"/>
          <p:cNvSpPr txBox="1"/>
          <p:nvPr/>
        </p:nvSpPr>
        <p:spPr>
          <a:xfrm>
            <a:off x="2664456" y="1709958"/>
            <a:ext cx="1888797" cy="1196975"/>
          </a:xfrm>
          <a:prstGeom prst="rect">
            <a:avLst/>
          </a:prstGeom>
          <a:noFill/>
        </p:spPr>
        <p:txBody>
          <a:bodyPr wrap="square" rtlCol="0">
            <a:spAutoFit/>
          </a:bodyPr>
          <a:lstStyle/>
          <a:p>
            <a:pPr defTabSz="685165">
              <a:lnSpc>
                <a:spcPct val="120000"/>
              </a:lnSpc>
              <a:spcBef>
                <a:spcPct val="0"/>
              </a:spcBef>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是指司法机关对申请人司法鉴定的申请作出是否同意的答复。司法鉴定的决定程序，是与司法鉴定的申请程序相对应的程序。</a:t>
            </a:r>
          </a:p>
        </p:txBody>
      </p:sp>
      <p:sp>
        <p:nvSpPr>
          <p:cNvPr id="35" name="TextBox 55"/>
          <p:cNvSpPr txBox="1"/>
          <p:nvPr/>
        </p:nvSpPr>
        <p:spPr>
          <a:xfrm>
            <a:off x="4558333" y="287546"/>
            <a:ext cx="1888797" cy="1861185"/>
          </a:xfrm>
          <a:prstGeom prst="rect">
            <a:avLst/>
          </a:prstGeom>
          <a:noFill/>
        </p:spPr>
        <p:txBody>
          <a:bodyPr wrap="square" rtlCol="0">
            <a:spAutoFit/>
          </a:bodyPr>
          <a:lstStyle/>
          <a:p>
            <a:pPr defTabSz="685165">
              <a:lnSpc>
                <a:spcPct val="120000"/>
              </a:lnSpc>
              <a:spcBef>
                <a:spcPct val="0"/>
              </a:spcBef>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是指司法鉴定的委托主体向司法鉴定实施主体提出的进行司法鉴定的要求，是司法鉴定程序的必经程序。司法鉴定的委托决定了委托主体，委托对象，委托人数、委托事项等内容。</a:t>
            </a:r>
          </a:p>
        </p:txBody>
      </p:sp>
      <p:sp>
        <p:nvSpPr>
          <p:cNvPr id="36" name="TextBox 56"/>
          <p:cNvSpPr txBox="1"/>
          <p:nvPr/>
        </p:nvSpPr>
        <p:spPr>
          <a:xfrm>
            <a:off x="6370320" y="287655"/>
            <a:ext cx="2794000" cy="975995"/>
          </a:xfrm>
          <a:prstGeom prst="rect">
            <a:avLst/>
          </a:prstGeom>
          <a:noFill/>
        </p:spPr>
        <p:txBody>
          <a:bodyPr wrap="square" rtlCol="0">
            <a:spAutoFit/>
          </a:bodyPr>
          <a:lstStyle/>
          <a:p>
            <a:pPr defTabSz="685165">
              <a:lnSpc>
                <a:spcPct val="120000"/>
              </a:lnSpc>
              <a:spcBef>
                <a:spcPct val="0"/>
              </a:spcBef>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是指司法鉴定人具体进行司法鉴定的活动，是整个司法鉴定程序的核心环节。司法鉴定的实施涉及接受委托，必要的观察、检查及实验以及补充或重新鉴定。</a:t>
            </a:r>
          </a:p>
        </p:txBody>
      </p:sp>
      <p:grpSp>
        <p:nvGrpSpPr>
          <p:cNvPr id="37" name="Group 66"/>
          <p:cNvGrpSpPr/>
          <p:nvPr/>
        </p:nvGrpSpPr>
        <p:grpSpPr>
          <a:xfrm>
            <a:off x="732473" y="3814752"/>
            <a:ext cx="2040255" cy="1082868"/>
            <a:chOff x="769938" y="3793162"/>
            <a:chExt cx="2040255" cy="1082868"/>
          </a:xfrm>
        </p:grpSpPr>
        <p:sp>
          <p:nvSpPr>
            <p:cNvPr id="38" name="L-Shape 28"/>
            <p:cNvSpPr/>
            <p:nvPr/>
          </p:nvSpPr>
          <p:spPr>
            <a:xfrm rot="5400000">
              <a:off x="1139263" y="3423837"/>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srgbClr val="003466"/>
                </a:solidFill>
                <a:effectLst/>
                <a:uLnTx/>
                <a:uFillTx/>
                <a:latin typeface="Calibri" panose="020F0502020204030204"/>
              </a:endParaRPr>
            </a:p>
          </p:txBody>
        </p:sp>
        <p:sp>
          <p:nvSpPr>
            <p:cNvPr id="39" name="Text Placeholder 3"/>
            <p:cNvSpPr txBox="1"/>
            <p:nvPr/>
          </p:nvSpPr>
          <p:spPr>
            <a:xfrm>
              <a:off x="1008698" y="4273540"/>
              <a:ext cx="1801495" cy="215265"/>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400" b="1" i="0" u="none" strike="noStrike" kern="0" cap="none" spc="0" normalizeH="0" baseline="0" noProof="0" dirty="0">
                  <a:ln>
                    <a:noFill/>
                  </a:ln>
                  <a:solidFill>
                    <a:srgbClr val="003466"/>
                  </a:solidFill>
                  <a:effectLst/>
                  <a:uLnTx/>
                  <a:uFillTx/>
                </a:rPr>
                <a:t>一、司法鉴定的申请</a:t>
              </a:r>
            </a:p>
          </p:txBody>
        </p:sp>
      </p:grpSp>
      <p:grpSp>
        <p:nvGrpSpPr>
          <p:cNvPr id="40" name="Group 67"/>
          <p:cNvGrpSpPr/>
          <p:nvPr/>
        </p:nvGrpSpPr>
        <p:grpSpPr>
          <a:xfrm>
            <a:off x="2697473" y="2968117"/>
            <a:ext cx="1896574" cy="1082868"/>
            <a:chOff x="2697473" y="2968117"/>
            <a:chExt cx="1896574" cy="1082868"/>
          </a:xfrm>
        </p:grpSpPr>
        <p:sp>
          <p:nvSpPr>
            <p:cNvPr id="41" name="L-Shape 48"/>
            <p:cNvSpPr/>
            <p:nvPr/>
          </p:nvSpPr>
          <p:spPr>
            <a:xfrm rot="5400000">
              <a:off x="3066798" y="2598792"/>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srgbClr val="003466"/>
                </a:solidFill>
                <a:effectLst/>
                <a:uLnTx/>
                <a:uFillTx/>
                <a:latin typeface="Calibri" panose="020F0502020204030204"/>
              </a:endParaRPr>
            </a:p>
          </p:txBody>
        </p:sp>
        <p:sp>
          <p:nvSpPr>
            <p:cNvPr id="42" name="Text Placeholder 3"/>
            <p:cNvSpPr txBox="1"/>
            <p:nvPr/>
          </p:nvSpPr>
          <p:spPr>
            <a:xfrm>
              <a:off x="2982417" y="3509249"/>
              <a:ext cx="1611630"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400" b="1" i="0" u="none" strike="noStrike" kern="0" cap="none" spc="0" normalizeH="0" baseline="0" noProof="0" dirty="0">
                  <a:ln>
                    <a:noFill/>
                  </a:ln>
                  <a:solidFill>
                    <a:srgbClr val="003466"/>
                  </a:solidFill>
                  <a:effectLst/>
                  <a:uLnTx/>
                  <a:uFillTx/>
                </a:rPr>
                <a:t>二、司法鉴定的决定</a:t>
              </a:r>
            </a:p>
          </p:txBody>
        </p:sp>
      </p:grpSp>
      <p:grpSp>
        <p:nvGrpSpPr>
          <p:cNvPr id="43" name="Group 68"/>
          <p:cNvGrpSpPr/>
          <p:nvPr/>
        </p:nvGrpSpPr>
        <p:grpSpPr>
          <a:xfrm>
            <a:off x="4625008" y="2148759"/>
            <a:ext cx="1877054" cy="1082868"/>
            <a:chOff x="4625008" y="2148759"/>
            <a:chExt cx="1877054" cy="1082868"/>
          </a:xfrm>
        </p:grpSpPr>
        <p:sp>
          <p:nvSpPr>
            <p:cNvPr id="44" name="L-Shape 49"/>
            <p:cNvSpPr/>
            <p:nvPr/>
          </p:nvSpPr>
          <p:spPr>
            <a:xfrm rot="5400000">
              <a:off x="4994333" y="1779434"/>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srgbClr val="003466"/>
                </a:solidFill>
                <a:effectLst/>
                <a:uLnTx/>
                <a:uFillTx/>
                <a:latin typeface="Calibri" panose="020F0502020204030204"/>
              </a:endParaRPr>
            </a:p>
          </p:txBody>
        </p:sp>
        <p:sp>
          <p:nvSpPr>
            <p:cNvPr id="45" name="Text Placeholder 3"/>
            <p:cNvSpPr txBox="1"/>
            <p:nvPr/>
          </p:nvSpPr>
          <p:spPr>
            <a:xfrm>
              <a:off x="4890432" y="2645066"/>
              <a:ext cx="1611630"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400" b="1" i="0" u="none" strike="noStrike" kern="0" cap="none" spc="0" normalizeH="0" baseline="0" noProof="0" dirty="0">
                  <a:ln>
                    <a:noFill/>
                  </a:ln>
                  <a:solidFill>
                    <a:srgbClr val="003466"/>
                  </a:solidFill>
                  <a:effectLst/>
                  <a:uLnTx/>
                  <a:uFillTx/>
                </a:rPr>
                <a:t>三、司法鉴定的委托</a:t>
              </a:r>
            </a:p>
          </p:txBody>
        </p:sp>
      </p:grpSp>
      <p:grpSp>
        <p:nvGrpSpPr>
          <p:cNvPr id="46" name="Group 69"/>
          <p:cNvGrpSpPr/>
          <p:nvPr/>
        </p:nvGrpSpPr>
        <p:grpSpPr>
          <a:xfrm>
            <a:off x="6552544" y="1323714"/>
            <a:ext cx="1886388" cy="1082868"/>
            <a:chOff x="6552544" y="1323714"/>
            <a:chExt cx="1886388" cy="1082868"/>
          </a:xfrm>
        </p:grpSpPr>
        <p:sp>
          <p:nvSpPr>
            <p:cNvPr id="47" name="L-Shape 51"/>
            <p:cNvSpPr/>
            <p:nvPr/>
          </p:nvSpPr>
          <p:spPr>
            <a:xfrm rot="5400000">
              <a:off x="6921869" y="954389"/>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srgbClr val="003466"/>
                </a:solidFill>
                <a:effectLst/>
                <a:uLnTx/>
                <a:uFillTx/>
                <a:latin typeface="Calibri" panose="020F0502020204030204"/>
              </a:endParaRPr>
            </a:p>
          </p:txBody>
        </p:sp>
        <p:sp>
          <p:nvSpPr>
            <p:cNvPr id="48" name="Text Placeholder 3"/>
            <p:cNvSpPr txBox="1"/>
            <p:nvPr/>
          </p:nvSpPr>
          <p:spPr>
            <a:xfrm>
              <a:off x="6827302" y="1905956"/>
              <a:ext cx="1611630"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400" b="1" i="0" u="none" strike="noStrike" kern="0" cap="none" spc="0" normalizeH="0" baseline="0" noProof="0" dirty="0">
                  <a:ln>
                    <a:noFill/>
                  </a:ln>
                  <a:solidFill>
                    <a:srgbClr val="003466"/>
                  </a:solidFill>
                  <a:effectLst/>
                  <a:uLnTx/>
                  <a:uFillTx/>
                </a:rPr>
                <a:t>四、司法鉴定的实施</a:t>
              </a:r>
            </a:p>
          </p:txBody>
        </p:sp>
      </p:gr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lide(fromBottom)">
                                      <p:cBhvr>
                                        <p:cTn id="12" dur="500"/>
                                        <p:tgtEl>
                                          <p:spTgt spid="33"/>
                                        </p:tgtEl>
                                      </p:cBhvr>
                                    </p:animEffect>
                                  </p:childTnLst>
                                </p:cTn>
                              </p:par>
                            </p:childTnLst>
                          </p:cTn>
                        </p:par>
                        <p:par>
                          <p:cTn id="13" fill="hold">
                            <p:stCondLst>
                              <p:cond delay="1000"/>
                            </p:stCondLst>
                            <p:childTnLst>
                              <p:par>
                                <p:cTn id="14" presetID="2" presetClass="entr" presetSubtype="4" accel="50000" decel="50000" fill="hold" nodeType="after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ppt_x"/>
                                          </p:val>
                                        </p:tav>
                                        <p:tav tm="100000">
                                          <p:val>
                                            <p:strVal val="#ppt_x"/>
                                          </p:val>
                                        </p:tav>
                                      </p:tavLst>
                                    </p:anim>
                                    <p:anim calcmode="lin" valueType="num">
                                      <p:cBhvr additive="base">
                                        <p:cTn id="17" dur="500" fill="hold"/>
                                        <p:tgtEl>
                                          <p:spTgt spid="4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slide(fromBottom)">
                                      <p:cBhvr>
                                        <p:cTn id="21" dur="500"/>
                                        <p:tgtEl>
                                          <p:spTgt spid="34"/>
                                        </p:tgtEl>
                                      </p:cBhvr>
                                    </p:animEffect>
                                  </p:childTnLst>
                                </p:cTn>
                              </p:par>
                            </p:childTnLst>
                          </p:cTn>
                        </p:par>
                        <p:par>
                          <p:cTn id="22" fill="hold">
                            <p:stCondLst>
                              <p:cond delay="2000"/>
                            </p:stCondLst>
                            <p:childTnLst>
                              <p:par>
                                <p:cTn id="23" presetID="2" presetClass="entr" presetSubtype="4" accel="50000" decel="50000"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slide(fromBottom)">
                                      <p:cBhvr>
                                        <p:cTn id="30" dur="500"/>
                                        <p:tgtEl>
                                          <p:spTgt spid="35"/>
                                        </p:tgtEl>
                                      </p:cBhvr>
                                    </p:animEffect>
                                  </p:childTnLst>
                                </p:cTn>
                              </p:par>
                            </p:childTnLst>
                          </p:cTn>
                        </p:par>
                        <p:par>
                          <p:cTn id="31" fill="hold">
                            <p:stCondLst>
                              <p:cond delay="3000"/>
                            </p:stCondLst>
                            <p:childTnLst>
                              <p:par>
                                <p:cTn id="32" presetID="2" presetClass="entr" presetSubtype="4" accel="50000" decel="50000"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fill="hold"/>
                                        <p:tgtEl>
                                          <p:spTgt spid="46"/>
                                        </p:tgtEl>
                                        <p:attrNameLst>
                                          <p:attrName>ppt_x</p:attrName>
                                        </p:attrNameLst>
                                      </p:cBhvr>
                                      <p:tavLst>
                                        <p:tav tm="0">
                                          <p:val>
                                            <p:strVal val="#ppt_x"/>
                                          </p:val>
                                        </p:tav>
                                        <p:tav tm="100000">
                                          <p:val>
                                            <p:strVal val="#ppt_x"/>
                                          </p:val>
                                        </p:tav>
                                      </p:tavLst>
                                    </p:anim>
                                    <p:anim calcmode="lin" valueType="num">
                                      <p:cBhvr additive="base">
                                        <p:cTn id="35" dur="500" fill="hold"/>
                                        <p:tgtEl>
                                          <p:spTgt spid="46"/>
                                        </p:tgtEl>
                                        <p:attrNameLst>
                                          <p:attrName>ppt_y</p:attrName>
                                        </p:attrNameLst>
                                      </p:cBhvr>
                                      <p:tavLst>
                                        <p:tav tm="0">
                                          <p:val>
                                            <p:strVal val="1+#ppt_h/2"/>
                                          </p:val>
                                        </p:tav>
                                        <p:tav tm="100000">
                                          <p:val>
                                            <p:strVal val="#ppt_y"/>
                                          </p:val>
                                        </p:tav>
                                      </p:tavLst>
                                    </p:anim>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slide(fromBottom)">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sym typeface="+mn-ea"/>
              </a:rPr>
              <a:t>2.2.6 司法鉴定的程序</a:t>
            </a:r>
            <a:endParaRPr lang="en-US" altLang="zh-CN" b="1" dirty="0">
              <a:solidFill>
                <a:prstClr val="black">
                  <a:lumMod val="75000"/>
                  <a:lumOff val="25000"/>
                </a:prstClr>
              </a:solidFill>
              <a:latin typeface="微软雅黑" panose="020B0503020204020204" pitchFamily="34" charset="-122"/>
            </a:endParaRPr>
          </a:p>
        </p:txBody>
      </p:sp>
      <p:sp>
        <p:nvSpPr>
          <p:cNvPr id="33" name="TextBox 53"/>
          <p:cNvSpPr txBox="1"/>
          <p:nvPr/>
        </p:nvSpPr>
        <p:spPr>
          <a:xfrm>
            <a:off x="825508" y="2985534"/>
            <a:ext cx="1888797" cy="755015"/>
          </a:xfrm>
          <a:prstGeom prst="rect">
            <a:avLst/>
          </a:prstGeom>
          <a:noFill/>
        </p:spPr>
        <p:txBody>
          <a:bodyPr wrap="square" rtlCol="0">
            <a:spAutoFit/>
          </a:bodyPr>
          <a:lstStyle/>
          <a:p>
            <a:pPr defTabSz="685165">
              <a:lnSpc>
                <a:spcPct val="120000"/>
              </a:lnSpc>
              <a:spcBef>
                <a:spcPct val="0"/>
              </a:spcBef>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司法鉴定工作的目的在于通过鉴定意见确定案件的事实问题。</a:t>
            </a:r>
          </a:p>
        </p:txBody>
      </p:sp>
      <p:sp>
        <p:nvSpPr>
          <p:cNvPr id="34" name="TextBox 54"/>
          <p:cNvSpPr txBox="1"/>
          <p:nvPr/>
        </p:nvSpPr>
        <p:spPr>
          <a:xfrm>
            <a:off x="2736211" y="2121438"/>
            <a:ext cx="1888797" cy="755015"/>
          </a:xfrm>
          <a:prstGeom prst="rect">
            <a:avLst/>
          </a:prstGeom>
          <a:noFill/>
        </p:spPr>
        <p:txBody>
          <a:bodyPr wrap="square" rtlCol="0">
            <a:spAutoFit/>
          </a:bodyPr>
          <a:lstStyle/>
          <a:p>
            <a:pPr defTabSz="685165">
              <a:lnSpc>
                <a:spcPct val="120000"/>
              </a:lnSpc>
              <a:spcBef>
                <a:spcPct val="0"/>
              </a:spcBef>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是指鉴定人根据法律规定或者法院的要求参加法庭调查、质证的行为。</a:t>
            </a:r>
          </a:p>
        </p:txBody>
      </p:sp>
      <p:sp>
        <p:nvSpPr>
          <p:cNvPr id="35" name="TextBox 55"/>
          <p:cNvSpPr txBox="1"/>
          <p:nvPr/>
        </p:nvSpPr>
        <p:spPr>
          <a:xfrm>
            <a:off x="4594528" y="1145431"/>
            <a:ext cx="1888797" cy="975995"/>
          </a:xfrm>
          <a:prstGeom prst="rect">
            <a:avLst/>
          </a:prstGeom>
          <a:noFill/>
        </p:spPr>
        <p:txBody>
          <a:bodyPr wrap="square" rtlCol="0">
            <a:spAutoFit/>
          </a:bodyPr>
          <a:lstStyle/>
          <a:p>
            <a:pPr defTabSz="685165">
              <a:lnSpc>
                <a:spcPct val="120000"/>
              </a:lnSpc>
              <a:spcBef>
                <a:spcPct val="0"/>
              </a:spcBef>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是在庭审过程中由质证主体，就法庭上所出示的的司法鉴定意见进行的询问、质疑、说明、辩驳等活动。</a:t>
            </a:r>
          </a:p>
        </p:txBody>
      </p:sp>
      <p:sp>
        <p:nvSpPr>
          <p:cNvPr id="36" name="TextBox 56"/>
          <p:cNvSpPr txBox="1"/>
          <p:nvPr/>
        </p:nvSpPr>
        <p:spPr>
          <a:xfrm>
            <a:off x="6327775" y="127000"/>
            <a:ext cx="2825115" cy="1196975"/>
          </a:xfrm>
          <a:prstGeom prst="rect">
            <a:avLst/>
          </a:prstGeom>
          <a:noFill/>
        </p:spPr>
        <p:txBody>
          <a:bodyPr wrap="square" rtlCol="0">
            <a:spAutoFit/>
          </a:bodyPr>
          <a:lstStyle/>
          <a:p>
            <a:pPr defTabSz="685165">
              <a:lnSpc>
                <a:spcPct val="120000"/>
              </a:lnSpc>
              <a:spcBef>
                <a:spcPct val="0"/>
              </a:spcBef>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是指法官在审理事实过程中，通过司鉴定意见的举证、质证等系列活动，对鉴定意见的客观性、关联性、合法性进行审查认定，以确认其证据力大小与强弱的一种诉讼行为与职能活动。</a:t>
            </a:r>
          </a:p>
        </p:txBody>
      </p:sp>
      <p:grpSp>
        <p:nvGrpSpPr>
          <p:cNvPr id="37" name="Group 66"/>
          <p:cNvGrpSpPr/>
          <p:nvPr/>
        </p:nvGrpSpPr>
        <p:grpSpPr>
          <a:xfrm>
            <a:off x="769938" y="3793162"/>
            <a:ext cx="1927847" cy="1082868"/>
            <a:chOff x="769938" y="3793162"/>
            <a:chExt cx="1927847" cy="1082868"/>
          </a:xfrm>
        </p:grpSpPr>
        <p:sp>
          <p:nvSpPr>
            <p:cNvPr id="38" name="L-Shape 28"/>
            <p:cNvSpPr/>
            <p:nvPr/>
          </p:nvSpPr>
          <p:spPr>
            <a:xfrm rot="5400000">
              <a:off x="1139263" y="3423837"/>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srgbClr val="003466"/>
                </a:solidFill>
                <a:effectLst/>
                <a:uLnTx/>
                <a:uFillTx/>
                <a:latin typeface="Calibri" panose="020F0502020204030204"/>
              </a:endParaRPr>
            </a:p>
          </p:txBody>
        </p:sp>
        <p:sp>
          <p:nvSpPr>
            <p:cNvPr id="39" name="Text Placeholder 3"/>
            <p:cNvSpPr txBox="1"/>
            <p:nvPr/>
          </p:nvSpPr>
          <p:spPr>
            <a:xfrm>
              <a:off x="1086155" y="4346684"/>
              <a:ext cx="1611630"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400" b="1" i="0" u="none" strike="noStrike" kern="0" cap="none" spc="0" normalizeH="0" baseline="0" noProof="0" dirty="0">
                  <a:ln>
                    <a:noFill/>
                  </a:ln>
                  <a:solidFill>
                    <a:srgbClr val="003466"/>
                  </a:solidFill>
                  <a:effectLst/>
                  <a:uLnTx/>
                  <a:uFillTx/>
                </a:rPr>
                <a:t>五、鉴定意见的出具</a:t>
              </a:r>
            </a:p>
          </p:txBody>
        </p:sp>
      </p:grpSp>
      <p:grpSp>
        <p:nvGrpSpPr>
          <p:cNvPr id="40" name="Group 67"/>
          <p:cNvGrpSpPr/>
          <p:nvPr/>
        </p:nvGrpSpPr>
        <p:grpSpPr>
          <a:xfrm>
            <a:off x="2697473" y="2968117"/>
            <a:ext cx="1896574" cy="1082868"/>
            <a:chOff x="2697473" y="2968117"/>
            <a:chExt cx="1896574" cy="1082868"/>
          </a:xfrm>
        </p:grpSpPr>
        <p:sp>
          <p:nvSpPr>
            <p:cNvPr id="41" name="L-Shape 48"/>
            <p:cNvSpPr/>
            <p:nvPr/>
          </p:nvSpPr>
          <p:spPr>
            <a:xfrm rot="5400000">
              <a:off x="3066798" y="2598792"/>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srgbClr val="003466"/>
                </a:solidFill>
                <a:effectLst/>
                <a:uLnTx/>
                <a:uFillTx/>
                <a:latin typeface="Calibri" panose="020F0502020204030204"/>
              </a:endParaRPr>
            </a:p>
          </p:txBody>
        </p:sp>
        <p:sp>
          <p:nvSpPr>
            <p:cNvPr id="42" name="Text Placeholder 3"/>
            <p:cNvSpPr txBox="1"/>
            <p:nvPr/>
          </p:nvSpPr>
          <p:spPr>
            <a:xfrm>
              <a:off x="2982417" y="3509249"/>
              <a:ext cx="1611630"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400" b="1" i="0" u="none" strike="noStrike" kern="0" cap="none" spc="0" normalizeH="0" baseline="0" noProof="0" dirty="0">
                  <a:ln>
                    <a:noFill/>
                  </a:ln>
                  <a:solidFill>
                    <a:srgbClr val="003466"/>
                  </a:solidFill>
                  <a:effectLst/>
                  <a:uLnTx/>
                  <a:uFillTx/>
                </a:rPr>
                <a:t>六、鉴定人出庭制度</a:t>
              </a:r>
            </a:p>
          </p:txBody>
        </p:sp>
      </p:grpSp>
      <p:grpSp>
        <p:nvGrpSpPr>
          <p:cNvPr id="43" name="Group 68"/>
          <p:cNvGrpSpPr/>
          <p:nvPr/>
        </p:nvGrpSpPr>
        <p:grpSpPr>
          <a:xfrm>
            <a:off x="4625008" y="2148759"/>
            <a:ext cx="2108829" cy="1082868"/>
            <a:chOff x="4625008" y="2148759"/>
            <a:chExt cx="2108829" cy="1082868"/>
          </a:xfrm>
        </p:grpSpPr>
        <p:sp>
          <p:nvSpPr>
            <p:cNvPr id="44" name="L-Shape 49"/>
            <p:cNvSpPr/>
            <p:nvPr/>
          </p:nvSpPr>
          <p:spPr>
            <a:xfrm rot="5400000">
              <a:off x="4994333" y="1779434"/>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srgbClr val="003466"/>
                </a:solidFill>
                <a:effectLst/>
                <a:uLnTx/>
                <a:uFillTx/>
                <a:latin typeface="Calibri" panose="020F0502020204030204"/>
              </a:endParaRPr>
            </a:p>
          </p:txBody>
        </p:sp>
        <p:sp>
          <p:nvSpPr>
            <p:cNvPr id="45" name="Text Placeholder 3"/>
            <p:cNvSpPr txBox="1"/>
            <p:nvPr/>
          </p:nvSpPr>
          <p:spPr>
            <a:xfrm>
              <a:off x="4943137" y="2645066"/>
              <a:ext cx="1790700"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400" b="1" i="0" u="none" strike="noStrike" kern="0" cap="none" spc="0" normalizeH="0" baseline="0" noProof="0" dirty="0">
                  <a:ln>
                    <a:noFill/>
                  </a:ln>
                  <a:solidFill>
                    <a:srgbClr val="003466"/>
                  </a:solidFill>
                  <a:effectLst/>
                  <a:uLnTx/>
                  <a:uFillTx/>
                </a:rPr>
                <a:t>七、司法鉴定意见质证</a:t>
              </a:r>
            </a:p>
          </p:txBody>
        </p:sp>
      </p:grpSp>
      <p:grpSp>
        <p:nvGrpSpPr>
          <p:cNvPr id="46" name="Group 69"/>
          <p:cNvGrpSpPr/>
          <p:nvPr/>
        </p:nvGrpSpPr>
        <p:grpSpPr>
          <a:xfrm>
            <a:off x="6552544" y="1323714"/>
            <a:ext cx="2241353" cy="1082868"/>
            <a:chOff x="6552544" y="1323714"/>
            <a:chExt cx="2241353" cy="1082868"/>
          </a:xfrm>
        </p:grpSpPr>
        <p:sp>
          <p:nvSpPr>
            <p:cNvPr id="47" name="L-Shape 51"/>
            <p:cNvSpPr/>
            <p:nvPr/>
          </p:nvSpPr>
          <p:spPr>
            <a:xfrm rot="5400000">
              <a:off x="6921869" y="954389"/>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srgbClr val="003466"/>
                </a:solidFill>
                <a:effectLst/>
                <a:uLnTx/>
                <a:uFillTx/>
                <a:latin typeface="Calibri" panose="020F0502020204030204"/>
              </a:endParaRPr>
            </a:p>
          </p:txBody>
        </p:sp>
        <p:sp>
          <p:nvSpPr>
            <p:cNvPr id="48" name="Text Placeholder 3"/>
            <p:cNvSpPr txBox="1"/>
            <p:nvPr/>
          </p:nvSpPr>
          <p:spPr>
            <a:xfrm>
              <a:off x="6824127" y="1798641"/>
              <a:ext cx="1969770"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400" b="1" i="0" u="none" strike="noStrike" kern="0" cap="none" spc="0" normalizeH="0" baseline="0" noProof="0" dirty="0">
                  <a:ln>
                    <a:noFill/>
                  </a:ln>
                  <a:solidFill>
                    <a:srgbClr val="003466"/>
                  </a:solidFill>
                  <a:effectLst/>
                  <a:uLnTx/>
                  <a:uFillTx/>
                </a:rPr>
                <a:t>八、司法鉴定意见的认证</a:t>
              </a:r>
            </a:p>
          </p:txBody>
        </p:sp>
      </p:gr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lide(fromBottom)">
                                      <p:cBhvr>
                                        <p:cTn id="12" dur="500"/>
                                        <p:tgtEl>
                                          <p:spTgt spid="33"/>
                                        </p:tgtEl>
                                      </p:cBhvr>
                                    </p:animEffect>
                                  </p:childTnLst>
                                </p:cTn>
                              </p:par>
                            </p:childTnLst>
                          </p:cTn>
                        </p:par>
                        <p:par>
                          <p:cTn id="13" fill="hold">
                            <p:stCondLst>
                              <p:cond delay="1000"/>
                            </p:stCondLst>
                            <p:childTnLst>
                              <p:par>
                                <p:cTn id="14" presetID="2" presetClass="entr" presetSubtype="4" accel="50000" decel="50000" fill="hold" nodeType="after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ppt_x"/>
                                          </p:val>
                                        </p:tav>
                                        <p:tav tm="100000">
                                          <p:val>
                                            <p:strVal val="#ppt_x"/>
                                          </p:val>
                                        </p:tav>
                                      </p:tavLst>
                                    </p:anim>
                                    <p:anim calcmode="lin" valueType="num">
                                      <p:cBhvr additive="base">
                                        <p:cTn id="17" dur="500" fill="hold"/>
                                        <p:tgtEl>
                                          <p:spTgt spid="4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slide(fromBottom)">
                                      <p:cBhvr>
                                        <p:cTn id="21" dur="500"/>
                                        <p:tgtEl>
                                          <p:spTgt spid="34"/>
                                        </p:tgtEl>
                                      </p:cBhvr>
                                    </p:animEffect>
                                  </p:childTnLst>
                                </p:cTn>
                              </p:par>
                            </p:childTnLst>
                          </p:cTn>
                        </p:par>
                        <p:par>
                          <p:cTn id="22" fill="hold">
                            <p:stCondLst>
                              <p:cond delay="2000"/>
                            </p:stCondLst>
                            <p:childTnLst>
                              <p:par>
                                <p:cTn id="23" presetID="2" presetClass="entr" presetSubtype="4" accel="50000" decel="50000"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slide(fromBottom)">
                                      <p:cBhvr>
                                        <p:cTn id="30" dur="500"/>
                                        <p:tgtEl>
                                          <p:spTgt spid="35"/>
                                        </p:tgtEl>
                                      </p:cBhvr>
                                    </p:animEffect>
                                  </p:childTnLst>
                                </p:cTn>
                              </p:par>
                            </p:childTnLst>
                          </p:cTn>
                        </p:par>
                        <p:par>
                          <p:cTn id="31" fill="hold">
                            <p:stCondLst>
                              <p:cond delay="3000"/>
                            </p:stCondLst>
                            <p:childTnLst>
                              <p:par>
                                <p:cTn id="32" presetID="2" presetClass="entr" presetSubtype="4" accel="50000" decel="50000"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fill="hold"/>
                                        <p:tgtEl>
                                          <p:spTgt spid="46"/>
                                        </p:tgtEl>
                                        <p:attrNameLst>
                                          <p:attrName>ppt_x</p:attrName>
                                        </p:attrNameLst>
                                      </p:cBhvr>
                                      <p:tavLst>
                                        <p:tav tm="0">
                                          <p:val>
                                            <p:strVal val="#ppt_x"/>
                                          </p:val>
                                        </p:tav>
                                        <p:tav tm="100000">
                                          <p:val>
                                            <p:strVal val="#ppt_x"/>
                                          </p:val>
                                        </p:tav>
                                      </p:tavLst>
                                    </p:anim>
                                    <p:anim calcmode="lin" valueType="num">
                                      <p:cBhvr additive="base">
                                        <p:cTn id="35" dur="500" fill="hold"/>
                                        <p:tgtEl>
                                          <p:spTgt spid="46"/>
                                        </p:tgtEl>
                                        <p:attrNameLst>
                                          <p:attrName>ppt_y</p:attrName>
                                        </p:attrNameLst>
                                      </p:cBhvr>
                                      <p:tavLst>
                                        <p:tav tm="0">
                                          <p:val>
                                            <p:strVal val="1+#ppt_h/2"/>
                                          </p:val>
                                        </p:tav>
                                        <p:tav tm="100000">
                                          <p:val>
                                            <p:strVal val="#ppt_y"/>
                                          </p:val>
                                        </p:tav>
                                      </p:tavLst>
                                    </p:anim>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slide(fromBottom)">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rPr>
              <a:t>2.2.7 实验室认可</a:t>
            </a:r>
          </a:p>
        </p:txBody>
      </p:sp>
      <p:sp>
        <p:nvSpPr>
          <p:cNvPr id="18" name="TextBox 16"/>
          <p:cNvSpPr txBox="1">
            <a:spLocks noChangeArrowheads="1"/>
          </p:cNvSpPr>
          <p:nvPr/>
        </p:nvSpPr>
        <p:spPr bwMode="auto">
          <a:xfrm>
            <a:off x="6137957" y="2843002"/>
            <a:ext cx="1642456" cy="1292225"/>
          </a:xfrm>
          <a:prstGeom prst="rect">
            <a:avLst/>
          </a:prstGeom>
          <a:noFill/>
          <a:ln w="9525">
            <a:noFill/>
            <a:miter lim="800000"/>
          </a:ln>
        </p:spPr>
        <p:txBody>
          <a:bodyPr lIns="0" tIns="0" rIns="0" bIns="0">
            <a:spAutoFit/>
          </a:bodyPr>
          <a:lstStyle/>
          <a:p>
            <a:pPr defTabSz="913130" fontAlgn="base">
              <a:spcBef>
                <a:spcPct val="0"/>
              </a:spcBef>
              <a:spcAft>
                <a:spcPct val="0"/>
              </a:spcAft>
            </a:pPr>
            <a:r>
              <a:rPr lang="zh-CN" altLang="en-US" sz="1400">
                <a:solidFill>
                  <a:srgbClr val="002221"/>
                </a:solidFill>
                <a:latin typeface="Arial" panose="020B0604020202020204" pitchFamily="34" charset="0"/>
                <a:ea typeface="微软雅黑" panose="020B0503020204020204" pitchFamily="34" charset="-122"/>
              </a:rPr>
              <a:t>二、中国实验室认可，英文名称为CHINA NATIONAL ACCREDITATION BOARD FOR LABORATORIES。</a:t>
            </a:r>
          </a:p>
        </p:txBody>
      </p:sp>
      <p:sp>
        <p:nvSpPr>
          <p:cNvPr id="20" name="TextBox 18"/>
          <p:cNvSpPr txBox="1">
            <a:spLocks noChangeArrowheads="1"/>
          </p:cNvSpPr>
          <p:nvPr/>
        </p:nvSpPr>
        <p:spPr bwMode="auto">
          <a:xfrm>
            <a:off x="825500" y="2691765"/>
            <a:ext cx="2327910" cy="1723390"/>
          </a:xfrm>
          <a:prstGeom prst="rect">
            <a:avLst/>
          </a:prstGeom>
          <a:noFill/>
          <a:ln w="9525">
            <a:noFill/>
            <a:miter lim="800000"/>
          </a:ln>
        </p:spPr>
        <p:txBody>
          <a:bodyPr wrap="square" lIns="0" tIns="0" rIns="0" bIns="0">
            <a:spAutoFit/>
          </a:bodyPr>
          <a:lstStyle/>
          <a:p>
            <a:pPr defTabSz="913130" fontAlgn="base">
              <a:spcBef>
                <a:spcPct val="0"/>
              </a:spcBef>
              <a:spcAft>
                <a:spcPct val="0"/>
              </a:spcAft>
            </a:pPr>
            <a:r>
              <a:rPr lang="zh-CN" altLang="en-US" sz="1400">
                <a:solidFill>
                  <a:srgbClr val="002221"/>
                </a:solidFill>
                <a:latin typeface="微软雅黑" panose="020B0503020204020204" pitchFamily="34" charset="-122"/>
                <a:ea typeface="微软雅黑" panose="020B0503020204020204" pitchFamily="34" charset="-122"/>
              </a:rPr>
              <a:t>一、CMA是“China Metrology Accreditation”的缩写；中文含义为“中国计量认证”。它是根据中华人民共和国计量法的规定，由省级以上人民政府计量行政部门对检测机构的检测能力及可靠性进行的一种全面的认证及评价。</a:t>
            </a:r>
          </a:p>
        </p:txBody>
      </p:sp>
      <p:sp>
        <p:nvSpPr>
          <p:cNvPr id="22" name="AutoShape 23"/>
          <p:cNvSpPr>
            <a:spLocks noChangeArrowheads="1"/>
          </p:cNvSpPr>
          <p:nvPr/>
        </p:nvSpPr>
        <p:spPr bwMode="auto">
          <a:xfrm>
            <a:off x="3993515" y="2908935"/>
            <a:ext cx="1157605" cy="1053465"/>
          </a:xfrm>
          <a:prstGeom prst="diamond">
            <a:avLst/>
          </a:prstGeom>
          <a:noFill/>
          <a:ln w="190500" cmpd="thickThin">
            <a:solidFill>
              <a:srgbClr val="003466"/>
            </a:solidFill>
            <a:miter lim="800000"/>
          </a:ln>
        </p:spPr>
        <p:txBody>
          <a:bodyPr wrap="none" anchor="ctr"/>
          <a:lstStyle/>
          <a:p>
            <a:pPr defTabSz="913130" fontAlgn="base">
              <a:spcBef>
                <a:spcPct val="0"/>
              </a:spcBef>
              <a:spcAft>
                <a:spcPct val="0"/>
              </a:spcAft>
              <a:defRPr/>
            </a:pPr>
            <a:endParaRPr lang="zh-CN" altLang="en-US" kern="0">
              <a:solidFill>
                <a:srgbClr val="000000"/>
              </a:solidFill>
              <a:latin typeface="Arial" panose="020B0604020202020204" pitchFamily="34" charset="0"/>
              <a:ea typeface="微软雅黑" panose="020B0503020204020204" pitchFamily="34" charset="-122"/>
            </a:endParaRPr>
          </a:p>
        </p:txBody>
      </p:sp>
      <p:sp>
        <p:nvSpPr>
          <p:cNvPr id="23" name="AutoShape 26"/>
          <p:cNvSpPr>
            <a:spLocks noChangeArrowheads="1"/>
          </p:cNvSpPr>
          <p:nvPr/>
        </p:nvSpPr>
        <p:spPr bwMode="auto">
          <a:xfrm>
            <a:off x="3450277" y="3015630"/>
            <a:ext cx="1015336" cy="946652"/>
          </a:xfrm>
          <a:prstGeom prst="diamond">
            <a:avLst/>
          </a:prstGeom>
          <a:noFill/>
          <a:ln w="190500" cmpd="thickThin">
            <a:solidFill>
              <a:srgbClr val="003466"/>
            </a:solidFill>
            <a:miter lim="800000"/>
          </a:ln>
        </p:spPr>
        <p:txBody>
          <a:bodyPr wrap="none" anchor="ctr"/>
          <a:lstStyle/>
          <a:p>
            <a:pPr defTabSz="913130" fontAlgn="base">
              <a:spcBef>
                <a:spcPct val="0"/>
              </a:spcBef>
              <a:spcAft>
                <a:spcPct val="0"/>
              </a:spcAft>
              <a:defRPr/>
            </a:pPr>
            <a:endParaRPr lang="zh-CN" altLang="en-US" kern="0">
              <a:solidFill>
                <a:srgbClr val="000000"/>
              </a:solidFill>
              <a:latin typeface="Arial" panose="020B0604020202020204" pitchFamily="34" charset="0"/>
              <a:ea typeface="微软雅黑" panose="020B0503020204020204" pitchFamily="34" charset="-122"/>
            </a:endParaRPr>
          </a:p>
        </p:txBody>
      </p:sp>
      <p:sp>
        <p:nvSpPr>
          <p:cNvPr id="24" name="AutoShape 27"/>
          <p:cNvSpPr>
            <a:spLocks noChangeArrowheads="1"/>
          </p:cNvSpPr>
          <p:nvPr/>
        </p:nvSpPr>
        <p:spPr bwMode="auto">
          <a:xfrm>
            <a:off x="4744189" y="3015630"/>
            <a:ext cx="1015336" cy="946652"/>
          </a:xfrm>
          <a:prstGeom prst="diamond">
            <a:avLst/>
          </a:prstGeom>
          <a:noFill/>
          <a:ln w="190500" cmpd="thickThin">
            <a:solidFill>
              <a:srgbClr val="003466"/>
            </a:solidFill>
            <a:miter lim="800000"/>
          </a:ln>
        </p:spPr>
        <p:txBody>
          <a:bodyPr wrap="none" anchor="ctr"/>
          <a:lstStyle/>
          <a:p>
            <a:pPr defTabSz="913130" fontAlgn="base">
              <a:spcBef>
                <a:spcPct val="0"/>
              </a:spcBef>
              <a:spcAft>
                <a:spcPct val="0"/>
              </a:spcAft>
              <a:defRPr/>
            </a:pPr>
            <a:endParaRPr lang="zh-CN" altLang="en-US" kern="0">
              <a:solidFill>
                <a:srgbClr val="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596900" y="1125220"/>
            <a:ext cx="8371205" cy="1198880"/>
          </a:xfrm>
          <a:prstGeom prst="rect">
            <a:avLst/>
          </a:prstGeom>
          <a:noFill/>
        </p:spPr>
        <p:txBody>
          <a:bodyPr wrap="square" rtlCol="0">
            <a:spAutoFit/>
          </a:bodyPr>
          <a:lstStyle/>
          <a:p>
            <a:r>
              <a:rPr lang="en-US" altLang="zh-CN"/>
              <a:t> </a:t>
            </a:r>
            <a:r>
              <a:rPr lang="zh-CN" altLang="en-US"/>
              <a:t>　　</a:t>
            </a:r>
            <a:r>
              <a:rPr lang="zh-CN" altLang="en-US" b="1">
                <a:solidFill>
                  <a:schemeClr val="accent1"/>
                </a:solidFill>
              </a:rPr>
              <a:t>实验室是指从事校准和（或）检测工作的机构。所谓检测（测试、检验）是指设备、生物体、物理现象、工艺过程或服务，按照规定的程序确定一种或多种特性或性能的技术操作。实验室认可是实验室认可机构对实验室有能力进行规定类型的检测和（或）校准所给予的一种正式承认。</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7" presetClass="entr" presetSubtype="10"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ppt_w</p:attrName>
                                        </p:attrNameLst>
                                      </p:cBhvr>
                                      <p:tavLst>
                                        <p:tav tm="0">
                                          <p:val>
                                            <p:fltVal val="0"/>
                                          </p:val>
                                        </p:tav>
                                        <p:tav tm="100000">
                                          <p:val>
                                            <p:strVal val="#ppt_w"/>
                                          </p:val>
                                        </p:tav>
                                      </p:tavLst>
                                    </p:anim>
                                    <p:anim calcmode="lin" valueType="num">
                                      <p:cBhvr>
                                        <p:cTn id="14" dur="500" fill="hold"/>
                                        <p:tgtEl>
                                          <p:spTgt spid="22"/>
                                        </p:tgtEl>
                                        <p:attrNameLst>
                                          <p:attrName>ppt_h</p:attrName>
                                        </p:attrNameLst>
                                      </p:cBhvr>
                                      <p:tavLst>
                                        <p:tav tm="0">
                                          <p:val>
                                            <p:strVal val="#ppt_h"/>
                                          </p:val>
                                        </p:tav>
                                        <p:tav tm="100000">
                                          <p:val>
                                            <p:strVal val="#ppt_h"/>
                                          </p:val>
                                        </p:tav>
                                      </p:tavLst>
                                    </p:anim>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0-#ppt_w/2"/>
                                          </p:val>
                                        </p:tav>
                                        <p:tav tm="100000">
                                          <p:val>
                                            <p:strVal val="#ppt_x"/>
                                          </p:val>
                                        </p:tav>
                                      </p:tavLst>
                                    </p:anim>
                                    <p:anim calcmode="lin" valueType="num">
                                      <p:cBhvr additive="base">
                                        <p:cTn id="19" dur="500" fill="hold"/>
                                        <p:tgtEl>
                                          <p:spTgt spid="23"/>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1+#ppt_w/2"/>
                                          </p:val>
                                        </p:tav>
                                        <p:tav tm="100000">
                                          <p:val>
                                            <p:strVal val="#ppt_x"/>
                                          </p:val>
                                        </p:tav>
                                      </p:tavLst>
                                    </p:anim>
                                    <p:anim calcmode="lin" valueType="num">
                                      <p:cBhvr additive="base">
                                        <p:cTn id="23" dur="500" fill="hold"/>
                                        <p:tgtEl>
                                          <p:spTgt spid="24"/>
                                        </p:tgtEl>
                                        <p:attrNameLst>
                                          <p:attrName>ppt_y</p:attrName>
                                        </p:attrNameLst>
                                      </p:cBhvr>
                                      <p:tavLst>
                                        <p:tav tm="0">
                                          <p:val>
                                            <p:strVal val="#ppt_y"/>
                                          </p:val>
                                        </p:tav>
                                        <p:tav tm="100000">
                                          <p:val>
                                            <p:strVal val="#ppt_y"/>
                                          </p:val>
                                        </p:tav>
                                      </p:tavLst>
                                    </p:anim>
                                  </p:childTnLst>
                                </p:cTn>
                              </p:par>
                              <p:par>
                                <p:cTn id="24" presetID="22" presetClass="entr" presetSubtype="8"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500"/>
                                        <p:tgtEl>
                                          <p:spTgt spid="18"/>
                                        </p:tgtEl>
                                      </p:cBhvr>
                                    </p:animEffect>
                                  </p:childTnLst>
                                </p:cTn>
                              </p:par>
                              <p:par>
                                <p:cTn id="27" presetID="22" presetClass="entr" presetSubtype="2"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right)">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nimBg="1"/>
      <p:bldP spid="24" grpId="0" bldLvl="0" animBg="1"/>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619294" y="1337721"/>
            <a:ext cx="2034540" cy="156845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rPr>
              <a:t>2.3</a:t>
            </a:r>
            <a:endPar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614" y="2115293"/>
            <a:ext cx="1781944" cy="0"/>
          </a:xfrm>
          <a:prstGeom prst="line">
            <a:avLst/>
          </a:prstGeom>
          <a:noFill/>
          <a:ln w="95250" cap="flat" cmpd="sng" algn="ctr">
            <a:solidFill>
              <a:srgbClr val="003466"/>
            </a:solidFill>
            <a:prstDash val="solid"/>
          </a:ln>
          <a:effectLst/>
        </p:spPr>
      </p:cxnSp>
      <p:cxnSp>
        <p:nvCxnSpPr>
          <p:cNvPr id="29" name="直接连接符 28"/>
          <p:cNvCxnSpPr/>
          <p:nvPr/>
        </p:nvCxnSpPr>
        <p:spPr>
          <a:xfrm flipV="1">
            <a:off x="3488878" y="2111325"/>
            <a:ext cx="5655280" cy="7258"/>
          </a:xfrm>
          <a:prstGeom prst="line">
            <a:avLst/>
          </a:prstGeom>
          <a:noFill/>
          <a:ln w="95250" cap="flat" cmpd="sng" algn="ctr">
            <a:solidFill>
              <a:srgbClr val="003466"/>
            </a:solidFill>
            <a:prstDash val="solid"/>
          </a:ln>
          <a:effectLst/>
        </p:spPr>
      </p:cxnSp>
      <p:sp>
        <p:nvSpPr>
          <p:cNvPr id="30" name="TextBox 6"/>
          <p:cNvSpPr txBox="1"/>
          <p:nvPr/>
        </p:nvSpPr>
        <p:spPr>
          <a:xfrm>
            <a:off x="3474830" y="1338162"/>
            <a:ext cx="5466080" cy="583565"/>
          </a:xfrm>
          <a:prstGeom prst="rect">
            <a:avLst/>
          </a:prstGeom>
          <a:noFill/>
        </p:spPr>
        <p:txBody>
          <a:bodyPr wrap="none" rtlCol="0">
            <a:spAutoFit/>
          </a:bodyPr>
          <a:lstStyle/>
          <a:p>
            <a:pPr algn="l"/>
            <a:r>
              <a:rPr lang="zh-CN" altLang="en-US" sz="3200" b="1" dirty="0">
                <a:solidFill>
                  <a:prstClr val="black">
                    <a:lumMod val="85000"/>
                    <a:lumOff val="15000"/>
                  </a:prstClr>
                </a:solidFill>
                <a:latin typeface="微软雅黑" panose="020B0503020204020204" pitchFamily="34" charset="-122"/>
                <a:ea typeface="微软雅黑" panose="020B0503020204020204" pitchFamily="34" charset="-122"/>
              </a:rPr>
              <a:t>信息网络安全的法律责任制度</a:t>
            </a:r>
          </a:p>
        </p:txBody>
      </p:sp>
      <p:pic>
        <p:nvPicPr>
          <p:cNvPr id="2" name="图片 1"/>
          <p:cNvPicPr>
            <a:picLocks noChangeAspect="1"/>
          </p:cNvPicPr>
          <p:nvPr/>
        </p:nvPicPr>
        <p:blipFill>
          <a:blip r:embed="rId3"/>
          <a:stretch>
            <a:fillRect/>
          </a:stretch>
        </p:blipFill>
        <p:spPr>
          <a:xfrm>
            <a:off x="7213600" y="2785745"/>
            <a:ext cx="1930400" cy="23253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3300"/>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4132580" y="1711960"/>
            <a:ext cx="3296285" cy="380365"/>
          </a:xfrm>
          <a:prstGeom prst="rect">
            <a:avLst/>
          </a:prstGeom>
          <a:solidFill>
            <a:srgbClr val="003466"/>
          </a:solidFill>
          <a:ln w="2857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3" name="TextBox 32"/>
          <p:cNvSpPr txBox="1"/>
          <p:nvPr/>
        </p:nvSpPr>
        <p:spPr>
          <a:xfrm>
            <a:off x="4076065" y="1753870"/>
            <a:ext cx="3670300" cy="296545"/>
          </a:xfrm>
          <a:prstGeom prst="rect">
            <a:avLst/>
          </a:prstGeom>
          <a:noFill/>
        </p:spPr>
        <p:txBody>
          <a:bodyPr wrap="square" lIns="51442" tIns="25722" rIns="51442" bIns="25722" rtlCol="0">
            <a:spAutoFit/>
          </a:bodyPr>
          <a:lstStyle/>
          <a:p>
            <a:pPr>
              <a:defRPr/>
            </a:pPr>
            <a:r>
              <a:rPr lang="zh-CN" altLang="en-US"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（2）破坏计算机信息系统功能罪</a:t>
            </a:r>
          </a:p>
        </p:txBody>
      </p:sp>
      <p:sp>
        <p:nvSpPr>
          <p:cNvPr id="34" name="矩形 33"/>
          <p:cNvSpPr/>
          <p:nvPr/>
        </p:nvSpPr>
        <p:spPr>
          <a:xfrm>
            <a:off x="4132580" y="2244725"/>
            <a:ext cx="4129405" cy="392430"/>
          </a:xfrm>
          <a:prstGeom prst="rect">
            <a:avLst/>
          </a:prstGeom>
          <a:solidFill>
            <a:srgbClr val="003466"/>
          </a:solidFill>
          <a:ln w="2857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5" name="TextBox 34"/>
          <p:cNvSpPr txBox="1"/>
          <p:nvPr/>
        </p:nvSpPr>
        <p:spPr>
          <a:xfrm>
            <a:off x="4076065" y="2292350"/>
            <a:ext cx="4105910" cy="296545"/>
          </a:xfrm>
          <a:prstGeom prst="rect">
            <a:avLst/>
          </a:prstGeom>
          <a:noFill/>
        </p:spPr>
        <p:txBody>
          <a:bodyPr wrap="square" lIns="51442" tIns="25722" rIns="51442" bIns="25722" rtlCol="0">
            <a:spAutoFit/>
          </a:bodyPr>
          <a:lstStyle/>
          <a:p>
            <a:pPr>
              <a:defRPr/>
            </a:pPr>
            <a:r>
              <a:rPr lang="zh-CN" altLang="en-US"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（3）破坏计算机信息系统数据、应用程序罪</a:t>
            </a:r>
          </a:p>
        </p:txBody>
      </p:sp>
      <p:sp>
        <p:nvSpPr>
          <p:cNvPr id="36" name="矩形 35"/>
          <p:cNvSpPr/>
          <p:nvPr/>
        </p:nvSpPr>
        <p:spPr>
          <a:xfrm>
            <a:off x="4132580" y="2719705"/>
            <a:ext cx="4315460" cy="387985"/>
          </a:xfrm>
          <a:prstGeom prst="rect">
            <a:avLst/>
          </a:prstGeom>
          <a:solidFill>
            <a:srgbClr val="003466"/>
          </a:solidFill>
          <a:ln w="2857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7" name="TextBox 36"/>
          <p:cNvSpPr txBox="1"/>
          <p:nvPr/>
        </p:nvSpPr>
        <p:spPr>
          <a:xfrm>
            <a:off x="4076065" y="2811145"/>
            <a:ext cx="4440555" cy="296545"/>
          </a:xfrm>
          <a:prstGeom prst="rect">
            <a:avLst/>
          </a:prstGeom>
          <a:noFill/>
        </p:spPr>
        <p:txBody>
          <a:bodyPr wrap="square" lIns="51442" tIns="25722" rIns="51442" bIns="25722" rtlCol="0">
            <a:spAutoFit/>
          </a:bodyPr>
          <a:lstStyle/>
          <a:p>
            <a:pPr>
              <a:defRPr/>
            </a:pPr>
            <a:r>
              <a:rPr lang="zh-CN" altLang="en-US"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（4）制作、传播计算机病毒等破坏性程序罪</a:t>
            </a:r>
          </a:p>
        </p:txBody>
      </p:sp>
      <p:sp>
        <p:nvSpPr>
          <p:cNvPr id="38" name="矩形 37"/>
          <p:cNvSpPr/>
          <p:nvPr/>
        </p:nvSpPr>
        <p:spPr>
          <a:xfrm>
            <a:off x="4132580" y="3222625"/>
            <a:ext cx="1120140" cy="400050"/>
          </a:xfrm>
          <a:prstGeom prst="rect">
            <a:avLst/>
          </a:prstGeom>
          <a:solidFill>
            <a:srgbClr val="003466"/>
          </a:solidFill>
          <a:ln w="2857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9" name="TextBox 38"/>
          <p:cNvSpPr txBox="1"/>
          <p:nvPr/>
        </p:nvSpPr>
        <p:spPr>
          <a:xfrm>
            <a:off x="4076064" y="3269615"/>
            <a:ext cx="1792079" cy="298168"/>
          </a:xfrm>
          <a:prstGeom prst="rect">
            <a:avLst/>
          </a:prstGeom>
          <a:noFill/>
        </p:spPr>
        <p:txBody>
          <a:bodyPr wrap="square" lIns="51442" tIns="25722" rIns="51442" bIns="25722" rtlCol="0">
            <a:spAutoFit/>
          </a:bodyPr>
          <a:lstStyle/>
          <a:p>
            <a:pPr>
              <a:defRPr/>
            </a:pPr>
            <a:r>
              <a:rPr lang="zh-CN" altLang="en-US" sz="1600" kern="0" dirty="0">
                <a:solidFill>
                  <a:sysClr val="window" lastClr="FFFFFF">
                    <a:lumMod val="95000"/>
                  </a:sysClr>
                </a:solidFill>
                <a:latin typeface="微软雅黑" panose="020B0503020204020204" pitchFamily="34" charset="-122"/>
                <a:ea typeface="微软雅黑" panose="020B0503020204020204" pitchFamily="34" charset="-122"/>
                <a:sym typeface="微软雅黑" panose="020B0503020204020204" pitchFamily="34" charset="-122"/>
              </a:rPr>
              <a:t>（5）黑客罪</a:t>
            </a:r>
          </a:p>
        </p:txBody>
      </p:sp>
      <p:sp>
        <p:nvSpPr>
          <p:cNvPr id="40" name="矩形 39"/>
          <p:cNvSpPr/>
          <p:nvPr/>
        </p:nvSpPr>
        <p:spPr>
          <a:xfrm>
            <a:off x="4132580" y="1121410"/>
            <a:ext cx="3151505" cy="410845"/>
          </a:xfrm>
          <a:prstGeom prst="rect">
            <a:avLst/>
          </a:prstGeom>
          <a:solidFill>
            <a:srgbClr val="003466"/>
          </a:solidFill>
          <a:ln w="2857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41" name="TextBox 40"/>
          <p:cNvSpPr txBox="1"/>
          <p:nvPr/>
        </p:nvSpPr>
        <p:spPr>
          <a:xfrm>
            <a:off x="4076065" y="1178560"/>
            <a:ext cx="3122930" cy="296545"/>
          </a:xfrm>
          <a:prstGeom prst="rect">
            <a:avLst/>
          </a:prstGeom>
          <a:noFill/>
        </p:spPr>
        <p:txBody>
          <a:bodyPr wrap="square" lIns="51442" tIns="25722" rIns="51442" bIns="25722" rtlCol="0">
            <a:spAutoFit/>
          </a:bodyPr>
          <a:lstStyle/>
          <a:p>
            <a:pPr>
              <a:defRPr/>
            </a:pPr>
            <a:r>
              <a:rPr lang="zh-CN" altLang="en-US"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（1）非法侵入计算机信息系统罪</a:t>
            </a:r>
          </a:p>
        </p:txBody>
      </p:sp>
      <p:sp>
        <p:nvSpPr>
          <p:cNvPr id="42" name="矩形 41"/>
          <p:cNvSpPr/>
          <p:nvPr/>
        </p:nvSpPr>
        <p:spPr>
          <a:xfrm>
            <a:off x="4132580" y="3707765"/>
            <a:ext cx="2110740" cy="415290"/>
          </a:xfrm>
          <a:prstGeom prst="rect">
            <a:avLst/>
          </a:prstGeom>
          <a:solidFill>
            <a:srgbClr val="003466"/>
          </a:solidFill>
          <a:ln w="2857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43" name="TextBox 42"/>
          <p:cNvSpPr txBox="1"/>
          <p:nvPr/>
        </p:nvSpPr>
        <p:spPr>
          <a:xfrm>
            <a:off x="4076065" y="3767455"/>
            <a:ext cx="2853690" cy="296545"/>
          </a:xfrm>
          <a:prstGeom prst="rect">
            <a:avLst/>
          </a:prstGeom>
          <a:noFill/>
        </p:spPr>
        <p:txBody>
          <a:bodyPr wrap="square" lIns="51442" tIns="25722" rIns="51442" bIns="25722" rtlCol="0">
            <a:spAutoFit/>
          </a:bodyPr>
          <a:lstStyle/>
          <a:p>
            <a:pPr>
              <a:defRPr/>
            </a:pPr>
            <a:r>
              <a:rPr lang="zh-CN" altLang="en-US"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（6）提供黑客工具罪</a:t>
            </a:r>
          </a:p>
        </p:txBody>
      </p:sp>
      <p:sp>
        <p:nvSpPr>
          <p:cNvPr id="48" name="TextBox 43"/>
          <p:cNvSpPr txBox="1">
            <a:spLocks noChangeArrowheads="1"/>
          </p:cNvSpPr>
          <p:nvPr/>
        </p:nvSpPr>
        <p:spPr bwMode="auto">
          <a:xfrm>
            <a:off x="884352" y="24002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rPr>
              <a:t>2.3.1 刑事责任</a:t>
            </a:r>
          </a:p>
        </p:txBody>
      </p:sp>
      <p:sp>
        <p:nvSpPr>
          <p:cNvPr id="2" name="文本框 1"/>
          <p:cNvSpPr txBox="1"/>
          <p:nvPr/>
        </p:nvSpPr>
        <p:spPr>
          <a:xfrm>
            <a:off x="452120" y="961390"/>
            <a:ext cx="3219450" cy="3538220"/>
          </a:xfrm>
          <a:prstGeom prst="rect">
            <a:avLst/>
          </a:prstGeom>
          <a:noFill/>
        </p:spPr>
        <p:txBody>
          <a:bodyPr wrap="square" rtlCol="0">
            <a:spAutoFit/>
          </a:bodyPr>
          <a:lstStyle/>
          <a:p>
            <a:r>
              <a:rPr lang="zh-CN" altLang="en-US" sz="1600" b="1" dirty="0">
                <a:solidFill>
                  <a:schemeClr val="accent1"/>
                </a:solidFill>
              </a:rPr>
              <a:t>　　刑事责任是指实施犯罪行为必须承担的法律责任。具体表现为犯罪分子有义务接受司法机关的审讯和刑罚处罚。我国刑法规定：故意犯罪，应当负刑事责任；过失犯罪，法律有规定的才负刑事责任。行为人实施刑事法律禁止的行为所必须承担的法律后果。负刑事责任意味着应受刑罚处罚。这是刑事责任与民事责任、行政责任和道德责任的根本区别。关于信息网络安全的法律责任制度，《中华人民共和国刑法》规定了六个罪名：</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0" nodeType="afterEffect">
                                  <p:stCondLst>
                                    <p:cond delay="0"/>
                                  </p:stCondLst>
                                  <p:iterate type="lt">
                                    <p:tmPct val="10000"/>
                                  </p:iterate>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1"/>
                                          </p:val>
                                        </p:tav>
                                        <p:tav tm="100000">
                                          <p:val>
                                            <p:strVal val="#ppt_x"/>
                                          </p:val>
                                        </p:tav>
                                      </p:tavLst>
                                    </p:anim>
                                    <p:anim calcmode="lin" valueType="num">
                                      <p:cBhvr>
                                        <p:cTn id="9" dur="500" fill="hold"/>
                                        <p:tgtEl>
                                          <p:spTgt spid="2"/>
                                        </p:tgtEl>
                                        <p:attrNameLst>
                                          <p:attrName>ppt_y</p:attrName>
                                        </p:attrNameLst>
                                      </p:cBhvr>
                                      <p:tavLst>
                                        <p:tav tm="0">
                                          <p:val>
                                            <p:strVal val="#ppt_y"/>
                                          </p:val>
                                        </p:tav>
                                        <p:tav tm="100000">
                                          <p:val>
                                            <p:strVal val="#ppt_y"/>
                                          </p:val>
                                        </p:tav>
                                      </p:tavLst>
                                    </p:anim>
                                  </p:childTnLst>
                                </p:cTn>
                              </p:par>
                            </p:childTnLst>
                          </p:cTn>
                        </p:par>
                        <p:par>
                          <p:cTn id="10" fill="hold">
                            <p:stCondLst>
                              <p:cond delay="10000"/>
                            </p:stCondLst>
                            <p:childTnLst>
                              <p:par>
                                <p:cTn id="11" presetID="12" presetClass="entr" presetSubtype="8"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350"/>
                                        <p:tgtEl>
                                          <p:spTgt spid="41"/>
                                        </p:tgtEl>
                                        <p:attrNameLst>
                                          <p:attrName>ppt_x</p:attrName>
                                        </p:attrNameLst>
                                      </p:cBhvr>
                                      <p:tavLst>
                                        <p:tav tm="0">
                                          <p:val>
                                            <p:strVal val="#ppt_x-#ppt_w*1.125000"/>
                                          </p:val>
                                        </p:tav>
                                        <p:tav tm="100000">
                                          <p:val>
                                            <p:strVal val="#ppt_x"/>
                                          </p:val>
                                        </p:tav>
                                      </p:tavLst>
                                    </p:anim>
                                    <p:animEffect transition="in" filter="wipe(right)">
                                      <p:cBhvr>
                                        <p:cTn id="14" dur="350"/>
                                        <p:tgtEl>
                                          <p:spTgt spid="41"/>
                                        </p:tgtEl>
                                      </p:cBhvr>
                                    </p:animEffect>
                                  </p:childTnLst>
                                </p:cTn>
                              </p:par>
                              <p:par>
                                <p:cTn id="15" presetID="12" presetClass="entr" presetSubtype="8"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350"/>
                                        <p:tgtEl>
                                          <p:spTgt spid="40"/>
                                        </p:tgtEl>
                                        <p:attrNameLst>
                                          <p:attrName>ppt_x</p:attrName>
                                        </p:attrNameLst>
                                      </p:cBhvr>
                                      <p:tavLst>
                                        <p:tav tm="0">
                                          <p:val>
                                            <p:strVal val="#ppt_x-#ppt_w*1.125000"/>
                                          </p:val>
                                        </p:tav>
                                        <p:tav tm="100000">
                                          <p:val>
                                            <p:strVal val="#ppt_x"/>
                                          </p:val>
                                        </p:tav>
                                      </p:tavLst>
                                    </p:anim>
                                    <p:animEffect transition="in" filter="wipe(right)">
                                      <p:cBhvr>
                                        <p:cTn id="18" dur="350"/>
                                        <p:tgtEl>
                                          <p:spTgt spid="40"/>
                                        </p:tgtEl>
                                      </p:cBhvr>
                                    </p:animEffect>
                                  </p:childTnLst>
                                </p:cTn>
                              </p:par>
                              <p:par>
                                <p:cTn id="19" presetID="12" presetClass="entr" presetSubtype="8" fill="hold" grpId="0" nodeType="withEffect">
                                  <p:stCondLst>
                                    <p:cond delay="25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350"/>
                                        <p:tgtEl>
                                          <p:spTgt spid="33"/>
                                        </p:tgtEl>
                                        <p:attrNameLst>
                                          <p:attrName>ppt_x</p:attrName>
                                        </p:attrNameLst>
                                      </p:cBhvr>
                                      <p:tavLst>
                                        <p:tav tm="0">
                                          <p:val>
                                            <p:strVal val="#ppt_x-#ppt_w*1.125000"/>
                                          </p:val>
                                        </p:tav>
                                        <p:tav tm="100000">
                                          <p:val>
                                            <p:strVal val="#ppt_x"/>
                                          </p:val>
                                        </p:tav>
                                      </p:tavLst>
                                    </p:anim>
                                    <p:animEffect transition="in" filter="wipe(right)">
                                      <p:cBhvr>
                                        <p:cTn id="22" dur="350"/>
                                        <p:tgtEl>
                                          <p:spTgt spid="33"/>
                                        </p:tgtEl>
                                      </p:cBhvr>
                                    </p:animEffect>
                                  </p:childTnLst>
                                </p:cTn>
                              </p:par>
                              <p:par>
                                <p:cTn id="23" presetID="12" presetClass="entr" presetSubtype="8" fill="hold" grpId="0" nodeType="withEffect">
                                  <p:stCondLst>
                                    <p:cond delay="25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350"/>
                                        <p:tgtEl>
                                          <p:spTgt spid="32"/>
                                        </p:tgtEl>
                                        <p:attrNameLst>
                                          <p:attrName>ppt_x</p:attrName>
                                        </p:attrNameLst>
                                      </p:cBhvr>
                                      <p:tavLst>
                                        <p:tav tm="0">
                                          <p:val>
                                            <p:strVal val="#ppt_x-#ppt_w*1.125000"/>
                                          </p:val>
                                        </p:tav>
                                        <p:tav tm="100000">
                                          <p:val>
                                            <p:strVal val="#ppt_x"/>
                                          </p:val>
                                        </p:tav>
                                      </p:tavLst>
                                    </p:anim>
                                    <p:animEffect transition="in" filter="wipe(right)">
                                      <p:cBhvr>
                                        <p:cTn id="26" dur="350"/>
                                        <p:tgtEl>
                                          <p:spTgt spid="32"/>
                                        </p:tgtEl>
                                      </p:cBhvr>
                                    </p:animEffect>
                                  </p:childTnLst>
                                </p:cTn>
                              </p:par>
                              <p:par>
                                <p:cTn id="27" presetID="12" presetClass="entr" presetSubtype="8" fill="hold" grpId="0" nodeType="withEffect">
                                  <p:stCondLst>
                                    <p:cond delay="50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350"/>
                                        <p:tgtEl>
                                          <p:spTgt spid="35"/>
                                        </p:tgtEl>
                                        <p:attrNameLst>
                                          <p:attrName>ppt_x</p:attrName>
                                        </p:attrNameLst>
                                      </p:cBhvr>
                                      <p:tavLst>
                                        <p:tav tm="0">
                                          <p:val>
                                            <p:strVal val="#ppt_x-#ppt_w*1.125000"/>
                                          </p:val>
                                        </p:tav>
                                        <p:tav tm="100000">
                                          <p:val>
                                            <p:strVal val="#ppt_x"/>
                                          </p:val>
                                        </p:tav>
                                      </p:tavLst>
                                    </p:anim>
                                    <p:animEffect transition="in" filter="wipe(right)">
                                      <p:cBhvr>
                                        <p:cTn id="30" dur="350"/>
                                        <p:tgtEl>
                                          <p:spTgt spid="35"/>
                                        </p:tgtEl>
                                      </p:cBhvr>
                                    </p:animEffect>
                                  </p:childTnLst>
                                </p:cTn>
                              </p:par>
                              <p:par>
                                <p:cTn id="31" presetID="12" presetClass="entr" presetSubtype="8" fill="hold" grpId="0" nodeType="withEffect">
                                  <p:stCondLst>
                                    <p:cond delay="50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350"/>
                                        <p:tgtEl>
                                          <p:spTgt spid="34"/>
                                        </p:tgtEl>
                                        <p:attrNameLst>
                                          <p:attrName>ppt_x</p:attrName>
                                        </p:attrNameLst>
                                      </p:cBhvr>
                                      <p:tavLst>
                                        <p:tav tm="0">
                                          <p:val>
                                            <p:strVal val="#ppt_x-#ppt_w*1.125000"/>
                                          </p:val>
                                        </p:tav>
                                        <p:tav tm="100000">
                                          <p:val>
                                            <p:strVal val="#ppt_x"/>
                                          </p:val>
                                        </p:tav>
                                      </p:tavLst>
                                    </p:anim>
                                    <p:animEffect transition="in" filter="wipe(right)">
                                      <p:cBhvr>
                                        <p:cTn id="34" dur="350"/>
                                        <p:tgtEl>
                                          <p:spTgt spid="34"/>
                                        </p:tgtEl>
                                      </p:cBhvr>
                                    </p:animEffect>
                                  </p:childTnLst>
                                </p:cTn>
                              </p:par>
                              <p:par>
                                <p:cTn id="35" presetID="12" presetClass="entr" presetSubtype="8" fill="hold" grpId="0" nodeType="withEffect">
                                  <p:stCondLst>
                                    <p:cond delay="25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350"/>
                                        <p:tgtEl>
                                          <p:spTgt spid="37"/>
                                        </p:tgtEl>
                                        <p:attrNameLst>
                                          <p:attrName>ppt_x</p:attrName>
                                        </p:attrNameLst>
                                      </p:cBhvr>
                                      <p:tavLst>
                                        <p:tav tm="0">
                                          <p:val>
                                            <p:strVal val="#ppt_x-#ppt_w*1.125000"/>
                                          </p:val>
                                        </p:tav>
                                        <p:tav tm="100000">
                                          <p:val>
                                            <p:strVal val="#ppt_x"/>
                                          </p:val>
                                        </p:tav>
                                      </p:tavLst>
                                    </p:anim>
                                    <p:animEffect transition="in" filter="wipe(right)">
                                      <p:cBhvr>
                                        <p:cTn id="38" dur="350"/>
                                        <p:tgtEl>
                                          <p:spTgt spid="37"/>
                                        </p:tgtEl>
                                      </p:cBhvr>
                                    </p:animEffect>
                                  </p:childTnLst>
                                </p:cTn>
                              </p:par>
                              <p:par>
                                <p:cTn id="39" presetID="12" presetClass="entr" presetSubtype="8" fill="hold" grpId="0" nodeType="withEffect">
                                  <p:stCondLst>
                                    <p:cond delay="25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350"/>
                                        <p:tgtEl>
                                          <p:spTgt spid="36"/>
                                        </p:tgtEl>
                                        <p:attrNameLst>
                                          <p:attrName>ppt_x</p:attrName>
                                        </p:attrNameLst>
                                      </p:cBhvr>
                                      <p:tavLst>
                                        <p:tav tm="0">
                                          <p:val>
                                            <p:strVal val="#ppt_x-#ppt_w*1.125000"/>
                                          </p:val>
                                        </p:tav>
                                        <p:tav tm="100000">
                                          <p:val>
                                            <p:strVal val="#ppt_x"/>
                                          </p:val>
                                        </p:tav>
                                      </p:tavLst>
                                    </p:anim>
                                    <p:animEffect transition="in" filter="wipe(right)">
                                      <p:cBhvr>
                                        <p:cTn id="42" dur="350"/>
                                        <p:tgtEl>
                                          <p:spTgt spid="36"/>
                                        </p:tgtEl>
                                      </p:cBhvr>
                                    </p:animEffect>
                                  </p:childTnLst>
                                </p:cTn>
                              </p:par>
                              <p:par>
                                <p:cTn id="43" presetID="12" presetClass="entr" presetSubtype="8" fill="hold" grpId="0" nodeType="withEffect">
                                  <p:stCondLst>
                                    <p:cond delay="750"/>
                                  </p:stCondLst>
                                  <p:childTnLst>
                                    <p:set>
                                      <p:cBhvr>
                                        <p:cTn id="44" dur="1" fill="hold">
                                          <p:stCondLst>
                                            <p:cond delay="0"/>
                                          </p:stCondLst>
                                        </p:cTn>
                                        <p:tgtEl>
                                          <p:spTgt spid="39"/>
                                        </p:tgtEl>
                                        <p:attrNameLst>
                                          <p:attrName>style.visibility</p:attrName>
                                        </p:attrNameLst>
                                      </p:cBhvr>
                                      <p:to>
                                        <p:strVal val="visible"/>
                                      </p:to>
                                    </p:set>
                                    <p:anim calcmode="lin" valueType="num">
                                      <p:cBhvr additive="base">
                                        <p:cTn id="45" dur="350"/>
                                        <p:tgtEl>
                                          <p:spTgt spid="39"/>
                                        </p:tgtEl>
                                        <p:attrNameLst>
                                          <p:attrName>ppt_x</p:attrName>
                                        </p:attrNameLst>
                                      </p:cBhvr>
                                      <p:tavLst>
                                        <p:tav tm="0">
                                          <p:val>
                                            <p:strVal val="#ppt_x-#ppt_w*1.125000"/>
                                          </p:val>
                                        </p:tav>
                                        <p:tav tm="100000">
                                          <p:val>
                                            <p:strVal val="#ppt_x"/>
                                          </p:val>
                                        </p:tav>
                                      </p:tavLst>
                                    </p:anim>
                                    <p:animEffect transition="in" filter="wipe(right)">
                                      <p:cBhvr>
                                        <p:cTn id="46" dur="350"/>
                                        <p:tgtEl>
                                          <p:spTgt spid="39"/>
                                        </p:tgtEl>
                                      </p:cBhvr>
                                    </p:animEffect>
                                  </p:childTnLst>
                                </p:cTn>
                              </p:par>
                              <p:par>
                                <p:cTn id="47" presetID="12" presetClass="entr" presetSubtype="8" fill="hold" grpId="0" nodeType="withEffect">
                                  <p:stCondLst>
                                    <p:cond delay="750"/>
                                  </p:stCondLst>
                                  <p:childTnLst>
                                    <p:set>
                                      <p:cBhvr>
                                        <p:cTn id="48" dur="1" fill="hold">
                                          <p:stCondLst>
                                            <p:cond delay="0"/>
                                          </p:stCondLst>
                                        </p:cTn>
                                        <p:tgtEl>
                                          <p:spTgt spid="38"/>
                                        </p:tgtEl>
                                        <p:attrNameLst>
                                          <p:attrName>style.visibility</p:attrName>
                                        </p:attrNameLst>
                                      </p:cBhvr>
                                      <p:to>
                                        <p:strVal val="visible"/>
                                      </p:to>
                                    </p:set>
                                    <p:anim calcmode="lin" valueType="num">
                                      <p:cBhvr additive="base">
                                        <p:cTn id="49" dur="350"/>
                                        <p:tgtEl>
                                          <p:spTgt spid="38"/>
                                        </p:tgtEl>
                                        <p:attrNameLst>
                                          <p:attrName>ppt_x</p:attrName>
                                        </p:attrNameLst>
                                      </p:cBhvr>
                                      <p:tavLst>
                                        <p:tav tm="0">
                                          <p:val>
                                            <p:strVal val="#ppt_x-#ppt_w*1.125000"/>
                                          </p:val>
                                        </p:tav>
                                        <p:tav tm="100000">
                                          <p:val>
                                            <p:strVal val="#ppt_x"/>
                                          </p:val>
                                        </p:tav>
                                      </p:tavLst>
                                    </p:anim>
                                    <p:animEffect transition="in" filter="wipe(right)">
                                      <p:cBhvr>
                                        <p:cTn id="50" dur="350"/>
                                        <p:tgtEl>
                                          <p:spTgt spid="38"/>
                                        </p:tgtEl>
                                      </p:cBhvr>
                                    </p:animEffect>
                                  </p:childTnLst>
                                </p:cTn>
                              </p:par>
                              <p:par>
                                <p:cTn id="51" presetID="12" presetClass="entr" presetSubtype="8" fill="hold" grpId="0" nodeType="withEffect">
                                  <p:stCondLst>
                                    <p:cond delay="100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350"/>
                                        <p:tgtEl>
                                          <p:spTgt spid="43"/>
                                        </p:tgtEl>
                                        <p:attrNameLst>
                                          <p:attrName>ppt_x</p:attrName>
                                        </p:attrNameLst>
                                      </p:cBhvr>
                                      <p:tavLst>
                                        <p:tav tm="0">
                                          <p:val>
                                            <p:strVal val="#ppt_x-#ppt_w*1.125000"/>
                                          </p:val>
                                        </p:tav>
                                        <p:tav tm="100000">
                                          <p:val>
                                            <p:strVal val="#ppt_x"/>
                                          </p:val>
                                        </p:tav>
                                      </p:tavLst>
                                    </p:anim>
                                    <p:animEffect transition="in" filter="wipe(right)">
                                      <p:cBhvr>
                                        <p:cTn id="54" dur="350"/>
                                        <p:tgtEl>
                                          <p:spTgt spid="43"/>
                                        </p:tgtEl>
                                      </p:cBhvr>
                                    </p:animEffect>
                                  </p:childTnLst>
                                </p:cTn>
                              </p:par>
                              <p:par>
                                <p:cTn id="55" presetID="12" presetClass="entr" presetSubtype="8" fill="hold" grpId="0" nodeType="withEffect">
                                  <p:stCondLst>
                                    <p:cond delay="1000"/>
                                  </p:stCondLst>
                                  <p:childTnLst>
                                    <p:set>
                                      <p:cBhvr>
                                        <p:cTn id="56" dur="1" fill="hold">
                                          <p:stCondLst>
                                            <p:cond delay="0"/>
                                          </p:stCondLst>
                                        </p:cTn>
                                        <p:tgtEl>
                                          <p:spTgt spid="42"/>
                                        </p:tgtEl>
                                        <p:attrNameLst>
                                          <p:attrName>style.visibility</p:attrName>
                                        </p:attrNameLst>
                                      </p:cBhvr>
                                      <p:to>
                                        <p:strVal val="visible"/>
                                      </p:to>
                                    </p:set>
                                    <p:anim calcmode="lin" valueType="num">
                                      <p:cBhvr additive="base">
                                        <p:cTn id="57" dur="350"/>
                                        <p:tgtEl>
                                          <p:spTgt spid="42"/>
                                        </p:tgtEl>
                                        <p:attrNameLst>
                                          <p:attrName>ppt_x</p:attrName>
                                        </p:attrNameLst>
                                      </p:cBhvr>
                                      <p:tavLst>
                                        <p:tav tm="0">
                                          <p:val>
                                            <p:strVal val="#ppt_x-#ppt_w*1.125000"/>
                                          </p:val>
                                        </p:tav>
                                        <p:tav tm="100000">
                                          <p:val>
                                            <p:strVal val="#ppt_x"/>
                                          </p:val>
                                        </p:tav>
                                      </p:tavLst>
                                    </p:anim>
                                    <p:animEffect transition="in" filter="wipe(right)">
                                      <p:cBhvr>
                                        <p:cTn id="58" dur="3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p:bldP spid="34" grpId="0" bldLvl="0" animBg="1"/>
      <p:bldP spid="35" grpId="0"/>
      <p:bldP spid="36" grpId="0" bldLvl="0" animBg="1"/>
      <p:bldP spid="37" grpId="0"/>
      <p:bldP spid="38" grpId="0" bldLvl="0" animBg="1"/>
      <p:bldP spid="39" grpId="0"/>
      <p:bldP spid="40" grpId="0" bldLvl="0" animBg="1"/>
      <p:bldP spid="41" grpId="0"/>
      <p:bldP spid="42" grpId="0" bldLvl="0" animBg="1"/>
      <p:bldP spid="43"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1"/>
          <p:cNvSpPr txBox="1"/>
          <p:nvPr/>
        </p:nvSpPr>
        <p:spPr>
          <a:xfrm>
            <a:off x="2414905" y="3021330"/>
            <a:ext cx="4802505" cy="533400"/>
          </a:xfrm>
          <a:prstGeom prst="rect">
            <a:avLst/>
          </a:prstGeom>
          <a:noFill/>
        </p:spPr>
        <p:txBody>
          <a:bodyPr wrap="square">
            <a:spAutoFit/>
          </a:bodyPr>
          <a:lstStyle/>
          <a:p>
            <a:pPr indent="0" algn="l" fontAlgn="base">
              <a:spcBef>
                <a:spcPct val="0"/>
              </a:spcBef>
              <a:spcAft>
                <a:spcPct val="0"/>
              </a:spcAft>
              <a:buFont typeface="Arial" panose="020B0604020202020204" pitchFamily="34" charset="0"/>
              <a:buNone/>
              <a:defRPr/>
            </a:pPr>
            <a:r>
              <a:rPr lang="en-US" altLang="zh-CN" sz="1440" dirty="0">
                <a:solidFill>
                  <a:srgbClr val="003466"/>
                </a:solidFill>
                <a:latin typeface="微软雅黑" panose="020B0503020204020204" pitchFamily="34" charset="-122"/>
                <a:ea typeface="微软雅黑" panose="020B0503020204020204" pitchFamily="34" charset="-122"/>
              </a:rPr>
              <a:t>（2）故意制作、传播计算机病毒等破坏性程序，攻击计算机系统及通信网络，致使计算机系统及通信网络受损害。</a:t>
            </a:r>
          </a:p>
        </p:txBody>
      </p:sp>
      <p:sp>
        <p:nvSpPr>
          <p:cNvPr id="42" name="TextBox 2"/>
          <p:cNvSpPr txBox="1"/>
          <p:nvPr/>
        </p:nvSpPr>
        <p:spPr>
          <a:xfrm>
            <a:off x="3357245" y="4149725"/>
            <a:ext cx="5332730" cy="588645"/>
          </a:xfrm>
          <a:prstGeom prst="rect">
            <a:avLst/>
          </a:prstGeom>
          <a:noFill/>
        </p:spPr>
        <p:txBody>
          <a:bodyPr wrap="square">
            <a:spAutoFit/>
          </a:bodyPr>
          <a:lstStyle/>
          <a:p>
            <a:pPr indent="0" algn="l" fontAlgn="base">
              <a:spcBef>
                <a:spcPct val="0"/>
              </a:spcBef>
              <a:spcAft>
                <a:spcPct val="0"/>
              </a:spcAft>
              <a:buFont typeface="Arial" panose="020B0604020202020204" pitchFamily="34" charset="0"/>
              <a:buNone/>
              <a:defRPr/>
            </a:pPr>
            <a:r>
              <a:rPr lang="en-US" altLang="zh-CN" sz="1440" dirty="0">
                <a:solidFill>
                  <a:srgbClr val="003466"/>
                </a:solidFill>
                <a:latin typeface="微软雅黑" panose="020B0503020204020204" pitchFamily="34" charset="-122"/>
                <a:ea typeface="微软雅黑" panose="020B0503020204020204" pitchFamily="34" charset="-122"/>
              </a:rPr>
              <a:t>（3）违反国家规定，擅自中断计算机网络或者通信服务，造成计算机网络或者通信系统不能正常运行。 </a:t>
            </a:r>
          </a:p>
        </p:txBody>
      </p:sp>
      <p:sp>
        <p:nvSpPr>
          <p:cNvPr id="43" name="TextBox 3"/>
          <p:cNvSpPr txBox="1"/>
          <p:nvPr/>
        </p:nvSpPr>
        <p:spPr>
          <a:xfrm>
            <a:off x="1437162" y="2251479"/>
            <a:ext cx="5936615" cy="312420"/>
          </a:xfrm>
          <a:prstGeom prst="rect">
            <a:avLst/>
          </a:prstGeom>
          <a:noFill/>
        </p:spPr>
        <p:txBody>
          <a:bodyPr wrap="none">
            <a:spAutoFit/>
          </a:bodyPr>
          <a:lstStyle/>
          <a:p>
            <a:pPr indent="0" algn="l" fontAlgn="base">
              <a:spcBef>
                <a:spcPct val="0"/>
              </a:spcBef>
              <a:spcAft>
                <a:spcPct val="0"/>
              </a:spcAft>
              <a:buFont typeface="Arial" panose="020B0604020202020204" pitchFamily="34" charset="0"/>
              <a:buNone/>
              <a:defRPr/>
            </a:pPr>
            <a:r>
              <a:rPr lang="en-US" altLang="zh-CN" sz="1440" dirty="0">
                <a:solidFill>
                  <a:srgbClr val="003466"/>
                </a:solidFill>
                <a:latin typeface="微软雅黑" panose="020B0503020204020204" pitchFamily="34" charset="-122"/>
                <a:ea typeface="微软雅黑" panose="020B0503020204020204" pitchFamily="34" charset="-122"/>
              </a:rPr>
              <a:t>（1）侵入国家事务、国防建设、尖端科学技术领域的计算机信息系统。</a:t>
            </a:r>
          </a:p>
        </p:txBody>
      </p:sp>
      <p:sp>
        <p:nvSpPr>
          <p:cNvPr id="45" name="椭圆​​ 2"/>
          <p:cNvSpPr/>
          <p:nvPr/>
        </p:nvSpPr>
        <p:spPr>
          <a:xfrm>
            <a:off x="2552700" y="4011930"/>
            <a:ext cx="718820" cy="864235"/>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003466"/>
          </a:solidFill>
          <a:ln w="6350" cap="flat" cmpd="sng">
            <a:solidFill>
              <a:srgbClr val="FCFCFC"/>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dirty="0">
              <a:ln>
                <a:noFill/>
              </a:ln>
              <a:solidFill>
                <a:srgbClr val="000000"/>
              </a:solidFill>
              <a:effectLst/>
              <a:uLnTx/>
              <a:uFillTx/>
            </a:endParaRPr>
          </a:p>
        </p:txBody>
      </p:sp>
      <p:sp>
        <p:nvSpPr>
          <p:cNvPr id="48" name="椭圆​​ 2"/>
          <p:cNvSpPr/>
          <p:nvPr/>
        </p:nvSpPr>
        <p:spPr>
          <a:xfrm>
            <a:off x="1649095" y="2971165"/>
            <a:ext cx="713740" cy="875665"/>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003466"/>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20" b="0" i="0" u="none" strike="noStrike" kern="0" cap="none" spc="0" normalizeH="0" baseline="0" noProof="0">
              <a:ln>
                <a:noFill/>
              </a:ln>
              <a:solidFill>
                <a:srgbClr val="48B3CC"/>
              </a:solidFill>
              <a:effectLst/>
              <a:uLnTx/>
              <a:uFillTx/>
              <a:latin typeface="Arial" panose="020B0604020202020204" pitchFamily="34" charset="0"/>
              <a:ea typeface="微软雅黑" panose="020B0503020204020204" pitchFamily="34" charset="-122"/>
            </a:endParaRPr>
          </a:p>
        </p:txBody>
      </p:sp>
      <p:sp>
        <p:nvSpPr>
          <p:cNvPr id="51" name="椭圆​​ 2"/>
          <p:cNvSpPr/>
          <p:nvPr/>
        </p:nvSpPr>
        <p:spPr>
          <a:xfrm>
            <a:off x="785495" y="2107565"/>
            <a:ext cx="718820" cy="863600"/>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003466"/>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20" b="0" i="0" u="none" strike="noStrike" kern="0" cap="none" spc="0" normalizeH="0" baseline="0" noProof="0">
              <a:ln>
                <a:noFill/>
              </a:ln>
              <a:solidFill>
                <a:srgbClr val="48B3CC"/>
              </a:solidFill>
              <a:effectLst/>
              <a:uLnTx/>
              <a:uFillTx/>
              <a:latin typeface="Arial" panose="020B0604020202020204" pitchFamily="34" charset="0"/>
              <a:ea typeface="微软雅黑" panose="020B0503020204020204" pitchFamily="34" charset="-122"/>
            </a:endParaRPr>
          </a:p>
        </p:txBody>
      </p:sp>
      <p:sp>
        <p:nvSpPr>
          <p:cNvPr id="53"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sym typeface="+mn-ea"/>
              </a:rPr>
              <a:t>2.3.1 刑事责任</a:t>
            </a:r>
            <a:endParaRPr lang="en-US" altLang="zh-CN" b="1" dirty="0">
              <a:solidFill>
                <a:prstClr val="black">
                  <a:lumMod val="75000"/>
                  <a:lumOff val="25000"/>
                </a:prstClr>
              </a:solidFill>
              <a:latin typeface="微软雅黑" panose="020B0503020204020204" pitchFamily="34" charset="-122"/>
            </a:endParaRPr>
          </a:p>
        </p:txBody>
      </p:sp>
      <p:sp>
        <p:nvSpPr>
          <p:cNvPr id="2" name="文本框 1"/>
          <p:cNvSpPr txBox="1"/>
          <p:nvPr/>
        </p:nvSpPr>
        <p:spPr>
          <a:xfrm>
            <a:off x="515620" y="754380"/>
            <a:ext cx="8174355" cy="1353185"/>
          </a:xfrm>
          <a:prstGeom prst="rect">
            <a:avLst/>
          </a:prstGeom>
          <a:noFill/>
        </p:spPr>
        <p:txBody>
          <a:bodyPr wrap="square" rtlCol="0">
            <a:spAutoFit/>
          </a:bodyPr>
          <a:lstStyle/>
          <a:p>
            <a:r>
              <a:rPr lang="zh-CN" altLang="en-US"/>
              <a:t>　　</a:t>
            </a:r>
            <a:r>
              <a:rPr lang="zh-CN" altLang="en-US" sz="1600" b="1">
                <a:solidFill>
                  <a:schemeClr val="accent1"/>
                </a:solidFill>
              </a:rPr>
              <a:t>为了保障互联网的运行安全和信息安全，全国人民代表大会常务委员会的《关于维护互联网安全的决定》进一步扩充了保护对象的内涵和外延，《关于维护互联网安全的决定》指出。</a:t>
            </a:r>
          </a:p>
          <a:p>
            <a:r>
              <a:rPr lang="zh-CN" altLang="en-US" sz="1600" b="1">
                <a:solidFill>
                  <a:schemeClr val="accent1"/>
                </a:solidFill>
              </a:rPr>
              <a:t>　　1．为了保障互联网的运用安全，对有下列行为之一，构成犯罪的，依照刑法有关规定追究刑事责任：</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3"/>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6" presetClass="entr" presetSubtype="16" fill="hold" grpId="0" nodeType="afterEffect">
                                  <p:stCondLst>
                                    <p:cond delay="0"/>
                                  </p:stCondLst>
                                  <p:childTnLst>
                                    <p:set>
                                      <p:cBhvr>
                                        <p:cTn id="12" dur="500" fill="hold">
                                          <p:stCondLst>
                                            <p:cond delay="0"/>
                                          </p:stCondLst>
                                        </p:cTn>
                                        <p:tgtEl>
                                          <p:spTgt spid="51"/>
                                        </p:tgtEl>
                                        <p:attrNameLst>
                                          <p:attrName>style.visibility</p:attrName>
                                        </p:attrNameLst>
                                      </p:cBhvr>
                                      <p:to>
                                        <p:strVal val="visible"/>
                                      </p:to>
                                    </p:set>
                                    <p:animEffect transition="in" filter="circle(in)">
                                      <p:cBhvr>
                                        <p:cTn id="13" dur="500"/>
                                        <p:tgtEl>
                                          <p:spTgt spid="51"/>
                                        </p:tgtEl>
                                      </p:cBhvr>
                                    </p:animEffect>
                                  </p:childTnLst>
                                </p:cTn>
                              </p:par>
                            </p:childTnLst>
                          </p:cTn>
                        </p:par>
                        <p:par>
                          <p:cTn id="14" fill="hold">
                            <p:stCondLst>
                              <p:cond delay="1000"/>
                            </p:stCondLst>
                            <p:childTnLst>
                              <p:par>
                                <p:cTn id="15" presetID="6" presetClass="entr" presetSubtype="16" fill="hold" grpId="0" nodeType="afterEffect">
                                  <p:stCondLst>
                                    <p:cond delay="0"/>
                                  </p:stCondLst>
                                  <p:childTnLst>
                                    <p:set>
                                      <p:cBhvr>
                                        <p:cTn id="16" dur="500" fill="hold">
                                          <p:stCondLst>
                                            <p:cond delay="0"/>
                                          </p:stCondLst>
                                        </p:cTn>
                                        <p:tgtEl>
                                          <p:spTgt spid="48"/>
                                        </p:tgtEl>
                                        <p:attrNameLst>
                                          <p:attrName>style.visibility</p:attrName>
                                        </p:attrNameLst>
                                      </p:cBhvr>
                                      <p:to>
                                        <p:strVal val="visible"/>
                                      </p:to>
                                    </p:set>
                                    <p:animEffect transition="in" filter="circle(in)">
                                      <p:cBhvr>
                                        <p:cTn id="17" dur="500"/>
                                        <p:tgtEl>
                                          <p:spTgt spid="48"/>
                                        </p:tgtEl>
                                      </p:cBhvr>
                                    </p:animEffect>
                                  </p:childTnLst>
                                </p:cTn>
                              </p:par>
                            </p:childTnLst>
                          </p:cTn>
                        </p:par>
                        <p:par>
                          <p:cTn id="18" fill="hold">
                            <p:stCondLst>
                              <p:cond delay="1500"/>
                            </p:stCondLst>
                            <p:childTnLst>
                              <p:par>
                                <p:cTn id="19" presetID="6" presetClass="entr" presetSubtype="16" fill="hold" grpId="0" nodeType="afterEffect">
                                  <p:stCondLst>
                                    <p:cond delay="0"/>
                                  </p:stCondLst>
                                  <p:childTnLst>
                                    <p:set>
                                      <p:cBhvr>
                                        <p:cTn id="20" dur="500" fill="hold">
                                          <p:stCondLst>
                                            <p:cond delay="0"/>
                                          </p:stCondLst>
                                        </p:cTn>
                                        <p:tgtEl>
                                          <p:spTgt spid="45"/>
                                        </p:tgtEl>
                                        <p:attrNameLst>
                                          <p:attrName>style.visibility</p:attrName>
                                        </p:attrNameLst>
                                      </p:cBhvr>
                                      <p:to>
                                        <p:strVal val="visible"/>
                                      </p:to>
                                    </p:set>
                                    <p:animEffect transition="in" filter="circle(in)">
                                      <p:cBhvr>
                                        <p:cTn id="21" dur="500"/>
                                        <p:tgtEl>
                                          <p:spTgt spid="45"/>
                                        </p:tgtEl>
                                      </p:cBhvr>
                                    </p:animEffect>
                                  </p:childTnLst>
                                </p:cTn>
                              </p:par>
                            </p:childTnLst>
                          </p:cTn>
                        </p:par>
                        <p:par>
                          <p:cTn id="22" fill="hold">
                            <p:stCondLst>
                              <p:cond delay="2000"/>
                            </p:stCondLst>
                            <p:childTnLst>
                              <p:par>
                                <p:cTn id="23" presetID="22" presetClass="entr" presetSubtype="2"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right)">
                                      <p:cBhvr>
                                        <p:cTn id="25" dur="250"/>
                                        <p:tgtEl>
                                          <p:spTgt spid="43"/>
                                        </p:tgtEl>
                                      </p:cBhvr>
                                    </p:animEffect>
                                  </p:childTnLst>
                                </p:cTn>
                              </p:par>
                              <p:par>
                                <p:cTn id="26" presetID="22" presetClass="entr" presetSubtype="2" fill="hold" grpId="0" nodeType="withEffect">
                                  <p:stCondLst>
                                    <p:cond delay="25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250"/>
                                        <p:tgtEl>
                                          <p:spTgt spid="41"/>
                                        </p:tgtEl>
                                      </p:cBhvr>
                                    </p:animEffect>
                                  </p:childTnLst>
                                </p:cTn>
                              </p:par>
                              <p:par>
                                <p:cTn id="29" presetID="22" presetClass="entr" presetSubtype="2" fill="hold" grpId="0" nodeType="withEffect">
                                  <p:stCondLst>
                                    <p:cond delay="500"/>
                                  </p:stCondLst>
                                  <p:childTnLst>
                                    <p:set>
                                      <p:cBhvr>
                                        <p:cTn id="30" dur="1" fill="hold">
                                          <p:stCondLst>
                                            <p:cond delay="0"/>
                                          </p:stCondLst>
                                        </p:cTn>
                                        <p:tgtEl>
                                          <p:spTgt spid="42"/>
                                        </p:tgtEl>
                                        <p:attrNameLst>
                                          <p:attrName>style.visibility</p:attrName>
                                        </p:attrNameLst>
                                      </p:cBhvr>
                                      <p:to>
                                        <p:strVal val="visible"/>
                                      </p:to>
                                    </p:set>
                                    <p:animEffect transition="in" filter="wipe(right)">
                                      <p:cBhvr>
                                        <p:cTn id="31" dur="2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5" grpId="0" animBg="1"/>
      <p:bldP spid="48" grpId="0" animBg="1"/>
      <p:bldP spid="51" grpId="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619294" y="1337721"/>
            <a:ext cx="2034540" cy="156845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rPr>
              <a:t>2.1</a:t>
            </a:r>
          </a:p>
        </p:txBody>
      </p:sp>
      <p:cxnSp>
        <p:nvCxnSpPr>
          <p:cNvPr id="28" name="直接连接符 27"/>
          <p:cNvCxnSpPr/>
          <p:nvPr/>
        </p:nvCxnSpPr>
        <p:spPr>
          <a:xfrm>
            <a:off x="-12614" y="2115293"/>
            <a:ext cx="1781944" cy="0"/>
          </a:xfrm>
          <a:prstGeom prst="line">
            <a:avLst/>
          </a:prstGeom>
          <a:noFill/>
          <a:ln w="95250" cap="flat" cmpd="sng" algn="ctr">
            <a:solidFill>
              <a:srgbClr val="003466"/>
            </a:solidFill>
            <a:prstDash val="solid"/>
          </a:ln>
          <a:effectLst/>
        </p:spPr>
      </p:cxnSp>
      <p:cxnSp>
        <p:nvCxnSpPr>
          <p:cNvPr id="29" name="直接连接符 28"/>
          <p:cNvCxnSpPr/>
          <p:nvPr/>
        </p:nvCxnSpPr>
        <p:spPr>
          <a:xfrm flipV="1">
            <a:off x="3488878" y="2111325"/>
            <a:ext cx="5655280" cy="7258"/>
          </a:xfrm>
          <a:prstGeom prst="line">
            <a:avLst/>
          </a:prstGeom>
          <a:noFill/>
          <a:ln w="95250" cap="flat" cmpd="sng" algn="ctr">
            <a:solidFill>
              <a:srgbClr val="003466"/>
            </a:solidFill>
            <a:prstDash val="solid"/>
          </a:ln>
          <a:effectLst/>
        </p:spPr>
      </p:cxnSp>
      <p:sp>
        <p:nvSpPr>
          <p:cNvPr id="30" name="TextBox 6"/>
          <p:cNvSpPr txBox="1"/>
          <p:nvPr/>
        </p:nvSpPr>
        <p:spPr>
          <a:xfrm>
            <a:off x="3474830" y="1338162"/>
            <a:ext cx="5669280" cy="645160"/>
          </a:xfrm>
          <a:prstGeom prst="rect">
            <a:avLst/>
          </a:prstGeom>
          <a:noFill/>
        </p:spPr>
        <p:txBody>
          <a:bodyPr wrap="none" rtlCol="0">
            <a:spAutoFit/>
          </a:bodyPr>
          <a:lstStyle/>
          <a:p>
            <a:pPr algn="l"/>
            <a:r>
              <a:rPr lang="zh-CN" altLang="en-US" sz="3600" b="1" dirty="0">
                <a:solidFill>
                  <a:prstClr val="black">
                    <a:lumMod val="85000"/>
                    <a:lumOff val="15000"/>
                  </a:prstClr>
                </a:solidFill>
                <a:latin typeface="微软雅黑" panose="020B0503020204020204" pitchFamily="34" charset="-122"/>
                <a:ea typeface="微软雅黑" panose="020B0503020204020204" pitchFamily="34" charset="-122"/>
              </a:rPr>
              <a:t>计算机取证与司法鉴定基础</a:t>
            </a:r>
          </a:p>
        </p:txBody>
      </p:sp>
      <p:pic>
        <p:nvPicPr>
          <p:cNvPr id="2" name="图片 1"/>
          <p:cNvPicPr>
            <a:picLocks noChangeAspect="1"/>
          </p:cNvPicPr>
          <p:nvPr/>
        </p:nvPicPr>
        <p:blipFill>
          <a:blip r:embed="rId3"/>
          <a:stretch>
            <a:fillRect/>
          </a:stretch>
        </p:blipFill>
        <p:spPr>
          <a:xfrm>
            <a:off x="7213600" y="2785745"/>
            <a:ext cx="1930400" cy="23253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3199"/>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3"/>
          <p:cNvSpPr txBox="1">
            <a:spLocks noChangeArrowheads="1"/>
          </p:cNvSpPr>
          <p:nvPr/>
        </p:nvSpPr>
        <p:spPr bwMode="auto">
          <a:xfrm>
            <a:off x="903402" y="248279"/>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sym typeface="+mn-ea"/>
              </a:rPr>
              <a:t>2.3.1 刑事责任</a:t>
            </a:r>
            <a:endParaRPr lang="en-US" altLang="zh-CN" b="1" dirty="0">
              <a:solidFill>
                <a:prstClr val="black">
                  <a:lumMod val="75000"/>
                  <a:lumOff val="25000"/>
                </a:prstClr>
              </a:solidFill>
              <a:latin typeface="微软雅黑" panose="020B0503020204020204" pitchFamily="34" charset="-122"/>
            </a:endParaRPr>
          </a:p>
        </p:txBody>
      </p:sp>
      <p:sp>
        <p:nvSpPr>
          <p:cNvPr id="46" name="矩形 45"/>
          <p:cNvSpPr/>
          <p:nvPr/>
        </p:nvSpPr>
        <p:spPr>
          <a:xfrm rot="9205952">
            <a:off x="3890433" y="3197431"/>
            <a:ext cx="1684862" cy="187315"/>
          </a:xfrm>
          <a:prstGeom prst="rect">
            <a:avLst/>
          </a:prstGeom>
          <a:solidFill>
            <a:srgbClr val="003466"/>
          </a:solidFill>
          <a:ln w="25400" cap="flat" cmpd="sng" algn="ctr">
            <a:noFill/>
            <a:prstDash val="solid"/>
          </a:ln>
          <a:effectLst>
            <a:innerShdw blurRad="63500" dist="50800" dir="2700000">
              <a:prstClr val="black">
                <a:alpha val="50000"/>
              </a:prstClr>
            </a:inn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srgbClr val="FA783A"/>
              </a:solidFill>
              <a:effectLst/>
              <a:uLnTx/>
              <a:uFillTx/>
              <a:latin typeface="Impact MT Std" pitchFamily="34" charset="0"/>
              <a:ea typeface="宋体" panose="02010600030101010101" pitchFamily="2" charset="-122"/>
            </a:endParaRPr>
          </a:p>
        </p:txBody>
      </p:sp>
      <p:sp>
        <p:nvSpPr>
          <p:cNvPr id="47" name="矩形 46"/>
          <p:cNvSpPr/>
          <p:nvPr/>
        </p:nvSpPr>
        <p:spPr>
          <a:xfrm rot="2256138">
            <a:off x="3619267" y="4116635"/>
            <a:ext cx="1904407" cy="175448"/>
          </a:xfrm>
          <a:prstGeom prst="rect">
            <a:avLst/>
          </a:prstGeom>
          <a:solidFill>
            <a:srgbClr val="003466"/>
          </a:solidFill>
          <a:ln w="25400" cap="flat" cmpd="sng" algn="ctr">
            <a:noFill/>
            <a:prstDash val="solid"/>
          </a:ln>
          <a:effectLst>
            <a:innerShdw blurRad="50800" dist="50800" dir="13500000">
              <a:prstClr val="black">
                <a:alpha val="30000"/>
              </a:prstClr>
            </a:inn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srgbClr val="FA783A"/>
              </a:solidFill>
              <a:effectLst/>
              <a:uLnTx/>
              <a:uFillTx/>
              <a:latin typeface="Impact MT Std" pitchFamily="34" charset="0"/>
              <a:ea typeface="宋体" panose="02010600030101010101" pitchFamily="2" charset="-122"/>
            </a:endParaRPr>
          </a:p>
        </p:txBody>
      </p:sp>
      <p:sp>
        <p:nvSpPr>
          <p:cNvPr id="48" name="矩形 47"/>
          <p:cNvSpPr/>
          <p:nvPr/>
        </p:nvSpPr>
        <p:spPr>
          <a:xfrm rot="2256138">
            <a:off x="3710707" y="2384812"/>
            <a:ext cx="1904407" cy="175448"/>
          </a:xfrm>
          <a:prstGeom prst="rect">
            <a:avLst/>
          </a:prstGeom>
          <a:solidFill>
            <a:srgbClr val="003466"/>
          </a:solidFill>
          <a:ln w="25400" cap="flat" cmpd="sng" algn="ctr">
            <a:noFill/>
            <a:prstDash val="solid"/>
          </a:ln>
          <a:effectLst>
            <a:innerShdw blurRad="50800" dist="50800" dir="16200000">
              <a:prstClr val="black">
                <a:alpha val="30000"/>
              </a:prstClr>
            </a:inn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srgbClr val="FA783A"/>
              </a:solidFill>
              <a:effectLst/>
              <a:uLnTx/>
              <a:uFillTx/>
              <a:latin typeface="Impact MT Std" pitchFamily="34" charset="0"/>
              <a:ea typeface="宋体" panose="02010600030101010101" pitchFamily="2" charset="-122"/>
            </a:endParaRPr>
          </a:p>
        </p:txBody>
      </p:sp>
      <p:grpSp>
        <p:nvGrpSpPr>
          <p:cNvPr id="49" name="组合 48"/>
          <p:cNvGrpSpPr/>
          <p:nvPr/>
        </p:nvGrpSpPr>
        <p:grpSpPr>
          <a:xfrm>
            <a:off x="3458925" y="1447121"/>
            <a:ext cx="576907" cy="576907"/>
            <a:chOff x="4609713" y="938201"/>
            <a:chExt cx="769410" cy="769410"/>
          </a:xfrm>
        </p:grpSpPr>
        <p:grpSp>
          <p:nvGrpSpPr>
            <p:cNvPr id="50" name="组合 49"/>
            <p:cNvGrpSpPr/>
            <p:nvPr/>
          </p:nvGrpSpPr>
          <p:grpSpPr>
            <a:xfrm>
              <a:off x="4609713" y="938201"/>
              <a:ext cx="769410" cy="769410"/>
              <a:chOff x="1273629" y="1224643"/>
              <a:chExt cx="2171700" cy="2171700"/>
            </a:xfrm>
          </p:grpSpPr>
          <p:sp>
            <p:nvSpPr>
              <p:cNvPr id="52" name="圆角矩形 51"/>
              <p:cNvSpPr/>
              <p:nvPr/>
            </p:nvSpPr>
            <p:spPr>
              <a:xfrm>
                <a:off x="1273629" y="1224643"/>
                <a:ext cx="2171700" cy="2171700"/>
              </a:xfrm>
              <a:prstGeom prst="roundRect">
                <a:avLst/>
              </a:prstGeom>
              <a:solidFill>
                <a:srgbClr val="003466"/>
              </a:solidFill>
              <a:ln w="12700" cap="flat" cmpd="sng" algn="ctr">
                <a:gradFill>
                  <a:gsLst>
                    <a:gs pos="0">
                      <a:srgbClr val="4F81BD">
                        <a:lumMod val="5000"/>
                        <a:lumOff val="95000"/>
                      </a:srgbClr>
                    </a:gs>
                    <a:gs pos="100000">
                      <a:srgbClr val="EEEEEE"/>
                    </a:gs>
                  </a:gsLst>
                  <a:lin ang="8100000" scaled="0"/>
                </a:grad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srgbClr val="FFB850"/>
                  </a:solidFill>
                  <a:effectLst/>
                  <a:uLnTx/>
                  <a:uFillTx/>
                  <a:latin typeface="Impact MT Std" pitchFamily="34" charset="0"/>
                  <a:ea typeface="宋体" panose="02010600030101010101" pitchFamily="2" charset="-122"/>
                </a:endParaRPr>
              </a:p>
            </p:txBody>
          </p:sp>
          <p:sp>
            <p:nvSpPr>
              <p:cNvPr id="53" name="圆角矩形 52"/>
              <p:cNvSpPr/>
              <p:nvPr/>
            </p:nvSpPr>
            <p:spPr>
              <a:xfrm>
                <a:off x="1532996" y="1484010"/>
                <a:ext cx="1652966" cy="1652966"/>
              </a:xfrm>
              <a:prstGeom prst="roundRect">
                <a:avLst/>
              </a:prstGeom>
              <a:noFill/>
              <a:ln w="19050" cap="flat" cmpd="sng" algn="ctr">
                <a:no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srgbClr val="FFB850"/>
                  </a:solidFill>
                  <a:effectLst/>
                  <a:uLnTx/>
                  <a:uFillTx/>
                  <a:latin typeface="Impact MT Std" pitchFamily="34" charset="0"/>
                  <a:ea typeface="宋体" panose="02010600030101010101" pitchFamily="2" charset="-122"/>
                </a:endParaRPr>
              </a:p>
            </p:txBody>
          </p:sp>
        </p:grpSp>
        <p:sp>
          <p:nvSpPr>
            <p:cNvPr id="51" name="文本框 23"/>
            <p:cNvSpPr txBox="1"/>
            <p:nvPr/>
          </p:nvSpPr>
          <p:spPr>
            <a:xfrm>
              <a:off x="4673292" y="1104819"/>
              <a:ext cx="656010" cy="533619"/>
            </a:xfrm>
            <a:prstGeom prst="rect">
              <a:avLst/>
            </a:prstGeom>
            <a:noFill/>
          </p:spPr>
          <p:txBody>
            <a:bodyPr wrap="squar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rPr>
                <a:t>01</a:t>
              </a:r>
              <a:endParaRPr kumimoji="0" lang="zh-CN" altLang="en-US" sz="2000"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endParaRPr>
            </a:p>
          </p:txBody>
        </p:sp>
      </p:grpSp>
      <p:grpSp>
        <p:nvGrpSpPr>
          <p:cNvPr id="54" name="组合 53"/>
          <p:cNvGrpSpPr/>
          <p:nvPr/>
        </p:nvGrpSpPr>
        <p:grpSpPr>
          <a:xfrm>
            <a:off x="5060166" y="2624588"/>
            <a:ext cx="576907" cy="576907"/>
            <a:chOff x="6619070" y="2365442"/>
            <a:chExt cx="769410" cy="769410"/>
          </a:xfrm>
        </p:grpSpPr>
        <p:grpSp>
          <p:nvGrpSpPr>
            <p:cNvPr id="55" name="组合 54"/>
            <p:cNvGrpSpPr/>
            <p:nvPr/>
          </p:nvGrpSpPr>
          <p:grpSpPr>
            <a:xfrm>
              <a:off x="6619070" y="2365442"/>
              <a:ext cx="769410" cy="769410"/>
              <a:chOff x="1273629" y="1224643"/>
              <a:chExt cx="2171700" cy="2171700"/>
            </a:xfrm>
          </p:grpSpPr>
          <p:sp>
            <p:nvSpPr>
              <p:cNvPr id="57" name="圆角矩形 56"/>
              <p:cNvSpPr/>
              <p:nvPr/>
            </p:nvSpPr>
            <p:spPr>
              <a:xfrm>
                <a:off x="1273629" y="1224643"/>
                <a:ext cx="2171700" cy="2171700"/>
              </a:xfrm>
              <a:prstGeom prst="roundRect">
                <a:avLst/>
              </a:prstGeom>
              <a:solidFill>
                <a:srgbClr val="003466"/>
              </a:solidFill>
              <a:ln w="12700" cap="flat" cmpd="sng" algn="ctr">
                <a:gradFill>
                  <a:gsLst>
                    <a:gs pos="0">
                      <a:srgbClr val="4F81BD">
                        <a:lumMod val="5000"/>
                        <a:lumOff val="95000"/>
                      </a:srgbClr>
                    </a:gs>
                    <a:gs pos="100000">
                      <a:srgbClr val="EEEEEE"/>
                    </a:gs>
                  </a:gsLst>
                  <a:lin ang="8100000" scaled="0"/>
                </a:grad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srgbClr val="00ACBE"/>
                  </a:solidFill>
                  <a:effectLst/>
                  <a:uLnTx/>
                  <a:uFillTx/>
                  <a:latin typeface="Impact MT Std" pitchFamily="34" charset="0"/>
                  <a:ea typeface="宋体" panose="02010600030101010101" pitchFamily="2" charset="-122"/>
                </a:endParaRPr>
              </a:p>
            </p:txBody>
          </p:sp>
          <p:sp>
            <p:nvSpPr>
              <p:cNvPr id="58" name="圆角矩形 57"/>
              <p:cNvSpPr/>
              <p:nvPr/>
            </p:nvSpPr>
            <p:spPr>
              <a:xfrm>
                <a:off x="1532996" y="1484010"/>
                <a:ext cx="1652966" cy="1652966"/>
              </a:xfrm>
              <a:prstGeom prst="roundRect">
                <a:avLst/>
              </a:prstGeom>
              <a:noFill/>
              <a:ln w="19050" cap="flat" cmpd="sng" algn="ctr">
                <a:no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srgbClr val="00ACBE"/>
                  </a:solidFill>
                  <a:effectLst/>
                  <a:uLnTx/>
                  <a:uFillTx/>
                  <a:latin typeface="Impact MT Std" pitchFamily="34" charset="0"/>
                  <a:ea typeface="宋体" panose="02010600030101010101" pitchFamily="2" charset="-122"/>
                </a:endParaRPr>
              </a:p>
            </p:txBody>
          </p:sp>
        </p:grpSp>
        <p:sp>
          <p:nvSpPr>
            <p:cNvPr id="56" name="文本框 24"/>
            <p:cNvSpPr txBox="1"/>
            <p:nvPr/>
          </p:nvSpPr>
          <p:spPr>
            <a:xfrm>
              <a:off x="6700219" y="2496463"/>
              <a:ext cx="686188" cy="533619"/>
            </a:xfrm>
            <a:prstGeom prst="rect">
              <a:avLst/>
            </a:prstGeom>
            <a:noFill/>
          </p:spPr>
          <p:txBody>
            <a:bodyPr wrap="squar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rPr>
                <a:t>02</a:t>
              </a:r>
              <a:endParaRPr kumimoji="0" lang="zh-CN" altLang="en-US" sz="2000"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endParaRPr>
            </a:p>
          </p:txBody>
        </p:sp>
      </p:grpSp>
      <p:grpSp>
        <p:nvGrpSpPr>
          <p:cNvPr id="59" name="组合 58"/>
          <p:cNvGrpSpPr/>
          <p:nvPr/>
        </p:nvGrpSpPr>
        <p:grpSpPr>
          <a:xfrm>
            <a:off x="3491310" y="3437320"/>
            <a:ext cx="576907" cy="576907"/>
            <a:chOff x="4609713" y="3630601"/>
            <a:chExt cx="769410" cy="769410"/>
          </a:xfrm>
        </p:grpSpPr>
        <p:grpSp>
          <p:nvGrpSpPr>
            <p:cNvPr id="60" name="组合 59"/>
            <p:cNvGrpSpPr/>
            <p:nvPr/>
          </p:nvGrpSpPr>
          <p:grpSpPr>
            <a:xfrm>
              <a:off x="4609713" y="3630601"/>
              <a:ext cx="769410" cy="769410"/>
              <a:chOff x="1273629" y="1224643"/>
              <a:chExt cx="2171700" cy="2171700"/>
            </a:xfrm>
          </p:grpSpPr>
          <p:sp>
            <p:nvSpPr>
              <p:cNvPr id="62" name="圆角矩形 61"/>
              <p:cNvSpPr/>
              <p:nvPr/>
            </p:nvSpPr>
            <p:spPr>
              <a:xfrm>
                <a:off x="1273629" y="1224643"/>
                <a:ext cx="2171700" cy="2171700"/>
              </a:xfrm>
              <a:prstGeom prst="roundRect">
                <a:avLst/>
              </a:prstGeom>
              <a:solidFill>
                <a:srgbClr val="003466"/>
              </a:solidFill>
              <a:ln w="12700" cap="flat" cmpd="sng" algn="ctr">
                <a:gradFill>
                  <a:gsLst>
                    <a:gs pos="0">
                      <a:srgbClr val="4F81BD">
                        <a:lumMod val="5000"/>
                        <a:lumOff val="95000"/>
                      </a:srgbClr>
                    </a:gs>
                    <a:gs pos="100000">
                      <a:srgbClr val="EEEEEE"/>
                    </a:gs>
                  </a:gsLst>
                  <a:lin ang="8100000" scaled="0"/>
                </a:grad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srgbClr val="F8353D"/>
                  </a:solidFill>
                  <a:effectLst/>
                  <a:uLnTx/>
                  <a:uFillTx/>
                  <a:latin typeface="Impact MT Std" pitchFamily="34" charset="0"/>
                  <a:ea typeface="宋体" panose="02010600030101010101" pitchFamily="2" charset="-122"/>
                </a:endParaRPr>
              </a:p>
            </p:txBody>
          </p:sp>
          <p:sp>
            <p:nvSpPr>
              <p:cNvPr id="63" name="圆角矩形 62"/>
              <p:cNvSpPr/>
              <p:nvPr/>
            </p:nvSpPr>
            <p:spPr>
              <a:xfrm>
                <a:off x="1532996" y="1484010"/>
                <a:ext cx="1652966" cy="1652966"/>
              </a:xfrm>
              <a:prstGeom prst="roundRect">
                <a:avLst/>
              </a:prstGeom>
              <a:noFill/>
              <a:ln w="19050" cap="flat" cmpd="sng" algn="ctr">
                <a:no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srgbClr val="F8353D"/>
                  </a:solidFill>
                  <a:effectLst/>
                  <a:uLnTx/>
                  <a:uFillTx/>
                  <a:latin typeface="Impact MT Std" pitchFamily="34" charset="0"/>
                  <a:ea typeface="宋体" panose="02010600030101010101" pitchFamily="2" charset="-122"/>
                </a:endParaRPr>
              </a:p>
            </p:txBody>
          </p:sp>
        </p:grpSp>
        <p:sp>
          <p:nvSpPr>
            <p:cNvPr id="61" name="文本框 25"/>
            <p:cNvSpPr txBox="1"/>
            <p:nvPr/>
          </p:nvSpPr>
          <p:spPr>
            <a:xfrm>
              <a:off x="4658671" y="3749168"/>
              <a:ext cx="691066" cy="533619"/>
            </a:xfrm>
            <a:prstGeom prst="rect">
              <a:avLst/>
            </a:prstGeom>
            <a:noFill/>
          </p:spPr>
          <p:txBody>
            <a:bodyPr wrap="squar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rPr>
                <a:t>03</a:t>
              </a:r>
              <a:endParaRPr kumimoji="0" lang="zh-CN" altLang="en-US" sz="2000"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endParaRPr>
            </a:p>
          </p:txBody>
        </p:sp>
      </p:grpSp>
      <p:grpSp>
        <p:nvGrpSpPr>
          <p:cNvPr id="64" name="组合 63"/>
          <p:cNvGrpSpPr/>
          <p:nvPr/>
        </p:nvGrpSpPr>
        <p:grpSpPr>
          <a:xfrm>
            <a:off x="5070676" y="4367985"/>
            <a:ext cx="576907" cy="576907"/>
            <a:chOff x="6616997" y="4887901"/>
            <a:chExt cx="769410" cy="769410"/>
          </a:xfrm>
        </p:grpSpPr>
        <p:grpSp>
          <p:nvGrpSpPr>
            <p:cNvPr id="65" name="组合 64"/>
            <p:cNvGrpSpPr/>
            <p:nvPr/>
          </p:nvGrpSpPr>
          <p:grpSpPr>
            <a:xfrm>
              <a:off x="6616997" y="4887901"/>
              <a:ext cx="769410" cy="769410"/>
              <a:chOff x="1273629" y="1224643"/>
              <a:chExt cx="2171700" cy="2171700"/>
            </a:xfrm>
          </p:grpSpPr>
          <p:sp>
            <p:nvSpPr>
              <p:cNvPr id="67" name="圆角矩形 66"/>
              <p:cNvSpPr/>
              <p:nvPr/>
            </p:nvSpPr>
            <p:spPr>
              <a:xfrm>
                <a:off x="1273629" y="1224643"/>
                <a:ext cx="2171700" cy="2171700"/>
              </a:xfrm>
              <a:prstGeom prst="roundRect">
                <a:avLst/>
              </a:prstGeom>
              <a:solidFill>
                <a:srgbClr val="003466"/>
              </a:solidFill>
              <a:ln w="12700" cap="flat" cmpd="sng" algn="ctr">
                <a:gradFill>
                  <a:gsLst>
                    <a:gs pos="0">
                      <a:srgbClr val="4F81BD">
                        <a:lumMod val="5000"/>
                        <a:lumOff val="95000"/>
                      </a:srgbClr>
                    </a:gs>
                    <a:gs pos="100000">
                      <a:srgbClr val="EEEEEE"/>
                    </a:gs>
                  </a:gsLst>
                  <a:lin ang="8100000" scaled="0"/>
                </a:grad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srgbClr val="7030A0"/>
                  </a:solidFill>
                  <a:effectLst/>
                  <a:uLnTx/>
                  <a:uFillTx/>
                  <a:latin typeface="Impact MT Std" pitchFamily="34" charset="0"/>
                  <a:ea typeface="宋体" panose="02010600030101010101" pitchFamily="2" charset="-122"/>
                </a:endParaRPr>
              </a:p>
            </p:txBody>
          </p:sp>
          <p:sp>
            <p:nvSpPr>
              <p:cNvPr id="86" name="圆角矩形 85"/>
              <p:cNvSpPr/>
              <p:nvPr/>
            </p:nvSpPr>
            <p:spPr>
              <a:xfrm>
                <a:off x="1532996" y="1484010"/>
                <a:ext cx="1652966" cy="1652966"/>
              </a:xfrm>
              <a:prstGeom prst="roundRect">
                <a:avLst/>
              </a:prstGeom>
              <a:noFill/>
              <a:ln w="19050" cap="flat" cmpd="sng" algn="ctr">
                <a:no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srgbClr val="7030A0"/>
                  </a:solidFill>
                  <a:effectLst/>
                  <a:uLnTx/>
                  <a:uFillTx/>
                  <a:latin typeface="Impact MT Std" pitchFamily="34" charset="0"/>
                  <a:ea typeface="宋体" panose="02010600030101010101" pitchFamily="2" charset="-122"/>
                </a:endParaRPr>
              </a:p>
            </p:txBody>
          </p:sp>
        </p:grpSp>
        <p:sp>
          <p:nvSpPr>
            <p:cNvPr id="66" name="文本框 26"/>
            <p:cNvSpPr txBox="1"/>
            <p:nvPr/>
          </p:nvSpPr>
          <p:spPr>
            <a:xfrm>
              <a:off x="6694266" y="5004465"/>
              <a:ext cx="692141" cy="533619"/>
            </a:xfrm>
            <a:prstGeom prst="rect">
              <a:avLst/>
            </a:prstGeom>
            <a:noFill/>
          </p:spPr>
          <p:txBody>
            <a:bodyPr wrap="squar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rPr>
                <a:t>04</a:t>
              </a:r>
              <a:endParaRPr kumimoji="0" lang="zh-CN" altLang="en-US" sz="2000"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endParaRPr>
            </a:p>
          </p:txBody>
        </p:sp>
      </p:grpSp>
      <p:grpSp>
        <p:nvGrpSpPr>
          <p:cNvPr id="87" name="组合 86"/>
          <p:cNvGrpSpPr/>
          <p:nvPr/>
        </p:nvGrpSpPr>
        <p:grpSpPr>
          <a:xfrm>
            <a:off x="1388973" y="2086386"/>
            <a:ext cx="2988538" cy="920487"/>
            <a:chOff x="1852445" y="1926278"/>
            <a:chExt cx="3985755" cy="1227635"/>
          </a:xfrm>
        </p:grpSpPr>
        <p:sp>
          <p:nvSpPr>
            <p:cNvPr id="88" name="任意多边形 87"/>
            <p:cNvSpPr/>
            <p:nvPr/>
          </p:nvSpPr>
          <p:spPr>
            <a:xfrm>
              <a:off x="1852445" y="1926278"/>
              <a:ext cx="3947477" cy="1170281"/>
            </a:xfrm>
            <a:custGeom>
              <a:avLst/>
              <a:gdLst>
                <a:gd name="connsiteX0" fmla="*/ 2409371 w 2409371"/>
                <a:gd name="connsiteY0" fmla="*/ 537029 h 537029"/>
                <a:gd name="connsiteX1" fmla="*/ 1741714 w 2409371"/>
                <a:gd name="connsiteY1" fmla="*/ 0 h 537029"/>
                <a:gd name="connsiteX2" fmla="*/ 0 w 2409371"/>
                <a:gd name="connsiteY2" fmla="*/ 0 h 537029"/>
                <a:gd name="connsiteX0-1" fmla="*/ 2975428 w 2975428"/>
                <a:gd name="connsiteY0-2" fmla="*/ 537029 h 537029"/>
                <a:gd name="connsiteX1-3" fmla="*/ 2307771 w 2975428"/>
                <a:gd name="connsiteY1-4" fmla="*/ 0 h 537029"/>
                <a:gd name="connsiteX2-5" fmla="*/ 0 w 2975428"/>
                <a:gd name="connsiteY2-6" fmla="*/ 0 h 537029"/>
                <a:gd name="connsiteX0-7" fmla="*/ 3004456 w 3004456"/>
                <a:gd name="connsiteY0-8" fmla="*/ 537029 h 537029"/>
                <a:gd name="connsiteX1-9" fmla="*/ 2336799 w 3004456"/>
                <a:gd name="connsiteY1-10" fmla="*/ 0 h 537029"/>
                <a:gd name="connsiteX2-11" fmla="*/ 0 w 3004456"/>
                <a:gd name="connsiteY2-12" fmla="*/ 0 h 537029"/>
                <a:gd name="connsiteX0-13" fmla="*/ 3156340 w 3156340"/>
                <a:gd name="connsiteY0-14" fmla="*/ 537029 h 537029"/>
                <a:gd name="connsiteX1-15" fmla="*/ 2488683 w 3156340"/>
                <a:gd name="connsiteY1-16" fmla="*/ 0 h 537029"/>
                <a:gd name="connsiteX2-17" fmla="*/ 0 w 3156340"/>
                <a:gd name="connsiteY2-18" fmla="*/ 0 h 537029"/>
                <a:gd name="connsiteX0-19" fmla="*/ 3788175 w 3788175"/>
                <a:gd name="connsiteY0-20" fmla="*/ 537029 h 537029"/>
                <a:gd name="connsiteX1-21" fmla="*/ 3120518 w 3788175"/>
                <a:gd name="connsiteY1-22" fmla="*/ 0 h 537029"/>
                <a:gd name="connsiteX2-23" fmla="*/ 0 w 3788175"/>
                <a:gd name="connsiteY2-24" fmla="*/ 0 h 537029"/>
                <a:gd name="connsiteX0-25" fmla="*/ 5035644 w 5035644"/>
                <a:gd name="connsiteY0-26" fmla="*/ 1492882 h 1492882"/>
                <a:gd name="connsiteX1-27" fmla="*/ 3120518 w 5035644"/>
                <a:gd name="connsiteY1-28" fmla="*/ 0 h 1492882"/>
                <a:gd name="connsiteX2-29" fmla="*/ 0 w 5035644"/>
                <a:gd name="connsiteY2-30" fmla="*/ 0 h 1492882"/>
              </a:gdLst>
              <a:ahLst/>
              <a:cxnLst>
                <a:cxn ang="0">
                  <a:pos x="connsiteX0-1" y="connsiteY0-2"/>
                </a:cxn>
                <a:cxn ang="0">
                  <a:pos x="connsiteX1-3" y="connsiteY1-4"/>
                </a:cxn>
                <a:cxn ang="0">
                  <a:pos x="connsiteX2-5" y="connsiteY2-6"/>
                </a:cxn>
              </a:cxnLst>
              <a:rect l="l" t="t" r="r" b="b"/>
              <a:pathLst>
                <a:path w="5035644" h="1492882">
                  <a:moveTo>
                    <a:pt x="5035644" y="1492882"/>
                  </a:moveTo>
                  <a:lnTo>
                    <a:pt x="3120518" y="0"/>
                  </a:lnTo>
                  <a:lnTo>
                    <a:pt x="0" y="0"/>
                  </a:lnTo>
                </a:path>
              </a:pathLst>
            </a:custGeom>
            <a:noFill/>
            <a:ln w="19050" cap="flat" cmpd="sng" algn="ctr">
              <a:solidFill>
                <a:sysClr val="window" lastClr="FFFFFF">
                  <a:lumMod val="65000"/>
                </a:sysClr>
              </a:solid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89" name="椭圆 88"/>
            <p:cNvSpPr/>
            <p:nvPr/>
          </p:nvSpPr>
          <p:spPr>
            <a:xfrm>
              <a:off x="5702241" y="3017954"/>
              <a:ext cx="135959" cy="135959"/>
            </a:xfrm>
            <a:prstGeom prst="ellipse">
              <a:avLst/>
            </a:prstGeom>
            <a:solidFill>
              <a:srgbClr val="A6A6A6"/>
            </a:solidFill>
            <a:ln w="1905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90" name="组合 89"/>
          <p:cNvGrpSpPr/>
          <p:nvPr/>
        </p:nvGrpSpPr>
        <p:grpSpPr>
          <a:xfrm>
            <a:off x="1611223" y="4068091"/>
            <a:ext cx="2988538" cy="920487"/>
            <a:chOff x="1852445" y="4448982"/>
            <a:chExt cx="3985755" cy="1227635"/>
          </a:xfrm>
        </p:grpSpPr>
        <p:sp>
          <p:nvSpPr>
            <p:cNvPr id="91" name="任意多边形 90"/>
            <p:cNvSpPr/>
            <p:nvPr/>
          </p:nvSpPr>
          <p:spPr>
            <a:xfrm>
              <a:off x="1852445" y="4448982"/>
              <a:ext cx="3947477" cy="1170281"/>
            </a:xfrm>
            <a:custGeom>
              <a:avLst/>
              <a:gdLst>
                <a:gd name="connsiteX0" fmla="*/ 2409371 w 2409371"/>
                <a:gd name="connsiteY0" fmla="*/ 537029 h 537029"/>
                <a:gd name="connsiteX1" fmla="*/ 1741714 w 2409371"/>
                <a:gd name="connsiteY1" fmla="*/ 0 h 537029"/>
                <a:gd name="connsiteX2" fmla="*/ 0 w 2409371"/>
                <a:gd name="connsiteY2" fmla="*/ 0 h 537029"/>
                <a:gd name="connsiteX0-1" fmla="*/ 2975428 w 2975428"/>
                <a:gd name="connsiteY0-2" fmla="*/ 537029 h 537029"/>
                <a:gd name="connsiteX1-3" fmla="*/ 2307771 w 2975428"/>
                <a:gd name="connsiteY1-4" fmla="*/ 0 h 537029"/>
                <a:gd name="connsiteX2-5" fmla="*/ 0 w 2975428"/>
                <a:gd name="connsiteY2-6" fmla="*/ 0 h 537029"/>
                <a:gd name="connsiteX0-7" fmla="*/ 3004456 w 3004456"/>
                <a:gd name="connsiteY0-8" fmla="*/ 537029 h 537029"/>
                <a:gd name="connsiteX1-9" fmla="*/ 2336799 w 3004456"/>
                <a:gd name="connsiteY1-10" fmla="*/ 0 h 537029"/>
                <a:gd name="connsiteX2-11" fmla="*/ 0 w 3004456"/>
                <a:gd name="connsiteY2-12" fmla="*/ 0 h 537029"/>
                <a:gd name="connsiteX0-13" fmla="*/ 3156340 w 3156340"/>
                <a:gd name="connsiteY0-14" fmla="*/ 537029 h 537029"/>
                <a:gd name="connsiteX1-15" fmla="*/ 2488683 w 3156340"/>
                <a:gd name="connsiteY1-16" fmla="*/ 0 h 537029"/>
                <a:gd name="connsiteX2-17" fmla="*/ 0 w 3156340"/>
                <a:gd name="connsiteY2-18" fmla="*/ 0 h 537029"/>
                <a:gd name="connsiteX0-19" fmla="*/ 3788175 w 3788175"/>
                <a:gd name="connsiteY0-20" fmla="*/ 537029 h 537029"/>
                <a:gd name="connsiteX1-21" fmla="*/ 3120518 w 3788175"/>
                <a:gd name="connsiteY1-22" fmla="*/ 0 h 537029"/>
                <a:gd name="connsiteX2-23" fmla="*/ 0 w 3788175"/>
                <a:gd name="connsiteY2-24" fmla="*/ 0 h 537029"/>
                <a:gd name="connsiteX0-25" fmla="*/ 5035644 w 5035644"/>
                <a:gd name="connsiteY0-26" fmla="*/ 1492882 h 1492882"/>
                <a:gd name="connsiteX1-27" fmla="*/ 3120518 w 5035644"/>
                <a:gd name="connsiteY1-28" fmla="*/ 0 h 1492882"/>
                <a:gd name="connsiteX2-29" fmla="*/ 0 w 5035644"/>
                <a:gd name="connsiteY2-30" fmla="*/ 0 h 1492882"/>
              </a:gdLst>
              <a:ahLst/>
              <a:cxnLst>
                <a:cxn ang="0">
                  <a:pos x="connsiteX0-1" y="connsiteY0-2"/>
                </a:cxn>
                <a:cxn ang="0">
                  <a:pos x="connsiteX1-3" y="connsiteY1-4"/>
                </a:cxn>
                <a:cxn ang="0">
                  <a:pos x="connsiteX2-5" y="connsiteY2-6"/>
                </a:cxn>
              </a:cxnLst>
              <a:rect l="l" t="t" r="r" b="b"/>
              <a:pathLst>
                <a:path w="5035644" h="1492882">
                  <a:moveTo>
                    <a:pt x="5035644" y="1492882"/>
                  </a:moveTo>
                  <a:lnTo>
                    <a:pt x="3120518" y="0"/>
                  </a:lnTo>
                  <a:lnTo>
                    <a:pt x="0" y="0"/>
                  </a:lnTo>
                </a:path>
              </a:pathLst>
            </a:custGeom>
            <a:noFill/>
            <a:ln w="19050" cap="flat" cmpd="sng" algn="ctr">
              <a:solidFill>
                <a:sysClr val="window" lastClr="FFFFFF">
                  <a:lumMod val="65000"/>
                </a:sysClr>
              </a:solid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92" name="椭圆 91"/>
            <p:cNvSpPr/>
            <p:nvPr/>
          </p:nvSpPr>
          <p:spPr>
            <a:xfrm>
              <a:off x="5702241" y="5540658"/>
              <a:ext cx="135959" cy="135959"/>
            </a:xfrm>
            <a:prstGeom prst="ellipse">
              <a:avLst/>
            </a:prstGeom>
            <a:solidFill>
              <a:srgbClr val="A6A6A6"/>
            </a:solidFill>
            <a:ln w="1905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93" name="组合 92"/>
          <p:cNvGrpSpPr/>
          <p:nvPr/>
        </p:nvGrpSpPr>
        <p:grpSpPr>
          <a:xfrm>
            <a:off x="4968741" y="3587411"/>
            <a:ext cx="3183881" cy="951537"/>
            <a:chOff x="6243920" y="3672406"/>
            <a:chExt cx="4246280" cy="1269047"/>
          </a:xfrm>
        </p:grpSpPr>
        <p:sp>
          <p:nvSpPr>
            <p:cNvPr id="94" name="任意多边形 93"/>
            <p:cNvSpPr/>
            <p:nvPr/>
          </p:nvSpPr>
          <p:spPr>
            <a:xfrm flipV="1">
              <a:off x="6286500" y="3734953"/>
              <a:ext cx="4203700" cy="1206500"/>
            </a:xfrm>
            <a:custGeom>
              <a:avLst/>
              <a:gdLst>
                <a:gd name="connsiteX0" fmla="*/ 0 w 4419600"/>
                <a:gd name="connsiteY0" fmla="*/ 1066800 h 1066800"/>
                <a:gd name="connsiteX1" fmla="*/ 1917700 w 4419600"/>
                <a:gd name="connsiteY1" fmla="*/ 25400 h 1066800"/>
                <a:gd name="connsiteX2" fmla="*/ 4419600 w 4419600"/>
                <a:gd name="connsiteY2" fmla="*/ 0 h 1066800"/>
                <a:gd name="connsiteX0-1" fmla="*/ 0 w 4203700"/>
                <a:gd name="connsiteY0-2" fmla="*/ 1206500 h 1206500"/>
                <a:gd name="connsiteX1-3" fmla="*/ 1701800 w 4203700"/>
                <a:gd name="connsiteY1-4" fmla="*/ 25400 h 1206500"/>
                <a:gd name="connsiteX2-5" fmla="*/ 4203700 w 4203700"/>
                <a:gd name="connsiteY2-6" fmla="*/ 0 h 1206500"/>
              </a:gdLst>
              <a:ahLst/>
              <a:cxnLst>
                <a:cxn ang="0">
                  <a:pos x="connsiteX0-1" y="connsiteY0-2"/>
                </a:cxn>
                <a:cxn ang="0">
                  <a:pos x="connsiteX1-3" y="connsiteY1-4"/>
                </a:cxn>
                <a:cxn ang="0">
                  <a:pos x="connsiteX2-5" y="connsiteY2-6"/>
                </a:cxn>
              </a:cxnLst>
              <a:rect l="l" t="t" r="r" b="b"/>
              <a:pathLst>
                <a:path w="4203700" h="1206500">
                  <a:moveTo>
                    <a:pt x="0" y="1206500"/>
                  </a:moveTo>
                  <a:lnTo>
                    <a:pt x="1701800" y="25400"/>
                  </a:lnTo>
                  <a:lnTo>
                    <a:pt x="4203700" y="0"/>
                  </a:lnTo>
                </a:path>
              </a:pathLst>
            </a:custGeom>
            <a:noFill/>
            <a:ln w="19050" cap="flat" cmpd="sng" algn="ctr">
              <a:solidFill>
                <a:sysClr val="window" lastClr="FFFFFF">
                  <a:lumMod val="65000"/>
                </a:sysClr>
              </a:solid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95" name="椭圆 94"/>
            <p:cNvSpPr/>
            <p:nvPr/>
          </p:nvSpPr>
          <p:spPr>
            <a:xfrm>
              <a:off x="6243920" y="3672406"/>
              <a:ext cx="135959" cy="135959"/>
            </a:xfrm>
            <a:prstGeom prst="ellipse">
              <a:avLst/>
            </a:prstGeom>
            <a:solidFill>
              <a:srgbClr val="A6A6A6"/>
            </a:solidFill>
            <a:ln w="1905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96" name="组合 95"/>
          <p:cNvGrpSpPr/>
          <p:nvPr/>
        </p:nvGrpSpPr>
        <p:grpSpPr>
          <a:xfrm>
            <a:off x="4243571" y="1525183"/>
            <a:ext cx="3183881" cy="951537"/>
            <a:chOff x="6243920" y="1105827"/>
            <a:chExt cx="4246280" cy="1269047"/>
          </a:xfrm>
        </p:grpSpPr>
        <p:sp>
          <p:nvSpPr>
            <p:cNvPr id="97" name="任意多边形 96"/>
            <p:cNvSpPr/>
            <p:nvPr/>
          </p:nvSpPr>
          <p:spPr>
            <a:xfrm flipV="1">
              <a:off x="6286500" y="1168374"/>
              <a:ext cx="4203700" cy="1206500"/>
            </a:xfrm>
            <a:custGeom>
              <a:avLst/>
              <a:gdLst>
                <a:gd name="connsiteX0" fmla="*/ 0 w 4419600"/>
                <a:gd name="connsiteY0" fmla="*/ 1066800 h 1066800"/>
                <a:gd name="connsiteX1" fmla="*/ 1917700 w 4419600"/>
                <a:gd name="connsiteY1" fmla="*/ 25400 h 1066800"/>
                <a:gd name="connsiteX2" fmla="*/ 4419600 w 4419600"/>
                <a:gd name="connsiteY2" fmla="*/ 0 h 1066800"/>
                <a:gd name="connsiteX0-1" fmla="*/ 0 w 4203700"/>
                <a:gd name="connsiteY0-2" fmla="*/ 1206500 h 1206500"/>
                <a:gd name="connsiteX1-3" fmla="*/ 1701800 w 4203700"/>
                <a:gd name="connsiteY1-4" fmla="*/ 25400 h 1206500"/>
                <a:gd name="connsiteX2-5" fmla="*/ 4203700 w 4203700"/>
                <a:gd name="connsiteY2-6" fmla="*/ 0 h 1206500"/>
              </a:gdLst>
              <a:ahLst/>
              <a:cxnLst>
                <a:cxn ang="0">
                  <a:pos x="connsiteX0-1" y="connsiteY0-2"/>
                </a:cxn>
                <a:cxn ang="0">
                  <a:pos x="connsiteX1-3" y="connsiteY1-4"/>
                </a:cxn>
                <a:cxn ang="0">
                  <a:pos x="connsiteX2-5" y="connsiteY2-6"/>
                </a:cxn>
              </a:cxnLst>
              <a:rect l="l" t="t" r="r" b="b"/>
              <a:pathLst>
                <a:path w="4203700" h="1206500">
                  <a:moveTo>
                    <a:pt x="0" y="1206500"/>
                  </a:moveTo>
                  <a:lnTo>
                    <a:pt x="1701800" y="25400"/>
                  </a:lnTo>
                  <a:lnTo>
                    <a:pt x="4203700" y="0"/>
                  </a:lnTo>
                </a:path>
              </a:pathLst>
            </a:custGeom>
            <a:noFill/>
            <a:ln w="19050" cap="flat" cmpd="sng" algn="ctr">
              <a:solidFill>
                <a:sysClr val="window" lastClr="FFFFFF">
                  <a:lumMod val="65000"/>
                </a:sysClr>
              </a:solid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98" name="椭圆 97"/>
            <p:cNvSpPr/>
            <p:nvPr/>
          </p:nvSpPr>
          <p:spPr>
            <a:xfrm>
              <a:off x="6243920" y="1105827"/>
              <a:ext cx="135959" cy="135959"/>
            </a:xfrm>
            <a:prstGeom prst="ellipse">
              <a:avLst/>
            </a:prstGeom>
            <a:solidFill>
              <a:srgbClr val="A6A6A6"/>
            </a:solidFill>
            <a:ln w="1905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100" name="矩形 99"/>
          <p:cNvSpPr/>
          <p:nvPr/>
        </p:nvSpPr>
        <p:spPr>
          <a:xfrm>
            <a:off x="5647690" y="1447165"/>
            <a:ext cx="3119755" cy="810260"/>
          </a:xfrm>
          <a:prstGeom prst="rect">
            <a:avLst/>
          </a:prstGeom>
        </p:spPr>
        <p:txBody>
          <a:bodyPr wrap="square">
            <a:spAutoFit/>
          </a:bodyPr>
          <a:lstStyle/>
          <a:p>
            <a:pPr algn="just" defTabSz="685165">
              <a:lnSpc>
                <a:spcPct val="130000"/>
              </a:lnSpc>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利用互联网造谣、诽谤或者发表、传播其他有害信息，煽动颠覆国家政权、推翻社会主义制度，或者煽动分裂国家、破坏国家统一。</a:t>
            </a:r>
          </a:p>
        </p:txBody>
      </p:sp>
      <p:sp>
        <p:nvSpPr>
          <p:cNvPr id="102" name="矩形 101"/>
          <p:cNvSpPr/>
          <p:nvPr/>
        </p:nvSpPr>
        <p:spPr>
          <a:xfrm>
            <a:off x="6208395" y="3797300"/>
            <a:ext cx="2343150" cy="570865"/>
          </a:xfrm>
          <a:prstGeom prst="rect">
            <a:avLst/>
          </a:prstGeom>
        </p:spPr>
        <p:txBody>
          <a:bodyPr wrap="square">
            <a:spAutoFit/>
          </a:bodyPr>
          <a:lstStyle/>
          <a:p>
            <a:pPr algn="just" defTabSz="685165">
              <a:lnSpc>
                <a:spcPct val="130000"/>
              </a:lnSpc>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利用互联网煽动民族仇恨、民族歧视，破坏民族团结。</a:t>
            </a:r>
          </a:p>
        </p:txBody>
      </p:sp>
      <p:sp>
        <p:nvSpPr>
          <p:cNvPr id="104" name="矩形 103"/>
          <p:cNvSpPr/>
          <p:nvPr/>
        </p:nvSpPr>
        <p:spPr>
          <a:xfrm>
            <a:off x="1104265" y="4225290"/>
            <a:ext cx="2204085" cy="810260"/>
          </a:xfrm>
          <a:prstGeom prst="rect">
            <a:avLst/>
          </a:prstGeom>
        </p:spPr>
        <p:txBody>
          <a:bodyPr wrap="square">
            <a:spAutoFit/>
          </a:bodyPr>
          <a:lstStyle/>
          <a:p>
            <a:pPr algn="just" defTabSz="685165">
              <a:lnSpc>
                <a:spcPct val="130000"/>
              </a:lnSpc>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利用互联网组织邪教组织、联络邪教组织成员，破坏国家法律、行政法规实施。 </a:t>
            </a:r>
          </a:p>
        </p:txBody>
      </p:sp>
      <p:sp>
        <p:nvSpPr>
          <p:cNvPr id="106" name="矩形 105"/>
          <p:cNvSpPr/>
          <p:nvPr/>
        </p:nvSpPr>
        <p:spPr>
          <a:xfrm>
            <a:off x="1104900" y="2152015"/>
            <a:ext cx="2058670" cy="570865"/>
          </a:xfrm>
          <a:prstGeom prst="rect">
            <a:avLst/>
          </a:prstGeom>
        </p:spPr>
        <p:txBody>
          <a:bodyPr wrap="square">
            <a:spAutoFit/>
          </a:bodyPr>
          <a:lstStyle/>
          <a:p>
            <a:pPr algn="just" defTabSz="685165">
              <a:lnSpc>
                <a:spcPct val="130000"/>
              </a:lnSpc>
            </a:pPr>
            <a:r>
              <a:rPr lang="zh-CN" altLang="en-US" sz="1200" dirty="0">
                <a:solidFill>
                  <a:prstClr val="white">
                    <a:lumMod val="50000"/>
                  </a:prstClr>
                </a:solidFill>
                <a:latin typeface="微软雅黑" panose="020B0503020204020204" pitchFamily="34" charset="-122"/>
                <a:ea typeface="微软雅黑" panose="020B0503020204020204" pitchFamily="34" charset="-122"/>
              </a:rPr>
              <a:t>通过互联网窃取、泄露国家秘密、情报或者军事秘密。</a:t>
            </a:r>
          </a:p>
        </p:txBody>
      </p:sp>
      <p:sp>
        <p:nvSpPr>
          <p:cNvPr id="2" name="文本框 1"/>
          <p:cNvSpPr txBox="1"/>
          <p:nvPr/>
        </p:nvSpPr>
        <p:spPr>
          <a:xfrm>
            <a:off x="842645" y="702945"/>
            <a:ext cx="7459345" cy="583565"/>
          </a:xfrm>
          <a:prstGeom prst="rect">
            <a:avLst/>
          </a:prstGeom>
          <a:noFill/>
        </p:spPr>
        <p:txBody>
          <a:bodyPr wrap="square" rtlCol="0">
            <a:spAutoFit/>
          </a:bodyPr>
          <a:lstStyle/>
          <a:p>
            <a:r>
              <a:rPr lang="zh-CN" altLang="en-US" sz="1600" b="1">
                <a:solidFill>
                  <a:schemeClr val="accent1"/>
                </a:solidFill>
              </a:rPr>
              <a:t>　　2．为了维护国家安全和社会稳定，对有下列行为之一，构成犯罪的，依照刑法有关规定追究刑事责任：</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up)">
                                      <p:cBhvr>
                                        <p:cTn id="12" dur="500"/>
                                        <p:tgtEl>
                                          <p:spTgt spid="48"/>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96"/>
                                        </p:tgtEl>
                                        <p:attrNameLst>
                                          <p:attrName>style.visibility</p:attrName>
                                        </p:attrNameLst>
                                      </p:cBhvr>
                                      <p:to>
                                        <p:strVal val="visible"/>
                                      </p:to>
                                    </p:set>
                                    <p:animEffect transition="in" filter="fade">
                                      <p:cBhvr>
                                        <p:cTn id="16" dur="1000"/>
                                        <p:tgtEl>
                                          <p:spTgt spid="96"/>
                                        </p:tgtEl>
                                      </p:cBhvr>
                                    </p:animEffect>
                                    <p:anim calcmode="lin" valueType="num">
                                      <p:cBhvr>
                                        <p:cTn id="17" dur="1000" fill="hold"/>
                                        <p:tgtEl>
                                          <p:spTgt spid="96"/>
                                        </p:tgtEl>
                                        <p:attrNameLst>
                                          <p:attrName>ppt_x</p:attrName>
                                        </p:attrNameLst>
                                      </p:cBhvr>
                                      <p:tavLst>
                                        <p:tav tm="0">
                                          <p:val>
                                            <p:strVal val="#ppt_x"/>
                                          </p:val>
                                        </p:tav>
                                        <p:tav tm="100000">
                                          <p:val>
                                            <p:strVal val="#ppt_x"/>
                                          </p:val>
                                        </p:tav>
                                      </p:tavLst>
                                    </p:anim>
                                    <p:anim calcmode="lin" valueType="num">
                                      <p:cBhvr>
                                        <p:cTn id="18" dur="1000" fill="hold"/>
                                        <p:tgtEl>
                                          <p:spTgt spid="96"/>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2" presetClass="entr" presetSubtype="1" fill="hold" grpId="0" nodeType="afterEffect">
                                  <p:stCondLst>
                                    <p:cond delay="0"/>
                                  </p:stCondLst>
                                  <p:childTnLst>
                                    <p:set>
                                      <p:cBhvr>
                                        <p:cTn id="21" dur="1" fill="hold">
                                          <p:stCondLst>
                                            <p:cond delay="0"/>
                                          </p:stCondLst>
                                        </p:cTn>
                                        <p:tgtEl>
                                          <p:spTgt spid="100"/>
                                        </p:tgtEl>
                                        <p:attrNameLst>
                                          <p:attrName>style.visibility</p:attrName>
                                        </p:attrNameLst>
                                      </p:cBhvr>
                                      <p:to>
                                        <p:strVal val="visible"/>
                                      </p:to>
                                    </p:set>
                                    <p:anim calcmode="lin" valueType="num">
                                      <p:cBhvr additive="base">
                                        <p:cTn id="22" dur="500" fill="hold"/>
                                        <p:tgtEl>
                                          <p:spTgt spid="100"/>
                                        </p:tgtEl>
                                        <p:attrNameLst>
                                          <p:attrName>ppt_x</p:attrName>
                                        </p:attrNameLst>
                                      </p:cBhvr>
                                      <p:tavLst>
                                        <p:tav tm="0">
                                          <p:val>
                                            <p:strVal val="#ppt_x"/>
                                          </p:val>
                                        </p:tav>
                                        <p:tav tm="100000">
                                          <p:val>
                                            <p:strVal val="#ppt_x"/>
                                          </p:val>
                                        </p:tav>
                                      </p:tavLst>
                                    </p:anim>
                                    <p:anim calcmode="lin" valueType="num">
                                      <p:cBhvr additive="base">
                                        <p:cTn id="23" dur="500" fill="hold"/>
                                        <p:tgtEl>
                                          <p:spTgt spid="100"/>
                                        </p:tgtEl>
                                        <p:attrNameLst>
                                          <p:attrName>ppt_y</p:attrName>
                                        </p:attrNameLst>
                                      </p:cBhvr>
                                      <p:tavLst>
                                        <p:tav tm="0">
                                          <p:val>
                                            <p:strVal val="0-#ppt_h/2"/>
                                          </p:val>
                                        </p:tav>
                                        <p:tav tm="100000">
                                          <p:val>
                                            <p:strVal val="#ppt_y"/>
                                          </p:val>
                                        </p:tav>
                                      </p:tavLst>
                                    </p:anim>
                                  </p:childTnLst>
                                </p:cTn>
                              </p:par>
                            </p:childTnLst>
                          </p:cTn>
                        </p:par>
                        <p:par>
                          <p:cTn id="24" fill="hold">
                            <p:stCondLst>
                              <p:cond delay="2500"/>
                            </p:stCondLst>
                            <p:childTnLst>
                              <p:par>
                                <p:cTn id="25" presetID="2" presetClass="entr" presetSubtype="2" fill="hold" nodeType="after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additive="base">
                                        <p:cTn id="27" dur="500" fill="hold"/>
                                        <p:tgtEl>
                                          <p:spTgt spid="54"/>
                                        </p:tgtEl>
                                        <p:attrNameLst>
                                          <p:attrName>ppt_x</p:attrName>
                                        </p:attrNameLst>
                                      </p:cBhvr>
                                      <p:tavLst>
                                        <p:tav tm="0">
                                          <p:val>
                                            <p:strVal val="1+#ppt_w/2"/>
                                          </p:val>
                                        </p:tav>
                                        <p:tav tm="100000">
                                          <p:val>
                                            <p:strVal val="#ppt_x"/>
                                          </p:val>
                                        </p:tav>
                                      </p:tavLst>
                                    </p:anim>
                                    <p:anim calcmode="lin" valueType="num">
                                      <p:cBhvr additive="base">
                                        <p:cTn id="28" dur="500" fill="hold"/>
                                        <p:tgtEl>
                                          <p:spTgt spid="54"/>
                                        </p:tgtEl>
                                        <p:attrNameLst>
                                          <p:attrName>ppt_y</p:attrName>
                                        </p:attrNameLst>
                                      </p:cBhvr>
                                      <p:tavLst>
                                        <p:tav tm="0">
                                          <p:val>
                                            <p:strVal val="#ppt_y"/>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fade">
                                      <p:cBhvr>
                                        <p:cTn id="32" dur="1000"/>
                                        <p:tgtEl>
                                          <p:spTgt spid="87"/>
                                        </p:tgtEl>
                                      </p:cBhvr>
                                    </p:animEffect>
                                    <p:anim calcmode="lin" valueType="num">
                                      <p:cBhvr>
                                        <p:cTn id="33" dur="1000" fill="hold"/>
                                        <p:tgtEl>
                                          <p:spTgt spid="87"/>
                                        </p:tgtEl>
                                        <p:attrNameLst>
                                          <p:attrName>ppt_x</p:attrName>
                                        </p:attrNameLst>
                                      </p:cBhvr>
                                      <p:tavLst>
                                        <p:tav tm="0">
                                          <p:val>
                                            <p:strVal val="#ppt_x"/>
                                          </p:val>
                                        </p:tav>
                                        <p:tav tm="100000">
                                          <p:val>
                                            <p:strVal val="#ppt_x"/>
                                          </p:val>
                                        </p:tav>
                                      </p:tavLst>
                                    </p:anim>
                                    <p:anim calcmode="lin" valueType="num">
                                      <p:cBhvr>
                                        <p:cTn id="34" dur="1000" fill="hold"/>
                                        <p:tgtEl>
                                          <p:spTgt spid="87"/>
                                        </p:tgtEl>
                                        <p:attrNameLst>
                                          <p:attrName>ppt_y</p:attrName>
                                        </p:attrNameLst>
                                      </p:cBhvr>
                                      <p:tavLst>
                                        <p:tav tm="0">
                                          <p:val>
                                            <p:strVal val="#ppt_y+.1"/>
                                          </p:val>
                                        </p:tav>
                                        <p:tav tm="100000">
                                          <p:val>
                                            <p:strVal val="#ppt_y"/>
                                          </p:val>
                                        </p:tav>
                                      </p:tavLst>
                                    </p:anim>
                                  </p:childTnLst>
                                </p:cTn>
                              </p:par>
                            </p:childTnLst>
                          </p:cTn>
                        </p:par>
                        <p:par>
                          <p:cTn id="35" fill="hold">
                            <p:stCondLst>
                              <p:cond delay="4000"/>
                            </p:stCondLst>
                            <p:childTnLst>
                              <p:par>
                                <p:cTn id="36" presetID="2" presetClass="entr" presetSubtype="8" fill="hold" grpId="0" nodeType="afterEffect">
                                  <p:stCondLst>
                                    <p:cond delay="0"/>
                                  </p:stCondLst>
                                  <p:childTnLst>
                                    <p:set>
                                      <p:cBhvr>
                                        <p:cTn id="37" dur="1" fill="hold">
                                          <p:stCondLst>
                                            <p:cond delay="0"/>
                                          </p:stCondLst>
                                        </p:cTn>
                                        <p:tgtEl>
                                          <p:spTgt spid="106"/>
                                        </p:tgtEl>
                                        <p:attrNameLst>
                                          <p:attrName>style.visibility</p:attrName>
                                        </p:attrNameLst>
                                      </p:cBhvr>
                                      <p:to>
                                        <p:strVal val="visible"/>
                                      </p:to>
                                    </p:set>
                                    <p:anim calcmode="lin" valueType="num">
                                      <p:cBhvr additive="base">
                                        <p:cTn id="38" dur="500" fill="hold"/>
                                        <p:tgtEl>
                                          <p:spTgt spid="106"/>
                                        </p:tgtEl>
                                        <p:attrNameLst>
                                          <p:attrName>ppt_x</p:attrName>
                                        </p:attrNameLst>
                                      </p:cBhvr>
                                      <p:tavLst>
                                        <p:tav tm="0">
                                          <p:val>
                                            <p:strVal val="0-#ppt_w/2"/>
                                          </p:val>
                                        </p:tav>
                                        <p:tav tm="100000">
                                          <p:val>
                                            <p:strVal val="#ppt_x"/>
                                          </p:val>
                                        </p:tav>
                                      </p:tavLst>
                                    </p:anim>
                                    <p:anim calcmode="lin" valueType="num">
                                      <p:cBhvr additive="base">
                                        <p:cTn id="39" dur="500" fill="hold"/>
                                        <p:tgtEl>
                                          <p:spTgt spid="106"/>
                                        </p:tgtEl>
                                        <p:attrNameLst>
                                          <p:attrName>ppt_y</p:attrName>
                                        </p:attrNameLst>
                                      </p:cBhvr>
                                      <p:tavLst>
                                        <p:tav tm="0">
                                          <p:val>
                                            <p:strVal val="#ppt_y"/>
                                          </p:val>
                                        </p:tav>
                                        <p:tav tm="100000">
                                          <p:val>
                                            <p:strVal val="#ppt_y"/>
                                          </p:val>
                                        </p:tav>
                                      </p:tavLst>
                                    </p:anim>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wipe(up)">
                                      <p:cBhvr>
                                        <p:cTn id="43" dur="500"/>
                                        <p:tgtEl>
                                          <p:spTgt spid="46"/>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59"/>
                                        </p:tgtEl>
                                        <p:attrNameLst>
                                          <p:attrName>style.visibility</p:attrName>
                                        </p:attrNameLst>
                                      </p:cBhvr>
                                      <p:to>
                                        <p:strVal val="visible"/>
                                      </p:to>
                                    </p:set>
                                    <p:anim calcmode="lin" valueType="num">
                                      <p:cBhvr additive="base">
                                        <p:cTn id="47" dur="500" fill="hold"/>
                                        <p:tgtEl>
                                          <p:spTgt spid="59"/>
                                        </p:tgtEl>
                                        <p:attrNameLst>
                                          <p:attrName>ppt_x</p:attrName>
                                        </p:attrNameLst>
                                      </p:cBhvr>
                                      <p:tavLst>
                                        <p:tav tm="0">
                                          <p:val>
                                            <p:strVal val="#ppt_x"/>
                                          </p:val>
                                        </p:tav>
                                        <p:tav tm="100000">
                                          <p:val>
                                            <p:strVal val="#ppt_x"/>
                                          </p:val>
                                        </p:tav>
                                      </p:tavLst>
                                    </p:anim>
                                    <p:anim calcmode="lin" valueType="num">
                                      <p:cBhvr additive="base">
                                        <p:cTn id="48" dur="500" fill="hold"/>
                                        <p:tgtEl>
                                          <p:spTgt spid="59"/>
                                        </p:tgtEl>
                                        <p:attrNameLst>
                                          <p:attrName>ppt_y</p:attrName>
                                        </p:attrNameLst>
                                      </p:cBhvr>
                                      <p:tavLst>
                                        <p:tav tm="0">
                                          <p:val>
                                            <p:strVal val="1+#ppt_h/2"/>
                                          </p:val>
                                        </p:tav>
                                        <p:tav tm="100000">
                                          <p:val>
                                            <p:strVal val="#ppt_y"/>
                                          </p:val>
                                        </p:tav>
                                      </p:tavLst>
                                    </p:anim>
                                  </p:childTnLst>
                                </p:cTn>
                              </p:par>
                            </p:childTnLst>
                          </p:cTn>
                        </p:par>
                        <p:par>
                          <p:cTn id="49" fill="hold">
                            <p:stCondLst>
                              <p:cond delay="5500"/>
                            </p:stCondLst>
                            <p:childTnLst>
                              <p:par>
                                <p:cTn id="50" presetID="42" presetClass="entr" presetSubtype="0" fill="hold" nodeType="afterEffect">
                                  <p:stCondLst>
                                    <p:cond delay="0"/>
                                  </p:stCondLst>
                                  <p:childTnLst>
                                    <p:set>
                                      <p:cBhvr>
                                        <p:cTn id="51" dur="1" fill="hold">
                                          <p:stCondLst>
                                            <p:cond delay="0"/>
                                          </p:stCondLst>
                                        </p:cTn>
                                        <p:tgtEl>
                                          <p:spTgt spid="90"/>
                                        </p:tgtEl>
                                        <p:attrNameLst>
                                          <p:attrName>style.visibility</p:attrName>
                                        </p:attrNameLst>
                                      </p:cBhvr>
                                      <p:to>
                                        <p:strVal val="visible"/>
                                      </p:to>
                                    </p:set>
                                    <p:animEffect transition="in" filter="fade">
                                      <p:cBhvr>
                                        <p:cTn id="52" dur="1000"/>
                                        <p:tgtEl>
                                          <p:spTgt spid="90"/>
                                        </p:tgtEl>
                                      </p:cBhvr>
                                    </p:animEffect>
                                    <p:anim calcmode="lin" valueType="num">
                                      <p:cBhvr>
                                        <p:cTn id="53" dur="1000" fill="hold"/>
                                        <p:tgtEl>
                                          <p:spTgt spid="90"/>
                                        </p:tgtEl>
                                        <p:attrNameLst>
                                          <p:attrName>ppt_x</p:attrName>
                                        </p:attrNameLst>
                                      </p:cBhvr>
                                      <p:tavLst>
                                        <p:tav tm="0">
                                          <p:val>
                                            <p:strVal val="#ppt_x"/>
                                          </p:val>
                                        </p:tav>
                                        <p:tav tm="100000">
                                          <p:val>
                                            <p:strVal val="#ppt_x"/>
                                          </p:val>
                                        </p:tav>
                                      </p:tavLst>
                                    </p:anim>
                                    <p:anim calcmode="lin" valueType="num">
                                      <p:cBhvr>
                                        <p:cTn id="54" dur="1000" fill="hold"/>
                                        <p:tgtEl>
                                          <p:spTgt spid="90"/>
                                        </p:tgtEl>
                                        <p:attrNameLst>
                                          <p:attrName>ppt_y</p:attrName>
                                        </p:attrNameLst>
                                      </p:cBhvr>
                                      <p:tavLst>
                                        <p:tav tm="0">
                                          <p:val>
                                            <p:strVal val="#ppt_y+.1"/>
                                          </p:val>
                                        </p:tav>
                                        <p:tav tm="100000">
                                          <p:val>
                                            <p:strVal val="#ppt_y"/>
                                          </p:val>
                                        </p:tav>
                                      </p:tavLst>
                                    </p:anim>
                                  </p:childTnLst>
                                </p:cTn>
                              </p:par>
                            </p:childTnLst>
                          </p:cTn>
                        </p:par>
                        <p:par>
                          <p:cTn id="55" fill="hold">
                            <p:stCondLst>
                              <p:cond delay="6500"/>
                            </p:stCondLst>
                            <p:childTnLst>
                              <p:par>
                                <p:cTn id="56" presetID="2" presetClass="entr" presetSubtype="4" fill="hold" grpId="0" nodeType="afterEffect">
                                  <p:stCondLst>
                                    <p:cond delay="0"/>
                                  </p:stCondLst>
                                  <p:childTnLst>
                                    <p:set>
                                      <p:cBhvr>
                                        <p:cTn id="57" dur="1" fill="hold">
                                          <p:stCondLst>
                                            <p:cond delay="0"/>
                                          </p:stCondLst>
                                        </p:cTn>
                                        <p:tgtEl>
                                          <p:spTgt spid="104"/>
                                        </p:tgtEl>
                                        <p:attrNameLst>
                                          <p:attrName>style.visibility</p:attrName>
                                        </p:attrNameLst>
                                      </p:cBhvr>
                                      <p:to>
                                        <p:strVal val="visible"/>
                                      </p:to>
                                    </p:set>
                                    <p:anim calcmode="lin" valueType="num">
                                      <p:cBhvr additive="base">
                                        <p:cTn id="58" dur="500" fill="hold"/>
                                        <p:tgtEl>
                                          <p:spTgt spid="104"/>
                                        </p:tgtEl>
                                        <p:attrNameLst>
                                          <p:attrName>ppt_x</p:attrName>
                                        </p:attrNameLst>
                                      </p:cBhvr>
                                      <p:tavLst>
                                        <p:tav tm="0">
                                          <p:val>
                                            <p:strVal val="#ppt_x"/>
                                          </p:val>
                                        </p:tav>
                                        <p:tav tm="100000">
                                          <p:val>
                                            <p:strVal val="#ppt_x"/>
                                          </p:val>
                                        </p:tav>
                                      </p:tavLst>
                                    </p:anim>
                                    <p:anim calcmode="lin" valueType="num">
                                      <p:cBhvr additive="base">
                                        <p:cTn id="59" dur="500" fill="hold"/>
                                        <p:tgtEl>
                                          <p:spTgt spid="104"/>
                                        </p:tgtEl>
                                        <p:attrNameLst>
                                          <p:attrName>ppt_y</p:attrName>
                                        </p:attrNameLst>
                                      </p:cBhvr>
                                      <p:tavLst>
                                        <p:tav tm="0">
                                          <p:val>
                                            <p:strVal val="1+#ppt_h/2"/>
                                          </p:val>
                                        </p:tav>
                                        <p:tav tm="100000">
                                          <p:val>
                                            <p:strVal val="#ppt_y"/>
                                          </p:val>
                                        </p:tav>
                                      </p:tavLst>
                                    </p:anim>
                                  </p:childTnLst>
                                </p:cTn>
                              </p:par>
                            </p:childTnLst>
                          </p:cTn>
                        </p:par>
                        <p:par>
                          <p:cTn id="60" fill="hold">
                            <p:stCondLst>
                              <p:cond delay="7000"/>
                            </p:stCondLst>
                            <p:childTnLst>
                              <p:par>
                                <p:cTn id="61" presetID="22" presetClass="entr" presetSubtype="1" fill="hold" grpId="0" nodeType="after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wipe(up)">
                                      <p:cBhvr>
                                        <p:cTn id="63" dur="500"/>
                                        <p:tgtEl>
                                          <p:spTgt spid="47"/>
                                        </p:tgtEl>
                                      </p:cBhvr>
                                    </p:animEffect>
                                  </p:childTnLst>
                                </p:cTn>
                              </p:par>
                            </p:childTnLst>
                          </p:cTn>
                        </p:par>
                        <p:par>
                          <p:cTn id="64" fill="hold">
                            <p:stCondLst>
                              <p:cond delay="7500"/>
                            </p:stCondLst>
                            <p:childTnLst>
                              <p:par>
                                <p:cTn id="65" presetID="2" presetClass="entr" presetSubtype="4" fill="hold" nodeType="afterEffect">
                                  <p:stCondLst>
                                    <p:cond delay="0"/>
                                  </p:stCondLst>
                                  <p:childTnLst>
                                    <p:set>
                                      <p:cBhvr>
                                        <p:cTn id="66" dur="1" fill="hold">
                                          <p:stCondLst>
                                            <p:cond delay="0"/>
                                          </p:stCondLst>
                                        </p:cTn>
                                        <p:tgtEl>
                                          <p:spTgt spid="64"/>
                                        </p:tgtEl>
                                        <p:attrNameLst>
                                          <p:attrName>style.visibility</p:attrName>
                                        </p:attrNameLst>
                                      </p:cBhvr>
                                      <p:to>
                                        <p:strVal val="visible"/>
                                      </p:to>
                                    </p:set>
                                    <p:anim calcmode="lin" valueType="num">
                                      <p:cBhvr additive="base">
                                        <p:cTn id="67" dur="500" fill="hold"/>
                                        <p:tgtEl>
                                          <p:spTgt spid="64"/>
                                        </p:tgtEl>
                                        <p:attrNameLst>
                                          <p:attrName>ppt_x</p:attrName>
                                        </p:attrNameLst>
                                      </p:cBhvr>
                                      <p:tavLst>
                                        <p:tav tm="0">
                                          <p:val>
                                            <p:strVal val="#ppt_x"/>
                                          </p:val>
                                        </p:tav>
                                        <p:tav tm="100000">
                                          <p:val>
                                            <p:strVal val="#ppt_x"/>
                                          </p:val>
                                        </p:tav>
                                      </p:tavLst>
                                    </p:anim>
                                    <p:anim calcmode="lin" valueType="num">
                                      <p:cBhvr additive="base">
                                        <p:cTn id="68" dur="500" fill="hold"/>
                                        <p:tgtEl>
                                          <p:spTgt spid="64"/>
                                        </p:tgtEl>
                                        <p:attrNameLst>
                                          <p:attrName>ppt_y</p:attrName>
                                        </p:attrNameLst>
                                      </p:cBhvr>
                                      <p:tavLst>
                                        <p:tav tm="0">
                                          <p:val>
                                            <p:strVal val="1+#ppt_h/2"/>
                                          </p:val>
                                        </p:tav>
                                        <p:tav tm="100000">
                                          <p:val>
                                            <p:strVal val="#ppt_y"/>
                                          </p:val>
                                        </p:tav>
                                      </p:tavLst>
                                    </p:anim>
                                  </p:childTnLst>
                                </p:cTn>
                              </p:par>
                            </p:childTnLst>
                          </p:cTn>
                        </p:par>
                        <p:par>
                          <p:cTn id="69" fill="hold">
                            <p:stCondLst>
                              <p:cond delay="8000"/>
                            </p:stCondLst>
                            <p:childTnLst>
                              <p:par>
                                <p:cTn id="70" presetID="42" presetClass="entr" presetSubtype="0" fill="hold" nodeType="afterEffect">
                                  <p:stCondLst>
                                    <p:cond delay="0"/>
                                  </p:stCondLst>
                                  <p:childTnLst>
                                    <p:set>
                                      <p:cBhvr>
                                        <p:cTn id="71" dur="1" fill="hold">
                                          <p:stCondLst>
                                            <p:cond delay="0"/>
                                          </p:stCondLst>
                                        </p:cTn>
                                        <p:tgtEl>
                                          <p:spTgt spid="93"/>
                                        </p:tgtEl>
                                        <p:attrNameLst>
                                          <p:attrName>style.visibility</p:attrName>
                                        </p:attrNameLst>
                                      </p:cBhvr>
                                      <p:to>
                                        <p:strVal val="visible"/>
                                      </p:to>
                                    </p:set>
                                    <p:animEffect transition="in" filter="fade">
                                      <p:cBhvr>
                                        <p:cTn id="72" dur="1000"/>
                                        <p:tgtEl>
                                          <p:spTgt spid="93"/>
                                        </p:tgtEl>
                                      </p:cBhvr>
                                    </p:animEffect>
                                    <p:anim calcmode="lin" valueType="num">
                                      <p:cBhvr>
                                        <p:cTn id="73" dur="1000" fill="hold"/>
                                        <p:tgtEl>
                                          <p:spTgt spid="93"/>
                                        </p:tgtEl>
                                        <p:attrNameLst>
                                          <p:attrName>ppt_x</p:attrName>
                                        </p:attrNameLst>
                                      </p:cBhvr>
                                      <p:tavLst>
                                        <p:tav tm="0">
                                          <p:val>
                                            <p:strVal val="#ppt_x"/>
                                          </p:val>
                                        </p:tav>
                                        <p:tav tm="100000">
                                          <p:val>
                                            <p:strVal val="#ppt_x"/>
                                          </p:val>
                                        </p:tav>
                                      </p:tavLst>
                                    </p:anim>
                                    <p:anim calcmode="lin" valueType="num">
                                      <p:cBhvr>
                                        <p:cTn id="74" dur="1000" fill="hold"/>
                                        <p:tgtEl>
                                          <p:spTgt spid="93"/>
                                        </p:tgtEl>
                                        <p:attrNameLst>
                                          <p:attrName>ppt_y</p:attrName>
                                        </p:attrNameLst>
                                      </p:cBhvr>
                                      <p:tavLst>
                                        <p:tav tm="0">
                                          <p:val>
                                            <p:strVal val="#ppt_y+.1"/>
                                          </p:val>
                                        </p:tav>
                                        <p:tav tm="100000">
                                          <p:val>
                                            <p:strVal val="#ppt_y"/>
                                          </p:val>
                                        </p:tav>
                                      </p:tavLst>
                                    </p:anim>
                                  </p:childTnLst>
                                </p:cTn>
                              </p:par>
                            </p:childTnLst>
                          </p:cTn>
                        </p:par>
                        <p:par>
                          <p:cTn id="75" fill="hold">
                            <p:stCondLst>
                              <p:cond delay="9000"/>
                            </p:stCondLst>
                            <p:childTnLst>
                              <p:par>
                                <p:cTn id="76" presetID="2" presetClass="entr" presetSubtype="4" fill="hold" grpId="0" nodeType="afterEffect">
                                  <p:stCondLst>
                                    <p:cond delay="0"/>
                                  </p:stCondLst>
                                  <p:childTnLst>
                                    <p:set>
                                      <p:cBhvr>
                                        <p:cTn id="77" dur="1" fill="hold">
                                          <p:stCondLst>
                                            <p:cond delay="0"/>
                                          </p:stCondLst>
                                        </p:cTn>
                                        <p:tgtEl>
                                          <p:spTgt spid="102"/>
                                        </p:tgtEl>
                                        <p:attrNameLst>
                                          <p:attrName>style.visibility</p:attrName>
                                        </p:attrNameLst>
                                      </p:cBhvr>
                                      <p:to>
                                        <p:strVal val="visible"/>
                                      </p:to>
                                    </p:set>
                                    <p:anim calcmode="lin" valueType="num">
                                      <p:cBhvr additive="base">
                                        <p:cTn id="78" dur="500" fill="hold"/>
                                        <p:tgtEl>
                                          <p:spTgt spid="102"/>
                                        </p:tgtEl>
                                        <p:attrNameLst>
                                          <p:attrName>ppt_x</p:attrName>
                                        </p:attrNameLst>
                                      </p:cBhvr>
                                      <p:tavLst>
                                        <p:tav tm="0">
                                          <p:val>
                                            <p:strVal val="#ppt_x"/>
                                          </p:val>
                                        </p:tav>
                                        <p:tav tm="100000">
                                          <p:val>
                                            <p:strVal val="#ppt_x"/>
                                          </p:val>
                                        </p:tav>
                                      </p:tavLst>
                                    </p:anim>
                                    <p:anim calcmode="lin" valueType="num">
                                      <p:cBhvr additive="base">
                                        <p:cTn id="79"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animBg="1"/>
      <p:bldP spid="47" grpId="0" bldLvl="0" animBg="1"/>
      <p:bldP spid="48" grpId="0" bldLvl="0" animBg="1"/>
      <p:bldP spid="100" grpId="0"/>
      <p:bldP spid="102" grpId="0"/>
      <p:bldP spid="104" grpId="0"/>
      <p:bldP spid="10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1263886" y="3200958"/>
            <a:ext cx="1231337" cy="1203365"/>
            <a:chOff x="985923" y="3977836"/>
            <a:chExt cx="1368152" cy="1337072"/>
          </a:xfrm>
        </p:grpSpPr>
        <p:sp>
          <p:nvSpPr>
            <p:cNvPr id="52" name="矩形 51"/>
            <p:cNvSpPr/>
            <p:nvPr/>
          </p:nvSpPr>
          <p:spPr>
            <a:xfrm>
              <a:off x="1169367" y="5242900"/>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3" name="TextBox 3"/>
            <p:cNvSpPr txBox="1"/>
            <p:nvPr/>
          </p:nvSpPr>
          <p:spPr>
            <a:xfrm>
              <a:off x="985923" y="3977836"/>
              <a:ext cx="1368152" cy="117686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26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（1）利用互联网销售伪劣产品或者对商品、服务作虚假宣传。</a:t>
              </a:r>
            </a:p>
          </p:txBody>
        </p:sp>
      </p:grpSp>
      <p:cxnSp>
        <p:nvCxnSpPr>
          <p:cNvPr id="54" name="直接连接符 53"/>
          <p:cNvCxnSpPr/>
          <p:nvPr/>
        </p:nvCxnSpPr>
        <p:spPr>
          <a:xfrm flipV="1">
            <a:off x="1644650" y="1477010"/>
            <a:ext cx="5698490" cy="1370330"/>
          </a:xfrm>
          <a:prstGeom prst="line">
            <a:avLst/>
          </a:prstGeom>
          <a:noFill/>
          <a:ln w="28575" cap="flat" cmpd="sng" algn="ctr">
            <a:solidFill>
              <a:sysClr val="window" lastClr="FFFFFF">
                <a:lumMod val="75000"/>
              </a:sysClr>
            </a:solidFill>
            <a:prstDash val="solid"/>
          </a:ln>
          <a:effectLst/>
        </p:spPr>
      </p:cxnSp>
      <p:grpSp>
        <p:nvGrpSpPr>
          <p:cNvPr id="55" name="组合 54"/>
          <p:cNvGrpSpPr/>
          <p:nvPr/>
        </p:nvGrpSpPr>
        <p:grpSpPr>
          <a:xfrm rot="373005">
            <a:off x="1588323" y="1790420"/>
            <a:ext cx="1596624" cy="1306295"/>
            <a:chOff x="751771" y="4380819"/>
            <a:chExt cx="1774027" cy="1451439"/>
          </a:xfrm>
        </p:grpSpPr>
        <p:sp>
          <p:nvSpPr>
            <p:cNvPr id="56" name="椭圆 55"/>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4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57" name="椭圆 56"/>
            <p:cNvSpPr/>
            <p:nvPr/>
          </p:nvSpPr>
          <p:spPr>
            <a:xfrm>
              <a:off x="751771" y="5111976"/>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1</a:t>
              </a:r>
              <a:endParaRPr kumimoji="0" lang="zh-CN" altLang="en-US"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rot="373005">
            <a:off x="2931403" y="1999210"/>
            <a:ext cx="750706" cy="750706"/>
            <a:chOff x="1691680" y="4380819"/>
            <a:chExt cx="834118" cy="834118"/>
          </a:xfrm>
        </p:grpSpPr>
        <p:sp>
          <p:nvSpPr>
            <p:cNvPr id="59" name="椭圆 58"/>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4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60" name="椭圆 59"/>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2</a:t>
              </a:r>
              <a:endParaRPr kumimoji="0" lang="zh-CN" altLang="en-US"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61" name="组合 60"/>
          <p:cNvGrpSpPr/>
          <p:nvPr/>
        </p:nvGrpSpPr>
        <p:grpSpPr>
          <a:xfrm rot="373005">
            <a:off x="4468781" y="1190747"/>
            <a:ext cx="1422378" cy="1181919"/>
            <a:chOff x="945378" y="4380819"/>
            <a:chExt cx="1580420" cy="1313244"/>
          </a:xfrm>
        </p:grpSpPr>
        <p:sp>
          <p:nvSpPr>
            <p:cNvPr id="111" name="椭圆 110"/>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4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2" name="椭圆 111"/>
            <p:cNvSpPr/>
            <p:nvPr/>
          </p:nvSpPr>
          <p:spPr>
            <a:xfrm>
              <a:off x="945378" y="4973781"/>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3</a:t>
              </a:r>
              <a:endParaRPr kumimoji="0" lang="zh-CN" altLang="en-US"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113" name="组合 112"/>
          <p:cNvGrpSpPr/>
          <p:nvPr/>
        </p:nvGrpSpPr>
        <p:grpSpPr>
          <a:xfrm rot="373005">
            <a:off x="5673442" y="1284694"/>
            <a:ext cx="755662" cy="750706"/>
            <a:chOff x="1686173" y="4380819"/>
            <a:chExt cx="839625" cy="834118"/>
          </a:xfrm>
        </p:grpSpPr>
        <p:sp>
          <p:nvSpPr>
            <p:cNvPr id="114" name="椭圆 113"/>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4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5" name="椭圆 114"/>
            <p:cNvSpPr/>
            <p:nvPr/>
          </p:nvSpPr>
          <p:spPr>
            <a:xfrm>
              <a:off x="1686173" y="44445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4</a:t>
              </a:r>
              <a:endParaRPr kumimoji="0" lang="zh-CN" altLang="en-US"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116" name="组合 115"/>
          <p:cNvGrpSpPr/>
          <p:nvPr/>
        </p:nvGrpSpPr>
        <p:grpSpPr>
          <a:xfrm rot="373005">
            <a:off x="7043302" y="1012610"/>
            <a:ext cx="750706" cy="750706"/>
            <a:chOff x="1691680" y="4380819"/>
            <a:chExt cx="834118" cy="834118"/>
          </a:xfrm>
        </p:grpSpPr>
        <p:sp>
          <p:nvSpPr>
            <p:cNvPr id="117" name="椭圆 116"/>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4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8" name="椭圆 117"/>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5</a:t>
              </a:r>
              <a:endParaRPr kumimoji="0" lang="zh-CN" altLang="en-US"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119" name="组合 118"/>
          <p:cNvGrpSpPr/>
          <p:nvPr/>
        </p:nvGrpSpPr>
        <p:grpSpPr>
          <a:xfrm>
            <a:off x="2888749" y="2898162"/>
            <a:ext cx="1231337" cy="930315"/>
            <a:chOff x="2609294" y="3462185"/>
            <a:chExt cx="1368152" cy="1033684"/>
          </a:xfrm>
        </p:grpSpPr>
        <p:sp>
          <p:nvSpPr>
            <p:cNvPr id="120" name="TextBox 2"/>
            <p:cNvSpPr txBox="1"/>
            <p:nvPr/>
          </p:nvSpPr>
          <p:spPr>
            <a:xfrm>
              <a:off x="2609294" y="3462185"/>
              <a:ext cx="1368152" cy="96167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26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（2）利用互联网损害他人商业信誉和商品声誉。</a:t>
              </a:r>
            </a:p>
          </p:txBody>
        </p:sp>
        <p:sp>
          <p:nvSpPr>
            <p:cNvPr id="121" name="矩形 120"/>
            <p:cNvSpPr/>
            <p:nvPr/>
          </p:nvSpPr>
          <p:spPr>
            <a:xfrm>
              <a:off x="2677027" y="4423861"/>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2" name="组合 121"/>
          <p:cNvGrpSpPr/>
          <p:nvPr/>
        </p:nvGrpSpPr>
        <p:grpSpPr>
          <a:xfrm>
            <a:off x="4222839" y="2603940"/>
            <a:ext cx="1231337" cy="810300"/>
            <a:chOff x="3136999" y="3566366"/>
            <a:chExt cx="1368152" cy="900333"/>
          </a:xfrm>
        </p:grpSpPr>
        <p:sp>
          <p:nvSpPr>
            <p:cNvPr id="123" name="TextBox 4"/>
            <p:cNvSpPr txBox="1"/>
            <p:nvPr/>
          </p:nvSpPr>
          <p:spPr>
            <a:xfrm>
              <a:off x="3136999" y="3566366"/>
              <a:ext cx="1368152" cy="74647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26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（3）利用互联网侵犯他人知识产权。</a:t>
              </a:r>
            </a:p>
          </p:txBody>
        </p:sp>
        <p:sp>
          <p:nvSpPr>
            <p:cNvPr id="124" name="矩形 123"/>
            <p:cNvSpPr/>
            <p:nvPr/>
          </p:nvSpPr>
          <p:spPr>
            <a:xfrm>
              <a:off x="3320442" y="4394691"/>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5" name="组合 124"/>
          <p:cNvGrpSpPr/>
          <p:nvPr/>
        </p:nvGrpSpPr>
        <p:grpSpPr>
          <a:xfrm>
            <a:off x="5544247" y="2216983"/>
            <a:ext cx="1231337" cy="1511340"/>
            <a:chOff x="5386986" y="2531047"/>
            <a:chExt cx="1368152" cy="1679267"/>
          </a:xfrm>
        </p:grpSpPr>
        <p:sp>
          <p:nvSpPr>
            <p:cNvPr id="126" name="TextBox 22"/>
            <p:cNvSpPr txBox="1"/>
            <p:nvPr/>
          </p:nvSpPr>
          <p:spPr>
            <a:xfrm>
              <a:off x="5386986" y="2531047"/>
              <a:ext cx="1368152" cy="160725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26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（4）利用互联网编造并传播影响证券、期货交易或者其他扰乱金融秩序的虚假信息。</a:t>
              </a:r>
            </a:p>
          </p:txBody>
        </p:sp>
        <p:sp>
          <p:nvSpPr>
            <p:cNvPr id="127" name="矩形 126"/>
            <p:cNvSpPr/>
            <p:nvPr/>
          </p:nvSpPr>
          <p:spPr>
            <a:xfrm>
              <a:off x="5493524" y="4138306"/>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8" name="组合 127"/>
          <p:cNvGrpSpPr/>
          <p:nvPr/>
        </p:nvGrpSpPr>
        <p:grpSpPr>
          <a:xfrm>
            <a:off x="6894055" y="1799862"/>
            <a:ext cx="1231337" cy="1769785"/>
            <a:chOff x="6800694" y="766535"/>
            <a:chExt cx="1368152" cy="1966428"/>
          </a:xfrm>
        </p:grpSpPr>
        <p:sp>
          <p:nvSpPr>
            <p:cNvPr id="129" name="矩形 128"/>
            <p:cNvSpPr/>
            <p:nvPr/>
          </p:nvSpPr>
          <p:spPr>
            <a:xfrm>
              <a:off x="6923461" y="2660955"/>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30" name="TextBox 27"/>
            <p:cNvSpPr txBox="1"/>
            <p:nvPr/>
          </p:nvSpPr>
          <p:spPr>
            <a:xfrm>
              <a:off x="6800694" y="766535"/>
              <a:ext cx="1368152" cy="182245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26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（5）在互联网上建立淫秽网站、网页，提供淫秽站点链接服务，或者传播淫秽书刊、影片、音像、图片。</a:t>
              </a:r>
            </a:p>
          </p:txBody>
        </p:sp>
      </p:grpSp>
      <p:sp>
        <p:nvSpPr>
          <p:cNvPr id="131"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sym typeface="+mn-ea"/>
              </a:rPr>
              <a:t>2.3.1 刑事责任</a:t>
            </a:r>
            <a:endParaRPr lang="en-US" altLang="zh-CN" b="1" dirty="0">
              <a:solidFill>
                <a:prstClr val="black">
                  <a:lumMod val="75000"/>
                  <a:lumOff val="25000"/>
                </a:prstClr>
              </a:solidFill>
              <a:latin typeface="微软雅黑" panose="020B0503020204020204" pitchFamily="34" charset="-122"/>
            </a:endParaRPr>
          </a:p>
        </p:txBody>
      </p:sp>
      <p:sp>
        <p:nvSpPr>
          <p:cNvPr id="2" name="文本框 1"/>
          <p:cNvSpPr txBox="1"/>
          <p:nvPr/>
        </p:nvSpPr>
        <p:spPr>
          <a:xfrm>
            <a:off x="899795" y="766445"/>
            <a:ext cx="7986395" cy="583565"/>
          </a:xfrm>
          <a:prstGeom prst="rect">
            <a:avLst/>
          </a:prstGeom>
          <a:noFill/>
        </p:spPr>
        <p:txBody>
          <a:bodyPr wrap="square" rtlCol="0">
            <a:spAutoFit/>
          </a:bodyPr>
          <a:lstStyle/>
          <a:p>
            <a:r>
              <a:rPr lang="zh-CN" altLang="en-US" sz="1600" b="1">
                <a:solidFill>
                  <a:schemeClr val="accent1"/>
                </a:solidFill>
              </a:rPr>
              <a:t>3．为了维护社会主义市场经济秩序和社会管理秩序，对有下列行为之一，构成犯罪的，依照刑法有关规定追究刑事责任：</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additive="base">
                                        <p:cTn id="15" dur="500" fill="hold"/>
                                        <p:tgtEl>
                                          <p:spTgt spid="51"/>
                                        </p:tgtEl>
                                        <p:attrNameLst>
                                          <p:attrName>ppt_x</p:attrName>
                                        </p:attrNameLst>
                                      </p:cBhvr>
                                      <p:tavLst>
                                        <p:tav tm="0">
                                          <p:val>
                                            <p:strVal val="#ppt_x"/>
                                          </p:val>
                                        </p:tav>
                                        <p:tav tm="100000">
                                          <p:val>
                                            <p:strVal val="#ppt_x"/>
                                          </p:val>
                                        </p:tav>
                                      </p:tavLst>
                                    </p:anim>
                                    <p:anim calcmode="lin" valueType="num">
                                      <p:cBhvr additive="base">
                                        <p:cTn id="16" dur="500" fill="hold"/>
                                        <p:tgtEl>
                                          <p:spTgt spid="51"/>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fade">
                                      <p:cBhvr>
                                        <p:cTn id="20" dur="500"/>
                                        <p:tgtEl>
                                          <p:spTgt spid="58"/>
                                        </p:tgtEl>
                                      </p:cBhvr>
                                    </p:animEffect>
                                  </p:childTnLst>
                                </p:cTn>
                              </p:par>
                            </p:childTnLst>
                          </p:cTn>
                        </p:par>
                        <p:par>
                          <p:cTn id="21" fill="hold">
                            <p:stCondLst>
                              <p:cond delay="2000"/>
                            </p:stCondLst>
                            <p:childTnLst>
                              <p:par>
                                <p:cTn id="22" presetID="2" presetClass="entr" presetSubtype="4" fill="hold" nodeType="afterEffect">
                                  <p:stCondLst>
                                    <p:cond delay="0"/>
                                  </p:stCondLst>
                                  <p:childTnLst>
                                    <p:set>
                                      <p:cBhvr>
                                        <p:cTn id="23" dur="1" fill="hold">
                                          <p:stCondLst>
                                            <p:cond delay="0"/>
                                          </p:stCondLst>
                                        </p:cTn>
                                        <p:tgtEl>
                                          <p:spTgt spid="119"/>
                                        </p:tgtEl>
                                        <p:attrNameLst>
                                          <p:attrName>style.visibility</p:attrName>
                                        </p:attrNameLst>
                                      </p:cBhvr>
                                      <p:to>
                                        <p:strVal val="visible"/>
                                      </p:to>
                                    </p:set>
                                    <p:anim calcmode="lin" valueType="num">
                                      <p:cBhvr additive="base">
                                        <p:cTn id="24" dur="500" fill="hold"/>
                                        <p:tgtEl>
                                          <p:spTgt spid="119"/>
                                        </p:tgtEl>
                                        <p:attrNameLst>
                                          <p:attrName>ppt_x</p:attrName>
                                        </p:attrNameLst>
                                      </p:cBhvr>
                                      <p:tavLst>
                                        <p:tav tm="0">
                                          <p:val>
                                            <p:strVal val="#ppt_x"/>
                                          </p:val>
                                        </p:tav>
                                        <p:tav tm="100000">
                                          <p:val>
                                            <p:strVal val="#ppt_x"/>
                                          </p:val>
                                        </p:tav>
                                      </p:tavLst>
                                    </p:anim>
                                    <p:anim calcmode="lin" valueType="num">
                                      <p:cBhvr additive="base">
                                        <p:cTn id="25" dur="500" fill="hold"/>
                                        <p:tgtEl>
                                          <p:spTgt spid="119"/>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fade">
                                      <p:cBhvr>
                                        <p:cTn id="29" dur="500"/>
                                        <p:tgtEl>
                                          <p:spTgt spid="61"/>
                                        </p:tgtEl>
                                      </p:cBhvr>
                                    </p:animEffect>
                                  </p:childTnLst>
                                </p:cTn>
                              </p:par>
                            </p:childTnLst>
                          </p:cTn>
                        </p:par>
                        <p:par>
                          <p:cTn id="30" fill="hold">
                            <p:stCondLst>
                              <p:cond delay="3000"/>
                            </p:stCondLst>
                            <p:childTnLst>
                              <p:par>
                                <p:cTn id="31" presetID="2" presetClass="entr" presetSubtype="4" fill="hold" nodeType="afterEffect">
                                  <p:stCondLst>
                                    <p:cond delay="0"/>
                                  </p:stCondLst>
                                  <p:childTnLst>
                                    <p:set>
                                      <p:cBhvr>
                                        <p:cTn id="32" dur="1" fill="hold">
                                          <p:stCondLst>
                                            <p:cond delay="0"/>
                                          </p:stCondLst>
                                        </p:cTn>
                                        <p:tgtEl>
                                          <p:spTgt spid="122"/>
                                        </p:tgtEl>
                                        <p:attrNameLst>
                                          <p:attrName>style.visibility</p:attrName>
                                        </p:attrNameLst>
                                      </p:cBhvr>
                                      <p:to>
                                        <p:strVal val="visible"/>
                                      </p:to>
                                    </p:set>
                                    <p:anim calcmode="lin" valueType="num">
                                      <p:cBhvr additive="base">
                                        <p:cTn id="33" dur="500" fill="hold"/>
                                        <p:tgtEl>
                                          <p:spTgt spid="122"/>
                                        </p:tgtEl>
                                        <p:attrNameLst>
                                          <p:attrName>ppt_x</p:attrName>
                                        </p:attrNameLst>
                                      </p:cBhvr>
                                      <p:tavLst>
                                        <p:tav tm="0">
                                          <p:val>
                                            <p:strVal val="#ppt_x"/>
                                          </p:val>
                                        </p:tav>
                                        <p:tav tm="100000">
                                          <p:val>
                                            <p:strVal val="#ppt_x"/>
                                          </p:val>
                                        </p:tav>
                                      </p:tavLst>
                                    </p:anim>
                                    <p:anim calcmode="lin" valueType="num">
                                      <p:cBhvr additive="base">
                                        <p:cTn id="34" dur="500" fill="hold"/>
                                        <p:tgtEl>
                                          <p:spTgt spid="122"/>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113"/>
                                        </p:tgtEl>
                                        <p:attrNameLst>
                                          <p:attrName>style.visibility</p:attrName>
                                        </p:attrNameLst>
                                      </p:cBhvr>
                                      <p:to>
                                        <p:strVal val="visible"/>
                                      </p:to>
                                    </p:set>
                                    <p:animEffect transition="in" filter="fade">
                                      <p:cBhvr>
                                        <p:cTn id="38" dur="500"/>
                                        <p:tgtEl>
                                          <p:spTgt spid="113"/>
                                        </p:tgtEl>
                                      </p:cBhvr>
                                    </p:animEffect>
                                  </p:childTnLst>
                                </p:cTn>
                              </p:par>
                            </p:childTnLst>
                          </p:cTn>
                        </p:par>
                        <p:par>
                          <p:cTn id="39" fill="hold">
                            <p:stCondLst>
                              <p:cond delay="4000"/>
                            </p:stCondLst>
                            <p:childTnLst>
                              <p:par>
                                <p:cTn id="40" presetID="2" presetClass="entr" presetSubtype="4" fill="hold" nodeType="afterEffect">
                                  <p:stCondLst>
                                    <p:cond delay="0"/>
                                  </p:stCondLst>
                                  <p:childTnLst>
                                    <p:set>
                                      <p:cBhvr>
                                        <p:cTn id="41" dur="1" fill="hold">
                                          <p:stCondLst>
                                            <p:cond delay="0"/>
                                          </p:stCondLst>
                                        </p:cTn>
                                        <p:tgtEl>
                                          <p:spTgt spid="125"/>
                                        </p:tgtEl>
                                        <p:attrNameLst>
                                          <p:attrName>style.visibility</p:attrName>
                                        </p:attrNameLst>
                                      </p:cBhvr>
                                      <p:to>
                                        <p:strVal val="visible"/>
                                      </p:to>
                                    </p:set>
                                    <p:anim calcmode="lin" valueType="num">
                                      <p:cBhvr additive="base">
                                        <p:cTn id="42" dur="500" fill="hold"/>
                                        <p:tgtEl>
                                          <p:spTgt spid="125"/>
                                        </p:tgtEl>
                                        <p:attrNameLst>
                                          <p:attrName>ppt_x</p:attrName>
                                        </p:attrNameLst>
                                      </p:cBhvr>
                                      <p:tavLst>
                                        <p:tav tm="0">
                                          <p:val>
                                            <p:strVal val="#ppt_x"/>
                                          </p:val>
                                        </p:tav>
                                        <p:tav tm="100000">
                                          <p:val>
                                            <p:strVal val="#ppt_x"/>
                                          </p:val>
                                        </p:tav>
                                      </p:tavLst>
                                    </p:anim>
                                    <p:anim calcmode="lin" valueType="num">
                                      <p:cBhvr additive="base">
                                        <p:cTn id="43" dur="500" fill="hold"/>
                                        <p:tgtEl>
                                          <p:spTgt spid="125"/>
                                        </p:tgtEl>
                                        <p:attrNameLst>
                                          <p:attrName>ppt_y</p:attrName>
                                        </p:attrNameLst>
                                      </p:cBhvr>
                                      <p:tavLst>
                                        <p:tav tm="0">
                                          <p:val>
                                            <p:strVal val="1+#ppt_h/2"/>
                                          </p:val>
                                        </p:tav>
                                        <p:tav tm="100000">
                                          <p:val>
                                            <p:strVal val="#ppt_y"/>
                                          </p:val>
                                        </p:tav>
                                      </p:tavLst>
                                    </p:anim>
                                  </p:childTnLst>
                                </p:cTn>
                              </p:par>
                            </p:childTnLst>
                          </p:cTn>
                        </p:par>
                        <p:par>
                          <p:cTn id="44" fill="hold">
                            <p:stCondLst>
                              <p:cond delay="4500"/>
                            </p:stCondLst>
                            <p:childTnLst>
                              <p:par>
                                <p:cTn id="45" presetID="10" presetClass="entr" presetSubtype="0" fill="hold" nodeType="after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fade">
                                      <p:cBhvr>
                                        <p:cTn id="47" dur="500"/>
                                        <p:tgtEl>
                                          <p:spTgt spid="116"/>
                                        </p:tgtEl>
                                      </p:cBhvr>
                                    </p:animEffect>
                                  </p:childTnLst>
                                </p:cTn>
                              </p:par>
                            </p:childTnLst>
                          </p:cTn>
                        </p:par>
                        <p:par>
                          <p:cTn id="48" fill="hold">
                            <p:stCondLst>
                              <p:cond delay="5000"/>
                            </p:stCondLst>
                            <p:childTnLst>
                              <p:par>
                                <p:cTn id="49" presetID="2" presetClass="entr" presetSubtype="4" fill="hold" nodeType="afterEffect">
                                  <p:stCondLst>
                                    <p:cond delay="0"/>
                                  </p:stCondLst>
                                  <p:childTnLst>
                                    <p:set>
                                      <p:cBhvr>
                                        <p:cTn id="50" dur="1" fill="hold">
                                          <p:stCondLst>
                                            <p:cond delay="0"/>
                                          </p:stCondLst>
                                        </p:cTn>
                                        <p:tgtEl>
                                          <p:spTgt spid="128"/>
                                        </p:tgtEl>
                                        <p:attrNameLst>
                                          <p:attrName>style.visibility</p:attrName>
                                        </p:attrNameLst>
                                      </p:cBhvr>
                                      <p:to>
                                        <p:strVal val="visible"/>
                                      </p:to>
                                    </p:set>
                                    <p:anim calcmode="lin" valueType="num">
                                      <p:cBhvr additive="base">
                                        <p:cTn id="51" dur="500" fill="hold"/>
                                        <p:tgtEl>
                                          <p:spTgt spid="128"/>
                                        </p:tgtEl>
                                        <p:attrNameLst>
                                          <p:attrName>ppt_x</p:attrName>
                                        </p:attrNameLst>
                                      </p:cBhvr>
                                      <p:tavLst>
                                        <p:tav tm="0">
                                          <p:val>
                                            <p:strVal val="#ppt_x"/>
                                          </p:val>
                                        </p:tav>
                                        <p:tav tm="100000">
                                          <p:val>
                                            <p:strVal val="#ppt_x"/>
                                          </p:val>
                                        </p:tav>
                                      </p:tavLst>
                                    </p:anim>
                                    <p:anim calcmode="lin" valueType="num">
                                      <p:cBhvr additive="base">
                                        <p:cTn id="52"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78560" y="1347470"/>
            <a:ext cx="1276985" cy="683895"/>
            <a:chOff x="2862870" y="1133088"/>
            <a:chExt cx="2764517" cy="1344451"/>
          </a:xfrm>
        </p:grpSpPr>
        <p:grpSp>
          <p:nvGrpSpPr>
            <p:cNvPr id="18" name="组合 17"/>
            <p:cNvGrpSpPr/>
            <p:nvPr/>
          </p:nvGrpSpPr>
          <p:grpSpPr>
            <a:xfrm>
              <a:off x="2862870" y="1133088"/>
              <a:ext cx="2764517" cy="1344451"/>
              <a:chOff x="-170041" y="712948"/>
              <a:chExt cx="4348339" cy="2114702"/>
            </a:xfrm>
          </p:grpSpPr>
          <p:sp>
            <p:nvSpPr>
              <p:cNvPr id="20" name="矩形 14"/>
              <p:cNvSpPr/>
              <p:nvPr/>
            </p:nvSpPr>
            <p:spPr>
              <a:xfrm>
                <a:off x="1216291" y="712948"/>
                <a:ext cx="1237783" cy="2114702"/>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1" fmla="*/ 1224136 w 1237784"/>
                  <a:gd name="connsiteY0-2" fmla="*/ 0 h 2334439"/>
                  <a:gd name="connsiteX1-3" fmla="*/ 1237784 w 1237784"/>
                  <a:gd name="connsiteY1-4" fmla="*/ 1485835 h 2334439"/>
                  <a:gd name="connsiteX2-5" fmla="*/ 0 w 1237784"/>
                  <a:gd name="connsiteY2-6" fmla="*/ 2334439 h 2334439"/>
                  <a:gd name="connsiteX3-7" fmla="*/ 0 w 1237784"/>
                  <a:gd name="connsiteY3-8" fmla="*/ 797918 h 2334439"/>
                  <a:gd name="connsiteX4-9" fmla="*/ 1224136 w 1237784"/>
                  <a:gd name="connsiteY4-10" fmla="*/ 0 h 2334439"/>
                  <a:gd name="connsiteX0-11" fmla="*/ 1224136 w 1237784"/>
                  <a:gd name="connsiteY0-12" fmla="*/ 0 h 2334439"/>
                  <a:gd name="connsiteX1-13" fmla="*/ 1237784 w 1237784"/>
                  <a:gd name="connsiteY1-14" fmla="*/ 1485835 h 2334439"/>
                  <a:gd name="connsiteX2-15" fmla="*/ 0 w 1237784"/>
                  <a:gd name="connsiteY2-16" fmla="*/ 2334439 h 2334439"/>
                  <a:gd name="connsiteX3-17" fmla="*/ 0 w 1237784"/>
                  <a:gd name="connsiteY3-18" fmla="*/ 871424 h 2334439"/>
                  <a:gd name="connsiteX4-19" fmla="*/ 1224136 w 1237784"/>
                  <a:gd name="connsiteY4-20" fmla="*/ 0 h 2334439"/>
                  <a:gd name="connsiteX0-21" fmla="*/ 1224136 w 1237784"/>
                  <a:gd name="connsiteY0-22" fmla="*/ 0 h 2334439"/>
                  <a:gd name="connsiteX1-23" fmla="*/ 1237784 w 1237784"/>
                  <a:gd name="connsiteY1-24" fmla="*/ 1485835 h 2334439"/>
                  <a:gd name="connsiteX2-25" fmla="*/ 0 w 1237784"/>
                  <a:gd name="connsiteY2-26" fmla="*/ 2334439 h 2334439"/>
                  <a:gd name="connsiteX3-27" fmla="*/ 0 w 1237784"/>
                  <a:gd name="connsiteY3-28" fmla="*/ 929311 h 2334439"/>
                  <a:gd name="connsiteX4-29" fmla="*/ 1224136 w 1237784"/>
                  <a:gd name="connsiteY4-30" fmla="*/ 0 h 2334439"/>
                  <a:gd name="connsiteX0-31" fmla="*/ 1224136 w 1237784"/>
                  <a:gd name="connsiteY0-32" fmla="*/ 0 h 2334439"/>
                  <a:gd name="connsiteX1-33" fmla="*/ 1237784 w 1237784"/>
                  <a:gd name="connsiteY1-34" fmla="*/ 1485835 h 2334439"/>
                  <a:gd name="connsiteX2-35" fmla="*/ 0 w 1237784"/>
                  <a:gd name="connsiteY2-36" fmla="*/ 2334439 h 2334439"/>
                  <a:gd name="connsiteX3-37" fmla="*/ 7492 w 1237784"/>
                  <a:gd name="connsiteY3-38" fmla="*/ 896233 h 2334439"/>
                  <a:gd name="connsiteX4-39" fmla="*/ 1224136 w 1237784"/>
                  <a:gd name="connsiteY4-40" fmla="*/ 0 h 233443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37784" h="2334439">
                    <a:moveTo>
                      <a:pt x="1224136" y="0"/>
                    </a:moveTo>
                    <a:lnTo>
                      <a:pt x="1237784" y="1485835"/>
                    </a:lnTo>
                    <a:lnTo>
                      <a:pt x="0" y="2334439"/>
                    </a:lnTo>
                    <a:cubicBezTo>
                      <a:pt x="2497" y="1855037"/>
                      <a:pt x="4995" y="1375635"/>
                      <a:pt x="7492" y="896233"/>
                    </a:cubicBezTo>
                    <a:lnTo>
                      <a:pt x="1224136" y="0"/>
                    </a:lnTo>
                    <a:close/>
                  </a:path>
                </a:pathLst>
              </a:custGeom>
              <a:solidFill>
                <a:srgbClr val="003466"/>
              </a:solidFill>
              <a:ln>
                <a:noFill/>
              </a:ln>
            </p:spPr>
            <p:txBody>
              <a:bodyPr rot="0" spcFirstLastPara="0" vertOverflow="overflow" horzOverflow="overflow" vert="horz" wrap="square" lIns="82296" tIns="41148" rIns="82296" bIns="41148"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sysClr val="window" lastClr="FFFFFF"/>
                  </a:solidFill>
                  <a:effectLst/>
                  <a:uLnTx/>
                  <a:uFillTx/>
                </a:endParaRPr>
              </a:p>
            </p:txBody>
          </p:sp>
          <p:grpSp>
            <p:nvGrpSpPr>
              <p:cNvPr id="21" name="组合 20"/>
              <p:cNvGrpSpPr/>
              <p:nvPr/>
            </p:nvGrpSpPr>
            <p:grpSpPr>
              <a:xfrm rot="3364155">
                <a:off x="1819210" y="-967637"/>
                <a:ext cx="369838" cy="4348339"/>
                <a:chOff x="1601672" y="-1118831"/>
                <a:chExt cx="154347" cy="9144000"/>
              </a:xfrm>
            </p:grpSpPr>
            <p:pic>
              <p:nvPicPr>
                <p:cNvPr id="22" name="Picture 3"/>
                <p:cNvPicPr>
                  <a:picLocks noChangeAspect="1" noChangeArrowheads="1"/>
                </p:cNvPicPr>
                <p:nvPr/>
              </p:nvPicPr>
              <p:blipFill rotWithShape="1">
                <a:blip r:embed="rId3" cstate="screen"/>
                <a:srcRect/>
                <a:stretch>
                  <a:fillRect/>
                </a:stretch>
              </p:blipFill>
              <p:spPr bwMode="auto">
                <a:xfrm rot="5400000">
                  <a:off x="-2886388" y="3382761"/>
                  <a:ext cx="9144000" cy="14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矩形 22"/>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82296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sysClr val="window" lastClr="FFFFFF"/>
                    </a:solidFill>
                    <a:effectLst/>
                    <a:uLnTx/>
                    <a:uFillTx/>
                  </a:endParaRPr>
                </a:p>
              </p:txBody>
            </p:sp>
          </p:grpSp>
        </p:grpSp>
        <p:sp>
          <p:nvSpPr>
            <p:cNvPr id="19" name="TextBox 3"/>
            <p:cNvSpPr txBox="1"/>
            <p:nvPr/>
          </p:nvSpPr>
          <p:spPr>
            <a:xfrm>
              <a:off x="3778779" y="1520305"/>
              <a:ext cx="794561" cy="7240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1</a:t>
              </a:r>
            </a:p>
          </p:txBody>
        </p:sp>
      </p:grpSp>
      <p:sp>
        <p:nvSpPr>
          <p:cNvPr id="25" name="TextBox 9"/>
          <p:cNvSpPr txBox="1"/>
          <p:nvPr/>
        </p:nvSpPr>
        <p:spPr>
          <a:xfrm>
            <a:off x="2601595" y="1324610"/>
            <a:ext cx="7068820" cy="342900"/>
          </a:xfrm>
          <a:prstGeom prst="rect">
            <a:avLst/>
          </a:prstGeom>
          <a:noFill/>
        </p:spPr>
        <p:txBody>
          <a:bodyPr wrap="square" rtlCol="0">
            <a:spAutoFit/>
          </a:bodyPr>
          <a:lstStyle/>
          <a:p>
            <a:pPr algn="just">
              <a:lnSpc>
                <a:spcPct val="130000"/>
              </a:lnSpc>
            </a:pPr>
            <a:r>
              <a:rPr lang="zh-CN" altLang="en-US" sz="1260" dirty="0">
                <a:solidFill>
                  <a:prstClr val="black"/>
                </a:solidFill>
                <a:latin typeface="微软雅黑" panose="020B0503020204020204" pitchFamily="34" charset="-122"/>
                <a:ea typeface="微软雅黑" panose="020B0503020204020204" pitchFamily="34" charset="-122"/>
              </a:rPr>
              <a:t>利用互联网侮辱他人或者捏造事实诽谤他人。</a:t>
            </a:r>
          </a:p>
        </p:txBody>
      </p:sp>
      <p:grpSp>
        <p:nvGrpSpPr>
          <p:cNvPr id="26" name="组合 25"/>
          <p:cNvGrpSpPr/>
          <p:nvPr/>
        </p:nvGrpSpPr>
        <p:grpSpPr>
          <a:xfrm>
            <a:off x="1196975" y="2072640"/>
            <a:ext cx="1323340" cy="661035"/>
            <a:chOff x="2862870" y="1133088"/>
            <a:chExt cx="2764517" cy="1344451"/>
          </a:xfrm>
        </p:grpSpPr>
        <p:grpSp>
          <p:nvGrpSpPr>
            <p:cNvPr id="27" name="组合 26"/>
            <p:cNvGrpSpPr/>
            <p:nvPr/>
          </p:nvGrpSpPr>
          <p:grpSpPr>
            <a:xfrm>
              <a:off x="2862870" y="1133088"/>
              <a:ext cx="2764517" cy="1344451"/>
              <a:chOff x="-170041" y="712948"/>
              <a:chExt cx="4348339" cy="2114702"/>
            </a:xfrm>
          </p:grpSpPr>
          <p:sp>
            <p:nvSpPr>
              <p:cNvPr id="40" name="矩形 14"/>
              <p:cNvSpPr/>
              <p:nvPr/>
            </p:nvSpPr>
            <p:spPr>
              <a:xfrm>
                <a:off x="1216291" y="712948"/>
                <a:ext cx="1237783" cy="2114702"/>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1" fmla="*/ 1224136 w 1237784"/>
                  <a:gd name="connsiteY0-2" fmla="*/ 0 h 2334439"/>
                  <a:gd name="connsiteX1-3" fmla="*/ 1237784 w 1237784"/>
                  <a:gd name="connsiteY1-4" fmla="*/ 1485835 h 2334439"/>
                  <a:gd name="connsiteX2-5" fmla="*/ 0 w 1237784"/>
                  <a:gd name="connsiteY2-6" fmla="*/ 2334439 h 2334439"/>
                  <a:gd name="connsiteX3-7" fmla="*/ 0 w 1237784"/>
                  <a:gd name="connsiteY3-8" fmla="*/ 797918 h 2334439"/>
                  <a:gd name="connsiteX4-9" fmla="*/ 1224136 w 1237784"/>
                  <a:gd name="connsiteY4-10" fmla="*/ 0 h 2334439"/>
                  <a:gd name="connsiteX0-11" fmla="*/ 1224136 w 1237784"/>
                  <a:gd name="connsiteY0-12" fmla="*/ 0 h 2334439"/>
                  <a:gd name="connsiteX1-13" fmla="*/ 1237784 w 1237784"/>
                  <a:gd name="connsiteY1-14" fmla="*/ 1485835 h 2334439"/>
                  <a:gd name="connsiteX2-15" fmla="*/ 0 w 1237784"/>
                  <a:gd name="connsiteY2-16" fmla="*/ 2334439 h 2334439"/>
                  <a:gd name="connsiteX3-17" fmla="*/ 0 w 1237784"/>
                  <a:gd name="connsiteY3-18" fmla="*/ 871424 h 2334439"/>
                  <a:gd name="connsiteX4-19" fmla="*/ 1224136 w 1237784"/>
                  <a:gd name="connsiteY4-20" fmla="*/ 0 h 2334439"/>
                  <a:gd name="connsiteX0-21" fmla="*/ 1224136 w 1237784"/>
                  <a:gd name="connsiteY0-22" fmla="*/ 0 h 2334439"/>
                  <a:gd name="connsiteX1-23" fmla="*/ 1237784 w 1237784"/>
                  <a:gd name="connsiteY1-24" fmla="*/ 1485835 h 2334439"/>
                  <a:gd name="connsiteX2-25" fmla="*/ 0 w 1237784"/>
                  <a:gd name="connsiteY2-26" fmla="*/ 2334439 h 2334439"/>
                  <a:gd name="connsiteX3-27" fmla="*/ 0 w 1237784"/>
                  <a:gd name="connsiteY3-28" fmla="*/ 929311 h 2334439"/>
                  <a:gd name="connsiteX4-29" fmla="*/ 1224136 w 1237784"/>
                  <a:gd name="connsiteY4-30" fmla="*/ 0 h 2334439"/>
                  <a:gd name="connsiteX0-31" fmla="*/ 1224136 w 1237784"/>
                  <a:gd name="connsiteY0-32" fmla="*/ 0 h 2334439"/>
                  <a:gd name="connsiteX1-33" fmla="*/ 1237784 w 1237784"/>
                  <a:gd name="connsiteY1-34" fmla="*/ 1485835 h 2334439"/>
                  <a:gd name="connsiteX2-35" fmla="*/ 0 w 1237784"/>
                  <a:gd name="connsiteY2-36" fmla="*/ 2334439 h 2334439"/>
                  <a:gd name="connsiteX3-37" fmla="*/ 7492 w 1237784"/>
                  <a:gd name="connsiteY3-38" fmla="*/ 896233 h 2334439"/>
                  <a:gd name="connsiteX4-39" fmla="*/ 1224136 w 1237784"/>
                  <a:gd name="connsiteY4-40" fmla="*/ 0 h 233443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37784" h="2334439">
                    <a:moveTo>
                      <a:pt x="1224136" y="0"/>
                    </a:moveTo>
                    <a:lnTo>
                      <a:pt x="1237784" y="1485835"/>
                    </a:lnTo>
                    <a:lnTo>
                      <a:pt x="0" y="2334439"/>
                    </a:lnTo>
                    <a:cubicBezTo>
                      <a:pt x="2497" y="1855037"/>
                      <a:pt x="4995" y="1375635"/>
                      <a:pt x="7492" y="896233"/>
                    </a:cubicBezTo>
                    <a:lnTo>
                      <a:pt x="1224136" y="0"/>
                    </a:lnTo>
                    <a:close/>
                  </a:path>
                </a:pathLst>
              </a:custGeom>
              <a:solidFill>
                <a:srgbClr val="003466"/>
              </a:solidFill>
              <a:ln>
                <a:noFill/>
              </a:ln>
            </p:spPr>
            <p:txBody>
              <a:bodyPr rot="0" spcFirstLastPara="0" vertOverflow="overflow" horzOverflow="overflow" vert="horz" wrap="square" lIns="82296" tIns="41148" rIns="82296" bIns="41148"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sysClr val="window" lastClr="FFFFFF"/>
                  </a:solidFill>
                  <a:effectLst/>
                  <a:uLnTx/>
                  <a:uFillTx/>
                </a:endParaRPr>
              </a:p>
            </p:txBody>
          </p:sp>
          <p:grpSp>
            <p:nvGrpSpPr>
              <p:cNvPr id="41" name="组合 40"/>
              <p:cNvGrpSpPr/>
              <p:nvPr/>
            </p:nvGrpSpPr>
            <p:grpSpPr>
              <a:xfrm rot="3364155">
                <a:off x="1819210" y="-967637"/>
                <a:ext cx="369838" cy="4348339"/>
                <a:chOff x="1601672" y="-1118831"/>
                <a:chExt cx="154347" cy="9144000"/>
              </a:xfrm>
            </p:grpSpPr>
            <p:pic>
              <p:nvPicPr>
                <p:cNvPr id="42" name="Picture 3"/>
                <p:cNvPicPr>
                  <a:picLocks noChangeAspect="1" noChangeArrowheads="1"/>
                </p:cNvPicPr>
                <p:nvPr/>
              </p:nvPicPr>
              <p:blipFill rotWithShape="1">
                <a:blip r:embed="rId3" cstate="screen"/>
                <a:srcRect/>
                <a:stretch>
                  <a:fillRect/>
                </a:stretch>
              </p:blipFill>
              <p:spPr bwMode="auto">
                <a:xfrm rot="5400000">
                  <a:off x="-2886388" y="3382761"/>
                  <a:ext cx="9144000" cy="14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矩形 46"/>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82296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sysClr val="window" lastClr="FFFFFF"/>
                    </a:solidFill>
                    <a:effectLst/>
                    <a:uLnTx/>
                    <a:uFillTx/>
                  </a:endParaRPr>
                </a:p>
              </p:txBody>
            </p:sp>
          </p:grpSp>
        </p:grpSp>
        <p:sp>
          <p:nvSpPr>
            <p:cNvPr id="28" name="TextBox 12"/>
            <p:cNvSpPr txBox="1"/>
            <p:nvPr/>
          </p:nvSpPr>
          <p:spPr>
            <a:xfrm>
              <a:off x="3778779" y="1520305"/>
              <a:ext cx="441968" cy="74907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2</a:t>
              </a:r>
            </a:p>
          </p:txBody>
        </p:sp>
      </p:grpSp>
      <p:sp>
        <p:nvSpPr>
          <p:cNvPr id="48" name="TextBox 17"/>
          <p:cNvSpPr txBox="1"/>
          <p:nvPr/>
        </p:nvSpPr>
        <p:spPr>
          <a:xfrm>
            <a:off x="2653665" y="1933575"/>
            <a:ext cx="6096000" cy="594995"/>
          </a:xfrm>
          <a:prstGeom prst="rect">
            <a:avLst/>
          </a:prstGeom>
          <a:noFill/>
        </p:spPr>
        <p:txBody>
          <a:bodyPr wrap="square" rtlCol="0">
            <a:spAutoFit/>
          </a:bodyPr>
          <a:lstStyle/>
          <a:p>
            <a:pPr algn="just">
              <a:lnSpc>
                <a:spcPct val="130000"/>
              </a:lnSpc>
            </a:pPr>
            <a:r>
              <a:rPr lang="zh-CN" altLang="en-US" sz="1260" dirty="0">
                <a:solidFill>
                  <a:prstClr val="black"/>
                </a:solidFill>
                <a:latin typeface="微软雅黑" panose="020B0503020204020204" pitchFamily="34" charset="-122"/>
                <a:ea typeface="微软雅黑" panose="020B0503020204020204" pitchFamily="34" charset="-122"/>
              </a:rPr>
              <a:t>非法截获、篡改、删除他人电子邮件或者其他数据资料，侵犯公民通信自由和通信秘密。</a:t>
            </a:r>
          </a:p>
        </p:txBody>
      </p:sp>
      <p:sp>
        <p:nvSpPr>
          <p:cNvPr id="29" name="TextBox 43"/>
          <p:cNvSpPr txBox="1">
            <a:spLocks noChangeArrowheads="1"/>
          </p:cNvSpPr>
          <p:nvPr/>
        </p:nvSpPr>
        <p:spPr bwMode="auto">
          <a:xfrm>
            <a:off x="88435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sym typeface="+mn-ea"/>
              </a:rPr>
              <a:t>2.3.1 刑事责任</a:t>
            </a:r>
            <a:endParaRPr lang="en-US" altLang="zh-CN" b="1" dirty="0">
              <a:solidFill>
                <a:prstClr val="black">
                  <a:lumMod val="75000"/>
                  <a:lumOff val="25000"/>
                </a:prstClr>
              </a:solidFill>
              <a:latin typeface="微软雅黑" panose="020B0503020204020204" pitchFamily="34" charset="-122"/>
            </a:endParaRPr>
          </a:p>
        </p:txBody>
      </p:sp>
      <p:sp>
        <p:nvSpPr>
          <p:cNvPr id="2" name="文本框 1"/>
          <p:cNvSpPr txBox="1"/>
          <p:nvPr/>
        </p:nvSpPr>
        <p:spPr>
          <a:xfrm>
            <a:off x="964565" y="664845"/>
            <a:ext cx="7927340" cy="583565"/>
          </a:xfrm>
          <a:prstGeom prst="rect">
            <a:avLst/>
          </a:prstGeom>
          <a:noFill/>
        </p:spPr>
        <p:txBody>
          <a:bodyPr wrap="square" rtlCol="0">
            <a:spAutoFit/>
          </a:bodyPr>
          <a:lstStyle/>
          <a:p>
            <a:r>
              <a:rPr lang="zh-CN" altLang="en-US" sz="1600" b="1">
                <a:solidFill>
                  <a:schemeClr val="accent1"/>
                </a:solidFill>
              </a:rPr>
              <a:t>4．为了保护个人、法人和其他组织的人身、财产等合法权利，对有下列行为之一，构成犯罪的，依照刑法有关规定追究刑事责任：</a:t>
            </a:r>
          </a:p>
        </p:txBody>
      </p:sp>
      <p:grpSp>
        <p:nvGrpSpPr>
          <p:cNvPr id="3" name="组合 2"/>
          <p:cNvGrpSpPr/>
          <p:nvPr/>
        </p:nvGrpSpPr>
        <p:grpSpPr>
          <a:xfrm>
            <a:off x="1183005" y="2799715"/>
            <a:ext cx="1323340" cy="661035"/>
            <a:chOff x="2862870" y="1133088"/>
            <a:chExt cx="2764517" cy="1344451"/>
          </a:xfrm>
        </p:grpSpPr>
        <p:grpSp>
          <p:nvGrpSpPr>
            <p:cNvPr id="4" name="组合 3"/>
            <p:cNvGrpSpPr/>
            <p:nvPr/>
          </p:nvGrpSpPr>
          <p:grpSpPr>
            <a:xfrm>
              <a:off x="2862870" y="1133088"/>
              <a:ext cx="2764517" cy="1344451"/>
              <a:chOff x="-170041" y="712948"/>
              <a:chExt cx="4348339" cy="2114702"/>
            </a:xfrm>
          </p:grpSpPr>
          <p:sp>
            <p:nvSpPr>
              <p:cNvPr id="5" name="矩形 14"/>
              <p:cNvSpPr/>
              <p:nvPr/>
            </p:nvSpPr>
            <p:spPr>
              <a:xfrm>
                <a:off x="1216291" y="712948"/>
                <a:ext cx="1237783" cy="2114702"/>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1" fmla="*/ 1224136 w 1237784"/>
                  <a:gd name="connsiteY0-2" fmla="*/ 0 h 2334439"/>
                  <a:gd name="connsiteX1-3" fmla="*/ 1237784 w 1237784"/>
                  <a:gd name="connsiteY1-4" fmla="*/ 1485835 h 2334439"/>
                  <a:gd name="connsiteX2-5" fmla="*/ 0 w 1237784"/>
                  <a:gd name="connsiteY2-6" fmla="*/ 2334439 h 2334439"/>
                  <a:gd name="connsiteX3-7" fmla="*/ 0 w 1237784"/>
                  <a:gd name="connsiteY3-8" fmla="*/ 797918 h 2334439"/>
                  <a:gd name="connsiteX4-9" fmla="*/ 1224136 w 1237784"/>
                  <a:gd name="connsiteY4-10" fmla="*/ 0 h 2334439"/>
                  <a:gd name="connsiteX0-11" fmla="*/ 1224136 w 1237784"/>
                  <a:gd name="connsiteY0-12" fmla="*/ 0 h 2334439"/>
                  <a:gd name="connsiteX1-13" fmla="*/ 1237784 w 1237784"/>
                  <a:gd name="connsiteY1-14" fmla="*/ 1485835 h 2334439"/>
                  <a:gd name="connsiteX2-15" fmla="*/ 0 w 1237784"/>
                  <a:gd name="connsiteY2-16" fmla="*/ 2334439 h 2334439"/>
                  <a:gd name="connsiteX3-17" fmla="*/ 0 w 1237784"/>
                  <a:gd name="connsiteY3-18" fmla="*/ 871424 h 2334439"/>
                  <a:gd name="connsiteX4-19" fmla="*/ 1224136 w 1237784"/>
                  <a:gd name="connsiteY4-20" fmla="*/ 0 h 2334439"/>
                  <a:gd name="connsiteX0-21" fmla="*/ 1224136 w 1237784"/>
                  <a:gd name="connsiteY0-22" fmla="*/ 0 h 2334439"/>
                  <a:gd name="connsiteX1-23" fmla="*/ 1237784 w 1237784"/>
                  <a:gd name="connsiteY1-24" fmla="*/ 1485835 h 2334439"/>
                  <a:gd name="connsiteX2-25" fmla="*/ 0 w 1237784"/>
                  <a:gd name="connsiteY2-26" fmla="*/ 2334439 h 2334439"/>
                  <a:gd name="connsiteX3-27" fmla="*/ 0 w 1237784"/>
                  <a:gd name="connsiteY3-28" fmla="*/ 929311 h 2334439"/>
                  <a:gd name="connsiteX4-29" fmla="*/ 1224136 w 1237784"/>
                  <a:gd name="connsiteY4-30" fmla="*/ 0 h 2334439"/>
                  <a:gd name="connsiteX0-31" fmla="*/ 1224136 w 1237784"/>
                  <a:gd name="connsiteY0-32" fmla="*/ 0 h 2334439"/>
                  <a:gd name="connsiteX1-33" fmla="*/ 1237784 w 1237784"/>
                  <a:gd name="connsiteY1-34" fmla="*/ 1485835 h 2334439"/>
                  <a:gd name="connsiteX2-35" fmla="*/ 0 w 1237784"/>
                  <a:gd name="connsiteY2-36" fmla="*/ 2334439 h 2334439"/>
                  <a:gd name="connsiteX3-37" fmla="*/ 7492 w 1237784"/>
                  <a:gd name="connsiteY3-38" fmla="*/ 896233 h 2334439"/>
                  <a:gd name="connsiteX4-39" fmla="*/ 1224136 w 1237784"/>
                  <a:gd name="connsiteY4-40" fmla="*/ 0 h 233443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37784" h="2334439">
                    <a:moveTo>
                      <a:pt x="1224136" y="0"/>
                    </a:moveTo>
                    <a:lnTo>
                      <a:pt x="1237784" y="1485835"/>
                    </a:lnTo>
                    <a:lnTo>
                      <a:pt x="0" y="2334439"/>
                    </a:lnTo>
                    <a:cubicBezTo>
                      <a:pt x="2497" y="1855037"/>
                      <a:pt x="4995" y="1375635"/>
                      <a:pt x="7492" y="896233"/>
                    </a:cubicBezTo>
                    <a:lnTo>
                      <a:pt x="1224136" y="0"/>
                    </a:lnTo>
                    <a:close/>
                  </a:path>
                </a:pathLst>
              </a:custGeom>
              <a:solidFill>
                <a:srgbClr val="003466"/>
              </a:solidFill>
              <a:ln>
                <a:noFill/>
              </a:ln>
            </p:spPr>
            <p:txBody>
              <a:bodyPr rot="0" spcFirstLastPara="0" vertOverflow="overflow" horzOverflow="overflow" vert="horz" wrap="square" lIns="82296" tIns="41148" rIns="82296" bIns="41148"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sysClr val="window" lastClr="FFFFFF"/>
                  </a:solidFill>
                  <a:effectLst/>
                  <a:uLnTx/>
                  <a:uFillTx/>
                </a:endParaRPr>
              </a:p>
            </p:txBody>
          </p:sp>
          <p:grpSp>
            <p:nvGrpSpPr>
              <p:cNvPr id="6" name="组合 5"/>
              <p:cNvGrpSpPr/>
              <p:nvPr/>
            </p:nvGrpSpPr>
            <p:grpSpPr>
              <a:xfrm rot="3364155">
                <a:off x="1819210" y="-967637"/>
                <a:ext cx="369838" cy="4348339"/>
                <a:chOff x="1601672" y="-1118831"/>
                <a:chExt cx="154347" cy="9144000"/>
              </a:xfrm>
            </p:grpSpPr>
            <p:pic>
              <p:nvPicPr>
                <p:cNvPr id="7" name="Picture 3"/>
                <p:cNvPicPr>
                  <a:picLocks noChangeAspect="1" noChangeArrowheads="1"/>
                </p:cNvPicPr>
                <p:nvPr/>
              </p:nvPicPr>
              <p:blipFill rotWithShape="1">
                <a:blip r:embed="rId3" cstate="screen"/>
                <a:srcRect/>
                <a:stretch>
                  <a:fillRect/>
                </a:stretch>
              </p:blipFill>
              <p:spPr bwMode="auto">
                <a:xfrm rot="5400000">
                  <a:off x="-2886388" y="3382761"/>
                  <a:ext cx="9144000" cy="14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82296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sysClr val="window" lastClr="FFFFFF"/>
                    </a:solidFill>
                    <a:effectLst/>
                    <a:uLnTx/>
                    <a:uFillTx/>
                  </a:endParaRPr>
                </a:p>
              </p:txBody>
            </p:sp>
          </p:grpSp>
        </p:grpSp>
        <p:sp>
          <p:nvSpPr>
            <p:cNvPr id="9" name="TextBox 12"/>
            <p:cNvSpPr txBox="1"/>
            <p:nvPr/>
          </p:nvSpPr>
          <p:spPr>
            <a:xfrm>
              <a:off x="3778779" y="1520305"/>
              <a:ext cx="441968" cy="74907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３</a:t>
              </a:r>
            </a:p>
          </p:txBody>
        </p:sp>
      </p:grpSp>
      <p:sp>
        <p:nvSpPr>
          <p:cNvPr id="10" name="文本框 9"/>
          <p:cNvSpPr txBox="1"/>
          <p:nvPr/>
        </p:nvSpPr>
        <p:spPr>
          <a:xfrm>
            <a:off x="2653665" y="2856865"/>
            <a:ext cx="5337810" cy="368300"/>
          </a:xfrm>
          <a:prstGeom prst="rect">
            <a:avLst/>
          </a:prstGeom>
          <a:noFill/>
        </p:spPr>
        <p:txBody>
          <a:bodyPr wrap="square" rtlCol="0">
            <a:spAutoFit/>
          </a:bodyPr>
          <a:lstStyle/>
          <a:p>
            <a:r>
              <a:rPr lang="zh-CN" altLang="en-US" sz="1260" dirty="0">
                <a:solidFill>
                  <a:prstClr val="black"/>
                </a:solidFill>
                <a:latin typeface="微软雅黑" panose="020B0503020204020204" pitchFamily="34" charset="-122"/>
                <a:ea typeface="微软雅黑" panose="020B0503020204020204" pitchFamily="34" charset="-122"/>
              </a:rPr>
              <a:t>利用互联网进行盗窃、诈骗、敲诈勒索</a:t>
            </a:r>
            <a:r>
              <a:rPr lang="zh-CN" altLang="en-US"/>
              <a:t>。</a:t>
            </a:r>
          </a:p>
        </p:txBody>
      </p:sp>
      <p:sp>
        <p:nvSpPr>
          <p:cNvPr id="11" name="文本框 10"/>
          <p:cNvSpPr txBox="1"/>
          <p:nvPr/>
        </p:nvSpPr>
        <p:spPr>
          <a:xfrm>
            <a:off x="964565" y="3845560"/>
            <a:ext cx="7633335" cy="583565"/>
          </a:xfrm>
          <a:prstGeom prst="rect">
            <a:avLst/>
          </a:prstGeom>
          <a:noFill/>
        </p:spPr>
        <p:txBody>
          <a:bodyPr wrap="square" rtlCol="0">
            <a:spAutoFit/>
          </a:bodyPr>
          <a:lstStyle/>
          <a:p>
            <a:r>
              <a:rPr lang="zh-CN" altLang="en-US" sz="1600" b="1">
                <a:solidFill>
                  <a:schemeClr val="accent1"/>
                </a:solidFill>
              </a:rPr>
              <a:t>5．利用互联网实施本决定第一条、第二条、第三条、第四条所列行为以外的其他行为，构成犯罪的，依照刑法有关规定追究刑事责任。</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par>
                          <p:cTn id="13" fill="hold">
                            <p:stCondLst>
                              <p:cond delay="1000"/>
                            </p:stCondLst>
                            <p:childTnLst>
                              <p:par>
                                <p:cTn id="14" presetID="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childTnLst>
                          </p:cTn>
                        </p:par>
                        <p:par>
                          <p:cTn id="22" fill="hold">
                            <p:stCondLst>
                              <p:cond delay="2000"/>
                            </p:stCondLst>
                            <p:childTnLst>
                              <p:par>
                                <p:cTn id="23" presetID="2" presetClass="entr" presetSubtype="1"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0-#ppt_h/2"/>
                                          </p:val>
                                        </p:tav>
                                        <p:tav tm="100000">
                                          <p:val>
                                            <p:strVal val="#ppt_y"/>
                                          </p:val>
                                        </p:tav>
                                      </p:tavLst>
                                    </p:anim>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8"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rPr>
              <a:t>2.3.2 行政责任</a:t>
            </a:r>
          </a:p>
        </p:txBody>
      </p:sp>
      <p:sp>
        <p:nvSpPr>
          <p:cNvPr id="2" name="文本框 1"/>
          <p:cNvSpPr txBox="1"/>
          <p:nvPr/>
        </p:nvSpPr>
        <p:spPr>
          <a:xfrm>
            <a:off x="261620" y="984885"/>
            <a:ext cx="8630920" cy="3692525"/>
          </a:xfrm>
          <a:prstGeom prst="rect">
            <a:avLst/>
          </a:prstGeom>
          <a:noFill/>
        </p:spPr>
        <p:txBody>
          <a:bodyPr wrap="square" rtlCol="0">
            <a:spAutoFit/>
          </a:bodyPr>
          <a:lstStyle/>
          <a:p>
            <a:r>
              <a:rPr lang="zh-CN" altLang="en-US"/>
              <a:t>　　</a:t>
            </a:r>
            <a:r>
              <a:rPr lang="zh-CN" altLang="en-US" b="1">
                <a:solidFill>
                  <a:schemeClr val="accent1"/>
                </a:solidFill>
              </a:rPr>
              <a:t>国务院1994年2月18日颁布的《中华人民共和国计算机信息系统安全保护条例》第23条规定，故意输入计算机病毒以及其他有害数据危害计算机信息系统安全的，或者未经许可出售计算机信息系统安全专用产品的，由公安机关处以警告或者对个人处以5000元以下的罚款、对单位处以15000元以下的罚款；有违法所得的，除予以没收外，可以处以违法所得1至3倍的罚款。国务院2001年12月20日修订的《计算机软件保护条例》第24条规定，同时损害社会公共利益的，由著作权行政管理部门责令停止侵权行为，没收违法所得，没收、销毁侵权复制品，可以并处罚款；情节严重的，著作权行政管理部门并可以没收主要用于制作侵权复制品的材料、工具、设备等。全国人民代表大会常务委员会2001年10月27日颁布的《中华人民共和国著作权法（修正）》的第47条规定，同时损害公共利益的，可以由著作权行政管理部门责令停止侵权行为，没收违法所得，没收、销毁侵权复制品，并可处以罚款；情节严重的，著作权行政管理部门还可以没收主要用于制作侵权复制品的材料、工具、设备等。</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8"/>
          <p:cNvSpPr>
            <a:spLocks noChangeArrowheads="1"/>
          </p:cNvSpPr>
          <p:nvPr/>
        </p:nvSpPr>
        <p:spPr bwMode="auto">
          <a:xfrm>
            <a:off x="854075" y="4316095"/>
            <a:ext cx="7034213" cy="790575"/>
          </a:xfrm>
          <a:custGeom>
            <a:avLst/>
            <a:gdLst>
              <a:gd name="T0" fmla="*/ 3516831 w 7034766"/>
              <a:gd name="T1" fmla="*/ 0 h 791278"/>
              <a:gd name="T2" fmla="*/ 7033661 w 7034766"/>
              <a:gd name="T3" fmla="*/ 789873 h 791278"/>
              <a:gd name="T4" fmla="*/ 3516831 w 7034766"/>
              <a:gd name="T5" fmla="*/ 215640 h 791278"/>
              <a:gd name="T6" fmla="*/ 0 w 7034766"/>
              <a:gd name="T7" fmla="*/ 789873 h 791278"/>
              <a:gd name="T8" fmla="*/ 3516831 w 7034766"/>
              <a:gd name="T9" fmla="*/ 0 h 791278"/>
              <a:gd name="T10" fmla="*/ 0 60000 65536"/>
              <a:gd name="T11" fmla="*/ 0 60000 65536"/>
              <a:gd name="T12" fmla="*/ 0 60000 65536"/>
              <a:gd name="T13" fmla="*/ 0 60000 65536"/>
              <a:gd name="T14" fmla="*/ 0 60000 65536"/>
              <a:gd name="T15" fmla="*/ 0 w 7034766"/>
              <a:gd name="T16" fmla="*/ 0 h 791278"/>
              <a:gd name="T17" fmla="*/ 7034766 w 7034766"/>
              <a:gd name="T18" fmla="*/ 791278 h 791278"/>
            </a:gdLst>
            <a:ahLst/>
            <a:cxnLst>
              <a:cxn ang="T10">
                <a:pos x="T0" y="T1"/>
              </a:cxn>
              <a:cxn ang="T11">
                <a:pos x="T2" y="T3"/>
              </a:cxn>
              <a:cxn ang="T12">
                <a:pos x="T4" y="T5"/>
              </a:cxn>
              <a:cxn ang="T13">
                <a:pos x="T6" y="T7"/>
              </a:cxn>
              <a:cxn ang="T14">
                <a:pos x="T8" y="T9"/>
              </a:cxn>
            </a:cxnLst>
            <a:rect l="T15" t="T16" r="T17" b="T18"/>
            <a:pathLst>
              <a:path w="7034766" h="791278">
                <a:moveTo>
                  <a:pt x="3517383" y="0"/>
                </a:moveTo>
                <a:cubicBezTo>
                  <a:pt x="5027813" y="0"/>
                  <a:pt x="6344283" y="318829"/>
                  <a:pt x="7034766" y="791278"/>
                </a:cubicBezTo>
                <a:cubicBezTo>
                  <a:pt x="6205735" y="440222"/>
                  <a:pt x="4938050" y="216024"/>
                  <a:pt x="3517383" y="216024"/>
                </a:cubicBezTo>
                <a:cubicBezTo>
                  <a:pt x="2096717" y="216024"/>
                  <a:pt x="829032" y="440222"/>
                  <a:pt x="0" y="791278"/>
                </a:cubicBezTo>
                <a:cubicBezTo>
                  <a:pt x="690483" y="318829"/>
                  <a:pt x="2006953" y="0"/>
                  <a:pt x="3517383" y="0"/>
                </a:cubicBezTo>
                <a:close/>
              </a:path>
            </a:pathLst>
          </a:cu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kern="0">
              <a:solidFill>
                <a:sysClr val="windowText" lastClr="000000"/>
              </a:solidFill>
              <a:latin typeface="Arial" panose="020B0604020202020204" pitchFamily="34" charset="0"/>
              <a:ea typeface="黑体" panose="02010609060101010101" charset="-122"/>
            </a:endParaRPr>
          </a:p>
        </p:txBody>
      </p:sp>
      <p:grpSp>
        <p:nvGrpSpPr>
          <p:cNvPr id="35" name="Group 5"/>
          <p:cNvGrpSpPr/>
          <p:nvPr/>
        </p:nvGrpSpPr>
        <p:grpSpPr bwMode="auto">
          <a:xfrm>
            <a:off x="3707448" y="2787333"/>
            <a:ext cx="1728787" cy="1728787"/>
            <a:chOff x="0" y="0"/>
            <a:chExt cx="1728192" cy="1728192"/>
          </a:xfrm>
        </p:grpSpPr>
        <p:sp>
          <p:nvSpPr>
            <p:cNvPr id="36" name="五角星 68"/>
            <p:cNvSpPr>
              <a:spLocks noChangeArrowheads="1"/>
            </p:cNvSpPr>
            <p:nvPr/>
          </p:nvSpPr>
          <p:spPr bwMode="auto">
            <a:xfrm>
              <a:off x="0" y="0"/>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ker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TextBox 70"/>
            <p:cNvSpPr>
              <a:spLocks noChangeArrowheads="1"/>
            </p:cNvSpPr>
            <p:nvPr/>
          </p:nvSpPr>
          <p:spPr bwMode="auto">
            <a:xfrm>
              <a:off x="606653" y="479375"/>
              <a:ext cx="51488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anose="020B0604020202020204" pitchFamily="34" charset="0"/>
                <a:buNone/>
                <a:defRPr/>
              </a:pPr>
              <a:r>
                <a:rPr lang="en-US" altLang="zh-CN" sz="4400" ker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4400" ker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9" name="Group 9"/>
          <p:cNvGrpSpPr/>
          <p:nvPr/>
        </p:nvGrpSpPr>
        <p:grpSpPr bwMode="auto">
          <a:xfrm rot="-480000">
            <a:off x="2427605" y="3178175"/>
            <a:ext cx="1398588" cy="1397000"/>
            <a:chOff x="0" y="0"/>
            <a:chExt cx="1728192" cy="1728192"/>
          </a:xfrm>
        </p:grpSpPr>
        <p:sp>
          <p:nvSpPr>
            <p:cNvPr id="40" name="五角星 72"/>
            <p:cNvSpPr>
              <a:spLocks noChangeArrowheads="1"/>
            </p:cNvSpPr>
            <p:nvPr/>
          </p:nvSpPr>
          <p:spPr bwMode="auto">
            <a:xfrm>
              <a:off x="0" y="0"/>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ker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TextBox 74"/>
            <p:cNvSpPr>
              <a:spLocks noChangeArrowheads="1"/>
            </p:cNvSpPr>
            <p:nvPr/>
          </p:nvSpPr>
          <p:spPr bwMode="auto">
            <a:xfrm>
              <a:off x="582524" y="479375"/>
              <a:ext cx="563145" cy="798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anose="020B0604020202020204" pitchFamily="34" charset="0"/>
                <a:buNone/>
                <a:defRPr/>
              </a:pPr>
              <a:r>
                <a:rPr lang="en-US" altLang="zh-CN" sz="3600" kern="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3600" kern="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3" name="Group 13"/>
          <p:cNvGrpSpPr/>
          <p:nvPr/>
        </p:nvGrpSpPr>
        <p:grpSpPr bwMode="auto">
          <a:xfrm rot="-981927">
            <a:off x="1096328" y="3622040"/>
            <a:ext cx="1217612" cy="1219200"/>
            <a:chOff x="0" y="0"/>
            <a:chExt cx="1728192" cy="1728192"/>
          </a:xfrm>
        </p:grpSpPr>
        <p:sp>
          <p:nvSpPr>
            <p:cNvPr id="44" name="五角星 76"/>
            <p:cNvSpPr>
              <a:spLocks noChangeArrowheads="1"/>
            </p:cNvSpPr>
            <p:nvPr/>
          </p:nvSpPr>
          <p:spPr bwMode="auto">
            <a:xfrm>
              <a:off x="0" y="0"/>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ker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 name="TextBox 78"/>
            <p:cNvSpPr>
              <a:spLocks noChangeArrowheads="1"/>
            </p:cNvSpPr>
            <p:nvPr/>
          </p:nvSpPr>
          <p:spPr bwMode="auto">
            <a:xfrm>
              <a:off x="572902" y="493115"/>
              <a:ext cx="582386" cy="785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anose="020B0604020202020204" pitchFamily="34" charset="0"/>
                <a:buNone/>
                <a:defRPr/>
              </a:pPr>
              <a:r>
                <a:rPr lang="en-US" altLang="zh-CN" sz="3000" ker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3000" ker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7" name="Group 17"/>
          <p:cNvGrpSpPr/>
          <p:nvPr/>
        </p:nvGrpSpPr>
        <p:grpSpPr bwMode="auto">
          <a:xfrm rot="480000">
            <a:off x="5331778" y="3177540"/>
            <a:ext cx="1398587" cy="1398588"/>
            <a:chOff x="0" y="0"/>
            <a:chExt cx="1728192" cy="1728192"/>
          </a:xfrm>
        </p:grpSpPr>
        <p:sp>
          <p:nvSpPr>
            <p:cNvPr id="48" name="五角星 80"/>
            <p:cNvSpPr>
              <a:spLocks noChangeArrowheads="1"/>
            </p:cNvSpPr>
            <p:nvPr/>
          </p:nvSpPr>
          <p:spPr bwMode="auto">
            <a:xfrm>
              <a:off x="0" y="0"/>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ker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TextBox 82"/>
            <p:cNvSpPr>
              <a:spLocks noChangeArrowheads="1"/>
            </p:cNvSpPr>
            <p:nvPr/>
          </p:nvSpPr>
          <p:spPr bwMode="auto">
            <a:xfrm>
              <a:off x="582524" y="479375"/>
              <a:ext cx="563145" cy="798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anose="020B0604020202020204" pitchFamily="34" charset="0"/>
                <a:buNone/>
                <a:defRPr/>
              </a:pPr>
              <a:r>
                <a:rPr lang="en-US" altLang="zh-CN" sz="3600" ker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3600" ker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1" name="Group 21"/>
          <p:cNvGrpSpPr/>
          <p:nvPr/>
        </p:nvGrpSpPr>
        <p:grpSpPr bwMode="auto">
          <a:xfrm rot="967929">
            <a:off x="6706235" y="3568700"/>
            <a:ext cx="1217613" cy="1219200"/>
            <a:chOff x="0" y="0"/>
            <a:chExt cx="1728192" cy="1728192"/>
          </a:xfrm>
        </p:grpSpPr>
        <p:sp>
          <p:nvSpPr>
            <p:cNvPr id="52" name="五角星 84"/>
            <p:cNvSpPr>
              <a:spLocks noChangeArrowheads="1"/>
            </p:cNvSpPr>
            <p:nvPr/>
          </p:nvSpPr>
          <p:spPr bwMode="auto">
            <a:xfrm>
              <a:off x="0" y="0"/>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ker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TextBox 86"/>
            <p:cNvSpPr>
              <a:spLocks noChangeArrowheads="1"/>
            </p:cNvSpPr>
            <p:nvPr/>
          </p:nvSpPr>
          <p:spPr bwMode="auto">
            <a:xfrm>
              <a:off x="572902" y="493115"/>
              <a:ext cx="582386" cy="785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anose="020B0604020202020204" pitchFamily="34" charset="0"/>
                <a:buNone/>
                <a:defRPr/>
              </a:pPr>
              <a:r>
                <a:rPr lang="en-US" altLang="zh-CN" sz="3000" kern="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5</a:t>
              </a:r>
              <a:endParaRPr lang="zh-CN" altLang="en-US" sz="3000" kern="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8" name="矩形 17"/>
          <p:cNvSpPr>
            <a:spLocks noChangeArrowheads="1"/>
          </p:cNvSpPr>
          <p:nvPr/>
        </p:nvSpPr>
        <p:spPr bwMode="auto">
          <a:xfrm>
            <a:off x="523075" y="2787940"/>
            <a:ext cx="1461189" cy="84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89" tIns="34295" rIns="68589" bIns="34295">
            <a:spAutoFit/>
          </a:bodyPr>
          <a:lstStyle/>
          <a:p>
            <a:pPr algn="ctr">
              <a:lnSpc>
                <a:spcPct val="120000"/>
              </a:lnSpc>
              <a:defRPr/>
            </a:pPr>
            <a:r>
              <a:rPr lang="zh-CN" altLang="en-US" sz="1400" kern="0" dirty="0">
                <a:solidFill>
                  <a:srgbClr val="000000">
                    <a:lumMod val="85000"/>
                    <a:lumOff val="15000"/>
                  </a:srgbClr>
                </a:solidFill>
                <a:latin typeface="微软雅黑" panose="020B0503020204020204" pitchFamily="34" charset="-122"/>
                <a:ea typeface="微软雅黑" panose="020B0503020204020204" pitchFamily="34" charset="-122"/>
                <a:sym typeface="方正兰亭黑_GBK" panose="02000000000000000000" pitchFamily="2" charset="-122"/>
              </a:rPr>
              <a:t>复制或者部分复制著作权人的软件的。</a:t>
            </a:r>
          </a:p>
        </p:txBody>
      </p:sp>
      <p:sp>
        <p:nvSpPr>
          <p:cNvPr id="59" name="矩形 17"/>
          <p:cNvSpPr>
            <a:spLocks noChangeArrowheads="1"/>
          </p:cNvSpPr>
          <p:nvPr/>
        </p:nvSpPr>
        <p:spPr bwMode="auto">
          <a:xfrm>
            <a:off x="2188844" y="1985070"/>
            <a:ext cx="1461189"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89" tIns="34295" rIns="68589" bIns="34295">
            <a:spAutoFit/>
          </a:bodyPr>
          <a:lstStyle/>
          <a:p>
            <a:pPr algn="ctr">
              <a:lnSpc>
                <a:spcPct val="120000"/>
              </a:lnSpc>
              <a:defRPr/>
            </a:pPr>
            <a:r>
              <a:rPr lang="zh-CN" altLang="en-US" sz="1400" kern="0" dirty="0">
                <a:solidFill>
                  <a:srgbClr val="000000">
                    <a:lumMod val="85000"/>
                    <a:lumOff val="15000"/>
                  </a:srgbClr>
                </a:solidFill>
                <a:latin typeface="微软雅黑" panose="020B0503020204020204" pitchFamily="34" charset="-122"/>
                <a:ea typeface="微软雅黑" panose="020B0503020204020204" pitchFamily="34" charset="-122"/>
                <a:sym typeface="方正兰亭黑_GBK" panose="02000000000000000000" pitchFamily="2" charset="-122"/>
              </a:rPr>
              <a:t>向公众发行、出租、通过信息网络传播著作权人的软件的。</a:t>
            </a:r>
          </a:p>
        </p:txBody>
      </p:sp>
      <p:sp>
        <p:nvSpPr>
          <p:cNvPr id="60" name="矩形 17"/>
          <p:cNvSpPr>
            <a:spLocks noChangeArrowheads="1"/>
          </p:cNvSpPr>
          <p:nvPr/>
        </p:nvSpPr>
        <p:spPr bwMode="auto">
          <a:xfrm>
            <a:off x="3841115" y="1685925"/>
            <a:ext cx="159512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89" tIns="34295" rIns="68589" bIns="34295">
            <a:spAutoFit/>
          </a:bodyPr>
          <a:lstStyle/>
          <a:p>
            <a:pPr algn="ctr">
              <a:lnSpc>
                <a:spcPct val="120000"/>
              </a:lnSpc>
              <a:defRPr/>
            </a:pPr>
            <a:r>
              <a:rPr lang="zh-CN" altLang="en-US" sz="1400" kern="0" dirty="0">
                <a:solidFill>
                  <a:srgbClr val="000000">
                    <a:lumMod val="85000"/>
                    <a:lumOff val="15000"/>
                  </a:srgbClr>
                </a:solidFill>
                <a:latin typeface="微软雅黑" panose="020B0503020204020204" pitchFamily="34" charset="-122"/>
                <a:ea typeface="微软雅黑" panose="020B0503020204020204" pitchFamily="34" charset="-122"/>
                <a:sym typeface="方正兰亭黑_GBK" panose="02000000000000000000" pitchFamily="2" charset="-122"/>
              </a:rPr>
              <a:t>故意避开或者破坏著作权人为保护其软件著作权而采取的技术措施的。</a:t>
            </a:r>
          </a:p>
        </p:txBody>
      </p:sp>
      <p:sp>
        <p:nvSpPr>
          <p:cNvPr id="61" name="矩形 17"/>
          <p:cNvSpPr>
            <a:spLocks noChangeArrowheads="1"/>
          </p:cNvSpPr>
          <p:nvPr/>
        </p:nvSpPr>
        <p:spPr bwMode="auto">
          <a:xfrm>
            <a:off x="5436235" y="2294890"/>
            <a:ext cx="1508760" cy="84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89" tIns="34295" rIns="68589" bIns="34295">
            <a:spAutoFit/>
          </a:bodyPr>
          <a:lstStyle/>
          <a:p>
            <a:pPr algn="ctr">
              <a:lnSpc>
                <a:spcPct val="120000"/>
              </a:lnSpc>
              <a:defRPr/>
            </a:pPr>
            <a:r>
              <a:rPr lang="zh-CN" altLang="en-US" sz="1400" kern="0" dirty="0">
                <a:solidFill>
                  <a:srgbClr val="000000">
                    <a:lumMod val="85000"/>
                    <a:lumOff val="15000"/>
                  </a:srgbClr>
                </a:solidFill>
                <a:latin typeface="微软雅黑" panose="020B0503020204020204" pitchFamily="34" charset="-122"/>
                <a:ea typeface="微软雅黑" panose="020B0503020204020204" pitchFamily="34" charset="-122"/>
                <a:sym typeface="方正兰亭黑_GBK" panose="02000000000000000000" pitchFamily="2" charset="-122"/>
              </a:rPr>
              <a:t>故意删除或者改变软件权利管理电子信息的。</a:t>
            </a:r>
          </a:p>
        </p:txBody>
      </p:sp>
      <p:sp>
        <p:nvSpPr>
          <p:cNvPr id="62" name="矩形 17"/>
          <p:cNvSpPr>
            <a:spLocks noChangeArrowheads="1"/>
          </p:cNvSpPr>
          <p:nvPr/>
        </p:nvSpPr>
        <p:spPr bwMode="auto">
          <a:xfrm>
            <a:off x="7105015" y="2693670"/>
            <a:ext cx="1483995" cy="84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89" tIns="34295" rIns="68589" bIns="34295">
            <a:spAutoFit/>
          </a:bodyPr>
          <a:lstStyle/>
          <a:p>
            <a:pPr algn="ctr">
              <a:lnSpc>
                <a:spcPct val="120000"/>
              </a:lnSpc>
              <a:defRPr/>
            </a:pPr>
            <a:r>
              <a:rPr lang="zh-CN" altLang="en-US" sz="1400" kern="0" dirty="0">
                <a:solidFill>
                  <a:srgbClr val="000000">
                    <a:lumMod val="85000"/>
                    <a:lumOff val="15000"/>
                  </a:srgbClr>
                </a:solidFill>
                <a:latin typeface="微软雅黑" panose="020B0503020204020204" pitchFamily="34" charset="-122"/>
                <a:ea typeface="微软雅黑" panose="020B0503020204020204" pitchFamily="34" charset="-122"/>
                <a:sym typeface="方正兰亭黑_GBK" panose="02000000000000000000" pitchFamily="2" charset="-122"/>
              </a:rPr>
              <a:t>转让或者许可他人行使著作权人的软件著作权的。</a:t>
            </a:r>
          </a:p>
        </p:txBody>
      </p:sp>
      <p:sp>
        <p:nvSpPr>
          <p:cNvPr id="37"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rPr>
              <a:t>2.3.3 民事责任</a:t>
            </a:r>
          </a:p>
        </p:txBody>
      </p:sp>
      <p:sp>
        <p:nvSpPr>
          <p:cNvPr id="2" name="文本框 1"/>
          <p:cNvSpPr txBox="1"/>
          <p:nvPr/>
        </p:nvSpPr>
        <p:spPr>
          <a:xfrm>
            <a:off x="523240" y="405765"/>
            <a:ext cx="8545195" cy="1168400"/>
          </a:xfrm>
          <a:prstGeom prst="rect">
            <a:avLst/>
          </a:prstGeom>
          <a:noFill/>
        </p:spPr>
        <p:txBody>
          <a:bodyPr wrap="square" rtlCol="0">
            <a:spAutoFit/>
          </a:bodyPr>
          <a:lstStyle/>
          <a:p>
            <a:endParaRPr lang="zh-CN" altLang="en-US" sz="1400" b="1">
              <a:solidFill>
                <a:schemeClr val="accent1"/>
              </a:solidFill>
            </a:endParaRPr>
          </a:p>
          <a:p>
            <a:r>
              <a:rPr lang="zh-CN" altLang="en-US" sz="1400" b="1">
                <a:solidFill>
                  <a:schemeClr val="accent1"/>
                </a:solidFill>
              </a:rPr>
              <a:t>　　关于信息网络安全的民事责任制度，我国的多种法规和规章都有所涉及，如国务院2001年12月20日修订的《计算机软件保护条例》第24条规定，除《中华人民共和国著作权法》、本条例或者其他法律、行政法规另有规定外，未经软件著作权人许可，有下列侵权行为的，应当根据情况，承担停止侵害、消除影响、赔礼道歉、赔偿损失等民事责任：</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inVertical)">
                                      <p:cBhvr>
                                        <p:cTn id="7" dur="500"/>
                                        <p:tgtEl>
                                          <p:spTgt spid="34"/>
                                        </p:tgtEl>
                                      </p:cBhvr>
                                    </p:animEffect>
                                  </p:childTnLst>
                                </p:cTn>
                              </p:par>
                            </p:childTnLst>
                          </p:cTn>
                        </p:par>
                        <p:par>
                          <p:cTn id="8" fill="hold">
                            <p:stCondLst>
                              <p:cond delay="500"/>
                            </p:stCondLst>
                            <p:childTnLst>
                              <p:par>
                                <p:cTn id="9" presetID="15"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p:cTn id="11" dur="1000" fill="hold"/>
                                        <p:tgtEl>
                                          <p:spTgt spid="35"/>
                                        </p:tgtEl>
                                        <p:attrNameLst>
                                          <p:attrName>ppt_w</p:attrName>
                                        </p:attrNameLst>
                                      </p:cBhvr>
                                      <p:tavLst>
                                        <p:tav tm="0">
                                          <p:val>
                                            <p:fltVal val="0"/>
                                          </p:val>
                                        </p:tav>
                                        <p:tav tm="100000">
                                          <p:val>
                                            <p:strVal val="#ppt_w"/>
                                          </p:val>
                                        </p:tav>
                                      </p:tavLst>
                                    </p:anim>
                                    <p:anim calcmode="lin" valueType="num">
                                      <p:cBhvr>
                                        <p:cTn id="12" dur="1000" fill="hold"/>
                                        <p:tgtEl>
                                          <p:spTgt spid="35"/>
                                        </p:tgtEl>
                                        <p:attrNameLst>
                                          <p:attrName>ppt_h</p:attrName>
                                        </p:attrNameLst>
                                      </p:cBhvr>
                                      <p:tavLst>
                                        <p:tav tm="0">
                                          <p:val>
                                            <p:fltVal val="0"/>
                                          </p:val>
                                        </p:tav>
                                        <p:tav tm="100000">
                                          <p:val>
                                            <p:strVal val="#ppt_h"/>
                                          </p:val>
                                        </p:tav>
                                      </p:tavLst>
                                    </p:anim>
                                    <p:anim calcmode="lin" valueType="num">
                                      <p:cBhvr>
                                        <p:cTn id="13" dur="1000" fill="hold"/>
                                        <p:tgtEl>
                                          <p:spTgt spid="35"/>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35"/>
                                        </p:tgtEl>
                                        <p:attrNameLst>
                                          <p:attrName>ppt_y</p:attrName>
                                        </p:attrNameLst>
                                      </p:cBhvr>
                                      <p:tavLst>
                                        <p:tav tm="0" fmla="#ppt_y+(sin(-2*pi*(1-$))*-#ppt_x+cos(-2*pi*(1-$))*(1-#ppt_y))*(1-$)">
                                          <p:val>
                                            <p:fltVal val="0"/>
                                          </p:val>
                                        </p:tav>
                                        <p:tav tm="100000">
                                          <p:val>
                                            <p:fltVal val="1"/>
                                          </p:val>
                                        </p:tav>
                                      </p:tavLst>
                                    </p:anim>
                                  </p:childTnLst>
                                </p:cTn>
                              </p:par>
                              <p:par>
                                <p:cTn id="15" presetID="15" presetClass="entr" presetSubtype="0" fill="hold" nodeType="withEffect">
                                  <p:stCondLst>
                                    <p:cond delay="500"/>
                                  </p:stCondLst>
                                  <p:childTnLst>
                                    <p:set>
                                      <p:cBhvr>
                                        <p:cTn id="16" dur="1" fill="hold">
                                          <p:stCondLst>
                                            <p:cond delay="0"/>
                                          </p:stCondLst>
                                        </p:cTn>
                                        <p:tgtEl>
                                          <p:spTgt spid="39"/>
                                        </p:tgtEl>
                                        <p:attrNameLst>
                                          <p:attrName>style.visibility</p:attrName>
                                        </p:attrNameLst>
                                      </p:cBhvr>
                                      <p:to>
                                        <p:strVal val="visible"/>
                                      </p:to>
                                    </p:set>
                                    <p:anim calcmode="lin" valueType="num">
                                      <p:cBhvr>
                                        <p:cTn id="17" dur="1000" fill="hold"/>
                                        <p:tgtEl>
                                          <p:spTgt spid="39"/>
                                        </p:tgtEl>
                                        <p:attrNameLst>
                                          <p:attrName>ppt_w</p:attrName>
                                        </p:attrNameLst>
                                      </p:cBhvr>
                                      <p:tavLst>
                                        <p:tav tm="0">
                                          <p:val>
                                            <p:fltVal val="0"/>
                                          </p:val>
                                        </p:tav>
                                        <p:tav tm="100000">
                                          <p:val>
                                            <p:strVal val="#ppt_w"/>
                                          </p:val>
                                        </p:tav>
                                      </p:tavLst>
                                    </p:anim>
                                    <p:anim calcmode="lin" valueType="num">
                                      <p:cBhvr>
                                        <p:cTn id="18" dur="1000" fill="hold"/>
                                        <p:tgtEl>
                                          <p:spTgt spid="39"/>
                                        </p:tgtEl>
                                        <p:attrNameLst>
                                          <p:attrName>ppt_h</p:attrName>
                                        </p:attrNameLst>
                                      </p:cBhvr>
                                      <p:tavLst>
                                        <p:tav tm="0">
                                          <p:val>
                                            <p:fltVal val="0"/>
                                          </p:val>
                                        </p:tav>
                                        <p:tav tm="100000">
                                          <p:val>
                                            <p:strVal val="#ppt_h"/>
                                          </p:val>
                                        </p:tav>
                                      </p:tavLst>
                                    </p:anim>
                                    <p:anim calcmode="lin" valueType="num">
                                      <p:cBhvr>
                                        <p:cTn id="19" dur="1000" fill="hold"/>
                                        <p:tgtEl>
                                          <p:spTgt spid="39"/>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39"/>
                                        </p:tgtEl>
                                        <p:attrNameLst>
                                          <p:attrName>ppt_y</p:attrName>
                                        </p:attrNameLst>
                                      </p:cBhvr>
                                      <p:tavLst>
                                        <p:tav tm="0" fmla="#ppt_y+(sin(-2*pi*(1-$))*-#ppt_x+cos(-2*pi*(1-$))*(1-#ppt_y))*(1-$)">
                                          <p:val>
                                            <p:fltVal val="0"/>
                                          </p:val>
                                        </p:tav>
                                        <p:tav tm="100000">
                                          <p:val>
                                            <p:fltVal val="1"/>
                                          </p:val>
                                        </p:tav>
                                      </p:tavLst>
                                    </p:anim>
                                  </p:childTnLst>
                                </p:cTn>
                              </p:par>
                              <p:par>
                                <p:cTn id="21" presetID="15" presetClass="entr" presetSubtype="0" fill="hold" nodeType="withEffect">
                                  <p:stCondLst>
                                    <p:cond delay="1000"/>
                                  </p:stCondLst>
                                  <p:childTnLst>
                                    <p:set>
                                      <p:cBhvr>
                                        <p:cTn id="22" dur="1" fill="hold">
                                          <p:stCondLst>
                                            <p:cond delay="0"/>
                                          </p:stCondLst>
                                        </p:cTn>
                                        <p:tgtEl>
                                          <p:spTgt spid="47"/>
                                        </p:tgtEl>
                                        <p:attrNameLst>
                                          <p:attrName>style.visibility</p:attrName>
                                        </p:attrNameLst>
                                      </p:cBhvr>
                                      <p:to>
                                        <p:strVal val="visible"/>
                                      </p:to>
                                    </p:set>
                                    <p:anim calcmode="lin" valueType="num">
                                      <p:cBhvr>
                                        <p:cTn id="23" dur="1000" fill="hold"/>
                                        <p:tgtEl>
                                          <p:spTgt spid="47"/>
                                        </p:tgtEl>
                                        <p:attrNameLst>
                                          <p:attrName>ppt_w</p:attrName>
                                        </p:attrNameLst>
                                      </p:cBhvr>
                                      <p:tavLst>
                                        <p:tav tm="0">
                                          <p:val>
                                            <p:fltVal val="0"/>
                                          </p:val>
                                        </p:tav>
                                        <p:tav tm="100000">
                                          <p:val>
                                            <p:strVal val="#ppt_w"/>
                                          </p:val>
                                        </p:tav>
                                      </p:tavLst>
                                    </p:anim>
                                    <p:anim calcmode="lin" valueType="num">
                                      <p:cBhvr>
                                        <p:cTn id="24" dur="1000" fill="hold"/>
                                        <p:tgtEl>
                                          <p:spTgt spid="47"/>
                                        </p:tgtEl>
                                        <p:attrNameLst>
                                          <p:attrName>ppt_h</p:attrName>
                                        </p:attrNameLst>
                                      </p:cBhvr>
                                      <p:tavLst>
                                        <p:tav tm="0">
                                          <p:val>
                                            <p:fltVal val="0"/>
                                          </p:val>
                                        </p:tav>
                                        <p:tav tm="100000">
                                          <p:val>
                                            <p:strVal val="#ppt_h"/>
                                          </p:val>
                                        </p:tav>
                                      </p:tavLst>
                                    </p:anim>
                                    <p:anim calcmode="lin" valueType="num">
                                      <p:cBhvr>
                                        <p:cTn id="25" dur="1000" fill="hold"/>
                                        <p:tgtEl>
                                          <p:spTgt spid="47"/>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47"/>
                                        </p:tgtEl>
                                        <p:attrNameLst>
                                          <p:attrName>ppt_y</p:attrName>
                                        </p:attrNameLst>
                                      </p:cBhvr>
                                      <p:tavLst>
                                        <p:tav tm="0" fmla="#ppt_y+(sin(-2*pi*(1-$))*-#ppt_x+cos(-2*pi*(1-$))*(1-#ppt_y))*(1-$)">
                                          <p:val>
                                            <p:fltVal val="0"/>
                                          </p:val>
                                        </p:tav>
                                        <p:tav tm="100000">
                                          <p:val>
                                            <p:fltVal val="1"/>
                                          </p:val>
                                        </p:tav>
                                      </p:tavLst>
                                    </p:anim>
                                  </p:childTnLst>
                                </p:cTn>
                              </p:par>
                              <p:par>
                                <p:cTn id="27" presetID="15" presetClass="entr" presetSubtype="0" fill="hold" nodeType="withEffect">
                                  <p:stCondLst>
                                    <p:cond delay="1500"/>
                                  </p:stCondLst>
                                  <p:childTnLst>
                                    <p:set>
                                      <p:cBhvr>
                                        <p:cTn id="28" dur="1" fill="hold">
                                          <p:stCondLst>
                                            <p:cond delay="0"/>
                                          </p:stCondLst>
                                        </p:cTn>
                                        <p:tgtEl>
                                          <p:spTgt spid="43"/>
                                        </p:tgtEl>
                                        <p:attrNameLst>
                                          <p:attrName>style.visibility</p:attrName>
                                        </p:attrNameLst>
                                      </p:cBhvr>
                                      <p:to>
                                        <p:strVal val="visible"/>
                                      </p:to>
                                    </p:set>
                                    <p:anim calcmode="lin" valueType="num">
                                      <p:cBhvr>
                                        <p:cTn id="29" dur="1000" fill="hold"/>
                                        <p:tgtEl>
                                          <p:spTgt spid="43"/>
                                        </p:tgtEl>
                                        <p:attrNameLst>
                                          <p:attrName>ppt_w</p:attrName>
                                        </p:attrNameLst>
                                      </p:cBhvr>
                                      <p:tavLst>
                                        <p:tav tm="0">
                                          <p:val>
                                            <p:fltVal val="0"/>
                                          </p:val>
                                        </p:tav>
                                        <p:tav tm="100000">
                                          <p:val>
                                            <p:strVal val="#ppt_w"/>
                                          </p:val>
                                        </p:tav>
                                      </p:tavLst>
                                    </p:anim>
                                    <p:anim calcmode="lin" valueType="num">
                                      <p:cBhvr>
                                        <p:cTn id="30" dur="1000" fill="hold"/>
                                        <p:tgtEl>
                                          <p:spTgt spid="43"/>
                                        </p:tgtEl>
                                        <p:attrNameLst>
                                          <p:attrName>ppt_h</p:attrName>
                                        </p:attrNameLst>
                                      </p:cBhvr>
                                      <p:tavLst>
                                        <p:tav tm="0">
                                          <p:val>
                                            <p:fltVal val="0"/>
                                          </p:val>
                                        </p:tav>
                                        <p:tav tm="100000">
                                          <p:val>
                                            <p:strVal val="#ppt_h"/>
                                          </p:val>
                                        </p:tav>
                                      </p:tavLst>
                                    </p:anim>
                                    <p:anim calcmode="lin" valueType="num">
                                      <p:cBhvr>
                                        <p:cTn id="31" dur="1000" fill="hold"/>
                                        <p:tgtEl>
                                          <p:spTgt spid="43"/>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43"/>
                                        </p:tgtEl>
                                        <p:attrNameLst>
                                          <p:attrName>ppt_y</p:attrName>
                                        </p:attrNameLst>
                                      </p:cBhvr>
                                      <p:tavLst>
                                        <p:tav tm="0" fmla="#ppt_y+(sin(-2*pi*(1-$))*-#ppt_x+cos(-2*pi*(1-$))*(1-#ppt_y))*(1-$)">
                                          <p:val>
                                            <p:fltVal val="0"/>
                                          </p:val>
                                        </p:tav>
                                        <p:tav tm="100000">
                                          <p:val>
                                            <p:fltVal val="1"/>
                                          </p:val>
                                        </p:tav>
                                      </p:tavLst>
                                    </p:anim>
                                  </p:childTnLst>
                                </p:cTn>
                              </p:par>
                              <p:par>
                                <p:cTn id="33" presetID="15" presetClass="entr" presetSubtype="0" fill="hold" nodeType="withEffect">
                                  <p:stCondLst>
                                    <p:cond delay="2000"/>
                                  </p:stCondLst>
                                  <p:childTnLst>
                                    <p:set>
                                      <p:cBhvr>
                                        <p:cTn id="34" dur="1" fill="hold">
                                          <p:stCondLst>
                                            <p:cond delay="0"/>
                                          </p:stCondLst>
                                        </p:cTn>
                                        <p:tgtEl>
                                          <p:spTgt spid="51"/>
                                        </p:tgtEl>
                                        <p:attrNameLst>
                                          <p:attrName>style.visibility</p:attrName>
                                        </p:attrNameLst>
                                      </p:cBhvr>
                                      <p:to>
                                        <p:strVal val="visible"/>
                                      </p:to>
                                    </p:set>
                                    <p:anim calcmode="lin" valueType="num">
                                      <p:cBhvr>
                                        <p:cTn id="35" dur="1000" fill="hold"/>
                                        <p:tgtEl>
                                          <p:spTgt spid="51"/>
                                        </p:tgtEl>
                                        <p:attrNameLst>
                                          <p:attrName>ppt_w</p:attrName>
                                        </p:attrNameLst>
                                      </p:cBhvr>
                                      <p:tavLst>
                                        <p:tav tm="0">
                                          <p:val>
                                            <p:fltVal val="0"/>
                                          </p:val>
                                        </p:tav>
                                        <p:tav tm="100000">
                                          <p:val>
                                            <p:strVal val="#ppt_w"/>
                                          </p:val>
                                        </p:tav>
                                      </p:tavLst>
                                    </p:anim>
                                    <p:anim calcmode="lin" valueType="num">
                                      <p:cBhvr>
                                        <p:cTn id="36" dur="1000" fill="hold"/>
                                        <p:tgtEl>
                                          <p:spTgt spid="51"/>
                                        </p:tgtEl>
                                        <p:attrNameLst>
                                          <p:attrName>ppt_h</p:attrName>
                                        </p:attrNameLst>
                                      </p:cBhvr>
                                      <p:tavLst>
                                        <p:tav tm="0">
                                          <p:val>
                                            <p:fltVal val="0"/>
                                          </p:val>
                                        </p:tav>
                                        <p:tav tm="100000">
                                          <p:val>
                                            <p:strVal val="#ppt_h"/>
                                          </p:val>
                                        </p:tav>
                                      </p:tavLst>
                                    </p:anim>
                                    <p:anim calcmode="lin" valueType="num">
                                      <p:cBhvr>
                                        <p:cTn id="37" dur="1000" fill="hold"/>
                                        <p:tgtEl>
                                          <p:spTgt spid="51"/>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51"/>
                                        </p:tgtEl>
                                        <p:attrNameLst>
                                          <p:attrName>ppt_y</p:attrName>
                                        </p:attrNameLst>
                                      </p:cBhvr>
                                      <p:tavLst>
                                        <p:tav tm="0" fmla="#ppt_y+(sin(-2*pi*(1-$))*-#ppt_x+cos(-2*pi*(1-$))*(1-#ppt_y))*(1-$)">
                                          <p:val>
                                            <p:fltVal val="0"/>
                                          </p:val>
                                        </p:tav>
                                        <p:tav tm="100000">
                                          <p:val>
                                            <p:fltVal val="1"/>
                                          </p:val>
                                        </p:tav>
                                      </p:tavLst>
                                    </p:anim>
                                  </p:childTnLst>
                                </p:cTn>
                              </p:par>
                            </p:childTnLst>
                          </p:cTn>
                        </p:par>
                        <p:par>
                          <p:cTn id="39" fill="hold">
                            <p:stCondLst>
                              <p:cond delay="1500"/>
                            </p:stCondLst>
                            <p:childTnLst>
                              <p:par>
                                <p:cTn id="40" presetID="42" presetClass="entr" presetSubtype="0" fill="hold" grpId="0" nodeType="afterEffect">
                                  <p:stCondLst>
                                    <p:cond delay="0"/>
                                  </p:stCondLst>
                                  <p:childTnLst>
                                    <p:set>
                                      <p:cBhvr>
                                        <p:cTn id="41" dur="1" fill="hold">
                                          <p:stCondLst>
                                            <p:cond delay="0"/>
                                          </p:stCondLst>
                                        </p:cTn>
                                        <p:tgtEl>
                                          <p:spTgt spid="58"/>
                                        </p:tgtEl>
                                        <p:attrNameLst>
                                          <p:attrName>style.visibility</p:attrName>
                                        </p:attrNameLst>
                                      </p:cBhvr>
                                      <p:to>
                                        <p:strVal val="visible"/>
                                      </p:to>
                                    </p:set>
                                    <p:animEffect>
                                      <p:cBhvr>
                                        <p:cTn id="42" dur="750"/>
                                        <p:tgtEl>
                                          <p:spTgt spid="58"/>
                                        </p:tgtEl>
                                      </p:cBhvr>
                                    </p:animEffect>
                                    <p:anim calcmode="lin" valueType="num">
                                      <p:cBhvr>
                                        <p:cTn id="43" dur="750" fill="hold"/>
                                        <p:tgtEl>
                                          <p:spTgt spid="58"/>
                                        </p:tgtEl>
                                        <p:attrNameLst>
                                          <p:attrName>ppt_x</p:attrName>
                                        </p:attrNameLst>
                                      </p:cBhvr>
                                      <p:tavLst>
                                        <p:tav tm="0">
                                          <p:val>
                                            <p:strVal val="#ppt_x"/>
                                          </p:val>
                                        </p:tav>
                                        <p:tav tm="100000">
                                          <p:val>
                                            <p:strVal val="#ppt_x"/>
                                          </p:val>
                                        </p:tav>
                                      </p:tavLst>
                                    </p:anim>
                                    <p:anim calcmode="lin" valueType="num">
                                      <p:cBhvr>
                                        <p:cTn id="44" dur="750" fill="hold"/>
                                        <p:tgtEl>
                                          <p:spTgt spid="5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animEffect>
                                      <p:cBhvr>
                                        <p:cTn id="47" dur="750"/>
                                        <p:tgtEl>
                                          <p:spTgt spid="59"/>
                                        </p:tgtEl>
                                      </p:cBhvr>
                                    </p:animEffect>
                                    <p:anim calcmode="lin" valueType="num">
                                      <p:cBhvr>
                                        <p:cTn id="48" dur="750" fill="hold"/>
                                        <p:tgtEl>
                                          <p:spTgt spid="59"/>
                                        </p:tgtEl>
                                        <p:attrNameLst>
                                          <p:attrName>ppt_x</p:attrName>
                                        </p:attrNameLst>
                                      </p:cBhvr>
                                      <p:tavLst>
                                        <p:tav tm="0">
                                          <p:val>
                                            <p:strVal val="#ppt_x"/>
                                          </p:val>
                                        </p:tav>
                                        <p:tav tm="100000">
                                          <p:val>
                                            <p:strVal val="#ppt_x"/>
                                          </p:val>
                                        </p:tav>
                                      </p:tavLst>
                                    </p:anim>
                                    <p:anim calcmode="lin" valueType="num">
                                      <p:cBhvr>
                                        <p:cTn id="49" dur="750" fill="hold"/>
                                        <p:tgtEl>
                                          <p:spTgt spid="5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p:cBhvr>
                                        <p:cTn id="52" dur="750"/>
                                        <p:tgtEl>
                                          <p:spTgt spid="60"/>
                                        </p:tgtEl>
                                      </p:cBhvr>
                                    </p:animEffect>
                                    <p:anim calcmode="lin" valueType="num">
                                      <p:cBhvr>
                                        <p:cTn id="53" dur="750" fill="hold"/>
                                        <p:tgtEl>
                                          <p:spTgt spid="60"/>
                                        </p:tgtEl>
                                        <p:attrNameLst>
                                          <p:attrName>ppt_x</p:attrName>
                                        </p:attrNameLst>
                                      </p:cBhvr>
                                      <p:tavLst>
                                        <p:tav tm="0">
                                          <p:val>
                                            <p:strVal val="#ppt_x"/>
                                          </p:val>
                                        </p:tav>
                                        <p:tav tm="100000">
                                          <p:val>
                                            <p:strVal val="#ppt_x"/>
                                          </p:val>
                                        </p:tav>
                                      </p:tavLst>
                                    </p:anim>
                                    <p:anim calcmode="lin" valueType="num">
                                      <p:cBhvr>
                                        <p:cTn id="54" dur="750" fill="hold"/>
                                        <p:tgtEl>
                                          <p:spTgt spid="6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61"/>
                                        </p:tgtEl>
                                        <p:attrNameLst>
                                          <p:attrName>style.visibility</p:attrName>
                                        </p:attrNameLst>
                                      </p:cBhvr>
                                      <p:to>
                                        <p:strVal val="visible"/>
                                      </p:to>
                                    </p:set>
                                    <p:animEffect>
                                      <p:cBhvr>
                                        <p:cTn id="57" dur="750"/>
                                        <p:tgtEl>
                                          <p:spTgt spid="61"/>
                                        </p:tgtEl>
                                      </p:cBhvr>
                                    </p:animEffect>
                                    <p:anim calcmode="lin" valueType="num">
                                      <p:cBhvr>
                                        <p:cTn id="58" dur="750" fill="hold"/>
                                        <p:tgtEl>
                                          <p:spTgt spid="61"/>
                                        </p:tgtEl>
                                        <p:attrNameLst>
                                          <p:attrName>ppt_x</p:attrName>
                                        </p:attrNameLst>
                                      </p:cBhvr>
                                      <p:tavLst>
                                        <p:tav tm="0">
                                          <p:val>
                                            <p:strVal val="#ppt_x"/>
                                          </p:val>
                                        </p:tav>
                                        <p:tav tm="100000">
                                          <p:val>
                                            <p:strVal val="#ppt_x"/>
                                          </p:val>
                                        </p:tav>
                                      </p:tavLst>
                                    </p:anim>
                                    <p:anim calcmode="lin" valueType="num">
                                      <p:cBhvr>
                                        <p:cTn id="59" dur="750" fill="hold"/>
                                        <p:tgtEl>
                                          <p:spTgt spid="6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Effect>
                                      <p:cBhvr>
                                        <p:cTn id="62" dur="750"/>
                                        <p:tgtEl>
                                          <p:spTgt spid="62"/>
                                        </p:tgtEl>
                                      </p:cBhvr>
                                    </p:animEffect>
                                    <p:anim calcmode="lin" valueType="num">
                                      <p:cBhvr>
                                        <p:cTn id="63" dur="750" fill="hold"/>
                                        <p:tgtEl>
                                          <p:spTgt spid="62"/>
                                        </p:tgtEl>
                                        <p:attrNameLst>
                                          <p:attrName>ppt_x</p:attrName>
                                        </p:attrNameLst>
                                      </p:cBhvr>
                                      <p:tavLst>
                                        <p:tav tm="0">
                                          <p:val>
                                            <p:strVal val="#ppt_x"/>
                                          </p:val>
                                        </p:tav>
                                        <p:tav tm="100000">
                                          <p:val>
                                            <p:strVal val="#ppt_x"/>
                                          </p:val>
                                        </p:tav>
                                      </p:tavLst>
                                    </p:anim>
                                    <p:anim calcmode="lin" valueType="num">
                                      <p:cBhvr>
                                        <p:cTn id="64" dur="75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58" grpId="0" bldLvl="0" autoUpdateAnimBg="0"/>
      <p:bldP spid="59" grpId="0" bldLvl="0" autoUpdateAnimBg="0"/>
      <p:bldP spid="60" grpId="0" bldLvl="0" autoUpdateAnimBg="0"/>
      <p:bldP spid="61" grpId="0" bldLvl="0" autoUpdateAnimBg="0"/>
      <p:bldP spid="62"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3970"/>
            <a:ext cx="9144000" cy="5143500"/>
          </a:xfrm>
          <a:prstGeom prst="rect">
            <a:avLst/>
          </a:prstGeom>
          <a:solidFill>
            <a:srgbClr val="EDEDEB"/>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3" name="直角三角形 12"/>
          <p:cNvSpPr/>
          <p:nvPr/>
        </p:nvSpPr>
        <p:spPr>
          <a:xfrm flipH="1">
            <a:off x="3682219" y="0"/>
            <a:ext cx="5461781" cy="5143500"/>
          </a:xfrm>
          <a:prstGeom prst="rtTriangle">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斜纹 13"/>
          <p:cNvSpPr/>
          <p:nvPr/>
        </p:nvSpPr>
        <p:spPr>
          <a:xfrm>
            <a:off x="5591908" y="0"/>
            <a:ext cx="2877178" cy="2700997"/>
          </a:xfrm>
          <a:prstGeom prst="diagStripe">
            <a:avLst>
              <a:gd name="adj" fmla="val 46235"/>
            </a:avLst>
          </a:prstGeom>
          <a:blipFill rotWithShape="1">
            <a:blip r:embed="rId3"/>
            <a:tile algn="t"/>
          </a:blip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 name="斜纹 16"/>
          <p:cNvSpPr/>
          <p:nvPr/>
        </p:nvSpPr>
        <p:spPr>
          <a:xfrm>
            <a:off x="7973774" y="0"/>
            <a:ext cx="990623" cy="929963"/>
          </a:xfrm>
          <a:prstGeom prst="diagStripe">
            <a:avLst>
              <a:gd name="adj" fmla="val 75545"/>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 name="任意多边形 17"/>
          <p:cNvSpPr/>
          <p:nvPr/>
        </p:nvSpPr>
        <p:spPr>
          <a:xfrm>
            <a:off x="4013425" y="4437039"/>
            <a:ext cx="990623" cy="706462"/>
          </a:xfrm>
          <a:custGeom>
            <a:avLst/>
            <a:gdLst>
              <a:gd name="connsiteX0" fmla="*/ 997821 w 1320830"/>
              <a:gd name="connsiteY0" fmla="*/ 0 h 941949"/>
              <a:gd name="connsiteX1" fmla="*/ 1320830 w 1320830"/>
              <a:gd name="connsiteY1" fmla="*/ 0 h 941949"/>
              <a:gd name="connsiteX2" fmla="*/ 317439 w 1320830"/>
              <a:gd name="connsiteY2" fmla="*/ 941949 h 941949"/>
              <a:gd name="connsiteX3" fmla="*/ 0 w 1320830"/>
              <a:gd name="connsiteY3" fmla="*/ 941949 h 941949"/>
              <a:gd name="connsiteX4" fmla="*/ 0 w 1320830"/>
              <a:gd name="connsiteY4" fmla="*/ 936720 h 94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830" h="941949">
                <a:moveTo>
                  <a:pt x="997821" y="0"/>
                </a:moveTo>
                <a:lnTo>
                  <a:pt x="1320830" y="0"/>
                </a:lnTo>
                <a:lnTo>
                  <a:pt x="317439" y="941949"/>
                </a:lnTo>
                <a:lnTo>
                  <a:pt x="0" y="941949"/>
                </a:lnTo>
                <a:lnTo>
                  <a:pt x="0" y="936720"/>
                </a:lnTo>
                <a:close/>
              </a:path>
            </a:pathLst>
          </a:custGeom>
          <a:solidFill>
            <a:srgbClr val="A6A6A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3" name="任意多边形 22"/>
          <p:cNvSpPr/>
          <p:nvPr/>
        </p:nvSpPr>
        <p:spPr>
          <a:xfrm>
            <a:off x="268196" y="3844977"/>
            <a:ext cx="1810306" cy="1301936"/>
          </a:xfrm>
          <a:custGeom>
            <a:avLst/>
            <a:gdLst>
              <a:gd name="connsiteX0" fmla="*/ 1823461 w 2413741"/>
              <a:gd name="connsiteY0" fmla="*/ 0 h 1735915"/>
              <a:gd name="connsiteX1" fmla="*/ 2413741 w 2413741"/>
              <a:gd name="connsiteY1" fmla="*/ 0 h 1735915"/>
              <a:gd name="connsiteX2" fmla="*/ 564595 w 2413741"/>
              <a:gd name="connsiteY2" fmla="*/ 1735915 h 1735915"/>
              <a:gd name="connsiteX3" fmla="*/ 0 w 2413741"/>
              <a:gd name="connsiteY3" fmla="*/ 1735915 h 1735915"/>
              <a:gd name="connsiteX4" fmla="*/ 0 w 2413741"/>
              <a:gd name="connsiteY4" fmla="*/ 1711802 h 17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741" h="1735915">
                <a:moveTo>
                  <a:pt x="1823461" y="0"/>
                </a:moveTo>
                <a:lnTo>
                  <a:pt x="2413741" y="0"/>
                </a:lnTo>
                <a:lnTo>
                  <a:pt x="564595" y="1735915"/>
                </a:lnTo>
                <a:lnTo>
                  <a:pt x="0" y="1735915"/>
                </a:lnTo>
                <a:lnTo>
                  <a:pt x="0" y="1711802"/>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4" name="任意多边形 23"/>
          <p:cNvSpPr/>
          <p:nvPr/>
        </p:nvSpPr>
        <p:spPr>
          <a:xfrm>
            <a:off x="0" y="4756278"/>
            <a:ext cx="523886" cy="387222"/>
          </a:xfrm>
          <a:custGeom>
            <a:avLst/>
            <a:gdLst>
              <a:gd name="connsiteX0" fmla="*/ 543196 w 698514"/>
              <a:gd name="connsiteY0" fmla="*/ 0 h 516296"/>
              <a:gd name="connsiteX1" fmla="*/ 698514 w 698514"/>
              <a:gd name="connsiteY1" fmla="*/ 0 h 516296"/>
              <a:gd name="connsiteX2" fmla="*/ 148541 w 698514"/>
              <a:gd name="connsiteY2" fmla="*/ 516296 h 516296"/>
              <a:gd name="connsiteX3" fmla="*/ 0 w 698514"/>
              <a:gd name="connsiteY3" fmla="*/ 516296 h 516296"/>
              <a:gd name="connsiteX4" fmla="*/ 0 w 698514"/>
              <a:gd name="connsiteY4" fmla="*/ 509934 h 5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514" h="516296">
                <a:moveTo>
                  <a:pt x="543196" y="0"/>
                </a:moveTo>
                <a:lnTo>
                  <a:pt x="698514" y="0"/>
                </a:lnTo>
                <a:lnTo>
                  <a:pt x="148541" y="516296"/>
                </a:lnTo>
                <a:lnTo>
                  <a:pt x="0" y="516296"/>
                </a:lnTo>
                <a:lnTo>
                  <a:pt x="0" y="509934"/>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5" name="斜纹 24"/>
          <p:cNvSpPr/>
          <p:nvPr/>
        </p:nvSpPr>
        <p:spPr>
          <a:xfrm>
            <a:off x="0" y="2767496"/>
            <a:ext cx="2295525" cy="2154960"/>
          </a:xfrm>
          <a:prstGeom prst="diagStripe">
            <a:avLst>
              <a:gd name="adj" fmla="val 75545"/>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6" name="任意多边形 25"/>
          <p:cNvSpPr/>
          <p:nvPr/>
        </p:nvSpPr>
        <p:spPr>
          <a:xfrm>
            <a:off x="0" y="3557572"/>
            <a:ext cx="834983" cy="783853"/>
          </a:xfrm>
          <a:custGeom>
            <a:avLst/>
            <a:gdLst>
              <a:gd name="connsiteX0" fmla="*/ 789260 w 1113310"/>
              <a:gd name="connsiteY0" fmla="*/ 0 h 1045137"/>
              <a:gd name="connsiteX1" fmla="*/ 1113310 w 1113310"/>
              <a:gd name="connsiteY1" fmla="*/ 0 h 1045137"/>
              <a:gd name="connsiteX2" fmla="*/ 0 w 1113310"/>
              <a:gd name="connsiteY2" fmla="*/ 1045137 h 1045137"/>
              <a:gd name="connsiteX3" fmla="*/ 0 w 1113310"/>
              <a:gd name="connsiteY3" fmla="*/ 740930 h 1045137"/>
            </a:gdLst>
            <a:ahLst/>
            <a:cxnLst>
              <a:cxn ang="0">
                <a:pos x="connsiteX0" y="connsiteY0"/>
              </a:cxn>
              <a:cxn ang="0">
                <a:pos x="connsiteX1" y="connsiteY1"/>
              </a:cxn>
              <a:cxn ang="0">
                <a:pos x="connsiteX2" y="connsiteY2"/>
              </a:cxn>
              <a:cxn ang="0">
                <a:pos x="connsiteX3" y="connsiteY3"/>
              </a:cxn>
            </a:cxnLst>
            <a:rect l="l" t="t" r="r" b="b"/>
            <a:pathLst>
              <a:path w="1113310" h="1045137">
                <a:moveTo>
                  <a:pt x="789260" y="0"/>
                </a:moveTo>
                <a:lnTo>
                  <a:pt x="1113310" y="0"/>
                </a:lnTo>
                <a:lnTo>
                  <a:pt x="0" y="1045137"/>
                </a:lnTo>
                <a:lnTo>
                  <a:pt x="0" y="740930"/>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7" name="任意多边形 26"/>
          <p:cNvSpPr/>
          <p:nvPr/>
        </p:nvSpPr>
        <p:spPr>
          <a:xfrm>
            <a:off x="1" y="-5565"/>
            <a:ext cx="1053821" cy="989291"/>
          </a:xfrm>
          <a:custGeom>
            <a:avLst/>
            <a:gdLst>
              <a:gd name="connsiteX0" fmla="*/ 1025302 w 1405095"/>
              <a:gd name="connsiteY0" fmla="*/ 0 h 1319055"/>
              <a:gd name="connsiteX1" fmla="*/ 1405095 w 1405095"/>
              <a:gd name="connsiteY1" fmla="*/ 0 h 1319055"/>
              <a:gd name="connsiteX2" fmla="*/ 0 w 1405095"/>
              <a:gd name="connsiteY2" fmla="*/ 1319055 h 1319055"/>
              <a:gd name="connsiteX3" fmla="*/ 0 w 1405095"/>
              <a:gd name="connsiteY3" fmla="*/ 962518 h 1319055"/>
            </a:gdLst>
            <a:ahLst/>
            <a:cxnLst>
              <a:cxn ang="0">
                <a:pos x="connsiteX0" y="connsiteY0"/>
              </a:cxn>
              <a:cxn ang="0">
                <a:pos x="connsiteX1" y="connsiteY1"/>
              </a:cxn>
              <a:cxn ang="0">
                <a:pos x="connsiteX2" y="connsiteY2"/>
              </a:cxn>
              <a:cxn ang="0">
                <a:pos x="connsiteX3" y="connsiteY3"/>
              </a:cxn>
            </a:cxnLst>
            <a:rect l="l" t="t" r="r" b="b"/>
            <a:pathLst>
              <a:path w="1405095" h="1319055">
                <a:moveTo>
                  <a:pt x="1025302" y="0"/>
                </a:moveTo>
                <a:lnTo>
                  <a:pt x="1405095" y="0"/>
                </a:lnTo>
                <a:lnTo>
                  <a:pt x="0" y="1319055"/>
                </a:lnTo>
                <a:lnTo>
                  <a:pt x="0" y="962518"/>
                </a:lnTo>
                <a:close/>
              </a:path>
            </a:pathLst>
          </a:custGeom>
          <a:solidFill>
            <a:sysClr val="window" lastClr="FFFFFF">
              <a:lumMod val="8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 name="Text Box 197"/>
          <p:cNvSpPr txBox="1">
            <a:spLocks noChangeArrowheads="1"/>
          </p:cNvSpPr>
          <p:nvPr/>
        </p:nvSpPr>
        <p:spPr bwMode="ltGray">
          <a:xfrm>
            <a:off x="6673215" y="4335145"/>
            <a:ext cx="2014855" cy="320675"/>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FF0517"/>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500" tIns="36750" rIns="73500" bIns="36750">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defTabSz="822960">
              <a:spcBef>
                <a:spcPct val="50000"/>
              </a:spcBef>
            </a:pPr>
            <a:r>
              <a:rPr lang="zh-CN" altLang="en-US" sz="1620" dirty="0">
                <a:solidFill>
                  <a:schemeClr val="accent2"/>
                </a:solidFill>
                <a:latin typeface="微软雅黑" panose="020B0503020204020204" pitchFamily="34" charset="-122"/>
                <a:ea typeface="微软雅黑" panose="020B0503020204020204" pitchFamily="34" charset="-122"/>
                <a:sym typeface="+mn-ea"/>
              </a:rPr>
              <a:t>德才兼备 </a:t>
            </a:r>
            <a:r>
              <a:rPr lang="en-US" altLang="zh-CN" sz="1620" dirty="0">
                <a:solidFill>
                  <a:schemeClr val="accent2"/>
                </a:solidFill>
                <a:latin typeface="微软雅黑" panose="020B0503020204020204" pitchFamily="34" charset="-122"/>
                <a:ea typeface="微软雅黑" panose="020B0503020204020204" pitchFamily="34" charset="-122"/>
                <a:sym typeface="+mn-ea"/>
              </a:rPr>
              <a:t>• </a:t>
            </a:r>
            <a:r>
              <a:rPr lang="zh-CN" altLang="en-US" sz="1620" dirty="0">
                <a:solidFill>
                  <a:schemeClr val="accent2"/>
                </a:solidFill>
                <a:latin typeface="微软雅黑" panose="020B0503020204020204" pitchFamily="34" charset="-122"/>
                <a:ea typeface="微软雅黑" panose="020B0503020204020204" pitchFamily="34" charset="-122"/>
                <a:sym typeface="+mn-ea"/>
              </a:rPr>
              <a:t>文武双全</a:t>
            </a:r>
          </a:p>
        </p:txBody>
      </p:sp>
      <p:sp>
        <p:nvSpPr>
          <p:cNvPr id="20" name="TextBox 42"/>
          <p:cNvSpPr txBox="1"/>
          <p:nvPr/>
        </p:nvSpPr>
        <p:spPr>
          <a:xfrm>
            <a:off x="2404408" y="1226437"/>
            <a:ext cx="1828800" cy="589280"/>
          </a:xfrm>
          <a:prstGeom prst="rect">
            <a:avLst/>
          </a:prstGeom>
          <a:noFill/>
        </p:spPr>
        <p:txBody>
          <a:bodyPr wrap="none" rtlCol="0">
            <a:spAutoFit/>
          </a:bodyPr>
          <a:lstStyle/>
          <a:p>
            <a:pPr algn="ctr"/>
            <a:r>
              <a:rPr lang="zh-CN" altLang="en-US" sz="3240" b="1" dirty="0">
                <a:solidFill>
                  <a:prstClr val="black"/>
                </a:solidFill>
                <a:latin typeface="微软雅黑" panose="020B0503020204020204" pitchFamily="34" charset="-122"/>
                <a:ea typeface="微软雅黑" panose="020B0503020204020204" pitchFamily="34" charset="-122"/>
                <a:sym typeface="+mn-ea"/>
              </a:rPr>
              <a:t>谢谢观赏  </a:t>
            </a:r>
            <a:endParaRPr lang="zh-CN" altLang="en-US" sz="3240" b="1" dirty="0">
              <a:solidFill>
                <a:prstClr val="black"/>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1403648" y="1882584"/>
            <a:ext cx="3829973" cy="0"/>
          </a:xfrm>
          <a:prstGeom prst="line">
            <a:avLst/>
          </a:prstGeom>
          <a:noFill/>
          <a:ln w="28575" cap="flat" cmpd="sng" algn="ctr">
            <a:solidFill>
              <a:srgbClr val="003466"/>
            </a:solidFill>
            <a:prstDash val="solid"/>
          </a:ln>
          <a:effectLst/>
        </p:spPr>
      </p:cxnSp>
      <p:pic>
        <p:nvPicPr>
          <p:cNvPr id="4" name="图片 3" descr="0"/>
          <p:cNvPicPr>
            <a:picLocks noChangeAspect="1"/>
          </p:cNvPicPr>
          <p:nvPr/>
        </p:nvPicPr>
        <p:blipFill>
          <a:blip r:embed="rId4"/>
          <a:stretch>
            <a:fillRect/>
          </a:stretch>
        </p:blipFill>
        <p:spPr>
          <a:xfrm>
            <a:off x="6286500" y="2323465"/>
            <a:ext cx="2787650" cy="2012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40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20"/>
                                        </p:tgtEl>
                                        <p:attrNameLst>
                                          <p:attrName>ppt_y</p:attrName>
                                        </p:attrNameLst>
                                      </p:cBhvr>
                                      <p:tavLst>
                                        <p:tav tm="0">
                                          <p:val>
                                            <p:strVal val="#ppt_y"/>
                                          </p:val>
                                        </p:tav>
                                        <p:tav tm="100000">
                                          <p:val>
                                            <p:strVal val="#ppt_y"/>
                                          </p:val>
                                        </p:tav>
                                      </p:tavLst>
                                    </p:anim>
                                    <p:anim calcmode="lin" valueType="num">
                                      <p:cBhvr>
                                        <p:cTn id="4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20"/>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7" grpId="0" bldLvl="0" animBg="1"/>
      <p:bldP spid="18" grpId="0" bldLvl="0" animBg="1"/>
      <p:bldP spid="23" grpId="0" bldLvl="0" animBg="1"/>
      <p:bldP spid="24" grpId="0" bldLvl="0" animBg="1"/>
      <p:bldP spid="25" grpId="0" bldLvl="0" animBg="1"/>
      <p:bldP spid="26" grpId="0" bldLvl="0" animBg="1"/>
      <p:bldP spid="27" grpId="0" bldLvl="0" animBg="1"/>
      <p:bldP spid="19" grpId="0" bldLvl="0" animBg="1"/>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3"/>
          <p:cNvSpPr txBox="1">
            <a:spLocks noChangeArrowheads="1"/>
          </p:cNvSpPr>
          <p:nvPr/>
        </p:nvSpPr>
        <p:spPr bwMode="auto">
          <a:xfrm>
            <a:off x="899795" y="262890"/>
            <a:ext cx="57588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rPr>
              <a:t>2.1.1 计算机取证与司法鉴定的法律基础</a:t>
            </a:r>
          </a:p>
        </p:txBody>
      </p:sp>
      <p:sp>
        <p:nvSpPr>
          <p:cNvPr id="2" name="文本框 1"/>
          <p:cNvSpPr txBox="1"/>
          <p:nvPr/>
        </p:nvSpPr>
        <p:spPr>
          <a:xfrm>
            <a:off x="613410" y="1009015"/>
            <a:ext cx="7919085" cy="3415030"/>
          </a:xfrm>
          <a:prstGeom prst="rect">
            <a:avLst/>
          </a:prstGeom>
          <a:noFill/>
        </p:spPr>
        <p:txBody>
          <a:bodyPr wrap="square" rtlCol="0">
            <a:spAutoFit/>
          </a:bodyPr>
          <a:lstStyle/>
          <a:p>
            <a:r>
              <a:rPr lang="en-US" altLang="zh-CN"/>
              <a:t>       </a:t>
            </a:r>
            <a:r>
              <a:rPr lang="en-US" altLang="zh-CN" b="1">
                <a:solidFill>
                  <a:schemeClr val="accent1"/>
                </a:solidFill>
                <a:latin typeface="+mn-ea"/>
                <a:cs typeface="+mn-ea"/>
              </a:rPr>
              <a:t>  </a:t>
            </a:r>
            <a:r>
              <a:rPr lang="zh-CN" altLang="en-US" b="1">
                <a:solidFill>
                  <a:schemeClr val="accent1"/>
                </a:solidFill>
                <a:latin typeface="+mn-ea"/>
                <a:cs typeface="+mn-ea"/>
              </a:rPr>
              <a:t>2012年3月14日，全国人大会议审议通过的新刑事诉讼法第48条规定：“可以用于证明案件事实的材料，都是证据。主要包括：物证；书证；证人证言；被害人陈述；犯罪嫌疑人、被告人供述和辩解；鉴定意见；勘验、检查、辨认、侦查实验等笔录；视听资料、电子数据。证据必须经过查证属实，才能作为定案的根据”。</a:t>
            </a:r>
          </a:p>
          <a:p>
            <a:r>
              <a:rPr lang="zh-CN" altLang="en-US" b="1">
                <a:solidFill>
                  <a:schemeClr val="accent1"/>
                </a:solidFill>
                <a:latin typeface="+mn-ea"/>
                <a:cs typeface="+mn-ea"/>
              </a:rPr>
              <a:t>　　同时第52条规定：“人民法院、人民检察院和公安机关有权向有关单位和个人收集、调取证据。有关单位和个人应当如实提供证据。行政机关在行政执法和查办案件过程中收集的物证、书证、视听资料、电子数据等证据材料，在刑事诉讼中可以作为证据使用。对涉及国家秘密、商业秘密、个人隐私的证据，应当保密。凡是伪造证据、隐匿证据或者毁灭证据的，无论属于何方，必须受法律追究。” 明确规定了电子数据作为法定证据类型之一，且可以在刑事诉讼中作为证据使用，从而赋予了电子数据证据有效的法律基础。</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42975" y="253365"/>
            <a:ext cx="7114540" cy="368300"/>
          </a:xfrm>
          <a:prstGeom prst="rect">
            <a:avLst/>
          </a:prstGeom>
          <a:noFill/>
        </p:spPr>
        <p:txBody>
          <a:bodyPr wrap="square" rtlCol="0">
            <a:spAutoFit/>
          </a:bodyPr>
          <a:lstStyle/>
          <a:p>
            <a:r>
              <a:rPr lang="zh-CN" altLang="en-US" b="1">
                <a:solidFill>
                  <a:schemeClr val="accent3">
                    <a:lumMod val="75000"/>
                    <a:lumOff val="25000"/>
                  </a:schemeClr>
                </a:solidFill>
                <a:latin typeface="微软雅黑" panose="020B0503020204020204" pitchFamily="34" charset="-122"/>
                <a:ea typeface="微软雅黑" panose="020B0503020204020204" pitchFamily="34" charset="-122"/>
              </a:rPr>
              <a:t>2.1.2 计算机取证与司法鉴定的技术基础</a:t>
            </a:r>
          </a:p>
        </p:txBody>
      </p:sp>
      <p:sp>
        <p:nvSpPr>
          <p:cNvPr id="3" name="文本框 2"/>
          <p:cNvSpPr txBox="1"/>
          <p:nvPr/>
        </p:nvSpPr>
        <p:spPr>
          <a:xfrm>
            <a:off x="598170" y="1031240"/>
            <a:ext cx="7804785" cy="2245360"/>
          </a:xfrm>
          <a:prstGeom prst="rect">
            <a:avLst/>
          </a:prstGeom>
          <a:noFill/>
        </p:spPr>
        <p:txBody>
          <a:bodyPr wrap="square" rtlCol="0">
            <a:spAutoFit/>
          </a:bodyPr>
          <a:lstStyle/>
          <a:p>
            <a:r>
              <a:rPr lang="zh-CN" altLang="en-US" sz="2000" b="1">
                <a:solidFill>
                  <a:schemeClr val="accent1"/>
                </a:solidFill>
                <a:latin typeface="宋体" panose="02010600030101010101" pitchFamily="2" charset="-122"/>
                <a:ea typeface="宋体" panose="02010600030101010101" pitchFamily="2" charset="-122"/>
              </a:rPr>
              <a:t>　　计算机取证与司法鉴定的技术基础包括三大技术方法：只读、克隆和校验技术，它们保证了计算机取证与司法鉴定既能定性又能定量，且可以随时精确重现的显著特点。只读技术旨在保护电子数据不被更改，从而保证检材数据的原始性；位对位的克隆技术可以保证检材数据的完整复制，以及鉴定过程的精确重复；校验技术既能够辅助克隆技术精确重现鉴定过程，又能够用于电子证据的保全，知识产权鉴定等。</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500" fill="hold">
                                          <p:stCondLst>
                                            <p:cond delay="0"/>
                                          </p:stCondLst>
                                        </p:cTn>
                                        <p:tgtEl>
                                          <p:spTgt spid="3"/>
                                        </p:tgtEl>
                                        <p:attrNameLst>
                                          <p:attrName>style.visibility</p:attrName>
                                        </p:attrNameLst>
                                      </p:cBhvr>
                                      <p:to>
                                        <p:strVal val="visible"/>
                                      </p:to>
                                    </p:set>
                                    <p:animEffect transition="in" filter="diamond(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53"/>
          <p:cNvSpPr txBox="1"/>
          <p:nvPr/>
        </p:nvSpPr>
        <p:spPr>
          <a:xfrm>
            <a:off x="6768238" y="1128003"/>
            <a:ext cx="1608403" cy="320675"/>
          </a:xfrm>
          <a:prstGeom prst="rect">
            <a:avLst/>
          </a:prstGeom>
          <a:noFill/>
        </p:spPr>
        <p:txBody>
          <a:bodyPr wrap="square" lIns="68576" tIns="34287" rIns="68576" bIns="34287" rtlCol="0">
            <a:spAutoFit/>
          </a:bodyPr>
          <a:lstStyle/>
          <a:p>
            <a:pPr defTabSz="685165"/>
            <a:r>
              <a:rPr lang="zh-CN" altLang="en-US" sz="1650" b="1" dirty="0">
                <a:solidFill>
                  <a:prstClr val="black">
                    <a:lumMod val="75000"/>
                    <a:lumOff val="25000"/>
                  </a:prstClr>
                </a:solidFill>
                <a:latin typeface="Arial" panose="020B0604020202020204" pitchFamily="34" charset="0"/>
                <a:ea typeface="微软雅黑" panose="020B0503020204020204" pitchFamily="34" charset="-122"/>
                <a:cs typeface="Arial" panose="020B0604020202020204" pitchFamily="34" charset="0"/>
              </a:rPr>
              <a:t>克隆</a:t>
            </a:r>
          </a:p>
        </p:txBody>
      </p:sp>
      <p:sp>
        <p:nvSpPr>
          <p:cNvPr id="55" name="文本框 54"/>
          <p:cNvSpPr txBox="1"/>
          <p:nvPr/>
        </p:nvSpPr>
        <p:spPr>
          <a:xfrm>
            <a:off x="6310007" y="1460813"/>
            <a:ext cx="2200899" cy="454025"/>
          </a:xfrm>
          <a:prstGeom prst="rect">
            <a:avLst/>
          </a:prstGeom>
          <a:noFill/>
        </p:spPr>
        <p:txBody>
          <a:bodyPr wrap="square" lIns="68576" tIns="34287" rIns="68576" bIns="34287" rtlCol="0">
            <a:spAutoFit/>
          </a:bodyPr>
          <a:lstStyle/>
          <a:p>
            <a:pPr defTabSz="685165">
              <a:lnSpc>
                <a:spcPct val="120000"/>
              </a:lnSpc>
              <a:spcBef>
                <a:spcPct val="0"/>
              </a:spcBef>
            </a:pPr>
            <a:r>
              <a:rPr lang="zh-CN" altLang="en-US" sz="1050"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克隆是通过硬盘复制机将检材硬盘中的内容克隆到克隆硬盘中。</a:t>
            </a:r>
          </a:p>
        </p:txBody>
      </p:sp>
      <p:sp>
        <p:nvSpPr>
          <p:cNvPr id="56" name="文本框 55"/>
          <p:cNvSpPr txBox="1"/>
          <p:nvPr/>
        </p:nvSpPr>
        <p:spPr>
          <a:xfrm>
            <a:off x="6305898" y="1082135"/>
            <a:ext cx="490918" cy="438576"/>
          </a:xfrm>
          <a:prstGeom prst="rect">
            <a:avLst/>
          </a:prstGeom>
          <a:noFill/>
        </p:spPr>
        <p:txBody>
          <a:bodyPr wrap="square" lIns="68576" tIns="34287" rIns="68576" bIns="34287" rtlCol="0">
            <a:spAutoFit/>
          </a:bodyPr>
          <a:lstStyle/>
          <a:p>
            <a:pPr defTabSz="685165"/>
            <a:r>
              <a:rPr lang="en-US" altLang="zh-CN" sz="3600" baseline="-3000" dirty="0">
                <a:solidFill>
                  <a:prstClr val="black">
                    <a:lumMod val="75000"/>
                    <a:lumOff val="25000"/>
                  </a:prstClr>
                </a:solidFill>
                <a:latin typeface="Arial" panose="020B0604020202020204" pitchFamily="34" charset="0"/>
                <a:ea typeface="微软雅黑" panose="020B0503020204020204" pitchFamily="34" charset="-122"/>
                <a:cs typeface="Arial" panose="020B0604020202020204" pitchFamily="34" charset="0"/>
              </a:rPr>
              <a:t>02</a:t>
            </a:r>
            <a:endParaRPr lang="zh-CN" altLang="en-US" sz="3600" baseline="-3000" dirty="0">
              <a:solidFill>
                <a:prstClr val="black">
                  <a:lumMod val="75000"/>
                  <a:lumOff val="2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文本框 56"/>
          <p:cNvSpPr txBox="1"/>
          <p:nvPr/>
        </p:nvSpPr>
        <p:spPr>
          <a:xfrm>
            <a:off x="803019" y="3589656"/>
            <a:ext cx="1637177" cy="320675"/>
          </a:xfrm>
          <a:prstGeom prst="rect">
            <a:avLst/>
          </a:prstGeom>
          <a:noFill/>
        </p:spPr>
        <p:txBody>
          <a:bodyPr wrap="square" lIns="68576" tIns="34287" rIns="68576" bIns="34287" rtlCol="0">
            <a:spAutoFit/>
          </a:bodyPr>
          <a:lstStyle/>
          <a:p>
            <a:pPr algn="r" defTabSz="685165"/>
            <a:r>
              <a:rPr lang="zh-CN" altLang="en-US" sz="1650" b="1" dirty="0">
                <a:solidFill>
                  <a:prstClr val="black">
                    <a:lumMod val="75000"/>
                    <a:lumOff val="25000"/>
                  </a:prstClr>
                </a:solidFill>
                <a:latin typeface="Arial" panose="020B0604020202020204" pitchFamily="34" charset="0"/>
                <a:ea typeface="微软雅黑" panose="020B0503020204020204" pitchFamily="34" charset="-122"/>
                <a:cs typeface="Arial" panose="020B0604020202020204" pitchFamily="34" charset="0"/>
              </a:rPr>
              <a:t>校验</a:t>
            </a:r>
          </a:p>
        </p:txBody>
      </p:sp>
      <p:sp>
        <p:nvSpPr>
          <p:cNvPr id="58" name="文本框 57"/>
          <p:cNvSpPr txBox="1"/>
          <p:nvPr/>
        </p:nvSpPr>
        <p:spPr>
          <a:xfrm>
            <a:off x="803018" y="3918353"/>
            <a:ext cx="2074475" cy="647700"/>
          </a:xfrm>
          <a:prstGeom prst="rect">
            <a:avLst/>
          </a:prstGeom>
          <a:noFill/>
        </p:spPr>
        <p:txBody>
          <a:bodyPr wrap="square" lIns="68576" tIns="34287" rIns="68576" bIns="34287" rtlCol="0">
            <a:spAutoFit/>
          </a:bodyPr>
          <a:lstStyle/>
          <a:p>
            <a:pPr algn="l" defTabSz="685165">
              <a:lnSpc>
                <a:spcPct val="120000"/>
              </a:lnSpc>
              <a:spcBef>
                <a:spcPct val="0"/>
              </a:spcBef>
            </a:pPr>
            <a:r>
              <a:rPr lang="zh-CN" altLang="en-US" sz="1050"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校验技术可以用来过程控制和质量管理，保证每一个环节不出差错。</a:t>
            </a:r>
          </a:p>
        </p:txBody>
      </p:sp>
      <p:sp>
        <p:nvSpPr>
          <p:cNvPr id="59" name="文本框 58"/>
          <p:cNvSpPr txBox="1"/>
          <p:nvPr/>
        </p:nvSpPr>
        <p:spPr>
          <a:xfrm>
            <a:off x="2404751" y="3539677"/>
            <a:ext cx="490918" cy="438576"/>
          </a:xfrm>
          <a:prstGeom prst="rect">
            <a:avLst/>
          </a:prstGeom>
          <a:noFill/>
        </p:spPr>
        <p:txBody>
          <a:bodyPr wrap="square" lIns="68576" tIns="34287" rIns="68576" bIns="34287" rtlCol="0">
            <a:spAutoFit/>
          </a:bodyPr>
          <a:lstStyle/>
          <a:p>
            <a:pPr algn="r" defTabSz="685165"/>
            <a:r>
              <a:rPr lang="en-US" altLang="zh-CN" sz="3600" baseline="-3000" dirty="0">
                <a:solidFill>
                  <a:prstClr val="black">
                    <a:lumMod val="75000"/>
                    <a:lumOff val="25000"/>
                  </a:prstClr>
                </a:solidFill>
                <a:latin typeface="Arial" panose="020B0604020202020204" pitchFamily="34" charset="0"/>
                <a:ea typeface="微软雅黑" panose="020B0503020204020204" pitchFamily="34" charset="-122"/>
                <a:cs typeface="Arial" panose="020B0604020202020204" pitchFamily="34" charset="0"/>
              </a:rPr>
              <a:t>03</a:t>
            </a:r>
            <a:endParaRPr lang="zh-CN" altLang="en-US" sz="3600" baseline="-3000" dirty="0">
              <a:solidFill>
                <a:prstClr val="black">
                  <a:lumMod val="75000"/>
                  <a:lumOff val="2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60" name="文本框 59"/>
          <p:cNvSpPr txBox="1"/>
          <p:nvPr/>
        </p:nvSpPr>
        <p:spPr>
          <a:xfrm>
            <a:off x="1390992" y="1382715"/>
            <a:ext cx="1372284" cy="320675"/>
          </a:xfrm>
          <a:prstGeom prst="rect">
            <a:avLst/>
          </a:prstGeom>
          <a:noFill/>
        </p:spPr>
        <p:txBody>
          <a:bodyPr wrap="square" lIns="68576" tIns="34287" rIns="68576" bIns="34287" rtlCol="0">
            <a:spAutoFit/>
          </a:bodyPr>
          <a:lstStyle/>
          <a:p>
            <a:pPr algn="r" defTabSz="685165"/>
            <a:r>
              <a:rPr lang="zh-CN" altLang="en-US" sz="1650" b="1" dirty="0">
                <a:solidFill>
                  <a:prstClr val="black">
                    <a:lumMod val="75000"/>
                    <a:lumOff val="25000"/>
                  </a:prstClr>
                </a:solidFill>
                <a:latin typeface="Arial" panose="020B0604020202020204" pitchFamily="34" charset="0"/>
                <a:ea typeface="微软雅黑" panose="020B0503020204020204" pitchFamily="34" charset="-122"/>
                <a:cs typeface="Arial" panose="020B0604020202020204" pitchFamily="34" charset="0"/>
              </a:rPr>
              <a:t>只读</a:t>
            </a:r>
          </a:p>
        </p:txBody>
      </p:sp>
      <p:sp>
        <p:nvSpPr>
          <p:cNvPr id="61" name="文本框 60"/>
          <p:cNvSpPr txBox="1"/>
          <p:nvPr/>
        </p:nvSpPr>
        <p:spPr>
          <a:xfrm>
            <a:off x="803018" y="1711411"/>
            <a:ext cx="2402321" cy="647700"/>
          </a:xfrm>
          <a:prstGeom prst="rect">
            <a:avLst/>
          </a:prstGeom>
          <a:noFill/>
        </p:spPr>
        <p:txBody>
          <a:bodyPr wrap="square" lIns="68576" tIns="34287" rIns="68576" bIns="34287" rtlCol="0">
            <a:spAutoFit/>
          </a:bodyPr>
          <a:lstStyle/>
          <a:p>
            <a:pPr algn="r" defTabSz="685165">
              <a:lnSpc>
                <a:spcPct val="120000"/>
              </a:lnSpc>
            </a:pPr>
            <a:r>
              <a:rPr lang="zh-CN" altLang="en-US" sz="1050"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　　只读技术可以通过软件的方法实现，也可以通过硬件的方法实现，目的是只允许读不允许写，不改变检材。</a:t>
            </a:r>
          </a:p>
        </p:txBody>
      </p:sp>
      <p:sp>
        <p:nvSpPr>
          <p:cNvPr id="62" name="文本框 61"/>
          <p:cNvSpPr txBox="1"/>
          <p:nvPr/>
        </p:nvSpPr>
        <p:spPr>
          <a:xfrm>
            <a:off x="2718309" y="1332736"/>
            <a:ext cx="490918" cy="438576"/>
          </a:xfrm>
          <a:prstGeom prst="rect">
            <a:avLst/>
          </a:prstGeom>
          <a:noFill/>
        </p:spPr>
        <p:txBody>
          <a:bodyPr wrap="square" lIns="68576" tIns="34287" rIns="68576" bIns="34287" rtlCol="0">
            <a:spAutoFit/>
          </a:bodyPr>
          <a:lstStyle/>
          <a:p>
            <a:pPr algn="r" defTabSz="685165"/>
            <a:r>
              <a:rPr lang="en-US" altLang="zh-CN" sz="3600" baseline="-3000" dirty="0">
                <a:solidFill>
                  <a:prstClr val="black">
                    <a:lumMod val="75000"/>
                    <a:lumOff val="25000"/>
                  </a:prstClr>
                </a:solidFill>
                <a:latin typeface="Arial" panose="020B0604020202020204" pitchFamily="34" charset="0"/>
                <a:ea typeface="微软雅黑" panose="020B0503020204020204" pitchFamily="34" charset="-122"/>
                <a:cs typeface="Arial" panose="020B0604020202020204" pitchFamily="34" charset="0"/>
              </a:rPr>
              <a:t>01</a:t>
            </a:r>
            <a:endParaRPr lang="zh-CN" altLang="en-US" sz="3600" baseline="-3000" dirty="0">
              <a:solidFill>
                <a:prstClr val="black">
                  <a:lumMod val="75000"/>
                  <a:lumOff val="2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64" name="泪滴形 63"/>
          <p:cNvSpPr/>
          <p:nvPr/>
        </p:nvSpPr>
        <p:spPr>
          <a:xfrm rot="5400000">
            <a:off x="3303905" y="1358265"/>
            <a:ext cx="1214755" cy="1214755"/>
          </a:xfrm>
          <a:prstGeom prst="teardrop">
            <a:avLst/>
          </a:prstGeom>
          <a:solidFill>
            <a:srgbClr val="003466"/>
          </a:solidFill>
          <a:ln w="12700" cap="flat" cmpd="sng" algn="ctr">
            <a:noFill/>
            <a:prstDash val="solid"/>
            <a:miter lim="800000"/>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a:ln>
                <a:noFill/>
              </a:ln>
              <a:solidFill>
                <a:srgbClr val="44546A">
                  <a:lumMod val="75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9" name="泪滴形 68"/>
          <p:cNvSpPr/>
          <p:nvPr/>
        </p:nvSpPr>
        <p:spPr>
          <a:xfrm>
            <a:off x="2957195" y="2696845"/>
            <a:ext cx="1562100" cy="1562100"/>
          </a:xfrm>
          <a:prstGeom prst="teardrop">
            <a:avLst/>
          </a:prstGeom>
          <a:solidFill>
            <a:srgbClr val="003466"/>
          </a:solidFill>
          <a:ln w="12700" cap="flat" cmpd="sng" algn="ctr">
            <a:noFill/>
            <a:prstDash val="solid"/>
            <a:miter lim="800000"/>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a:ln>
                <a:noFill/>
              </a:ln>
              <a:solidFill>
                <a:srgbClr val="44546A">
                  <a:lumMod val="75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5" name="泪滴形 74"/>
          <p:cNvSpPr/>
          <p:nvPr/>
        </p:nvSpPr>
        <p:spPr>
          <a:xfrm rot="10800000">
            <a:off x="4639310" y="1010920"/>
            <a:ext cx="1562100" cy="1562100"/>
          </a:xfrm>
          <a:prstGeom prst="teardrop">
            <a:avLst/>
          </a:prstGeom>
          <a:solidFill>
            <a:srgbClr val="003466"/>
          </a:solidFill>
          <a:ln w="12700" cap="flat" cmpd="sng" algn="ctr">
            <a:noFill/>
            <a:prstDash val="solid"/>
            <a:miter lim="800000"/>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a:ln>
                <a:noFill/>
              </a:ln>
              <a:solidFill>
                <a:srgbClr val="44546A">
                  <a:lumMod val="75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2" name="TextBox 43"/>
          <p:cNvSpPr txBox="1">
            <a:spLocks noChangeArrowheads="1"/>
          </p:cNvSpPr>
          <p:nvPr/>
        </p:nvSpPr>
        <p:spPr bwMode="auto">
          <a:xfrm>
            <a:off x="899592" y="262884"/>
            <a:ext cx="30610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rPr>
              <a:t>点击此处添加标题内容</a:t>
            </a:r>
            <a:endParaRPr lang="en-US" altLang="zh-CN" b="1" dirty="0">
              <a:solidFill>
                <a:prstClr val="black">
                  <a:lumMod val="75000"/>
                  <a:lumOff val="25000"/>
                </a:prstClr>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250"/>
                                  </p:stCondLst>
                                  <p:childTnLst>
                                    <p:set>
                                      <p:cBhvr>
                                        <p:cTn id="6" dur="1" fill="hold">
                                          <p:stCondLst>
                                            <p:cond delay="0"/>
                                          </p:stCondLst>
                                        </p:cTn>
                                        <p:tgtEl>
                                          <p:spTgt spid="62"/>
                                        </p:tgtEl>
                                        <p:attrNameLst>
                                          <p:attrName>style.visibility</p:attrName>
                                        </p:attrNameLst>
                                      </p:cBhvr>
                                      <p:to>
                                        <p:strVal val="visible"/>
                                      </p:to>
                                    </p:set>
                                    <p:animEffect transition="in" filter="wipe(right)">
                                      <p:cBhvr>
                                        <p:cTn id="7" dur="300"/>
                                        <p:tgtEl>
                                          <p:spTgt spid="62"/>
                                        </p:tgtEl>
                                      </p:cBhvr>
                                    </p:animEffect>
                                  </p:childTnLst>
                                </p:cTn>
                              </p:par>
                              <p:par>
                                <p:cTn id="8" presetID="22" presetClass="entr" presetSubtype="2" fill="hold" grpId="0" nodeType="withEffect">
                                  <p:stCondLst>
                                    <p:cond delay="250"/>
                                  </p:stCondLst>
                                  <p:childTnLst>
                                    <p:set>
                                      <p:cBhvr>
                                        <p:cTn id="9" dur="1" fill="hold">
                                          <p:stCondLst>
                                            <p:cond delay="0"/>
                                          </p:stCondLst>
                                        </p:cTn>
                                        <p:tgtEl>
                                          <p:spTgt spid="61"/>
                                        </p:tgtEl>
                                        <p:attrNameLst>
                                          <p:attrName>style.visibility</p:attrName>
                                        </p:attrNameLst>
                                      </p:cBhvr>
                                      <p:to>
                                        <p:strVal val="visible"/>
                                      </p:to>
                                    </p:set>
                                    <p:animEffect transition="in" filter="wipe(right)">
                                      <p:cBhvr>
                                        <p:cTn id="10" dur="750"/>
                                        <p:tgtEl>
                                          <p:spTgt spid="61"/>
                                        </p:tgtEl>
                                      </p:cBhvr>
                                    </p:animEffect>
                                  </p:childTnLst>
                                </p:cTn>
                              </p:par>
                              <p:par>
                                <p:cTn id="11" presetID="22" presetClass="entr" presetSubtype="2" fill="hold" grpId="0" nodeType="withEffect">
                                  <p:stCondLst>
                                    <p:cond delay="550"/>
                                  </p:stCondLst>
                                  <p:childTnLst>
                                    <p:set>
                                      <p:cBhvr>
                                        <p:cTn id="12" dur="1" fill="hold">
                                          <p:stCondLst>
                                            <p:cond delay="0"/>
                                          </p:stCondLst>
                                        </p:cTn>
                                        <p:tgtEl>
                                          <p:spTgt spid="60"/>
                                        </p:tgtEl>
                                        <p:attrNameLst>
                                          <p:attrName>style.visibility</p:attrName>
                                        </p:attrNameLst>
                                      </p:cBhvr>
                                      <p:to>
                                        <p:strVal val="visible"/>
                                      </p:to>
                                    </p:set>
                                    <p:animEffect transition="in" filter="wipe(right)">
                                      <p:cBhvr>
                                        <p:cTn id="13" dur="350"/>
                                        <p:tgtEl>
                                          <p:spTgt spid="60"/>
                                        </p:tgtEl>
                                      </p:cBhvr>
                                    </p:animEffect>
                                  </p:childTnLst>
                                </p:cTn>
                              </p:par>
                              <p:par>
                                <p:cTn id="14" presetID="22" presetClass="entr" presetSubtype="8" fill="hold" grpId="0" nodeType="withEffect">
                                  <p:stCondLst>
                                    <p:cond delay="250"/>
                                  </p:stCondLst>
                                  <p:childTnLst>
                                    <p:set>
                                      <p:cBhvr>
                                        <p:cTn id="15" dur="1" fill="hold">
                                          <p:stCondLst>
                                            <p:cond delay="0"/>
                                          </p:stCondLst>
                                        </p:cTn>
                                        <p:tgtEl>
                                          <p:spTgt spid="56"/>
                                        </p:tgtEl>
                                        <p:attrNameLst>
                                          <p:attrName>style.visibility</p:attrName>
                                        </p:attrNameLst>
                                      </p:cBhvr>
                                      <p:to>
                                        <p:strVal val="visible"/>
                                      </p:to>
                                    </p:set>
                                    <p:animEffect transition="in" filter="wipe(left)">
                                      <p:cBhvr>
                                        <p:cTn id="16" dur="300"/>
                                        <p:tgtEl>
                                          <p:spTgt spid="56"/>
                                        </p:tgtEl>
                                      </p:cBhvr>
                                    </p:animEffect>
                                  </p:childTnLst>
                                </p:cTn>
                              </p:par>
                              <p:par>
                                <p:cTn id="17" presetID="22" presetClass="entr" presetSubtype="8" fill="hold" grpId="0" nodeType="withEffect">
                                  <p:stCondLst>
                                    <p:cond delay="250"/>
                                  </p:stCondLst>
                                  <p:childTnLst>
                                    <p:set>
                                      <p:cBhvr>
                                        <p:cTn id="18" dur="1" fill="hold">
                                          <p:stCondLst>
                                            <p:cond delay="0"/>
                                          </p:stCondLst>
                                        </p:cTn>
                                        <p:tgtEl>
                                          <p:spTgt spid="55"/>
                                        </p:tgtEl>
                                        <p:attrNameLst>
                                          <p:attrName>style.visibility</p:attrName>
                                        </p:attrNameLst>
                                      </p:cBhvr>
                                      <p:to>
                                        <p:strVal val="visible"/>
                                      </p:to>
                                    </p:set>
                                    <p:animEffect transition="in" filter="wipe(left)">
                                      <p:cBhvr>
                                        <p:cTn id="19" dur="750"/>
                                        <p:tgtEl>
                                          <p:spTgt spid="55"/>
                                        </p:tgtEl>
                                      </p:cBhvr>
                                    </p:animEffect>
                                  </p:childTnLst>
                                </p:cTn>
                              </p:par>
                              <p:par>
                                <p:cTn id="20" presetID="22" presetClass="entr" presetSubtype="8" fill="hold" grpId="0" nodeType="withEffect">
                                  <p:stCondLst>
                                    <p:cond delay="550"/>
                                  </p:stCondLst>
                                  <p:childTnLst>
                                    <p:set>
                                      <p:cBhvr>
                                        <p:cTn id="21" dur="1" fill="hold">
                                          <p:stCondLst>
                                            <p:cond delay="0"/>
                                          </p:stCondLst>
                                        </p:cTn>
                                        <p:tgtEl>
                                          <p:spTgt spid="54"/>
                                        </p:tgtEl>
                                        <p:attrNameLst>
                                          <p:attrName>style.visibility</p:attrName>
                                        </p:attrNameLst>
                                      </p:cBhvr>
                                      <p:to>
                                        <p:strVal val="visible"/>
                                      </p:to>
                                    </p:set>
                                    <p:animEffect transition="in" filter="wipe(left)">
                                      <p:cBhvr>
                                        <p:cTn id="22" dur="350"/>
                                        <p:tgtEl>
                                          <p:spTgt spid="54"/>
                                        </p:tgtEl>
                                      </p:cBhvr>
                                    </p:animEffect>
                                  </p:childTnLst>
                                </p:cTn>
                              </p:par>
                              <p:par>
                                <p:cTn id="23" presetID="22" presetClass="entr" presetSubtype="2" fill="hold" grpId="0" nodeType="withEffect">
                                  <p:stCondLst>
                                    <p:cond delay="250"/>
                                  </p:stCondLst>
                                  <p:childTnLst>
                                    <p:set>
                                      <p:cBhvr>
                                        <p:cTn id="24" dur="1" fill="hold">
                                          <p:stCondLst>
                                            <p:cond delay="0"/>
                                          </p:stCondLst>
                                        </p:cTn>
                                        <p:tgtEl>
                                          <p:spTgt spid="59"/>
                                        </p:tgtEl>
                                        <p:attrNameLst>
                                          <p:attrName>style.visibility</p:attrName>
                                        </p:attrNameLst>
                                      </p:cBhvr>
                                      <p:to>
                                        <p:strVal val="visible"/>
                                      </p:to>
                                    </p:set>
                                    <p:animEffect transition="in" filter="wipe(right)">
                                      <p:cBhvr>
                                        <p:cTn id="25" dur="300"/>
                                        <p:tgtEl>
                                          <p:spTgt spid="59"/>
                                        </p:tgtEl>
                                      </p:cBhvr>
                                    </p:animEffect>
                                  </p:childTnLst>
                                </p:cTn>
                              </p:par>
                              <p:par>
                                <p:cTn id="26" presetID="22" presetClass="entr" presetSubtype="2" fill="hold" grpId="0" nodeType="withEffect">
                                  <p:stCondLst>
                                    <p:cond delay="250"/>
                                  </p:stCondLst>
                                  <p:childTnLst>
                                    <p:set>
                                      <p:cBhvr>
                                        <p:cTn id="27" dur="1" fill="hold">
                                          <p:stCondLst>
                                            <p:cond delay="0"/>
                                          </p:stCondLst>
                                        </p:cTn>
                                        <p:tgtEl>
                                          <p:spTgt spid="58"/>
                                        </p:tgtEl>
                                        <p:attrNameLst>
                                          <p:attrName>style.visibility</p:attrName>
                                        </p:attrNameLst>
                                      </p:cBhvr>
                                      <p:to>
                                        <p:strVal val="visible"/>
                                      </p:to>
                                    </p:set>
                                    <p:animEffect transition="in" filter="wipe(right)">
                                      <p:cBhvr>
                                        <p:cTn id="28" dur="750"/>
                                        <p:tgtEl>
                                          <p:spTgt spid="58"/>
                                        </p:tgtEl>
                                      </p:cBhvr>
                                    </p:animEffect>
                                  </p:childTnLst>
                                </p:cTn>
                              </p:par>
                              <p:par>
                                <p:cTn id="29" presetID="22" presetClass="entr" presetSubtype="2" fill="hold" grpId="0" nodeType="withEffect">
                                  <p:stCondLst>
                                    <p:cond delay="550"/>
                                  </p:stCondLst>
                                  <p:childTnLst>
                                    <p:set>
                                      <p:cBhvr>
                                        <p:cTn id="30" dur="1" fill="hold">
                                          <p:stCondLst>
                                            <p:cond delay="0"/>
                                          </p:stCondLst>
                                        </p:cTn>
                                        <p:tgtEl>
                                          <p:spTgt spid="57"/>
                                        </p:tgtEl>
                                        <p:attrNameLst>
                                          <p:attrName>style.visibility</p:attrName>
                                        </p:attrNameLst>
                                      </p:cBhvr>
                                      <p:to>
                                        <p:strVal val="visible"/>
                                      </p:to>
                                    </p:set>
                                    <p:animEffect transition="in" filter="wipe(right)">
                                      <p:cBhvr>
                                        <p:cTn id="31" dur="35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57" grpId="0"/>
      <p:bldP spid="58" grpId="0"/>
      <p:bldP spid="59" grpId="0"/>
      <p:bldP spid="60" grpId="0"/>
      <p:bldP spid="61" grpId="0"/>
      <p:bldP spid="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2657587" y="3405089"/>
            <a:ext cx="1400312" cy="1398909"/>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kern="0" dirty="0">
                <a:solidFill>
                  <a:prstClr val="black"/>
                </a:solidFill>
                <a:latin typeface="微软雅黑" panose="020B0503020204020204" pitchFamily="34" charset="-122"/>
                <a:ea typeface="微软雅黑" panose="020B0503020204020204" pitchFamily="34" charset="-122"/>
              </a:rPr>
              <a:t>３</a:t>
            </a:r>
          </a:p>
        </p:txBody>
      </p:sp>
      <p:sp>
        <p:nvSpPr>
          <p:cNvPr id="20" name="KSO_GT2.1.1"/>
          <p:cNvSpPr txBox="1"/>
          <p:nvPr/>
        </p:nvSpPr>
        <p:spPr>
          <a:xfrm>
            <a:off x="5824220" y="3249295"/>
            <a:ext cx="3315970" cy="1174115"/>
          </a:xfrm>
          <a:prstGeom prst="rect">
            <a:avLst/>
          </a:prstGeom>
          <a:noFill/>
        </p:spPr>
        <p:txBody>
          <a:bodyPr lIns="100790" tIns="50396" rIns="100790" bIns="50396" anchor="ctr"/>
          <a:lstStyle/>
          <a:p>
            <a:pPr algn="just" fontAlgn="base">
              <a:lnSpc>
                <a:spcPct val="130000"/>
              </a:lnSpc>
              <a:spcBef>
                <a:spcPct val="0"/>
              </a:spcBef>
              <a:spcAft>
                <a:spcPct val="0"/>
              </a:spcAft>
              <a:defRPr/>
            </a:pPr>
            <a:r>
              <a:rPr lang="zh-CN" altLang="en-US" sz="1400" kern="0" dirty="0">
                <a:solidFill>
                  <a:prstClr val="black">
                    <a:lumMod val="85000"/>
                    <a:lumOff val="15000"/>
                  </a:prstClr>
                </a:solidFill>
                <a:latin typeface="微软雅黑" panose="020B0503020204020204" pitchFamily="34" charset="-122"/>
                <a:ea typeface="微软雅黑" panose="020B0503020204020204" pitchFamily="34" charset="-122"/>
              </a:rPr>
              <a:t>电子数据证据是二进制的信息，“0，1”的复制不会产生变化，不像模拟电磁信号，也不像传统的物理检材，可以长期无损存储及随时复制。</a:t>
            </a:r>
          </a:p>
        </p:txBody>
      </p:sp>
      <p:sp>
        <p:nvSpPr>
          <p:cNvPr id="21" name="椭圆 20"/>
          <p:cNvSpPr/>
          <p:nvPr/>
        </p:nvSpPr>
        <p:spPr>
          <a:xfrm>
            <a:off x="1165782" y="2021689"/>
            <a:ext cx="2110548" cy="211077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800" kern="0" dirty="0">
                <a:solidFill>
                  <a:prstClr val="black"/>
                </a:solidFill>
                <a:latin typeface="微软雅黑" panose="020B0503020204020204" pitchFamily="34" charset="-122"/>
                <a:ea typeface="微软雅黑" panose="020B0503020204020204" pitchFamily="34" charset="-122"/>
              </a:rPr>
              <a:t>２</a:t>
            </a:r>
          </a:p>
        </p:txBody>
      </p:sp>
      <p:cxnSp>
        <p:nvCxnSpPr>
          <p:cNvPr id="22" name="肘形连接符 27"/>
          <p:cNvCxnSpPr>
            <a:cxnSpLocks noChangeShapeType="1"/>
          </p:cNvCxnSpPr>
          <p:nvPr/>
        </p:nvCxnSpPr>
        <p:spPr bwMode="auto">
          <a:xfrm flipV="1">
            <a:off x="3335257" y="2524181"/>
            <a:ext cx="1725967" cy="549017"/>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3" name="KSO_GT1.1.1"/>
          <p:cNvSpPr txBox="1"/>
          <p:nvPr/>
        </p:nvSpPr>
        <p:spPr>
          <a:xfrm>
            <a:off x="5081270" y="1886585"/>
            <a:ext cx="3865245" cy="1446530"/>
          </a:xfrm>
          <a:prstGeom prst="rect">
            <a:avLst/>
          </a:prstGeom>
          <a:noFill/>
        </p:spPr>
        <p:txBody>
          <a:bodyPr lIns="100790" tIns="50396" rIns="100790" bIns="50396" anchor="ctr"/>
          <a:lstStyle/>
          <a:p>
            <a:pPr algn="just" fontAlgn="base">
              <a:lnSpc>
                <a:spcPct val="130000"/>
              </a:lnSpc>
              <a:spcBef>
                <a:spcPct val="0"/>
              </a:spcBef>
              <a:spcAft>
                <a:spcPct val="0"/>
              </a:spcAft>
              <a:defRPr/>
            </a:pPr>
            <a:r>
              <a:rPr lang="zh-CN" altLang="en-US" sz="1400" kern="0" dirty="0">
                <a:solidFill>
                  <a:prstClr val="black">
                    <a:lumMod val="85000"/>
                    <a:lumOff val="15000"/>
                  </a:prstClr>
                </a:solidFill>
                <a:latin typeface="微软雅黑" panose="020B0503020204020204" pitchFamily="34" charset="-122"/>
                <a:ea typeface="微软雅黑" panose="020B0503020204020204" pitchFamily="34" charset="-122"/>
              </a:rPr>
              <a:t>电子数据是存在于各种存储媒介和网络数据流中的信息，这些信息一般是海量数据，具有时间、空间、事件、人物相互关系和动机及后果等多维特征，对案件既可以定性，又可以定量</a:t>
            </a:r>
          </a:p>
        </p:txBody>
      </p:sp>
      <p:cxnSp>
        <p:nvCxnSpPr>
          <p:cNvPr id="24" name="肘形连接符 8"/>
          <p:cNvCxnSpPr>
            <a:cxnSpLocks noChangeShapeType="1"/>
          </p:cNvCxnSpPr>
          <p:nvPr/>
        </p:nvCxnSpPr>
        <p:spPr bwMode="auto">
          <a:xfrm flipV="1">
            <a:off x="4078060" y="3799018"/>
            <a:ext cx="1725966" cy="549017"/>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5" name="椭圆 24"/>
          <p:cNvSpPr/>
          <p:nvPr/>
        </p:nvSpPr>
        <p:spPr>
          <a:xfrm>
            <a:off x="1052577" y="894188"/>
            <a:ext cx="1400314" cy="1398909"/>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kern="0" dirty="0">
                <a:solidFill>
                  <a:prstClr val="black"/>
                </a:solidFill>
                <a:latin typeface="微软雅黑" panose="020B0503020204020204" pitchFamily="34" charset="-122"/>
                <a:ea typeface="微软雅黑" panose="020B0503020204020204" pitchFamily="34" charset="-122"/>
              </a:rPr>
              <a:t>１</a:t>
            </a:r>
          </a:p>
        </p:txBody>
      </p:sp>
      <p:sp>
        <p:nvSpPr>
          <p:cNvPr id="26" name="KSO_GT2.1.1"/>
          <p:cNvSpPr txBox="1"/>
          <p:nvPr/>
        </p:nvSpPr>
        <p:spPr>
          <a:xfrm>
            <a:off x="4217670" y="771525"/>
            <a:ext cx="4384040" cy="1249680"/>
          </a:xfrm>
          <a:prstGeom prst="rect">
            <a:avLst/>
          </a:prstGeom>
          <a:noFill/>
        </p:spPr>
        <p:txBody>
          <a:bodyPr lIns="100790" tIns="50396" rIns="100790" bIns="50396" anchor="ctr"/>
          <a:lstStyle/>
          <a:p>
            <a:pPr algn="just" fontAlgn="base">
              <a:lnSpc>
                <a:spcPct val="130000"/>
              </a:lnSpc>
              <a:spcBef>
                <a:spcPct val="0"/>
              </a:spcBef>
              <a:spcAft>
                <a:spcPct val="0"/>
              </a:spcAft>
              <a:defRPr/>
            </a:pPr>
            <a:r>
              <a:rPr lang="zh-CN" altLang="en-US" sz="1400" kern="0" dirty="0">
                <a:solidFill>
                  <a:prstClr val="black">
                    <a:lumMod val="85000"/>
                    <a:lumOff val="15000"/>
                  </a:prstClr>
                </a:solidFill>
                <a:latin typeface="微软雅黑" panose="020B0503020204020204" pitchFamily="34" charset="-122"/>
                <a:ea typeface="微软雅黑" panose="020B0503020204020204" pitchFamily="34" charset="-122"/>
              </a:rPr>
              <a:t>计算机取证与司法鉴定的技术基础确定了计算机取证与司法鉴定的特点，这使它有别于传统的取证，可以随时精确重现，不会产生纠纷。</a:t>
            </a:r>
          </a:p>
        </p:txBody>
      </p:sp>
      <p:cxnSp>
        <p:nvCxnSpPr>
          <p:cNvPr id="27" name="肘形连接符 11"/>
          <p:cNvCxnSpPr>
            <a:cxnSpLocks noChangeShapeType="1"/>
          </p:cNvCxnSpPr>
          <p:nvPr/>
        </p:nvCxnSpPr>
        <p:spPr bwMode="auto">
          <a:xfrm flipV="1">
            <a:off x="2473048" y="1288117"/>
            <a:ext cx="1724416" cy="549017"/>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8" name="TextBox 43"/>
          <p:cNvSpPr txBox="1">
            <a:spLocks noChangeArrowheads="1"/>
          </p:cNvSpPr>
          <p:nvPr/>
        </p:nvSpPr>
        <p:spPr bwMode="auto">
          <a:xfrm>
            <a:off x="899795" y="262890"/>
            <a:ext cx="559816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rPr>
              <a:t>2.1.3 计算机取证与司法鉴定的特点</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750"/>
                                        <p:tgtEl>
                                          <p:spTgt spid="2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750"/>
                                        <p:tgtEl>
                                          <p:spTgt spid="2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750"/>
                                        <p:tgtEl>
                                          <p:spTgt spid="19"/>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750"/>
                                        <p:tgtEl>
                                          <p:spTgt spid="27"/>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750"/>
                                        <p:tgtEl>
                                          <p:spTgt spid="26"/>
                                        </p:tgtEl>
                                      </p:cBhvr>
                                    </p:animEffect>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750"/>
                                        <p:tgtEl>
                                          <p:spTgt spid="22"/>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750"/>
                                        <p:tgtEl>
                                          <p:spTgt spid="23"/>
                                        </p:tgtEl>
                                      </p:cBhvr>
                                    </p:animEffect>
                                  </p:childTnLst>
                                </p:cTn>
                              </p:par>
                            </p:childTnLst>
                          </p:cTn>
                        </p:par>
                        <p:par>
                          <p:cTn id="30" fill="hold">
                            <p:stCondLst>
                              <p:cond delay="5000"/>
                            </p:stCondLst>
                            <p:childTnLst>
                              <p:par>
                                <p:cTn id="31" presetID="22" presetClass="entr" presetSubtype="8"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750"/>
                                        <p:tgtEl>
                                          <p:spTgt spid="24"/>
                                        </p:tgtEl>
                                      </p:cBhvr>
                                    </p:animEffect>
                                  </p:childTnLst>
                                </p:cTn>
                              </p:par>
                            </p:childTnLst>
                          </p:cTn>
                        </p:par>
                        <p:par>
                          <p:cTn id="34" fill="hold">
                            <p:stCondLst>
                              <p:cond delay="6000"/>
                            </p:stCondLst>
                            <p:childTnLst>
                              <p:par>
                                <p:cTn id="35" presetID="22" presetClass="entr" presetSubtype="8"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p:bldP spid="21" grpId="0" bldLvl="0" animBg="1"/>
      <p:bldP spid="23" grpId="0"/>
      <p:bldP spid="25" grpId="0" bldLvl="0" animBg="1"/>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30766" y="4150283"/>
            <a:ext cx="1231337" cy="568365"/>
            <a:chOff x="1055773" y="4451264"/>
            <a:chExt cx="1368152" cy="631517"/>
          </a:xfrm>
        </p:grpSpPr>
        <p:sp>
          <p:nvSpPr>
            <p:cNvPr id="52" name="矩形 51"/>
            <p:cNvSpPr/>
            <p:nvPr/>
          </p:nvSpPr>
          <p:spPr>
            <a:xfrm>
              <a:off x="1170073" y="5010773"/>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3" name="TextBox 3"/>
            <p:cNvSpPr txBox="1"/>
            <p:nvPr/>
          </p:nvSpPr>
          <p:spPr>
            <a:xfrm>
              <a:off x="1055773" y="4451264"/>
              <a:ext cx="1368152" cy="53128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6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认定信息的存在性</a:t>
              </a:r>
            </a:p>
          </p:txBody>
        </p:sp>
      </p:grpSp>
      <p:cxnSp>
        <p:nvCxnSpPr>
          <p:cNvPr id="54" name="直接连接符 53"/>
          <p:cNvCxnSpPr/>
          <p:nvPr/>
        </p:nvCxnSpPr>
        <p:spPr>
          <a:xfrm flipV="1">
            <a:off x="1247775" y="843280"/>
            <a:ext cx="6420485" cy="2814955"/>
          </a:xfrm>
          <a:prstGeom prst="line">
            <a:avLst/>
          </a:prstGeom>
          <a:noFill/>
          <a:ln w="28575" cap="flat" cmpd="sng" algn="ctr">
            <a:solidFill>
              <a:sysClr val="window" lastClr="FFFFFF">
                <a:lumMod val="75000"/>
              </a:sysClr>
            </a:solidFill>
            <a:prstDash val="solid"/>
          </a:ln>
          <a:effectLst/>
        </p:spPr>
      </p:cxnSp>
      <p:grpSp>
        <p:nvGrpSpPr>
          <p:cNvPr id="55" name="组合 54"/>
          <p:cNvGrpSpPr/>
          <p:nvPr/>
        </p:nvGrpSpPr>
        <p:grpSpPr>
          <a:xfrm rot="373005">
            <a:off x="515561" y="3349791"/>
            <a:ext cx="750706" cy="750706"/>
            <a:chOff x="1691680" y="4380819"/>
            <a:chExt cx="834118" cy="834118"/>
          </a:xfrm>
        </p:grpSpPr>
        <p:sp>
          <p:nvSpPr>
            <p:cNvPr id="56" name="椭圆 55"/>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4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57" name="椭圆 56"/>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1</a:t>
              </a:r>
              <a:endParaRPr kumimoji="0" lang="zh-CN" altLang="en-US"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rot="373005">
            <a:off x="1759828" y="2866620"/>
            <a:ext cx="750706" cy="750706"/>
            <a:chOff x="1691680" y="4380819"/>
            <a:chExt cx="834118" cy="834118"/>
          </a:xfrm>
        </p:grpSpPr>
        <p:sp>
          <p:nvSpPr>
            <p:cNvPr id="59" name="椭圆 58"/>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4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60" name="椭圆 59"/>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2</a:t>
              </a:r>
              <a:endParaRPr kumimoji="0" lang="zh-CN" altLang="en-US"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61" name="组合 60"/>
          <p:cNvGrpSpPr/>
          <p:nvPr/>
        </p:nvGrpSpPr>
        <p:grpSpPr>
          <a:xfrm rot="373005">
            <a:off x="2768550" y="2420564"/>
            <a:ext cx="773531" cy="764396"/>
            <a:chOff x="1691680" y="4365608"/>
            <a:chExt cx="859479" cy="849329"/>
          </a:xfrm>
        </p:grpSpPr>
        <p:sp>
          <p:nvSpPr>
            <p:cNvPr id="111" name="椭圆 110"/>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4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2" name="椭圆 111"/>
            <p:cNvSpPr/>
            <p:nvPr/>
          </p:nvSpPr>
          <p:spPr>
            <a:xfrm>
              <a:off x="1830877" y="4365608"/>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3</a:t>
              </a:r>
              <a:endParaRPr kumimoji="0" lang="zh-CN" altLang="en-US"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113" name="组合 112"/>
          <p:cNvGrpSpPr/>
          <p:nvPr/>
        </p:nvGrpSpPr>
        <p:grpSpPr>
          <a:xfrm rot="373005">
            <a:off x="3897844" y="1984097"/>
            <a:ext cx="750706" cy="750706"/>
            <a:chOff x="1691680" y="4380819"/>
            <a:chExt cx="834118" cy="834118"/>
          </a:xfrm>
        </p:grpSpPr>
        <p:sp>
          <p:nvSpPr>
            <p:cNvPr id="114" name="椭圆 113"/>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4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5" name="椭圆 114"/>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4</a:t>
              </a:r>
              <a:endParaRPr kumimoji="0" lang="zh-CN" altLang="en-US"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116" name="组合 115"/>
          <p:cNvGrpSpPr/>
          <p:nvPr/>
        </p:nvGrpSpPr>
        <p:grpSpPr>
          <a:xfrm rot="373005">
            <a:off x="4824670" y="1490759"/>
            <a:ext cx="844612" cy="850706"/>
            <a:chOff x="1691680" y="4269708"/>
            <a:chExt cx="938458" cy="945229"/>
          </a:xfrm>
        </p:grpSpPr>
        <p:sp>
          <p:nvSpPr>
            <p:cNvPr id="117" name="椭圆 116"/>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4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8" name="椭圆 117"/>
            <p:cNvSpPr/>
            <p:nvPr/>
          </p:nvSpPr>
          <p:spPr>
            <a:xfrm>
              <a:off x="1909856" y="4269708"/>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5</a:t>
              </a:r>
              <a:endParaRPr kumimoji="0" lang="zh-CN" altLang="en-US"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119" name="组合 118"/>
          <p:cNvGrpSpPr/>
          <p:nvPr/>
        </p:nvGrpSpPr>
        <p:grpSpPr>
          <a:xfrm>
            <a:off x="1618748" y="3600472"/>
            <a:ext cx="1231337" cy="388660"/>
            <a:chOff x="2499932" y="4064025"/>
            <a:chExt cx="1368152" cy="431844"/>
          </a:xfrm>
        </p:grpSpPr>
        <p:sp>
          <p:nvSpPr>
            <p:cNvPr id="120" name="TextBox 2"/>
            <p:cNvSpPr txBox="1"/>
            <p:nvPr/>
          </p:nvSpPr>
          <p:spPr>
            <a:xfrm>
              <a:off x="2499932" y="4064025"/>
              <a:ext cx="1368152" cy="31608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26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认定信息的量</a:t>
              </a:r>
            </a:p>
          </p:txBody>
        </p:sp>
        <p:sp>
          <p:nvSpPr>
            <p:cNvPr id="121" name="矩形 120"/>
            <p:cNvSpPr/>
            <p:nvPr/>
          </p:nvSpPr>
          <p:spPr>
            <a:xfrm>
              <a:off x="2677027" y="4423861"/>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2" name="组合 121"/>
          <p:cNvGrpSpPr/>
          <p:nvPr/>
        </p:nvGrpSpPr>
        <p:grpSpPr>
          <a:xfrm>
            <a:off x="2945854" y="3108764"/>
            <a:ext cx="1231337" cy="546775"/>
            <a:chOff x="4036582" y="2993454"/>
            <a:chExt cx="1368152" cy="607528"/>
          </a:xfrm>
        </p:grpSpPr>
        <p:sp>
          <p:nvSpPr>
            <p:cNvPr id="123" name="TextBox 4"/>
            <p:cNvSpPr txBox="1"/>
            <p:nvPr/>
          </p:nvSpPr>
          <p:spPr>
            <a:xfrm>
              <a:off x="4036582" y="2993454"/>
              <a:ext cx="1368152" cy="53128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26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认定信息的同一性和相似性</a:t>
              </a:r>
            </a:p>
          </p:txBody>
        </p:sp>
        <p:sp>
          <p:nvSpPr>
            <p:cNvPr id="124" name="矩形 123"/>
            <p:cNvSpPr/>
            <p:nvPr/>
          </p:nvSpPr>
          <p:spPr>
            <a:xfrm>
              <a:off x="4114193" y="3528974"/>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5" name="组合 124"/>
          <p:cNvGrpSpPr/>
          <p:nvPr/>
        </p:nvGrpSpPr>
        <p:grpSpPr>
          <a:xfrm>
            <a:off x="3916107" y="2661483"/>
            <a:ext cx="1231337" cy="542964"/>
            <a:chOff x="5210597" y="2322203"/>
            <a:chExt cx="1368152" cy="603294"/>
          </a:xfrm>
        </p:grpSpPr>
        <p:sp>
          <p:nvSpPr>
            <p:cNvPr id="126" name="TextBox 22"/>
            <p:cNvSpPr txBox="1"/>
            <p:nvPr/>
          </p:nvSpPr>
          <p:spPr>
            <a:xfrm>
              <a:off x="5210597" y="2322203"/>
              <a:ext cx="1368152" cy="53128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6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认定信息的来源</a:t>
              </a:r>
            </a:p>
          </p:txBody>
        </p:sp>
        <p:sp>
          <p:nvSpPr>
            <p:cNvPr id="127" name="矩形 126"/>
            <p:cNvSpPr/>
            <p:nvPr/>
          </p:nvSpPr>
          <p:spPr>
            <a:xfrm>
              <a:off x="5394041" y="2853489"/>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8" name="组合 127"/>
          <p:cNvGrpSpPr/>
          <p:nvPr/>
        </p:nvGrpSpPr>
        <p:grpSpPr>
          <a:xfrm>
            <a:off x="7336015" y="1226457"/>
            <a:ext cx="1294202" cy="349290"/>
            <a:chOff x="6739311" y="1826985"/>
            <a:chExt cx="1438002" cy="388100"/>
          </a:xfrm>
        </p:grpSpPr>
        <p:sp>
          <p:nvSpPr>
            <p:cNvPr id="129" name="矩形 128"/>
            <p:cNvSpPr/>
            <p:nvPr/>
          </p:nvSpPr>
          <p:spPr>
            <a:xfrm>
              <a:off x="6739311" y="2143077"/>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30" name="TextBox 27"/>
            <p:cNvSpPr txBox="1"/>
            <p:nvPr/>
          </p:nvSpPr>
          <p:spPr>
            <a:xfrm>
              <a:off x="6809161" y="1826985"/>
              <a:ext cx="1368152" cy="31608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26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重构事件</a:t>
              </a:r>
            </a:p>
          </p:txBody>
        </p:sp>
      </p:grpSp>
      <p:sp>
        <p:nvSpPr>
          <p:cNvPr id="131" name="TextBox 43"/>
          <p:cNvSpPr txBox="1">
            <a:spLocks noChangeArrowheads="1"/>
          </p:cNvSpPr>
          <p:nvPr/>
        </p:nvSpPr>
        <p:spPr bwMode="auto">
          <a:xfrm>
            <a:off x="899795" y="262890"/>
            <a:ext cx="42805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rPr>
              <a:t>2.1.4 计算机取证与司法鉴定的相关事项</a:t>
            </a:r>
          </a:p>
        </p:txBody>
      </p:sp>
      <p:sp>
        <p:nvSpPr>
          <p:cNvPr id="2" name="椭圆 1"/>
          <p:cNvSpPr/>
          <p:nvPr/>
        </p:nvSpPr>
        <p:spPr>
          <a:xfrm rot="373005">
            <a:off x="6157268" y="1044151"/>
            <a:ext cx="648254" cy="648254"/>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６</a:t>
            </a:r>
          </a:p>
        </p:txBody>
      </p:sp>
      <p:sp>
        <p:nvSpPr>
          <p:cNvPr id="3" name="椭圆 2"/>
          <p:cNvSpPr/>
          <p:nvPr/>
        </p:nvSpPr>
        <p:spPr>
          <a:xfrm rot="373005">
            <a:off x="7219623" y="545041"/>
            <a:ext cx="648254" cy="648254"/>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７</a:t>
            </a:r>
          </a:p>
        </p:txBody>
      </p:sp>
      <p:grpSp>
        <p:nvGrpSpPr>
          <p:cNvPr id="4" name="组合 3"/>
          <p:cNvGrpSpPr/>
          <p:nvPr/>
        </p:nvGrpSpPr>
        <p:grpSpPr>
          <a:xfrm>
            <a:off x="5125854" y="2183152"/>
            <a:ext cx="1231337" cy="532170"/>
            <a:chOff x="2547205" y="3424085"/>
            <a:chExt cx="1368152" cy="591300"/>
          </a:xfrm>
        </p:grpSpPr>
        <p:sp>
          <p:nvSpPr>
            <p:cNvPr id="5" name="TextBox 2"/>
            <p:cNvSpPr txBox="1"/>
            <p:nvPr/>
          </p:nvSpPr>
          <p:spPr>
            <a:xfrm>
              <a:off x="2547205" y="3424085"/>
              <a:ext cx="1368152" cy="53128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6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认定程序的功能</a:t>
              </a:r>
            </a:p>
          </p:txBody>
        </p:sp>
        <p:sp>
          <p:nvSpPr>
            <p:cNvPr id="6" name="矩形 5"/>
            <p:cNvSpPr/>
            <p:nvPr/>
          </p:nvSpPr>
          <p:spPr>
            <a:xfrm>
              <a:off x="2730649" y="3943377"/>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7" name="组合 6"/>
          <p:cNvGrpSpPr/>
          <p:nvPr/>
        </p:nvGrpSpPr>
        <p:grpSpPr>
          <a:xfrm>
            <a:off x="6270759" y="1725317"/>
            <a:ext cx="1231337" cy="522606"/>
            <a:chOff x="2581071" y="3589891"/>
            <a:chExt cx="1368152" cy="580673"/>
          </a:xfrm>
        </p:grpSpPr>
        <p:sp>
          <p:nvSpPr>
            <p:cNvPr id="8" name="TextBox 2"/>
            <p:cNvSpPr txBox="1"/>
            <p:nvPr/>
          </p:nvSpPr>
          <p:spPr>
            <a:xfrm>
              <a:off x="2581071" y="3589891"/>
              <a:ext cx="1368152" cy="53128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26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认定程序的同一性和相似性</a:t>
              </a:r>
            </a:p>
          </p:txBody>
        </p:sp>
        <p:sp>
          <p:nvSpPr>
            <p:cNvPr id="9" name="矩形 8"/>
            <p:cNvSpPr/>
            <p:nvPr/>
          </p:nvSpPr>
          <p:spPr>
            <a:xfrm>
              <a:off x="2677027" y="4085897"/>
              <a:ext cx="1087966" cy="84667"/>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additive="base">
                                        <p:cTn id="15" dur="500" fill="hold"/>
                                        <p:tgtEl>
                                          <p:spTgt spid="51"/>
                                        </p:tgtEl>
                                        <p:attrNameLst>
                                          <p:attrName>ppt_x</p:attrName>
                                        </p:attrNameLst>
                                      </p:cBhvr>
                                      <p:tavLst>
                                        <p:tav tm="0">
                                          <p:val>
                                            <p:strVal val="#ppt_x"/>
                                          </p:val>
                                        </p:tav>
                                        <p:tav tm="100000">
                                          <p:val>
                                            <p:strVal val="#ppt_x"/>
                                          </p:val>
                                        </p:tav>
                                      </p:tavLst>
                                    </p:anim>
                                    <p:anim calcmode="lin" valueType="num">
                                      <p:cBhvr additive="base">
                                        <p:cTn id="16" dur="500" fill="hold"/>
                                        <p:tgtEl>
                                          <p:spTgt spid="51"/>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fade">
                                      <p:cBhvr>
                                        <p:cTn id="20" dur="500"/>
                                        <p:tgtEl>
                                          <p:spTgt spid="58"/>
                                        </p:tgtEl>
                                      </p:cBhvr>
                                    </p:animEffect>
                                  </p:childTnLst>
                                </p:cTn>
                              </p:par>
                            </p:childTnLst>
                          </p:cTn>
                        </p:par>
                        <p:par>
                          <p:cTn id="21" fill="hold">
                            <p:stCondLst>
                              <p:cond delay="2000"/>
                            </p:stCondLst>
                            <p:childTnLst>
                              <p:par>
                                <p:cTn id="22" presetID="2" presetClass="entr" presetSubtype="4" fill="hold" nodeType="afterEffect">
                                  <p:stCondLst>
                                    <p:cond delay="0"/>
                                  </p:stCondLst>
                                  <p:childTnLst>
                                    <p:set>
                                      <p:cBhvr>
                                        <p:cTn id="23" dur="1" fill="hold">
                                          <p:stCondLst>
                                            <p:cond delay="0"/>
                                          </p:stCondLst>
                                        </p:cTn>
                                        <p:tgtEl>
                                          <p:spTgt spid="119"/>
                                        </p:tgtEl>
                                        <p:attrNameLst>
                                          <p:attrName>style.visibility</p:attrName>
                                        </p:attrNameLst>
                                      </p:cBhvr>
                                      <p:to>
                                        <p:strVal val="visible"/>
                                      </p:to>
                                    </p:set>
                                    <p:anim calcmode="lin" valueType="num">
                                      <p:cBhvr additive="base">
                                        <p:cTn id="24" dur="500" fill="hold"/>
                                        <p:tgtEl>
                                          <p:spTgt spid="119"/>
                                        </p:tgtEl>
                                        <p:attrNameLst>
                                          <p:attrName>ppt_x</p:attrName>
                                        </p:attrNameLst>
                                      </p:cBhvr>
                                      <p:tavLst>
                                        <p:tav tm="0">
                                          <p:val>
                                            <p:strVal val="#ppt_x"/>
                                          </p:val>
                                        </p:tav>
                                        <p:tav tm="100000">
                                          <p:val>
                                            <p:strVal val="#ppt_x"/>
                                          </p:val>
                                        </p:tav>
                                      </p:tavLst>
                                    </p:anim>
                                    <p:anim calcmode="lin" valueType="num">
                                      <p:cBhvr additive="base">
                                        <p:cTn id="25" dur="500" fill="hold"/>
                                        <p:tgtEl>
                                          <p:spTgt spid="119"/>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fade">
                                      <p:cBhvr>
                                        <p:cTn id="29" dur="500"/>
                                        <p:tgtEl>
                                          <p:spTgt spid="61"/>
                                        </p:tgtEl>
                                      </p:cBhvr>
                                    </p:animEffect>
                                  </p:childTnLst>
                                </p:cTn>
                              </p:par>
                            </p:childTnLst>
                          </p:cTn>
                        </p:par>
                        <p:par>
                          <p:cTn id="30" fill="hold">
                            <p:stCondLst>
                              <p:cond delay="3000"/>
                            </p:stCondLst>
                            <p:childTnLst>
                              <p:par>
                                <p:cTn id="31" presetID="2" presetClass="entr" presetSubtype="4" fill="hold" nodeType="afterEffect">
                                  <p:stCondLst>
                                    <p:cond delay="0"/>
                                  </p:stCondLst>
                                  <p:childTnLst>
                                    <p:set>
                                      <p:cBhvr>
                                        <p:cTn id="32" dur="1" fill="hold">
                                          <p:stCondLst>
                                            <p:cond delay="0"/>
                                          </p:stCondLst>
                                        </p:cTn>
                                        <p:tgtEl>
                                          <p:spTgt spid="122"/>
                                        </p:tgtEl>
                                        <p:attrNameLst>
                                          <p:attrName>style.visibility</p:attrName>
                                        </p:attrNameLst>
                                      </p:cBhvr>
                                      <p:to>
                                        <p:strVal val="visible"/>
                                      </p:to>
                                    </p:set>
                                    <p:anim calcmode="lin" valueType="num">
                                      <p:cBhvr additive="base">
                                        <p:cTn id="33" dur="500" fill="hold"/>
                                        <p:tgtEl>
                                          <p:spTgt spid="122"/>
                                        </p:tgtEl>
                                        <p:attrNameLst>
                                          <p:attrName>ppt_x</p:attrName>
                                        </p:attrNameLst>
                                      </p:cBhvr>
                                      <p:tavLst>
                                        <p:tav tm="0">
                                          <p:val>
                                            <p:strVal val="#ppt_x"/>
                                          </p:val>
                                        </p:tav>
                                        <p:tav tm="100000">
                                          <p:val>
                                            <p:strVal val="#ppt_x"/>
                                          </p:val>
                                        </p:tav>
                                      </p:tavLst>
                                    </p:anim>
                                    <p:anim calcmode="lin" valueType="num">
                                      <p:cBhvr additive="base">
                                        <p:cTn id="34" dur="500" fill="hold"/>
                                        <p:tgtEl>
                                          <p:spTgt spid="122"/>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113"/>
                                        </p:tgtEl>
                                        <p:attrNameLst>
                                          <p:attrName>style.visibility</p:attrName>
                                        </p:attrNameLst>
                                      </p:cBhvr>
                                      <p:to>
                                        <p:strVal val="visible"/>
                                      </p:to>
                                    </p:set>
                                    <p:animEffect transition="in" filter="fade">
                                      <p:cBhvr>
                                        <p:cTn id="38" dur="500"/>
                                        <p:tgtEl>
                                          <p:spTgt spid="113"/>
                                        </p:tgtEl>
                                      </p:cBhvr>
                                    </p:animEffect>
                                  </p:childTnLst>
                                </p:cTn>
                              </p:par>
                            </p:childTnLst>
                          </p:cTn>
                        </p:par>
                        <p:par>
                          <p:cTn id="39" fill="hold">
                            <p:stCondLst>
                              <p:cond delay="4000"/>
                            </p:stCondLst>
                            <p:childTnLst>
                              <p:par>
                                <p:cTn id="40" presetID="2" presetClass="entr" presetSubtype="4" fill="hold" nodeType="afterEffect">
                                  <p:stCondLst>
                                    <p:cond delay="0"/>
                                  </p:stCondLst>
                                  <p:childTnLst>
                                    <p:set>
                                      <p:cBhvr>
                                        <p:cTn id="41" dur="1" fill="hold">
                                          <p:stCondLst>
                                            <p:cond delay="0"/>
                                          </p:stCondLst>
                                        </p:cTn>
                                        <p:tgtEl>
                                          <p:spTgt spid="125"/>
                                        </p:tgtEl>
                                        <p:attrNameLst>
                                          <p:attrName>style.visibility</p:attrName>
                                        </p:attrNameLst>
                                      </p:cBhvr>
                                      <p:to>
                                        <p:strVal val="visible"/>
                                      </p:to>
                                    </p:set>
                                    <p:anim calcmode="lin" valueType="num">
                                      <p:cBhvr additive="base">
                                        <p:cTn id="42" dur="500" fill="hold"/>
                                        <p:tgtEl>
                                          <p:spTgt spid="125"/>
                                        </p:tgtEl>
                                        <p:attrNameLst>
                                          <p:attrName>ppt_x</p:attrName>
                                        </p:attrNameLst>
                                      </p:cBhvr>
                                      <p:tavLst>
                                        <p:tav tm="0">
                                          <p:val>
                                            <p:strVal val="#ppt_x"/>
                                          </p:val>
                                        </p:tav>
                                        <p:tav tm="100000">
                                          <p:val>
                                            <p:strVal val="#ppt_x"/>
                                          </p:val>
                                        </p:tav>
                                      </p:tavLst>
                                    </p:anim>
                                    <p:anim calcmode="lin" valueType="num">
                                      <p:cBhvr additive="base">
                                        <p:cTn id="43" dur="500" fill="hold"/>
                                        <p:tgtEl>
                                          <p:spTgt spid="125"/>
                                        </p:tgtEl>
                                        <p:attrNameLst>
                                          <p:attrName>ppt_y</p:attrName>
                                        </p:attrNameLst>
                                      </p:cBhvr>
                                      <p:tavLst>
                                        <p:tav tm="0">
                                          <p:val>
                                            <p:strVal val="1+#ppt_h/2"/>
                                          </p:val>
                                        </p:tav>
                                        <p:tav tm="100000">
                                          <p:val>
                                            <p:strVal val="#ppt_y"/>
                                          </p:val>
                                        </p:tav>
                                      </p:tavLst>
                                    </p:anim>
                                  </p:childTnLst>
                                </p:cTn>
                              </p:par>
                            </p:childTnLst>
                          </p:cTn>
                        </p:par>
                        <p:par>
                          <p:cTn id="44" fill="hold">
                            <p:stCondLst>
                              <p:cond delay="4500"/>
                            </p:stCondLst>
                            <p:childTnLst>
                              <p:par>
                                <p:cTn id="45" presetID="10" presetClass="entr" presetSubtype="0" fill="hold" nodeType="after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fade">
                                      <p:cBhvr>
                                        <p:cTn id="47" dur="500"/>
                                        <p:tgtEl>
                                          <p:spTgt spid="116"/>
                                        </p:tgtEl>
                                      </p:cBhvr>
                                    </p:animEffect>
                                  </p:childTnLst>
                                </p:cTn>
                              </p:par>
                            </p:childTnLst>
                          </p:cTn>
                        </p:par>
                        <p:par>
                          <p:cTn id="48" fill="hold">
                            <p:stCondLst>
                              <p:cond delay="5000"/>
                            </p:stCondLst>
                            <p:childTnLst>
                              <p:par>
                                <p:cTn id="49" presetID="2" presetClass="entr" presetSubtype="4" fill="hold" nodeType="after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ppt_x"/>
                                          </p:val>
                                        </p:tav>
                                        <p:tav tm="100000">
                                          <p:val>
                                            <p:strVal val="#ppt_x"/>
                                          </p:val>
                                        </p:tav>
                                      </p:tavLst>
                                    </p:anim>
                                    <p:anim calcmode="lin" valueType="num">
                                      <p:cBhvr additive="base">
                                        <p:cTn id="52" dur="500" fill="hold"/>
                                        <p:tgtEl>
                                          <p:spTgt spid="4"/>
                                        </p:tgtEl>
                                        <p:attrNameLst>
                                          <p:attrName>ppt_y</p:attrName>
                                        </p:attrNameLst>
                                      </p:cBhvr>
                                      <p:tavLst>
                                        <p:tav tm="0">
                                          <p:val>
                                            <p:strVal val="1+#ppt_h/2"/>
                                          </p:val>
                                        </p:tav>
                                        <p:tav tm="100000">
                                          <p:val>
                                            <p:strVal val="#ppt_y"/>
                                          </p:val>
                                        </p:tav>
                                      </p:tavLst>
                                    </p:anim>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fade">
                                      <p:cBhvr>
                                        <p:cTn id="56" dur="500"/>
                                        <p:tgtEl>
                                          <p:spTgt spid="2"/>
                                        </p:tgtEl>
                                      </p:cBhvr>
                                    </p:animEffect>
                                  </p:childTnLst>
                                </p:cTn>
                              </p:par>
                            </p:childTnLst>
                          </p:cTn>
                        </p:par>
                        <p:par>
                          <p:cTn id="57" fill="hold">
                            <p:stCondLst>
                              <p:cond delay="6000"/>
                            </p:stCondLst>
                            <p:childTnLst>
                              <p:par>
                                <p:cTn id="58" presetID="2" presetClass="entr" presetSubtype="4" fill="hold" nodeType="afterEffect">
                                  <p:stCondLst>
                                    <p:cond delay="0"/>
                                  </p:stCondLst>
                                  <p:childTnLst>
                                    <p:set>
                                      <p:cBhvr>
                                        <p:cTn id="59" dur="1" fill="hold">
                                          <p:stCondLst>
                                            <p:cond delay="0"/>
                                          </p:stCondLst>
                                        </p:cTn>
                                        <p:tgtEl>
                                          <p:spTgt spid="7"/>
                                        </p:tgtEl>
                                        <p:attrNameLst>
                                          <p:attrName>style.visibility</p:attrName>
                                        </p:attrNameLst>
                                      </p:cBhvr>
                                      <p:to>
                                        <p:strVal val="visible"/>
                                      </p:to>
                                    </p:set>
                                    <p:anim calcmode="lin" valueType="num">
                                      <p:cBhvr additive="base">
                                        <p:cTn id="60" dur="500" fill="hold"/>
                                        <p:tgtEl>
                                          <p:spTgt spid="7"/>
                                        </p:tgtEl>
                                        <p:attrNameLst>
                                          <p:attrName>ppt_x</p:attrName>
                                        </p:attrNameLst>
                                      </p:cBhvr>
                                      <p:tavLst>
                                        <p:tav tm="0">
                                          <p:val>
                                            <p:strVal val="#ppt_x"/>
                                          </p:val>
                                        </p:tav>
                                        <p:tav tm="100000">
                                          <p:val>
                                            <p:strVal val="#ppt_x"/>
                                          </p:val>
                                        </p:tav>
                                      </p:tavLst>
                                    </p:anim>
                                    <p:anim calcmode="lin" valueType="num">
                                      <p:cBhvr additive="base">
                                        <p:cTn id="61" dur="500" fill="hold"/>
                                        <p:tgtEl>
                                          <p:spTgt spid="7"/>
                                        </p:tgtEl>
                                        <p:attrNameLst>
                                          <p:attrName>ppt_y</p:attrName>
                                        </p:attrNameLst>
                                      </p:cBhvr>
                                      <p:tavLst>
                                        <p:tav tm="0">
                                          <p:val>
                                            <p:strVal val="1+#ppt_h/2"/>
                                          </p:val>
                                        </p:tav>
                                        <p:tav tm="100000">
                                          <p:val>
                                            <p:strVal val="#ppt_y"/>
                                          </p:val>
                                        </p:tav>
                                      </p:tavLst>
                                    </p:anim>
                                  </p:childTnLst>
                                </p:cTn>
                              </p:par>
                            </p:childTnLst>
                          </p:cTn>
                        </p:par>
                        <p:par>
                          <p:cTn id="62" fill="hold">
                            <p:stCondLst>
                              <p:cond delay="6500"/>
                            </p:stCondLst>
                            <p:childTnLst>
                              <p:par>
                                <p:cTn id="63" presetID="10" presetClass="entr" presetSubtype="0" fill="hold" grpId="0" nodeType="after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fade">
                                      <p:cBhvr>
                                        <p:cTn id="65" dur="500"/>
                                        <p:tgtEl>
                                          <p:spTgt spid="3"/>
                                        </p:tgtEl>
                                      </p:cBhvr>
                                    </p:animEffect>
                                  </p:childTnLst>
                                </p:cTn>
                              </p:par>
                            </p:childTnLst>
                          </p:cTn>
                        </p:par>
                        <p:par>
                          <p:cTn id="66" fill="hold">
                            <p:stCondLst>
                              <p:cond delay="7000"/>
                            </p:stCondLst>
                            <p:childTnLst>
                              <p:par>
                                <p:cTn id="67" presetID="2" presetClass="entr" presetSubtype="4" fill="hold" nodeType="afterEffect">
                                  <p:stCondLst>
                                    <p:cond delay="0"/>
                                  </p:stCondLst>
                                  <p:childTnLst>
                                    <p:set>
                                      <p:cBhvr>
                                        <p:cTn id="68" dur="1" fill="hold">
                                          <p:stCondLst>
                                            <p:cond delay="0"/>
                                          </p:stCondLst>
                                        </p:cTn>
                                        <p:tgtEl>
                                          <p:spTgt spid="128"/>
                                        </p:tgtEl>
                                        <p:attrNameLst>
                                          <p:attrName>style.visibility</p:attrName>
                                        </p:attrNameLst>
                                      </p:cBhvr>
                                      <p:to>
                                        <p:strVal val="visible"/>
                                      </p:to>
                                    </p:set>
                                    <p:anim calcmode="lin" valueType="num">
                                      <p:cBhvr additive="base">
                                        <p:cTn id="69" dur="500" fill="hold"/>
                                        <p:tgtEl>
                                          <p:spTgt spid="128"/>
                                        </p:tgtEl>
                                        <p:attrNameLst>
                                          <p:attrName>ppt_x</p:attrName>
                                        </p:attrNameLst>
                                      </p:cBhvr>
                                      <p:tavLst>
                                        <p:tav tm="0">
                                          <p:val>
                                            <p:strVal val="#ppt_x"/>
                                          </p:val>
                                        </p:tav>
                                        <p:tav tm="100000">
                                          <p:val>
                                            <p:strVal val="#ppt_x"/>
                                          </p:val>
                                        </p:tav>
                                      </p:tavLst>
                                    </p:anim>
                                    <p:anim calcmode="lin" valueType="num">
                                      <p:cBhvr additive="base">
                                        <p:cTn id="70"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385614" y="1337721"/>
            <a:ext cx="2501900" cy="156845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rPr>
              <a:t>2.</a:t>
            </a:r>
            <a:r>
              <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rPr>
              <a:t>２</a:t>
            </a:r>
          </a:p>
        </p:txBody>
      </p:sp>
      <p:cxnSp>
        <p:nvCxnSpPr>
          <p:cNvPr id="28" name="直接连接符 27"/>
          <p:cNvCxnSpPr/>
          <p:nvPr/>
        </p:nvCxnSpPr>
        <p:spPr>
          <a:xfrm>
            <a:off x="-12614" y="2115293"/>
            <a:ext cx="1781944" cy="0"/>
          </a:xfrm>
          <a:prstGeom prst="line">
            <a:avLst/>
          </a:prstGeom>
          <a:noFill/>
          <a:ln w="95250" cap="flat" cmpd="sng" algn="ctr">
            <a:solidFill>
              <a:srgbClr val="003466"/>
            </a:solidFill>
            <a:prstDash val="solid"/>
          </a:ln>
          <a:effectLst/>
        </p:spPr>
      </p:cxnSp>
      <p:cxnSp>
        <p:nvCxnSpPr>
          <p:cNvPr id="29" name="直接连接符 28"/>
          <p:cNvCxnSpPr/>
          <p:nvPr/>
        </p:nvCxnSpPr>
        <p:spPr>
          <a:xfrm flipV="1">
            <a:off x="3488878" y="2111325"/>
            <a:ext cx="5655280" cy="7258"/>
          </a:xfrm>
          <a:prstGeom prst="line">
            <a:avLst/>
          </a:prstGeom>
          <a:noFill/>
          <a:ln w="95250" cap="flat" cmpd="sng" algn="ctr">
            <a:solidFill>
              <a:srgbClr val="003466"/>
            </a:solidFill>
            <a:prstDash val="solid"/>
          </a:ln>
          <a:effectLst/>
        </p:spPr>
      </p:cxnSp>
      <p:sp>
        <p:nvSpPr>
          <p:cNvPr id="30" name="TextBox 6"/>
          <p:cNvSpPr txBox="1"/>
          <p:nvPr/>
        </p:nvSpPr>
        <p:spPr>
          <a:xfrm>
            <a:off x="3474830" y="1338162"/>
            <a:ext cx="2011680" cy="645160"/>
          </a:xfrm>
          <a:prstGeom prst="rect">
            <a:avLst/>
          </a:prstGeom>
          <a:noFill/>
        </p:spPr>
        <p:txBody>
          <a:bodyPr wrap="none" rtlCol="0">
            <a:spAutoFit/>
          </a:bodyPr>
          <a:lstStyle/>
          <a:p>
            <a:pPr algn="l"/>
            <a:r>
              <a:rPr lang="zh-CN" altLang="en-US" sz="3600" b="1" dirty="0">
                <a:solidFill>
                  <a:prstClr val="black">
                    <a:lumMod val="85000"/>
                    <a:lumOff val="15000"/>
                  </a:prstClr>
                </a:solidFill>
                <a:latin typeface="微软雅黑" panose="020B0503020204020204" pitchFamily="34" charset="-122"/>
                <a:ea typeface="微软雅黑" panose="020B0503020204020204" pitchFamily="34" charset="-122"/>
              </a:rPr>
              <a:t>司法鉴定</a:t>
            </a:r>
          </a:p>
        </p:txBody>
      </p:sp>
      <p:pic>
        <p:nvPicPr>
          <p:cNvPr id="2" name="图片 1"/>
          <p:cNvPicPr>
            <a:picLocks noChangeAspect="1"/>
          </p:cNvPicPr>
          <p:nvPr/>
        </p:nvPicPr>
        <p:blipFill>
          <a:blip r:embed="rId3"/>
          <a:stretch>
            <a:fillRect/>
          </a:stretch>
        </p:blipFill>
        <p:spPr>
          <a:xfrm>
            <a:off x="7213600" y="2785745"/>
            <a:ext cx="1930400" cy="23253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2400"/>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theme/theme1.xml><?xml version="1.0" encoding="utf-8"?>
<a:theme xmlns:a="http://schemas.openxmlformats.org/drawingml/2006/main" name="第一PPT，www.1ppt.com​">
  <a:themeElements>
    <a:clrScheme name="自定义 3209">
      <a:dk1>
        <a:srgbClr val="C8A843"/>
      </a:dk1>
      <a:lt1>
        <a:srgbClr val="00BDC6"/>
      </a:lt1>
      <a:dk2>
        <a:srgbClr val="C276B8"/>
      </a:dk2>
      <a:lt2>
        <a:srgbClr val="8DC21F"/>
      </a:lt2>
      <a:accent1>
        <a:srgbClr val="080808"/>
      </a:accent1>
      <a:accent2>
        <a:srgbClr val="FFFFFF"/>
      </a:accent2>
      <a:accent3>
        <a:srgbClr val="080808"/>
      </a:accent3>
      <a:accent4>
        <a:srgbClr val="080808"/>
      </a:accent4>
      <a:accent5>
        <a:srgbClr val="080808"/>
      </a:accent5>
      <a:accent6>
        <a:srgbClr val="080808"/>
      </a:accent6>
      <a:hlink>
        <a:srgbClr val="080808"/>
      </a:hlink>
      <a:folHlink>
        <a:srgbClr val="08080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2632</Words>
  <Application>Microsoft Office PowerPoint</Application>
  <PresentationFormat>全屏显示(16:9)</PresentationFormat>
  <Paragraphs>282</Paragraphs>
  <Slides>35</Slides>
  <Notes>34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35</vt:i4>
      </vt:variant>
    </vt:vector>
  </HeadingPairs>
  <TitlesOfParts>
    <vt:vector size="48" baseType="lpstr">
      <vt:lpstr>Adobe 黑体 Std R</vt:lpstr>
      <vt:lpstr>Aharoni</vt:lpstr>
      <vt:lpstr>Arial Unicode MS</vt:lpstr>
      <vt:lpstr>Impact MT Std</vt:lpstr>
      <vt:lpstr>方正兰亭黑_GBK</vt:lpstr>
      <vt:lpstr>黑体</vt:lpstr>
      <vt:lpstr>宋体</vt:lpstr>
      <vt:lpstr>微软雅黑</vt:lpstr>
      <vt:lpstr>造字工房悦黑体验版常规体</vt:lpstr>
      <vt:lpstr>Arial</vt:lpstr>
      <vt:lpstr>Calibri</vt:lpstr>
      <vt:lpstr>Palatino Linotype</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公安</dc:title>
  <dc:creator>第一PPT</dc:creator>
  <cp:keywords>www.1ppt.com</cp:keywords>
  <dc:description>www.1ppt.com</dc:description>
  <cp:lastModifiedBy>PC</cp:lastModifiedBy>
  <cp:revision>2088</cp:revision>
  <dcterms:created xsi:type="dcterms:W3CDTF">2014-06-06T07:22:00Z</dcterms:created>
  <dcterms:modified xsi:type="dcterms:W3CDTF">2022-03-10T02:08:08Z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