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1"/>
  </p:notesMasterIdLst>
  <p:handoutMasterIdLst>
    <p:handoutMasterId r:id="rId52"/>
  </p:handoutMasterIdLst>
  <p:sldIdLst>
    <p:sldId id="312" r:id="rId3"/>
    <p:sldId id="313" r:id="rId4"/>
    <p:sldId id="314" r:id="rId5"/>
    <p:sldId id="490" r:id="rId6"/>
    <p:sldId id="492" r:id="rId7"/>
    <p:sldId id="497" r:id="rId8"/>
    <p:sldId id="498" r:id="rId9"/>
    <p:sldId id="323" r:id="rId10"/>
    <p:sldId id="499" r:id="rId11"/>
    <p:sldId id="500" r:id="rId12"/>
    <p:sldId id="501" r:id="rId13"/>
    <p:sldId id="502" r:id="rId14"/>
    <p:sldId id="503" r:id="rId15"/>
    <p:sldId id="504" r:id="rId16"/>
    <p:sldId id="505" r:id="rId17"/>
    <p:sldId id="506" r:id="rId18"/>
    <p:sldId id="507" r:id="rId19"/>
    <p:sldId id="339" r:id="rId20"/>
    <p:sldId id="513" r:id="rId21"/>
    <p:sldId id="516" r:id="rId22"/>
    <p:sldId id="517" r:id="rId23"/>
    <p:sldId id="518" r:id="rId24"/>
    <p:sldId id="519" r:id="rId25"/>
    <p:sldId id="520" r:id="rId26"/>
    <p:sldId id="521" r:id="rId27"/>
    <p:sldId id="522" r:id="rId28"/>
    <p:sldId id="523" r:id="rId29"/>
    <p:sldId id="524" r:id="rId30"/>
    <p:sldId id="525" r:id="rId31"/>
    <p:sldId id="526" r:id="rId32"/>
    <p:sldId id="527" r:id="rId33"/>
    <p:sldId id="528" r:id="rId34"/>
    <p:sldId id="529" r:id="rId35"/>
    <p:sldId id="530" r:id="rId36"/>
    <p:sldId id="531" r:id="rId37"/>
    <p:sldId id="532" r:id="rId38"/>
    <p:sldId id="533" r:id="rId39"/>
    <p:sldId id="349" r:id="rId40"/>
    <p:sldId id="534" r:id="rId41"/>
    <p:sldId id="535" r:id="rId42"/>
    <p:sldId id="538" r:id="rId43"/>
    <p:sldId id="539" r:id="rId44"/>
    <p:sldId id="540" r:id="rId45"/>
    <p:sldId id="541" r:id="rId46"/>
    <p:sldId id="542" r:id="rId47"/>
    <p:sldId id="543" r:id="rId48"/>
    <p:sldId id="544" r:id="rId49"/>
    <p:sldId id="311"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6">
          <p15:clr>
            <a:srgbClr val="A4A3A4"/>
          </p15:clr>
        </p15:guide>
        <p15:guide id="2" pos="3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4040"/>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86" d="100"/>
          <a:sy n="86" d="100"/>
        </p:scale>
        <p:origin x="557" y="58"/>
      </p:cViewPr>
      <p:guideLst>
        <p:guide orient="horz" pos="2226"/>
        <p:guide pos="3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2022/2/17</a:t>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a:t>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16</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17</a:t>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18</a:t>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20</a:t>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22</a:t>
            </a:fld>
            <a:endParaRPr lang="zh-CN"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23</a:t>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24</a:t>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25</a:t>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26</a:t>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27</a:t>
            </a:fld>
            <a:endParaRPr lang="zh-CN" alt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28</a:t>
            </a:fld>
            <a:endParaRPr lang="zh-CN" alt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29</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30</a:t>
            </a:fld>
            <a:endParaRPr lang="zh-CN" alt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31</a:t>
            </a:fld>
            <a:endParaRPr lang="zh-CN" alt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32</a:t>
            </a:fld>
            <a:endParaRPr lang="zh-CN" alt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35</a:t>
            </a:fld>
            <a:endParaRPr lang="zh-CN" alt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36</a:t>
            </a:fld>
            <a:endParaRPr lang="zh-CN" alt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37</a:t>
            </a:fld>
            <a:endParaRPr lang="zh-CN" alt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38</a:t>
            </a:fld>
            <a:endParaRPr lang="zh-CN" alt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39</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a:t>
            </a:fld>
            <a:endParaRPr lang="zh-CN" alt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41</a:t>
            </a:fld>
            <a:endParaRPr lang="zh-CN" alt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42</a:t>
            </a:fld>
            <a:endParaRPr lang="zh-CN" alt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43</a:t>
            </a:fld>
            <a:endParaRPr lang="zh-CN" alt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44</a:t>
            </a:fld>
            <a:endParaRPr lang="zh-CN" alt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45</a:t>
            </a:fld>
            <a:endParaRPr lang="zh-CN" alt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46</a:t>
            </a:fld>
            <a:endParaRPr lang="zh-CN" alt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47</a:t>
            </a:fld>
            <a:endParaRPr lang="zh-CN" alt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48</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2022/2/17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2022/2/17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2022/2/17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805" y="11007"/>
            <a:ext cx="12188388" cy="6858000"/>
          </a:xfrm>
          <a:prstGeom prst="rect">
            <a:avLst/>
          </a:prstGeom>
        </p:spPr>
      </p:pic>
      <p:sp>
        <p:nvSpPr>
          <p:cNvPr id="8" name="TextBox 10"/>
          <p:cNvSpPr txBox="1"/>
          <p:nvPr userDrawn="1"/>
        </p:nvSpPr>
        <p:spPr>
          <a:xfrm>
            <a:off x="10808916" y="6499477"/>
            <a:ext cx="709930" cy="337185"/>
          </a:xfrm>
          <a:prstGeom prst="rect">
            <a:avLst/>
          </a:prstGeom>
          <a:noFill/>
        </p:spPr>
        <p:txBody>
          <a:bodyPr wrap="none" rtlCol="0">
            <a:spAutoFit/>
          </a:bodyPr>
          <a:lstStyle/>
          <a:p>
            <a:r>
              <a:rPr lang="zh-CN" altLang="en-US" sz="1600" dirty="0">
                <a:solidFill>
                  <a:schemeClr val="accent2"/>
                </a:solidFill>
                <a:latin typeface="微软雅黑" panose="020B0503020204020204" charset="-122"/>
                <a:ea typeface="微软雅黑" panose="020B0503020204020204" charset="-122"/>
              </a:rPr>
              <a:t>第 </a:t>
            </a:r>
            <a:fld id="{15E71900-10A2-4CC6-8A82-1659C4480C15}" type="slidenum">
              <a:rPr lang="zh-CN" altLang="en-US" sz="1600" dirty="0" smtClean="0">
                <a:solidFill>
                  <a:schemeClr val="accent2"/>
                </a:solidFill>
                <a:latin typeface="微软雅黑" panose="020B0503020204020204" charset="-122"/>
                <a:ea typeface="微软雅黑" panose="020B0503020204020204" charset="-122"/>
              </a:rPr>
              <a:t>‹#›</a:t>
            </a:fld>
            <a:r>
              <a:rPr lang="zh-CN" altLang="en-US" sz="1600" dirty="0">
                <a:solidFill>
                  <a:schemeClr val="accent2"/>
                </a:solidFill>
                <a:latin typeface="微软雅黑" panose="020B0503020204020204" charset="-122"/>
                <a:ea typeface="微软雅黑" panose="020B0503020204020204" charset="-122"/>
              </a:rPr>
              <a:t> 页</a:t>
            </a:r>
          </a:p>
        </p:txBody>
      </p:sp>
      <p:pic>
        <p:nvPicPr>
          <p:cNvPr id="4" name="图片 3" descr="0"/>
          <p:cNvPicPr>
            <a:picLocks noChangeAspect="1"/>
          </p:cNvPicPr>
          <p:nvPr userDrawn="1"/>
        </p:nvPicPr>
        <p:blipFill>
          <a:blip r:embed="rId3"/>
          <a:stretch>
            <a:fillRect/>
          </a:stretch>
        </p:blipFill>
        <p:spPr>
          <a:xfrm>
            <a:off x="-176107" y="-66040"/>
            <a:ext cx="1810173" cy="13064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1805" y="0"/>
            <a:ext cx="12188388"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2022/2/17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2022/2/17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2022/2/17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2022/2/17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2022/2/17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2022/2/17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2022/2/17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2022/2/17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2022/2/17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2022/2/17</a:t>
            </a:fld>
            <a:endParaRPr lang="zh-CN" altLang="en-US"/>
          </a:p>
        </p:txBody>
      </p:sp>
      <p:sp>
        <p:nvSpPr>
          <p:cNvPr id="5" name="页脚占位符 4"/>
          <p:cNvSpPr>
            <a:spLocks noGrp="1"/>
          </p:cNvSpPr>
          <p:nvPr>
            <p:ph type="ftr" sz="quarter" idx="3"/>
            <p:custDataLst>
              <p:tags r:id="rId17"/>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 name="图片 1" descr="TIM图片20181107103509"/>
          <p:cNvPicPr>
            <a:picLocks noChangeAspect="1"/>
          </p:cNvPicPr>
          <p:nvPr userDrawn="1"/>
        </p:nvPicPr>
        <p:blipFill>
          <a:blip r:embed="rId6"/>
          <a:stretch>
            <a:fillRect/>
          </a:stretch>
        </p:blipFill>
        <p:spPr>
          <a:xfrm>
            <a:off x="-3387" y="-4233"/>
            <a:ext cx="12186920" cy="3346873"/>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13.jpeg"/></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4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4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8627"/>
            <a:ext cx="12192000" cy="68580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4909625" y="0"/>
            <a:ext cx="7282375" cy="68580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7455877" y="0"/>
            <a:ext cx="3836237" cy="3601329"/>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10631699" y="0"/>
            <a:ext cx="1320831" cy="1239951"/>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5351233" y="5916052"/>
            <a:ext cx="1320831" cy="941949"/>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357595" y="5126636"/>
            <a:ext cx="2413741" cy="1735915"/>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6341704"/>
            <a:ext cx="698515" cy="516296"/>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3689995"/>
            <a:ext cx="3060700" cy="287328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4743429"/>
            <a:ext cx="1113311" cy="1045137"/>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7420"/>
            <a:ext cx="1405095" cy="1319055"/>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8897620" y="5780193"/>
            <a:ext cx="2686473" cy="42989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00" tIns="49000" rIns="98000" bIns="4900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2160" dirty="0">
                <a:solidFill>
                  <a:schemeClr val="accent2"/>
                </a:solidFill>
                <a:latin typeface="微软雅黑" panose="020B0503020204020204" charset="-122"/>
                <a:ea typeface="微软雅黑" panose="020B0503020204020204" charset="-122"/>
                <a:sym typeface="+mn-ea"/>
              </a:rPr>
              <a:t>德才兼备 </a:t>
            </a:r>
            <a:r>
              <a:rPr lang="en-US" altLang="zh-CN" sz="2160" dirty="0">
                <a:solidFill>
                  <a:schemeClr val="accent2"/>
                </a:solidFill>
                <a:latin typeface="微软雅黑" panose="020B0503020204020204" charset="-122"/>
                <a:ea typeface="微软雅黑" panose="020B0503020204020204" charset="-122"/>
                <a:sym typeface="+mn-ea"/>
              </a:rPr>
              <a:t>• </a:t>
            </a:r>
            <a:r>
              <a:rPr lang="zh-CN" altLang="en-US" sz="2160" dirty="0">
                <a:solidFill>
                  <a:schemeClr val="accent2"/>
                </a:solidFill>
                <a:latin typeface="微软雅黑" panose="020B0503020204020204" charset="-122"/>
                <a:ea typeface="微软雅黑" panose="020B0503020204020204" charset="-122"/>
                <a:sym typeface="+mn-ea"/>
              </a:rPr>
              <a:t>文武双全</a:t>
            </a:r>
          </a:p>
        </p:txBody>
      </p:sp>
      <p:sp>
        <p:nvSpPr>
          <p:cNvPr id="20" name="TextBox 42"/>
          <p:cNvSpPr txBox="1"/>
          <p:nvPr/>
        </p:nvSpPr>
        <p:spPr>
          <a:xfrm>
            <a:off x="3060462" y="1680334"/>
            <a:ext cx="1706880" cy="829945"/>
          </a:xfrm>
          <a:prstGeom prst="rect">
            <a:avLst/>
          </a:prstGeom>
          <a:noFill/>
        </p:spPr>
        <p:txBody>
          <a:bodyPr wrap="none" rtlCol="0">
            <a:spAutoFit/>
          </a:bodyPr>
          <a:lstStyle/>
          <a:p>
            <a:pPr algn="ctr"/>
            <a:r>
              <a:rPr lang="zh-CN" altLang="en-US" sz="4000" b="1" dirty="0">
                <a:solidFill>
                  <a:prstClr val="black"/>
                </a:solidFill>
                <a:latin typeface="微软雅黑" panose="020B0503020204020204" charset="-122"/>
                <a:ea typeface="微软雅黑" panose="020B0503020204020204" charset="-122"/>
              </a:rPr>
              <a:t>第五章</a:t>
            </a:r>
            <a:r>
              <a:rPr lang="zh-CN" altLang="en-US" sz="4800" b="1" dirty="0">
                <a:solidFill>
                  <a:prstClr val="black"/>
                </a:solidFill>
                <a:latin typeface="微软雅黑" panose="020B0503020204020204" charset="-122"/>
                <a:ea typeface="微软雅黑" panose="020B0503020204020204" charset="-122"/>
              </a:rPr>
              <a:t> </a:t>
            </a:r>
          </a:p>
        </p:txBody>
      </p:sp>
      <p:cxnSp>
        <p:nvCxnSpPr>
          <p:cNvPr id="21" name="直接连接符 20"/>
          <p:cNvCxnSpPr/>
          <p:nvPr/>
        </p:nvCxnSpPr>
        <p:spPr>
          <a:xfrm>
            <a:off x="1161415" y="2482850"/>
            <a:ext cx="5816600" cy="27305"/>
          </a:xfrm>
          <a:prstGeom prst="line">
            <a:avLst/>
          </a:prstGeom>
          <a:noFill/>
          <a:ln w="28575" cap="flat" cmpd="sng" algn="ctr">
            <a:solidFill>
              <a:srgbClr val="003466"/>
            </a:solidFill>
            <a:prstDash val="solid"/>
          </a:ln>
          <a:effectLst/>
        </p:spPr>
      </p:cxnSp>
      <p:sp>
        <p:nvSpPr>
          <p:cNvPr id="22" name="TextBox 50"/>
          <p:cNvSpPr txBox="1"/>
          <p:nvPr/>
        </p:nvSpPr>
        <p:spPr>
          <a:xfrm>
            <a:off x="456565" y="2510155"/>
            <a:ext cx="7086600" cy="645160"/>
          </a:xfrm>
          <a:prstGeom prst="rect">
            <a:avLst/>
          </a:prstGeom>
          <a:noFill/>
        </p:spPr>
        <p:txBody>
          <a:bodyPr wrap="square" rtlCol="0">
            <a:spAutoFit/>
          </a:bodyPr>
          <a:lstStyle/>
          <a:p>
            <a:pPr algn="ctr"/>
            <a:r>
              <a:rPr lang="zh-CN" altLang="en-US" sz="2660" b="1" dirty="0">
                <a:solidFill>
                  <a:prstClr val="black"/>
                </a:solidFill>
                <a:latin typeface="微软雅黑" panose="020B0503020204020204" charset="-122"/>
                <a:ea typeface="微软雅黑" panose="020B0503020204020204" charset="-122"/>
                <a:sym typeface="+mn-ea"/>
              </a:rPr>
              <a:t> </a:t>
            </a:r>
            <a:r>
              <a:rPr lang="zh-CN" altLang="en-US" sz="3600" b="1" dirty="0">
                <a:solidFill>
                  <a:prstClr val="black"/>
                </a:solidFill>
                <a:latin typeface="微软雅黑" panose="020B0503020204020204" charset="-122"/>
                <a:ea typeface="微软雅黑" panose="020B0503020204020204" charset="-122"/>
                <a:sym typeface="+mn-ea"/>
              </a:rPr>
              <a:t> Unix/Linux系统的取证与分析</a:t>
            </a:r>
          </a:p>
        </p:txBody>
      </p:sp>
      <p:sp>
        <p:nvSpPr>
          <p:cNvPr id="3" name="文本框 2"/>
          <p:cNvSpPr txBox="1"/>
          <p:nvPr/>
        </p:nvSpPr>
        <p:spPr>
          <a:xfrm>
            <a:off x="3051053" y="5061181"/>
            <a:ext cx="1845310" cy="378460"/>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主讲教师：姓名</a:t>
            </a:r>
          </a:p>
        </p:txBody>
      </p:sp>
      <p:sp>
        <p:nvSpPr>
          <p:cNvPr id="28" name="文本框 27"/>
          <p:cNvSpPr txBox="1"/>
          <p:nvPr/>
        </p:nvSpPr>
        <p:spPr>
          <a:xfrm>
            <a:off x="3051053" y="5490125"/>
            <a:ext cx="1823720" cy="378460"/>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所属系部：</a:t>
            </a:r>
            <a:r>
              <a:rPr lang="en-US" altLang="zh-CN" sz="1865" dirty="0">
                <a:solidFill>
                  <a:schemeClr val="accent6">
                    <a:lumMod val="75000"/>
                    <a:lumOff val="25000"/>
                  </a:schemeClr>
                </a:solidFill>
                <a:latin typeface="微软雅黑" panose="020B0503020204020204" charset="-122"/>
                <a:ea typeface="微软雅黑" panose="020B0503020204020204" charset="-122"/>
              </a:rPr>
              <a:t>**</a:t>
            </a:r>
            <a:r>
              <a:rPr lang="zh-CN" altLang="en-US" sz="1865" dirty="0">
                <a:solidFill>
                  <a:schemeClr val="accent6">
                    <a:lumMod val="75000"/>
                    <a:lumOff val="25000"/>
                  </a:schemeClr>
                </a:solidFill>
                <a:latin typeface="微软雅黑" panose="020B0503020204020204" charset="-122"/>
                <a:ea typeface="微软雅黑" panose="020B0503020204020204" charset="-122"/>
              </a:rPr>
              <a:t>部</a:t>
            </a:r>
          </a:p>
        </p:txBody>
      </p:sp>
      <p:pic>
        <p:nvPicPr>
          <p:cNvPr id="4" name="图片 3" descr="0"/>
          <p:cNvPicPr>
            <a:picLocks noChangeAspect="1"/>
          </p:cNvPicPr>
          <p:nvPr/>
        </p:nvPicPr>
        <p:blipFill>
          <a:blip r:embed="rId4"/>
          <a:stretch>
            <a:fillRect/>
          </a:stretch>
        </p:blipFill>
        <p:spPr>
          <a:xfrm>
            <a:off x="8382000" y="3097953"/>
            <a:ext cx="3716867" cy="26839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6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150"/>
                            </p:stCondLst>
                            <p:childTnLst>
                              <p:par>
                                <p:cTn id="54" presetID="31"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1000" fill="hold"/>
                                        <p:tgtEl>
                                          <p:spTgt spid="22"/>
                                        </p:tgtEl>
                                        <p:attrNameLst>
                                          <p:attrName>ppt_w</p:attrName>
                                        </p:attrNameLst>
                                      </p:cBhvr>
                                      <p:tavLst>
                                        <p:tav tm="0">
                                          <p:val>
                                            <p:fltVal val="0"/>
                                          </p:val>
                                        </p:tav>
                                        <p:tav tm="100000">
                                          <p:val>
                                            <p:strVal val="#ppt_w"/>
                                          </p:val>
                                        </p:tav>
                                      </p:tavLst>
                                    </p:anim>
                                    <p:anim calcmode="lin" valueType="num">
                                      <p:cBhvr>
                                        <p:cTn id="57" dur="1000" fill="hold"/>
                                        <p:tgtEl>
                                          <p:spTgt spid="22"/>
                                        </p:tgtEl>
                                        <p:attrNameLst>
                                          <p:attrName>ppt_h</p:attrName>
                                        </p:attrNameLst>
                                      </p:cBhvr>
                                      <p:tavLst>
                                        <p:tav tm="0">
                                          <p:val>
                                            <p:fltVal val="0"/>
                                          </p:val>
                                        </p:tav>
                                        <p:tav tm="100000">
                                          <p:val>
                                            <p:strVal val="#ppt_h"/>
                                          </p:val>
                                        </p:tav>
                                      </p:tavLst>
                                    </p:anim>
                                    <p:anim calcmode="lin" valueType="num">
                                      <p:cBhvr>
                                        <p:cTn id="58" dur="1000" fill="hold"/>
                                        <p:tgtEl>
                                          <p:spTgt spid="22"/>
                                        </p:tgtEl>
                                        <p:attrNameLst>
                                          <p:attrName>style.rotation</p:attrName>
                                        </p:attrNameLst>
                                      </p:cBhvr>
                                      <p:tavLst>
                                        <p:tav tm="0">
                                          <p:val>
                                            <p:fltVal val="90"/>
                                          </p:val>
                                        </p:tav>
                                        <p:tav tm="100000">
                                          <p:val>
                                            <p:fltVal val="0"/>
                                          </p:val>
                                        </p:tav>
                                      </p:tavLst>
                                    </p:anim>
                                    <p:animEffect transition="in" filter="fade">
                                      <p:cBhvr>
                                        <p:cTn id="59" dur="1000"/>
                                        <p:tgtEl>
                                          <p:spTgt spid="22"/>
                                        </p:tgtEl>
                                      </p:cBhvr>
                                    </p:animEffect>
                                  </p:childTnLst>
                                </p:cTn>
                              </p:par>
                            </p:childTnLst>
                          </p:cTn>
                        </p:par>
                        <p:par>
                          <p:cTn id="60" fill="hold">
                            <p:stCondLst>
                              <p:cond delay="6150"/>
                            </p:stCondLst>
                            <p:childTnLst>
                              <p:par>
                                <p:cTn id="61" presetID="2" presetClass="entr" presetSubtype="4" fill="hold" grpId="0" nodeType="after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additive="base">
                                        <p:cTn id="63" dur="500" fill="hold"/>
                                        <p:tgtEl>
                                          <p:spTgt spid="3"/>
                                        </p:tgtEl>
                                        <p:attrNameLst>
                                          <p:attrName>ppt_x</p:attrName>
                                        </p:attrNameLst>
                                      </p:cBhvr>
                                      <p:tavLst>
                                        <p:tav tm="0">
                                          <p:val>
                                            <p:strVal val="#ppt_x"/>
                                          </p:val>
                                        </p:tav>
                                        <p:tav tm="100000">
                                          <p:val>
                                            <p:strVal val="#ppt_x"/>
                                          </p:val>
                                        </p:tav>
                                      </p:tavLst>
                                    </p:anim>
                                    <p:anim calcmode="lin" valueType="num">
                                      <p:cBhvr additive="base">
                                        <p:cTn id="64" dur="500" fill="hold"/>
                                        <p:tgtEl>
                                          <p:spTgt spid="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25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ppt_x"/>
                                          </p:val>
                                        </p:tav>
                                        <p:tav tm="100000">
                                          <p:val>
                                            <p:strVal val="#ppt_x"/>
                                          </p:val>
                                        </p:tav>
                                      </p:tavLst>
                                    </p:anim>
                                    <p:anim calcmode="lin" valueType="num">
                                      <p:cBhvr additive="base">
                                        <p:cTn id="68" dur="500" fill="hold"/>
                                        <p:tgtEl>
                                          <p:spTgt spid="28"/>
                                        </p:tgtEl>
                                        <p:attrNameLst>
                                          <p:attrName>ppt_y</p:attrName>
                                        </p:attrNameLst>
                                      </p:cBhvr>
                                      <p:tavLst>
                                        <p:tav tm="0">
                                          <p:val>
                                            <p:strVal val="1+#ppt_h/2"/>
                                          </p:val>
                                        </p:tav>
                                        <p:tav tm="100000">
                                          <p:val>
                                            <p:strVal val="#ppt_y"/>
                                          </p:val>
                                        </p:tav>
                                      </p:tavLst>
                                    </p:anim>
                                  </p:childTnLst>
                                </p:cTn>
                              </p:par>
                            </p:childTnLst>
                          </p:cTn>
                        </p:par>
                        <p:par>
                          <p:cTn id="69" fill="hold">
                            <p:stCondLst>
                              <p:cond delay="6650"/>
                            </p:stCondLst>
                            <p:childTnLst>
                              <p:par>
                                <p:cTn id="70" presetID="22" presetClass="entr" presetSubtype="8"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P spid="22" grpId="0"/>
      <p:bldP spid="3"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5.2.2 屏幕信息的获取</a:t>
            </a:r>
          </a:p>
        </p:txBody>
      </p:sp>
      <p:sp>
        <p:nvSpPr>
          <p:cNvPr id="17" name="TextBox 10"/>
          <p:cNvSpPr txBox="1">
            <a:spLocks noChangeArrowheads="1"/>
          </p:cNvSpPr>
          <p:nvPr/>
        </p:nvSpPr>
        <p:spPr bwMode="auto">
          <a:xfrm>
            <a:off x="8874760" y="3162300"/>
            <a:ext cx="2491105" cy="1661795"/>
          </a:xfrm>
          <a:prstGeom prst="rect">
            <a:avLst/>
          </a:prstGeom>
          <a:noFill/>
          <a:ln w="9525">
            <a:noFill/>
            <a:miter lim="800000"/>
          </a:ln>
        </p:spPr>
        <p:txBody>
          <a:bodyPr wrap="square" lIns="0" tIns="0" rIns="0" bIns="0">
            <a:spAutoFit/>
          </a:bodyPr>
          <a:lstStyle/>
          <a:p>
            <a:pPr defTabSz="913130" fontAlgn="base">
              <a:spcBef>
                <a:spcPct val="0"/>
              </a:spcBef>
              <a:spcAft>
                <a:spcPct val="0"/>
              </a:spcAft>
            </a:pPr>
            <a:r>
              <a:rPr lang="zh-CN" altLang="en-US" dirty="0">
                <a:solidFill>
                  <a:srgbClr val="808080"/>
                </a:solidFill>
                <a:latin typeface="Arial" panose="020B0604020202020204" pitchFamily="34" charset="0"/>
                <a:ea typeface="微软雅黑" panose="020B0503020204020204" charset="-122"/>
                <a:sym typeface="造字工房悦黑体验版常规体" pitchFamily="50" charset="-122"/>
              </a:rPr>
              <a:t>可以用setterm程序来获得控制台下的屏幕截图。</a:t>
            </a:r>
          </a:p>
          <a:p>
            <a:pPr defTabSz="913130" fontAlgn="base">
              <a:spcBef>
                <a:spcPct val="0"/>
              </a:spcBef>
              <a:spcAft>
                <a:spcPct val="0"/>
              </a:spcAft>
            </a:pPr>
            <a:r>
              <a:rPr lang="zh-CN" altLang="en-US" dirty="0">
                <a:solidFill>
                  <a:srgbClr val="808080"/>
                </a:solidFill>
                <a:latin typeface="Arial" panose="020B0604020202020204" pitchFamily="34" charset="0"/>
                <a:ea typeface="微软雅黑" panose="020B0503020204020204" charset="-122"/>
                <a:sym typeface="造字工房悦黑体验版常规体" pitchFamily="50" charset="-122"/>
              </a:rPr>
              <a:t>命令格式为：setterm -dump 1  </a:t>
            </a:r>
          </a:p>
          <a:p>
            <a:pPr defTabSz="913130" fontAlgn="base">
              <a:spcBef>
                <a:spcPct val="0"/>
              </a:spcBef>
              <a:spcAft>
                <a:spcPct val="0"/>
              </a:spcAft>
            </a:pPr>
            <a:r>
              <a:rPr lang="zh-CN" altLang="en-US" dirty="0">
                <a:solidFill>
                  <a:srgbClr val="808080"/>
                </a:solidFill>
                <a:latin typeface="Arial" panose="020B0604020202020204" pitchFamily="34" charset="0"/>
                <a:ea typeface="微软雅黑" panose="020B0503020204020204" charset="-122"/>
                <a:sym typeface="造字工房悦黑体验版常规体" pitchFamily="50" charset="-122"/>
              </a:rPr>
              <a:t>上面命令中，后面的数字1指虚拟控制台编号。 </a:t>
            </a:r>
          </a:p>
        </p:txBody>
      </p:sp>
      <p:sp>
        <p:nvSpPr>
          <p:cNvPr id="19" name="TextBox 17"/>
          <p:cNvSpPr txBox="1">
            <a:spLocks noChangeArrowheads="1"/>
          </p:cNvSpPr>
          <p:nvPr/>
        </p:nvSpPr>
        <p:spPr bwMode="auto">
          <a:xfrm>
            <a:off x="1199302" y="3203241"/>
            <a:ext cx="2291476" cy="1384935"/>
          </a:xfrm>
          <a:prstGeom prst="rect">
            <a:avLst/>
          </a:prstGeom>
          <a:noFill/>
          <a:ln w="9525">
            <a:noFill/>
            <a:miter lim="800000"/>
          </a:ln>
        </p:spPr>
        <p:txBody>
          <a:bodyPr lIns="0" tIns="0" rIns="0" bIns="0">
            <a:spAutoFit/>
          </a:bodyPr>
          <a:lstStyle/>
          <a:p>
            <a:pPr defTabSz="913130" fontAlgn="base">
              <a:spcBef>
                <a:spcPct val="0"/>
              </a:spcBef>
              <a:spcAft>
                <a:spcPct val="0"/>
              </a:spcAft>
            </a:pPr>
            <a:r>
              <a:rPr lang="zh-CN" altLang="en-US" dirty="0">
                <a:solidFill>
                  <a:srgbClr val="808080"/>
                </a:solidFill>
                <a:latin typeface="Arial" panose="020B0604020202020204" pitchFamily="34" charset="0"/>
                <a:ea typeface="微软雅黑" panose="020B0503020204020204" charset="-122"/>
                <a:sym typeface="造字工房悦黑体验版常规体" pitchFamily="50" charset="-122"/>
              </a:rPr>
              <a:t>如果只想要获得文字的输出，例如命令的帮助信息，可以直接使用管道命令，将输出内容保存到指定的文件当中。</a:t>
            </a:r>
          </a:p>
        </p:txBody>
      </p:sp>
      <p:sp>
        <p:nvSpPr>
          <p:cNvPr id="21" name="TextBox 9"/>
          <p:cNvSpPr txBox="1">
            <a:spLocks noChangeArrowheads="1"/>
          </p:cNvSpPr>
          <p:nvPr/>
        </p:nvSpPr>
        <p:spPr bwMode="auto">
          <a:xfrm>
            <a:off x="5348605" y="3325495"/>
            <a:ext cx="1678940" cy="1107440"/>
          </a:xfrm>
          <a:prstGeom prst="rect">
            <a:avLst/>
          </a:prstGeom>
          <a:noFill/>
          <a:ln w="9525">
            <a:noFill/>
            <a:miter lim="800000"/>
          </a:ln>
        </p:spPr>
        <p:txBody>
          <a:bodyPr wrap="square" lIns="0" tIns="0" rIns="0" bIns="0">
            <a:spAutoFit/>
          </a:bodyPr>
          <a:lstStyle/>
          <a:p>
            <a:pPr algn="ctr" defTabSz="913130" fontAlgn="base">
              <a:spcBef>
                <a:spcPct val="0"/>
              </a:spcBef>
              <a:spcAft>
                <a:spcPct val="0"/>
              </a:spcAft>
            </a:pPr>
            <a:r>
              <a:rPr lang="zh-CN" altLang="en-US" sz="2400" b="1">
                <a:solidFill>
                  <a:srgbClr val="002221"/>
                </a:solidFill>
                <a:latin typeface="微软雅黑" panose="020B0503020204020204" charset="-122"/>
                <a:ea typeface="微软雅黑" panose="020B0503020204020204" charset="-122"/>
              </a:rPr>
              <a:t>一、控制台模式下屏幕信息的获取</a:t>
            </a:r>
          </a:p>
        </p:txBody>
      </p:sp>
      <p:sp>
        <p:nvSpPr>
          <p:cNvPr id="22" name="AutoShape 23"/>
          <p:cNvSpPr>
            <a:spLocks noChangeArrowheads="1"/>
          </p:cNvSpPr>
          <p:nvPr/>
        </p:nvSpPr>
        <p:spPr bwMode="auto">
          <a:xfrm>
            <a:off x="4471463" y="2391658"/>
            <a:ext cx="3432235" cy="3203288"/>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sz="2400" kern="0">
              <a:solidFill>
                <a:srgbClr val="000000"/>
              </a:solidFill>
              <a:latin typeface="Arial" panose="020B0604020202020204" pitchFamily="34" charset="0"/>
              <a:ea typeface="微软雅黑" panose="020B0503020204020204" charset="-122"/>
            </a:endParaRPr>
          </a:p>
        </p:txBody>
      </p:sp>
      <p:sp>
        <p:nvSpPr>
          <p:cNvPr id="23" name="AutoShape 26"/>
          <p:cNvSpPr>
            <a:spLocks noChangeArrowheads="1"/>
          </p:cNvSpPr>
          <p:nvPr/>
        </p:nvSpPr>
        <p:spPr bwMode="auto">
          <a:xfrm>
            <a:off x="3838369" y="3407853"/>
            <a:ext cx="1353781" cy="1262203"/>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sz="2400" kern="0">
              <a:solidFill>
                <a:srgbClr val="000000"/>
              </a:solidFill>
              <a:latin typeface="Arial" panose="020B0604020202020204" pitchFamily="34" charset="0"/>
              <a:ea typeface="微软雅黑" panose="020B0503020204020204" charset="-122"/>
            </a:endParaRPr>
          </a:p>
        </p:txBody>
      </p:sp>
      <p:sp>
        <p:nvSpPr>
          <p:cNvPr id="24" name="AutoShape 27"/>
          <p:cNvSpPr>
            <a:spLocks noChangeArrowheads="1"/>
          </p:cNvSpPr>
          <p:nvPr/>
        </p:nvSpPr>
        <p:spPr bwMode="auto">
          <a:xfrm>
            <a:off x="7168865" y="3325303"/>
            <a:ext cx="1353781" cy="1262203"/>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sz="2400" kern="0">
              <a:solidFill>
                <a:srgbClr val="000000"/>
              </a:solidFill>
              <a:latin typeface="Arial" panose="020B0604020202020204" pitchFamily="34" charset="0"/>
              <a:ea typeface="微软雅黑" panose="020B0503020204020204" charset="-122"/>
            </a:endParaRPr>
          </a:p>
        </p:txBody>
      </p:sp>
      <p:sp>
        <p:nvSpPr>
          <p:cNvPr id="2" name="文本框 1"/>
          <p:cNvSpPr txBox="1"/>
          <p:nvPr/>
        </p:nvSpPr>
        <p:spPr>
          <a:xfrm>
            <a:off x="229235" y="1107440"/>
            <a:ext cx="11603355" cy="1014730"/>
          </a:xfrm>
          <a:prstGeom prst="rect">
            <a:avLst/>
          </a:prstGeom>
          <a:noFill/>
        </p:spPr>
        <p:txBody>
          <a:bodyPr wrap="square" rtlCol="0">
            <a:spAutoFit/>
          </a:bodyPr>
          <a:lstStyle/>
          <a:p>
            <a:r>
              <a:rPr lang="zh-CN" altLang="en-US"/>
              <a:t>　　</a:t>
            </a:r>
            <a:r>
              <a:rPr lang="zh-CN" altLang="en-US" sz="2000" b="1">
                <a:solidFill>
                  <a:schemeClr val="accent1"/>
                </a:solidFill>
              </a:rPr>
              <a:t>到达现场后，如果可疑计算机电源仍为接通状态，计算机屏幕上仍然有信息存在，最优先的步骤是利用照相设备或录像设备记录屏幕信息。</a:t>
            </a:r>
          </a:p>
          <a:p>
            <a:r>
              <a:rPr lang="zh-CN" altLang="en-US" sz="2000" b="1">
                <a:solidFill>
                  <a:schemeClr val="accent1"/>
                </a:solidFill>
              </a:rPr>
              <a:t>如果没有准备好图像记录设备，当系统处于控制台模式时，有如下方法对屏幕进行保存：</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1+#ppt_w/2"/>
                                          </p:val>
                                        </p:tav>
                                        <p:tav tm="100000">
                                          <p:val>
                                            <p:strVal val="#ppt_x"/>
                                          </p:val>
                                        </p:tav>
                                      </p:tavLst>
                                    </p:anim>
                                    <p:anim calcmode="lin" valueType="num">
                                      <p:cBhvr additive="base">
                                        <p:cTn id="17" dur="500" fill="hold"/>
                                        <p:tgtEl>
                                          <p:spTgt spid="2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par>
                                <p:cTn id="28" presetID="22" presetClass="entr" presetSubtype="2"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right)">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2" grpId="0" bldLvl="0" animBg="1"/>
      <p:bldP spid="23" grpId="0" bldLvl="0" animBg="1"/>
      <p:bldP spid="2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bwMode="auto">
          <a:xfrm>
            <a:off x="6865335" y="1797712"/>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000" b="1" kern="0" dirty="0">
                <a:solidFill>
                  <a:prstClr val="black">
                    <a:lumMod val="75000"/>
                    <a:lumOff val="25000"/>
                  </a:prstClr>
                </a:solidFill>
                <a:latin typeface="微软雅黑" panose="020B0503020204020204" charset="-122"/>
                <a:ea typeface="微软雅黑" panose="020B0503020204020204" charset="-122"/>
              </a:rPr>
              <a:t>用GNOME中的软件截图</a:t>
            </a:r>
          </a:p>
        </p:txBody>
      </p:sp>
      <p:sp>
        <p:nvSpPr>
          <p:cNvPr id="54" name="椭圆 53"/>
          <p:cNvSpPr/>
          <p:nvPr/>
        </p:nvSpPr>
        <p:spPr bwMode="auto">
          <a:xfrm>
            <a:off x="3738899" y="1858037"/>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000" b="1" kern="0" dirty="0">
                <a:solidFill>
                  <a:prstClr val="black">
                    <a:lumMod val="75000"/>
                    <a:lumOff val="25000"/>
                  </a:prstClr>
                </a:solidFill>
                <a:latin typeface="微软雅黑" panose="020B0503020204020204" charset="-122"/>
                <a:ea typeface="微软雅黑" panose="020B0503020204020204" charset="-122"/>
              </a:rPr>
              <a:t>用X-Window中的截图工具</a:t>
            </a:r>
          </a:p>
        </p:txBody>
      </p:sp>
      <p:sp>
        <p:nvSpPr>
          <p:cNvPr id="55" name="椭圆 54"/>
          <p:cNvSpPr/>
          <p:nvPr/>
        </p:nvSpPr>
        <p:spPr bwMode="auto">
          <a:xfrm>
            <a:off x="7044405" y="4982732"/>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000" b="1" kern="0" dirty="0">
                <a:solidFill>
                  <a:prstClr val="black">
                    <a:lumMod val="75000"/>
                    <a:lumOff val="25000"/>
                  </a:prstClr>
                </a:solidFill>
                <a:latin typeface="微软雅黑" panose="020B0503020204020204" charset="-122"/>
                <a:ea typeface="微软雅黑" panose="020B0503020204020204" charset="-122"/>
              </a:rPr>
              <a:t>使用快捷键</a:t>
            </a:r>
          </a:p>
        </p:txBody>
      </p:sp>
      <p:sp>
        <p:nvSpPr>
          <p:cNvPr id="56" name="椭圆 55"/>
          <p:cNvSpPr/>
          <p:nvPr/>
        </p:nvSpPr>
        <p:spPr bwMode="auto">
          <a:xfrm>
            <a:off x="3738899" y="4982732"/>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000" b="1" kern="0" dirty="0">
                <a:solidFill>
                  <a:prstClr val="black">
                    <a:lumMod val="75000"/>
                    <a:lumOff val="25000"/>
                  </a:prstClr>
                </a:solidFill>
                <a:latin typeface="微软雅黑" panose="020B0503020204020204" charset="-122"/>
                <a:ea typeface="微软雅黑" panose="020B0503020204020204" charset="-122"/>
              </a:rPr>
              <a:t>用KDE中的软件来截图 </a:t>
            </a:r>
          </a:p>
        </p:txBody>
      </p:sp>
      <p:sp>
        <p:nvSpPr>
          <p:cNvPr id="57" name="文本框 12"/>
          <p:cNvSpPr/>
          <p:nvPr/>
        </p:nvSpPr>
        <p:spPr bwMode="auto">
          <a:xfrm>
            <a:off x="4888865" y="2957830"/>
            <a:ext cx="2414270" cy="2447925"/>
          </a:xfrm>
          <a:custGeom>
            <a:avLst/>
            <a:gdLst>
              <a:gd name="T0" fmla="*/ 0 w 1302418"/>
              <a:gd name="T1" fmla="*/ 0 h 1302419"/>
              <a:gd name="T2" fmla="*/ 1302418 w 1302418"/>
              <a:gd name="T3" fmla="*/ 1302419 h 1302419"/>
            </a:gdLst>
            <a:ahLst/>
            <a:cxnLst/>
            <a:rect l="T0" t="T1" r="T2" b="T3"/>
            <a:pathLst>
              <a:path w="1302418" h="1302419">
                <a:moveTo>
                  <a:pt x="0" y="0"/>
                </a:moveTo>
                <a:lnTo>
                  <a:pt x="325500" y="106"/>
                </a:lnTo>
                <a:lnTo>
                  <a:pt x="244151" y="81454"/>
                </a:lnTo>
                <a:lnTo>
                  <a:pt x="406953" y="244256"/>
                </a:lnTo>
                <a:lnTo>
                  <a:pt x="650999" y="211"/>
                </a:lnTo>
                <a:lnTo>
                  <a:pt x="895202" y="244414"/>
                </a:lnTo>
                <a:lnTo>
                  <a:pt x="1057899" y="81717"/>
                </a:lnTo>
                <a:lnTo>
                  <a:pt x="976498" y="316"/>
                </a:lnTo>
                <a:lnTo>
                  <a:pt x="1301997" y="422"/>
                </a:lnTo>
                <a:lnTo>
                  <a:pt x="1302102" y="325921"/>
                </a:lnTo>
                <a:lnTo>
                  <a:pt x="1220701" y="244520"/>
                </a:lnTo>
                <a:lnTo>
                  <a:pt x="1058004" y="407217"/>
                </a:lnTo>
                <a:lnTo>
                  <a:pt x="1302208" y="651420"/>
                </a:lnTo>
                <a:lnTo>
                  <a:pt x="1058162" y="895466"/>
                </a:lnTo>
                <a:lnTo>
                  <a:pt x="1220964" y="1058268"/>
                </a:lnTo>
                <a:lnTo>
                  <a:pt x="1302313" y="976919"/>
                </a:lnTo>
                <a:lnTo>
                  <a:pt x="1302418" y="1302419"/>
                </a:lnTo>
                <a:lnTo>
                  <a:pt x="976919" y="1302313"/>
                </a:lnTo>
                <a:lnTo>
                  <a:pt x="1058267" y="1220965"/>
                </a:lnTo>
                <a:lnTo>
                  <a:pt x="895465" y="1058163"/>
                </a:lnTo>
                <a:lnTo>
                  <a:pt x="651420" y="1302208"/>
                </a:lnTo>
                <a:lnTo>
                  <a:pt x="407216" y="1058005"/>
                </a:lnTo>
                <a:lnTo>
                  <a:pt x="244519" y="1220702"/>
                </a:lnTo>
                <a:lnTo>
                  <a:pt x="325921" y="1302103"/>
                </a:lnTo>
                <a:lnTo>
                  <a:pt x="421" y="1301998"/>
                </a:lnTo>
                <a:lnTo>
                  <a:pt x="316" y="976498"/>
                </a:lnTo>
                <a:lnTo>
                  <a:pt x="81717" y="1057899"/>
                </a:lnTo>
                <a:lnTo>
                  <a:pt x="244414" y="895202"/>
                </a:lnTo>
                <a:lnTo>
                  <a:pt x="210" y="650999"/>
                </a:lnTo>
                <a:lnTo>
                  <a:pt x="244256" y="406953"/>
                </a:lnTo>
                <a:lnTo>
                  <a:pt x="81454" y="244151"/>
                </a:lnTo>
                <a:lnTo>
                  <a:pt x="105" y="325500"/>
                </a:lnTo>
                <a:lnTo>
                  <a:pt x="0" y="0"/>
                </a:lnTo>
                <a:close/>
              </a:path>
            </a:pathLst>
          </a:custGeom>
          <a:solidFill>
            <a:srgbClr val="003466"/>
          </a:solidFill>
          <a:ln>
            <a:noFill/>
          </a:ln>
        </p:spPr>
        <p:txBody>
          <a:bodyPr lIns="0" tIns="0" rIns="0" bIns="0" anchor="ctr"/>
          <a:lstStyle/>
          <a:p>
            <a:pPr algn="ctr" fontAlgn="base">
              <a:spcBef>
                <a:spcPct val="0"/>
              </a:spcBef>
              <a:spcAft>
                <a:spcPct val="0"/>
              </a:spcAft>
            </a:pPr>
            <a:r>
              <a:rPr lang="zh-CN" altLang="en-US" sz="2400" b="1">
                <a:solidFill>
                  <a:prstClr val="white"/>
                </a:solidFill>
                <a:latin typeface="微软雅黑" panose="020B0503020204020204" charset="-122"/>
                <a:ea typeface="微软雅黑" panose="020B0503020204020204" charset="-122"/>
              </a:rPr>
              <a:t>二、X-Window环境下屏幕信息的获取</a:t>
            </a:r>
          </a:p>
        </p:txBody>
      </p:sp>
      <p:sp>
        <p:nvSpPr>
          <p:cNvPr id="58" name="TextBox 27"/>
          <p:cNvSpPr txBox="1"/>
          <p:nvPr/>
        </p:nvSpPr>
        <p:spPr>
          <a:xfrm>
            <a:off x="8317230" y="1316990"/>
            <a:ext cx="3731260" cy="269303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打开GNOME 1.4的选单里，选择ScreenShooter程序。该程序可对整个桌面和单个窗口及桌面区域进行截图，图片默认保存在用户登录的目录下。但需要指出的是，在Red Hat Linux 8.0的GNOME选单中没有ScreenShooter程序，不过可以直接运行gnome-panel-screenshot进行截图。 </a:t>
            </a:r>
          </a:p>
        </p:txBody>
      </p:sp>
      <p:sp>
        <p:nvSpPr>
          <p:cNvPr id="59" name="TextBox 29"/>
          <p:cNvSpPr txBox="1"/>
          <p:nvPr/>
        </p:nvSpPr>
        <p:spPr>
          <a:xfrm>
            <a:off x="8618855" y="5160645"/>
            <a:ext cx="3429635" cy="109283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在Red Hat Linux 8.0的默认配置下，“Alt+PrintScreen”为窗口截图，“PrintScreen”为桌面截图。 </a:t>
            </a:r>
          </a:p>
        </p:txBody>
      </p:sp>
      <p:sp>
        <p:nvSpPr>
          <p:cNvPr id="60" name="TextBox 30"/>
          <p:cNvSpPr txBox="1"/>
          <p:nvPr/>
        </p:nvSpPr>
        <p:spPr>
          <a:xfrm>
            <a:off x="78105" y="4605655"/>
            <a:ext cx="3660775" cy="205295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在KDE中包含了截图软件Ksnapshot。这个软件的使用比较直观，只要在“Delay”框里填上延迟时间，在“Filename”栏里填上要保存的文件名和路径，然后用鼠标点“Grab”按钮就可以进行抓图了。</a:t>
            </a:r>
          </a:p>
        </p:txBody>
      </p:sp>
      <p:sp>
        <p:nvSpPr>
          <p:cNvPr id="61" name="TextBox 31"/>
          <p:cNvSpPr txBox="1"/>
          <p:nvPr/>
        </p:nvSpPr>
        <p:spPr>
          <a:xfrm>
            <a:off x="-38100" y="1637030"/>
            <a:ext cx="3776980" cy="205295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截取图像的命令为：#xwd &gt; myscreen.xwd</a:t>
            </a:r>
          </a:p>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查看图像的命令为：#xwud -in myscreen.xwd </a:t>
            </a:r>
          </a:p>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实际使用中，可以用xwd结合其它图形转换程序直接获得想要的输出文件。</a:t>
            </a:r>
          </a:p>
        </p:txBody>
      </p:sp>
      <p:sp>
        <p:nvSpPr>
          <p:cNvPr id="6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5.2.2 屏幕信息的获取</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199515" y="810895"/>
            <a:ext cx="6863080" cy="398780"/>
          </a:xfrm>
          <a:prstGeom prst="rect">
            <a:avLst/>
          </a:prstGeom>
          <a:noFill/>
        </p:spPr>
        <p:txBody>
          <a:bodyPr wrap="square" rtlCol="0">
            <a:spAutoFit/>
          </a:bodyPr>
          <a:lstStyle/>
          <a:p>
            <a:r>
              <a:rPr lang="zh-CN" altLang="en-US" sz="2000" b="1">
                <a:solidFill>
                  <a:schemeClr val="accent1"/>
                </a:solidFill>
              </a:rPr>
              <a:t>若系统处于X-Window环境下，可用下述方法截取屏幕图象。</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p:cTn id="13" dur="500" fill="hold"/>
                                        <p:tgtEl>
                                          <p:spTgt spid="57"/>
                                        </p:tgtEl>
                                        <p:attrNameLst>
                                          <p:attrName>ppt_w</p:attrName>
                                        </p:attrNameLst>
                                      </p:cBhvr>
                                      <p:tavLst>
                                        <p:tav tm="0">
                                          <p:val>
                                            <p:fltVal val="0"/>
                                          </p:val>
                                        </p:tav>
                                        <p:tav tm="100000">
                                          <p:val>
                                            <p:strVal val="#ppt_w"/>
                                          </p:val>
                                        </p:tav>
                                      </p:tavLst>
                                    </p:anim>
                                    <p:anim calcmode="lin" valueType="num">
                                      <p:cBhvr>
                                        <p:cTn id="14" dur="500" fill="hold"/>
                                        <p:tgtEl>
                                          <p:spTgt spid="57"/>
                                        </p:tgtEl>
                                        <p:attrNameLst>
                                          <p:attrName>ppt_h</p:attrName>
                                        </p:attrNameLst>
                                      </p:cBhvr>
                                      <p:tavLst>
                                        <p:tav tm="0">
                                          <p:val>
                                            <p:fltVal val="0"/>
                                          </p:val>
                                        </p:tav>
                                        <p:tav tm="100000">
                                          <p:val>
                                            <p:strVal val="#ppt_h"/>
                                          </p:val>
                                        </p:tav>
                                      </p:tavLst>
                                    </p:anim>
                                    <p:animEffect transition="in" filter="fade">
                                      <p:cBhvr>
                                        <p:cTn id="15" dur="500"/>
                                        <p:tgtEl>
                                          <p:spTgt spid="5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p:cTn id="19" dur="500" fill="hold"/>
                                        <p:tgtEl>
                                          <p:spTgt spid="54"/>
                                        </p:tgtEl>
                                        <p:attrNameLst>
                                          <p:attrName>ppt_w</p:attrName>
                                        </p:attrNameLst>
                                      </p:cBhvr>
                                      <p:tavLst>
                                        <p:tav tm="0">
                                          <p:val>
                                            <p:fltVal val="0"/>
                                          </p:val>
                                        </p:tav>
                                        <p:tav tm="100000">
                                          <p:val>
                                            <p:strVal val="#ppt_w"/>
                                          </p:val>
                                        </p:tav>
                                      </p:tavLst>
                                    </p:anim>
                                    <p:anim calcmode="lin" valueType="num">
                                      <p:cBhvr>
                                        <p:cTn id="20" dur="500" fill="hold"/>
                                        <p:tgtEl>
                                          <p:spTgt spid="54"/>
                                        </p:tgtEl>
                                        <p:attrNameLst>
                                          <p:attrName>ppt_h</p:attrName>
                                        </p:attrNameLst>
                                      </p:cBhvr>
                                      <p:tavLst>
                                        <p:tav tm="0">
                                          <p:val>
                                            <p:fltVal val="0"/>
                                          </p:val>
                                        </p:tav>
                                        <p:tav tm="100000">
                                          <p:val>
                                            <p:strVal val="#ppt_h"/>
                                          </p:val>
                                        </p:tav>
                                      </p:tavLst>
                                    </p:anim>
                                    <p:animEffect transition="in" filter="fade">
                                      <p:cBhvr>
                                        <p:cTn id="21" dur="500"/>
                                        <p:tgtEl>
                                          <p:spTgt spid="54"/>
                                        </p:tgtEl>
                                      </p:cBhvr>
                                    </p:animEffect>
                                  </p:childTnLst>
                                </p:cTn>
                              </p:par>
                            </p:childTnLst>
                          </p:cTn>
                        </p:par>
                        <p:par>
                          <p:cTn id="22" fill="hold">
                            <p:stCondLst>
                              <p:cond delay="1500"/>
                            </p:stCondLst>
                            <p:childTnLst>
                              <p:par>
                                <p:cTn id="23" presetID="22" presetClass="entr" presetSubtype="2"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right)">
                                      <p:cBhvr>
                                        <p:cTn id="25" dur="500"/>
                                        <p:tgtEl>
                                          <p:spTgt spid="61"/>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fltVal val="0"/>
                                          </p:val>
                                        </p:tav>
                                        <p:tav tm="100000">
                                          <p:val>
                                            <p:strVal val="#ppt_h"/>
                                          </p:val>
                                        </p:tav>
                                      </p:tavLst>
                                    </p:anim>
                                    <p:animEffect transition="in" filter="fade">
                                      <p:cBhvr>
                                        <p:cTn id="31" dur="500"/>
                                        <p:tgtEl>
                                          <p:spTgt spid="53"/>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wipe(left)">
                                      <p:cBhvr>
                                        <p:cTn id="35" dur="500"/>
                                        <p:tgtEl>
                                          <p:spTgt spid="58"/>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56"/>
                                        </p:tgtEl>
                                        <p:attrNameLst>
                                          <p:attrName>style.visibility</p:attrName>
                                        </p:attrNameLst>
                                      </p:cBhvr>
                                      <p:to>
                                        <p:strVal val="visible"/>
                                      </p:to>
                                    </p:set>
                                    <p:anim calcmode="lin" valueType="num">
                                      <p:cBhvr>
                                        <p:cTn id="39" dur="500" fill="hold"/>
                                        <p:tgtEl>
                                          <p:spTgt spid="56"/>
                                        </p:tgtEl>
                                        <p:attrNameLst>
                                          <p:attrName>ppt_w</p:attrName>
                                        </p:attrNameLst>
                                      </p:cBhvr>
                                      <p:tavLst>
                                        <p:tav tm="0">
                                          <p:val>
                                            <p:fltVal val="0"/>
                                          </p:val>
                                        </p:tav>
                                        <p:tav tm="100000">
                                          <p:val>
                                            <p:strVal val="#ppt_w"/>
                                          </p:val>
                                        </p:tav>
                                      </p:tavLst>
                                    </p:anim>
                                    <p:anim calcmode="lin" valueType="num">
                                      <p:cBhvr>
                                        <p:cTn id="40" dur="500" fill="hold"/>
                                        <p:tgtEl>
                                          <p:spTgt spid="56"/>
                                        </p:tgtEl>
                                        <p:attrNameLst>
                                          <p:attrName>ppt_h</p:attrName>
                                        </p:attrNameLst>
                                      </p:cBhvr>
                                      <p:tavLst>
                                        <p:tav tm="0">
                                          <p:val>
                                            <p:fltVal val="0"/>
                                          </p:val>
                                        </p:tav>
                                        <p:tav tm="100000">
                                          <p:val>
                                            <p:strVal val="#ppt_h"/>
                                          </p:val>
                                        </p:tav>
                                      </p:tavLst>
                                    </p:anim>
                                    <p:animEffect transition="in" filter="fade">
                                      <p:cBhvr>
                                        <p:cTn id="41" dur="500"/>
                                        <p:tgtEl>
                                          <p:spTgt spid="56"/>
                                        </p:tgtEl>
                                      </p:cBhvr>
                                    </p:animEffect>
                                  </p:childTnLst>
                                </p:cTn>
                              </p:par>
                            </p:childTnLst>
                          </p:cTn>
                        </p:par>
                        <p:par>
                          <p:cTn id="42" fill="hold">
                            <p:stCondLst>
                              <p:cond delay="3500"/>
                            </p:stCondLst>
                            <p:childTnLst>
                              <p:par>
                                <p:cTn id="43" presetID="22" presetClass="entr" presetSubtype="2"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right)">
                                      <p:cBhvr>
                                        <p:cTn id="45" dur="500"/>
                                        <p:tgtEl>
                                          <p:spTgt spid="60"/>
                                        </p:tgtEl>
                                      </p:cBhvr>
                                    </p:animEffect>
                                  </p:childTnLst>
                                </p:cTn>
                              </p:par>
                            </p:childTnLst>
                          </p:cTn>
                        </p:par>
                        <p:par>
                          <p:cTn id="46" fill="hold">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p:cTn id="49" dur="500" fill="hold"/>
                                        <p:tgtEl>
                                          <p:spTgt spid="55"/>
                                        </p:tgtEl>
                                        <p:attrNameLst>
                                          <p:attrName>ppt_w</p:attrName>
                                        </p:attrNameLst>
                                      </p:cBhvr>
                                      <p:tavLst>
                                        <p:tav tm="0">
                                          <p:val>
                                            <p:fltVal val="0"/>
                                          </p:val>
                                        </p:tav>
                                        <p:tav tm="100000">
                                          <p:val>
                                            <p:strVal val="#ppt_w"/>
                                          </p:val>
                                        </p:tav>
                                      </p:tavLst>
                                    </p:anim>
                                    <p:anim calcmode="lin" valueType="num">
                                      <p:cBhvr>
                                        <p:cTn id="50" dur="500" fill="hold"/>
                                        <p:tgtEl>
                                          <p:spTgt spid="55"/>
                                        </p:tgtEl>
                                        <p:attrNameLst>
                                          <p:attrName>ppt_h</p:attrName>
                                        </p:attrNameLst>
                                      </p:cBhvr>
                                      <p:tavLst>
                                        <p:tav tm="0">
                                          <p:val>
                                            <p:fltVal val="0"/>
                                          </p:val>
                                        </p:tav>
                                        <p:tav tm="100000">
                                          <p:val>
                                            <p:strVal val="#ppt_h"/>
                                          </p:val>
                                        </p:tav>
                                      </p:tavLst>
                                    </p:anim>
                                    <p:animEffect transition="in" filter="fade">
                                      <p:cBhvr>
                                        <p:cTn id="51" dur="500"/>
                                        <p:tgtEl>
                                          <p:spTgt spid="55"/>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left)">
                                      <p:cBhvr>
                                        <p:cTn id="5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7" grpId="0" bldLvl="0" animBg="1"/>
      <p:bldP spid="58" grpId="0"/>
      <p:bldP spid="59" grpId="0"/>
      <p:bldP spid="60" grpId="0"/>
      <p:bldP spid="61"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5.2.3 内存及硬盘信息的获取</a:t>
            </a:r>
          </a:p>
        </p:txBody>
      </p:sp>
      <p:sp>
        <p:nvSpPr>
          <p:cNvPr id="100" name="文本框 99"/>
          <p:cNvSpPr txBox="1"/>
          <p:nvPr/>
        </p:nvSpPr>
        <p:spPr>
          <a:xfrm>
            <a:off x="78740" y="1156970"/>
            <a:ext cx="12034520" cy="2245360"/>
          </a:xfrm>
          <a:prstGeom prst="rect">
            <a:avLst/>
          </a:prstGeom>
          <a:noFill/>
          <a:ln w="9525">
            <a:noFill/>
          </a:ln>
        </p:spPr>
        <p:txBody>
          <a:bodyPr wrap="square">
            <a:spAutoFit/>
          </a:bodyPr>
          <a:lstStyle/>
          <a:p>
            <a:pPr indent="266700"/>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在</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Unix/Linux</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操作系统中，每项资源都被当作文件来对待，这使得复制和保存系统存储器的内容变得容易。在实际的调查取证工作中，可以通过移动存储设备或者网络将系统存储器的内容保存下来。在使用移动存储设备（移动硬盘、</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U</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盘）时，第一步需要将设备挂接到系统上，需要用到</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mount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命令。该命令格式为</a:t>
            </a:r>
          </a:p>
          <a:p>
            <a:pPr indent="266700"/>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命令格式：</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mount [-t vfstype] [-o options] device dir</a:t>
            </a:r>
            <a:endPar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其中：</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-t vfstype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指定文件系统的类型，通常不必指定。</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mount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会自动选择正确的类型。</a:t>
            </a:r>
          </a:p>
          <a:p>
            <a:pPr indent="266700"/>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对</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Linux</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系统而言，</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USB</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接口的移动硬盘一般被当作</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SCSI</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设备对待的。插入移动硬盘之前，应先用</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fdisk –l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或 </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more /proc/partitions</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查看系统的硬盘和硬盘分区情况， </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 </a:t>
            </a:r>
            <a:endParaRPr lang="en-US"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p:nvPr/>
        </p:nvPicPr>
        <p:blipFill>
          <a:blip r:embed="rId3"/>
          <a:stretch>
            <a:fillRect/>
          </a:stretch>
        </p:blipFill>
        <p:spPr>
          <a:xfrm>
            <a:off x="2306320" y="3735705"/>
            <a:ext cx="8037830" cy="25114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500"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ppt_x</p:attrName>
                                        </p:attrNameLst>
                                      </p:cBhvr>
                                      <p:tavLst>
                                        <p:tav tm="0">
                                          <p:val>
                                            <p:strVal val="#ppt_x-.2"/>
                                          </p:val>
                                        </p:tav>
                                        <p:tav tm="100000">
                                          <p:val>
                                            <p:strVal val="#ppt_x"/>
                                          </p:val>
                                        </p:tav>
                                      </p:tavLst>
                                    </p:anim>
                                    <p:anim calcmode="lin" valueType="num">
                                      <p:cBhvr>
                                        <p:cTn id="8" dur="500" fill="hold"/>
                                        <p:tgtEl>
                                          <p:spTgt spid="100"/>
                                        </p:tgtEl>
                                        <p:attrNameLst>
                                          <p:attrName>ppt_y</p:attrName>
                                        </p:attrNameLst>
                                      </p:cBhvr>
                                      <p:tavLst>
                                        <p:tav tm="0">
                                          <p:val>
                                            <p:strVal val="#ppt_y"/>
                                          </p:val>
                                        </p:tav>
                                        <p:tav tm="100000">
                                          <p:val>
                                            <p:strVal val="#ppt_y"/>
                                          </p:val>
                                        </p:tav>
                                      </p:tavLst>
                                    </p:anim>
                                    <p:animEffect transition="in" filter="wipe(right)" prLst="gradientSize: 0.1">
                                      <p:cBhvr>
                                        <p:cTn id="9" dur="500"/>
                                        <p:tgtEl>
                                          <p:spTgt spid="100"/>
                                        </p:tgtEl>
                                      </p:cBhvr>
                                    </p:animEffect>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208981" y="36067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5.2.3 内存及硬盘信息的获取</a:t>
            </a:r>
            <a:endParaRPr lang="en-US" altLang="zh-CN" sz="2400" b="1" dirty="0">
              <a:solidFill>
                <a:prstClr val="black">
                  <a:lumMod val="75000"/>
                  <a:lumOff val="25000"/>
                </a:prstClr>
              </a:solidFill>
              <a:latin typeface="微软雅黑" panose="020B0503020204020204" charset="-122"/>
            </a:endParaRPr>
          </a:p>
        </p:txBody>
      </p:sp>
      <p:sp>
        <p:nvSpPr>
          <p:cNvPr id="100" name="文本框 99"/>
          <p:cNvSpPr txBox="1"/>
          <p:nvPr/>
        </p:nvSpPr>
        <p:spPr>
          <a:xfrm>
            <a:off x="1340485" y="982980"/>
            <a:ext cx="7962900" cy="368300"/>
          </a:xfrm>
          <a:prstGeom prst="rect">
            <a:avLst/>
          </a:prstGeom>
          <a:noFill/>
          <a:ln w="9525">
            <a:noFill/>
          </a:ln>
        </p:spPr>
        <p:txBody>
          <a:bodyPr wrap="square">
            <a:spAutoFit/>
          </a:bodyPr>
          <a:lstStyle/>
          <a:p>
            <a:pPr indent="266700"/>
            <a:r>
              <a:rPr lang="zh-CN" b="1">
                <a:solidFill>
                  <a:schemeClr val="accent1"/>
                </a:solidFill>
                <a:ea typeface="宋体" panose="02010600030101010101" pitchFamily="2" charset="-122"/>
              </a:rPr>
              <a:t>当插入移动硬盘后，在以上存储设备信息之后会多出部分信息：</a:t>
            </a:r>
            <a:endParaRPr lang="zh-CN" altLang="en-US" b="1">
              <a:solidFill>
                <a:schemeClr val="accent1"/>
              </a:solidFill>
              <a:ea typeface="宋体" panose="02010600030101010101" pitchFamily="2" charset="-122"/>
            </a:endParaRPr>
          </a:p>
        </p:txBody>
      </p:sp>
      <p:pic>
        <p:nvPicPr>
          <p:cNvPr id="3" name="图片 2"/>
          <p:cNvPicPr/>
          <p:nvPr/>
        </p:nvPicPr>
        <p:blipFill>
          <a:blip r:embed="rId3"/>
          <a:stretch>
            <a:fillRect/>
          </a:stretch>
        </p:blipFill>
        <p:spPr>
          <a:xfrm>
            <a:off x="208915" y="2056130"/>
            <a:ext cx="6081395" cy="3467100"/>
          </a:xfrm>
          <a:prstGeom prst="rect">
            <a:avLst/>
          </a:prstGeom>
          <a:noFill/>
          <a:ln w="9525">
            <a:noFill/>
          </a:ln>
        </p:spPr>
      </p:pic>
      <p:sp>
        <p:nvSpPr>
          <p:cNvPr id="4" name="文本框 3"/>
          <p:cNvSpPr txBox="1"/>
          <p:nvPr/>
        </p:nvSpPr>
        <p:spPr>
          <a:xfrm>
            <a:off x="6390005" y="1541462"/>
            <a:ext cx="5080000" cy="4685030"/>
          </a:xfrm>
          <a:prstGeom prst="rect">
            <a:avLst/>
          </a:prstGeom>
          <a:noFill/>
          <a:ln w="9525">
            <a:noFill/>
          </a:ln>
        </p:spPr>
        <p:txBody>
          <a:bodyPr>
            <a:spAutoFit/>
          </a:bodyPr>
          <a:lstStyle/>
          <a:p>
            <a:pPr indent="0" algn="ctr"/>
            <a:r>
              <a:rPr lang="zh-CN" sz="1050" b="0">
                <a:solidFill>
                  <a:srgbClr val="000000"/>
                </a:solidFill>
                <a:ea typeface="宋体" panose="02010600030101010101" pitchFamily="2" charset="-122"/>
              </a:rPr>
              <a:t> </a:t>
            </a:r>
            <a:endParaRPr lang="zh-CN" sz="1050" b="0">
              <a:ea typeface="宋体" panose="02010600030101010101" pitchFamily="2" charset="-122"/>
            </a:endParaRPr>
          </a:p>
          <a:p>
            <a:pPr indent="0" algn="ctr"/>
            <a:r>
              <a:rPr lang="zh-CN" b="1">
                <a:solidFill>
                  <a:schemeClr val="accent1"/>
                </a:solidFill>
                <a:latin typeface="+mn-ea"/>
                <a:cs typeface="+mn-ea"/>
              </a:rPr>
              <a:t>表示了一块移动硬盘</a:t>
            </a:r>
            <a:r>
              <a:rPr lang="en-US" b="1">
                <a:solidFill>
                  <a:schemeClr val="accent1"/>
                </a:solidFill>
                <a:latin typeface="+mn-ea"/>
                <a:cs typeface="+mn-ea"/>
              </a:rPr>
              <a:t>/dev/sdb</a:t>
            </a:r>
            <a:r>
              <a:rPr lang="zh-CN" b="1">
                <a:solidFill>
                  <a:schemeClr val="accent1"/>
                </a:solidFill>
                <a:latin typeface="+mn-ea"/>
                <a:cs typeface="+mn-ea"/>
              </a:rPr>
              <a:t>和它的两个磁盘分区</a:t>
            </a:r>
            <a:r>
              <a:rPr lang="en-US" b="1">
                <a:solidFill>
                  <a:schemeClr val="accent1"/>
                </a:solidFill>
                <a:latin typeface="+mn-ea"/>
                <a:cs typeface="+mn-ea"/>
              </a:rPr>
              <a:t>/dev/sdb</a:t>
            </a:r>
            <a:r>
              <a:rPr lang="zh-CN" b="1">
                <a:solidFill>
                  <a:schemeClr val="accent1"/>
                </a:solidFill>
                <a:latin typeface="+mn-ea"/>
                <a:cs typeface="+mn-ea"/>
              </a:rPr>
              <a:t>、</a:t>
            </a:r>
            <a:r>
              <a:rPr lang="en-US" b="1">
                <a:solidFill>
                  <a:schemeClr val="accent1"/>
                </a:solidFill>
                <a:latin typeface="+mn-ea"/>
                <a:cs typeface="+mn-ea"/>
              </a:rPr>
              <a:t>/dev/sdb6</a:t>
            </a:r>
            <a:r>
              <a:rPr lang="zh-CN" b="1">
                <a:solidFill>
                  <a:schemeClr val="accent1"/>
                </a:solidFill>
                <a:latin typeface="+mn-ea"/>
                <a:cs typeface="+mn-ea"/>
              </a:rPr>
              <a:t>，其中</a:t>
            </a:r>
            <a:r>
              <a:rPr lang="en-US" b="1">
                <a:solidFill>
                  <a:schemeClr val="accent1"/>
                </a:solidFill>
                <a:latin typeface="+mn-ea"/>
                <a:cs typeface="+mn-ea"/>
              </a:rPr>
              <a:t>/dev/sdb5</a:t>
            </a:r>
            <a:r>
              <a:rPr lang="zh-CN" b="1">
                <a:solidFill>
                  <a:schemeClr val="accent1"/>
                </a:solidFill>
                <a:latin typeface="+mn-ea"/>
                <a:cs typeface="+mn-ea"/>
              </a:rPr>
              <a:t>是</a:t>
            </a:r>
            <a:r>
              <a:rPr lang="en-US" b="1">
                <a:solidFill>
                  <a:schemeClr val="accent1"/>
                </a:solidFill>
                <a:latin typeface="+mn-ea"/>
                <a:cs typeface="+mn-ea"/>
              </a:rPr>
              <a:t>/dev/sdb1</a:t>
            </a:r>
            <a:r>
              <a:rPr lang="zh-CN" b="1">
                <a:solidFill>
                  <a:schemeClr val="accent1"/>
                </a:solidFill>
                <a:latin typeface="+mn-ea"/>
                <a:cs typeface="+mn-ea"/>
              </a:rPr>
              <a:t>分区的逻辑分区。接着可以使用下面的命令挂接</a:t>
            </a:r>
            <a:r>
              <a:rPr lang="en-US" b="1">
                <a:solidFill>
                  <a:schemeClr val="accent1"/>
                </a:solidFill>
                <a:latin typeface="+mn-ea"/>
                <a:cs typeface="+mn-ea"/>
              </a:rPr>
              <a:t>/dev/sdb5</a:t>
            </a:r>
            <a:r>
              <a:rPr lang="zh-CN" b="1">
                <a:solidFill>
                  <a:schemeClr val="accent1"/>
                </a:solidFill>
                <a:latin typeface="+mn-ea"/>
                <a:cs typeface="+mn-ea"/>
              </a:rPr>
              <a:t>和</a:t>
            </a:r>
            <a:r>
              <a:rPr lang="en-US" b="1">
                <a:solidFill>
                  <a:schemeClr val="accent1"/>
                </a:solidFill>
                <a:latin typeface="+mn-ea"/>
                <a:cs typeface="+mn-ea"/>
              </a:rPr>
              <a:t>/dev/sdb6</a:t>
            </a:r>
            <a:r>
              <a:rPr lang="zh-CN" b="1">
                <a:solidFill>
                  <a:schemeClr val="accent1"/>
                </a:solidFill>
                <a:latin typeface="+mn-ea"/>
                <a:cs typeface="+mn-ea"/>
              </a:rPr>
              <a:t>：</a:t>
            </a:r>
            <a:endParaRPr lang="en-US" b="1">
              <a:solidFill>
                <a:schemeClr val="accent1"/>
              </a:solidFill>
              <a:latin typeface="+mn-ea"/>
              <a:cs typeface="+mn-ea"/>
            </a:endParaRPr>
          </a:p>
          <a:p>
            <a:pPr indent="0" algn="ctr"/>
            <a:r>
              <a:rPr lang="en-US" b="1">
                <a:solidFill>
                  <a:schemeClr val="accent1"/>
                </a:solidFill>
                <a:latin typeface="+mn-ea"/>
                <a:cs typeface="+mn-ea"/>
              </a:rPr>
              <a:t>#mkdir -p /mnt/usbhd1</a:t>
            </a:r>
          </a:p>
          <a:p>
            <a:pPr indent="0" algn="ctr"/>
            <a:r>
              <a:rPr lang="en-US" b="1">
                <a:solidFill>
                  <a:schemeClr val="accent1"/>
                </a:solidFill>
                <a:latin typeface="+mn-ea"/>
                <a:cs typeface="+mn-ea"/>
              </a:rPr>
              <a:t>#mkdir -p /mnt/usbhd2</a:t>
            </a:r>
          </a:p>
          <a:p>
            <a:pPr indent="0" algn="ctr"/>
            <a:r>
              <a:rPr lang="en-US" b="1">
                <a:solidFill>
                  <a:schemeClr val="accent1"/>
                </a:solidFill>
                <a:latin typeface="+mn-ea"/>
                <a:cs typeface="+mn-ea"/>
              </a:rPr>
              <a:t>#mount -t ntfs /dev/sdb5 /mnt/usbhd1</a:t>
            </a:r>
          </a:p>
          <a:p>
            <a:pPr indent="0" algn="ctr"/>
            <a:r>
              <a:rPr lang="en-US" b="1">
                <a:solidFill>
                  <a:schemeClr val="accent1"/>
                </a:solidFill>
                <a:latin typeface="+mn-ea"/>
                <a:cs typeface="+mn-ea"/>
              </a:rPr>
              <a:t>#mount -t vfat /dev/sdb6 /mnt/usbhd2 </a:t>
            </a:r>
            <a:endParaRPr lang="zh-CN" b="1">
              <a:solidFill>
                <a:schemeClr val="accent1"/>
              </a:solidFill>
              <a:latin typeface="+mn-ea"/>
              <a:cs typeface="+mn-ea"/>
            </a:endParaRPr>
          </a:p>
          <a:p>
            <a:pPr indent="0" algn="ctr"/>
            <a:r>
              <a:rPr lang="zh-CN" b="1">
                <a:solidFill>
                  <a:schemeClr val="accent1"/>
                </a:solidFill>
                <a:latin typeface="+mn-ea"/>
                <a:cs typeface="+mn-ea"/>
              </a:rPr>
              <a:t>注意：对</a:t>
            </a:r>
            <a:r>
              <a:rPr lang="en-US" b="1">
                <a:solidFill>
                  <a:schemeClr val="accent1"/>
                </a:solidFill>
                <a:latin typeface="+mn-ea"/>
                <a:cs typeface="+mn-ea"/>
              </a:rPr>
              <a:t>ntfs</a:t>
            </a:r>
            <a:r>
              <a:rPr lang="zh-CN" b="1">
                <a:solidFill>
                  <a:schemeClr val="accent1"/>
                </a:solidFill>
                <a:latin typeface="+mn-ea"/>
                <a:cs typeface="+mn-ea"/>
              </a:rPr>
              <a:t>格式的磁盘分区应使用</a:t>
            </a:r>
            <a:r>
              <a:rPr lang="en-US" b="1">
                <a:solidFill>
                  <a:schemeClr val="accent1"/>
                </a:solidFill>
                <a:latin typeface="+mn-ea"/>
                <a:cs typeface="+mn-ea"/>
              </a:rPr>
              <a:t>-t ntfs </a:t>
            </a:r>
            <a:r>
              <a:rPr lang="zh-CN" b="1">
                <a:solidFill>
                  <a:schemeClr val="accent1"/>
                </a:solidFill>
                <a:latin typeface="+mn-ea"/>
                <a:cs typeface="+mn-ea"/>
              </a:rPr>
              <a:t>参数，对</a:t>
            </a:r>
            <a:r>
              <a:rPr lang="en-US" b="1">
                <a:solidFill>
                  <a:schemeClr val="accent1"/>
                </a:solidFill>
                <a:latin typeface="+mn-ea"/>
                <a:cs typeface="+mn-ea"/>
              </a:rPr>
              <a:t>fat32</a:t>
            </a:r>
            <a:r>
              <a:rPr lang="zh-CN" b="1">
                <a:solidFill>
                  <a:schemeClr val="accent1"/>
                </a:solidFill>
                <a:latin typeface="+mn-ea"/>
                <a:cs typeface="+mn-ea"/>
              </a:rPr>
              <a:t>格式的磁盘分区应使用</a:t>
            </a:r>
            <a:r>
              <a:rPr lang="en-US" b="1">
                <a:solidFill>
                  <a:schemeClr val="accent1"/>
                </a:solidFill>
                <a:latin typeface="+mn-ea"/>
                <a:cs typeface="+mn-ea"/>
              </a:rPr>
              <a:t>-t vfat</a:t>
            </a:r>
            <a:r>
              <a:rPr lang="zh-CN" b="1">
                <a:solidFill>
                  <a:schemeClr val="accent1"/>
                </a:solidFill>
                <a:latin typeface="+mn-ea"/>
                <a:cs typeface="+mn-ea"/>
              </a:rPr>
              <a:t>参数。若汉字文件名显示为乱码或不显示，可以使用下面的命令格式：</a:t>
            </a:r>
            <a:endParaRPr lang="en-US" b="1">
              <a:solidFill>
                <a:schemeClr val="accent1"/>
              </a:solidFill>
              <a:latin typeface="+mn-ea"/>
              <a:cs typeface="+mn-ea"/>
            </a:endParaRPr>
          </a:p>
          <a:p>
            <a:pPr indent="0" algn="ctr"/>
            <a:r>
              <a:rPr lang="en-US" b="1">
                <a:solidFill>
                  <a:schemeClr val="accent1"/>
                </a:solidFill>
                <a:latin typeface="+mn-ea"/>
                <a:cs typeface="+mn-ea"/>
              </a:rPr>
              <a:t>#mount -t ntfs -o iocharset=cp936 /dev/sdc5 /mnt/usbhd1</a:t>
            </a:r>
          </a:p>
          <a:p>
            <a:pPr indent="0" algn="ctr"/>
            <a:r>
              <a:rPr lang="en-US" b="1">
                <a:solidFill>
                  <a:schemeClr val="accent1"/>
                </a:solidFill>
                <a:latin typeface="+mn-ea"/>
                <a:cs typeface="+mn-ea"/>
              </a:rPr>
              <a:t>#mount -t vfat -o iocharset=cp936 /dev/sdc6 /mnt/usbhd2</a:t>
            </a:r>
            <a:endParaRPr lang="en-US" altLang="en-US" b="1">
              <a:solidFill>
                <a:schemeClr val="accent1"/>
              </a:solidFill>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250" decel="50000" fill="hold">
                                          <p:stCondLst>
                                            <p:cond delay="0"/>
                                          </p:stCondLst>
                                        </p:cTn>
                                        <p:tgtEl>
                                          <p:spTgt spid="100"/>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100"/>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100"/>
                                        </p:tgtEl>
                                        <p:attrNameLst>
                                          <p:attrName>ppt_w</p:attrName>
                                        </p:attrNameLst>
                                      </p:cBhvr>
                                      <p:tavLst>
                                        <p:tav tm="0">
                                          <p:val>
                                            <p:strVal val="#ppt_w*.05"/>
                                          </p:val>
                                        </p:tav>
                                        <p:tav tm="100000">
                                          <p:val>
                                            <p:strVal val="#ppt_w"/>
                                          </p:val>
                                        </p:tav>
                                      </p:tavLst>
                                    </p:anim>
                                    <p:anim calcmode="lin" valueType="num">
                                      <p:cBhvr>
                                        <p:cTn id="10" dur="500" fill="hold"/>
                                        <p:tgtEl>
                                          <p:spTgt spid="100"/>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100"/>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100"/>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100"/>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100"/>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500"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anim calcmode="lin" valueType="num">
                                      <p:cBhvr>
                                        <p:cTn id="19" dur="500" fill="hold"/>
                                        <p:tgtEl>
                                          <p:spTgt spid="3"/>
                                        </p:tgtEl>
                                        <p:attrNameLst>
                                          <p:attrName>ppt_x</p:attrName>
                                        </p:attrNameLst>
                                      </p:cBhvr>
                                      <p:tavLst>
                                        <p:tav tm="0">
                                          <p:val>
                                            <p:strVal val="#ppt_x"/>
                                          </p:val>
                                        </p:tav>
                                        <p:tav tm="100000">
                                          <p:val>
                                            <p:strVal val="#ppt_x"/>
                                          </p:val>
                                        </p:tav>
                                      </p:tavLst>
                                    </p:anim>
                                    <p:anim calcmode="lin" valueType="num">
                                      <p:cBhvr>
                                        <p:cTn id="20" dur="5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34"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from="(-#ppt_w/2)" to="(#ppt_x)" calcmode="lin" valueType="num">
                                      <p:cBhvr>
                                        <p:cTn id="24" dur="300" fill="hold">
                                          <p:stCondLst>
                                            <p:cond delay="0"/>
                                          </p:stCondLst>
                                        </p:cTn>
                                        <p:tgtEl>
                                          <p:spTgt spid="4"/>
                                        </p:tgtEl>
                                        <p:attrNameLst>
                                          <p:attrName>ppt_x</p:attrName>
                                        </p:attrNameLst>
                                      </p:cBhvr>
                                    </p:anim>
                                    <p:anim from="0" to="-1.0" calcmode="lin" valueType="num">
                                      <p:cBhvr>
                                        <p:cTn id="25" dur="100" decel="50000" autoRev="1" fill="hold">
                                          <p:stCondLst>
                                            <p:cond delay="300"/>
                                          </p:stCondLst>
                                        </p:cTn>
                                        <p:tgtEl>
                                          <p:spTgt spid="4"/>
                                        </p:tgtEl>
                                        <p:attrNameLst>
                                          <p:attrName>xshear</p:attrName>
                                        </p:attrNameLst>
                                      </p:cBhvr>
                                    </p:anim>
                                    <p:animScale>
                                      <p:cBhvr>
                                        <p:cTn id="26" dur="100" decel="100000" autoRev="1" fill="hold">
                                          <p:stCondLst>
                                            <p:cond delay="300"/>
                                          </p:stCondLst>
                                        </p:cTn>
                                        <p:tgtEl>
                                          <p:spTgt spid="4"/>
                                        </p:tgtEl>
                                      </p:cBhvr>
                                      <p:from x="100000" y="100000"/>
                                      <p:to x="80000" y="100000"/>
                                    </p:animScale>
                                    <p:anim by="(#ppt_h/3+#ppt_w*0.1)" calcmode="lin" valueType="num">
                                      <p:cBhvr additive="sum">
                                        <p:cTn id="27" dur="100" decel="100000" autoRev="1" fill="hold">
                                          <p:stCondLst>
                                            <p:cond delay="3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5.2.3 内存及硬盘信息的获取</a:t>
            </a:r>
            <a:endParaRPr lang="en-US" altLang="zh-CN" sz="2400" b="1" dirty="0">
              <a:solidFill>
                <a:prstClr val="black">
                  <a:lumMod val="75000"/>
                  <a:lumOff val="25000"/>
                </a:prstClr>
              </a:solidFill>
              <a:latin typeface="微软雅黑" panose="020B0503020204020204" charset="-122"/>
            </a:endParaRPr>
          </a:p>
        </p:txBody>
      </p:sp>
      <p:sp>
        <p:nvSpPr>
          <p:cNvPr id="100" name="文本框 99"/>
          <p:cNvSpPr txBox="1"/>
          <p:nvPr/>
        </p:nvSpPr>
        <p:spPr>
          <a:xfrm>
            <a:off x="503555" y="1341755"/>
            <a:ext cx="11484610" cy="4707890"/>
          </a:xfrm>
          <a:prstGeom prst="rect">
            <a:avLst/>
          </a:prstGeom>
          <a:noFill/>
          <a:ln w="9525">
            <a:noFill/>
          </a:ln>
        </p:spPr>
        <p:txBody>
          <a:bodyPr wrap="square">
            <a:spAutoFit/>
          </a:bodyPr>
          <a:lstStyle/>
          <a:p>
            <a:pPr indent="266700"/>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接着利用</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dd</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命令读出内存信息并将该信息存储到移动硬盘上，</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dd</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命令的一般格式为：</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dd  [bs] [cbs] [conv] [count] [ibs] [if] [obs] [of] [seek] [skip] [--help] [--version] </a:t>
            </a:r>
            <a:endPar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其中，各参数的含义如下：</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bs=&lt;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字节数</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将</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ibs(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输入</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与</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obs(</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输出</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设成指定的字节数。</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cbs=&lt;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字节数</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转换时，每次只转换指定的字节数。</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conv=&lt;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关键字</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指定文件转换的方式。</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count=&lt;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区块数</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仅读取指定的区块数。</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ibs=&lt;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字节数</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每次读取的字节数。</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if=&lt;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文件</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从文件读取。</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obs=&lt;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字节数</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每次输出的字节数。</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of=&lt;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文件</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输出到文件。</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seek=&lt;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区块数</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一开始输出时，跳过指定的区块数。</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skip=&lt;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区块数</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一开始读取时，跳过指定的区块数。</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--help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帮助。</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--version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显示版本信息。</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250" decel="50000" fill="hold">
                                          <p:stCondLst>
                                            <p:cond delay="0"/>
                                          </p:stCondLst>
                                        </p:cTn>
                                        <p:tgtEl>
                                          <p:spTgt spid="100"/>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100"/>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100"/>
                                        </p:tgtEl>
                                        <p:attrNameLst>
                                          <p:attrName>ppt_w</p:attrName>
                                        </p:attrNameLst>
                                      </p:cBhvr>
                                      <p:tavLst>
                                        <p:tav tm="0">
                                          <p:val>
                                            <p:strVal val="#ppt_w*.05"/>
                                          </p:val>
                                        </p:tav>
                                        <p:tav tm="100000">
                                          <p:val>
                                            <p:strVal val="#ppt_w"/>
                                          </p:val>
                                        </p:tav>
                                      </p:tavLst>
                                    </p:anim>
                                    <p:anim calcmode="lin" valueType="num">
                                      <p:cBhvr>
                                        <p:cTn id="10" dur="500" fill="hold"/>
                                        <p:tgtEl>
                                          <p:spTgt spid="100"/>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100"/>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100"/>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100"/>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1111442" y="2517079"/>
            <a:ext cx="36000" cy="2364481"/>
            <a:chOff x="1331651" y="1597980"/>
            <a:chExt cx="36000" cy="2364481"/>
          </a:xfrm>
          <a:solidFill>
            <a:srgbClr val="003466"/>
          </a:solidFill>
        </p:grpSpPr>
        <p:cxnSp>
          <p:nvCxnSpPr>
            <p:cNvPr id="63" name="直接连接符 62"/>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5" name="组合 64"/>
          <p:cNvGrpSpPr/>
          <p:nvPr/>
        </p:nvGrpSpPr>
        <p:grpSpPr>
          <a:xfrm flipV="1">
            <a:off x="3802133" y="3909987"/>
            <a:ext cx="36000" cy="2390327"/>
            <a:chOff x="1331651" y="1572132"/>
            <a:chExt cx="36000" cy="2390327"/>
          </a:xfrm>
          <a:solidFill>
            <a:srgbClr val="003466"/>
          </a:solidFill>
        </p:grpSpPr>
        <p:cxnSp>
          <p:nvCxnSpPr>
            <p:cNvPr id="66" name="直接连接符 65"/>
            <p:cNvCxnSpPr/>
            <p:nvPr/>
          </p:nvCxnSpPr>
          <p:spPr>
            <a:xfrm>
              <a:off x="1331651" y="1576008"/>
              <a:ext cx="0" cy="238645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8" name="组合 67"/>
          <p:cNvGrpSpPr/>
          <p:nvPr/>
        </p:nvGrpSpPr>
        <p:grpSpPr>
          <a:xfrm>
            <a:off x="6424243" y="2437704"/>
            <a:ext cx="36000" cy="2364481"/>
            <a:chOff x="1331651" y="1597980"/>
            <a:chExt cx="36000" cy="2364481"/>
          </a:xfrm>
          <a:solidFill>
            <a:srgbClr val="003466"/>
          </a:solidFill>
        </p:grpSpPr>
        <p:cxnSp>
          <p:nvCxnSpPr>
            <p:cNvPr id="69" name="直接连接符 68"/>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71" name="组合 70"/>
          <p:cNvGrpSpPr/>
          <p:nvPr/>
        </p:nvGrpSpPr>
        <p:grpSpPr>
          <a:xfrm flipV="1">
            <a:off x="9140966" y="3815369"/>
            <a:ext cx="36000" cy="2390328"/>
            <a:chOff x="1331651" y="1572132"/>
            <a:chExt cx="36000" cy="2390328"/>
          </a:xfrm>
          <a:solidFill>
            <a:srgbClr val="003466"/>
          </a:solidFill>
        </p:grpSpPr>
        <p:cxnSp>
          <p:nvCxnSpPr>
            <p:cNvPr id="72" name="直接连接符 71"/>
            <p:cNvCxnSpPr/>
            <p:nvPr/>
          </p:nvCxnSpPr>
          <p:spPr>
            <a:xfrm>
              <a:off x="1331651" y="1576008"/>
              <a:ext cx="0" cy="2386452"/>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sp>
        <p:nvSpPr>
          <p:cNvPr id="76" name="文本框 56"/>
          <p:cNvSpPr txBox="1"/>
          <p:nvPr/>
        </p:nvSpPr>
        <p:spPr>
          <a:xfrm>
            <a:off x="1199515" y="2995930"/>
            <a:ext cx="2887345" cy="521970"/>
          </a:xfrm>
          <a:prstGeom prst="rect">
            <a:avLst/>
          </a:prstGeom>
          <a:noFill/>
        </p:spPr>
        <p:txBody>
          <a:bodyPr wrap="square" rtlCol="0">
            <a:spAutoFit/>
          </a:bodyPr>
          <a:lstStyle/>
          <a:p>
            <a:pPr algn="just"/>
            <a:r>
              <a:rPr lang="zh-CN" altLang="en-US" sz="1400" dirty="0">
                <a:solidFill>
                  <a:schemeClr val="accent1"/>
                </a:solidFill>
                <a:latin typeface="微软雅黑" panose="020B0503020204020204" charset="-122"/>
                <a:ea typeface="微软雅黑" panose="020B0503020204020204" charset="-122"/>
              </a:rPr>
              <a:t>该命令主要用于查看当前登录的用户情况。</a:t>
            </a:r>
          </a:p>
        </p:txBody>
      </p:sp>
      <p:sp>
        <p:nvSpPr>
          <p:cNvPr id="79" name="文本框 58"/>
          <p:cNvSpPr txBox="1"/>
          <p:nvPr/>
        </p:nvSpPr>
        <p:spPr>
          <a:xfrm>
            <a:off x="6517640" y="2517140"/>
            <a:ext cx="4964430" cy="1168400"/>
          </a:xfrm>
          <a:prstGeom prst="rect">
            <a:avLst/>
          </a:prstGeom>
          <a:noFill/>
        </p:spPr>
        <p:txBody>
          <a:bodyPr wrap="square" rtlCol="0">
            <a:spAutoFit/>
          </a:bodyPr>
          <a:lstStyle/>
          <a:p>
            <a:pPr algn="just"/>
            <a:r>
              <a:rPr lang="zh-CN" altLang="en-US" sz="1400" dirty="0">
                <a:solidFill>
                  <a:schemeClr val="accent1"/>
                </a:solidFill>
                <a:latin typeface="微软雅黑" panose="020B0503020204020204" charset="-122"/>
                <a:ea typeface="微软雅黑" panose="020B0503020204020204" charset="-122"/>
              </a:rPr>
              <a:t>该命令是进程查看命令。利用它可以查看有正在运行的进程及运行的状态、进程是否结束、进程有没有僵死、哪些进程占用了过多的资源等。ps命令还可以监控后台进程的工作情况，因为后台进程是不和屏幕键盘这些标准输入/输出设备进行通信的，如果需要检测其情况，可以使用ps命令。</a:t>
            </a:r>
          </a:p>
        </p:txBody>
      </p:sp>
      <p:sp>
        <p:nvSpPr>
          <p:cNvPr id="82" name="文本框 60"/>
          <p:cNvSpPr txBox="1"/>
          <p:nvPr/>
        </p:nvSpPr>
        <p:spPr>
          <a:xfrm>
            <a:off x="9140825" y="5017770"/>
            <a:ext cx="3044825" cy="1383665"/>
          </a:xfrm>
          <a:prstGeom prst="rect">
            <a:avLst/>
          </a:prstGeom>
          <a:noFill/>
        </p:spPr>
        <p:txBody>
          <a:bodyPr wrap="square" rtlCol="0">
            <a:spAutoFit/>
          </a:bodyPr>
          <a:lstStyle/>
          <a:p>
            <a:pPr algn="just"/>
            <a:r>
              <a:rPr lang="zh-CN" altLang="en-US" sz="1400" dirty="0">
                <a:solidFill>
                  <a:schemeClr val="accent1"/>
                </a:solidFill>
                <a:latin typeface="微软雅黑" panose="020B0503020204020204" charset="-122"/>
                <a:ea typeface="微软雅黑" panose="020B0503020204020204" charset="-122"/>
              </a:rPr>
              <a:t>top命令和ps命令的基本作用是相同的，显示系统当前的进程及其状态，但是top命令是一个动态显示过程，可以通过用户按键来不断刷新当前状态。如果在前台执行该命令，它将独占前台，直到用户终止该程序为止。 </a:t>
            </a:r>
          </a:p>
        </p:txBody>
      </p:sp>
      <p:sp>
        <p:nvSpPr>
          <p:cNvPr id="85" name="文本框 62"/>
          <p:cNvSpPr txBox="1"/>
          <p:nvPr/>
        </p:nvSpPr>
        <p:spPr>
          <a:xfrm>
            <a:off x="3906520" y="5125720"/>
            <a:ext cx="3625215" cy="1168400"/>
          </a:xfrm>
          <a:prstGeom prst="rect">
            <a:avLst/>
          </a:prstGeom>
          <a:noFill/>
        </p:spPr>
        <p:txBody>
          <a:bodyPr wrap="square" rtlCol="0">
            <a:spAutoFit/>
          </a:bodyPr>
          <a:lstStyle/>
          <a:p>
            <a:pPr algn="just"/>
            <a:r>
              <a:rPr lang="zh-CN" altLang="en-US" sz="1400" dirty="0">
                <a:solidFill>
                  <a:schemeClr val="accent1"/>
                </a:solidFill>
                <a:latin typeface="微软雅黑" panose="020B0503020204020204" charset="-122"/>
                <a:ea typeface="微软雅黑" panose="020B0503020204020204" charset="-122"/>
              </a:rPr>
              <a:t>该命令也用于显示登录到系统的用户情况，但是与who不同的是，w命令功能更加强大，它不但可以显示哪些用户登录到系统，还可以显示出这些用户当前正在进行的工作，w命令是who命令的一个增强版。</a:t>
            </a:r>
            <a:r>
              <a:rPr lang="zh-CN" altLang="en-US" sz="1335" dirty="0">
                <a:solidFill>
                  <a:schemeClr val="accent1"/>
                </a:solidFill>
                <a:latin typeface="微软雅黑" panose="020B0503020204020204" charset="-122"/>
                <a:ea typeface="微软雅黑" panose="020B0503020204020204" charset="-122"/>
              </a:rPr>
              <a:t> </a:t>
            </a:r>
          </a:p>
        </p:txBody>
      </p:sp>
      <p:grpSp>
        <p:nvGrpSpPr>
          <p:cNvPr id="86" name="组合 85"/>
          <p:cNvGrpSpPr/>
          <p:nvPr/>
        </p:nvGrpSpPr>
        <p:grpSpPr>
          <a:xfrm>
            <a:off x="1111444" y="3849024"/>
            <a:ext cx="2099921" cy="1017295"/>
            <a:chOff x="1331651" y="2945166"/>
            <a:chExt cx="2099921" cy="1017295"/>
          </a:xfrm>
        </p:grpSpPr>
        <p:sp>
          <p:nvSpPr>
            <p:cNvPr id="87" name="矩形 86"/>
            <p:cNvSpPr/>
            <p:nvPr/>
          </p:nvSpPr>
          <p:spPr>
            <a:xfrm>
              <a:off x="133165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88" name="文本框 63"/>
            <p:cNvSpPr txBox="1"/>
            <p:nvPr/>
          </p:nvSpPr>
          <p:spPr>
            <a:xfrm>
              <a:off x="1419946" y="3543680"/>
              <a:ext cx="192333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who命令</a:t>
              </a:r>
            </a:p>
          </p:txBody>
        </p:sp>
        <p:sp>
          <p:nvSpPr>
            <p:cNvPr id="89" name="文本框 67"/>
            <p:cNvSpPr txBox="1"/>
            <p:nvPr/>
          </p:nvSpPr>
          <p:spPr>
            <a:xfrm>
              <a:off x="1843808"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1</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0" name="组合 89"/>
          <p:cNvGrpSpPr/>
          <p:nvPr/>
        </p:nvGrpSpPr>
        <p:grpSpPr>
          <a:xfrm>
            <a:off x="3727838" y="3849024"/>
            <a:ext cx="2174240" cy="1017295"/>
            <a:chOff x="3668011" y="2945166"/>
            <a:chExt cx="2174240" cy="1017295"/>
          </a:xfrm>
        </p:grpSpPr>
        <p:sp>
          <p:nvSpPr>
            <p:cNvPr id="91" name="矩形 90"/>
            <p:cNvSpPr/>
            <p:nvPr/>
          </p:nvSpPr>
          <p:spPr>
            <a:xfrm flipV="1">
              <a:off x="3742306"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2" name="文本框 64"/>
            <p:cNvSpPr txBox="1"/>
            <p:nvPr/>
          </p:nvSpPr>
          <p:spPr>
            <a:xfrm>
              <a:off x="3668011" y="3559846"/>
              <a:ext cx="217424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w命令</a:t>
              </a:r>
            </a:p>
          </p:txBody>
        </p:sp>
        <p:sp>
          <p:nvSpPr>
            <p:cNvPr id="93" name="文本框 68"/>
            <p:cNvSpPr txBox="1"/>
            <p:nvPr/>
          </p:nvSpPr>
          <p:spPr>
            <a:xfrm>
              <a:off x="4270418"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2</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4" name="组合 93"/>
          <p:cNvGrpSpPr/>
          <p:nvPr/>
        </p:nvGrpSpPr>
        <p:grpSpPr>
          <a:xfrm>
            <a:off x="6424243" y="3812829"/>
            <a:ext cx="2099921" cy="1017295"/>
            <a:chOff x="6152961" y="2945166"/>
            <a:chExt cx="2099921" cy="1017295"/>
          </a:xfrm>
        </p:grpSpPr>
        <p:sp>
          <p:nvSpPr>
            <p:cNvPr id="95" name="矩形 94"/>
            <p:cNvSpPr/>
            <p:nvPr/>
          </p:nvSpPr>
          <p:spPr>
            <a:xfrm>
              <a:off x="615296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6" name="文本框 65"/>
            <p:cNvSpPr txBox="1"/>
            <p:nvPr/>
          </p:nvSpPr>
          <p:spPr>
            <a:xfrm>
              <a:off x="6246353" y="3543680"/>
              <a:ext cx="192333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ps命令</a:t>
              </a:r>
            </a:p>
          </p:txBody>
        </p:sp>
        <p:sp>
          <p:nvSpPr>
            <p:cNvPr id="97" name="文本框 69"/>
            <p:cNvSpPr txBox="1"/>
            <p:nvPr/>
          </p:nvSpPr>
          <p:spPr>
            <a:xfrm>
              <a:off x="6665116"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3</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8" name="组合 97"/>
          <p:cNvGrpSpPr/>
          <p:nvPr/>
        </p:nvGrpSpPr>
        <p:grpSpPr>
          <a:xfrm>
            <a:off x="9140968" y="3812829"/>
            <a:ext cx="2099921" cy="1017295"/>
            <a:chOff x="8563615" y="2945166"/>
            <a:chExt cx="2099921" cy="1017295"/>
          </a:xfrm>
        </p:grpSpPr>
        <p:sp>
          <p:nvSpPr>
            <p:cNvPr id="99" name="矩形 98"/>
            <p:cNvSpPr/>
            <p:nvPr/>
          </p:nvSpPr>
          <p:spPr>
            <a:xfrm flipV="1">
              <a:off x="8563615"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100" name="文本框 66"/>
            <p:cNvSpPr txBox="1"/>
            <p:nvPr/>
          </p:nvSpPr>
          <p:spPr>
            <a:xfrm>
              <a:off x="8663336" y="3543680"/>
              <a:ext cx="1923330" cy="339725"/>
            </a:xfrm>
            <a:prstGeom prst="rect">
              <a:avLst/>
            </a:prstGeom>
            <a:noFill/>
          </p:spPr>
          <p:txBody>
            <a:bodyPr wrap="square" rtlCol="0">
              <a:spAutoFit/>
            </a:bodyPr>
            <a:lstStyle/>
            <a:p>
              <a:pPr algn="ctr">
                <a:lnSpc>
                  <a:spcPct val="90000"/>
                </a:lnSpc>
                <a:spcBef>
                  <a:spcPts val="750"/>
                </a:spcBef>
              </a:pPr>
              <a:r>
                <a:rPr lang="zh-CN" altLang="en-US" dirty="0">
                  <a:solidFill>
                    <a:schemeClr val="accent2"/>
                  </a:solidFill>
                  <a:latin typeface="微软雅黑" panose="020B0503020204020204" charset="-122"/>
                  <a:ea typeface="微软雅黑" panose="020B0503020204020204" charset="-122"/>
                </a:rPr>
                <a:t>top命令</a:t>
              </a:r>
            </a:p>
          </p:txBody>
        </p:sp>
        <p:sp>
          <p:nvSpPr>
            <p:cNvPr id="101" name="文本框 70"/>
            <p:cNvSpPr txBox="1"/>
            <p:nvPr/>
          </p:nvSpPr>
          <p:spPr>
            <a:xfrm>
              <a:off x="9087650"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4</a:t>
              </a:r>
              <a:endParaRPr lang="zh-CN" altLang="en-US" sz="3335" dirty="0">
                <a:solidFill>
                  <a:schemeClr val="accent2"/>
                </a:solidFill>
                <a:latin typeface="微软雅黑" panose="020B0503020204020204" charset="-122"/>
                <a:ea typeface="微软雅黑" panose="020B0503020204020204" charset="-122"/>
              </a:endParaRPr>
            </a:p>
          </p:txBody>
        </p:sp>
      </p:grpSp>
      <p:sp>
        <p:nvSpPr>
          <p:cNvPr id="4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5.2.4 进程信息</a:t>
            </a:r>
          </a:p>
        </p:txBody>
      </p:sp>
      <p:sp>
        <p:nvSpPr>
          <p:cNvPr id="2" name="文本框 1"/>
          <p:cNvSpPr txBox="1"/>
          <p:nvPr/>
        </p:nvSpPr>
        <p:spPr>
          <a:xfrm>
            <a:off x="508635" y="1223645"/>
            <a:ext cx="11329670" cy="922020"/>
          </a:xfrm>
          <a:prstGeom prst="rect">
            <a:avLst/>
          </a:prstGeom>
          <a:noFill/>
        </p:spPr>
        <p:txBody>
          <a:bodyPr wrap="square" rtlCol="0">
            <a:spAutoFit/>
          </a:bodyPr>
          <a:lstStyle/>
          <a:p>
            <a:r>
              <a:rPr lang="zh-CN" altLang="en-US"/>
              <a:t>　</a:t>
            </a:r>
            <a:r>
              <a:rPr lang="zh-CN" altLang="en-US" b="1">
                <a:solidFill>
                  <a:schemeClr val="accent1"/>
                </a:solidFill>
              </a:rPr>
              <a:t>　Linux系统提供了who、w、ps和top等查看进程信息的系统调用，通过结合使用这些系统调用，用户可以清晰地了解进程的运行状态以及存活情况。以上工具是目前在Linux下最常见的进程状况查看工具，随Linux套件发行的，用户可以直接使用。 </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86"/>
                                        </p:tgtEl>
                                        <p:attrNameLst>
                                          <p:attrName>style.visibility</p:attrName>
                                        </p:attrNameLst>
                                      </p:cBhvr>
                                      <p:to>
                                        <p:strVal val="visible"/>
                                      </p:to>
                                    </p:set>
                                    <p:anim calcmode="lin" valueType="num">
                                      <p:cBhvr additive="base">
                                        <p:cTn id="11" dur="500" fill="hold"/>
                                        <p:tgtEl>
                                          <p:spTgt spid="86"/>
                                        </p:tgtEl>
                                        <p:attrNameLst>
                                          <p:attrName>ppt_x</p:attrName>
                                        </p:attrNameLst>
                                      </p:cBhvr>
                                      <p:tavLst>
                                        <p:tav tm="0">
                                          <p:val>
                                            <p:strVal val="1+#ppt_w/2"/>
                                          </p:val>
                                        </p:tav>
                                        <p:tav tm="100000">
                                          <p:val>
                                            <p:strVal val="#ppt_x"/>
                                          </p:val>
                                        </p:tav>
                                      </p:tavLst>
                                    </p:anim>
                                    <p:anim calcmode="lin" valueType="num">
                                      <p:cBhvr additive="base">
                                        <p:cTn id="12" dur="500" fill="hold"/>
                                        <p:tgtEl>
                                          <p:spTgt spid="8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90"/>
                                        </p:tgtEl>
                                        <p:attrNameLst>
                                          <p:attrName>style.visibility</p:attrName>
                                        </p:attrNameLst>
                                      </p:cBhvr>
                                      <p:to>
                                        <p:strVal val="visible"/>
                                      </p:to>
                                    </p:set>
                                    <p:anim calcmode="lin" valueType="num">
                                      <p:cBhvr additive="base">
                                        <p:cTn id="15" dur="500" fill="hold"/>
                                        <p:tgtEl>
                                          <p:spTgt spid="90"/>
                                        </p:tgtEl>
                                        <p:attrNameLst>
                                          <p:attrName>ppt_x</p:attrName>
                                        </p:attrNameLst>
                                      </p:cBhvr>
                                      <p:tavLst>
                                        <p:tav tm="0">
                                          <p:val>
                                            <p:strVal val="1+#ppt_w/2"/>
                                          </p:val>
                                        </p:tav>
                                        <p:tav tm="100000">
                                          <p:val>
                                            <p:strVal val="#ppt_x"/>
                                          </p:val>
                                        </p:tav>
                                      </p:tavLst>
                                    </p:anim>
                                    <p:anim calcmode="lin" valueType="num">
                                      <p:cBhvr additive="base">
                                        <p:cTn id="16" dur="500" fill="hold"/>
                                        <p:tgtEl>
                                          <p:spTgt spid="9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500"/>
                                  </p:stCondLst>
                                  <p:childTnLst>
                                    <p:set>
                                      <p:cBhvr>
                                        <p:cTn id="18" dur="1" fill="hold">
                                          <p:stCondLst>
                                            <p:cond delay="0"/>
                                          </p:stCondLst>
                                        </p:cTn>
                                        <p:tgtEl>
                                          <p:spTgt spid="94"/>
                                        </p:tgtEl>
                                        <p:attrNameLst>
                                          <p:attrName>style.visibility</p:attrName>
                                        </p:attrNameLst>
                                      </p:cBhvr>
                                      <p:to>
                                        <p:strVal val="visible"/>
                                      </p:to>
                                    </p:set>
                                    <p:anim calcmode="lin" valueType="num">
                                      <p:cBhvr additive="base">
                                        <p:cTn id="19" dur="500" fill="hold"/>
                                        <p:tgtEl>
                                          <p:spTgt spid="94"/>
                                        </p:tgtEl>
                                        <p:attrNameLst>
                                          <p:attrName>ppt_x</p:attrName>
                                        </p:attrNameLst>
                                      </p:cBhvr>
                                      <p:tavLst>
                                        <p:tav tm="0">
                                          <p:val>
                                            <p:strVal val="1+#ppt_w/2"/>
                                          </p:val>
                                        </p:tav>
                                        <p:tav tm="100000">
                                          <p:val>
                                            <p:strVal val="#ppt_x"/>
                                          </p:val>
                                        </p:tav>
                                      </p:tavLst>
                                    </p:anim>
                                    <p:anim calcmode="lin" valueType="num">
                                      <p:cBhvr additive="base">
                                        <p:cTn id="20" dur="500" fill="hold"/>
                                        <p:tgtEl>
                                          <p:spTgt spid="94"/>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750"/>
                                  </p:stCondLst>
                                  <p:childTnLst>
                                    <p:set>
                                      <p:cBhvr>
                                        <p:cTn id="22" dur="1" fill="hold">
                                          <p:stCondLst>
                                            <p:cond delay="0"/>
                                          </p:stCondLst>
                                        </p:cTn>
                                        <p:tgtEl>
                                          <p:spTgt spid="98"/>
                                        </p:tgtEl>
                                        <p:attrNameLst>
                                          <p:attrName>style.visibility</p:attrName>
                                        </p:attrNameLst>
                                      </p:cBhvr>
                                      <p:to>
                                        <p:strVal val="visible"/>
                                      </p:to>
                                    </p:set>
                                    <p:anim calcmode="lin" valueType="num">
                                      <p:cBhvr additive="base">
                                        <p:cTn id="23" dur="500" fill="hold"/>
                                        <p:tgtEl>
                                          <p:spTgt spid="98"/>
                                        </p:tgtEl>
                                        <p:attrNameLst>
                                          <p:attrName>ppt_x</p:attrName>
                                        </p:attrNameLst>
                                      </p:cBhvr>
                                      <p:tavLst>
                                        <p:tav tm="0">
                                          <p:val>
                                            <p:strVal val="1+#ppt_w/2"/>
                                          </p:val>
                                        </p:tav>
                                        <p:tav tm="100000">
                                          <p:val>
                                            <p:strVal val="#ppt_x"/>
                                          </p:val>
                                        </p:tav>
                                      </p:tavLst>
                                    </p:anim>
                                    <p:anim calcmode="lin" valueType="num">
                                      <p:cBhvr additive="base">
                                        <p:cTn id="24" dur="500" fill="hold"/>
                                        <p:tgtEl>
                                          <p:spTgt spid="98"/>
                                        </p:tgtEl>
                                        <p:attrNameLst>
                                          <p:attrName>ppt_y</p:attrName>
                                        </p:attrNameLst>
                                      </p:cBhvr>
                                      <p:tavLst>
                                        <p:tav tm="0">
                                          <p:val>
                                            <p:strVal val="#ppt_y"/>
                                          </p:val>
                                        </p:tav>
                                        <p:tav tm="100000">
                                          <p:val>
                                            <p:strVal val="#ppt_y"/>
                                          </p:val>
                                        </p:tav>
                                      </p:tavLst>
                                    </p:anim>
                                  </p:childTnLst>
                                </p:cTn>
                              </p:par>
                              <p:par>
                                <p:cTn id="25" presetID="22" presetClass="entr" presetSubtype="4" fill="hold" nodeType="withEffect">
                                  <p:stCondLst>
                                    <p:cond delay="50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par>
                                <p:cTn id="28" presetID="22" presetClass="entr" presetSubtype="1" fill="hold" nodeType="withEffect">
                                  <p:stCondLst>
                                    <p:cond delay="750"/>
                                  </p:stCondLst>
                                  <p:childTnLst>
                                    <p:set>
                                      <p:cBhvr>
                                        <p:cTn id="29" dur="1" fill="hold">
                                          <p:stCondLst>
                                            <p:cond delay="0"/>
                                          </p:stCondLst>
                                        </p:cTn>
                                        <p:tgtEl>
                                          <p:spTgt spid="65"/>
                                        </p:tgtEl>
                                        <p:attrNameLst>
                                          <p:attrName>style.visibility</p:attrName>
                                        </p:attrNameLst>
                                      </p:cBhvr>
                                      <p:to>
                                        <p:strVal val="visible"/>
                                      </p:to>
                                    </p:set>
                                    <p:animEffect transition="in" filter="wipe(up)">
                                      <p:cBhvr>
                                        <p:cTn id="30" dur="250"/>
                                        <p:tgtEl>
                                          <p:spTgt spid="65"/>
                                        </p:tgtEl>
                                      </p:cBhvr>
                                    </p:animEffect>
                                  </p:childTnLst>
                                </p:cTn>
                              </p:par>
                              <p:par>
                                <p:cTn id="31" presetID="22" presetClass="entr" presetSubtype="4" fill="hold" nodeType="withEffect">
                                  <p:stCondLst>
                                    <p:cond delay="1000"/>
                                  </p:stCondLst>
                                  <p:childTnLst>
                                    <p:set>
                                      <p:cBhvr>
                                        <p:cTn id="32" dur="1" fill="hold">
                                          <p:stCondLst>
                                            <p:cond delay="0"/>
                                          </p:stCondLst>
                                        </p:cTn>
                                        <p:tgtEl>
                                          <p:spTgt spid="68"/>
                                        </p:tgtEl>
                                        <p:attrNameLst>
                                          <p:attrName>style.visibility</p:attrName>
                                        </p:attrNameLst>
                                      </p:cBhvr>
                                      <p:to>
                                        <p:strVal val="visible"/>
                                      </p:to>
                                    </p:set>
                                    <p:animEffect transition="in" filter="wipe(down)">
                                      <p:cBhvr>
                                        <p:cTn id="33" dur="250"/>
                                        <p:tgtEl>
                                          <p:spTgt spid="68"/>
                                        </p:tgtEl>
                                      </p:cBhvr>
                                    </p:animEffect>
                                  </p:childTnLst>
                                </p:cTn>
                              </p:par>
                              <p:par>
                                <p:cTn id="34" presetID="22" presetClass="entr" presetSubtype="1" fill="hold" nodeType="withEffect">
                                  <p:stCondLst>
                                    <p:cond delay="1250"/>
                                  </p:stCondLst>
                                  <p:childTnLst>
                                    <p:set>
                                      <p:cBhvr>
                                        <p:cTn id="35" dur="1" fill="hold">
                                          <p:stCondLst>
                                            <p:cond delay="0"/>
                                          </p:stCondLst>
                                        </p:cTn>
                                        <p:tgtEl>
                                          <p:spTgt spid="71"/>
                                        </p:tgtEl>
                                        <p:attrNameLst>
                                          <p:attrName>style.visibility</p:attrName>
                                        </p:attrNameLst>
                                      </p:cBhvr>
                                      <p:to>
                                        <p:strVal val="visible"/>
                                      </p:to>
                                    </p:set>
                                    <p:animEffect transition="in" filter="wipe(up)">
                                      <p:cBhvr>
                                        <p:cTn id="36" dur="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5.2.4 进程信息</a:t>
            </a:r>
          </a:p>
        </p:txBody>
      </p:sp>
      <p:sp>
        <p:nvSpPr>
          <p:cNvPr id="100" name="文本框 99"/>
          <p:cNvSpPr txBox="1"/>
          <p:nvPr/>
        </p:nvSpPr>
        <p:spPr>
          <a:xfrm>
            <a:off x="104775" y="998855"/>
            <a:ext cx="12251690" cy="806450"/>
          </a:xfrm>
          <a:prstGeom prst="rect">
            <a:avLst/>
          </a:prstGeom>
          <a:noFill/>
          <a:ln w="9525">
            <a:noFill/>
          </a:ln>
        </p:spPr>
        <p:txBody>
          <a:bodyPr wrap="square">
            <a:spAutoFit/>
          </a:bodyPr>
          <a:lstStyle/>
          <a:p>
            <a:pPr indent="266700"/>
            <a:r>
              <a:rPr lang="zh-CN" sz="1050" b="0">
                <a:ea typeface="宋体" panose="02010600030101010101" pitchFamily="2" charset="-122"/>
              </a:rPr>
              <a:t> </a:t>
            </a: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　　下面着重介绍</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ps</a:t>
            </a:r>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命令，</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ps</a:t>
            </a:r>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命令拥有很多参数，但比较常用的有三个：</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u</a:t>
            </a:r>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a</a:t>
            </a:r>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x</a:t>
            </a:r>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，如例所示，当用户以</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root</a:t>
            </a:r>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管理员身份登录系统，查看当前进程状况时，如下图所示。</a:t>
            </a:r>
            <a:endPar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p:nvPr/>
        </p:nvPicPr>
        <p:blipFill>
          <a:blip r:embed="rId3"/>
          <a:stretch>
            <a:fillRect/>
          </a:stretch>
        </p:blipFill>
        <p:spPr>
          <a:xfrm>
            <a:off x="3655695" y="1805305"/>
            <a:ext cx="3807460" cy="688340"/>
          </a:xfrm>
          <a:prstGeom prst="rect">
            <a:avLst/>
          </a:prstGeom>
          <a:noFill/>
          <a:ln w="9525">
            <a:noFill/>
          </a:ln>
        </p:spPr>
      </p:pic>
      <p:sp>
        <p:nvSpPr>
          <p:cNvPr id="4" name="文本框 3"/>
          <p:cNvSpPr txBox="1"/>
          <p:nvPr/>
        </p:nvSpPr>
        <p:spPr>
          <a:xfrm>
            <a:off x="223520" y="2493645"/>
            <a:ext cx="12023725" cy="1083945"/>
          </a:xfrm>
          <a:prstGeom prst="rect">
            <a:avLst/>
          </a:prstGeom>
          <a:noFill/>
          <a:ln w="9525">
            <a:noFill/>
          </a:ln>
        </p:spPr>
        <p:txBody>
          <a:bodyPr wrap="square">
            <a:spAutoFit/>
          </a:bodyPr>
          <a:lstStyle/>
          <a:p>
            <a:pPr indent="0" algn="l"/>
            <a:endParaRPr lang="zh-CN" sz="1050" b="0">
              <a:solidFill>
                <a:srgbClr val="000000"/>
              </a:solidFill>
              <a:ea typeface="宋体" panose="02010600030101010101" pitchFamily="2" charset="-122"/>
            </a:endParaRPr>
          </a:p>
          <a:p>
            <a:pPr indent="0" algn="l"/>
            <a:r>
              <a:rPr lang="zh-CN" sz="1050" b="0">
                <a:solidFill>
                  <a:srgbClr val="000000"/>
                </a:solidFill>
                <a:ea typeface="宋体" panose="02010600030101010101" pitchFamily="2" charset="-122"/>
              </a:rPr>
              <a:t>　　 </a:t>
            </a:r>
            <a:r>
              <a:rPr lang="zh-CN" sz="1800" b="1">
                <a:solidFill>
                  <a:schemeClr val="accent1"/>
                </a:solidFill>
                <a:latin typeface="宋体" panose="02010600030101010101" pitchFamily="2" charset="-122"/>
                <a:ea typeface="宋体" panose="02010600030101010101" pitchFamily="2" charset="-122"/>
                <a:cs typeface="宋体" panose="02010600030101010101" pitchFamily="2" charset="-122"/>
              </a:rPr>
              <a:t>可以看到，显示的项目共分为四项，依次为PID（进程ID）、TTY（终端名称）、TIME（进程执行时间） 、COMMAND（该进程的命令行输入）。 </a:t>
            </a:r>
          </a:p>
          <a:p>
            <a:pPr indent="0" algn="l"/>
            <a:r>
              <a:rPr lang="zh-CN" sz="1800" b="1">
                <a:solidFill>
                  <a:schemeClr val="accent1"/>
                </a:solidFill>
                <a:latin typeface="宋体" panose="02010600030101010101" pitchFamily="2" charset="-122"/>
                <a:ea typeface="宋体" panose="02010600030101010101" pitchFamily="2" charset="-122"/>
                <a:cs typeface="宋体" panose="02010600030101010101" pitchFamily="2" charset="-122"/>
              </a:rPr>
              <a:t>接着可以使用u选项来查看进程所有者及其他一些详细信息，如下图所示。</a:t>
            </a:r>
            <a:endParaRPr lang="zh-CN" b="1">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p:nvPr/>
        </p:nvPicPr>
        <p:blipFill>
          <a:blip r:embed="rId4"/>
          <a:stretch>
            <a:fillRect/>
          </a:stretch>
        </p:blipFill>
        <p:spPr>
          <a:xfrm>
            <a:off x="2190115" y="3667125"/>
            <a:ext cx="7338695" cy="1113790"/>
          </a:xfrm>
          <a:prstGeom prst="rect">
            <a:avLst/>
          </a:prstGeom>
          <a:noFill/>
          <a:ln w="9525">
            <a:noFill/>
          </a:ln>
        </p:spPr>
      </p:pic>
      <p:sp>
        <p:nvSpPr>
          <p:cNvPr id="7" name="文本框 6"/>
          <p:cNvSpPr txBox="1"/>
          <p:nvPr/>
        </p:nvSpPr>
        <p:spPr>
          <a:xfrm>
            <a:off x="43815" y="4690745"/>
            <a:ext cx="12073890" cy="2192020"/>
          </a:xfrm>
          <a:prstGeom prst="rect">
            <a:avLst/>
          </a:prstGeom>
          <a:noFill/>
          <a:ln w="9525">
            <a:noFill/>
          </a:ln>
        </p:spPr>
        <p:txBody>
          <a:bodyPr wrap="square">
            <a:spAutoFit/>
          </a:bodyPr>
          <a:lstStyle/>
          <a:p>
            <a:pPr indent="0" algn="l"/>
            <a:endParaRPr lang="zh-CN" sz="1050" b="0">
              <a:solidFill>
                <a:srgbClr val="000000"/>
              </a:solidFill>
              <a:ea typeface="宋体" panose="02010600030101010101" pitchFamily="2" charset="-122"/>
            </a:endParaRPr>
          </a:p>
          <a:p>
            <a:pPr indent="0" algn="l"/>
            <a:r>
              <a:rPr lang="zh-CN" sz="1800" b="1">
                <a:solidFill>
                  <a:schemeClr val="accent1"/>
                </a:solidFill>
                <a:latin typeface="宋体" panose="02010600030101010101" pitchFamily="2" charset="-122"/>
                <a:ea typeface="宋体" panose="02010600030101010101" pitchFamily="2" charset="-122"/>
                <a:cs typeface="宋体" panose="02010600030101010101" pitchFamily="2" charset="-122"/>
              </a:rPr>
              <a:t>　　bash进程前面的横线显示该进程便是用户的登录shell，所以对于某一个登录用户来说带短横线的进程只有一个。%CPU表示该进程占用的CPU时间和总时间的百分比，%MEM表示指该进程占用的内存和总内存的百分比。</a:t>
            </a:r>
          </a:p>
          <a:p>
            <a:pPr indent="0" algn="l"/>
            <a:r>
              <a:rPr lang="zh-CN" sz="1800" b="1">
                <a:solidFill>
                  <a:schemeClr val="accent1"/>
                </a:solidFill>
                <a:latin typeface="宋体" panose="02010600030101010101" pitchFamily="2" charset="-122"/>
                <a:ea typeface="宋体" panose="02010600030101010101" pitchFamily="2" charset="-122"/>
                <a:cs typeface="宋体" panose="02010600030101010101" pitchFamily="2" charset="-122"/>
              </a:rPr>
              <a:t>　　在这种情况下看到了所有控制终端的进程；但是那些没有控制终端的进程并未显示，所以这时就需要使用x参数。使用x参数可查看所有进程的情况。</a:t>
            </a:r>
          </a:p>
          <a:p>
            <a:pPr indent="0" algn="l"/>
            <a:r>
              <a:rPr lang="zh-CN" sz="1800" b="1">
                <a:solidFill>
                  <a:schemeClr val="accent1"/>
                </a:solidFill>
                <a:latin typeface="宋体" panose="02010600030101010101" pitchFamily="2" charset="-122"/>
                <a:ea typeface="宋体" panose="02010600030101010101" pitchFamily="2" charset="-122"/>
                <a:cs typeface="宋体" panose="02010600030101010101" pitchFamily="2" charset="-122"/>
              </a:rPr>
              <a:t>　　另外值得注意的是入侵者常用的一个诡计就是把ps命令替换掉，而这个替换上的ps将不会显示那些当前机器上运行的非法程序。为了测试可疑计算机是否出现这种情况，应该检查可疑计算机的ps文件的大小，它通常位于/bin/ps，文件大小约为60kB。</a:t>
            </a:r>
            <a:endParaRPr lang="zh-CN" b="1">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500"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ppt_x</p:attrName>
                                        </p:attrNameLst>
                                      </p:cBhvr>
                                      <p:tavLst>
                                        <p:tav tm="0">
                                          <p:val>
                                            <p:strVal val="#ppt_x-.2"/>
                                          </p:val>
                                        </p:tav>
                                        <p:tav tm="100000">
                                          <p:val>
                                            <p:strVal val="#ppt_x"/>
                                          </p:val>
                                        </p:tav>
                                      </p:tavLst>
                                    </p:anim>
                                    <p:anim calcmode="lin" valueType="num">
                                      <p:cBhvr>
                                        <p:cTn id="8" dur="500" fill="hold"/>
                                        <p:tgtEl>
                                          <p:spTgt spid="100"/>
                                        </p:tgtEl>
                                        <p:attrNameLst>
                                          <p:attrName>ppt_y</p:attrName>
                                        </p:attrNameLst>
                                      </p:cBhvr>
                                      <p:tavLst>
                                        <p:tav tm="0">
                                          <p:val>
                                            <p:strVal val="#ppt_y"/>
                                          </p:val>
                                        </p:tav>
                                        <p:tav tm="100000">
                                          <p:val>
                                            <p:strVal val="#ppt_y"/>
                                          </p:val>
                                        </p:tav>
                                      </p:tavLst>
                                    </p:anim>
                                    <p:animEffect transition="in" filter="wipe(right)" prLst="gradientSize: 0.1">
                                      <p:cBhvr>
                                        <p:cTn id="9" dur="500"/>
                                        <p:tgtEl>
                                          <p:spTgt spid="100"/>
                                        </p:tgtEl>
                                      </p:cBhvr>
                                    </p:animEffect>
                                  </p:childTnLst>
                                </p:cTn>
                              </p:par>
                            </p:childTnLst>
                          </p:cTn>
                        </p:par>
                        <p:par>
                          <p:cTn id="10" fill="hold">
                            <p:stCondLst>
                              <p:cond delay="500"/>
                            </p:stCondLst>
                            <p:childTnLst>
                              <p:par>
                                <p:cTn id="11" presetID="24"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to="" calcmode="lin" valueType="num">
                                      <p:cBhvr>
                                        <p:cTn id="13" dur="1" fill="hold"/>
                                        <p:tgtEl>
                                          <p:spTgt spid="3"/>
                                        </p:tgtEl>
                                      </p:cBhvr>
                                    </p:anim>
                                  </p:childTnLst>
                                </p:cTn>
                              </p:par>
                            </p:childTnLst>
                          </p:cTn>
                        </p:par>
                        <p:par>
                          <p:cTn id="14" fill="hold">
                            <p:stCondLst>
                              <p:cond delay="500"/>
                            </p:stCondLst>
                            <p:childTnLst>
                              <p:par>
                                <p:cTn id="15" presetID="49" presetClass="entr" presetSubtype="0" decel="10000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 calcmode="lin" valueType="num">
                                      <p:cBhvr>
                                        <p:cTn id="19" dur="500" fill="hold"/>
                                        <p:tgtEl>
                                          <p:spTgt spid="4"/>
                                        </p:tgtEl>
                                        <p:attrNameLst>
                                          <p:attrName>style.rotation</p:attrName>
                                        </p:attrNameLst>
                                      </p:cBhvr>
                                      <p:tavLst>
                                        <p:tav tm="0">
                                          <p:val>
                                            <p:fltVal val="360"/>
                                          </p:val>
                                        </p:tav>
                                        <p:tav tm="100000">
                                          <p:val>
                                            <p:fltVal val="0"/>
                                          </p:val>
                                        </p:tav>
                                      </p:tavLst>
                                    </p:anim>
                                    <p:animEffect transition="in" filter="fade">
                                      <p:cBhvr>
                                        <p:cTn id="20" dur="500"/>
                                        <p:tgtEl>
                                          <p:spTgt spid="4"/>
                                        </p:tgtEl>
                                      </p:cBhvr>
                                    </p:animEffect>
                                  </p:childTnLst>
                                </p:cTn>
                              </p:par>
                            </p:childTnLst>
                          </p:cTn>
                        </p:par>
                        <p:par>
                          <p:cTn id="21" fill="hold">
                            <p:stCondLst>
                              <p:cond delay="1000"/>
                            </p:stCondLst>
                            <p:childTnLst>
                              <p:par>
                                <p:cTn id="22" presetID="34"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 from="(-#ppt_w/2)" to="(#ppt_x)" calcmode="lin" valueType="num">
                                      <p:cBhvr>
                                        <p:cTn id="24" dur="300" fill="hold">
                                          <p:stCondLst>
                                            <p:cond delay="0"/>
                                          </p:stCondLst>
                                        </p:cTn>
                                        <p:tgtEl>
                                          <p:spTgt spid="6"/>
                                        </p:tgtEl>
                                        <p:attrNameLst>
                                          <p:attrName>ppt_x</p:attrName>
                                        </p:attrNameLst>
                                      </p:cBhvr>
                                    </p:anim>
                                    <p:anim from="0" to="-1.0" calcmode="lin" valueType="num">
                                      <p:cBhvr>
                                        <p:cTn id="25" dur="100" decel="50000" autoRev="1" fill="hold">
                                          <p:stCondLst>
                                            <p:cond delay="300"/>
                                          </p:stCondLst>
                                        </p:cTn>
                                        <p:tgtEl>
                                          <p:spTgt spid="6"/>
                                        </p:tgtEl>
                                        <p:attrNameLst>
                                          <p:attrName>xshear</p:attrName>
                                        </p:attrNameLst>
                                      </p:cBhvr>
                                    </p:anim>
                                    <p:animScale>
                                      <p:cBhvr>
                                        <p:cTn id="26" dur="100" decel="100000" autoRev="1" fill="hold">
                                          <p:stCondLst>
                                            <p:cond delay="300"/>
                                          </p:stCondLst>
                                        </p:cTn>
                                        <p:tgtEl>
                                          <p:spTgt spid="6"/>
                                        </p:tgtEl>
                                      </p:cBhvr>
                                      <p:from x="100000" y="100000"/>
                                      <p:to x="80000" y="100000"/>
                                    </p:animScale>
                                    <p:anim by="(#ppt_h/3+#ppt_w*0.1)" calcmode="lin" valueType="num">
                                      <p:cBhvr additive="sum">
                                        <p:cTn id="27" dur="100" decel="100000" autoRev="1" fill="hold">
                                          <p:stCondLst>
                                            <p:cond delay="300"/>
                                          </p:stCondLst>
                                        </p:cTn>
                                        <p:tgtEl>
                                          <p:spTgt spid="6"/>
                                        </p:tgtEl>
                                        <p:attrNameLst>
                                          <p:attrName>ppt_x</p:attrName>
                                        </p:attrNameLst>
                                      </p:cBhvr>
                                    </p:anim>
                                  </p:childTnLst>
                                </p:cTn>
                              </p:par>
                            </p:childTnLst>
                          </p:cTn>
                        </p:par>
                        <p:par>
                          <p:cTn id="28" fill="hold">
                            <p:stCondLst>
                              <p:cond delay="1500"/>
                            </p:stCondLst>
                            <p:childTnLst>
                              <p:par>
                                <p:cTn id="29" presetID="29"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ppt_x</p:attrName>
                                        </p:attrNameLst>
                                      </p:cBhvr>
                                      <p:tavLst>
                                        <p:tav tm="0">
                                          <p:val>
                                            <p:strVal val="#ppt_x-.2"/>
                                          </p:val>
                                        </p:tav>
                                        <p:tav tm="100000">
                                          <p:val>
                                            <p:strVal val="#ppt_x"/>
                                          </p:val>
                                        </p:tav>
                                      </p:tavLst>
                                    </p:anim>
                                    <p:anim calcmode="lin" valueType="num">
                                      <p:cBhvr>
                                        <p:cTn id="32" dur="5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4"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5.2.5 网络连接</a:t>
            </a:r>
          </a:p>
        </p:txBody>
      </p:sp>
      <p:sp>
        <p:nvSpPr>
          <p:cNvPr id="2" name="文本框 1"/>
          <p:cNvSpPr txBox="1"/>
          <p:nvPr/>
        </p:nvSpPr>
        <p:spPr>
          <a:xfrm>
            <a:off x="103505" y="1022350"/>
            <a:ext cx="11984990" cy="2306955"/>
          </a:xfrm>
          <a:prstGeom prst="rect">
            <a:avLst/>
          </a:prstGeom>
          <a:noFill/>
        </p:spPr>
        <p:txBody>
          <a:bodyPr wrap="square" rtlCol="0">
            <a:spAutoFit/>
          </a:bodyPr>
          <a:lstStyle/>
          <a:p>
            <a:r>
              <a:rPr lang="zh-CN" altLang="en-US" b="1">
                <a:solidFill>
                  <a:schemeClr val="accent1"/>
                </a:solidFill>
              </a:rPr>
              <a:t>　　一般情况下可以使用netstat命令查看网络连接，netstat命令的功能是显示网络连接、路由表和网络接口信息，可以让用户得知目前都有哪些网络连接正在运作。</a:t>
            </a:r>
          </a:p>
          <a:p>
            <a:r>
              <a:rPr lang="zh-CN" b="1">
                <a:solidFill>
                  <a:schemeClr val="accent1"/>
                </a:solidFill>
                <a:ea typeface="宋体" panose="02010600030101010101" pitchFamily="2" charset="-122"/>
                <a:sym typeface="+mn-ea"/>
              </a:rPr>
              <a:t>　　如下例所示，当在本机上运行</a:t>
            </a:r>
            <a:r>
              <a:rPr lang="en-US" b="1">
                <a:solidFill>
                  <a:schemeClr val="accent1"/>
                </a:solidFill>
                <a:latin typeface="宋体" panose="02010600030101010101" pitchFamily="2" charset="-122"/>
                <a:sym typeface="+mn-ea"/>
              </a:rPr>
              <a:t>netstat</a:t>
            </a:r>
            <a:r>
              <a:rPr lang="zh-CN" b="1">
                <a:solidFill>
                  <a:schemeClr val="accent1"/>
                </a:solidFill>
                <a:ea typeface="宋体" panose="02010600030101010101" pitchFamily="2" charset="-122"/>
                <a:sym typeface="+mn-ea"/>
              </a:rPr>
              <a:t>命令时，输出结果可以分为两个部分，一个是</a:t>
            </a:r>
            <a:r>
              <a:rPr lang="en-US" b="1">
                <a:solidFill>
                  <a:schemeClr val="accent1"/>
                </a:solidFill>
                <a:latin typeface="Times New Roman" panose="02020603050405020304" charset="0"/>
                <a:sym typeface="+mn-ea"/>
              </a:rPr>
              <a:t>Active Internet connections</a:t>
            </a:r>
            <a:r>
              <a:rPr lang="zh-CN" b="1">
                <a:solidFill>
                  <a:schemeClr val="accent1"/>
                </a:solidFill>
                <a:ea typeface="宋体" panose="02010600030101010101" pitchFamily="2" charset="-122"/>
                <a:sym typeface="+mn-ea"/>
              </a:rPr>
              <a:t>，称为有源</a:t>
            </a:r>
            <a:r>
              <a:rPr lang="en-US" b="1">
                <a:solidFill>
                  <a:schemeClr val="accent1"/>
                </a:solidFill>
                <a:latin typeface="Times New Roman" panose="02020603050405020304" charset="0"/>
                <a:sym typeface="+mn-ea"/>
              </a:rPr>
              <a:t>TCP</a:t>
            </a:r>
            <a:r>
              <a:rPr lang="zh-CN" b="1">
                <a:solidFill>
                  <a:schemeClr val="accent1"/>
                </a:solidFill>
                <a:ea typeface="宋体" panose="02010600030101010101" pitchFamily="2" charset="-122"/>
                <a:sym typeface="+mn-ea"/>
              </a:rPr>
              <a:t>连接，另一个是</a:t>
            </a:r>
            <a:r>
              <a:rPr lang="en-US" b="1">
                <a:solidFill>
                  <a:schemeClr val="accent1"/>
                </a:solidFill>
                <a:latin typeface="Times New Roman" panose="02020603050405020304" charset="0"/>
                <a:sym typeface="+mn-ea"/>
              </a:rPr>
              <a:t>Active Unix domain sockets</a:t>
            </a:r>
            <a:r>
              <a:rPr lang="zh-CN" b="1">
                <a:solidFill>
                  <a:schemeClr val="accent1"/>
                </a:solidFill>
                <a:ea typeface="宋体" panose="02010600030101010101" pitchFamily="2" charset="-122"/>
                <a:sym typeface="+mn-ea"/>
              </a:rPr>
              <a:t>，称为有源</a:t>
            </a:r>
            <a:r>
              <a:rPr lang="en-US" b="1">
                <a:solidFill>
                  <a:schemeClr val="accent1"/>
                </a:solidFill>
                <a:latin typeface="Times New Roman" panose="02020603050405020304" charset="0"/>
                <a:sym typeface="+mn-ea"/>
              </a:rPr>
              <a:t>Unix</a:t>
            </a:r>
            <a:r>
              <a:rPr lang="zh-CN" b="1">
                <a:solidFill>
                  <a:schemeClr val="accent1"/>
                </a:solidFill>
                <a:ea typeface="宋体" panose="02010600030101010101" pitchFamily="2" charset="-122"/>
                <a:sym typeface="+mn-ea"/>
              </a:rPr>
              <a:t>域套接口。在下面的输出结果中，第一部分有</a:t>
            </a:r>
            <a:r>
              <a:rPr lang="en-US" b="1">
                <a:solidFill>
                  <a:schemeClr val="accent1"/>
                </a:solidFill>
                <a:latin typeface="Times New Roman" panose="02020603050405020304" charset="0"/>
                <a:sym typeface="+mn-ea"/>
              </a:rPr>
              <a:t>5</a:t>
            </a:r>
            <a:r>
              <a:rPr lang="zh-CN" b="1">
                <a:solidFill>
                  <a:schemeClr val="accent1"/>
                </a:solidFill>
                <a:ea typeface="宋体" panose="02010600030101010101" pitchFamily="2" charset="-122"/>
                <a:sym typeface="+mn-ea"/>
              </a:rPr>
              <a:t>个输出结果，显示有源</a:t>
            </a:r>
            <a:r>
              <a:rPr lang="en-US" b="1">
                <a:solidFill>
                  <a:schemeClr val="accent1"/>
                </a:solidFill>
                <a:latin typeface="Times New Roman" panose="02020603050405020304" charset="0"/>
                <a:sym typeface="+mn-ea"/>
              </a:rPr>
              <a:t>TCP</a:t>
            </a:r>
            <a:r>
              <a:rPr lang="zh-CN" b="1">
                <a:solidFill>
                  <a:schemeClr val="accent1"/>
                </a:solidFill>
                <a:ea typeface="宋体" panose="02010600030101010101" pitchFamily="2" charset="-122"/>
                <a:sym typeface="+mn-ea"/>
              </a:rPr>
              <a:t>连接的情况，而第二部分的输出结果显示的是</a:t>
            </a:r>
            <a:r>
              <a:rPr lang="en-US" b="1">
                <a:solidFill>
                  <a:schemeClr val="accent1"/>
                </a:solidFill>
                <a:latin typeface="Times New Roman" panose="02020603050405020304" charset="0"/>
                <a:sym typeface="+mn-ea"/>
              </a:rPr>
              <a:t>Unix</a:t>
            </a:r>
            <a:r>
              <a:rPr lang="zh-CN" b="1">
                <a:solidFill>
                  <a:schemeClr val="accent1"/>
                </a:solidFill>
                <a:ea typeface="宋体" panose="02010600030101010101" pitchFamily="2" charset="-122"/>
                <a:sym typeface="+mn-ea"/>
              </a:rPr>
              <a:t>域套接口的连接情况。</a:t>
            </a:r>
            <a:r>
              <a:rPr lang="en-US" b="1">
                <a:solidFill>
                  <a:schemeClr val="accent1"/>
                </a:solidFill>
                <a:latin typeface="Times New Roman" panose="02020603050405020304" charset="0"/>
                <a:sym typeface="+mn-ea"/>
              </a:rPr>
              <a:t>Proto</a:t>
            </a:r>
            <a:r>
              <a:rPr lang="zh-CN" b="1">
                <a:solidFill>
                  <a:schemeClr val="accent1"/>
                </a:solidFill>
                <a:ea typeface="宋体" panose="02010600030101010101" pitchFamily="2" charset="-122"/>
                <a:sym typeface="+mn-ea"/>
              </a:rPr>
              <a:t>显示连接使用的协议；</a:t>
            </a:r>
            <a:r>
              <a:rPr lang="en-US" b="1">
                <a:solidFill>
                  <a:schemeClr val="accent1"/>
                </a:solidFill>
                <a:latin typeface="Times New Roman" panose="02020603050405020304" charset="0"/>
                <a:sym typeface="+mn-ea"/>
              </a:rPr>
              <a:t>RefCnt</a:t>
            </a:r>
            <a:r>
              <a:rPr lang="zh-CN" b="1">
                <a:solidFill>
                  <a:schemeClr val="accent1"/>
                </a:solidFill>
                <a:ea typeface="宋体" panose="02010600030101010101" pitchFamily="2" charset="-122"/>
                <a:sym typeface="+mn-ea"/>
              </a:rPr>
              <a:t>表示连接到本套接口上的进程号；</a:t>
            </a:r>
            <a:r>
              <a:rPr lang="en-US" b="1">
                <a:solidFill>
                  <a:schemeClr val="accent1"/>
                </a:solidFill>
                <a:latin typeface="Times New Roman" panose="02020603050405020304" charset="0"/>
                <a:sym typeface="+mn-ea"/>
              </a:rPr>
              <a:t>Types</a:t>
            </a:r>
            <a:r>
              <a:rPr lang="zh-CN" b="1">
                <a:solidFill>
                  <a:schemeClr val="accent1"/>
                </a:solidFill>
                <a:ea typeface="宋体" panose="02010600030101010101" pitchFamily="2" charset="-122"/>
                <a:sym typeface="+mn-ea"/>
              </a:rPr>
              <a:t>显示套接口的类型；</a:t>
            </a:r>
            <a:r>
              <a:rPr lang="en-US" b="1">
                <a:solidFill>
                  <a:schemeClr val="accent1"/>
                </a:solidFill>
                <a:latin typeface="Times New Roman" panose="02020603050405020304" charset="0"/>
                <a:sym typeface="+mn-ea"/>
              </a:rPr>
              <a:t>State</a:t>
            </a:r>
            <a:r>
              <a:rPr lang="zh-CN" b="1">
                <a:solidFill>
                  <a:schemeClr val="accent1"/>
                </a:solidFill>
                <a:ea typeface="宋体" panose="02010600030101010101" pitchFamily="2" charset="-122"/>
                <a:sym typeface="+mn-ea"/>
              </a:rPr>
              <a:t>显示套接口当前的状态；</a:t>
            </a:r>
            <a:r>
              <a:rPr lang="en-US" b="1">
                <a:solidFill>
                  <a:schemeClr val="accent1"/>
                </a:solidFill>
                <a:latin typeface="Times New Roman" panose="02020603050405020304" charset="0"/>
                <a:sym typeface="+mn-ea"/>
              </a:rPr>
              <a:t>Path</a:t>
            </a:r>
            <a:r>
              <a:rPr lang="zh-CN" b="1">
                <a:solidFill>
                  <a:schemeClr val="accent1"/>
                </a:solidFill>
                <a:ea typeface="宋体" panose="02010600030101010101" pitchFamily="2" charset="-122"/>
                <a:sym typeface="+mn-ea"/>
              </a:rPr>
              <a:t>表示连接到套接口的其它进程使用的路径名。事实上，</a:t>
            </a:r>
            <a:r>
              <a:rPr lang="en-US" b="1">
                <a:solidFill>
                  <a:schemeClr val="accent1"/>
                </a:solidFill>
                <a:latin typeface="Times New Roman" panose="02020603050405020304" charset="0"/>
                <a:sym typeface="+mn-ea"/>
              </a:rPr>
              <a:t>netstat</a:t>
            </a:r>
            <a:r>
              <a:rPr lang="zh-CN" b="1">
                <a:solidFill>
                  <a:schemeClr val="accent1"/>
                </a:solidFill>
                <a:ea typeface="宋体" panose="02010600030101010101" pitchFamily="2" charset="-122"/>
                <a:sym typeface="+mn-ea"/>
              </a:rPr>
              <a:t>是若干个工具的汇总。 </a:t>
            </a:r>
            <a:endParaRPr lang="zh-CN" altLang="en-US"/>
          </a:p>
          <a:p>
            <a:endParaRPr lang="zh-CN" altLang="en-US"/>
          </a:p>
        </p:txBody>
      </p:sp>
      <p:pic>
        <p:nvPicPr>
          <p:cNvPr id="3" name="图片 2"/>
          <p:cNvPicPr/>
          <p:nvPr/>
        </p:nvPicPr>
        <p:blipFill>
          <a:blip r:embed="rId3"/>
          <a:stretch>
            <a:fillRect/>
          </a:stretch>
        </p:blipFill>
        <p:spPr>
          <a:xfrm>
            <a:off x="2479040" y="3036570"/>
            <a:ext cx="6979285" cy="368236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55"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strVal val="#ppt_w*0.70"/>
                                          </p:val>
                                        </p:tav>
                                        <p:tav tm="100000">
                                          <p:val>
                                            <p:strVal val="#ppt_w"/>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566286" y="1783628"/>
            <a:ext cx="389826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５</a:t>
            </a: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a:t>
            </a: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３</a:t>
            </a:r>
          </a:p>
        </p:txBody>
      </p:sp>
      <p:cxnSp>
        <p:nvCxnSpPr>
          <p:cNvPr id="28" name="直接连接符 27"/>
          <p:cNvCxnSpPr/>
          <p:nvPr/>
        </p:nvCxnSpPr>
        <p:spPr>
          <a:xfrm flipV="1">
            <a:off x="-16510" y="2818130"/>
            <a:ext cx="2000250" cy="254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464638"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5464956" y="1873116"/>
            <a:ext cx="7939405" cy="829945"/>
          </a:xfrm>
          <a:prstGeom prst="rect">
            <a:avLst/>
          </a:prstGeom>
          <a:noFill/>
        </p:spPr>
        <p:txBody>
          <a:bodyPr wrap="none" rtlCol="0">
            <a:spAutoFit/>
          </a:bodyPr>
          <a:lstStyle/>
          <a:p>
            <a:pPr algn="l"/>
            <a:r>
              <a:rPr lang="zh-CN" altLang="en-US" sz="4800" b="1" dirty="0">
                <a:solidFill>
                  <a:prstClr val="black">
                    <a:lumMod val="85000"/>
                    <a:lumOff val="15000"/>
                  </a:prstClr>
                </a:solidFill>
                <a:latin typeface="微软雅黑" panose="020B0503020204020204" charset="-122"/>
                <a:ea typeface="微软雅黑" panose="020B0503020204020204" charset="-122"/>
              </a:rPr>
              <a:t>Linux系统中电子证据的分析</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5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43"/>
          <p:cNvSpPr txBox="1">
            <a:spLocks noChangeArrowheads="1"/>
          </p:cNvSpPr>
          <p:nvPr/>
        </p:nvSpPr>
        <p:spPr bwMode="auto">
          <a:xfrm>
            <a:off x="1199456" y="340987"/>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5.3.1 数据预处理</a:t>
            </a:r>
          </a:p>
        </p:txBody>
      </p:sp>
      <p:cxnSp>
        <p:nvCxnSpPr>
          <p:cNvPr id="57" name="Straight Connector 29"/>
          <p:cNvCxnSpPr/>
          <p:nvPr/>
        </p:nvCxnSpPr>
        <p:spPr>
          <a:xfrm flipH="1" flipV="1">
            <a:off x="598805" y="4139565"/>
            <a:ext cx="11177270" cy="12700"/>
          </a:xfrm>
          <a:prstGeom prst="line">
            <a:avLst/>
          </a:prstGeom>
          <a:noFill/>
          <a:ln w="19050" cap="flat" cmpd="sng" algn="ctr">
            <a:solidFill>
              <a:srgbClr val="003466"/>
            </a:solidFill>
            <a:prstDash val="sysDot"/>
            <a:headEnd type="oval"/>
            <a:tailEnd type="oval"/>
          </a:ln>
          <a:effectLst/>
        </p:spPr>
      </p:cxnSp>
      <p:grpSp>
        <p:nvGrpSpPr>
          <p:cNvPr id="58" name="Group 65"/>
          <p:cNvGrpSpPr/>
          <p:nvPr/>
        </p:nvGrpSpPr>
        <p:grpSpPr>
          <a:xfrm>
            <a:off x="1467393" y="3008294"/>
            <a:ext cx="1354454" cy="1346200"/>
            <a:chOff x="3405630" y="1485373"/>
            <a:chExt cx="1015841" cy="1009650"/>
          </a:xfrm>
        </p:grpSpPr>
        <p:sp>
          <p:nvSpPr>
            <p:cNvPr id="59" name="Freeform 44"/>
            <p:cNvSpPr/>
            <p:nvPr/>
          </p:nvSpPr>
          <p:spPr>
            <a:xfrm rot="16200000">
              <a:off x="3408911" y="1496326"/>
              <a:ext cx="1009650" cy="98774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0" name="Rectangle 47"/>
            <p:cNvSpPr/>
            <p:nvPr/>
          </p:nvSpPr>
          <p:spPr>
            <a:xfrm>
              <a:off x="3405630" y="1717782"/>
              <a:ext cx="1015841" cy="345281"/>
            </a:xfrm>
            <a:prstGeom prst="rect">
              <a:avLst/>
            </a:prstGeom>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引导块</a:t>
              </a:r>
            </a:p>
          </p:txBody>
        </p:sp>
      </p:grpSp>
      <p:grpSp>
        <p:nvGrpSpPr>
          <p:cNvPr id="61" name="Group 66"/>
          <p:cNvGrpSpPr/>
          <p:nvPr/>
        </p:nvGrpSpPr>
        <p:grpSpPr>
          <a:xfrm>
            <a:off x="4190366" y="3007996"/>
            <a:ext cx="1323974" cy="1297305"/>
            <a:chOff x="4740675" y="1304399"/>
            <a:chExt cx="1805069" cy="1209746"/>
          </a:xfrm>
        </p:grpSpPr>
        <p:sp>
          <p:nvSpPr>
            <p:cNvPr id="62" name="Freeform 53"/>
            <p:cNvSpPr/>
            <p:nvPr/>
          </p:nvSpPr>
          <p:spPr>
            <a:xfrm rot="16200000">
              <a:off x="5033142" y="1011931"/>
              <a:ext cx="1209746" cy="179468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3" name="Rectangle 54"/>
            <p:cNvSpPr/>
            <p:nvPr/>
          </p:nvSpPr>
          <p:spPr>
            <a:xfrm>
              <a:off x="4741540" y="1575007"/>
              <a:ext cx="1804204" cy="394959"/>
            </a:xfrm>
            <a:prstGeom prst="rect">
              <a:avLst/>
            </a:prstGeom>
          </p:spPr>
          <p:txBody>
            <a:bodyPr wrap="square">
              <a:spAutoFit/>
            </a:bodyPr>
            <a:lstStyle/>
            <a:p>
              <a:pPr marL="0" marR="0" lvl="0" indent="0" algn="ctr" defTabSz="1031240" eaLnBrk="1" fontAlgn="auto" latinLnBrk="0" hangingPunct="1">
                <a:lnSpc>
                  <a:spcPct val="9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专用块</a:t>
              </a:r>
            </a:p>
          </p:txBody>
        </p:sp>
      </p:grpSp>
      <p:sp>
        <p:nvSpPr>
          <p:cNvPr id="66" name="Text Placeholder 3"/>
          <p:cNvSpPr txBox="1"/>
          <p:nvPr/>
        </p:nvSpPr>
        <p:spPr>
          <a:xfrm>
            <a:off x="3651885" y="4503420"/>
            <a:ext cx="2522855" cy="221551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位于文件系统第二扇区，紧跟引</a:t>
            </a:r>
            <a:r>
              <a:rPr lang="zh-CN" altLang="en-US" sz="1600" dirty="0">
                <a:solidFill>
                  <a:prstClr val="black">
                    <a:lumMod val="95000"/>
                    <a:lumOff val="5000"/>
                  </a:prstClr>
                </a:solidFill>
                <a:latin typeface="微软雅黑" panose="020B0503020204020204" charset="-122"/>
                <a:ea typeface="微软雅黑" panose="020B0503020204020204" charset="-122"/>
              </a:rPr>
              <a:t>导块之后，用于描述本文件系统的结构。如i节点长度、文件系统大小等，其结构存放于/usr/include/sys/filsys.h中。</a:t>
            </a:r>
          </a:p>
        </p:txBody>
      </p:sp>
      <p:sp>
        <p:nvSpPr>
          <p:cNvPr id="69" name="Text Placeholder 3"/>
          <p:cNvSpPr txBox="1"/>
          <p:nvPr/>
        </p:nvSpPr>
        <p:spPr>
          <a:xfrm>
            <a:off x="850900" y="4520565"/>
            <a:ext cx="2413000" cy="184658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位于文件卷最开始的第一扇区，这512字节是文件系统的引导代码，为根文件系统所特有，其他文件系统这512字节为空 。</a:t>
            </a:r>
          </a:p>
        </p:txBody>
      </p:sp>
      <p:grpSp>
        <p:nvGrpSpPr>
          <p:cNvPr id="70" name="Group 67"/>
          <p:cNvGrpSpPr/>
          <p:nvPr/>
        </p:nvGrpSpPr>
        <p:grpSpPr>
          <a:xfrm>
            <a:off x="6978650" y="3001645"/>
            <a:ext cx="1351280" cy="1266825"/>
            <a:chOff x="3479396" y="1794935"/>
            <a:chExt cx="1094533" cy="1209746"/>
          </a:xfrm>
          <a:solidFill>
            <a:srgbClr val="003466"/>
          </a:solidFill>
        </p:grpSpPr>
        <p:sp>
          <p:nvSpPr>
            <p:cNvPr id="71" name="Freeform 68"/>
            <p:cNvSpPr/>
            <p:nvPr/>
          </p:nvSpPr>
          <p:spPr>
            <a:xfrm rot="16200000">
              <a:off x="3421789" y="1852541"/>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2" name="Rectangle 69"/>
            <p:cNvSpPr/>
            <p:nvPr/>
          </p:nvSpPr>
          <p:spPr>
            <a:xfrm>
              <a:off x="3556033" y="1884074"/>
              <a:ext cx="1017895" cy="792550"/>
            </a:xfrm>
            <a:prstGeom prst="rect">
              <a:avLst/>
            </a:prstGeom>
            <a:grp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索引节点表</a:t>
              </a:r>
            </a:p>
          </p:txBody>
        </p:sp>
      </p:grpSp>
      <p:grpSp>
        <p:nvGrpSpPr>
          <p:cNvPr id="73" name="Group 70"/>
          <p:cNvGrpSpPr/>
          <p:nvPr/>
        </p:nvGrpSpPr>
        <p:grpSpPr>
          <a:xfrm>
            <a:off x="9808023" y="2959417"/>
            <a:ext cx="1327150" cy="1327785"/>
            <a:chOff x="4532037" y="1221306"/>
            <a:chExt cx="1277918" cy="1245484"/>
          </a:xfrm>
          <a:solidFill>
            <a:srgbClr val="38BFF4"/>
          </a:solidFill>
        </p:grpSpPr>
        <p:sp>
          <p:nvSpPr>
            <p:cNvPr id="74" name="Freeform 71"/>
            <p:cNvSpPr/>
            <p:nvPr/>
          </p:nvSpPr>
          <p:spPr>
            <a:xfrm rot="16200000">
              <a:off x="4548254" y="1205089"/>
              <a:ext cx="1245484" cy="1277918"/>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5" name="Rectangle 73"/>
            <p:cNvSpPr/>
            <p:nvPr/>
          </p:nvSpPr>
          <p:spPr>
            <a:xfrm>
              <a:off x="4645459" y="1348353"/>
              <a:ext cx="1051560" cy="778502"/>
            </a:xfrm>
            <a:prstGeom prst="rect">
              <a:avLst/>
            </a:prstGeom>
            <a:solidFill>
              <a:srgbClr val="003466"/>
            </a:solid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目录结构</a:t>
              </a:r>
            </a:p>
          </p:txBody>
        </p:sp>
      </p:grpSp>
      <p:sp>
        <p:nvSpPr>
          <p:cNvPr id="78" name="Text Placeholder 3"/>
          <p:cNvSpPr txBox="1"/>
          <p:nvPr/>
        </p:nvSpPr>
        <p:spPr>
          <a:xfrm>
            <a:off x="9598660" y="4817746"/>
            <a:ext cx="1964055" cy="110744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Unix/LINUX所有文件均存放于目录中，目录本身也是一个文件。</a:t>
            </a:r>
          </a:p>
        </p:txBody>
      </p:sp>
      <p:sp>
        <p:nvSpPr>
          <p:cNvPr id="81" name="Text Placeholder 3"/>
          <p:cNvSpPr txBox="1"/>
          <p:nvPr/>
        </p:nvSpPr>
        <p:spPr>
          <a:xfrm>
            <a:off x="6562090" y="4503103"/>
            <a:ext cx="2556510" cy="221551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索引节点表存放在专用块之后，其长度是由专用块中的s_isize字段决定的，其作用是用来描述文件的属性、长度、属主、属组、数据块表等。</a:t>
            </a:r>
          </a:p>
        </p:txBody>
      </p:sp>
      <p:sp>
        <p:nvSpPr>
          <p:cNvPr id="84" name="Arc 30"/>
          <p:cNvSpPr/>
          <p:nvPr/>
        </p:nvSpPr>
        <p:spPr>
          <a:xfrm rot="19051047">
            <a:off x="2429839" y="2420962"/>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5" name="Arc 31"/>
          <p:cNvSpPr/>
          <p:nvPr/>
        </p:nvSpPr>
        <p:spPr>
          <a:xfrm rot="19051047">
            <a:off x="5282652" y="2457793"/>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6" name="Arc 32"/>
          <p:cNvSpPr/>
          <p:nvPr/>
        </p:nvSpPr>
        <p:spPr>
          <a:xfrm rot="19051047">
            <a:off x="7929301" y="2457793"/>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FFFFFF"/>
              </a:solidFill>
              <a:effectLst/>
              <a:uLnTx/>
              <a:uFillTx/>
              <a:latin typeface="Calibri" panose="020F0502020204030204"/>
            </a:endParaRPr>
          </a:p>
        </p:txBody>
      </p:sp>
      <p:sp>
        <p:nvSpPr>
          <p:cNvPr id="2" name="文本框 1"/>
          <p:cNvSpPr txBox="1"/>
          <p:nvPr/>
        </p:nvSpPr>
        <p:spPr>
          <a:xfrm>
            <a:off x="74295" y="1087755"/>
            <a:ext cx="12044045" cy="1198880"/>
          </a:xfrm>
          <a:prstGeom prst="rect">
            <a:avLst/>
          </a:prstGeom>
          <a:noFill/>
        </p:spPr>
        <p:txBody>
          <a:bodyPr wrap="square" rtlCol="0">
            <a:spAutoFit/>
          </a:bodyPr>
          <a:lstStyle/>
          <a:p>
            <a:r>
              <a:rPr lang="zh-CN" altLang="en-US" b="1">
                <a:solidFill>
                  <a:schemeClr val="accent1"/>
                </a:solidFill>
              </a:rPr>
              <a:t>　　与微软的操作系统不同，LINUX文件被删除后很难恢复。在微软公司的操作系统中，文件被删除后仍保存有完整的文件名、文件长度、始簇号(即文件占有的第一个磁盘块号)等重要信息。而对于Unix/LINUX操作系统的文件目录来说，它们是由索引节点（i节点）来描述的，在文件被删除后，索引节点随即被清空，因此直接恢复Unix/LINUX操作系统下的文件是非常困难的。</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strips(upRight)">
                                      <p:cBhvr>
                                        <p:cTn id="11" dur="500"/>
                                        <p:tgtEl>
                                          <p:spTgt spid="57"/>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strips(downRight)">
                                      <p:cBhvr>
                                        <p:cTn id="20" dur="500"/>
                                        <p:tgtEl>
                                          <p:spTgt spid="84"/>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 calcmode="lin" valueType="num">
                                      <p:cBhvr additive="base">
                                        <p:cTn id="24" dur="500" fill="hold"/>
                                        <p:tgtEl>
                                          <p:spTgt spid="61"/>
                                        </p:tgtEl>
                                        <p:attrNameLst>
                                          <p:attrName>ppt_x</p:attrName>
                                        </p:attrNameLst>
                                      </p:cBhvr>
                                      <p:tavLst>
                                        <p:tav tm="0">
                                          <p:val>
                                            <p:strVal val="#ppt_x"/>
                                          </p:val>
                                        </p:tav>
                                        <p:tav tm="100000">
                                          <p:val>
                                            <p:strVal val="#ppt_x"/>
                                          </p:val>
                                        </p:tav>
                                      </p:tavLst>
                                    </p:anim>
                                    <p:anim calcmode="lin" valueType="num">
                                      <p:cBhvr additive="base">
                                        <p:cTn id="25" dur="500" fill="hold"/>
                                        <p:tgtEl>
                                          <p:spTgt spid="6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8" presetClass="entr" presetSubtype="6" fill="hold" grpId="0" nodeType="after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strips(downRight)">
                                      <p:cBhvr>
                                        <p:cTn id="29" dur="500"/>
                                        <p:tgtEl>
                                          <p:spTgt spid="85"/>
                                        </p:tgtEl>
                                      </p:cBhvr>
                                    </p:animEffect>
                                  </p:childTnLst>
                                </p:cTn>
                              </p:par>
                            </p:childTnLst>
                          </p:cTn>
                        </p:par>
                        <p:par>
                          <p:cTn id="30" fill="hold">
                            <p:stCondLst>
                              <p:cond delay="3000"/>
                            </p:stCondLst>
                            <p:childTnLst>
                              <p:par>
                                <p:cTn id="31" presetID="2" presetClass="entr" presetSubtype="4" accel="50000" decel="50000"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 calcmode="lin" valueType="num">
                                      <p:cBhvr additive="base">
                                        <p:cTn id="33" dur="500" fill="hold"/>
                                        <p:tgtEl>
                                          <p:spTgt spid="70"/>
                                        </p:tgtEl>
                                        <p:attrNameLst>
                                          <p:attrName>ppt_x</p:attrName>
                                        </p:attrNameLst>
                                      </p:cBhvr>
                                      <p:tavLst>
                                        <p:tav tm="0">
                                          <p:val>
                                            <p:strVal val="#ppt_x"/>
                                          </p:val>
                                        </p:tav>
                                        <p:tav tm="100000">
                                          <p:val>
                                            <p:strVal val="#ppt_x"/>
                                          </p:val>
                                        </p:tav>
                                      </p:tavLst>
                                    </p:anim>
                                    <p:anim calcmode="lin" valueType="num">
                                      <p:cBhvr additive="base">
                                        <p:cTn id="34" dur="500" fill="hold"/>
                                        <p:tgtEl>
                                          <p:spTgt spid="70"/>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18" presetClass="entr" presetSubtype="6"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strips(downRight)">
                                      <p:cBhvr>
                                        <p:cTn id="38" dur="500"/>
                                        <p:tgtEl>
                                          <p:spTgt spid="86"/>
                                        </p:tgtEl>
                                      </p:cBhvr>
                                    </p:animEffect>
                                  </p:childTnLst>
                                </p:cTn>
                              </p:par>
                            </p:childTnLst>
                          </p:cTn>
                        </p:par>
                        <p:par>
                          <p:cTn id="39" fill="hold">
                            <p:stCondLst>
                              <p:cond delay="4000"/>
                            </p:stCondLst>
                            <p:childTnLst>
                              <p:par>
                                <p:cTn id="40" presetID="2" presetClass="entr" presetSubtype="4" accel="50000" decel="50000"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500" fill="hold"/>
                                        <p:tgtEl>
                                          <p:spTgt spid="73"/>
                                        </p:tgtEl>
                                        <p:attrNameLst>
                                          <p:attrName>ppt_x</p:attrName>
                                        </p:attrNameLst>
                                      </p:cBhvr>
                                      <p:tavLst>
                                        <p:tav tm="0">
                                          <p:val>
                                            <p:strVal val="#ppt_x"/>
                                          </p:val>
                                        </p:tav>
                                        <p:tav tm="100000">
                                          <p:val>
                                            <p:strVal val="#ppt_x"/>
                                          </p:val>
                                        </p:tav>
                                      </p:tavLst>
                                    </p:anim>
                                    <p:anim calcmode="lin" valueType="num">
                                      <p:cBhvr additive="base">
                                        <p:cTn id="43" dur="500" fill="hold"/>
                                        <p:tgtEl>
                                          <p:spTgt spid="73"/>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2" presetClass="entr" presetSubtype="4" fill="hold" grpId="0" nodeType="afterEffect">
                                  <p:stCondLst>
                                    <p:cond delay="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ppt_x"/>
                                          </p:val>
                                        </p:tav>
                                        <p:tav tm="100000">
                                          <p:val>
                                            <p:strVal val="#ppt_x"/>
                                          </p:val>
                                        </p:tav>
                                      </p:tavLst>
                                    </p:anim>
                                    <p:anim calcmode="lin" valueType="num">
                                      <p:cBhvr additive="base">
                                        <p:cTn id="48" dur="500" fill="hold"/>
                                        <p:tgtEl>
                                          <p:spTgt spid="6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10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500" fill="hold"/>
                                        <p:tgtEl>
                                          <p:spTgt spid="66"/>
                                        </p:tgtEl>
                                        <p:attrNameLst>
                                          <p:attrName>ppt_x</p:attrName>
                                        </p:attrNameLst>
                                      </p:cBhvr>
                                      <p:tavLst>
                                        <p:tav tm="0">
                                          <p:val>
                                            <p:strVal val="#ppt_x"/>
                                          </p:val>
                                        </p:tav>
                                        <p:tav tm="100000">
                                          <p:val>
                                            <p:strVal val="#ppt_x"/>
                                          </p:val>
                                        </p:tav>
                                      </p:tavLst>
                                    </p:anim>
                                    <p:anim calcmode="lin" valueType="num">
                                      <p:cBhvr additive="base">
                                        <p:cTn id="52" dur="500" fill="hold"/>
                                        <p:tgtEl>
                                          <p:spTgt spid="6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200"/>
                                  </p:stCondLst>
                                  <p:childTnLst>
                                    <p:set>
                                      <p:cBhvr>
                                        <p:cTn id="54" dur="1" fill="hold">
                                          <p:stCondLst>
                                            <p:cond delay="0"/>
                                          </p:stCondLst>
                                        </p:cTn>
                                        <p:tgtEl>
                                          <p:spTgt spid="81"/>
                                        </p:tgtEl>
                                        <p:attrNameLst>
                                          <p:attrName>style.visibility</p:attrName>
                                        </p:attrNameLst>
                                      </p:cBhvr>
                                      <p:to>
                                        <p:strVal val="visible"/>
                                      </p:to>
                                    </p:set>
                                    <p:anim calcmode="lin" valueType="num">
                                      <p:cBhvr additive="base">
                                        <p:cTn id="55" dur="500" fill="hold"/>
                                        <p:tgtEl>
                                          <p:spTgt spid="81"/>
                                        </p:tgtEl>
                                        <p:attrNameLst>
                                          <p:attrName>ppt_x</p:attrName>
                                        </p:attrNameLst>
                                      </p:cBhvr>
                                      <p:tavLst>
                                        <p:tav tm="0">
                                          <p:val>
                                            <p:strVal val="#ppt_x"/>
                                          </p:val>
                                        </p:tav>
                                        <p:tav tm="100000">
                                          <p:val>
                                            <p:strVal val="#ppt_x"/>
                                          </p:val>
                                        </p:tav>
                                      </p:tavLst>
                                    </p:anim>
                                    <p:anim calcmode="lin" valueType="num">
                                      <p:cBhvr additive="base">
                                        <p:cTn id="56" dur="500" fill="hold"/>
                                        <p:tgtEl>
                                          <p:spTgt spid="8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300"/>
                                  </p:stCondLst>
                                  <p:childTnLst>
                                    <p:set>
                                      <p:cBhvr>
                                        <p:cTn id="58" dur="1" fill="hold">
                                          <p:stCondLst>
                                            <p:cond delay="0"/>
                                          </p:stCondLst>
                                        </p:cTn>
                                        <p:tgtEl>
                                          <p:spTgt spid="78"/>
                                        </p:tgtEl>
                                        <p:attrNameLst>
                                          <p:attrName>style.visibility</p:attrName>
                                        </p:attrNameLst>
                                      </p:cBhvr>
                                      <p:to>
                                        <p:strVal val="visible"/>
                                      </p:to>
                                    </p:set>
                                    <p:anim calcmode="lin" valueType="num">
                                      <p:cBhvr additive="base">
                                        <p:cTn id="59" dur="500" fill="hold"/>
                                        <p:tgtEl>
                                          <p:spTgt spid="78"/>
                                        </p:tgtEl>
                                        <p:attrNameLst>
                                          <p:attrName>ppt_x</p:attrName>
                                        </p:attrNameLst>
                                      </p:cBhvr>
                                      <p:tavLst>
                                        <p:tav tm="0">
                                          <p:val>
                                            <p:strVal val="#ppt_x"/>
                                          </p:val>
                                        </p:tav>
                                        <p:tav tm="100000">
                                          <p:val>
                                            <p:strVal val="#ppt_x"/>
                                          </p:val>
                                        </p:tav>
                                      </p:tavLst>
                                    </p:anim>
                                    <p:anim calcmode="lin" valueType="num">
                                      <p:cBhvr additive="base">
                                        <p:cTn id="6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9" grpId="0"/>
      <p:bldP spid="78" grpId="0"/>
      <p:bldP spid="81" grpId="0"/>
      <p:bldP spid="84" grpId="0" bldLvl="0" animBg="1"/>
      <p:bldP spid="85" grpId="0" bldLvl="0" animBg="1"/>
      <p:bldP spid="86" grpId="0" bldLvl="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3"/>
          <p:cNvGrpSpPr/>
          <p:nvPr/>
        </p:nvGrpSpPr>
        <p:grpSpPr bwMode="auto">
          <a:xfrm>
            <a:off x="3586212" y="738296"/>
            <a:ext cx="6054090" cy="691515"/>
            <a:chOff x="4900002" y="1556817"/>
            <a:chExt cx="6157614" cy="576063"/>
          </a:xfrm>
        </p:grpSpPr>
        <p:sp>
          <p:nvSpPr>
            <p:cNvPr id="73" name="对角圆角矩形 72"/>
            <p:cNvSpPr/>
            <p:nvPr/>
          </p:nvSpPr>
          <p:spPr>
            <a:xfrm>
              <a:off x="4900002" y="1556817"/>
              <a:ext cx="6157614" cy="576063"/>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Unix/Linux操作系统概述</a:t>
              </a:r>
            </a:p>
          </p:txBody>
        </p:sp>
        <p:sp>
          <p:nvSpPr>
            <p:cNvPr id="74" name="对角圆角矩形 73"/>
            <p:cNvSpPr/>
            <p:nvPr/>
          </p:nvSpPr>
          <p:spPr>
            <a:xfrm>
              <a:off x="5044028" y="1628759"/>
              <a:ext cx="1053395" cy="432708"/>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５</a:t>
              </a:r>
              <a:r>
                <a:rPr kumimoji="0" lang="en-US" altLang="zh-CN" sz="24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a:t>
              </a:r>
              <a:r>
                <a:rPr kumimoji="0" lang="zh-CN" altLang="en-US" sz="24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１</a:t>
              </a:r>
            </a:p>
          </p:txBody>
        </p:sp>
      </p:grpSp>
      <p:grpSp>
        <p:nvGrpSpPr>
          <p:cNvPr id="75" name="组合 74"/>
          <p:cNvGrpSpPr/>
          <p:nvPr/>
        </p:nvGrpSpPr>
        <p:grpSpPr bwMode="auto">
          <a:xfrm>
            <a:off x="4900930" y="1998345"/>
            <a:ext cx="7149465" cy="691515"/>
            <a:chOff x="5202614" y="1556792"/>
            <a:chExt cx="7509635" cy="576064"/>
          </a:xfrm>
        </p:grpSpPr>
        <p:sp>
          <p:nvSpPr>
            <p:cNvPr id="76" name="对角圆角矩形 75"/>
            <p:cNvSpPr/>
            <p:nvPr/>
          </p:nvSpPr>
          <p:spPr>
            <a:xfrm>
              <a:off x="5202614" y="1556792"/>
              <a:ext cx="7509635"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Unix/Linux系统中电子证据的获取</a:t>
              </a:r>
            </a:p>
          </p:txBody>
        </p:sp>
        <p:sp>
          <p:nvSpPr>
            <p:cNvPr id="77" name="对角圆角矩形 76"/>
            <p:cNvSpPr/>
            <p:nvPr/>
          </p:nvSpPr>
          <p:spPr>
            <a:xfrm>
              <a:off x="5314001" y="1628734"/>
              <a:ext cx="1075187" cy="43270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５.２</a:t>
              </a:r>
              <a:endParaRPr kumimoji="0" lang="zh-CN" altLang="en-US"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78" name="组合 77"/>
          <p:cNvGrpSpPr/>
          <p:nvPr/>
        </p:nvGrpSpPr>
        <p:grpSpPr bwMode="auto">
          <a:xfrm>
            <a:off x="5312450" y="3368665"/>
            <a:ext cx="6187440" cy="691515"/>
            <a:chOff x="5004457" y="1554147"/>
            <a:chExt cx="6293245" cy="576064"/>
          </a:xfrm>
        </p:grpSpPr>
        <p:sp>
          <p:nvSpPr>
            <p:cNvPr id="79" name="对角圆角矩形 78"/>
            <p:cNvSpPr/>
            <p:nvPr/>
          </p:nvSpPr>
          <p:spPr>
            <a:xfrm>
              <a:off x="5004457" y="1554147"/>
              <a:ext cx="6293245"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en-US" altLang="zh-CN"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Linux系统中电子证据的分析</a:t>
              </a:r>
            </a:p>
          </p:txBody>
        </p:sp>
        <p:sp>
          <p:nvSpPr>
            <p:cNvPr id="80" name="对角圆角矩形 79"/>
            <p:cNvSpPr/>
            <p:nvPr/>
          </p:nvSpPr>
          <p:spPr>
            <a:xfrm>
              <a:off x="5085189" y="1628205"/>
              <a:ext cx="1097959" cy="427948"/>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５.3</a:t>
              </a:r>
            </a:p>
          </p:txBody>
        </p:sp>
      </p:grpSp>
      <p:grpSp>
        <p:nvGrpSpPr>
          <p:cNvPr id="81" name="组合 80"/>
          <p:cNvGrpSpPr/>
          <p:nvPr/>
        </p:nvGrpSpPr>
        <p:grpSpPr bwMode="auto">
          <a:xfrm>
            <a:off x="4917440" y="5072380"/>
            <a:ext cx="6424930" cy="691515"/>
            <a:chOff x="4968906" y="717294"/>
            <a:chExt cx="9196408" cy="576064"/>
          </a:xfrm>
        </p:grpSpPr>
        <p:sp>
          <p:nvSpPr>
            <p:cNvPr id="82" name="对角圆角矩形 81"/>
            <p:cNvSpPr/>
            <p:nvPr/>
          </p:nvSpPr>
          <p:spPr>
            <a:xfrm>
              <a:off x="4968906" y="717294"/>
              <a:ext cx="9196408"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Unix/Linux取证与分析工具</a:t>
              </a:r>
            </a:p>
          </p:txBody>
        </p:sp>
        <p:sp>
          <p:nvSpPr>
            <p:cNvPr id="83" name="对角圆角矩形 82"/>
            <p:cNvSpPr/>
            <p:nvPr/>
          </p:nvSpPr>
          <p:spPr>
            <a:xfrm>
              <a:off x="5075249" y="788707"/>
              <a:ext cx="1550610" cy="433238"/>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５.4</a:t>
              </a:r>
            </a:p>
          </p:txBody>
        </p:sp>
      </p:grpSp>
      <p:sp>
        <p:nvSpPr>
          <p:cNvPr id="84" name="TextBox 14"/>
          <p:cNvSpPr txBox="1"/>
          <p:nvPr/>
        </p:nvSpPr>
        <p:spPr>
          <a:xfrm>
            <a:off x="1295467" y="4677139"/>
            <a:ext cx="2091985" cy="977265"/>
          </a:xfrm>
          <a:prstGeom prst="rect">
            <a:avLst/>
          </a:prstGeom>
          <a:noFill/>
        </p:spPr>
        <p:txBody>
          <a:bodyPr wrap="square">
            <a:spAutoFit/>
          </a:bodyPr>
          <a:lstStyle/>
          <a:p>
            <a:pPr algn="ctr">
              <a:defRPr/>
            </a:pPr>
            <a:r>
              <a:rPr lang="zh-CN" altLang="en-US" sz="5760" b="1" dirty="0">
                <a:solidFill>
                  <a:srgbClr val="003466"/>
                </a:solidFill>
                <a:latin typeface="微软雅黑" panose="020B0503020204020204" charset="-122"/>
                <a:ea typeface="微软雅黑" panose="020B0503020204020204" charset="-122"/>
              </a:rPr>
              <a:t>目 录</a:t>
            </a:r>
          </a:p>
        </p:txBody>
      </p:sp>
      <p:sp>
        <p:nvSpPr>
          <p:cNvPr id="2" name="文本框 1"/>
          <p:cNvSpPr txBox="1"/>
          <p:nvPr/>
        </p:nvSpPr>
        <p:spPr>
          <a:xfrm>
            <a:off x="1718842" y="5426751"/>
            <a:ext cx="1245235" cy="501650"/>
          </a:xfrm>
          <a:prstGeom prst="rect">
            <a:avLst/>
          </a:prstGeom>
          <a:noFill/>
        </p:spPr>
        <p:txBody>
          <a:bodyPr wrap="none" rtlCol="0">
            <a:spAutoFit/>
          </a:bodyPr>
          <a:lstStyle/>
          <a:p>
            <a:pPr algn="ctr"/>
            <a:r>
              <a:rPr lang="en-US" altLang="zh-CN" sz="2665" dirty="0">
                <a:solidFill>
                  <a:srgbClr val="003466"/>
                </a:solidFill>
              </a:rPr>
              <a:t>content</a:t>
            </a:r>
            <a:endParaRPr lang="zh-CN" altLang="en-US" sz="2665" dirty="0">
              <a:solidFill>
                <a:srgbClr val="003466"/>
              </a:solidFill>
            </a:endParaRPr>
          </a:p>
        </p:txBody>
      </p:sp>
      <p:pic>
        <p:nvPicPr>
          <p:cNvPr id="4" name="图片 3" descr="0"/>
          <p:cNvPicPr>
            <a:picLocks noChangeAspect="1"/>
          </p:cNvPicPr>
          <p:nvPr/>
        </p:nvPicPr>
        <p:blipFill>
          <a:blip r:embed="rId3"/>
          <a:stretch>
            <a:fillRect/>
          </a:stretch>
        </p:blipFill>
        <p:spPr>
          <a:xfrm>
            <a:off x="369993" y="1873673"/>
            <a:ext cx="4059767" cy="29303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1000"/>
                                        <p:tgtEl>
                                          <p:spTgt spid="72"/>
                                        </p:tgtEl>
                                      </p:cBhvr>
                                    </p:animEffect>
                                    <p:anim calcmode="lin" valueType="num">
                                      <p:cBhvr>
                                        <p:cTn id="17" dur="1000" fill="hold"/>
                                        <p:tgtEl>
                                          <p:spTgt spid="72"/>
                                        </p:tgtEl>
                                        <p:attrNameLst>
                                          <p:attrName>ppt_x</p:attrName>
                                        </p:attrNameLst>
                                      </p:cBhvr>
                                      <p:tavLst>
                                        <p:tav tm="0">
                                          <p:val>
                                            <p:strVal val="#ppt_x"/>
                                          </p:val>
                                        </p:tav>
                                        <p:tav tm="100000">
                                          <p:val>
                                            <p:strVal val="#ppt_x"/>
                                          </p:val>
                                        </p:tav>
                                      </p:tavLst>
                                    </p:anim>
                                    <p:anim calcmode="lin" valueType="num">
                                      <p:cBhvr>
                                        <p:cTn id="18" dur="1000" fill="hold"/>
                                        <p:tgtEl>
                                          <p:spTgt spid="7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1000"/>
                                        <p:tgtEl>
                                          <p:spTgt spid="75"/>
                                        </p:tgtEl>
                                      </p:cBhvr>
                                    </p:animEffect>
                                    <p:anim calcmode="lin" valueType="num">
                                      <p:cBhvr>
                                        <p:cTn id="22" dur="1000" fill="hold"/>
                                        <p:tgtEl>
                                          <p:spTgt spid="75"/>
                                        </p:tgtEl>
                                        <p:attrNameLst>
                                          <p:attrName>ppt_x</p:attrName>
                                        </p:attrNameLst>
                                      </p:cBhvr>
                                      <p:tavLst>
                                        <p:tav tm="0">
                                          <p:val>
                                            <p:strVal val="#ppt_x"/>
                                          </p:val>
                                        </p:tav>
                                        <p:tav tm="100000">
                                          <p:val>
                                            <p:strVal val="#ppt_x"/>
                                          </p:val>
                                        </p:tav>
                                      </p:tavLst>
                                    </p:anim>
                                    <p:anim calcmode="lin" valueType="num">
                                      <p:cBhvr>
                                        <p:cTn id="23" dur="1000" fill="hold"/>
                                        <p:tgtEl>
                                          <p:spTgt spid="7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100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1000"/>
                                        <p:tgtEl>
                                          <p:spTgt spid="78"/>
                                        </p:tgtEl>
                                      </p:cBhvr>
                                    </p:animEffect>
                                    <p:anim calcmode="lin" valueType="num">
                                      <p:cBhvr>
                                        <p:cTn id="27" dur="1000" fill="hold"/>
                                        <p:tgtEl>
                                          <p:spTgt spid="78"/>
                                        </p:tgtEl>
                                        <p:attrNameLst>
                                          <p:attrName>ppt_x</p:attrName>
                                        </p:attrNameLst>
                                      </p:cBhvr>
                                      <p:tavLst>
                                        <p:tav tm="0">
                                          <p:val>
                                            <p:strVal val="#ppt_x"/>
                                          </p:val>
                                        </p:tav>
                                        <p:tav tm="100000">
                                          <p:val>
                                            <p:strVal val="#ppt_x"/>
                                          </p:val>
                                        </p:tav>
                                      </p:tavLst>
                                    </p:anim>
                                    <p:anim calcmode="lin" valueType="num">
                                      <p:cBhvr>
                                        <p:cTn id="28" dur="1000" fill="hold"/>
                                        <p:tgtEl>
                                          <p:spTgt spid="7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150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1000"/>
                                        <p:tgtEl>
                                          <p:spTgt spid="81"/>
                                        </p:tgtEl>
                                      </p:cBhvr>
                                    </p:animEffect>
                                    <p:anim calcmode="lin" valueType="num">
                                      <p:cBhvr>
                                        <p:cTn id="32" dur="1000" fill="hold"/>
                                        <p:tgtEl>
                                          <p:spTgt spid="81"/>
                                        </p:tgtEl>
                                        <p:attrNameLst>
                                          <p:attrName>ppt_x</p:attrName>
                                        </p:attrNameLst>
                                      </p:cBhvr>
                                      <p:tavLst>
                                        <p:tav tm="0">
                                          <p:val>
                                            <p:strVal val="#ppt_x"/>
                                          </p:val>
                                        </p:tav>
                                        <p:tav tm="100000">
                                          <p:val>
                                            <p:strVal val="#ppt_x"/>
                                          </p:val>
                                        </p:tav>
                                      </p:tavLst>
                                    </p:anim>
                                    <p:anim calcmode="lin" valueType="num">
                                      <p:cBhvr>
                                        <p:cTn id="33"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7683" y="4815205"/>
            <a:ext cx="2030730" cy="1200786"/>
            <a:chOff x="869740" y="2825263"/>
            <a:chExt cx="1444010" cy="1000805"/>
          </a:xfrm>
        </p:grpSpPr>
        <p:sp>
          <p:nvSpPr>
            <p:cNvPr id="52" name="矩形 51"/>
            <p:cNvSpPr/>
            <p:nvPr/>
          </p:nvSpPr>
          <p:spPr>
            <a:xfrm>
              <a:off x="997073" y="3762558"/>
              <a:ext cx="1159091" cy="6351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869740" y="2825263"/>
              <a:ext cx="1444010" cy="93729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申请一个索引节点，即向系统申请创建一个新文件名而不写入任何内容。</a:t>
              </a:r>
            </a:p>
          </p:txBody>
        </p:sp>
      </p:grpSp>
      <p:cxnSp>
        <p:nvCxnSpPr>
          <p:cNvPr id="54" name="直接连接符 53"/>
          <p:cNvCxnSpPr/>
          <p:nvPr/>
        </p:nvCxnSpPr>
        <p:spPr>
          <a:xfrm flipV="1">
            <a:off x="464820" y="3045460"/>
            <a:ext cx="11344910" cy="1308735"/>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31405" y="3742488"/>
            <a:ext cx="1000941" cy="1000941"/>
            <a:chOff x="1691680" y="4380819"/>
            <a:chExt cx="834118" cy="834118"/>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58" name="组合 57"/>
          <p:cNvGrpSpPr/>
          <p:nvPr/>
        </p:nvGrpSpPr>
        <p:grpSpPr>
          <a:xfrm rot="373005">
            <a:off x="2700250" y="3377287"/>
            <a:ext cx="1007829" cy="1000941"/>
            <a:chOff x="1685940" y="4380819"/>
            <a:chExt cx="839858" cy="83411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1685940" y="444403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61" name="组合 60"/>
          <p:cNvGrpSpPr/>
          <p:nvPr/>
        </p:nvGrpSpPr>
        <p:grpSpPr>
          <a:xfrm rot="373005">
            <a:off x="3711178" y="2709409"/>
            <a:ext cx="2416947" cy="1339659"/>
            <a:chOff x="1691680" y="4380819"/>
            <a:chExt cx="2014123" cy="1116383"/>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2985521" y="477692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3</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3" name="组合 112"/>
          <p:cNvGrpSpPr/>
          <p:nvPr/>
        </p:nvGrpSpPr>
        <p:grpSpPr>
          <a:xfrm rot="373005">
            <a:off x="8040655" y="2928038"/>
            <a:ext cx="1000941" cy="1000941"/>
            <a:chOff x="1691680" y="4380819"/>
            <a:chExt cx="834118" cy="834118"/>
          </a:xfrm>
        </p:grpSpPr>
        <p:sp>
          <p:nvSpPr>
            <p:cNvPr id="114" name="椭圆 113"/>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4</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6" name="组合 115"/>
          <p:cNvGrpSpPr/>
          <p:nvPr/>
        </p:nvGrpSpPr>
        <p:grpSpPr>
          <a:xfrm rot="373005">
            <a:off x="10993184" y="2805854"/>
            <a:ext cx="1145034" cy="1090058"/>
            <a:chOff x="1571603" y="4306555"/>
            <a:chExt cx="954195" cy="908382"/>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571603" y="4306555"/>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5</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9" name="组合 118"/>
          <p:cNvGrpSpPr/>
          <p:nvPr/>
        </p:nvGrpSpPr>
        <p:grpSpPr>
          <a:xfrm>
            <a:off x="2511391" y="4578380"/>
            <a:ext cx="1695449" cy="1437640"/>
            <a:chOff x="2540149" y="4486300"/>
            <a:chExt cx="1412874" cy="1198032"/>
          </a:xfrm>
        </p:grpSpPr>
        <p:sp>
          <p:nvSpPr>
            <p:cNvPr id="120" name="TextBox 2"/>
            <p:cNvSpPr txBox="1"/>
            <p:nvPr/>
          </p:nvSpPr>
          <p:spPr>
            <a:xfrm>
              <a:off x="2540149" y="4486300"/>
              <a:ext cx="1412874" cy="115252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调用系统分配数据块算法得到一个数据块号，记入某一地址表变量中。</a:t>
              </a:r>
            </a:p>
          </p:txBody>
        </p:sp>
        <p:sp>
          <p:nvSpPr>
            <p:cNvPr id="121" name="矩形 120"/>
            <p:cNvSpPr/>
            <p:nvPr/>
          </p:nvSpPr>
          <p:spPr>
            <a:xfrm>
              <a:off x="2660270" y="5620832"/>
              <a:ext cx="1172633"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4844745" y="4413624"/>
            <a:ext cx="1641783" cy="1459230"/>
            <a:chOff x="4278411" y="1636141"/>
            <a:chExt cx="1368152" cy="1216025"/>
          </a:xfrm>
        </p:grpSpPr>
        <p:sp>
          <p:nvSpPr>
            <p:cNvPr id="123" name="TextBox 4"/>
            <p:cNvSpPr txBox="1"/>
            <p:nvPr/>
          </p:nvSpPr>
          <p:spPr>
            <a:xfrm>
              <a:off x="4278411" y="1636141"/>
              <a:ext cx="1368152" cy="115252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读出该数据块，判断其尾部是否全部连续为0，若不是，则返回上一步。</a:t>
              </a:r>
            </a:p>
          </p:txBody>
        </p:sp>
        <p:sp>
          <p:nvSpPr>
            <p:cNvPr id="124" name="矩形 123"/>
            <p:cNvSpPr/>
            <p:nvPr/>
          </p:nvSpPr>
          <p:spPr>
            <a:xfrm>
              <a:off x="4421286" y="2788666"/>
              <a:ext cx="1082145"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7313930" y="4179571"/>
            <a:ext cx="2454909" cy="2259330"/>
            <a:chOff x="5138080" y="1943677"/>
            <a:chExt cx="1472515" cy="1791445"/>
          </a:xfrm>
        </p:grpSpPr>
        <p:sp>
          <p:nvSpPr>
            <p:cNvPr id="126" name="TextBox 22"/>
            <p:cNvSpPr txBox="1"/>
            <p:nvPr/>
          </p:nvSpPr>
          <p:spPr>
            <a:xfrm>
              <a:off x="5138080" y="1943677"/>
              <a:ext cx="1472515" cy="171138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使用系统函数得到该文件的索引节点号，再将第二步获得的地址表写入索引节点的地址表中，根据数据块个数和最后一块中有效数据长度计算出文件大小，写入索引节点的文件大小字段。</a:t>
              </a:r>
            </a:p>
          </p:txBody>
        </p:sp>
        <p:sp>
          <p:nvSpPr>
            <p:cNvPr id="127" name="矩形 126"/>
            <p:cNvSpPr/>
            <p:nvPr/>
          </p:nvSpPr>
          <p:spPr>
            <a:xfrm>
              <a:off x="5263393" y="3674702"/>
              <a:ext cx="1221891" cy="6042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31" name="TextBox 43"/>
          <p:cNvSpPr txBox="1">
            <a:spLocks noChangeArrowheads="1"/>
          </p:cNvSpPr>
          <p:nvPr/>
        </p:nvSpPr>
        <p:spPr bwMode="auto">
          <a:xfrm>
            <a:off x="1199727" y="350520"/>
            <a:ext cx="57073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5.3.1 数据预处理</a:t>
            </a:r>
            <a:endParaRPr lang="zh-CN" altLang="en-US" sz="2400" b="1" dirty="0">
              <a:solidFill>
                <a:prstClr val="black">
                  <a:lumMod val="75000"/>
                  <a:lumOff val="25000"/>
                </a:prstClr>
              </a:solidFill>
              <a:latin typeface="微软雅黑" panose="020B0503020204020204" charset="-122"/>
            </a:endParaRPr>
          </a:p>
        </p:txBody>
      </p:sp>
      <p:grpSp>
        <p:nvGrpSpPr>
          <p:cNvPr id="4" name="组合 3"/>
          <p:cNvGrpSpPr/>
          <p:nvPr/>
        </p:nvGrpSpPr>
        <p:grpSpPr>
          <a:xfrm>
            <a:off x="10617802" y="3939570"/>
            <a:ext cx="1641783" cy="723529"/>
            <a:chOff x="2345063" y="3318781"/>
            <a:chExt cx="1368152" cy="602941"/>
          </a:xfrm>
        </p:grpSpPr>
        <p:sp>
          <p:nvSpPr>
            <p:cNvPr id="5" name="TextBox 2"/>
            <p:cNvSpPr txBox="1"/>
            <p:nvPr/>
          </p:nvSpPr>
          <p:spPr>
            <a:xfrm>
              <a:off x="2345063" y="3318781"/>
              <a:ext cx="1368152" cy="5064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回写系统的索引节点表。</a:t>
              </a:r>
            </a:p>
          </p:txBody>
        </p:sp>
        <p:sp>
          <p:nvSpPr>
            <p:cNvPr id="6" name="矩形 5"/>
            <p:cNvSpPr/>
            <p:nvPr/>
          </p:nvSpPr>
          <p:spPr>
            <a:xfrm>
              <a:off x="2528507" y="3849714"/>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0" name="文本框 9"/>
          <p:cNvSpPr txBox="1"/>
          <p:nvPr/>
        </p:nvSpPr>
        <p:spPr>
          <a:xfrm>
            <a:off x="90170" y="1184910"/>
            <a:ext cx="12093575" cy="1753235"/>
          </a:xfrm>
          <a:prstGeom prst="rect">
            <a:avLst/>
          </a:prstGeom>
          <a:noFill/>
        </p:spPr>
        <p:txBody>
          <a:bodyPr wrap="square" rtlCol="0">
            <a:spAutoFit/>
          </a:bodyPr>
          <a:lstStyle/>
          <a:p>
            <a:r>
              <a:rPr lang="zh-CN" altLang="en-US" b="1">
                <a:solidFill>
                  <a:schemeClr val="accent1"/>
                </a:solidFill>
              </a:rPr>
              <a:t>　如果单个文件被删除后硬盘未发生过写操作，那么可根据系统的分配算法进行恢复。因为系统建立一个文件时，必定根据某一特定的分配算法决定文件占用的数据块位置。而当该文件被删除后，它所占用的数据块被释放，又回到系统的分配表中，这时如果重新建立一个文件，系统根据原来的分配算法分配出的数据块必定跟该文件原来占用的数据块一致，而且Unix文件最后一数据块尾部多出的字节是全部置0的，据此只要调用系统的数据分配算法，在系统中一块块的申请数据块，并且当某个分配出的数据块中尾部全为0时，可认为文件结束，由此确定文件长度和内容，进而实现恢复。具体步骤如下： </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0"/>
                                  </p:stCondLst>
                                  <p:childTnLst>
                                    <p:set>
                                      <p:cBhvr>
                                        <p:cTn id="6" dur="500">
                                          <p:stCondLst>
                                            <p:cond delay="0"/>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left)">
                                      <p:cBhvr>
                                        <p:cTn id="14" dur="500"/>
                                        <p:tgtEl>
                                          <p:spTgt spid="54"/>
                                        </p:tgtEl>
                                      </p:cBhvr>
                                    </p:animEffect>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additive="base">
                                        <p:cTn id="18" dur="500" fill="hold"/>
                                        <p:tgtEl>
                                          <p:spTgt spid="51"/>
                                        </p:tgtEl>
                                        <p:attrNameLst>
                                          <p:attrName>ppt_x</p:attrName>
                                        </p:attrNameLst>
                                      </p:cBhvr>
                                      <p:tavLst>
                                        <p:tav tm="0">
                                          <p:val>
                                            <p:strVal val="#ppt_x"/>
                                          </p:val>
                                        </p:tav>
                                        <p:tav tm="100000">
                                          <p:val>
                                            <p:strVal val="#ppt_x"/>
                                          </p:val>
                                        </p:tav>
                                      </p:tavLst>
                                    </p:anim>
                                    <p:anim calcmode="lin" valueType="num">
                                      <p:cBhvr additive="base">
                                        <p:cTn id="19" dur="500" fill="hold"/>
                                        <p:tgtEl>
                                          <p:spTgt spid="51"/>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119"/>
                                        </p:tgtEl>
                                        <p:attrNameLst>
                                          <p:attrName>style.visibility</p:attrName>
                                        </p:attrNameLst>
                                      </p:cBhvr>
                                      <p:to>
                                        <p:strVal val="visible"/>
                                      </p:to>
                                    </p:set>
                                    <p:anim calcmode="lin" valueType="num">
                                      <p:cBhvr additive="base">
                                        <p:cTn id="27" dur="500" fill="hold"/>
                                        <p:tgtEl>
                                          <p:spTgt spid="119"/>
                                        </p:tgtEl>
                                        <p:attrNameLst>
                                          <p:attrName>ppt_x</p:attrName>
                                        </p:attrNameLst>
                                      </p:cBhvr>
                                      <p:tavLst>
                                        <p:tav tm="0">
                                          <p:val>
                                            <p:strVal val="#ppt_x"/>
                                          </p:val>
                                        </p:tav>
                                        <p:tav tm="100000">
                                          <p:val>
                                            <p:strVal val="#ppt_x"/>
                                          </p:val>
                                        </p:tav>
                                      </p:tavLst>
                                    </p:anim>
                                    <p:anim calcmode="lin" valueType="num">
                                      <p:cBhvr additive="base">
                                        <p:cTn id="28" dur="500" fill="hold"/>
                                        <p:tgtEl>
                                          <p:spTgt spid="119"/>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22"/>
                                        </p:tgtEl>
                                        <p:attrNameLst>
                                          <p:attrName>style.visibility</p:attrName>
                                        </p:attrNameLst>
                                      </p:cBhvr>
                                      <p:to>
                                        <p:strVal val="visible"/>
                                      </p:to>
                                    </p:set>
                                    <p:anim calcmode="lin" valueType="num">
                                      <p:cBhvr additive="base">
                                        <p:cTn id="36" dur="500" fill="hold"/>
                                        <p:tgtEl>
                                          <p:spTgt spid="122"/>
                                        </p:tgtEl>
                                        <p:attrNameLst>
                                          <p:attrName>ppt_x</p:attrName>
                                        </p:attrNameLst>
                                      </p:cBhvr>
                                      <p:tavLst>
                                        <p:tav tm="0">
                                          <p:val>
                                            <p:strVal val="#ppt_x"/>
                                          </p:val>
                                        </p:tav>
                                        <p:tav tm="100000">
                                          <p:val>
                                            <p:strVal val="#ppt_x"/>
                                          </p:val>
                                        </p:tav>
                                      </p:tavLst>
                                    </p:anim>
                                    <p:anim calcmode="lin" valueType="num">
                                      <p:cBhvr additive="base">
                                        <p:cTn id="37" dur="500" fill="hold"/>
                                        <p:tgtEl>
                                          <p:spTgt spid="122"/>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fade">
                                      <p:cBhvr>
                                        <p:cTn id="41" dur="500"/>
                                        <p:tgtEl>
                                          <p:spTgt spid="113"/>
                                        </p:tgtEl>
                                      </p:cBhvr>
                                    </p:animEffect>
                                  </p:childTnLst>
                                </p:cTn>
                              </p:par>
                            </p:childTnLst>
                          </p:cTn>
                        </p:par>
                        <p:par>
                          <p:cTn id="42" fill="hold">
                            <p:stCondLst>
                              <p:cond delay="4500"/>
                            </p:stCondLst>
                            <p:childTnLst>
                              <p:par>
                                <p:cTn id="43" presetID="2" presetClass="entr" presetSubtype="4" fill="hold" nodeType="afterEffect">
                                  <p:stCondLst>
                                    <p:cond delay="0"/>
                                  </p:stCondLst>
                                  <p:childTnLst>
                                    <p:set>
                                      <p:cBhvr>
                                        <p:cTn id="44" dur="1" fill="hold">
                                          <p:stCondLst>
                                            <p:cond delay="0"/>
                                          </p:stCondLst>
                                        </p:cTn>
                                        <p:tgtEl>
                                          <p:spTgt spid="125"/>
                                        </p:tgtEl>
                                        <p:attrNameLst>
                                          <p:attrName>style.visibility</p:attrName>
                                        </p:attrNameLst>
                                      </p:cBhvr>
                                      <p:to>
                                        <p:strVal val="visible"/>
                                      </p:to>
                                    </p:set>
                                    <p:anim calcmode="lin" valueType="num">
                                      <p:cBhvr additive="base">
                                        <p:cTn id="45" dur="500" fill="hold"/>
                                        <p:tgtEl>
                                          <p:spTgt spid="125"/>
                                        </p:tgtEl>
                                        <p:attrNameLst>
                                          <p:attrName>ppt_x</p:attrName>
                                        </p:attrNameLst>
                                      </p:cBhvr>
                                      <p:tavLst>
                                        <p:tav tm="0">
                                          <p:val>
                                            <p:strVal val="#ppt_x"/>
                                          </p:val>
                                        </p:tav>
                                        <p:tav tm="100000">
                                          <p:val>
                                            <p:strVal val="#ppt_x"/>
                                          </p:val>
                                        </p:tav>
                                      </p:tavLst>
                                    </p:anim>
                                    <p:anim calcmode="lin" valueType="num">
                                      <p:cBhvr additive="base">
                                        <p:cTn id="46" dur="500" fill="hold"/>
                                        <p:tgtEl>
                                          <p:spTgt spid="125"/>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116"/>
                                        </p:tgtEl>
                                        <p:attrNameLst>
                                          <p:attrName>style.visibility</p:attrName>
                                        </p:attrNameLst>
                                      </p:cBhvr>
                                      <p:to>
                                        <p:strVal val="visible"/>
                                      </p:to>
                                    </p:set>
                                    <p:animEffect transition="in" filter="fade">
                                      <p:cBhvr>
                                        <p:cTn id="50" dur="500"/>
                                        <p:tgtEl>
                                          <p:spTgt spid="116"/>
                                        </p:tgtEl>
                                      </p:cBhvr>
                                    </p:animEffect>
                                  </p:childTnLst>
                                </p:cTn>
                              </p:par>
                            </p:childTnLst>
                          </p:cTn>
                        </p:par>
                        <p:par>
                          <p:cTn id="51" fill="hold">
                            <p:stCondLst>
                              <p:cond delay="5500"/>
                            </p:stCondLst>
                            <p:childTnLst>
                              <p:par>
                                <p:cTn id="52" presetID="2" presetClass="entr" presetSubtype="4"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687262" y="2390714"/>
            <a:ext cx="36000" cy="2364481"/>
            <a:chOff x="1331651" y="1597980"/>
            <a:chExt cx="36000" cy="2364481"/>
          </a:xfrm>
          <a:solidFill>
            <a:srgbClr val="003466"/>
          </a:solidFill>
        </p:grpSpPr>
        <p:cxnSp>
          <p:nvCxnSpPr>
            <p:cNvPr id="63" name="直接连接符 62"/>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5" name="组合 64"/>
          <p:cNvGrpSpPr/>
          <p:nvPr/>
        </p:nvGrpSpPr>
        <p:grpSpPr>
          <a:xfrm flipV="1">
            <a:off x="3716408" y="3725202"/>
            <a:ext cx="36000" cy="2390327"/>
            <a:chOff x="1331651" y="1572132"/>
            <a:chExt cx="36000" cy="2390327"/>
          </a:xfrm>
          <a:solidFill>
            <a:srgbClr val="003466"/>
          </a:solidFill>
        </p:grpSpPr>
        <p:cxnSp>
          <p:nvCxnSpPr>
            <p:cNvPr id="66" name="直接连接符 65"/>
            <p:cNvCxnSpPr/>
            <p:nvPr/>
          </p:nvCxnSpPr>
          <p:spPr>
            <a:xfrm>
              <a:off x="1331651" y="1576008"/>
              <a:ext cx="0" cy="238645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8" name="组合 67"/>
          <p:cNvGrpSpPr/>
          <p:nvPr/>
        </p:nvGrpSpPr>
        <p:grpSpPr>
          <a:xfrm>
            <a:off x="6675703" y="2390714"/>
            <a:ext cx="36000" cy="2364481"/>
            <a:chOff x="1331651" y="1597980"/>
            <a:chExt cx="36000" cy="2364481"/>
          </a:xfrm>
          <a:solidFill>
            <a:srgbClr val="003466"/>
          </a:solidFill>
        </p:grpSpPr>
        <p:cxnSp>
          <p:nvCxnSpPr>
            <p:cNvPr id="69" name="直接连接符 68"/>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71" name="组合 70"/>
          <p:cNvGrpSpPr/>
          <p:nvPr/>
        </p:nvGrpSpPr>
        <p:grpSpPr>
          <a:xfrm flipV="1">
            <a:off x="9733421" y="3725199"/>
            <a:ext cx="36000" cy="2390328"/>
            <a:chOff x="1331651" y="1572132"/>
            <a:chExt cx="36000" cy="2390328"/>
          </a:xfrm>
          <a:solidFill>
            <a:srgbClr val="003466"/>
          </a:solidFill>
        </p:grpSpPr>
        <p:cxnSp>
          <p:nvCxnSpPr>
            <p:cNvPr id="72" name="直接连接符 71"/>
            <p:cNvCxnSpPr/>
            <p:nvPr/>
          </p:nvCxnSpPr>
          <p:spPr>
            <a:xfrm>
              <a:off x="1331651" y="1576008"/>
              <a:ext cx="0" cy="2386452"/>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sp>
        <p:nvSpPr>
          <p:cNvPr id="76" name="文本框 56"/>
          <p:cNvSpPr txBox="1"/>
          <p:nvPr/>
        </p:nvSpPr>
        <p:spPr>
          <a:xfrm>
            <a:off x="775335" y="2390775"/>
            <a:ext cx="4329430" cy="1322070"/>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如果知道被删除的文件内容中若干字节的内容，而且该文件长度又不超过一个磁盘块，那么可以在整个文件系统中搜索这一字节串，得出一个文件所在的数据块，将它们的块号填入一个索引节点，即可恢复一个文件。</a:t>
            </a:r>
          </a:p>
        </p:txBody>
      </p:sp>
      <p:sp>
        <p:nvSpPr>
          <p:cNvPr id="79" name="文本框 58"/>
          <p:cNvSpPr txBox="1"/>
          <p:nvPr/>
        </p:nvSpPr>
        <p:spPr>
          <a:xfrm>
            <a:off x="6711950" y="2515870"/>
            <a:ext cx="3683000" cy="829945"/>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可以通过文件校验、文件内容关联等特定联系对整个文件系统进行搜索，尝试找出符合条件的数据块。</a:t>
            </a:r>
          </a:p>
        </p:txBody>
      </p:sp>
      <p:sp>
        <p:nvSpPr>
          <p:cNvPr id="82" name="文本框 60"/>
          <p:cNvSpPr txBox="1"/>
          <p:nvPr/>
        </p:nvSpPr>
        <p:spPr>
          <a:xfrm>
            <a:off x="9733280" y="5106035"/>
            <a:ext cx="2334895" cy="1076325"/>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可通过重现文件安装过程，推断出被删除文件的大致位置，以减少查找范围。</a:t>
            </a:r>
          </a:p>
        </p:txBody>
      </p:sp>
      <p:sp>
        <p:nvSpPr>
          <p:cNvPr id="85" name="文本框 62"/>
          <p:cNvSpPr txBox="1"/>
          <p:nvPr/>
        </p:nvSpPr>
        <p:spPr>
          <a:xfrm>
            <a:off x="3752850" y="4900295"/>
            <a:ext cx="4316730" cy="1322070"/>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如果知道被删除文件的精确长度，那么可根据一个数据块的大小，计算出文件的最后一个数据块中数据的精确长度，该数据块中其他字节必然是全0。根据这一条件，通过搜索整个文件系统，找出其中符合条件的数据块。</a:t>
            </a:r>
          </a:p>
        </p:txBody>
      </p:sp>
      <p:grpSp>
        <p:nvGrpSpPr>
          <p:cNvPr id="86" name="组合 85"/>
          <p:cNvGrpSpPr/>
          <p:nvPr/>
        </p:nvGrpSpPr>
        <p:grpSpPr>
          <a:xfrm>
            <a:off x="687264" y="3690909"/>
            <a:ext cx="2174875" cy="1017295"/>
            <a:chOff x="1331651" y="2945166"/>
            <a:chExt cx="2174875" cy="1017295"/>
          </a:xfrm>
        </p:grpSpPr>
        <p:sp>
          <p:nvSpPr>
            <p:cNvPr id="87" name="矩形 86"/>
            <p:cNvSpPr/>
            <p:nvPr/>
          </p:nvSpPr>
          <p:spPr>
            <a:xfrm>
              <a:off x="133165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88" name="文本框 63"/>
            <p:cNvSpPr txBox="1"/>
            <p:nvPr/>
          </p:nvSpPr>
          <p:spPr>
            <a:xfrm>
              <a:off x="1419916" y="3543971"/>
              <a:ext cx="208661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根据关键字搜索</a:t>
              </a:r>
            </a:p>
          </p:txBody>
        </p:sp>
        <p:sp>
          <p:nvSpPr>
            <p:cNvPr id="89" name="文本框 67"/>
            <p:cNvSpPr txBox="1"/>
            <p:nvPr/>
          </p:nvSpPr>
          <p:spPr>
            <a:xfrm>
              <a:off x="1843808"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1</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0" name="组合 89"/>
          <p:cNvGrpSpPr/>
          <p:nvPr/>
        </p:nvGrpSpPr>
        <p:grpSpPr>
          <a:xfrm>
            <a:off x="3666243" y="3690909"/>
            <a:ext cx="2235200" cy="1017295"/>
            <a:chOff x="3692141" y="2945166"/>
            <a:chExt cx="2235200" cy="1017295"/>
          </a:xfrm>
        </p:grpSpPr>
        <p:sp>
          <p:nvSpPr>
            <p:cNvPr id="91" name="矩形 90"/>
            <p:cNvSpPr/>
            <p:nvPr/>
          </p:nvSpPr>
          <p:spPr>
            <a:xfrm flipV="1">
              <a:off x="3742306"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2" name="文本框 64"/>
            <p:cNvSpPr txBox="1"/>
            <p:nvPr/>
          </p:nvSpPr>
          <p:spPr>
            <a:xfrm>
              <a:off x="3692141" y="3543971"/>
              <a:ext cx="223520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根据精确长度搜索</a:t>
              </a:r>
            </a:p>
          </p:txBody>
        </p:sp>
        <p:sp>
          <p:nvSpPr>
            <p:cNvPr id="93" name="文本框 68"/>
            <p:cNvSpPr txBox="1"/>
            <p:nvPr/>
          </p:nvSpPr>
          <p:spPr>
            <a:xfrm>
              <a:off x="4270418"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2</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4" name="组合 93"/>
          <p:cNvGrpSpPr/>
          <p:nvPr/>
        </p:nvGrpSpPr>
        <p:grpSpPr>
          <a:xfrm>
            <a:off x="6547433" y="3690909"/>
            <a:ext cx="2317750" cy="1017295"/>
            <a:chOff x="6024691" y="2945166"/>
            <a:chExt cx="2317750" cy="1017295"/>
          </a:xfrm>
        </p:grpSpPr>
        <p:sp>
          <p:nvSpPr>
            <p:cNvPr id="95" name="矩形 94"/>
            <p:cNvSpPr/>
            <p:nvPr/>
          </p:nvSpPr>
          <p:spPr>
            <a:xfrm>
              <a:off x="615296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6" name="文本框 65"/>
            <p:cNvSpPr txBox="1"/>
            <p:nvPr/>
          </p:nvSpPr>
          <p:spPr>
            <a:xfrm>
              <a:off x="6024691" y="3543971"/>
              <a:ext cx="231775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根据关联内容搜索</a:t>
              </a:r>
            </a:p>
          </p:txBody>
        </p:sp>
        <p:sp>
          <p:nvSpPr>
            <p:cNvPr id="97" name="文本框 69"/>
            <p:cNvSpPr txBox="1"/>
            <p:nvPr/>
          </p:nvSpPr>
          <p:spPr>
            <a:xfrm>
              <a:off x="6665116"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3</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8" name="组合 97"/>
          <p:cNvGrpSpPr/>
          <p:nvPr/>
        </p:nvGrpSpPr>
        <p:grpSpPr>
          <a:xfrm>
            <a:off x="9631188" y="3690909"/>
            <a:ext cx="2303780" cy="1017295"/>
            <a:chOff x="8461380" y="2945166"/>
            <a:chExt cx="2303780" cy="1017295"/>
          </a:xfrm>
        </p:grpSpPr>
        <p:sp>
          <p:nvSpPr>
            <p:cNvPr id="99" name="矩形 98"/>
            <p:cNvSpPr/>
            <p:nvPr/>
          </p:nvSpPr>
          <p:spPr>
            <a:xfrm flipV="1">
              <a:off x="8563615"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100" name="文本框 66"/>
            <p:cNvSpPr txBox="1"/>
            <p:nvPr/>
          </p:nvSpPr>
          <p:spPr>
            <a:xfrm>
              <a:off x="8461380" y="3543971"/>
              <a:ext cx="230378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根据环境比较搜索</a:t>
              </a:r>
            </a:p>
          </p:txBody>
        </p:sp>
        <p:sp>
          <p:nvSpPr>
            <p:cNvPr id="101" name="文本框 70"/>
            <p:cNvSpPr txBox="1"/>
            <p:nvPr/>
          </p:nvSpPr>
          <p:spPr>
            <a:xfrm>
              <a:off x="9087650"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4</a:t>
              </a:r>
              <a:endParaRPr lang="zh-CN" altLang="en-US" sz="3335" dirty="0">
                <a:solidFill>
                  <a:schemeClr val="accent2"/>
                </a:solidFill>
                <a:latin typeface="微软雅黑" panose="020B0503020204020204" charset="-122"/>
                <a:ea typeface="微软雅黑" panose="020B0503020204020204" charset="-122"/>
              </a:endParaRPr>
            </a:p>
          </p:txBody>
        </p:sp>
      </p:grpSp>
      <p:sp>
        <p:nvSpPr>
          <p:cNvPr id="4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5.3.1 数据预处理</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412750" y="1207135"/>
            <a:ext cx="11516360" cy="645160"/>
          </a:xfrm>
          <a:prstGeom prst="rect">
            <a:avLst/>
          </a:prstGeom>
          <a:noFill/>
        </p:spPr>
        <p:txBody>
          <a:bodyPr wrap="square" rtlCol="0">
            <a:spAutoFit/>
          </a:bodyPr>
          <a:lstStyle/>
          <a:p>
            <a:r>
              <a:rPr lang="zh-CN" altLang="en-US" b="1">
                <a:solidFill>
                  <a:schemeClr val="accent1"/>
                </a:solidFill>
              </a:rPr>
              <a:t>　　在实际情况下，Unix/LINUX系统作为一个多进程操作系统，硬盘操作十分频繁，更多的时候硬盘已发生过写操作，也就是原环境已被破坏，则只能依据内容来进行恢复。</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86"/>
                                        </p:tgtEl>
                                        <p:attrNameLst>
                                          <p:attrName>style.visibility</p:attrName>
                                        </p:attrNameLst>
                                      </p:cBhvr>
                                      <p:to>
                                        <p:strVal val="visible"/>
                                      </p:to>
                                    </p:set>
                                    <p:anim calcmode="lin" valueType="num">
                                      <p:cBhvr additive="base">
                                        <p:cTn id="11" dur="500" fill="hold"/>
                                        <p:tgtEl>
                                          <p:spTgt spid="86"/>
                                        </p:tgtEl>
                                        <p:attrNameLst>
                                          <p:attrName>ppt_x</p:attrName>
                                        </p:attrNameLst>
                                      </p:cBhvr>
                                      <p:tavLst>
                                        <p:tav tm="0">
                                          <p:val>
                                            <p:strVal val="1+#ppt_w/2"/>
                                          </p:val>
                                        </p:tav>
                                        <p:tav tm="100000">
                                          <p:val>
                                            <p:strVal val="#ppt_x"/>
                                          </p:val>
                                        </p:tav>
                                      </p:tavLst>
                                    </p:anim>
                                    <p:anim calcmode="lin" valueType="num">
                                      <p:cBhvr additive="base">
                                        <p:cTn id="12" dur="500" fill="hold"/>
                                        <p:tgtEl>
                                          <p:spTgt spid="8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90"/>
                                        </p:tgtEl>
                                        <p:attrNameLst>
                                          <p:attrName>style.visibility</p:attrName>
                                        </p:attrNameLst>
                                      </p:cBhvr>
                                      <p:to>
                                        <p:strVal val="visible"/>
                                      </p:to>
                                    </p:set>
                                    <p:anim calcmode="lin" valueType="num">
                                      <p:cBhvr additive="base">
                                        <p:cTn id="15" dur="500" fill="hold"/>
                                        <p:tgtEl>
                                          <p:spTgt spid="90"/>
                                        </p:tgtEl>
                                        <p:attrNameLst>
                                          <p:attrName>ppt_x</p:attrName>
                                        </p:attrNameLst>
                                      </p:cBhvr>
                                      <p:tavLst>
                                        <p:tav tm="0">
                                          <p:val>
                                            <p:strVal val="1+#ppt_w/2"/>
                                          </p:val>
                                        </p:tav>
                                        <p:tav tm="100000">
                                          <p:val>
                                            <p:strVal val="#ppt_x"/>
                                          </p:val>
                                        </p:tav>
                                      </p:tavLst>
                                    </p:anim>
                                    <p:anim calcmode="lin" valueType="num">
                                      <p:cBhvr additive="base">
                                        <p:cTn id="16" dur="500" fill="hold"/>
                                        <p:tgtEl>
                                          <p:spTgt spid="9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500"/>
                                  </p:stCondLst>
                                  <p:childTnLst>
                                    <p:set>
                                      <p:cBhvr>
                                        <p:cTn id="18" dur="1" fill="hold">
                                          <p:stCondLst>
                                            <p:cond delay="0"/>
                                          </p:stCondLst>
                                        </p:cTn>
                                        <p:tgtEl>
                                          <p:spTgt spid="94"/>
                                        </p:tgtEl>
                                        <p:attrNameLst>
                                          <p:attrName>style.visibility</p:attrName>
                                        </p:attrNameLst>
                                      </p:cBhvr>
                                      <p:to>
                                        <p:strVal val="visible"/>
                                      </p:to>
                                    </p:set>
                                    <p:anim calcmode="lin" valueType="num">
                                      <p:cBhvr additive="base">
                                        <p:cTn id="19" dur="500" fill="hold"/>
                                        <p:tgtEl>
                                          <p:spTgt spid="94"/>
                                        </p:tgtEl>
                                        <p:attrNameLst>
                                          <p:attrName>ppt_x</p:attrName>
                                        </p:attrNameLst>
                                      </p:cBhvr>
                                      <p:tavLst>
                                        <p:tav tm="0">
                                          <p:val>
                                            <p:strVal val="1+#ppt_w/2"/>
                                          </p:val>
                                        </p:tav>
                                        <p:tav tm="100000">
                                          <p:val>
                                            <p:strVal val="#ppt_x"/>
                                          </p:val>
                                        </p:tav>
                                      </p:tavLst>
                                    </p:anim>
                                    <p:anim calcmode="lin" valueType="num">
                                      <p:cBhvr additive="base">
                                        <p:cTn id="20" dur="500" fill="hold"/>
                                        <p:tgtEl>
                                          <p:spTgt spid="94"/>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750"/>
                                  </p:stCondLst>
                                  <p:childTnLst>
                                    <p:set>
                                      <p:cBhvr>
                                        <p:cTn id="22" dur="1" fill="hold">
                                          <p:stCondLst>
                                            <p:cond delay="0"/>
                                          </p:stCondLst>
                                        </p:cTn>
                                        <p:tgtEl>
                                          <p:spTgt spid="98"/>
                                        </p:tgtEl>
                                        <p:attrNameLst>
                                          <p:attrName>style.visibility</p:attrName>
                                        </p:attrNameLst>
                                      </p:cBhvr>
                                      <p:to>
                                        <p:strVal val="visible"/>
                                      </p:to>
                                    </p:set>
                                    <p:anim calcmode="lin" valueType="num">
                                      <p:cBhvr additive="base">
                                        <p:cTn id="23" dur="500" fill="hold"/>
                                        <p:tgtEl>
                                          <p:spTgt spid="98"/>
                                        </p:tgtEl>
                                        <p:attrNameLst>
                                          <p:attrName>ppt_x</p:attrName>
                                        </p:attrNameLst>
                                      </p:cBhvr>
                                      <p:tavLst>
                                        <p:tav tm="0">
                                          <p:val>
                                            <p:strVal val="1+#ppt_w/2"/>
                                          </p:val>
                                        </p:tav>
                                        <p:tav tm="100000">
                                          <p:val>
                                            <p:strVal val="#ppt_x"/>
                                          </p:val>
                                        </p:tav>
                                      </p:tavLst>
                                    </p:anim>
                                    <p:anim calcmode="lin" valueType="num">
                                      <p:cBhvr additive="base">
                                        <p:cTn id="24" dur="500" fill="hold"/>
                                        <p:tgtEl>
                                          <p:spTgt spid="98"/>
                                        </p:tgtEl>
                                        <p:attrNameLst>
                                          <p:attrName>ppt_y</p:attrName>
                                        </p:attrNameLst>
                                      </p:cBhvr>
                                      <p:tavLst>
                                        <p:tav tm="0">
                                          <p:val>
                                            <p:strVal val="#ppt_y"/>
                                          </p:val>
                                        </p:tav>
                                        <p:tav tm="100000">
                                          <p:val>
                                            <p:strVal val="#ppt_y"/>
                                          </p:val>
                                        </p:tav>
                                      </p:tavLst>
                                    </p:anim>
                                  </p:childTnLst>
                                </p:cTn>
                              </p:par>
                              <p:par>
                                <p:cTn id="25" presetID="22" presetClass="entr" presetSubtype="4" fill="hold" nodeType="withEffect">
                                  <p:stCondLst>
                                    <p:cond delay="50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par>
                                <p:cTn id="28" presetID="22" presetClass="entr" presetSubtype="1" fill="hold" nodeType="withEffect">
                                  <p:stCondLst>
                                    <p:cond delay="750"/>
                                  </p:stCondLst>
                                  <p:childTnLst>
                                    <p:set>
                                      <p:cBhvr>
                                        <p:cTn id="29" dur="1" fill="hold">
                                          <p:stCondLst>
                                            <p:cond delay="0"/>
                                          </p:stCondLst>
                                        </p:cTn>
                                        <p:tgtEl>
                                          <p:spTgt spid="65"/>
                                        </p:tgtEl>
                                        <p:attrNameLst>
                                          <p:attrName>style.visibility</p:attrName>
                                        </p:attrNameLst>
                                      </p:cBhvr>
                                      <p:to>
                                        <p:strVal val="visible"/>
                                      </p:to>
                                    </p:set>
                                    <p:animEffect transition="in" filter="wipe(up)">
                                      <p:cBhvr>
                                        <p:cTn id="30" dur="250"/>
                                        <p:tgtEl>
                                          <p:spTgt spid="65"/>
                                        </p:tgtEl>
                                      </p:cBhvr>
                                    </p:animEffect>
                                  </p:childTnLst>
                                </p:cTn>
                              </p:par>
                              <p:par>
                                <p:cTn id="31" presetID="22" presetClass="entr" presetSubtype="4" fill="hold" nodeType="withEffect">
                                  <p:stCondLst>
                                    <p:cond delay="1000"/>
                                  </p:stCondLst>
                                  <p:childTnLst>
                                    <p:set>
                                      <p:cBhvr>
                                        <p:cTn id="32" dur="1" fill="hold">
                                          <p:stCondLst>
                                            <p:cond delay="0"/>
                                          </p:stCondLst>
                                        </p:cTn>
                                        <p:tgtEl>
                                          <p:spTgt spid="68"/>
                                        </p:tgtEl>
                                        <p:attrNameLst>
                                          <p:attrName>style.visibility</p:attrName>
                                        </p:attrNameLst>
                                      </p:cBhvr>
                                      <p:to>
                                        <p:strVal val="visible"/>
                                      </p:to>
                                    </p:set>
                                    <p:animEffect transition="in" filter="wipe(down)">
                                      <p:cBhvr>
                                        <p:cTn id="33" dur="250"/>
                                        <p:tgtEl>
                                          <p:spTgt spid="68"/>
                                        </p:tgtEl>
                                      </p:cBhvr>
                                    </p:animEffect>
                                  </p:childTnLst>
                                </p:cTn>
                              </p:par>
                              <p:par>
                                <p:cTn id="34" presetID="22" presetClass="entr" presetSubtype="1" fill="hold" nodeType="withEffect">
                                  <p:stCondLst>
                                    <p:cond delay="1250"/>
                                  </p:stCondLst>
                                  <p:childTnLst>
                                    <p:set>
                                      <p:cBhvr>
                                        <p:cTn id="35" dur="1" fill="hold">
                                          <p:stCondLst>
                                            <p:cond delay="0"/>
                                          </p:stCondLst>
                                        </p:cTn>
                                        <p:tgtEl>
                                          <p:spTgt spid="71"/>
                                        </p:tgtEl>
                                        <p:attrNameLst>
                                          <p:attrName>style.visibility</p:attrName>
                                        </p:attrNameLst>
                                      </p:cBhvr>
                                      <p:to>
                                        <p:strVal val="visible"/>
                                      </p:to>
                                    </p:set>
                                    <p:animEffect transition="in" filter="wipe(up)">
                                      <p:cBhvr>
                                        <p:cTn id="36" dur="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5.3.2 日志文件</a:t>
            </a:r>
          </a:p>
        </p:txBody>
      </p:sp>
      <p:sp>
        <p:nvSpPr>
          <p:cNvPr id="2" name="文本框 1"/>
          <p:cNvSpPr txBox="1"/>
          <p:nvPr/>
        </p:nvSpPr>
        <p:spPr>
          <a:xfrm>
            <a:off x="128905" y="1141730"/>
            <a:ext cx="11974195" cy="1753235"/>
          </a:xfrm>
          <a:prstGeom prst="rect">
            <a:avLst/>
          </a:prstGeom>
          <a:noFill/>
        </p:spPr>
        <p:txBody>
          <a:bodyPr wrap="square" rtlCol="0">
            <a:spAutoFit/>
          </a:bodyPr>
          <a:lstStyle/>
          <a:p>
            <a:r>
              <a:rPr lang="zh-CN" altLang="en-US" b="1">
                <a:solidFill>
                  <a:schemeClr val="accent1"/>
                </a:solidFill>
              </a:rPr>
              <a:t>一、系统日志</a:t>
            </a:r>
          </a:p>
          <a:p>
            <a:r>
              <a:rPr lang="zh-CN" altLang="en-US" b="1">
                <a:solidFill>
                  <a:schemeClr val="accent1"/>
                </a:solidFill>
              </a:rPr>
              <a:t>　　Unix/Linux系统比较完善的日志机制，日志都以明文形式存储，用户不需要特殊的工具就可以对日志文件进行阅读和搜索，还可以通过编写脚本来扫描日志文件，并基于文件内容去自动执行某些功能。在调查取证工作中，系统日志可能是最有价值的资料。但是必须认识到，只有在日志记录功能打开并且日志记录完整的情况下，日志才是有价值的。因此，在开始对日志文件的处理工作之前，必须查阅/etc/syslog.conf，弄清日志记录的具体规则，日志记录的具体位置。以下即为/etc/syslog.conf文件的例子，如图所示。</a:t>
            </a:r>
          </a:p>
        </p:txBody>
      </p:sp>
      <p:pic>
        <p:nvPicPr>
          <p:cNvPr id="3" name="图片 -2147482499" descr="1"/>
          <p:cNvPicPr>
            <a:picLocks noChangeAspect="1"/>
          </p:cNvPicPr>
          <p:nvPr/>
        </p:nvPicPr>
        <p:blipFill>
          <a:blip r:embed="rId3"/>
          <a:srcRect r="31694" b="-1147"/>
          <a:stretch>
            <a:fillRect/>
          </a:stretch>
        </p:blipFill>
        <p:spPr>
          <a:xfrm>
            <a:off x="3554730" y="2821940"/>
            <a:ext cx="5235575" cy="40316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59715" y="1185545"/>
            <a:ext cx="11614785" cy="1014730"/>
          </a:xfrm>
          <a:prstGeom prst="rect">
            <a:avLst/>
          </a:prstGeom>
          <a:noFill/>
        </p:spPr>
        <p:txBody>
          <a:bodyPr wrap="square" rtlCol="0">
            <a:spAutoFit/>
          </a:bodyPr>
          <a:lstStyle/>
          <a:p>
            <a:r>
              <a:rPr lang="zh-CN" altLang="en-US"/>
              <a:t>　　</a:t>
            </a:r>
            <a:r>
              <a:rPr lang="zh-CN" altLang="en-US" sz="2000" b="1">
                <a:solidFill>
                  <a:schemeClr val="accent1"/>
                </a:solidFill>
              </a:rPr>
              <a:t>紧急程度可以分成八大类，下面按重要性从大到下依次为：紧急emerg（emergency）；警报 alert；关键 crit（critical）；错误err（error）；警告 warning；通知 notice；信息 info；调试 debug。消息来源分类如表所示：</a:t>
            </a:r>
          </a:p>
        </p:txBody>
      </p:sp>
      <p:graphicFrame>
        <p:nvGraphicFramePr>
          <p:cNvPr id="3" name="表格 2"/>
          <p:cNvGraphicFramePr/>
          <p:nvPr/>
        </p:nvGraphicFramePr>
        <p:xfrm>
          <a:off x="1991360" y="2351405"/>
          <a:ext cx="8797290" cy="4413885"/>
        </p:xfrm>
        <a:graphic>
          <a:graphicData uri="http://schemas.openxmlformats.org/drawingml/2006/table">
            <a:tbl>
              <a:tblPr firstRow="1" bandRow="1">
                <a:tableStyleId>{5940675A-B579-460E-94D1-54222C63F5DA}</a:tableStyleId>
              </a:tblPr>
              <a:tblGrid>
                <a:gridCol w="2590800">
                  <a:extLst>
                    <a:ext uri="{9D8B030D-6E8A-4147-A177-3AD203B41FA5}">
                      <a16:colId xmlns:a16="http://schemas.microsoft.com/office/drawing/2014/main" val="20000"/>
                    </a:ext>
                  </a:extLst>
                </a:gridCol>
                <a:gridCol w="6206490">
                  <a:extLst>
                    <a:ext uri="{9D8B030D-6E8A-4147-A177-3AD203B41FA5}">
                      <a16:colId xmlns:a16="http://schemas.microsoft.com/office/drawing/2014/main" val="20001"/>
                    </a:ext>
                  </a:extLst>
                </a:gridCol>
              </a:tblGrid>
              <a:tr h="339090">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名称</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来源</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9450">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auth</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微软雅黑" panose="020B0503020204020204" charset="-122"/>
                        </a:rPr>
                        <a:t>认证系统，如login或su，即询问用户名和口令</a:t>
                      </a:r>
                      <a:endParaRPr lang="en-US" altLang="en-US" sz="1800" b="0">
                        <a:solidFill>
                          <a:srgbClr val="002060"/>
                        </a:solidFill>
                        <a:latin typeface="微软雅黑" panose="020B0503020204020204" charset="-122"/>
                        <a:ea typeface="微软雅黑" panose="020B0503020204020204"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9725">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cron</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系统执行定时任务时发出的信息</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9090">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daemon</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微软雅黑" panose="020B0503020204020204" charset="-122"/>
                        </a:rPr>
                        <a:t>某些系统的守护程序的 syslog</a:t>
                      </a:r>
                      <a:endParaRPr lang="en-US" altLang="en-US" sz="1800" b="0">
                        <a:solidFill>
                          <a:srgbClr val="002060"/>
                        </a:solidFill>
                        <a:latin typeface="微软雅黑" panose="020B0503020204020204" charset="-122"/>
                        <a:ea typeface="微软雅黑" panose="020B0503020204020204"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kern</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内核信息</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725">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lpr</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打印机信息</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9725">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mail</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处理邮件的守护进程发出的信息</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9090">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mark</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定时发送消息的时标程序</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9725">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news</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新闻组的守护进程的信息</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9725">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user</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本地用户的应用程序信息</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9725">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uucp</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微软雅黑" panose="020B0503020204020204" charset="-122"/>
                        </a:rPr>
                        <a:t>uucp子系统信息</a:t>
                      </a:r>
                      <a:endParaRPr lang="en-US" altLang="en-US" sz="1800" b="0">
                        <a:solidFill>
                          <a:srgbClr val="002060"/>
                        </a:solidFill>
                        <a:latin typeface="微软雅黑" panose="020B0503020204020204" charset="-122"/>
                        <a:ea typeface="微软雅黑" panose="020B0503020204020204"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9090">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表示所有可能的信息来源</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500"/>
                                        <p:tgtEl>
                                          <p:spTgt spid="2"/>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500"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endParaRPr lang="en-US" altLang="zh-CN" sz="2400" b="1" dirty="0">
              <a:solidFill>
                <a:prstClr val="black">
                  <a:lumMod val="75000"/>
                  <a:lumOff val="25000"/>
                </a:prstClr>
              </a:solidFill>
              <a:latin typeface="微软雅黑" panose="020B0503020204020204" charset="-122"/>
            </a:endParaRPr>
          </a:p>
        </p:txBody>
      </p:sp>
      <p:sp>
        <p:nvSpPr>
          <p:cNvPr id="100" name="文本框 99"/>
          <p:cNvSpPr txBox="1"/>
          <p:nvPr/>
        </p:nvSpPr>
        <p:spPr>
          <a:xfrm>
            <a:off x="201295" y="1321435"/>
            <a:ext cx="5711190" cy="922020"/>
          </a:xfrm>
          <a:prstGeom prst="rect">
            <a:avLst/>
          </a:prstGeom>
          <a:noFill/>
          <a:ln w="9525">
            <a:noFill/>
          </a:ln>
        </p:spPr>
        <p:txBody>
          <a:bodyPr wrap="square">
            <a:spAutoFit/>
          </a:bodyPr>
          <a:lstStyle/>
          <a:p>
            <a:pPr indent="266700" algn="l"/>
            <a:r>
              <a:rPr lang="zh-CN" b="1">
                <a:solidFill>
                  <a:schemeClr val="accent1"/>
                </a:solidFill>
                <a:ea typeface="宋体" panose="02010600030101010101" pitchFamily="2" charset="-122"/>
              </a:rPr>
              <a:t>处理方案则指对日志进行处理的模式。可以选择将日志存入硬盘，转发到另一台计算机（日志服务器）或者显示在管理员终端上。处理方案包括如表所示：</a:t>
            </a:r>
            <a:endParaRPr lang="zh-CN" altLang="en-US" b="1">
              <a:solidFill>
                <a:schemeClr val="accent1"/>
              </a:solidFill>
              <a:ea typeface="宋体" panose="02010600030101010101" pitchFamily="2" charset="-122"/>
            </a:endParaRPr>
          </a:p>
        </p:txBody>
      </p:sp>
      <p:graphicFrame>
        <p:nvGraphicFramePr>
          <p:cNvPr id="2" name="表格 1"/>
          <p:cNvGraphicFramePr/>
          <p:nvPr/>
        </p:nvGraphicFramePr>
        <p:xfrm>
          <a:off x="115570" y="2421255"/>
          <a:ext cx="5903595" cy="4277360"/>
        </p:xfrm>
        <a:graphic>
          <a:graphicData uri="http://schemas.openxmlformats.org/drawingml/2006/table">
            <a:tbl>
              <a:tblPr firstRow="1" bandRow="1">
                <a:tableStyleId>{5940675A-B579-460E-94D1-54222C63F5DA}</a:tableStyleId>
              </a:tblPr>
              <a:tblGrid>
                <a:gridCol w="1675765">
                  <a:extLst>
                    <a:ext uri="{9D8B030D-6E8A-4147-A177-3AD203B41FA5}">
                      <a16:colId xmlns:a16="http://schemas.microsoft.com/office/drawing/2014/main" val="20000"/>
                    </a:ext>
                  </a:extLst>
                </a:gridCol>
                <a:gridCol w="4227830">
                  <a:extLst>
                    <a:ext uri="{9D8B030D-6E8A-4147-A177-3AD203B41FA5}">
                      <a16:colId xmlns:a16="http://schemas.microsoft.com/office/drawing/2014/main" val="20001"/>
                    </a:ext>
                  </a:extLst>
                </a:gridCol>
              </a:tblGrid>
              <a:tr h="328930">
                <a:tc>
                  <a:txBody>
                    <a:bodyPr/>
                    <a:lstStyle/>
                    <a:p>
                      <a:pPr indent="0" algn="ctr">
                        <a:buNone/>
                      </a:pPr>
                      <a:r>
                        <a:rPr lang="en-US" sz="2000" b="0">
                          <a:solidFill>
                            <a:srgbClr val="002060"/>
                          </a:solidFill>
                          <a:latin typeface="微软雅黑" panose="020B0503020204020204" charset="-122"/>
                          <a:ea typeface="微软雅黑" panose="020B0503020204020204" charset="-122"/>
                          <a:cs typeface="宋体" panose="02010600030101010101" pitchFamily="2" charset="-122"/>
                        </a:rPr>
                        <a:t>方案</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2060"/>
                          </a:solidFill>
                          <a:latin typeface="微软雅黑" panose="020B0503020204020204" charset="-122"/>
                          <a:ea typeface="微软雅黑" panose="020B0503020204020204" charset="-122"/>
                          <a:cs typeface="宋体" panose="02010600030101010101" pitchFamily="2" charset="-122"/>
                        </a:rPr>
                        <a:t>操作</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8930">
                <a:tc>
                  <a:txBody>
                    <a:bodyPr/>
                    <a:lstStyle/>
                    <a:p>
                      <a:pPr indent="0" algn="ctr">
                        <a:buNone/>
                      </a:pPr>
                      <a:r>
                        <a:rPr lang="en-US" sz="2000" b="0">
                          <a:solidFill>
                            <a:srgbClr val="002060"/>
                          </a:solidFill>
                          <a:latin typeface="微软雅黑" panose="020B0503020204020204" charset="-122"/>
                          <a:ea typeface="微软雅黑" panose="020B0503020204020204" charset="-122"/>
                          <a:cs typeface="宋体" panose="02010600030101010101" pitchFamily="2" charset="-122"/>
                        </a:rPr>
                        <a:t>文件名</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2060"/>
                          </a:solidFill>
                          <a:latin typeface="微软雅黑" panose="020B0503020204020204" charset="-122"/>
                          <a:ea typeface="微软雅黑" panose="020B0503020204020204" charset="-122"/>
                          <a:cs typeface="宋体" panose="02010600030101010101" pitchFamily="2" charset="-122"/>
                        </a:rPr>
                        <a:t>写入某个日志文件</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86790">
                <a:tc>
                  <a:txBody>
                    <a:bodyPr/>
                    <a:lstStyle/>
                    <a:p>
                      <a:pPr indent="0" algn="ctr">
                        <a:buNone/>
                      </a:pPr>
                      <a:r>
                        <a:rPr lang="en-US" sz="2000" b="0">
                          <a:solidFill>
                            <a:srgbClr val="002060"/>
                          </a:solidFill>
                          <a:latin typeface="微软雅黑" panose="020B0503020204020204" charset="-122"/>
                          <a:ea typeface="微软雅黑" panose="020B0503020204020204" charset="-122"/>
                          <a:cs typeface="微软雅黑" panose="020B0503020204020204" charset="-122"/>
                        </a:rPr>
                        <a:t>@主机名</a:t>
                      </a:r>
                      <a:endParaRPr lang="en-US" altLang="en-US" sz="2000" b="0">
                        <a:solidFill>
                          <a:srgbClr val="002060"/>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2060"/>
                          </a:solidFill>
                          <a:latin typeface="微软雅黑" panose="020B0503020204020204" charset="-122"/>
                          <a:ea typeface="微软雅黑" panose="020B0503020204020204" charset="-122"/>
                          <a:cs typeface="微软雅黑" panose="020B0503020204020204" charset="-122"/>
                        </a:rPr>
                        <a:t>转发给另外一台主机的syslogd程序，使用主机名标识</a:t>
                      </a:r>
                      <a:endParaRPr lang="en-US" altLang="en-US" sz="2000" b="0">
                        <a:solidFill>
                          <a:srgbClr val="002060"/>
                        </a:solidFill>
                        <a:latin typeface="微软雅黑" panose="020B0503020204020204" charset="-122"/>
                        <a:ea typeface="微软雅黑" panose="020B0503020204020204"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88060">
                <a:tc>
                  <a:txBody>
                    <a:bodyPr/>
                    <a:lstStyle/>
                    <a:p>
                      <a:pPr indent="0" algn="ctr">
                        <a:buNone/>
                      </a:pPr>
                      <a:r>
                        <a:rPr lang="en-US" sz="2000" b="0">
                          <a:solidFill>
                            <a:srgbClr val="002060"/>
                          </a:solidFill>
                          <a:latin typeface="微软雅黑" panose="020B0503020204020204" charset="-122"/>
                          <a:ea typeface="微软雅黑" panose="020B0503020204020204" charset="-122"/>
                          <a:cs typeface="微软雅黑" panose="020B0503020204020204" charset="-122"/>
                        </a:rPr>
                        <a:t>@IP地址</a:t>
                      </a:r>
                      <a:endParaRPr lang="en-US" altLang="en-US" sz="2000" b="0">
                        <a:solidFill>
                          <a:srgbClr val="002060"/>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2060"/>
                          </a:solidFill>
                          <a:latin typeface="微软雅黑" panose="020B0503020204020204" charset="-122"/>
                          <a:ea typeface="微软雅黑" panose="020B0503020204020204" charset="-122"/>
                          <a:cs typeface="微软雅黑" panose="020B0503020204020204" charset="-122"/>
                        </a:rPr>
                        <a:t>转发给另外一台主机的syslogd程序，使用ip地址标识</a:t>
                      </a:r>
                      <a:endParaRPr lang="en-US" altLang="en-US" sz="2000" b="0">
                        <a:solidFill>
                          <a:srgbClr val="002060"/>
                        </a:solidFill>
                        <a:latin typeface="微软雅黑" panose="020B0503020204020204" charset="-122"/>
                        <a:ea typeface="微软雅黑" panose="020B0503020204020204"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7860">
                <a:tc>
                  <a:txBody>
                    <a:bodyPr/>
                    <a:lstStyle/>
                    <a:p>
                      <a:pPr indent="0" algn="ctr">
                        <a:buNone/>
                      </a:pPr>
                      <a:r>
                        <a:rPr lang="en-US" sz="2000" b="0">
                          <a:solidFill>
                            <a:srgbClr val="002060"/>
                          </a:solidFill>
                          <a:latin typeface="微软雅黑" panose="020B0503020204020204" charset="-122"/>
                          <a:ea typeface="微软雅黑" panose="020B0503020204020204" charset="-122"/>
                          <a:cs typeface="宋体" panose="02010600030101010101" pitchFamily="2" charset="-122"/>
                        </a:rPr>
                        <a:t>/dev/console</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2060"/>
                          </a:solidFill>
                          <a:latin typeface="微软雅黑" panose="020B0503020204020204" charset="-122"/>
                          <a:ea typeface="微软雅黑" panose="020B0503020204020204" charset="-122"/>
                          <a:cs typeface="宋体" panose="02010600030101010101" pitchFamily="2" charset="-122"/>
                        </a:rPr>
                        <a:t>发送到本机显示设备</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930">
                <a:tc>
                  <a:txBody>
                    <a:bodyPr/>
                    <a:lstStyle/>
                    <a:p>
                      <a:pPr indent="0" algn="ctr">
                        <a:buNone/>
                      </a:pPr>
                      <a:r>
                        <a:rPr lang="en-US" sz="2000" b="0">
                          <a:solidFill>
                            <a:srgbClr val="002060"/>
                          </a:solidFill>
                          <a:latin typeface="微软雅黑" panose="020B0503020204020204" charset="-122"/>
                          <a:ea typeface="微软雅黑" panose="020B0503020204020204" charset="-122"/>
                          <a:cs typeface="宋体" panose="02010600030101010101" pitchFamily="2" charset="-122"/>
                        </a:rPr>
                        <a:t>*</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2060"/>
                          </a:solidFill>
                          <a:latin typeface="微软雅黑" panose="020B0503020204020204" charset="-122"/>
                          <a:ea typeface="微软雅黑" panose="020B0503020204020204" charset="-122"/>
                          <a:cs typeface="宋体" panose="02010600030101010101" pitchFamily="2" charset="-122"/>
                        </a:rPr>
                        <a:t>发送到所有用户终端</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57860">
                <a:tc>
                  <a:txBody>
                    <a:bodyPr/>
                    <a:lstStyle/>
                    <a:p>
                      <a:pPr indent="0" algn="ctr">
                        <a:buNone/>
                      </a:pPr>
                      <a:r>
                        <a:rPr lang="en-US" sz="2000" b="0">
                          <a:solidFill>
                            <a:srgbClr val="002060"/>
                          </a:solidFill>
                          <a:latin typeface="微软雅黑" panose="020B0503020204020204" charset="-122"/>
                          <a:ea typeface="微软雅黑" panose="020B0503020204020204" charset="-122"/>
                          <a:cs typeface="微软雅黑" panose="020B0503020204020204" charset="-122"/>
                        </a:rPr>
                        <a:t>|程序</a:t>
                      </a:r>
                      <a:endParaRPr lang="en-US" altLang="en-US" sz="2000" b="0">
                        <a:solidFill>
                          <a:srgbClr val="002060"/>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2060"/>
                          </a:solidFill>
                          <a:latin typeface="微软雅黑" panose="020B0503020204020204" charset="-122"/>
                          <a:ea typeface="微软雅黑" panose="020B0503020204020204" charset="-122"/>
                          <a:cs typeface="宋体" panose="02010600030101010101" pitchFamily="2" charset="-122"/>
                        </a:rPr>
                        <a:t>通过管道转发给一个应用程序</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 name="文本框 2"/>
          <p:cNvSpPr txBox="1"/>
          <p:nvPr/>
        </p:nvSpPr>
        <p:spPr>
          <a:xfrm>
            <a:off x="6506210" y="1105218"/>
            <a:ext cx="5080000" cy="4799965"/>
          </a:xfrm>
          <a:prstGeom prst="rect">
            <a:avLst/>
          </a:prstGeom>
          <a:noFill/>
          <a:ln w="9525">
            <a:noFill/>
          </a:ln>
        </p:spPr>
        <p:txBody>
          <a:bodyPr>
            <a:spAutoFit/>
          </a:bodyPr>
          <a:lstStyle/>
          <a:p>
            <a:pPr indent="266700"/>
            <a:endParaRPr lang="zh-CN"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　　值得注意的是</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syslog</a:t>
            </a:r>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有一个致命的弱点，那就是它缺乏认证模式。对于入侵者来说，伪造</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syslog</a:t>
            </a:r>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是非常容易实现的。如果被入侵计算机采用日志服务器的模式，其日志文件一经产生即被转发给特定服务器记录，则可避免以上情况。如果被入侵计算机的日志文件由本机进行记录，则下列情况必须引起注意：</a:t>
            </a: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·日志文件丢失</a:t>
            </a: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·日志记录在设定起始时间之后才开始</a:t>
            </a: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·某段时间无日志记录</a:t>
            </a: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·某些应自动产生的日志记录丢失</a:t>
            </a: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·异常活动</a:t>
            </a: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·非法登录</a:t>
            </a: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·非法使用</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su</a:t>
            </a:r>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命令</a:t>
            </a: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·非法访问</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/etc/passwd</a:t>
            </a:r>
            <a:endParaRPr lang="zh-CN"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·服务错误</a:t>
            </a:r>
            <a:endPar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250" decel="50000" fill="hold">
                                          <p:stCondLst>
                                            <p:cond delay="0"/>
                                          </p:stCondLst>
                                        </p:cTn>
                                        <p:tgtEl>
                                          <p:spTgt spid="100"/>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100"/>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100"/>
                                        </p:tgtEl>
                                        <p:attrNameLst>
                                          <p:attrName>ppt_w</p:attrName>
                                        </p:attrNameLst>
                                      </p:cBhvr>
                                      <p:tavLst>
                                        <p:tav tm="0">
                                          <p:val>
                                            <p:strVal val="#ppt_w*.05"/>
                                          </p:val>
                                        </p:tav>
                                        <p:tav tm="100000">
                                          <p:val>
                                            <p:strVal val="#ppt_w"/>
                                          </p:val>
                                        </p:tav>
                                      </p:tavLst>
                                    </p:anim>
                                    <p:anim calcmode="lin" valueType="num">
                                      <p:cBhvr>
                                        <p:cTn id="10" dur="500" fill="hold"/>
                                        <p:tgtEl>
                                          <p:spTgt spid="100"/>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100"/>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100"/>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100"/>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100"/>
                                        </p:tgtEl>
                                      </p:cBhvr>
                                    </p:animEffect>
                                  </p:childTnLst>
                                </p:cTn>
                              </p:par>
                            </p:childTnLst>
                          </p:cTn>
                        </p:par>
                        <p:par>
                          <p:cTn id="15" fill="hold">
                            <p:stCondLst>
                              <p:cond delay="500"/>
                            </p:stCondLst>
                            <p:childTnLst>
                              <p:par>
                                <p:cTn id="16" presetID="3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400" decel="100000"/>
                                        <p:tgtEl>
                                          <p:spTgt spid="2"/>
                                        </p:tgtEl>
                                      </p:cBhvr>
                                    </p:animEffect>
                                    <p:anim calcmode="lin" valueType="num">
                                      <p:cBhvr>
                                        <p:cTn id="19" dur="400" decel="100000" fill="hold"/>
                                        <p:tgtEl>
                                          <p:spTgt spid="2"/>
                                        </p:tgtEl>
                                        <p:attrNameLst>
                                          <p:attrName>style.rotation</p:attrName>
                                        </p:attrNameLst>
                                      </p:cBhvr>
                                      <p:tavLst>
                                        <p:tav tm="0">
                                          <p:val>
                                            <p:fltVal val="-90"/>
                                          </p:val>
                                        </p:tav>
                                        <p:tav tm="100000">
                                          <p:val>
                                            <p:fltVal val="0"/>
                                          </p:val>
                                        </p:tav>
                                      </p:tavLst>
                                    </p:anim>
                                    <p:anim calcmode="lin" valueType="num">
                                      <p:cBhvr>
                                        <p:cTn id="20" dur="400" decel="100000" fill="hold"/>
                                        <p:tgtEl>
                                          <p:spTgt spid="2"/>
                                        </p:tgtEl>
                                        <p:attrNameLst>
                                          <p:attrName>ppt_x</p:attrName>
                                        </p:attrNameLst>
                                      </p:cBhvr>
                                      <p:tavLst>
                                        <p:tav tm="0">
                                          <p:val>
                                            <p:strVal val="#ppt_x+0.4"/>
                                          </p:val>
                                        </p:tav>
                                        <p:tav tm="100000">
                                          <p:val>
                                            <p:strVal val="#ppt_x-0.05"/>
                                          </p:val>
                                        </p:tav>
                                      </p:tavLst>
                                    </p:anim>
                                    <p:anim calcmode="lin" valueType="num">
                                      <p:cBhvr>
                                        <p:cTn id="21" dur="400" decel="100000" fill="hold"/>
                                        <p:tgtEl>
                                          <p:spTgt spid="2"/>
                                        </p:tgtEl>
                                        <p:attrNameLst>
                                          <p:attrName>ppt_y</p:attrName>
                                        </p:attrNameLst>
                                      </p:cBhvr>
                                      <p:tavLst>
                                        <p:tav tm="0">
                                          <p:val>
                                            <p:strVal val="#ppt_y-0.4"/>
                                          </p:val>
                                        </p:tav>
                                        <p:tav tm="100000">
                                          <p:val>
                                            <p:strVal val="#ppt_y+0.1"/>
                                          </p:val>
                                        </p:tav>
                                      </p:tavLst>
                                    </p:anim>
                                    <p:anim calcmode="lin" valueType="num">
                                      <p:cBhvr>
                                        <p:cTn id="22" dur="100" accel="100000" fill="hold">
                                          <p:stCondLst>
                                            <p:cond delay="400"/>
                                          </p:stCondLst>
                                        </p:cTn>
                                        <p:tgtEl>
                                          <p:spTgt spid="2"/>
                                        </p:tgtEl>
                                        <p:attrNameLst>
                                          <p:attrName>ppt_x</p:attrName>
                                        </p:attrNameLst>
                                      </p:cBhvr>
                                      <p:tavLst>
                                        <p:tav tm="0">
                                          <p:val>
                                            <p:strVal val="#ppt_x-0.05"/>
                                          </p:val>
                                        </p:tav>
                                        <p:tav tm="100000">
                                          <p:val>
                                            <p:strVal val="#ppt_x"/>
                                          </p:val>
                                        </p:tav>
                                      </p:tavLst>
                                    </p:anim>
                                    <p:anim calcmode="lin" valueType="num">
                                      <p:cBhvr>
                                        <p:cTn id="23" dur="100" accel="100000" fill="hold">
                                          <p:stCondLst>
                                            <p:cond delay="400"/>
                                          </p:stCondLst>
                                        </p:cTn>
                                        <p:tgtEl>
                                          <p:spTgt spid="2"/>
                                        </p:tgtEl>
                                        <p:attrNameLst>
                                          <p:attrName>ppt_y</p:attrName>
                                        </p:attrNameLst>
                                      </p:cBhvr>
                                      <p:tavLst>
                                        <p:tav tm="0">
                                          <p:val>
                                            <p:strVal val="#ppt_y+0.1"/>
                                          </p:val>
                                        </p:tav>
                                        <p:tav tm="100000">
                                          <p:val>
                                            <p:strVal val="#ppt_y"/>
                                          </p:val>
                                        </p:tav>
                                      </p:tavLst>
                                    </p:anim>
                                  </p:childTnLst>
                                </p:cTn>
                              </p:par>
                            </p:childTnLst>
                          </p:cTn>
                        </p:par>
                        <p:par>
                          <p:cTn id="24" fill="hold">
                            <p:stCondLst>
                              <p:cond delay="1000"/>
                            </p:stCondLst>
                            <p:childTnLst>
                              <p:par>
                                <p:cTn id="25" presetID="50" presetClass="entr" presetSubtype="0" decel="100000" fill="hold" grpId="0" nodeType="afterEffect">
                                  <p:stCondLst>
                                    <p:cond delay="0"/>
                                  </p:stCondLst>
                                  <p:childTnLst>
                                    <p:set>
                                      <p:cBhvr>
                                        <p:cTn id="26" dur="500"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strVal val="#ppt_w+.3"/>
                                          </p:val>
                                        </p:tav>
                                        <p:tav tm="100000">
                                          <p:val>
                                            <p:strVal val="#ppt_w"/>
                                          </p:val>
                                        </p:tav>
                                      </p:tavLst>
                                    </p:anim>
                                    <p:anim calcmode="lin" valueType="num">
                                      <p:cBhvr>
                                        <p:cTn id="28" dur="500" fill="hold"/>
                                        <p:tgtEl>
                                          <p:spTgt spid="3"/>
                                        </p:tgtEl>
                                        <p:attrNameLst>
                                          <p:attrName>ppt_h</p:attrName>
                                        </p:attrNameLst>
                                      </p:cBhvr>
                                      <p:tavLst>
                                        <p:tav tm="0">
                                          <p:val>
                                            <p:strVal val="#ppt_h"/>
                                          </p:val>
                                        </p:tav>
                                        <p:tav tm="100000">
                                          <p:val>
                                            <p:strVal val="#ppt_h"/>
                                          </p:val>
                                        </p:tav>
                                      </p:tavLst>
                                    </p:anim>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55641" y="36194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48920" y="1370330"/>
            <a:ext cx="11582400" cy="3476625"/>
          </a:xfrm>
          <a:prstGeom prst="rect">
            <a:avLst/>
          </a:prstGeom>
          <a:noFill/>
        </p:spPr>
        <p:txBody>
          <a:bodyPr wrap="square" rtlCol="0">
            <a:spAutoFit/>
          </a:bodyPr>
          <a:lstStyle/>
          <a:p>
            <a:r>
              <a:rPr lang="zh-CN" altLang="en-US" sz="2000" b="1">
                <a:solidFill>
                  <a:schemeClr val="accent1"/>
                </a:solidFill>
              </a:rPr>
              <a:t>二、子日志系统</a:t>
            </a:r>
          </a:p>
          <a:p>
            <a:endParaRPr lang="zh-CN" altLang="en-US" sz="2000" b="1">
              <a:solidFill>
                <a:schemeClr val="accent1"/>
              </a:solidFill>
            </a:endParaRPr>
          </a:p>
          <a:p>
            <a:r>
              <a:rPr lang="zh-CN" altLang="en-US" sz="2000" b="1">
                <a:solidFill>
                  <a:schemeClr val="accent1"/>
                </a:solidFill>
              </a:rPr>
              <a:t>　　Linux系统一般有3个主要的日志子系统：连接时间日志、进程统计日志和错误日志。 </a:t>
            </a:r>
          </a:p>
          <a:p>
            <a:r>
              <a:rPr lang="zh-CN" altLang="en-US" sz="2000" b="1">
                <a:solidFill>
                  <a:schemeClr val="accent1"/>
                </a:solidFill>
              </a:rPr>
              <a:t>连接时间日志：连接时间日志由多个程序执行，把记录写入到/var/og/wtmp和/var/run/utmp。ogin等程序更新wtmp和utmp文件，使系统管理员能够跟踪谁在何时登录到系统。 连接时间日志也就是登录日志</a:t>
            </a:r>
          </a:p>
          <a:p>
            <a:r>
              <a:rPr lang="zh-CN" altLang="en-US" sz="2000" b="1">
                <a:solidFill>
                  <a:schemeClr val="accent1"/>
                </a:solidFill>
              </a:rPr>
              <a:t>进程统计日志：进程统计日志由系统内核执行。当一个进程终止时，为每个进程往进程统计文件（pacct或acct）中写一个记录。进程统计的目的是为系统中的基本服务提供命令使用统计。 </a:t>
            </a:r>
          </a:p>
          <a:p>
            <a:r>
              <a:rPr lang="zh-CN" altLang="en-US" sz="2000" b="1">
                <a:solidFill>
                  <a:schemeClr val="accent1"/>
                </a:solidFill>
              </a:rPr>
              <a:t>错误日志：错误日志由sysogd执行。各种系统守护进程、用户程序和内核通过sysog向文件/var/og/messages报告值得注意的事件。另外还有许多Unix类程序创建日志，像HTTP和FTP这样提供网络服务的服务器也有详细的日志。</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2"/>
                                        </p:tgtEl>
                                        <p:attrNameLst>
                                          <p:attrName>ppt_w</p:attrName>
                                        </p:attrNameLst>
                                      </p:cBhvr>
                                      <p:tavLst>
                                        <p:tav tm="0">
                                          <p:val>
                                            <p:strVal val="#ppt_w*.05"/>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2"/>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45481"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endParaRPr lang="en-US" altLang="zh-CN" sz="2400" b="1" dirty="0">
              <a:solidFill>
                <a:prstClr val="black">
                  <a:lumMod val="75000"/>
                  <a:lumOff val="25000"/>
                </a:prstClr>
              </a:solidFill>
              <a:latin typeface="微软雅黑" panose="020B0503020204020204" charset="-122"/>
            </a:endParaRPr>
          </a:p>
        </p:txBody>
      </p:sp>
      <p:sp>
        <p:nvSpPr>
          <p:cNvPr id="33" name="TextBox 53"/>
          <p:cNvSpPr txBox="1"/>
          <p:nvPr/>
        </p:nvSpPr>
        <p:spPr>
          <a:xfrm>
            <a:off x="1100677" y="3750842"/>
            <a:ext cx="2518396" cy="1271270"/>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该文件记录系统在引导过程中发生的事件，就是Linux系统开机自检过程显示的信息。</a:t>
            </a:r>
          </a:p>
        </p:txBody>
      </p:sp>
      <p:sp>
        <p:nvSpPr>
          <p:cNvPr id="34" name="TextBox 54"/>
          <p:cNvSpPr txBox="1"/>
          <p:nvPr/>
        </p:nvSpPr>
        <p:spPr>
          <a:xfrm>
            <a:off x="3551761" y="2391704"/>
            <a:ext cx="2518396" cy="1565910"/>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该日志文件记录crontab守护进程crond所派生的子进程的动作，前面加上用户、登录时间和PID，以及派生出的进程的动作。　</a:t>
            </a:r>
          </a:p>
        </p:txBody>
      </p:sp>
      <p:sp>
        <p:nvSpPr>
          <p:cNvPr id="35" name="TextBox 55"/>
          <p:cNvSpPr txBox="1"/>
          <p:nvPr/>
        </p:nvSpPr>
        <p:spPr>
          <a:xfrm>
            <a:off x="6166677" y="933728"/>
            <a:ext cx="2518396" cy="186118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该日志文件记录了每一个发送到系统或从系统发出的电子邮件的活动。它可以用来查看用户使用哪个系统发送工具或把数据发送到哪个系统。</a:t>
            </a:r>
          </a:p>
        </p:txBody>
      </p:sp>
      <p:sp>
        <p:nvSpPr>
          <p:cNvPr id="36" name="TextBox 56"/>
          <p:cNvSpPr txBox="1"/>
          <p:nvPr/>
        </p:nvSpPr>
        <p:spPr>
          <a:xfrm>
            <a:off x="8684867" y="472384"/>
            <a:ext cx="2518396" cy="1271270"/>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该日志文件是许多进程日志文件的汇总，从该文件可以看出任何入侵企图或成功的入侵。</a:t>
            </a:r>
          </a:p>
        </p:txBody>
      </p:sp>
      <p:grpSp>
        <p:nvGrpSpPr>
          <p:cNvPr id="37" name="Group 66"/>
          <p:cNvGrpSpPr/>
          <p:nvPr/>
        </p:nvGrpSpPr>
        <p:grpSpPr>
          <a:xfrm>
            <a:off x="1026584" y="5057549"/>
            <a:ext cx="2428691" cy="1443824"/>
            <a:chOff x="769938" y="3793162"/>
            <a:chExt cx="1821518"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115127" y="4431933"/>
              <a:ext cx="1310164"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/var/log/boot.log</a:t>
              </a:r>
            </a:p>
          </p:txBody>
        </p:sp>
      </p:grpSp>
      <p:grpSp>
        <p:nvGrpSpPr>
          <p:cNvPr id="40" name="Group 67"/>
          <p:cNvGrpSpPr/>
          <p:nvPr/>
        </p:nvGrpSpPr>
        <p:grpSpPr>
          <a:xfrm>
            <a:off x="3596631" y="3957489"/>
            <a:ext cx="2428691" cy="1443824"/>
            <a:chOff x="2697473" y="2968117"/>
            <a:chExt cx="1821518"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3145930" y="3551159"/>
              <a:ext cx="1019175"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/var/log/cron</a:t>
              </a:r>
            </a:p>
          </p:txBody>
        </p:sp>
      </p:grpSp>
      <p:grpSp>
        <p:nvGrpSpPr>
          <p:cNvPr id="43" name="Group 68"/>
          <p:cNvGrpSpPr/>
          <p:nvPr/>
        </p:nvGrpSpPr>
        <p:grpSpPr>
          <a:xfrm>
            <a:off x="6166677" y="2865012"/>
            <a:ext cx="2428691" cy="1443824"/>
            <a:chOff x="4625008" y="2148759"/>
            <a:chExt cx="1821518"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939566" y="2644431"/>
              <a:ext cx="1233964"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/var/log/maillog</a:t>
              </a:r>
            </a:p>
          </p:txBody>
        </p:sp>
      </p:grpSp>
      <p:grpSp>
        <p:nvGrpSpPr>
          <p:cNvPr id="46" name="Group 69"/>
          <p:cNvGrpSpPr/>
          <p:nvPr/>
        </p:nvGrpSpPr>
        <p:grpSpPr>
          <a:xfrm>
            <a:off x="8736725" y="1764952"/>
            <a:ext cx="2428691" cy="1443824"/>
            <a:chOff x="6552544" y="1323714"/>
            <a:chExt cx="1821518"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6873420" y="1880556"/>
              <a:ext cx="1398746"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/var/log/messages</a:t>
              </a:r>
            </a:p>
          </p:txBody>
        </p:sp>
      </p:grpSp>
      <p:sp>
        <p:nvSpPr>
          <p:cNvPr id="2" name="文本框 1"/>
          <p:cNvSpPr txBox="1"/>
          <p:nvPr/>
        </p:nvSpPr>
        <p:spPr>
          <a:xfrm>
            <a:off x="1199515" y="908685"/>
            <a:ext cx="3973195" cy="398780"/>
          </a:xfrm>
          <a:prstGeom prst="rect">
            <a:avLst/>
          </a:prstGeom>
          <a:noFill/>
        </p:spPr>
        <p:txBody>
          <a:bodyPr wrap="square" rtlCol="0">
            <a:spAutoFit/>
          </a:bodyPr>
          <a:lstStyle/>
          <a:p>
            <a:r>
              <a:rPr lang="zh-CN" altLang="en-US" sz="2000" b="1">
                <a:solidFill>
                  <a:schemeClr val="accent1"/>
                </a:solidFill>
              </a:rPr>
              <a:t>RedHat Linux常用的日志文件包括：</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endParaRPr lang="en-US" altLang="zh-CN" sz="2400" b="1" dirty="0">
              <a:solidFill>
                <a:prstClr val="black">
                  <a:lumMod val="75000"/>
                  <a:lumOff val="25000"/>
                </a:prstClr>
              </a:solidFill>
              <a:latin typeface="微软雅黑" panose="020B0503020204020204" charset="-122"/>
            </a:endParaRPr>
          </a:p>
        </p:txBody>
      </p:sp>
      <p:sp>
        <p:nvSpPr>
          <p:cNvPr id="33" name="TextBox 53"/>
          <p:cNvSpPr txBox="1"/>
          <p:nvPr/>
        </p:nvSpPr>
        <p:spPr>
          <a:xfrm>
            <a:off x="1027017" y="2606572"/>
            <a:ext cx="2518396" cy="2451100"/>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默认安装的RedHat Linux系统不生成该日志文件，一般可通过配置/etc/syslog.conf让系统生成。该日志文件只记录警告信息，通常是系统出问题的信息，所以更应该关注该文件。</a:t>
            </a:r>
          </a:p>
        </p:txBody>
      </p:sp>
      <p:sp>
        <p:nvSpPr>
          <p:cNvPr id="34" name="TextBox 54"/>
          <p:cNvSpPr txBox="1"/>
          <p:nvPr/>
        </p:nvSpPr>
        <p:spPr>
          <a:xfrm>
            <a:off x="3648281" y="1211874"/>
            <a:ext cx="2518396" cy="2745740"/>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该日志文件记录最近成功登录的事件和最后一次不成功的登录事件，由login生成。在每次用户登录时被查询，该文件是二进制文件，需要使用lastlog命令查看，根据UID排序显示登录名、端口号和上次登录时间。</a:t>
            </a:r>
          </a:p>
        </p:txBody>
      </p:sp>
      <p:sp>
        <p:nvSpPr>
          <p:cNvPr id="35" name="TextBox 55"/>
          <p:cNvSpPr txBox="1"/>
          <p:nvPr/>
        </p:nvSpPr>
        <p:spPr>
          <a:xfrm>
            <a:off x="6077142" y="709573"/>
            <a:ext cx="2518396" cy="215582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日志文件永久记录每个用户登录、注销及系统的启动、停机的事件。因此随着系统正常运行时间的增加，该文件的大小也会越来越大，增加的速度取决于系统用户登录的次数。</a:t>
            </a:r>
          </a:p>
        </p:txBody>
      </p:sp>
      <p:sp>
        <p:nvSpPr>
          <p:cNvPr id="36" name="TextBox 56"/>
          <p:cNvSpPr txBox="1"/>
          <p:nvPr/>
        </p:nvSpPr>
        <p:spPr>
          <a:xfrm>
            <a:off x="8595360" y="-80645"/>
            <a:ext cx="3170555" cy="186118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该日志文件记录有关当前登录的每个用户的信息。因此这个文件会随着用户登录和注销系统而不断变化，它只保留当时联机的用户记录，不会为用户保留永久的记录。</a:t>
            </a:r>
          </a:p>
        </p:txBody>
      </p:sp>
      <p:grpSp>
        <p:nvGrpSpPr>
          <p:cNvPr id="37" name="Group 66"/>
          <p:cNvGrpSpPr/>
          <p:nvPr/>
        </p:nvGrpSpPr>
        <p:grpSpPr>
          <a:xfrm>
            <a:off x="1026584" y="5057549"/>
            <a:ext cx="2428691" cy="1443824"/>
            <a:chOff x="769938" y="3793162"/>
            <a:chExt cx="1821518"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132272" y="4415264"/>
              <a:ext cx="1139666"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/var/log/syslog</a:t>
              </a:r>
            </a:p>
          </p:txBody>
        </p:sp>
      </p:grpSp>
      <p:grpSp>
        <p:nvGrpSpPr>
          <p:cNvPr id="40" name="Group 67"/>
          <p:cNvGrpSpPr/>
          <p:nvPr/>
        </p:nvGrpSpPr>
        <p:grpSpPr>
          <a:xfrm>
            <a:off x="3596631" y="3957489"/>
            <a:ext cx="2428691" cy="1443824"/>
            <a:chOff x="2697473" y="2968117"/>
            <a:chExt cx="1821518"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3066396" y="3551159"/>
              <a:ext cx="1178243"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/var/log/lastlog</a:t>
              </a:r>
            </a:p>
          </p:txBody>
        </p:sp>
      </p:grpSp>
      <p:grpSp>
        <p:nvGrpSpPr>
          <p:cNvPr id="43" name="Group 68"/>
          <p:cNvGrpSpPr/>
          <p:nvPr/>
        </p:nvGrpSpPr>
        <p:grpSpPr>
          <a:xfrm>
            <a:off x="6166677" y="2865012"/>
            <a:ext cx="2428691" cy="1443824"/>
            <a:chOff x="4625008" y="2148759"/>
            <a:chExt cx="1821518"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994097" y="2644431"/>
              <a:ext cx="1124903"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/var/log/wtmp</a:t>
              </a:r>
            </a:p>
          </p:txBody>
        </p:sp>
      </p:grpSp>
      <p:grpSp>
        <p:nvGrpSpPr>
          <p:cNvPr id="46" name="Group 69"/>
          <p:cNvGrpSpPr/>
          <p:nvPr/>
        </p:nvGrpSpPr>
        <p:grpSpPr>
          <a:xfrm>
            <a:off x="8758316" y="1780828"/>
            <a:ext cx="2428691" cy="1443824"/>
            <a:chOff x="6568737" y="1282757"/>
            <a:chExt cx="1821518" cy="1082868"/>
          </a:xfrm>
        </p:grpSpPr>
        <p:sp>
          <p:nvSpPr>
            <p:cNvPr id="47" name="L-Shape 51"/>
            <p:cNvSpPr/>
            <p:nvPr/>
          </p:nvSpPr>
          <p:spPr>
            <a:xfrm rot="5400000">
              <a:off x="6938062" y="91343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7013437" y="1880556"/>
              <a:ext cx="1118711"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/var/run/utmp</a:t>
              </a: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1957705" y="4638040"/>
            <a:ext cx="2066290" cy="199517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/var/log/Xfree86.x.log</a:t>
            </a:r>
          </a:p>
        </p:txBody>
      </p:sp>
      <p:sp>
        <p:nvSpPr>
          <p:cNvPr id="20" name="KSO_GT2.1.1"/>
          <p:cNvSpPr txBox="1"/>
          <p:nvPr/>
        </p:nvSpPr>
        <p:spPr>
          <a:xfrm>
            <a:off x="4908550" y="4754880"/>
            <a:ext cx="7341870" cy="176149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该日志文件记录了X-Window启动的情况。</a:t>
            </a:r>
          </a:p>
        </p:txBody>
      </p:sp>
      <p:sp>
        <p:nvSpPr>
          <p:cNvPr id="21" name="椭圆 20"/>
          <p:cNvSpPr/>
          <p:nvPr/>
        </p:nvSpPr>
        <p:spPr>
          <a:xfrm>
            <a:off x="1070610" y="3375025"/>
            <a:ext cx="1856740" cy="1896745"/>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200" kern="0" dirty="0">
                <a:solidFill>
                  <a:prstClr val="black"/>
                </a:solidFill>
                <a:latin typeface="微软雅黑" panose="020B0503020204020204" charset="-122"/>
                <a:ea typeface="微软雅黑" panose="020B0503020204020204" charset="-122"/>
              </a:rPr>
              <a:t>/var/log/kernlog</a:t>
            </a:r>
          </a:p>
        </p:txBody>
      </p:sp>
      <p:cxnSp>
        <p:nvCxnSpPr>
          <p:cNvPr id="22" name="肘形连接符 27"/>
          <p:cNvCxnSpPr>
            <a:cxnSpLocks noChangeShapeType="1"/>
          </p:cNvCxnSpPr>
          <p:nvPr/>
        </p:nvCxnSpPr>
        <p:spPr bwMode="auto">
          <a:xfrm flipV="1">
            <a:off x="2979420" y="3665855"/>
            <a:ext cx="1181100" cy="803275"/>
          </a:xfrm>
          <a:prstGeom prst="bentConnector3">
            <a:avLst>
              <a:gd name="adj1" fmla="val 50054"/>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4159885" y="3314065"/>
            <a:ext cx="7926070" cy="150622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默认安装的RedHat Linux系统不生成该日志文件，一般可通过配置/etc/syslog.conf让系统生成。该日志文件记录了系统启动时加载设备或使用设备的情况。一般是正常的操作，但如果记录了没有授权的用户进行的这些操作，就要注意，因为有可能这就是恶意用户的行为。</a:t>
            </a:r>
          </a:p>
        </p:txBody>
      </p:sp>
      <p:cxnSp>
        <p:nvCxnSpPr>
          <p:cNvPr id="24" name="肘形连接符 8"/>
          <p:cNvCxnSpPr>
            <a:cxnSpLocks noChangeShapeType="1"/>
          </p:cNvCxnSpPr>
          <p:nvPr/>
        </p:nvCxnSpPr>
        <p:spPr bwMode="auto">
          <a:xfrm flipV="1">
            <a:off x="3768090" y="5621655"/>
            <a:ext cx="1140460" cy="779145"/>
          </a:xfrm>
          <a:prstGeom prst="bentConnector3">
            <a:avLst>
              <a:gd name="adj1" fmla="val 50056"/>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532130" y="2294255"/>
            <a:ext cx="1568450" cy="157734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/var/log/xferlog</a:t>
            </a:r>
          </a:p>
        </p:txBody>
      </p:sp>
      <p:sp>
        <p:nvSpPr>
          <p:cNvPr id="26" name="KSO_GT2.1.1"/>
          <p:cNvSpPr txBox="1"/>
          <p:nvPr/>
        </p:nvSpPr>
        <p:spPr>
          <a:xfrm>
            <a:off x="3282315" y="1827530"/>
            <a:ext cx="8969375" cy="161290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该日志文件记录FTP会话，可以显示出用户向FTP服务器或从服务器拷贝了什么文件。该文件会显示用户拷贝到服务器上的用来入侵服务器的恶意程序，以及该用户拷贝了哪些文件供他使用。 </a:t>
            </a:r>
          </a:p>
        </p:txBody>
      </p:sp>
      <p:cxnSp>
        <p:nvCxnSpPr>
          <p:cNvPr id="27" name="肘形连接符 11"/>
          <p:cNvCxnSpPr>
            <a:cxnSpLocks noChangeShapeType="1"/>
          </p:cNvCxnSpPr>
          <p:nvPr/>
        </p:nvCxnSpPr>
        <p:spPr bwMode="auto">
          <a:xfrm flipV="1">
            <a:off x="2100580" y="2548255"/>
            <a:ext cx="1181735" cy="715010"/>
          </a:xfrm>
          <a:prstGeom prst="bentConnector3">
            <a:avLst>
              <a:gd name="adj1" fmla="val 5002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p>
        </p:txBody>
      </p:sp>
      <p:sp>
        <p:nvSpPr>
          <p:cNvPr id="2" name="文本框 1"/>
          <p:cNvSpPr txBox="1"/>
          <p:nvPr/>
        </p:nvSpPr>
        <p:spPr>
          <a:xfrm>
            <a:off x="204470" y="908050"/>
            <a:ext cx="11979910" cy="1476375"/>
          </a:xfrm>
          <a:prstGeom prst="rect">
            <a:avLst/>
          </a:prstGeom>
          <a:noFill/>
        </p:spPr>
        <p:txBody>
          <a:bodyPr wrap="square" rtlCol="0">
            <a:spAutoFit/>
          </a:bodyPr>
          <a:lstStyle/>
          <a:p>
            <a:r>
              <a:rPr lang="zh-CN" altLang="en-US" b="1">
                <a:solidFill>
                  <a:schemeClr val="accent1"/>
                </a:solidFill>
              </a:rPr>
              <a:t>　　每次有一个用户登录时，login程序在文件lastlog中查看用户的UID。如果存在，则把用户上次登录、注销时间和主机名写到标准输出中，然后login程序在lastlog中记录新的登录时间，打开utmp文件并插入用户的utmp记录。该记录一直用到用户登录退出时删除。utmp文件被各种命令使用，包括who、w、users和finger。 下一步，login程序打开文件wtmp附加用户的utmp记录。当用户登录退出时，具有更新时间戳的同一utmp记录附加到文件中。wtmp文件被程序last使用。 </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750"/>
                                        <p:tgtEl>
                                          <p:spTgt spid="2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750"/>
                                        <p:tgtEl>
                                          <p:spTgt spid="2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750"/>
                                        <p:tgtEl>
                                          <p:spTgt spid="19"/>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750"/>
                                        <p:tgtEl>
                                          <p:spTgt spid="2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750"/>
                                        <p:tgtEl>
                                          <p:spTgt spid="26"/>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750"/>
                                        <p:tgtEl>
                                          <p:spTgt spid="22"/>
                                        </p:tgtEl>
                                      </p:cBhvr>
                                    </p:animEffect>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750"/>
                                        <p:tgtEl>
                                          <p:spTgt spid="23"/>
                                        </p:tgtEl>
                                      </p:cBhvr>
                                    </p:animEffect>
                                  </p:childTnLst>
                                </p:cTn>
                              </p:par>
                            </p:childTnLst>
                          </p:cTn>
                        </p:par>
                        <p:par>
                          <p:cTn id="36" fill="hold">
                            <p:stCondLst>
                              <p:cond delay="5500"/>
                            </p:stCondLst>
                            <p:childTnLst>
                              <p:par>
                                <p:cTn id="37" presetID="22" presetClass="entr" presetSubtype="8"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750"/>
                                        <p:tgtEl>
                                          <p:spTgt spid="24"/>
                                        </p:tgtEl>
                                      </p:cBhvr>
                                    </p:animEffect>
                                  </p:childTnLst>
                                </p:cTn>
                              </p:par>
                            </p:childTnLst>
                          </p:cTn>
                        </p:par>
                        <p:par>
                          <p:cTn id="40" fill="hold">
                            <p:stCondLst>
                              <p:cond delay="65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543449" y="4879209"/>
            <a:ext cx="1867083"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users命令 </a:t>
            </a:r>
          </a:p>
        </p:txBody>
      </p:sp>
      <p:sp>
        <p:nvSpPr>
          <p:cNvPr id="20" name="KSO_GT2.1.1"/>
          <p:cNvSpPr txBox="1"/>
          <p:nvPr/>
        </p:nvSpPr>
        <p:spPr>
          <a:xfrm>
            <a:off x="7221855" y="4771390"/>
            <a:ext cx="4866005" cy="180530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Windows的电源管理功能的密码与Windows的启动密码完全一样，只要按照前面的方法破解了Windows的启动密码，其电源管理密码也就不攻自破了。</a:t>
            </a:r>
          </a:p>
        </p:txBody>
      </p:sp>
      <p:sp>
        <p:nvSpPr>
          <p:cNvPr id="21" name="椭圆 20"/>
          <p:cNvSpPr/>
          <p:nvPr/>
        </p:nvSpPr>
        <p:spPr>
          <a:xfrm>
            <a:off x="2141220" y="3451225"/>
            <a:ext cx="2435860" cy="2346325"/>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200" kern="0" dirty="0">
                <a:solidFill>
                  <a:prstClr val="black"/>
                </a:solidFill>
                <a:latin typeface="微软雅黑" panose="020B0503020204020204" charset="-122"/>
                <a:ea typeface="微软雅黑" panose="020B0503020204020204" charset="-122"/>
              </a:rPr>
              <a:t>w命令 </a:t>
            </a:r>
          </a:p>
        </p:txBody>
      </p:sp>
      <p:cxnSp>
        <p:nvCxnSpPr>
          <p:cNvPr id="22" name="肘形连接符 27"/>
          <p:cNvCxnSpPr>
            <a:cxnSpLocks noChangeShapeType="1"/>
          </p:cNvCxnSpPr>
          <p:nvPr/>
        </p:nvCxnSpPr>
        <p:spPr bwMode="auto">
          <a:xfrm flipV="1">
            <a:off x="4577080" y="3744595"/>
            <a:ext cx="1425575" cy="588645"/>
          </a:xfrm>
          <a:prstGeom prst="bentConnector3">
            <a:avLst>
              <a:gd name="adj1" fmla="val 50022"/>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6016625" y="2841625"/>
            <a:ext cx="5941060" cy="181864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users命令用单独的一行打印出当前登录的用户，每个显示的用户名对应一个登录会话。如果一个用户有不止一个登录会话，那他的用户名将显示相同的次数。</a:t>
            </a:r>
          </a:p>
        </p:txBody>
      </p:sp>
      <p:cxnSp>
        <p:nvCxnSpPr>
          <p:cNvPr id="24" name="肘形连接符 8"/>
          <p:cNvCxnSpPr>
            <a:cxnSpLocks noChangeShapeType="1"/>
          </p:cNvCxnSpPr>
          <p:nvPr/>
        </p:nvCxnSpPr>
        <p:spPr bwMode="auto">
          <a:xfrm flipV="1">
            <a:off x="5437505" y="5507990"/>
            <a:ext cx="1784350" cy="289560"/>
          </a:xfrm>
          <a:prstGeom prst="bentConnector3">
            <a:avLst>
              <a:gd name="adj1" fmla="val 50036"/>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397721" y="2298421"/>
            <a:ext cx="1867085"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000" kern="0" dirty="0">
                <a:solidFill>
                  <a:prstClr val="black"/>
                </a:solidFill>
                <a:latin typeface="微软雅黑" panose="020B0503020204020204" charset="-122"/>
                <a:ea typeface="微软雅黑" panose="020B0503020204020204" charset="-122"/>
              </a:rPr>
              <a:t>who命令 </a:t>
            </a:r>
          </a:p>
        </p:txBody>
      </p:sp>
      <p:sp>
        <p:nvSpPr>
          <p:cNvPr id="26" name="KSO_GT2.1.1"/>
          <p:cNvSpPr txBox="1"/>
          <p:nvPr/>
        </p:nvSpPr>
        <p:spPr>
          <a:xfrm>
            <a:off x="5626735" y="1999615"/>
            <a:ext cx="6551930" cy="124777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w命令查询utmp文件并显示当前系统中每个用户和它所运行的进程信息。</a:t>
            </a:r>
          </a:p>
        </p:txBody>
      </p:sp>
      <p:cxnSp>
        <p:nvCxnSpPr>
          <p:cNvPr id="27" name="肘形连接符 11"/>
          <p:cNvCxnSpPr>
            <a:cxnSpLocks noChangeShapeType="1"/>
          </p:cNvCxnSpPr>
          <p:nvPr/>
        </p:nvCxnSpPr>
        <p:spPr bwMode="auto">
          <a:xfrm flipV="1">
            <a:off x="3327242" y="251504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727" y="350520"/>
            <a:ext cx="7464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59055" y="1047115"/>
            <a:ext cx="12029440" cy="1014730"/>
          </a:xfrm>
          <a:prstGeom prst="rect">
            <a:avLst/>
          </a:prstGeom>
          <a:noFill/>
        </p:spPr>
        <p:txBody>
          <a:bodyPr wrap="square" rtlCol="0">
            <a:spAutoFit/>
          </a:bodyPr>
          <a:lstStyle/>
          <a:p>
            <a:r>
              <a:rPr lang="zh-CN" altLang="en-US" sz="2000" b="1">
                <a:solidFill>
                  <a:schemeClr val="accent1"/>
                </a:solidFill>
              </a:rPr>
              <a:t>四、查看日志文件的具体命令 </a:t>
            </a:r>
          </a:p>
          <a:p>
            <a:r>
              <a:rPr lang="zh-CN" altLang="en-US" sz="2000" b="1">
                <a:solidFill>
                  <a:schemeClr val="accent1"/>
                </a:solidFill>
              </a:rPr>
              <a:t>　　wtmp和utmp文件都是二进制文件，它们不能被诸如tail之类的命令剪贴或合并（使用cat命令），需要使用who、w、users、last和ac等命令来使用这两个文件包含的信息。 </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750"/>
                                        <p:tgtEl>
                                          <p:spTgt spid="2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down)">
                                      <p:cBhvr>
                                        <p:cTn id="14" dur="750"/>
                                        <p:tgtEl>
                                          <p:spTgt spid="2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750"/>
                                        <p:tgtEl>
                                          <p:spTgt spid="19"/>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750"/>
                                        <p:tgtEl>
                                          <p:spTgt spid="2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750"/>
                                        <p:tgtEl>
                                          <p:spTgt spid="26"/>
                                        </p:tgtEl>
                                      </p:cBhvr>
                                    </p:animEffect>
                                  </p:childTnLst>
                                </p:cTn>
                              </p:par>
                            </p:childTnLst>
                          </p:cTn>
                        </p:par>
                        <p:par>
                          <p:cTn id="26" fill="hold">
                            <p:stCondLst>
                              <p:cond delay="3500"/>
                            </p:stCondLst>
                            <p:childTnLst>
                              <p:par>
                                <p:cTn id="27" presetID="22" presetClass="entr" presetSubtype="8"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750"/>
                                        <p:tgtEl>
                                          <p:spTgt spid="22"/>
                                        </p:tgtEl>
                                      </p:cBhvr>
                                    </p:animEffect>
                                  </p:childTnLst>
                                </p:cTn>
                              </p:par>
                            </p:childTnLst>
                          </p:cTn>
                        </p:par>
                        <p:par>
                          <p:cTn id="30" fill="hold">
                            <p:stCondLst>
                              <p:cond delay="4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750"/>
                                        <p:tgtEl>
                                          <p:spTgt spid="23"/>
                                        </p:tgtEl>
                                      </p:cBhvr>
                                    </p:animEffect>
                                  </p:childTnLst>
                                </p:cTn>
                              </p:par>
                            </p:childTnLst>
                          </p:cTn>
                        </p:par>
                        <p:par>
                          <p:cTn id="34" fill="hold">
                            <p:stCondLst>
                              <p:cond delay="5500"/>
                            </p:stCondLst>
                            <p:childTnLst>
                              <p:par>
                                <p:cTn id="35" presetID="22" presetClass="entr" presetSubtype="8"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750"/>
                                        <p:tgtEl>
                                          <p:spTgt spid="24"/>
                                        </p:tgtEl>
                                      </p:cBhvr>
                                    </p:animEffect>
                                  </p:childTnLst>
                                </p:cTn>
                              </p:par>
                            </p:childTnLst>
                          </p:cTn>
                        </p:par>
                        <p:par>
                          <p:cTn id="38" fill="hold">
                            <p:stCondLst>
                              <p:cond delay="6500"/>
                            </p:stCondLst>
                            <p:childTnLst>
                              <p:par>
                                <p:cTn id="39" presetID="22" presetClass="entr" presetSubtype="8"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877754" y="1783628"/>
            <a:ext cx="3275330"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５</a:t>
            </a: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.1</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15285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842021" y="1884546"/>
            <a:ext cx="6775450" cy="768350"/>
          </a:xfrm>
          <a:prstGeom prst="rect">
            <a:avLst/>
          </a:prstGeom>
          <a:noFill/>
        </p:spPr>
        <p:txBody>
          <a:bodyPr wrap="none" rtlCol="0">
            <a:spAutoFit/>
          </a:bodyPr>
          <a:lstStyle/>
          <a:p>
            <a:pPr algn="l"/>
            <a:r>
              <a:rPr lang="zh-CN" altLang="en-US" sz="4400" b="1" dirty="0">
                <a:solidFill>
                  <a:prstClr val="black">
                    <a:lumMod val="85000"/>
                    <a:lumOff val="15000"/>
                  </a:prstClr>
                </a:solidFill>
                <a:latin typeface="微软雅黑" panose="020B0503020204020204" charset="-122"/>
                <a:ea typeface="微软雅黑" panose="020B0503020204020204" charset="-122"/>
              </a:rPr>
              <a:t> Unix/Linux操作系统概述</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699"/>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543449" y="4540119"/>
            <a:ext cx="1867083"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lastlog命令 </a:t>
            </a:r>
          </a:p>
        </p:txBody>
      </p:sp>
      <p:sp>
        <p:nvSpPr>
          <p:cNvPr id="20" name="KSO_GT2.1.1"/>
          <p:cNvSpPr txBox="1"/>
          <p:nvPr/>
        </p:nvSpPr>
        <p:spPr>
          <a:xfrm>
            <a:off x="6858000" y="4295775"/>
            <a:ext cx="5434965" cy="262064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lastlog文件在每次有用户登录时被查询。可以使用lastlog命令检查某特定用户上次登录的时间，并格式化输出上次登录日志/var/log/lastlog的内容。它根据UID排序显示登录名、端口号（tty）和上次登录时间。如果某用户从未登录过，lastlog显示**Never logged in**。</a:t>
            </a:r>
          </a:p>
        </p:txBody>
      </p:sp>
      <p:sp>
        <p:nvSpPr>
          <p:cNvPr id="21" name="椭圆 20"/>
          <p:cNvSpPr/>
          <p:nvPr/>
        </p:nvSpPr>
        <p:spPr>
          <a:xfrm>
            <a:off x="1554376" y="2695585"/>
            <a:ext cx="2814064" cy="281436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735" kern="0" dirty="0">
                <a:solidFill>
                  <a:prstClr val="black"/>
                </a:solidFill>
                <a:latin typeface="微软雅黑" panose="020B0503020204020204" charset="-122"/>
                <a:ea typeface="微软雅黑" panose="020B0503020204020204" charset="-122"/>
              </a:rPr>
              <a:t>ac命令</a:t>
            </a:r>
          </a:p>
        </p:txBody>
      </p:sp>
      <p:cxnSp>
        <p:nvCxnSpPr>
          <p:cNvPr id="22" name="肘形连接符 27"/>
          <p:cNvCxnSpPr>
            <a:cxnSpLocks noChangeShapeType="1"/>
          </p:cNvCxnSpPr>
          <p:nvPr/>
        </p:nvCxnSpPr>
        <p:spPr bwMode="auto">
          <a:xfrm flipV="1">
            <a:off x="4447009" y="3365575"/>
            <a:ext cx="2301289"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6775450" y="2515870"/>
            <a:ext cx="5331460" cy="177990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ac命令根据当前的/var/log/wtmp文件中的登录进入和退出来报告用户连接的时间（小时），如果不使用标志，则报告总的时间。该命令加参数 –d可显示每天的总的连接时间。加参数 -p，则显示每个用户的总的连接时间。</a:t>
            </a:r>
          </a:p>
        </p:txBody>
      </p:sp>
      <p:cxnSp>
        <p:nvCxnSpPr>
          <p:cNvPr id="24" name="肘形连接符 8"/>
          <p:cNvCxnSpPr>
            <a:cxnSpLocks noChangeShapeType="1"/>
          </p:cNvCxnSpPr>
          <p:nvPr/>
        </p:nvCxnSpPr>
        <p:spPr bwMode="auto">
          <a:xfrm flipV="1">
            <a:off x="5437505" y="5041265"/>
            <a:ext cx="1420495" cy="756285"/>
          </a:xfrm>
          <a:prstGeom prst="bentConnector3">
            <a:avLst>
              <a:gd name="adj1" fmla="val 50022"/>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403436" y="1192251"/>
            <a:ext cx="1867085"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last命令 </a:t>
            </a:r>
          </a:p>
        </p:txBody>
      </p:sp>
      <p:sp>
        <p:nvSpPr>
          <p:cNvPr id="26" name="KSO_GT2.1.1"/>
          <p:cNvSpPr txBox="1"/>
          <p:nvPr/>
        </p:nvSpPr>
        <p:spPr>
          <a:xfrm>
            <a:off x="5623560" y="1028700"/>
            <a:ext cx="6482715" cy="127381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last命令往回搜索wtmp来显示自从文件第一次创建以来登录过的用户。如果指明了用户，那么last只报告该用户的近期活动。 </a:t>
            </a:r>
          </a:p>
        </p:txBody>
      </p:sp>
      <p:cxnSp>
        <p:nvCxnSpPr>
          <p:cNvPr id="27" name="肘形连接符 11"/>
          <p:cNvCxnSpPr>
            <a:cxnSpLocks noChangeShapeType="1"/>
          </p:cNvCxnSpPr>
          <p:nvPr/>
        </p:nvCxnSpPr>
        <p:spPr bwMode="auto">
          <a:xfrm flipV="1">
            <a:off x="3297397" y="171748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75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750"/>
                                        <p:tgtEl>
                                          <p:spTgt spid="1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750"/>
                                        <p:tgtEl>
                                          <p:spTgt spid="2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750"/>
                                        <p:tgtEl>
                                          <p:spTgt spid="2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750"/>
                                        <p:tgtEl>
                                          <p:spTgt spid="24"/>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26695" y="1348740"/>
            <a:ext cx="11691620" cy="4092575"/>
          </a:xfrm>
          <a:prstGeom prst="rect">
            <a:avLst/>
          </a:prstGeom>
          <a:noFill/>
        </p:spPr>
        <p:txBody>
          <a:bodyPr wrap="square" rtlCol="0">
            <a:spAutoFit/>
          </a:bodyPr>
          <a:lstStyle/>
          <a:p>
            <a:r>
              <a:rPr lang="zh-CN" altLang="en-US" sz="2000" b="1">
                <a:solidFill>
                  <a:schemeClr val="accent1"/>
                </a:solidFill>
              </a:rPr>
              <a:t>五、进程统计 </a:t>
            </a:r>
          </a:p>
          <a:p>
            <a:endParaRPr lang="zh-CN" altLang="en-US" sz="2000" b="1">
              <a:solidFill>
                <a:schemeClr val="accent1"/>
              </a:solidFill>
            </a:endParaRPr>
          </a:p>
          <a:p>
            <a:r>
              <a:rPr lang="zh-CN" altLang="en-US" sz="2000" b="1">
                <a:solidFill>
                  <a:schemeClr val="accent1"/>
                </a:solidFill>
              </a:rPr>
              <a:t>　　进程统计最初是用作生成内部记账记录，但现在的主要目的是安全，它可以跟踪每个用户运行的每条命令，维护一份详细的关于每个被调用的进程的记录，它追踪时间、二进制文件名称和调用该进程的用户，这对追踪入侵者非常有帮助。与连接时间日志不同，进程统计子系统在默认配置中没有被激活，它必须事前手工启动。一旦accton被激活，就可以使用lastcomm命令监测系统中任何时候执行的命令。</a:t>
            </a:r>
          </a:p>
          <a:p>
            <a:endParaRPr lang="zh-CN" altLang="en-US" sz="2000" b="1">
              <a:solidFill>
                <a:schemeClr val="accent1"/>
              </a:solidFill>
            </a:endParaRPr>
          </a:p>
          <a:p>
            <a:r>
              <a:rPr lang="zh-CN" altLang="en-US" sz="2000" b="1">
                <a:solidFill>
                  <a:schemeClr val="accent1"/>
                </a:solidFill>
              </a:rPr>
              <a:t>　　lastcomm命令报告以前执行的文件。不带参数时，lastcomm命令显示当前统计文件生命周期内记录的所有命令的有关信息。包括命令名、用户、tty、命令花费的CPU时间和时间戳。</a:t>
            </a:r>
          </a:p>
          <a:p>
            <a:endParaRPr lang="zh-CN" altLang="en-US" sz="2000" b="1">
              <a:solidFill>
                <a:schemeClr val="accent1"/>
              </a:solidFill>
            </a:endParaRPr>
          </a:p>
          <a:p>
            <a:r>
              <a:rPr lang="zh-CN" altLang="en-US" sz="2000" b="1">
                <a:solidFill>
                  <a:schemeClr val="accent1"/>
                </a:solidFill>
              </a:rPr>
              <a:t>　　由于pacct文件可能增长得十分迅速，此时某种机制来保证日志数据在系统控制内。sa命令报告、清理并维护进程统计文件。它能把/var/log/pacct中的信息压缩到摘要文件/var/log/savacct和/var/log/usracct中。这些摘要包含按命令名和用户名分类的系统统计数据。</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2"/>
                                        </p:tgtEl>
                                        <p:attrNameLst>
                                          <p:attrName>ppt_w</p:attrName>
                                        </p:attrNameLst>
                                      </p:cBhvr>
                                      <p:tavLst>
                                        <p:tav tm="0">
                                          <p:val>
                                            <p:strVal val="#ppt_w*.05"/>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2"/>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35890" y="2056130"/>
            <a:ext cx="11920220" cy="2245360"/>
          </a:xfrm>
          <a:prstGeom prst="rect">
            <a:avLst/>
          </a:prstGeom>
          <a:noFill/>
        </p:spPr>
        <p:txBody>
          <a:bodyPr wrap="square" rtlCol="0">
            <a:spAutoFit/>
          </a:bodyPr>
          <a:lstStyle/>
          <a:p>
            <a:r>
              <a:rPr lang="zh-CN" altLang="en-US" sz="2000" b="1">
                <a:solidFill>
                  <a:schemeClr val="accent1"/>
                </a:solidFill>
              </a:rPr>
              <a:t>六、程序日志与其他</a:t>
            </a:r>
          </a:p>
          <a:p>
            <a:r>
              <a:rPr lang="zh-CN" altLang="en-US" sz="2000" b="1">
                <a:solidFill>
                  <a:schemeClr val="accent1"/>
                </a:solidFill>
              </a:rPr>
              <a:t> </a:t>
            </a:r>
          </a:p>
          <a:p>
            <a:r>
              <a:rPr lang="zh-CN" altLang="en-US" sz="2000" b="1">
                <a:solidFill>
                  <a:schemeClr val="accent1"/>
                </a:solidFill>
              </a:rPr>
              <a:t>　　不少应用程序通过维护日志来反映系统的安全状态。例如su命令，它允许用户获得另一个用户的权限，所以其安全性非常重要，它的日志文件为sulog。类似的的还有sudolog。</a:t>
            </a:r>
          </a:p>
          <a:p>
            <a:r>
              <a:rPr lang="zh-CN" altLang="en-US" sz="2000" b="1">
                <a:solidFill>
                  <a:schemeClr val="accent1"/>
                </a:solidFill>
              </a:rPr>
              <a:t>　　http服务端软件Apache有两个日志：access_log和error_log。由于部分入侵者也可能针对Apache的漏洞进行入侵，以提升访问权限。此时需要使用特定字符串对日志文件作grep检索，返回所有非法提升权限的企图。</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43"/>
          <p:cNvSpPr txBox="1">
            <a:spLocks noChangeArrowheads="1"/>
          </p:cNvSpPr>
          <p:nvPr/>
        </p:nvSpPr>
        <p:spPr bwMode="auto">
          <a:xfrm>
            <a:off x="1277620" y="420370"/>
            <a:ext cx="3578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5.3.3 其他信息源</a:t>
            </a:r>
          </a:p>
        </p:txBody>
      </p:sp>
      <p:cxnSp>
        <p:nvCxnSpPr>
          <p:cNvPr id="57" name="Straight Connector 29"/>
          <p:cNvCxnSpPr/>
          <p:nvPr/>
        </p:nvCxnSpPr>
        <p:spPr>
          <a:xfrm flipH="1">
            <a:off x="704215" y="4502150"/>
            <a:ext cx="10968990" cy="3810"/>
          </a:xfrm>
          <a:prstGeom prst="line">
            <a:avLst/>
          </a:prstGeom>
          <a:noFill/>
          <a:ln w="19050" cap="flat" cmpd="sng" algn="ctr">
            <a:solidFill>
              <a:srgbClr val="003466"/>
            </a:solidFill>
            <a:prstDash val="sysDot"/>
            <a:headEnd type="oval"/>
            <a:tailEnd type="oval"/>
          </a:ln>
          <a:effectLst/>
        </p:spPr>
      </p:cxnSp>
      <p:grpSp>
        <p:nvGrpSpPr>
          <p:cNvPr id="61" name="Group 66"/>
          <p:cNvGrpSpPr/>
          <p:nvPr/>
        </p:nvGrpSpPr>
        <p:grpSpPr>
          <a:xfrm>
            <a:off x="1130553" y="3849880"/>
            <a:ext cx="1459377" cy="1612995"/>
            <a:chOff x="4680713" y="1475372"/>
            <a:chExt cx="1094533" cy="1209746"/>
          </a:xfrm>
        </p:grpSpPr>
        <p:sp>
          <p:nvSpPr>
            <p:cNvPr id="62" name="Freeform 53"/>
            <p:cNvSpPr/>
            <p:nvPr/>
          </p:nvSpPr>
          <p:spPr>
            <a:xfrm rot="16200000">
              <a:off x="4623106" y="1532978"/>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3" name="Rectangle 54"/>
            <p:cNvSpPr/>
            <p:nvPr/>
          </p:nvSpPr>
          <p:spPr>
            <a:xfrm>
              <a:off x="5069862" y="1881044"/>
              <a:ext cx="315278" cy="283845"/>
            </a:xfrm>
            <a:prstGeom prst="rect">
              <a:avLst/>
            </a:prstGeom>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一</a:t>
              </a:r>
            </a:p>
          </p:txBody>
        </p:sp>
      </p:grpSp>
      <p:sp>
        <p:nvSpPr>
          <p:cNvPr id="66" name="Text Placeholder 3"/>
          <p:cNvSpPr txBox="1"/>
          <p:nvPr/>
        </p:nvSpPr>
        <p:spPr>
          <a:xfrm>
            <a:off x="704435" y="5707367"/>
            <a:ext cx="2221073" cy="73850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“用户名”是代表用户账号的字符串。</a:t>
            </a:r>
          </a:p>
        </p:txBody>
      </p:sp>
      <p:grpSp>
        <p:nvGrpSpPr>
          <p:cNvPr id="70" name="Group 67"/>
          <p:cNvGrpSpPr/>
          <p:nvPr/>
        </p:nvGrpSpPr>
        <p:grpSpPr>
          <a:xfrm>
            <a:off x="5209783" y="3773678"/>
            <a:ext cx="1459377" cy="1612995"/>
            <a:chOff x="3419865" y="1304397"/>
            <a:chExt cx="1094533" cy="1209746"/>
          </a:xfrm>
          <a:solidFill>
            <a:srgbClr val="003466"/>
          </a:solidFill>
        </p:grpSpPr>
        <p:sp>
          <p:nvSpPr>
            <p:cNvPr id="71"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2" name="Rectangle 69"/>
            <p:cNvSpPr/>
            <p:nvPr/>
          </p:nvSpPr>
          <p:spPr>
            <a:xfrm>
              <a:off x="3631374" y="1697211"/>
              <a:ext cx="671513" cy="283845"/>
            </a:xfrm>
            <a:prstGeom prst="rect">
              <a:avLst/>
            </a:prstGeom>
            <a:grp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二</a:t>
              </a:r>
            </a:p>
          </p:txBody>
        </p:sp>
      </p:grpSp>
      <p:grpSp>
        <p:nvGrpSpPr>
          <p:cNvPr id="73" name="Group 70"/>
          <p:cNvGrpSpPr/>
          <p:nvPr/>
        </p:nvGrpSpPr>
        <p:grpSpPr>
          <a:xfrm>
            <a:off x="9784315" y="3773677"/>
            <a:ext cx="1459377" cy="1612995"/>
            <a:chOff x="4740720" y="1304398"/>
            <a:chExt cx="1094533" cy="1209746"/>
          </a:xfrm>
          <a:solidFill>
            <a:srgbClr val="38BFF4"/>
          </a:solidFill>
        </p:grpSpPr>
        <p:sp>
          <p:nvSpPr>
            <p:cNvPr id="74" name="Freeform 71"/>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5" name="Rectangle 73"/>
            <p:cNvSpPr/>
            <p:nvPr/>
          </p:nvSpPr>
          <p:spPr>
            <a:xfrm>
              <a:off x="5130345" y="1697474"/>
              <a:ext cx="315278" cy="283845"/>
            </a:xfrm>
            <a:prstGeom prst="rect">
              <a:avLst/>
            </a:prstGeom>
            <a:solidFill>
              <a:srgbClr val="003466"/>
            </a:solidFill>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三</a:t>
              </a:r>
            </a:p>
          </p:txBody>
        </p:sp>
      </p:grpSp>
      <p:sp>
        <p:nvSpPr>
          <p:cNvPr id="78" name="Text Placeholder 3"/>
          <p:cNvSpPr txBox="1"/>
          <p:nvPr/>
        </p:nvSpPr>
        <p:spPr>
          <a:xfrm>
            <a:off x="9013825" y="5462905"/>
            <a:ext cx="3000375" cy="110744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“用户标识号”是一个整数，系统内部用它来标识用户，通常用户标识号的取值范围是0～65535。　</a:t>
            </a:r>
          </a:p>
        </p:txBody>
      </p:sp>
      <p:sp>
        <p:nvSpPr>
          <p:cNvPr id="81" name="Text Placeholder 3"/>
          <p:cNvSpPr txBox="1"/>
          <p:nvPr/>
        </p:nvSpPr>
        <p:spPr>
          <a:xfrm>
            <a:off x="3482975" y="5337810"/>
            <a:ext cx="4909185" cy="147701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“口令”存放着加密后的用户口令字，现在许多Linux 系统都使用了shadow技术，把真正的加密后的用户口令字存放到/etc/shadow文件中，而在/etc/passwd文件的口令字段中只存放一个特殊的字符。</a:t>
            </a:r>
          </a:p>
        </p:txBody>
      </p:sp>
      <p:sp>
        <p:nvSpPr>
          <p:cNvPr id="85" name="Arc 31"/>
          <p:cNvSpPr/>
          <p:nvPr/>
        </p:nvSpPr>
        <p:spPr>
          <a:xfrm rot="19051047">
            <a:off x="2859492" y="324074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6" name="Arc 32"/>
          <p:cNvSpPr/>
          <p:nvPr/>
        </p:nvSpPr>
        <p:spPr>
          <a:xfrm rot="19051047">
            <a:off x="7152273" y="335250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FFFFFF"/>
              </a:solidFill>
              <a:effectLst/>
              <a:uLnTx/>
              <a:uFillTx/>
              <a:latin typeface="Calibri" panose="020F0502020204030204"/>
            </a:endParaRPr>
          </a:p>
        </p:txBody>
      </p:sp>
      <p:sp>
        <p:nvSpPr>
          <p:cNvPr id="2" name="文本框 1"/>
          <p:cNvSpPr txBox="1"/>
          <p:nvPr/>
        </p:nvSpPr>
        <p:spPr>
          <a:xfrm>
            <a:off x="401955" y="1036955"/>
            <a:ext cx="11573510" cy="1753235"/>
          </a:xfrm>
          <a:prstGeom prst="rect">
            <a:avLst/>
          </a:prstGeom>
          <a:noFill/>
        </p:spPr>
        <p:txBody>
          <a:bodyPr wrap="square" rtlCol="0">
            <a:spAutoFit/>
          </a:bodyPr>
          <a:lstStyle/>
          <a:p>
            <a:r>
              <a:rPr lang="zh-CN" altLang="en-US" b="1">
                <a:solidFill>
                  <a:schemeClr val="accent1"/>
                </a:solidFill>
              </a:rPr>
              <a:t>一、账号信息</a:t>
            </a:r>
          </a:p>
          <a:p>
            <a:r>
              <a:rPr lang="zh-CN" altLang="en-US" b="1">
                <a:solidFill>
                  <a:schemeClr val="accent1"/>
                </a:solidFill>
              </a:rPr>
              <a:t>　　入侵者常常使用提升权限或者获取超级用户身份等手段来控制被攻击计算机，因此被攻击计算机口令文件/etc/passwd往往显示篡改的信号。检查口令文件是必须要进行的工作。</a:t>
            </a:r>
          </a:p>
          <a:p>
            <a:r>
              <a:rPr lang="zh-CN" altLang="en-US" b="1">
                <a:solidFill>
                  <a:schemeClr val="accent1"/>
                </a:solidFill>
              </a:rPr>
              <a:t>　　在口令文件/etc/passwd中每一行对应着一个用户，每行记录又被冒号分隔为7个字段，其格式和具体含义如下：</a:t>
            </a:r>
          </a:p>
          <a:p>
            <a:r>
              <a:rPr lang="zh-CN" altLang="en-US" b="1">
                <a:solidFill>
                  <a:schemeClr val="accent1"/>
                </a:solidFill>
              </a:rPr>
              <a:t>用户名:口令:用户标识号:组标识号:注释性描述:主目录:登录Shell</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8" presetClass="entr" presetSubtype="3"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strips(upRight)">
                                      <p:cBhvr>
                                        <p:cTn id="13" dur="500"/>
                                        <p:tgtEl>
                                          <p:spTgt spid="57"/>
                                        </p:tgtEl>
                                      </p:cBhvr>
                                    </p:animEffect>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ppt_x"/>
                                          </p:val>
                                        </p:tav>
                                        <p:tav tm="100000">
                                          <p:val>
                                            <p:strVal val="#ppt_x"/>
                                          </p:val>
                                        </p:tav>
                                      </p:tavLst>
                                    </p:anim>
                                    <p:anim calcmode="lin" valueType="num">
                                      <p:cBhvr additive="base">
                                        <p:cTn id="18" dur="500" fill="hold"/>
                                        <p:tgtEl>
                                          <p:spTgt spid="6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8" presetClass="entr" presetSubtype="6"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strips(downRight)">
                                      <p:cBhvr>
                                        <p:cTn id="22" dur="500"/>
                                        <p:tgtEl>
                                          <p:spTgt spid="85"/>
                                        </p:tgtEl>
                                      </p:cBhvr>
                                    </p:animEffect>
                                  </p:childTnLst>
                                </p:cTn>
                              </p:par>
                            </p:childTnLst>
                          </p:cTn>
                        </p:par>
                        <p:par>
                          <p:cTn id="23" fill="hold">
                            <p:stCondLst>
                              <p:cond delay="2000"/>
                            </p:stCondLst>
                            <p:childTnLst>
                              <p:par>
                                <p:cTn id="24" presetID="2" presetClass="entr" presetSubtype="4" accel="50000" decel="50000" fill="hold" nodeType="after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fill="hold"/>
                                        <p:tgtEl>
                                          <p:spTgt spid="70"/>
                                        </p:tgtEl>
                                        <p:attrNameLst>
                                          <p:attrName>ppt_x</p:attrName>
                                        </p:attrNameLst>
                                      </p:cBhvr>
                                      <p:tavLst>
                                        <p:tav tm="0">
                                          <p:val>
                                            <p:strVal val="#ppt_x"/>
                                          </p:val>
                                        </p:tav>
                                        <p:tav tm="100000">
                                          <p:val>
                                            <p:strVal val="#ppt_x"/>
                                          </p:val>
                                        </p:tav>
                                      </p:tavLst>
                                    </p:anim>
                                    <p:anim calcmode="lin" valueType="num">
                                      <p:cBhvr additive="base">
                                        <p:cTn id="27" dur="500" fill="hold"/>
                                        <p:tgtEl>
                                          <p:spTgt spid="70"/>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18" presetClass="entr" presetSubtype="6" fill="hold" grpId="0" nodeType="after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strips(downRight)">
                                      <p:cBhvr>
                                        <p:cTn id="31" dur="500"/>
                                        <p:tgtEl>
                                          <p:spTgt spid="86"/>
                                        </p:tgtEl>
                                      </p:cBhvr>
                                    </p:animEffect>
                                  </p:childTnLst>
                                </p:cTn>
                              </p:par>
                            </p:childTnLst>
                          </p:cTn>
                        </p:par>
                        <p:par>
                          <p:cTn id="32" fill="hold">
                            <p:stCondLst>
                              <p:cond delay="3000"/>
                            </p:stCondLst>
                            <p:childTnLst>
                              <p:par>
                                <p:cTn id="33" presetID="2" presetClass="entr" presetSubtype="4" accel="50000" decel="50000" fill="hold"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additive="base">
                                        <p:cTn id="35" dur="500" fill="hold"/>
                                        <p:tgtEl>
                                          <p:spTgt spid="73"/>
                                        </p:tgtEl>
                                        <p:attrNameLst>
                                          <p:attrName>ppt_x</p:attrName>
                                        </p:attrNameLst>
                                      </p:cBhvr>
                                      <p:tavLst>
                                        <p:tav tm="0">
                                          <p:val>
                                            <p:strVal val="#ppt_x"/>
                                          </p:val>
                                        </p:tav>
                                        <p:tav tm="100000">
                                          <p:val>
                                            <p:strVal val="#ppt_x"/>
                                          </p:val>
                                        </p:tav>
                                      </p:tavLst>
                                    </p:anim>
                                    <p:anim calcmode="lin" valueType="num">
                                      <p:cBhvr additive="base">
                                        <p:cTn id="36" dur="500" fill="hold"/>
                                        <p:tgtEl>
                                          <p:spTgt spid="7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10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200"/>
                                  </p:stCondLst>
                                  <p:childTnLst>
                                    <p:set>
                                      <p:cBhvr>
                                        <p:cTn id="42" dur="1" fill="hold">
                                          <p:stCondLst>
                                            <p:cond delay="0"/>
                                          </p:stCondLst>
                                        </p:cTn>
                                        <p:tgtEl>
                                          <p:spTgt spid="81"/>
                                        </p:tgtEl>
                                        <p:attrNameLst>
                                          <p:attrName>style.visibility</p:attrName>
                                        </p:attrNameLst>
                                      </p:cBhvr>
                                      <p:to>
                                        <p:strVal val="visible"/>
                                      </p:to>
                                    </p:set>
                                    <p:anim calcmode="lin" valueType="num">
                                      <p:cBhvr additive="base">
                                        <p:cTn id="43" dur="500" fill="hold"/>
                                        <p:tgtEl>
                                          <p:spTgt spid="81"/>
                                        </p:tgtEl>
                                        <p:attrNameLst>
                                          <p:attrName>ppt_x</p:attrName>
                                        </p:attrNameLst>
                                      </p:cBhvr>
                                      <p:tavLst>
                                        <p:tav tm="0">
                                          <p:val>
                                            <p:strVal val="#ppt_x"/>
                                          </p:val>
                                        </p:tav>
                                        <p:tav tm="100000">
                                          <p:val>
                                            <p:strVal val="#ppt_x"/>
                                          </p:val>
                                        </p:tav>
                                      </p:tavLst>
                                    </p:anim>
                                    <p:anim calcmode="lin" valueType="num">
                                      <p:cBhvr additive="base">
                                        <p:cTn id="44" dur="500" fill="hold"/>
                                        <p:tgtEl>
                                          <p:spTgt spid="8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30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8" grpId="0"/>
      <p:bldP spid="81" grpId="0"/>
      <p:bldP spid="85" grpId="0" bldLvl="0" animBg="1"/>
      <p:bldP spid="86" grpId="0" bldLvl="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5.3.3 其他信息源</a:t>
            </a:r>
          </a:p>
        </p:txBody>
      </p:sp>
      <p:sp>
        <p:nvSpPr>
          <p:cNvPr id="46" name="矩形 45"/>
          <p:cNvSpPr/>
          <p:nvPr/>
        </p:nvSpPr>
        <p:spPr>
          <a:xfrm rot="9205952">
            <a:off x="4930704" y="3424195"/>
            <a:ext cx="2246483" cy="249753"/>
          </a:xfrm>
          <a:prstGeom prst="rect">
            <a:avLst/>
          </a:prstGeom>
          <a:solidFill>
            <a:srgbClr val="003466"/>
          </a:solidFill>
          <a:ln w="25400" cap="flat" cmpd="sng" algn="ctr">
            <a:noFill/>
            <a:prstDash val="solid"/>
          </a:ln>
          <a:effectLst>
            <a:innerShdw blurRad="63500" dist="50800" dir="2700000">
              <a:prstClr val="black">
                <a:alpha val="5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sp>
        <p:nvSpPr>
          <p:cNvPr id="47" name="矩形 46"/>
          <p:cNvSpPr/>
          <p:nvPr/>
        </p:nvSpPr>
        <p:spPr>
          <a:xfrm rot="2256138">
            <a:off x="4653816" y="4616780"/>
            <a:ext cx="2539209" cy="233931"/>
          </a:xfrm>
          <a:prstGeom prst="rect">
            <a:avLst/>
          </a:prstGeom>
          <a:solidFill>
            <a:srgbClr val="003466"/>
          </a:solidFill>
          <a:ln w="25400" cap="flat" cmpd="sng" algn="ctr">
            <a:noFill/>
            <a:prstDash val="solid"/>
          </a:ln>
          <a:effectLst>
            <a:innerShdw blurRad="50800" dist="50800" dir="13500000">
              <a:prstClr val="black">
                <a:alpha val="3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sp>
        <p:nvSpPr>
          <p:cNvPr id="48" name="矩形 47"/>
          <p:cNvSpPr/>
          <p:nvPr/>
        </p:nvSpPr>
        <p:spPr>
          <a:xfrm rot="2256138">
            <a:off x="4653816" y="2085856"/>
            <a:ext cx="2539209" cy="233931"/>
          </a:xfrm>
          <a:prstGeom prst="rect">
            <a:avLst/>
          </a:prstGeom>
          <a:solidFill>
            <a:srgbClr val="003466"/>
          </a:solidFill>
          <a:ln w="25400" cap="flat" cmpd="sng" algn="ctr">
            <a:noFill/>
            <a:prstDash val="solid"/>
          </a:ln>
          <a:effectLst>
            <a:innerShdw blurRad="50800" dist="50800" dir="16200000">
              <a:prstClr val="black">
                <a:alpha val="3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grpSp>
        <p:nvGrpSpPr>
          <p:cNvPr id="49" name="组合 48"/>
          <p:cNvGrpSpPr/>
          <p:nvPr/>
        </p:nvGrpSpPr>
        <p:grpSpPr>
          <a:xfrm>
            <a:off x="4611053" y="1083463"/>
            <a:ext cx="769209" cy="769209"/>
            <a:chOff x="4609713" y="938201"/>
            <a:chExt cx="769410" cy="769410"/>
          </a:xfrm>
        </p:grpSpPr>
        <p:grpSp>
          <p:nvGrpSpPr>
            <p:cNvPr id="50" name="组合 49"/>
            <p:cNvGrpSpPr/>
            <p:nvPr/>
          </p:nvGrpSpPr>
          <p:grpSpPr>
            <a:xfrm>
              <a:off x="4609713" y="938201"/>
              <a:ext cx="769410" cy="769410"/>
              <a:chOff x="1273629" y="1224643"/>
              <a:chExt cx="2171700" cy="2171700"/>
            </a:xfrm>
          </p:grpSpPr>
          <p:sp>
            <p:nvSpPr>
              <p:cNvPr id="52" name="圆角矩形 51"/>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FB850"/>
                  </a:solidFill>
                  <a:effectLst/>
                  <a:uLnTx/>
                  <a:uFillTx/>
                  <a:latin typeface="Impact MT Std" pitchFamily="34" charset="0"/>
                  <a:ea typeface="宋体" panose="02010600030101010101" pitchFamily="2" charset="-122"/>
                </a:endParaRPr>
              </a:p>
            </p:txBody>
          </p:sp>
          <p:sp>
            <p:nvSpPr>
              <p:cNvPr id="53" name="圆角矩形 52"/>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FB850"/>
                  </a:solidFill>
                  <a:effectLst/>
                  <a:uLnTx/>
                  <a:uFillTx/>
                  <a:latin typeface="Impact MT Std" pitchFamily="34" charset="0"/>
                  <a:ea typeface="宋体" panose="02010600030101010101" pitchFamily="2" charset="-122"/>
                </a:endParaRPr>
              </a:p>
            </p:txBody>
          </p:sp>
        </p:grpSp>
        <p:sp>
          <p:nvSpPr>
            <p:cNvPr id="51" name="文本框 23"/>
            <p:cNvSpPr txBox="1"/>
            <p:nvPr/>
          </p:nvSpPr>
          <p:spPr>
            <a:xfrm>
              <a:off x="4722835" y="1104819"/>
              <a:ext cx="656010"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四</a:t>
              </a:r>
            </a:p>
          </p:txBody>
        </p:sp>
      </p:grpSp>
      <p:grpSp>
        <p:nvGrpSpPr>
          <p:cNvPr id="54" name="组合 53"/>
          <p:cNvGrpSpPr/>
          <p:nvPr/>
        </p:nvGrpSpPr>
        <p:grpSpPr>
          <a:xfrm>
            <a:off x="6617348" y="2509697"/>
            <a:ext cx="777932" cy="769209"/>
            <a:chOff x="6619070" y="2365442"/>
            <a:chExt cx="778135" cy="769410"/>
          </a:xfrm>
        </p:grpSpPr>
        <p:grpSp>
          <p:nvGrpSpPr>
            <p:cNvPr id="55" name="组合 54"/>
            <p:cNvGrpSpPr/>
            <p:nvPr/>
          </p:nvGrpSpPr>
          <p:grpSpPr>
            <a:xfrm>
              <a:off x="6619070" y="2365442"/>
              <a:ext cx="769410" cy="769410"/>
              <a:chOff x="1273629" y="1224643"/>
              <a:chExt cx="2171700" cy="2171700"/>
            </a:xfrm>
          </p:grpSpPr>
          <p:sp>
            <p:nvSpPr>
              <p:cNvPr id="57" name="圆角矩形 56"/>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00ACBE"/>
                  </a:solidFill>
                  <a:effectLst/>
                  <a:uLnTx/>
                  <a:uFillTx/>
                  <a:latin typeface="Impact MT Std" pitchFamily="34" charset="0"/>
                  <a:ea typeface="宋体" panose="02010600030101010101" pitchFamily="2" charset="-122"/>
                </a:endParaRPr>
              </a:p>
            </p:txBody>
          </p:sp>
          <p:sp>
            <p:nvSpPr>
              <p:cNvPr id="58" name="圆角矩形 57"/>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00ACBE"/>
                  </a:solidFill>
                  <a:effectLst/>
                  <a:uLnTx/>
                  <a:uFillTx/>
                  <a:latin typeface="Impact MT Std" pitchFamily="34" charset="0"/>
                  <a:ea typeface="宋体" panose="02010600030101010101" pitchFamily="2" charset="-122"/>
                </a:endParaRPr>
              </a:p>
            </p:txBody>
          </p:sp>
        </p:grpSp>
        <p:sp>
          <p:nvSpPr>
            <p:cNvPr id="56" name="文本框 24"/>
            <p:cNvSpPr txBox="1"/>
            <p:nvPr/>
          </p:nvSpPr>
          <p:spPr>
            <a:xfrm>
              <a:off x="6711017" y="2498368"/>
              <a:ext cx="686188"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五</a:t>
              </a:r>
            </a:p>
          </p:txBody>
        </p:sp>
      </p:grpSp>
      <p:grpSp>
        <p:nvGrpSpPr>
          <p:cNvPr id="59" name="组合 58"/>
          <p:cNvGrpSpPr/>
          <p:nvPr/>
        </p:nvGrpSpPr>
        <p:grpSpPr>
          <a:xfrm>
            <a:off x="4608513" y="3774527"/>
            <a:ext cx="789361" cy="769209"/>
            <a:chOff x="4609713" y="3630601"/>
            <a:chExt cx="789567" cy="769410"/>
          </a:xfrm>
        </p:grpSpPr>
        <p:grpSp>
          <p:nvGrpSpPr>
            <p:cNvPr id="60" name="组合 59"/>
            <p:cNvGrpSpPr/>
            <p:nvPr/>
          </p:nvGrpSpPr>
          <p:grpSpPr>
            <a:xfrm>
              <a:off x="4609713" y="3630601"/>
              <a:ext cx="769410" cy="769410"/>
              <a:chOff x="1273629" y="1224643"/>
              <a:chExt cx="2171700" cy="2171700"/>
            </a:xfrm>
          </p:grpSpPr>
          <p:sp>
            <p:nvSpPr>
              <p:cNvPr id="62" name="圆角矩形 61"/>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8353D"/>
                  </a:solidFill>
                  <a:effectLst/>
                  <a:uLnTx/>
                  <a:uFillTx/>
                  <a:latin typeface="Impact MT Std" pitchFamily="34" charset="0"/>
                  <a:ea typeface="宋体" panose="02010600030101010101" pitchFamily="2" charset="-122"/>
                </a:endParaRPr>
              </a:p>
            </p:txBody>
          </p:sp>
          <p:sp>
            <p:nvSpPr>
              <p:cNvPr id="63" name="圆角矩形 62"/>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8353D"/>
                  </a:solidFill>
                  <a:effectLst/>
                  <a:uLnTx/>
                  <a:uFillTx/>
                  <a:latin typeface="Impact MT Std" pitchFamily="34" charset="0"/>
                  <a:ea typeface="宋体" panose="02010600030101010101" pitchFamily="2" charset="-122"/>
                </a:endParaRPr>
              </a:p>
            </p:txBody>
          </p:sp>
        </p:grpSp>
        <p:sp>
          <p:nvSpPr>
            <p:cNvPr id="61" name="文本框 25"/>
            <p:cNvSpPr txBox="1"/>
            <p:nvPr/>
          </p:nvSpPr>
          <p:spPr>
            <a:xfrm>
              <a:off x="4708214" y="3764412"/>
              <a:ext cx="691066"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六</a:t>
              </a:r>
            </a:p>
          </p:txBody>
        </p:sp>
      </p:grpSp>
      <p:grpSp>
        <p:nvGrpSpPr>
          <p:cNvPr id="64" name="组合 63"/>
          <p:cNvGrpSpPr/>
          <p:nvPr/>
        </p:nvGrpSpPr>
        <p:grpSpPr>
          <a:xfrm>
            <a:off x="6615275" y="5031500"/>
            <a:ext cx="786354" cy="769209"/>
            <a:chOff x="6616997" y="4887901"/>
            <a:chExt cx="786559" cy="769410"/>
          </a:xfrm>
        </p:grpSpPr>
        <p:grpSp>
          <p:nvGrpSpPr>
            <p:cNvPr id="65" name="组合 64"/>
            <p:cNvGrpSpPr/>
            <p:nvPr/>
          </p:nvGrpSpPr>
          <p:grpSpPr>
            <a:xfrm>
              <a:off x="6616997" y="4887901"/>
              <a:ext cx="769410" cy="769410"/>
              <a:chOff x="1273629" y="1224643"/>
              <a:chExt cx="2171700" cy="2171700"/>
            </a:xfrm>
          </p:grpSpPr>
          <p:sp>
            <p:nvSpPr>
              <p:cNvPr id="67" name="圆角矩形 66"/>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7030A0"/>
                  </a:solidFill>
                  <a:effectLst/>
                  <a:uLnTx/>
                  <a:uFillTx/>
                  <a:latin typeface="Impact MT Std" pitchFamily="34" charset="0"/>
                  <a:ea typeface="宋体" panose="02010600030101010101" pitchFamily="2" charset="-122"/>
                </a:endParaRPr>
              </a:p>
            </p:txBody>
          </p:sp>
          <p:sp>
            <p:nvSpPr>
              <p:cNvPr id="86" name="圆角矩形 85"/>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7030A0"/>
                  </a:solidFill>
                  <a:effectLst/>
                  <a:uLnTx/>
                  <a:uFillTx/>
                  <a:latin typeface="Impact MT Std" pitchFamily="34" charset="0"/>
                  <a:ea typeface="宋体" panose="02010600030101010101" pitchFamily="2" charset="-122"/>
                </a:endParaRPr>
              </a:p>
            </p:txBody>
          </p:sp>
        </p:grpSp>
        <p:sp>
          <p:nvSpPr>
            <p:cNvPr id="66" name="文本框 26"/>
            <p:cNvSpPr txBox="1"/>
            <p:nvPr/>
          </p:nvSpPr>
          <p:spPr>
            <a:xfrm>
              <a:off x="6711415" y="5063535"/>
              <a:ext cx="692141"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七</a:t>
              </a:r>
            </a:p>
          </p:txBody>
        </p:sp>
      </p:grpSp>
      <p:grpSp>
        <p:nvGrpSpPr>
          <p:cNvPr id="87" name="组合 86"/>
          <p:cNvGrpSpPr/>
          <p:nvPr/>
        </p:nvGrpSpPr>
        <p:grpSpPr>
          <a:xfrm>
            <a:off x="1851964" y="2070648"/>
            <a:ext cx="3984717" cy="1227316"/>
            <a:chOff x="1852445" y="1926278"/>
            <a:chExt cx="3985755" cy="1227635"/>
          </a:xfrm>
        </p:grpSpPr>
        <p:sp>
          <p:nvSpPr>
            <p:cNvPr id="88" name="任意多边形 87"/>
            <p:cNvSpPr/>
            <p:nvPr/>
          </p:nvSpPr>
          <p:spPr>
            <a:xfrm>
              <a:off x="1852445" y="1926278"/>
              <a:ext cx="3947477" cy="1170281"/>
            </a:xfrm>
            <a:custGeom>
              <a:avLst/>
              <a:gdLst>
                <a:gd name="connsiteX0" fmla="*/ 2409371 w 2409371"/>
                <a:gd name="connsiteY0" fmla="*/ 537029 h 537029"/>
                <a:gd name="connsiteX1" fmla="*/ 1741714 w 2409371"/>
                <a:gd name="connsiteY1" fmla="*/ 0 h 537029"/>
                <a:gd name="connsiteX2" fmla="*/ 0 w 2409371"/>
                <a:gd name="connsiteY2" fmla="*/ 0 h 537029"/>
                <a:gd name="connsiteX0-1" fmla="*/ 2975428 w 2975428"/>
                <a:gd name="connsiteY0-2" fmla="*/ 537029 h 537029"/>
                <a:gd name="connsiteX1-3" fmla="*/ 2307771 w 2975428"/>
                <a:gd name="connsiteY1-4" fmla="*/ 0 h 537029"/>
                <a:gd name="connsiteX2-5" fmla="*/ 0 w 2975428"/>
                <a:gd name="connsiteY2-6" fmla="*/ 0 h 537029"/>
                <a:gd name="connsiteX0-7" fmla="*/ 3004456 w 3004456"/>
                <a:gd name="connsiteY0-8" fmla="*/ 537029 h 537029"/>
                <a:gd name="connsiteX1-9" fmla="*/ 2336799 w 3004456"/>
                <a:gd name="connsiteY1-10" fmla="*/ 0 h 537029"/>
                <a:gd name="connsiteX2-11" fmla="*/ 0 w 3004456"/>
                <a:gd name="connsiteY2-12" fmla="*/ 0 h 537029"/>
                <a:gd name="connsiteX0-13" fmla="*/ 3156340 w 3156340"/>
                <a:gd name="connsiteY0-14" fmla="*/ 537029 h 537029"/>
                <a:gd name="connsiteX1-15" fmla="*/ 2488683 w 3156340"/>
                <a:gd name="connsiteY1-16" fmla="*/ 0 h 537029"/>
                <a:gd name="connsiteX2-17" fmla="*/ 0 w 3156340"/>
                <a:gd name="connsiteY2-18" fmla="*/ 0 h 537029"/>
                <a:gd name="connsiteX0-19" fmla="*/ 3788175 w 3788175"/>
                <a:gd name="connsiteY0-20" fmla="*/ 537029 h 537029"/>
                <a:gd name="connsiteX1-21" fmla="*/ 3120518 w 3788175"/>
                <a:gd name="connsiteY1-22" fmla="*/ 0 h 537029"/>
                <a:gd name="connsiteX2-23" fmla="*/ 0 w 3788175"/>
                <a:gd name="connsiteY2-24" fmla="*/ 0 h 537029"/>
                <a:gd name="connsiteX0-25" fmla="*/ 5035644 w 5035644"/>
                <a:gd name="connsiteY0-26" fmla="*/ 1492882 h 1492882"/>
                <a:gd name="connsiteX1-27" fmla="*/ 3120518 w 5035644"/>
                <a:gd name="connsiteY1-28" fmla="*/ 0 h 1492882"/>
                <a:gd name="connsiteX2-29" fmla="*/ 0 w 5035644"/>
                <a:gd name="connsiteY2-30" fmla="*/ 0 h 1492882"/>
              </a:gdLst>
              <a:ahLst/>
              <a:cxnLst>
                <a:cxn ang="0">
                  <a:pos x="connsiteX0-1" y="connsiteY0-2"/>
                </a:cxn>
                <a:cxn ang="0">
                  <a:pos x="connsiteX1-3" y="connsiteY1-4"/>
                </a:cxn>
                <a:cxn ang="0">
                  <a:pos x="connsiteX2-5" y="connsiteY2-6"/>
                </a:cxn>
              </a:cxnLst>
              <a:rect l="l" t="t" r="r" b="b"/>
              <a:pathLst>
                <a:path w="5035644" h="1492882">
                  <a:moveTo>
                    <a:pt x="5035644" y="1492882"/>
                  </a:moveTo>
                  <a:lnTo>
                    <a:pt x="3120518" y="0"/>
                  </a:lnTo>
                  <a:lnTo>
                    <a:pt x="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89" name="椭圆 88"/>
            <p:cNvSpPr/>
            <p:nvPr/>
          </p:nvSpPr>
          <p:spPr>
            <a:xfrm>
              <a:off x="5702241" y="3017954"/>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0" name="组合 89"/>
          <p:cNvGrpSpPr/>
          <p:nvPr/>
        </p:nvGrpSpPr>
        <p:grpSpPr>
          <a:xfrm>
            <a:off x="1851964" y="4592695"/>
            <a:ext cx="3984717" cy="1227316"/>
            <a:chOff x="1852445" y="4448982"/>
            <a:chExt cx="3985755" cy="1227635"/>
          </a:xfrm>
        </p:grpSpPr>
        <p:sp>
          <p:nvSpPr>
            <p:cNvPr id="91" name="任意多边形 90"/>
            <p:cNvSpPr/>
            <p:nvPr/>
          </p:nvSpPr>
          <p:spPr>
            <a:xfrm>
              <a:off x="1852445" y="4448982"/>
              <a:ext cx="3947477" cy="1170281"/>
            </a:xfrm>
            <a:custGeom>
              <a:avLst/>
              <a:gdLst>
                <a:gd name="connsiteX0" fmla="*/ 2409371 w 2409371"/>
                <a:gd name="connsiteY0" fmla="*/ 537029 h 537029"/>
                <a:gd name="connsiteX1" fmla="*/ 1741714 w 2409371"/>
                <a:gd name="connsiteY1" fmla="*/ 0 h 537029"/>
                <a:gd name="connsiteX2" fmla="*/ 0 w 2409371"/>
                <a:gd name="connsiteY2" fmla="*/ 0 h 537029"/>
                <a:gd name="connsiteX0-1" fmla="*/ 2975428 w 2975428"/>
                <a:gd name="connsiteY0-2" fmla="*/ 537029 h 537029"/>
                <a:gd name="connsiteX1-3" fmla="*/ 2307771 w 2975428"/>
                <a:gd name="connsiteY1-4" fmla="*/ 0 h 537029"/>
                <a:gd name="connsiteX2-5" fmla="*/ 0 w 2975428"/>
                <a:gd name="connsiteY2-6" fmla="*/ 0 h 537029"/>
                <a:gd name="connsiteX0-7" fmla="*/ 3004456 w 3004456"/>
                <a:gd name="connsiteY0-8" fmla="*/ 537029 h 537029"/>
                <a:gd name="connsiteX1-9" fmla="*/ 2336799 w 3004456"/>
                <a:gd name="connsiteY1-10" fmla="*/ 0 h 537029"/>
                <a:gd name="connsiteX2-11" fmla="*/ 0 w 3004456"/>
                <a:gd name="connsiteY2-12" fmla="*/ 0 h 537029"/>
                <a:gd name="connsiteX0-13" fmla="*/ 3156340 w 3156340"/>
                <a:gd name="connsiteY0-14" fmla="*/ 537029 h 537029"/>
                <a:gd name="connsiteX1-15" fmla="*/ 2488683 w 3156340"/>
                <a:gd name="connsiteY1-16" fmla="*/ 0 h 537029"/>
                <a:gd name="connsiteX2-17" fmla="*/ 0 w 3156340"/>
                <a:gd name="connsiteY2-18" fmla="*/ 0 h 537029"/>
                <a:gd name="connsiteX0-19" fmla="*/ 3788175 w 3788175"/>
                <a:gd name="connsiteY0-20" fmla="*/ 537029 h 537029"/>
                <a:gd name="connsiteX1-21" fmla="*/ 3120518 w 3788175"/>
                <a:gd name="connsiteY1-22" fmla="*/ 0 h 537029"/>
                <a:gd name="connsiteX2-23" fmla="*/ 0 w 3788175"/>
                <a:gd name="connsiteY2-24" fmla="*/ 0 h 537029"/>
                <a:gd name="connsiteX0-25" fmla="*/ 5035644 w 5035644"/>
                <a:gd name="connsiteY0-26" fmla="*/ 1492882 h 1492882"/>
                <a:gd name="connsiteX1-27" fmla="*/ 3120518 w 5035644"/>
                <a:gd name="connsiteY1-28" fmla="*/ 0 h 1492882"/>
                <a:gd name="connsiteX2-29" fmla="*/ 0 w 5035644"/>
                <a:gd name="connsiteY2-30" fmla="*/ 0 h 1492882"/>
              </a:gdLst>
              <a:ahLst/>
              <a:cxnLst>
                <a:cxn ang="0">
                  <a:pos x="connsiteX0-1" y="connsiteY0-2"/>
                </a:cxn>
                <a:cxn ang="0">
                  <a:pos x="connsiteX1-3" y="connsiteY1-4"/>
                </a:cxn>
                <a:cxn ang="0">
                  <a:pos x="connsiteX2-5" y="connsiteY2-6"/>
                </a:cxn>
              </a:cxnLst>
              <a:rect l="l" t="t" r="r" b="b"/>
              <a:pathLst>
                <a:path w="5035644" h="1492882">
                  <a:moveTo>
                    <a:pt x="5035644" y="1492882"/>
                  </a:moveTo>
                  <a:lnTo>
                    <a:pt x="3120518" y="0"/>
                  </a:lnTo>
                  <a:lnTo>
                    <a:pt x="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2" name="椭圆 91"/>
            <p:cNvSpPr/>
            <p:nvPr/>
          </p:nvSpPr>
          <p:spPr>
            <a:xfrm>
              <a:off x="5702241" y="5540658"/>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3" name="组合 92"/>
          <p:cNvGrpSpPr/>
          <p:nvPr/>
        </p:nvGrpSpPr>
        <p:grpSpPr>
          <a:xfrm>
            <a:off x="6242295" y="3816321"/>
            <a:ext cx="4245175" cy="1268716"/>
            <a:chOff x="6243920" y="3672406"/>
            <a:chExt cx="4246280" cy="1269047"/>
          </a:xfrm>
        </p:grpSpPr>
        <p:sp>
          <p:nvSpPr>
            <p:cNvPr id="94" name="任意多边形 93"/>
            <p:cNvSpPr/>
            <p:nvPr/>
          </p:nvSpPr>
          <p:spPr>
            <a:xfrm flipV="1">
              <a:off x="6286500" y="3734953"/>
              <a:ext cx="4203700" cy="1206500"/>
            </a:xfrm>
            <a:custGeom>
              <a:avLst/>
              <a:gdLst>
                <a:gd name="connsiteX0" fmla="*/ 0 w 4419600"/>
                <a:gd name="connsiteY0" fmla="*/ 1066800 h 1066800"/>
                <a:gd name="connsiteX1" fmla="*/ 1917700 w 4419600"/>
                <a:gd name="connsiteY1" fmla="*/ 25400 h 1066800"/>
                <a:gd name="connsiteX2" fmla="*/ 4419600 w 4419600"/>
                <a:gd name="connsiteY2" fmla="*/ 0 h 1066800"/>
                <a:gd name="connsiteX0-1" fmla="*/ 0 w 4203700"/>
                <a:gd name="connsiteY0-2" fmla="*/ 1206500 h 1206500"/>
                <a:gd name="connsiteX1-3" fmla="*/ 1701800 w 4203700"/>
                <a:gd name="connsiteY1-4" fmla="*/ 25400 h 1206500"/>
                <a:gd name="connsiteX2-5" fmla="*/ 4203700 w 4203700"/>
                <a:gd name="connsiteY2-6" fmla="*/ 0 h 1206500"/>
              </a:gdLst>
              <a:ahLst/>
              <a:cxnLst>
                <a:cxn ang="0">
                  <a:pos x="connsiteX0-1" y="connsiteY0-2"/>
                </a:cxn>
                <a:cxn ang="0">
                  <a:pos x="connsiteX1-3" y="connsiteY1-4"/>
                </a:cxn>
                <a:cxn ang="0">
                  <a:pos x="connsiteX2-5" y="connsiteY2-6"/>
                </a:cxn>
              </a:cxnLst>
              <a:rect l="l" t="t" r="r" b="b"/>
              <a:pathLst>
                <a:path w="4203700" h="1206500">
                  <a:moveTo>
                    <a:pt x="0" y="1206500"/>
                  </a:moveTo>
                  <a:lnTo>
                    <a:pt x="1701800" y="25400"/>
                  </a:lnTo>
                  <a:lnTo>
                    <a:pt x="420370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5" name="椭圆 94"/>
            <p:cNvSpPr/>
            <p:nvPr/>
          </p:nvSpPr>
          <p:spPr>
            <a:xfrm>
              <a:off x="6243920" y="3672406"/>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6" name="组合 95"/>
          <p:cNvGrpSpPr/>
          <p:nvPr/>
        </p:nvGrpSpPr>
        <p:grpSpPr>
          <a:xfrm>
            <a:off x="6242295" y="1250411"/>
            <a:ext cx="4245175" cy="1268716"/>
            <a:chOff x="6243920" y="1105827"/>
            <a:chExt cx="4246280" cy="1269047"/>
          </a:xfrm>
        </p:grpSpPr>
        <p:sp>
          <p:nvSpPr>
            <p:cNvPr id="97" name="任意多边形 96"/>
            <p:cNvSpPr/>
            <p:nvPr/>
          </p:nvSpPr>
          <p:spPr>
            <a:xfrm flipV="1">
              <a:off x="6286500" y="1168374"/>
              <a:ext cx="4203700" cy="1206500"/>
            </a:xfrm>
            <a:custGeom>
              <a:avLst/>
              <a:gdLst>
                <a:gd name="connsiteX0" fmla="*/ 0 w 4419600"/>
                <a:gd name="connsiteY0" fmla="*/ 1066800 h 1066800"/>
                <a:gd name="connsiteX1" fmla="*/ 1917700 w 4419600"/>
                <a:gd name="connsiteY1" fmla="*/ 25400 h 1066800"/>
                <a:gd name="connsiteX2" fmla="*/ 4419600 w 4419600"/>
                <a:gd name="connsiteY2" fmla="*/ 0 h 1066800"/>
                <a:gd name="connsiteX0-1" fmla="*/ 0 w 4203700"/>
                <a:gd name="connsiteY0-2" fmla="*/ 1206500 h 1206500"/>
                <a:gd name="connsiteX1-3" fmla="*/ 1701800 w 4203700"/>
                <a:gd name="connsiteY1-4" fmla="*/ 25400 h 1206500"/>
                <a:gd name="connsiteX2-5" fmla="*/ 4203700 w 4203700"/>
                <a:gd name="connsiteY2-6" fmla="*/ 0 h 1206500"/>
              </a:gdLst>
              <a:ahLst/>
              <a:cxnLst>
                <a:cxn ang="0">
                  <a:pos x="connsiteX0-1" y="connsiteY0-2"/>
                </a:cxn>
                <a:cxn ang="0">
                  <a:pos x="connsiteX1-3" y="connsiteY1-4"/>
                </a:cxn>
                <a:cxn ang="0">
                  <a:pos x="connsiteX2-5" y="connsiteY2-6"/>
                </a:cxn>
              </a:cxnLst>
              <a:rect l="l" t="t" r="r" b="b"/>
              <a:pathLst>
                <a:path w="4203700" h="1206500">
                  <a:moveTo>
                    <a:pt x="0" y="1206500"/>
                  </a:moveTo>
                  <a:lnTo>
                    <a:pt x="1701800" y="25400"/>
                  </a:lnTo>
                  <a:lnTo>
                    <a:pt x="420370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8" name="椭圆 97"/>
            <p:cNvSpPr/>
            <p:nvPr/>
          </p:nvSpPr>
          <p:spPr>
            <a:xfrm>
              <a:off x="6243920" y="1105827"/>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00" name="矩形 99"/>
          <p:cNvSpPr/>
          <p:nvPr/>
        </p:nvSpPr>
        <p:spPr>
          <a:xfrm>
            <a:off x="7750810" y="2536825"/>
            <a:ext cx="3648710" cy="1050925"/>
          </a:xfrm>
          <a:prstGeom prst="rect">
            <a:avLst/>
          </a:prstGeom>
        </p:spPr>
        <p:txBody>
          <a:bodyPr wrap="square">
            <a:spAutoFit/>
          </a:bodyPr>
          <a:lstStyle/>
          <a:p>
            <a:pPr algn="just" defTabSz="685165">
              <a:lnSpc>
                <a:spcPct val="130000"/>
              </a:lnSpc>
            </a:pPr>
            <a:r>
              <a:rPr lang="zh-CN" altLang="en-US" sz="1600" dirty="0">
                <a:solidFill>
                  <a:prstClr val="white">
                    <a:lumMod val="50000"/>
                  </a:prstClr>
                </a:solidFill>
                <a:latin typeface="微软雅黑" panose="020B0503020204020204" charset="-122"/>
                <a:ea typeface="微软雅黑" panose="020B0503020204020204" charset="-122"/>
              </a:rPr>
              <a:t>“组标识号”字段记录的是用户所属的用户组。它对应着/etc/group文件中的一条记录</a:t>
            </a:r>
            <a:r>
              <a:rPr lang="zh-CN" altLang="en-US" sz="1400" dirty="0">
                <a:solidFill>
                  <a:prstClr val="white">
                    <a:lumMod val="50000"/>
                  </a:prstClr>
                </a:solidFill>
                <a:latin typeface="微软雅黑" panose="020B0503020204020204" charset="-122"/>
                <a:ea typeface="微软雅黑" panose="020B0503020204020204" charset="-122"/>
              </a:rPr>
              <a:t>。</a:t>
            </a:r>
          </a:p>
        </p:txBody>
      </p:sp>
      <p:sp>
        <p:nvSpPr>
          <p:cNvPr id="101" name="文本框 44"/>
          <p:cNvSpPr txBox="1"/>
          <p:nvPr/>
        </p:nvSpPr>
        <p:spPr>
          <a:xfrm>
            <a:off x="8543635" y="4693071"/>
            <a:ext cx="1211580" cy="299085"/>
          </a:xfrm>
          <a:prstGeom prst="rect">
            <a:avLst/>
          </a:prstGeom>
          <a:noFill/>
        </p:spPr>
        <p:txBody>
          <a:bodyPr wrap="none" rtlCol="0">
            <a:spAutoFit/>
          </a:bodyPr>
          <a:lstStyle/>
          <a:p>
            <a:pPr defTabSz="685165"/>
            <a:r>
              <a:rPr lang="zh-CN" altLang="en-US" sz="1345" b="1" dirty="0">
                <a:solidFill>
                  <a:srgbClr val="003466"/>
                </a:solidFill>
                <a:latin typeface="微软雅黑" panose="020B0503020204020204" charset="-122"/>
                <a:ea typeface="微软雅黑" panose="020B0503020204020204" charset="-122"/>
              </a:rPr>
              <a:t>添加文字标题</a:t>
            </a:r>
          </a:p>
        </p:txBody>
      </p:sp>
      <p:sp>
        <p:nvSpPr>
          <p:cNvPr id="102" name="矩形 101"/>
          <p:cNvSpPr/>
          <p:nvPr/>
        </p:nvSpPr>
        <p:spPr>
          <a:xfrm>
            <a:off x="8033385" y="5150485"/>
            <a:ext cx="3453765" cy="1050925"/>
          </a:xfrm>
          <a:prstGeom prst="rect">
            <a:avLst/>
          </a:prstGeom>
        </p:spPr>
        <p:txBody>
          <a:bodyPr wrap="square">
            <a:spAutoFit/>
          </a:bodyPr>
          <a:lstStyle/>
          <a:p>
            <a:pPr algn="just" defTabSz="685165">
              <a:lnSpc>
                <a:spcPct val="130000"/>
              </a:lnSpc>
            </a:pPr>
            <a:r>
              <a:rPr lang="zh-CN" altLang="en-US" sz="1600" dirty="0">
                <a:solidFill>
                  <a:prstClr val="white">
                    <a:lumMod val="50000"/>
                  </a:prstClr>
                </a:solidFill>
                <a:latin typeface="微软雅黑" panose="020B0503020204020204" charset="-122"/>
                <a:ea typeface="微软雅黑" panose="020B0503020204020204" charset="-122"/>
              </a:rPr>
              <a:t>“主目录”，也就是用户的起始工作目录，它是用户在登录到系统之后所处的目录。</a:t>
            </a:r>
          </a:p>
        </p:txBody>
      </p:sp>
      <p:sp>
        <p:nvSpPr>
          <p:cNvPr id="104" name="矩形 103"/>
          <p:cNvSpPr/>
          <p:nvPr/>
        </p:nvSpPr>
        <p:spPr>
          <a:xfrm>
            <a:off x="872490" y="4615815"/>
            <a:ext cx="3159760" cy="730885"/>
          </a:xfrm>
          <a:prstGeom prst="rect">
            <a:avLst/>
          </a:prstGeom>
        </p:spPr>
        <p:txBody>
          <a:bodyPr wrap="square">
            <a:spAutoFit/>
          </a:bodyPr>
          <a:lstStyle/>
          <a:p>
            <a:pPr algn="just" defTabSz="685165">
              <a:lnSpc>
                <a:spcPct val="130000"/>
              </a:lnSpc>
            </a:pPr>
            <a:r>
              <a:rPr lang="zh-CN" altLang="en-US" sz="1600" dirty="0">
                <a:solidFill>
                  <a:prstClr val="white">
                    <a:lumMod val="50000"/>
                  </a:prstClr>
                </a:solidFill>
                <a:latin typeface="微软雅黑" panose="020B0503020204020204" charset="-122"/>
                <a:ea typeface="微软雅黑" panose="020B0503020204020204" charset="-122"/>
              </a:rPr>
              <a:t>用户登录使用的命令解释器，即Shell。</a:t>
            </a:r>
          </a:p>
        </p:txBody>
      </p:sp>
      <p:sp>
        <p:nvSpPr>
          <p:cNvPr id="106" name="矩形 105"/>
          <p:cNvSpPr/>
          <p:nvPr/>
        </p:nvSpPr>
        <p:spPr>
          <a:xfrm>
            <a:off x="872490" y="2096770"/>
            <a:ext cx="3159760" cy="730885"/>
          </a:xfrm>
          <a:prstGeom prst="rect">
            <a:avLst/>
          </a:prstGeom>
        </p:spPr>
        <p:txBody>
          <a:bodyPr wrap="square">
            <a:spAutoFit/>
          </a:bodyPr>
          <a:lstStyle/>
          <a:p>
            <a:pPr algn="just" defTabSz="685165">
              <a:lnSpc>
                <a:spcPct val="130000"/>
              </a:lnSpc>
            </a:pPr>
            <a:r>
              <a:rPr lang="zh-CN" altLang="en-US" sz="1600" dirty="0">
                <a:solidFill>
                  <a:prstClr val="white">
                    <a:lumMod val="50000"/>
                  </a:prstClr>
                </a:solidFill>
                <a:latin typeface="微软雅黑" panose="020B0503020204020204" charset="-122"/>
                <a:ea typeface="微软雅黑" panose="020B0503020204020204" charset="-122"/>
              </a:rPr>
              <a:t>“注释性描述”字段记录着用户的一些个人情况。</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up)">
                                      <p:cBhvr>
                                        <p:cTn id="12" dur="500"/>
                                        <p:tgtEl>
                                          <p:spTgt spid="48"/>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fade">
                                      <p:cBhvr>
                                        <p:cTn id="16" dur="1000"/>
                                        <p:tgtEl>
                                          <p:spTgt spid="96"/>
                                        </p:tgtEl>
                                      </p:cBhvr>
                                    </p:animEffect>
                                    <p:anim calcmode="lin" valueType="num">
                                      <p:cBhvr>
                                        <p:cTn id="17" dur="1000" fill="hold"/>
                                        <p:tgtEl>
                                          <p:spTgt spid="96"/>
                                        </p:tgtEl>
                                        <p:attrNameLst>
                                          <p:attrName>ppt_x</p:attrName>
                                        </p:attrNameLst>
                                      </p:cBhvr>
                                      <p:tavLst>
                                        <p:tav tm="0">
                                          <p:val>
                                            <p:strVal val="#ppt_x"/>
                                          </p:val>
                                        </p:tav>
                                        <p:tav tm="100000">
                                          <p:val>
                                            <p:strVal val="#ppt_x"/>
                                          </p:val>
                                        </p:tav>
                                      </p:tavLst>
                                    </p:anim>
                                    <p:anim calcmode="lin" valueType="num">
                                      <p:cBhvr>
                                        <p:cTn id="18" dur="1000" fill="hold"/>
                                        <p:tgtEl>
                                          <p:spTgt spid="96"/>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 presetClass="entr" presetSubtype="1" fill="hold" grpId="0" nodeType="afterEffect">
                                  <p:stCondLst>
                                    <p:cond delay="0"/>
                                  </p:stCondLst>
                                  <p:childTnLst>
                                    <p:set>
                                      <p:cBhvr>
                                        <p:cTn id="21" dur="1" fill="hold">
                                          <p:stCondLst>
                                            <p:cond delay="0"/>
                                          </p:stCondLst>
                                        </p:cTn>
                                        <p:tgtEl>
                                          <p:spTgt spid="100"/>
                                        </p:tgtEl>
                                        <p:attrNameLst>
                                          <p:attrName>style.visibility</p:attrName>
                                        </p:attrNameLst>
                                      </p:cBhvr>
                                      <p:to>
                                        <p:strVal val="visible"/>
                                      </p:to>
                                    </p:set>
                                    <p:anim calcmode="lin" valueType="num">
                                      <p:cBhvr additive="base">
                                        <p:cTn id="22" dur="500" fill="hold"/>
                                        <p:tgtEl>
                                          <p:spTgt spid="100"/>
                                        </p:tgtEl>
                                        <p:attrNameLst>
                                          <p:attrName>ppt_x</p:attrName>
                                        </p:attrNameLst>
                                      </p:cBhvr>
                                      <p:tavLst>
                                        <p:tav tm="0">
                                          <p:val>
                                            <p:strVal val="#ppt_x"/>
                                          </p:val>
                                        </p:tav>
                                        <p:tav tm="100000">
                                          <p:val>
                                            <p:strVal val="#ppt_x"/>
                                          </p:val>
                                        </p:tav>
                                      </p:tavLst>
                                    </p:anim>
                                    <p:anim calcmode="lin" valueType="num">
                                      <p:cBhvr additive="base">
                                        <p:cTn id="23" dur="500" fill="hold"/>
                                        <p:tgtEl>
                                          <p:spTgt spid="100"/>
                                        </p:tgtEl>
                                        <p:attrNameLst>
                                          <p:attrName>ppt_y</p:attrName>
                                        </p:attrNameLst>
                                      </p:cBhvr>
                                      <p:tavLst>
                                        <p:tav tm="0">
                                          <p:val>
                                            <p:strVal val="0-#ppt_h/2"/>
                                          </p:val>
                                        </p:tav>
                                        <p:tav tm="100000">
                                          <p:val>
                                            <p:strVal val="#ppt_y"/>
                                          </p:val>
                                        </p:tav>
                                      </p:tavLst>
                                    </p:anim>
                                  </p:childTnLst>
                                </p:cTn>
                              </p:par>
                            </p:childTnLst>
                          </p:cTn>
                        </p:par>
                        <p:par>
                          <p:cTn id="24" fill="hold">
                            <p:stCondLst>
                              <p:cond delay="2500"/>
                            </p:stCondLst>
                            <p:childTnLst>
                              <p:par>
                                <p:cTn id="25" presetID="2" presetClass="entr" presetSubtype="2"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500" fill="hold"/>
                                        <p:tgtEl>
                                          <p:spTgt spid="54"/>
                                        </p:tgtEl>
                                        <p:attrNameLst>
                                          <p:attrName>ppt_x</p:attrName>
                                        </p:attrNameLst>
                                      </p:cBhvr>
                                      <p:tavLst>
                                        <p:tav tm="0">
                                          <p:val>
                                            <p:strVal val="1+#ppt_w/2"/>
                                          </p:val>
                                        </p:tav>
                                        <p:tav tm="100000">
                                          <p:val>
                                            <p:strVal val="#ppt_x"/>
                                          </p:val>
                                        </p:tav>
                                      </p:tavLst>
                                    </p:anim>
                                    <p:anim calcmode="lin" valueType="num">
                                      <p:cBhvr additive="base">
                                        <p:cTn id="28" dur="500" fill="hold"/>
                                        <p:tgtEl>
                                          <p:spTgt spid="54"/>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1000"/>
                                        <p:tgtEl>
                                          <p:spTgt spid="87"/>
                                        </p:tgtEl>
                                      </p:cBhvr>
                                    </p:animEffect>
                                    <p:anim calcmode="lin" valueType="num">
                                      <p:cBhvr>
                                        <p:cTn id="33" dur="1000" fill="hold"/>
                                        <p:tgtEl>
                                          <p:spTgt spid="87"/>
                                        </p:tgtEl>
                                        <p:attrNameLst>
                                          <p:attrName>ppt_x</p:attrName>
                                        </p:attrNameLst>
                                      </p:cBhvr>
                                      <p:tavLst>
                                        <p:tav tm="0">
                                          <p:val>
                                            <p:strVal val="#ppt_x"/>
                                          </p:val>
                                        </p:tav>
                                        <p:tav tm="100000">
                                          <p:val>
                                            <p:strVal val="#ppt_x"/>
                                          </p:val>
                                        </p:tav>
                                      </p:tavLst>
                                    </p:anim>
                                    <p:anim calcmode="lin" valueType="num">
                                      <p:cBhvr>
                                        <p:cTn id="34" dur="1000" fill="hold"/>
                                        <p:tgtEl>
                                          <p:spTgt spid="87"/>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2" presetClass="entr" presetSubtype="8" fill="hold" grpId="0" nodeType="afterEffect">
                                  <p:stCondLst>
                                    <p:cond delay="0"/>
                                  </p:stCondLst>
                                  <p:childTnLst>
                                    <p:set>
                                      <p:cBhvr>
                                        <p:cTn id="37" dur="1" fill="hold">
                                          <p:stCondLst>
                                            <p:cond delay="0"/>
                                          </p:stCondLst>
                                        </p:cTn>
                                        <p:tgtEl>
                                          <p:spTgt spid="106"/>
                                        </p:tgtEl>
                                        <p:attrNameLst>
                                          <p:attrName>style.visibility</p:attrName>
                                        </p:attrNameLst>
                                      </p:cBhvr>
                                      <p:to>
                                        <p:strVal val="visible"/>
                                      </p:to>
                                    </p:set>
                                    <p:anim calcmode="lin" valueType="num">
                                      <p:cBhvr additive="base">
                                        <p:cTn id="38" dur="500" fill="hold"/>
                                        <p:tgtEl>
                                          <p:spTgt spid="106"/>
                                        </p:tgtEl>
                                        <p:attrNameLst>
                                          <p:attrName>ppt_x</p:attrName>
                                        </p:attrNameLst>
                                      </p:cBhvr>
                                      <p:tavLst>
                                        <p:tav tm="0">
                                          <p:val>
                                            <p:strVal val="0-#ppt_w/2"/>
                                          </p:val>
                                        </p:tav>
                                        <p:tav tm="100000">
                                          <p:val>
                                            <p:strVal val="#ppt_x"/>
                                          </p:val>
                                        </p:tav>
                                      </p:tavLst>
                                    </p:anim>
                                    <p:anim calcmode="lin" valueType="num">
                                      <p:cBhvr additive="base">
                                        <p:cTn id="39" dur="500" fill="hold"/>
                                        <p:tgtEl>
                                          <p:spTgt spid="106"/>
                                        </p:tgtEl>
                                        <p:attrNameLst>
                                          <p:attrName>ppt_y</p:attrName>
                                        </p:attrNameLst>
                                      </p:cBhvr>
                                      <p:tavLst>
                                        <p:tav tm="0">
                                          <p:val>
                                            <p:strVal val="#ppt_y"/>
                                          </p:val>
                                        </p:tav>
                                        <p:tav tm="100000">
                                          <p:val>
                                            <p:strVal val="#ppt_y"/>
                                          </p:val>
                                        </p:tav>
                                      </p:tavLst>
                                    </p:anim>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up)">
                                      <p:cBhvr>
                                        <p:cTn id="43" dur="500"/>
                                        <p:tgtEl>
                                          <p:spTgt spid="46"/>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59"/>
                                        </p:tgtEl>
                                        <p:attrNameLst>
                                          <p:attrName>style.visibility</p:attrName>
                                        </p:attrNameLst>
                                      </p:cBhvr>
                                      <p:to>
                                        <p:strVal val="visible"/>
                                      </p:to>
                                    </p:set>
                                    <p:anim calcmode="lin" valueType="num">
                                      <p:cBhvr additive="base">
                                        <p:cTn id="47" dur="500" fill="hold"/>
                                        <p:tgtEl>
                                          <p:spTgt spid="59"/>
                                        </p:tgtEl>
                                        <p:attrNameLst>
                                          <p:attrName>ppt_x</p:attrName>
                                        </p:attrNameLst>
                                      </p:cBhvr>
                                      <p:tavLst>
                                        <p:tav tm="0">
                                          <p:val>
                                            <p:strVal val="#ppt_x"/>
                                          </p:val>
                                        </p:tav>
                                        <p:tav tm="100000">
                                          <p:val>
                                            <p:strVal val="#ppt_x"/>
                                          </p:val>
                                        </p:tav>
                                      </p:tavLst>
                                    </p:anim>
                                    <p:anim calcmode="lin" valueType="num">
                                      <p:cBhvr additive="base">
                                        <p:cTn id="48" dur="500" fill="hold"/>
                                        <p:tgtEl>
                                          <p:spTgt spid="59"/>
                                        </p:tgtEl>
                                        <p:attrNameLst>
                                          <p:attrName>ppt_y</p:attrName>
                                        </p:attrNameLst>
                                      </p:cBhvr>
                                      <p:tavLst>
                                        <p:tav tm="0">
                                          <p:val>
                                            <p:strVal val="1+#ppt_h/2"/>
                                          </p:val>
                                        </p:tav>
                                        <p:tav tm="100000">
                                          <p:val>
                                            <p:strVal val="#ppt_y"/>
                                          </p:val>
                                        </p:tav>
                                      </p:tavLst>
                                    </p:anim>
                                  </p:childTnLst>
                                </p:cTn>
                              </p:par>
                            </p:childTnLst>
                          </p:cTn>
                        </p:par>
                        <p:par>
                          <p:cTn id="49" fill="hold">
                            <p:stCondLst>
                              <p:cond delay="5500"/>
                            </p:stCondLst>
                            <p:childTnLst>
                              <p:par>
                                <p:cTn id="50" presetID="42" presetClass="entr" presetSubtype="0" fill="hold" nodeType="after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1000"/>
                                        <p:tgtEl>
                                          <p:spTgt spid="90"/>
                                        </p:tgtEl>
                                      </p:cBhvr>
                                    </p:animEffect>
                                    <p:anim calcmode="lin" valueType="num">
                                      <p:cBhvr>
                                        <p:cTn id="53" dur="1000" fill="hold"/>
                                        <p:tgtEl>
                                          <p:spTgt spid="90"/>
                                        </p:tgtEl>
                                        <p:attrNameLst>
                                          <p:attrName>ppt_x</p:attrName>
                                        </p:attrNameLst>
                                      </p:cBhvr>
                                      <p:tavLst>
                                        <p:tav tm="0">
                                          <p:val>
                                            <p:strVal val="#ppt_x"/>
                                          </p:val>
                                        </p:tav>
                                        <p:tav tm="100000">
                                          <p:val>
                                            <p:strVal val="#ppt_x"/>
                                          </p:val>
                                        </p:tav>
                                      </p:tavLst>
                                    </p:anim>
                                    <p:anim calcmode="lin" valueType="num">
                                      <p:cBhvr>
                                        <p:cTn id="54" dur="1000" fill="hold"/>
                                        <p:tgtEl>
                                          <p:spTgt spid="90"/>
                                        </p:tgtEl>
                                        <p:attrNameLst>
                                          <p:attrName>ppt_y</p:attrName>
                                        </p:attrNameLst>
                                      </p:cBhvr>
                                      <p:tavLst>
                                        <p:tav tm="0">
                                          <p:val>
                                            <p:strVal val="#ppt_y+.1"/>
                                          </p:val>
                                        </p:tav>
                                        <p:tav tm="100000">
                                          <p:val>
                                            <p:strVal val="#ppt_y"/>
                                          </p:val>
                                        </p:tav>
                                      </p:tavLst>
                                    </p:anim>
                                  </p:childTnLst>
                                </p:cTn>
                              </p:par>
                            </p:childTnLst>
                          </p:cTn>
                        </p:par>
                        <p:par>
                          <p:cTn id="55" fill="hold">
                            <p:stCondLst>
                              <p:cond delay="6500"/>
                            </p:stCondLst>
                            <p:childTnLst>
                              <p:par>
                                <p:cTn id="56" presetID="2" presetClass="entr" presetSubtype="4" fill="hold" grpId="0" nodeType="afterEffect">
                                  <p:stCondLst>
                                    <p:cond delay="0"/>
                                  </p:stCondLst>
                                  <p:childTnLst>
                                    <p:set>
                                      <p:cBhvr>
                                        <p:cTn id="57" dur="1" fill="hold">
                                          <p:stCondLst>
                                            <p:cond delay="0"/>
                                          </p:stCondLst>
                                        </p:cTn>
                                        <p:tgtEl>
                                          <p:spTgt spid="104"/>
                                        </p:tgtEl>
                                        <p:attrNameLst>
                                          <p:attrName>style.visibility</p:attrName>
                                        </p:attrNameLst>
                                      </p:cBhvr>
                                      <p:to>
                                        <p:strVal val="visible"/>
                                      </p:to>
                                    </p:set>
                                    <p:anim calcmode="lin" valueType="num">
                                      <p:cBhvr additive="base">
                                        <p:cTn id="58" dur="500" fill="hold"/>
                                        <p:tgtEl>
                                          <p:spTgt spid="104"/>
                                        </p:tgtEl>
                                        <p:attrNameLst>
                                          <p:attrName>ppt_x</p:attrName>
                                        </p:attrNameLst>
                                      </p:cBhvr>
                                      <p:tavLst>
                                        <p:tav tm="0">
                                          <p:val>
                                            <p:strVal val="#ppt_x"/>
                                          </p:val>
                                        </p:tav>
                                        <p:tav tm="100000">
                                          <p:val>
                                            <p:strVal val="#ppt_x"/>
                                          </p:val>
                                        </p:tav>
                                      </p:tavLst>
                                    </p:anim>
                                    <p:anim calcmode="lin" valueType="num">
                                      <p:cBhvr additive="base">
                                        <p:cTn id="59" dur="500" fill="hold"/>
                                        <p:tgtEl>
                                          <p:spTgt spid="104"/>
                                        </p:tgtEl>
                                        <p:attrNameLst>
                                          <p:attrName>ppt_y</p:attrName>
                                        </p:attrNameLst>
                                      </p:cBhvr>
                                      <p:tavLst>
                                        <p:tav tm="0">
                                          <p:val>
                                            <p:strVal val="1+#ppt_h/2"/>
                                          </p:val>
                                        </p:tav>
                                        <p:tav tm="100000">
                                          <p:val>
                                            <p:strVal val="#ppt_y"/>
                                          </p:val>
                                        </p:tav>
                                      </p:tavLst>
                                    </p:anim>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wipe(up)">
                                      <p:cBhvr>
                                        <p:cTn id="63" dur="500"/>
                                        <p:tgtEl>
                                          <p:spTgt spid="47"/>
                                        </p:tgtEl>
                                      </p:cBhvr>
                                    </p:animEffect>
                                  </p:childTnLst>
                                </p:cTn>
                              </p:par>
                            </p:childTnLst>
                          </p:cTn>
                        </p:par>
                        <p:par>
                          <p:cTn id="64" fill="hold">
                            <p:stCondLst>
                              <p:cond delay="7500"/>
                            </p:stCondLst>
                            <p:childTnLst>
                              <p:par>
                                <p:cTn id="65" presetID="2" presetClass="entr" presetSubtype="4"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additive="base">
                                        <p:cTn id="67" dur="500" fill="hold"/>
                                        <p:tgtEl>
                                          <p:spTgt spid="64"/>
                                        </p:tgtEl>
                                        <p:attrNameLst>
                                          <p:attrName>ppt_x</p:attrName>
                                        </p:attrNameLst>
                                      </p:cBhvr>
                                      <p:tavLst>
                                        <p:tav tm="0">
                                          <p:val>
                                            <p:strVal val="#ppt_x"/>
                                          </p:val>
                                        </p:tav>
                                        <p:tav tm="100000">
                                          <p:val>
                                            <p:strVal val="#ppt_x"/>
                                          </p:val>
                                        </p:tav>
                                      </p:tavLst>
                                    </p:anim>
                                    <p:anim calcmode="lin" valueType="num">
                                      <p:cBhvr additive="base">
                                        <p:cTn id="68" dur="500" fill="hold"/>
                                        <p:tgtEl>
                                          <p:spTgt spid="64"/>
                                        </p:tgtEl>
                                        <p:attrNameLst>
                                          <p:attrName>ppt_y</p:attrName>
                                        </p:attrNameLst>
                                      </p:cBhvr>
                                      <p:tavLst>
                                        <p:tav tm="0">
                                          <p:val>
                                            <p:strVal val="1+#ppt_h/2"/>
                                          </p:val>
                                        </p:tav>
                                        <p:tav tm="100000">
                                          <p:val>
                                            <p:strVal val="#ppt_y"/>
                                          </p:val>
                                        </p:tav>
                                      </p:tavLst>
                                    </p:anim>
                                  </p:childTnLst>
                                </p:cTn>
                              </p:par>
                            </p:childTnLst>
                          </p:cTn>
                        </p:par>
                        <p:par>
                          <p:cTn id="69" fill="hold">
                            <p:stCondLst>
                              <p:cond delay="8000"/>
                            </p:stCondLst>
                            <p:childTnLst>
                              <p:par>
                                <p:cTn id="70" presetID="42" presetClass="entr" presetSubtype="0" fill="hold" nodeType="afterEffect">
                                  <p:stCondLst>
                                    <p:cond delay="0"/>
                                  </p:stCondLst>
                                  <p:childTnLst>
                                    <p:set>
                                      <p:cBhvr>
                                        <p:cTn id="71" dur="1" fill="hold">
                                          <p:stCondLst>
                                            <p:cond delay="0"/>
                                          </p:stCondLst>
                                        </p:cTn>
                                        <p:tgtEl>
                                          <p:spTgt spid="93"/>
                                        </p:tgtEl>
                                        <p:attrNameLst>
                                          <p:attrName>style.visibility</p:attrName>
                                        </p:attrNameLst>
                                      </p:cBhvr>
                                      <p:to>
                                        <p:strVal val="visible"/>
                                      </p:to>
                                    </p:set>
                                    <p:animEffect transition="in" filter="fade">
                                      <p:cBhvr>
                                        <p:cTn id="72" dur="1000"/>
                                        <p:tgtEl>
                                          <p:spTgt spid="93"/>
                                        </p:tgtEl>
                                      </p:cBhvr>
                                    </p:animEffect>
                                    <p:anim calcmode="lin" valueType="num">
                                      <p:cBhvr>
                                        <p:cTn id="73" dur="1000" fill="hold"/>
                                        <p:tgtEl>
                                          <p:spTgt spid="93"/>
                                        </p:tgtEl>
                                        <p:attrNameLst>
                                          <p:attrName>ppt_x</p:attrName>
                                        </p:attrNameLst>
                                      </p:cBhvr>
                                      <p:tavLst>
                                        <p:tav tm="0">
                                          <p:val>
                                            <p:strVal val="#ppt_x"/>
                                          </p:val>
                                        </p:tav>
                                        <p:tav tm="100000">
                                          <p:val>
                                            <p:strVal val="#ppt_x"/>
                                          </p:val>
                                        </p:tav>
                                      </p:tavLst>
                                    </p:anim>
                                    <p:anim calcmode="lin" valueType="num">
                                      <p:cBhvr>
                                        <p:cTn id="74" dur="1000" fill="hold"/>
                                        <p:tgtEl>
                                          <p:spTgt spid="93"/>
                                        </p:tgtEl>
                                        <p:attrNameLst>
                                          <p:attrName>ppt_y</p:attrName>
                                        </p:attrNameLst>
                                      </p:cBhvr>
                                      <p:tavLst>
                                        <p:tav tm="0">
                                          <p:val>
                                            <p:strVal val="#ppt_y+.1"/>
                                          </p:val>
                                        </p:tav>
                                        <p:tav tm="100000">
                                          <p:val>
                                            <p:strVal val="#ppt_y"/>
                                          </p:val>
                                        </p:tav>
                                      </p:tavLst>
                                    </p:anim>
                                  </p:childTnLst>
                                </p:cTn>
                              </p:par>
                            </p:childTnLst>
                          </p:cTn>
                        </p:par>
                        <p:par>
                          <p:cTn id="75" fill="hold">
                            <p:stCondLst>
                              <p:cond delay="9000"/>
                            </p:stCondLst>
                            <p:childTnLst>
                              <p:par>
                                <p:cTn id="76" presetID="2" presetClass="entr" presetSubtype="4" fill="hold" grpId="0" nodeType="afterEffect">
                                  <p:stCondLst>
                                    <p:cond delay="0"/>
                                  </p:stCondLst>
                                  <p:childTnLst>
                                    <p:set>
                                      <p:cBhvr>
                                        <p:cTn id="77" dur="1" fill="hold">
                                          <p:stCondLst>
                                            <p:cond delay="0"/>
                                          </p:stCondLst>
                                        </p:cTn>
                                        <p:tgtEl>
                                          <p:spTgt spid="101"/>
                                        </p:tgtEl>
                                        <p:attrNameLst>
                                          <p:attrName>style.visibility</p:attrName>
                                        </p:attrNameLst>
                                      </p:cBhvr>
                                      <p:to>
                                        <p:strVal val="visible"/>
                                      </p:to>
                                    </p:set>
                                    <p:anim calcmode="lin" valueType="num">
                                      <p:cBhvr additive="base">
                                        <p:cTn id="78" dur="500" fill="hold"/>
                                        <p:tgtEl>
                                          <p:spTgt spid="101"/>
                                        </p:tgtEl>
                                        <p:attrNameLst>
                                          <p:attrName>ppt_x</p:attrName>
                                        </p:attrNameLst>
                                      </p:cBhvr>
                                      <p:tavLst>
                                        <p:tav tm="0">
                                          <p:val>
                                            <p:strVal val="#ppt_x"/>
                                          </p:val>
                                        </p:tav>
                                        <p:tav tm="100000">
                                          <p:val>
                                            <p:strVal val="#ppt_x"/>
                                          </p:val>
                                        </p:tav>
                                      </p:tavLst>
                                    </p:anim>
                                    <p:anim calcmode="lin" valueType="num">
                                      <p:cBhvr additive="base">
                                        <p:cTn id="79" dur="500" fill="hold"/>
                                        <p:tgtEl>
                                          <p:spTgt spid="101"/>
                                        </p:tgtEl>
                                        <p:attrNameLst>
                                          <p:attrName>ppt_y</p:attrName>
                                        </p:attrNameLst>
                                      </p:cBhvr>
                                      <p:tavLst>
                                        <p:tav tm="0">
                                          <p:val>
                                            <p:strVal val="1+#ppt_h/2"/>
                                          </p:val>
                                        </p:tav>
                                        <p:tav tm="100000">
                                          <p:val>
                                            <p:strVal val="#ppt_y"/>
                                          </p:val>
                                        </p:tav>
                                      </p:tavLst>
                                    </p:anim>
                                  </p:childTnLst>
                                </p:cTn>
                              </p:par>
                            </p:childTnLst>
                          </p:cTn>
                        </p:par>
                        <p:par>
                          <p:cTn id="80" fill="hold">
                            <p:stCondLst>
                              <p:cond delay="9500"/>
                            </p:stCondLst>
                            <p:childTnLst>
                              <p:par>
                                <p:cTn id="81" presetID="2" presetClass="entr" presetSubtype="4" fill="hold" grpId="0" nodeType="afterEffect">
                                  <p:stCondLst>
                                    <p:cond delay="0"/>
                                  </p:stCondLst>
                                  <p:childTnLst>
                                    <p:set>
                                      <p:cBhvr>
                                        <p:cTn id="82" dur="1" fill="hold">
                                          <p:stCondLst>
                                            <p:cond delay="0"/>
                                          </p:stCondLst>
                                        </p:cTn>
                                        <p:tgtEl>
                                          <p:spTgt spid="102"/>
                                        </p:tgtEl>
                                        <p:attrNameLst>
                                          <p:attrName>style.visibility</p:attrName>
                                        </p:attrNameLst>
                                      </p:cBhvr>
                                      <p:to>
                                        <p:strVal val="visible"/>
                                      </p:to>
                                    </p:set>
                                    <p:anim calcmode="lin" valueType="num">
                                      <p:cBhvr additive="base">
                                        <p:cTn id="83" dur="500" fill="hold"/>
                                        <p:tgtEl>
                                          <p:spTgt spid="102"/>
                                        </p:tgtEl>
                                        <p:attrNameLst>
                                          <p:attrName>ppt_x</p:attrName>
                                        </p:attrNameLst>
                                      </p:cBhvr>
                                      <p:tavLst>
                                        <p:tav tm="0">
                                          <p:val>
                                            <p:strVal val="#ppt_x"/>
                                          </p:val>
                                        </p:tav>
                                        <p:tav tm="100000">
                                          <p:val>
                                            <p:strVal val="#ppt_x"/>
                                          </p:val>
                                        </p:tav>
                                      </p:tavLst>
                                    </p:anim>
                                    <p:anim calcmode="lin" valueType="num">
                                      <p:cBhvr additive="base">
                                        <p:cTn id="84"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P spid="48" grpId="0" bldLvl="0" animBg="1"/>
      <p:bldP spid="100" grpId="0"/>
      <p:bldP spid="101" grpId="0"/>
      <p:bldP spid="102" grpId="0"/>
      <p:bldP spid="104" grpId="0"/>
      <p:bldP spid="10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5.3.3 其他信息源</a:t>
            </a:r>
          </a:p>
        </p:txBody>
      </p:sp>
      <p:sp>
        <p:nvSpPr>
          <p:cNvPr id="2" name="文本框 1"/>
          <p:cNvSpPr txBox="1"/>
          <p:nvPr/>
        </p:nvSpPr>
        <p:spPr>
          <a:xfrm>
            <a:off x="152400" y="1642745"/>
            <a:ext cx="11887200" cy="4092575"/>
          </a:xfrm>
          <a:prstGeom prst="rect">
            <a:avLst/>
          </a:prstGeom>
          <a:noFill/>
        </p:spPr>
        <p:txBody>
          <a:bodyPr wrap="square" rtlCol="0">
            <a:spAutoFit/>
          </a:bodyPr>
          <a:lstStyle/>
          <a:p>
            <a:r>
              <a:rPr lang="zh-CN" altLang="en-US" sz="2000" b="1">
                <a:solidFill>
                  <a:schemeClr val="accent1"/>
                </a:solidFill>
              </a:rPr>
              <a:t>二、时间调度程序</a:t>
            </a:r>
          </a:p>
          <a:p>
            <a:endParaRPr lang="zh-CN" altLang="en-US" sz="2000" b="1">
              <a:solidFill>
                <a:schemeClr val="accent1"/>
              </a:solidFill>
            </a:endParaRPr>
          </a:p>
          <a:p>
            <a:r>
              <a:rPr lang="zh-CN" altLang="en-US" sz="2000" b="1">
                <a:solidFill>
                  <a:schemeClr val="accent1"/>
                </a:solidFill>
              </a:rPr>
              <a:t>　　crontab命令的功能是在一定的时间间隔调度一些命令的执行。在/etc目录下有名为crontab的子目录，这里存放有系统运行的一些调度程序。由于入侵者时常会用到该命令自动执行某些恶意程序，因此检查该目录下的调度作业也尤为重要。</a:t>
            </a:r>
          </a:p>
          <a:p>
            <a:r>
              <a:rPr lang="zh-CN" altLang="en-US" sz="2000" b="1">
                <a:solidFill>
                  <a:schemeClr val="accent1"/>
                </a:solidFill>
              </a:rPr>
              <a:t>crontab命令的一般形式为crontab [-u user] [-e|-l|-r]，使用-l参数显示用户crontab文件的内容，尤其要注意其中的run-parts部分。</a:t>
            </a:r>
          </a:p>
          <a:p>
            <a:endParaRPr lang="zh-CN" altLang="en-US" sz="2000" b="1">
              <a:solidFill>
                <a:schemeClr val="accent1"/>
              </a:solidFill>
            </a:endParaRPr>
          </a:p>
          <a:p>
            <a:r>
              <a:rPr lang="zh-CN" altLang="en-US" sz="2000" b="1">
                <a:solidFill>
                  <a:schemeClr val="accent1"/>
                </a:solidFill>
              </a:rPr>
              <a:t>三、内核转储文件</a:t>
            </a:r>
          </a:p>
          <a:p>
            <a:endParaRPr lang="zh-CN" altLang="en-US" sz="2000" b="1">
              <a:solidFill>
                <a:schemeClr val="accent1"/>
              </a:solidFill>
            </a:endParaRPr>
          </a:p>
          <a:p>
            <a:r>
              <a:rPr lang="zh-CN" altLang="en-US" sz="2000" b="1">
                <a:solidFill>
                  <a:schemeClr val="accent1"/>
                </a:solidFill>
              </a:rPr>
              <a:t>　　无论是Windows系统还是Linux操作系统，利用缓冲区溢出漏洞执行多余代码，导致系统崩溃或取得管理员权限，是一种典型的入侵方式。应该找到所有内核转储文件，查明由什么程序进行转储。一般情况下可通过file命令显示内核转储文件源于哪个命令以及转储原因。</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5.3.3 其他信息源</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48920" y="1816735"/>
            <a:ext cx="11745595" cy="2861310"/>
          </a:xfrm>
          <a:prstGeom prst="rect">
            <a:avLst/>
          </a:prstGeom>
          <a:noFill/>
        </p:spPr>
        <p:txBody>
          <a:bodyPr wrap="square" rtlCol="0">
            <a:spAutoFit/>
          </a:bodyPr>
          <a:lstStyle/>
          <a:p>
            <a:r>
              <a:rPr lang="zh-CN" altLang="en-US" sz="2000" b="1">
                <a:solidFill>
                  <a:schemeClr val="accent1"/>
                </a:solidFill>
              </a:rPr>
              <a:t>四、/tmp</a:t>
            </a:r>
          </a:p>
          <a:p>
            <a:r>
              <a:rPr lang="zh-CN" altLang="en-US" sz="2000" b="1">
                <a:solidFill>
                  <a:schemeClr val="accent1"/>
                </a:solidFill>
              </a:rPr>
              <a:t>　　临时目录是整个系统的缓冲区，它会被周期性清除。但对于现场证据已被收集的可疑计算机来说，临时目录或多或少都会存留下一些信息，这些信息也可能是无用信息，但对于来说，不存在无用信息。因此，应该仔细检查/tmp下的每项文件，了解在系统最后一次清除临时目录之后，该系统都经历过哪些操作。例如/tmp中的可执行文件、中间文件及其碎片或者是源代码树等。</a:t>
            </a:r>
          </a:p>
          <a:p>
            <a:endParaRPr lang="zh-CN" altLang="en-US" sz="2000" b="1">
              <a:solidFill>
                <a:schemeClr val="accent1"/>
              </a:solidFill>
            </a:endParaRPr>
          </a:p>
          <a:p>
            <a:r>
              <a:rPr lang="zh-CN" altLang="en-US" sz="2000" b="1">
                <a:solidFill>
                  <a:schemeClr val="accent1"/>
                </a:solidFill>
              </a:rPr>
              <a:t>五、隐藏文件和目录</a:t>
            </a:r>
          </a:p>
          <a:p>
            <a:r>
              <a:rPr lang="zh-CN" altLang="en-US" sz="2000" b="1">
                <a:solidFill>
                  <a:schemeClr val="accent1"/>
                </a:solidFill>
              </a:rPr>
              <a:t>　　以点号开始的目录和文件，在LINUX系统中是隐藏的。要特别注意由少数点号开头的目录，这样的目录往往是故意隐藏的。</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5.3.3 其他信息源</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15900" y="1250950"/>
            <a:ext cx="11832590" cy="4707890"/>
          </a:xfrm>
          <a:prstGeom prst="rect">
            <a:avLst/>
          </a:prstGeom>
          <a:noFill/>
        </p:spPr>
        <p:txBody>
          <a:bodyPr wrap="square" rtlCol="0">
            <a:spAutoFit/>
          </a:bodyPr>
          <a:lstStyle/>
          <a:p>
            <a:r>
              <a:rPr lang="zh-CN" altLang="en-US" sz="2000" b="1">
                <a:solidFill>
                  <a:schemeClr val="accent1"/>
                </a:solidFill>
              </a:rPr>
              <a:t>六、shell</a:t>
            </a:r>
          </a:p>
          <a:p>
            <a:r>
              <a:rPr lang="zh-CN" altLang="en-US" sz="2000" b="1">
                <a:solidFill>
                  <a:schemeClr val="accent1"/>
                </a:solidFill>
              </a:rPr>
              <a:t>　　前面提到命令行解释器shell可以使用特定文件来保存历史命令。Linux缺省命令行解释器bash的默认历史文件为.bash_history。值得注意的是，由于该历史文件没有时间戳，入侵者很容易就能修改shell历史，并且就算收集到了正确的历史命令，但收集到的命令行是不包括参数的。</a:t>
            </a:r>
          </a:p>
          <a:p>
            <a:endParaRPr lang="zh-CN" altLang="en-US" sz="2000" b="1">
              <a:solidFill>
                <a:schemeClr val="accent1"/>
              </a:solidFill>
            </a:endParaRPr>
          </a:p>
          <a:p>
            <a:r>
              <a:rPr lang="zh-CN" altLang="en-US" sz="2000" b="1">
                <a:solidFill>
                  <a:schemeClr val="accent1"/>
                </a:solidFill>
              </a:rPr>
              <a:t>七、信任关系</a:t>
            </a:r>
          </a:p>
          <a:p>
            <a:r>
              <a:rPr lang="zh-CN" altLang="en-US" sz="2000" b="1">
                <a:solidFill>
                  <a:schemeClr val="accent1"/>
                </a:solidFill>
              </a:rPr>
              <a:t>　　在LINUX系统中，信任关系通常由/etc/hosts.equiv、.rhosts文件来配置。在这些文件中也可能发现线索，例如当存在与未知主机的信任关系时，说明该系统可能已经被入侵者控制；若配置文件属性为可写，意味着改变文件权限的也许就是入侵者；若文件最后修改时间与备份时间不同，也许意味着最近的改变就是未经授权的活动。</a:t>
            </a:r>
            <a:br>
              <a:rPr lang="zh-CN" altLang="en-US" sz="2000" b="1">
                <a:solidFill>
                  <a:schemeClr val="accent1"/>
                </a:solidFill>
              </a:rPr>
            </a:br>
            <a:endParaRPr lang="zh-CN" altLang="en-US" sz="2000" b="1">
              <a:solidFill>
                <a:schemeClr val="accent1"/>
              </a:solidFill>
            </a:endParaRPr>
          </a:p>
          <a:p>
            <a:r>
              <a:rPr lang="zh-CN" altLang="en-US" sz="2000" b="1">
                <a:solidFill>
                  <a:schemeClr val="accent1"/>
                </a:solidFill>
              </a:rPr>
              <a:t>八、非法文件</a:t>
            </a:r>
          </a:p>
          <a:p>
            <a:r>
              <a:rPr lang="zh-CN" altLang="en-US" sz="2000" b="1">
                <a:solidFill>
                  <a:schemeClr val="accent1"/>
                </a:solidFill>
              </a:rPr>
              <a:t>　　尤其要注意特定目录中可疑文件，例如在/dev目录中，正常情况下除了少数管理文件外，就是存储设备的特殊文件。另外，在非系统目录中出现的与系统命令文件名称相同或相似的可执行文件、隐藏文件、可疑目录中的可执行文件等都应该引起的高度重视。</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740911" y="1779183"/>
            <a:ext cx="389826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５</a:t>
            </a: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a:t>
            </a: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４</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639263" y="2800071"/>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5537835" y="2093595"/>
            <a:ext cx="9998075" cy="706755"/>
          </a:xfrm>
          <a:prstGeom prst="rect">
            <a:avLst/>
          </a:prstGeom>
          <a:noFill/>
        </p:spPr>
        <p:txBody>
          <a:bodyPr wrap="square" rtlCol="0">
            <a:spAutoFit/>
          </a:bodyPr>
          <a:lstStyle/>
          <a:p>
            <a:pPr algn="l"/>
            <a:r>
              <a:rPr lang="zh-CN" altLang="en-US" sz="4000" b="1" dirty="0">
                <a:solidFill>
                  <a:prstClr val="black">
                    <a:lumMod val="85000"/>
                    <a:lumOff val="15000"/>
                  </a:prstClr>
                </a:solidFill>
                <a:latin typeface="微软雅黑" panose="020B0503020204020204" charset="-122"/>
                <a:ea typeface="微软雅黑" panose="020B0503020204020204" charset="-122"/>
              </a:rPr>
              <a:t>Unix/Linux取证与分析工具</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699"/>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515" y="350520"/>
            <a:ext cx="7683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5.4.1 The Coroners Toolkit</a:t>
            </a:r>
          </a:p>
        </p:txBody>
      </p:sp>
      <p:sp>
        <p:nvSpPr>
          <p:cNvPr id="2" name="文本框 1"/>
          <p:cNvSpPr txBox="1"/>
          <p:nvPr/>
        </p:nvSpPr>
        <p:spPr>
          <a:xfrm>
            <a:off x="281305" y="1414145"/>
            <a:ext cx="11756390" cy="4092575"/>
          </a:xfrm>
          <a:prstGeom prst="rect">
            <a:avLst/>
          </a:prstGeom>
          <a:noFill/>
        </p:spPr>
        <p:txBody>
          <a:bodyPr wrap="square" rtlCol="0">
            <a:spAutoFit/>
          </a:bodyPr>
          <a:lstStyle/>
          <a:p>
            <a:r>
              <a:rPr lang="zh-CN" altLang="en-US" sz="2000" b="1">
                <a:solidFill>
                  <a:schemeClr val="accent1"/>
                </a:solidFill>
              </a:rPr>
              <a:t>　　The Coroners Toolkit也就是通常所说的TCT，是一个Unix下的指令式文件系统工具集，支持FFS及ext2fs，可从live system来对数据进行分析与恢复。它能够针对文件的最后修改、访问或者改变（MAC）的时间来进行分析，并且根据数据节点的值提取出文件列表以进行恢复。</a:t>
            </a:r>
          </a:p>
          <a:p>
            <a:r>
              <a:rPr lang="zh-CN" altLang="en-US" sz="2000" b="1">
                <a:solidFill>
                  <a:schemeClr val="accent1"/>
                </a:solidFill>
              </a:rPr>
              <a:t>　　2000年，Farmer与Venema出了第一版的TCT，其指令工具名为“grave－robber”与“pcat”，其功能为可以从运作中的系统（live system）复制重要的资料。而分析指令工具为“ils”与“icat”，允许使用者来分析Unix系统inode架构的文件系统。“mactime”工具建立文件使用的时间轴。“unrm”工具可以从文件系统里面解析出已使用的资料区块。“lazarus”工具分析资料的（chunks）与复原其被删除内容与格式。所以当时就有七个Unix的指令工具包含在TCT套件里面。但TCT有一个缺点，就是无法读取除了附挂系统的档案格式，也就是假如将TCT安装于Linux系统上，就无法读取其他系统程式，如Solaris，这将严重阻碍计算机取证与司法鉴定技术的进度与发展。</a:t>
            </a:r>
          </a:p>
          <a:p>
            <a:r>
              <a:rPr lang="zh-CN" altLang="en-US" sz="2000" b="1">
                <a:solidFill>
                  <a:schemeClr val="accent1"/>
                </a:solidFill>
              </a:rPr>
              <a:t>　　所以Brian Carrier才会改良TCT而建立Sleuthkit，sleuthkit全名为“The　＠stake Sleuth Kit（TASK）”，简称“TASK”。</a:t>
            </a:r>
          </a:p>
          <a:p>
            <a:r>
              <a:rPr lang="zh-CN" altLang="en-US" sz="2000" b="1">
                <a:solidFill>
                  <a:schemeClr val="accent1"/>
                </a:solidFill>
              </a:rPr>
              <a:t> </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515" y="350520"/>
            <a:ext cx="51968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5.1.1 Unix/Linux操作系统发展简史</a:t>
            </a:r>
          </a:p>
        </p:txBody>
      </p:sp>
      <p:sp>
        <p:nvSpPr>
          <p:cNvPr id="2" name="文本框 1"/>
          <p:cNvSpPr txBox="1"/>
          <p:nvPr/>
        </p:nvSpPr>
        <p:spPr>
          <a:xfrm>
            <a:off x="-29845" y="1156970"/>
            <a:ext cx="12068810" cy="5631180"/>
          </a:xfrm>
          <a:prstGeom prst="rect">
            <a:avLst/>
          </a:prstGeom>
          <a:noFill/>
        </p:spPr>
        <p:txBody>
          <a:bodyPr wrap="square" rtlCol="0">
            <a:spAutoFit/>
          </a:bodyPr>
          <a:lstStyle/>
          <a:p>
            <a:r>
              <a:rPr lang="zh-CN" altLang="en-US" b="1">
                <a:solidFill>
                  <a:schemeClr val="accent1"/>
                </a:solidFill>
              </a:rPr>
              <a:t>　　</a:t>
            </a:r>
            <a:r>
              <a:rPr lang="zh-CN" altLang="en-US" sz="2000" b="1">
                <a:solidFill>
                  <a:schemeClr val="accent1"/>
                </a:solidFill>
              </a:rPr>
              <a:t>1969年，Unix操作系统于美国贝尔实验室诞生。此后的10年，Unix在学术机构和大型企业中得到了广泛的应用，当时的Unix拥有者AT&amp;T公司以低廉甚至免费的许可，将Unix源码授权给学术机构做研究或教学之用，许多机构在此源码基础上加以扩充和改进，形成了所谓的Unix“变种(Variations)”，这些变种反过来也促进了Unix的发展，其中最著名的变种之一是由加州大学开发的BSD产品。</a:t>
            </a:r>
          </a:p>
          <a:p>
            <a:endParaRPr lang="zh-CN" altLang="en-US" sz="2000" b="1">
              <a:solidFill>
                <a:schemeClr val="accent1"/>
              </a:solidFill>
            </a:endParaRPr>
          </a:p>
          <a:p>
            <a:r>
              <a:rPr lang="zh-CN" altLang="en-US" sz="2000" b="1">
                <a:solidFill>
                  <a:schemeClr val="accent1"/>
                </a:solidFill>
              </a:rPr>
              <a:t>　　后来AT&amp;T意识到了Unix的商业价值，不再将Unix源码授权给学术机构，并对之前的Unix及其变种声明了版权权利。为了不和AT&amp;T的版权冲突，BSD产品在第三版之后将代码进行了重写，不再包括有版权的Unix代码。BSD在发展中也逐渐衍生出3个主要的分支：FreeBSD，OpenBSD和NetBSD。</a:t>
            </a:r>
          </a:p>
          <a:p>
            <a:endParaRPr lang="zh-CN" altLang="en-US" sz="2000" b="1">
              <a:solidFill>
                <a:schemeClr val="accent1"/>
              </a:solidFill>
            </a:endParaRPr>
          </a:p>
          <a:p>
            <a:r>
              <a:rPr lang="zh-CN" altLang="en-US" sz="2000" b="1">
                <a:solidFill>
                  <a:schemeClr val="accent1"/>
                </a:solidFill>
              </a:rPr>
              <a:t>　　此后的几十年中，Unix仍在不断变化，其版权所有者不断变更，授权者的数量也在增加。Unix的版权曾经为AT&amp;T所有，之后Novell拥有了Unix，再之后Novell又将版权出售给了SCO。</a:t>
            </a:r>
          </a:p>
          <a:p>
            <a:r>
              <a:rPr lang="zh-CN" altLang="en-US" sz="2000" b="1">
                <a:solidFill>
                  <a:schemeClr val="accent1"/>
                </a:solidFill>
              </a:rPr>
              <a:t>　</a:t>
            </a:r>
          </a:p>
          <a:p>
            <a:r>
              <a:rPr lang="zh-CN" altLang="en-US" sz="2000" b="1">
                <a:solidFill>
                  <a:schemeClr val="accent1"/>
                </a:solidFill>
              </a:rPr>
              <a:t>　　Unix因为其安全、可靠、高效和功能强大的特点在服务器领域得到了广泛的应用。与此形成对比的是，在桌面和个人计算领域，微软的Windows系列和苹果的Mac OS系列产品占据了绝大部分市场。</a:t>
            </a:r>
          </a:p>
          <a:p>
            <a:endParaRPr lang="zh-CN" altLang="en-US" sz="2000" b="1">
              <a:solidFill>
                <a:schemeClr val="accent1"/>
              </a:solidFill>
            </a:endParaRPr>
          </a:p>
          <a:p>
            <a:r>
              <a:rPr lang="zh-CN" altLang="en-US" sz="2000" b="1">
                <a:solidFill>
                  <a:schemeClr val="accent1"/>
                </a:solidFill>
              </a:rPr>
              <a:t>　　Linux 操作系统是Unix 操作系统的一种克隆系统，诞生于20世纪90年代。1991年，芬兰赫尔辛基的学生Linus Torvalds出于自己使用与学习的需要，开发了类Unix且能在80386平台上运行的操作系统，命名为Linux。为了使每个需要它的人都能够容易地得到它，Linus Torvalds把Linux变成了“自由”软件。　</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bwMode="auto">
          <a:xfrm>
            <a:off x="7094570" y="1987577"/>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000" b="1" kern="0" dirty="0">
                <a:solidFill>
                  <a:prstClr val="black">
                    <a:lumMod val="75000"/>
                    <a:lumOff val="25000"/>
                  </a:prstClr>
                </a:solidFill>
                <a:latin typeface="微软雅黑" panose="020B0503020204020204" charset="-122"/>
                <a:ea typeface="微软雅黑" panose="020B0503020204020204" charset="-122"/>
              </a:rPr>
              <a:t>资料元（meta data）层</a:t>
            </a:r>
          </a:p>
        </p:txBody>
      </p:sp>
      <p:sp>
        <p:nvSpPr>
          <p:cNvPr id="54" name="椭圆 53"/>
          <p:cNvSpPr/>
          <p:nvPr/>
        </p:nvSpPr>
        <p:spPr bwMode="auto">
          <a:xfrm>
            <a:off x="3571894" y="1987577"/>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000" b="1" kern="0" dirty="0">
                <a:solidFill>
                  <a:prstClr val="black">
                    <a:lumMod val="75000"/>
                    <a:lumOff val="25000"/>
                  </a:prstClr>
                </a:solidFill>
                <a:latin typeface="微软雅黑" panose="020B0503020204020204" charset="-122"/>
                <a:ea typeface="微软雅黑" panose="020B0503020204020204" charset="-122"/>
              </a:rPr>
              <a:t>资料单元（Data Unit）层</a:t>
            </a:r>
          </a:p>
        </p:txBody>
      </p:sp>
      <p:sp>
        <p:nvSpPr>
          <p:cNvPr id="55" name="椭圆 54"/>
          <p:cNvSpPr/>
          <p:nvPr/>
        </p:nvSpPr>
        <p:spPr bwMode="auto">
          <a:xfrm>
            <a:off x="7257765" y="5271657"/>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文件系统层</a:t>
            </a:r>
          </a:p>
        </p:txBody>
      </p:sp>
      <p:sp>
        <p:nvSpPr>
          <p:cNvPr id="56" name="椭圆 55"/>
          <p:cNvSpPr/>
          <p:nvPr/>
        </p:nvSpPr>
        <p:spPr bwMode="auto">
          <a:xfrm>
            <a:off x="3571894" y="5271657"/>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文件名称层</a:t>
            </a:r>
          </a:p>
        </p:txBody>
      </p:sp>
      <p:sp>
        <p:nvSpPr>
          <p:cNvPr id="57" name="文本框 12"/>
          <p:cNvSpPr/>
          <p:nvPr/>
        </p:nvSpPr>
        <p:spPr bwMode="auto">
          <a:xfrm>
            <a:off x="4792798" y="3199328"/>
            <a:ext cx="2605952" cy="2609397"/>
          </a:xfrm>
          <a:custGeom>
            <a:avLst/>
            <a:gdLst>
              <a:gd name="T0" fmla="*/ 0 w 1302418"/>
              <a:gd name="T1" fmla="*/ 0 h 1302419"/>
              <a:gd name="T2" fmla="*/ 1302418 w 1302418"/>
              <a:gd name="T3" fmla="*/ 1302419 h 1302419"/>
            </a:gdLst>
            <a:ahLst/>
            <a:cxnLst/>
            <a:rect l="T0" t="T1" r="T2" b="T3"/>
            <a:pathLst>
              <a:path w="1302418" h="1302419">
                <a:moveTo>
                  <a:pt x="0" y="0"/>
                </a:moveTo>
                <a:lnTo>
                  <a:pt x="325500" y="106"/>
                </a:lnTo>
                <a:lnTo>
                  <a:pt x="244151" y="81454"/>
                </a:lnTo>
                <a:lnTo>
                  <a:pt x="406953" y="244256"/>
                </a:lnTo>
                <a:lnTo>
                  <a:pt x="650999" y="211"/>
                </a:lnTo>
                <a:lnTo>
                  <a:pt x="895202" y="244414"/>
                </a:lnTo>
                <a:lnTo>
                  <a:pt x="1057899" y="81717"/>
                </a:lnTo>
                <a:lnTo>
                  <a:pt x="976498" y="316"/>
                </a:lnTo>
                <a:lnTo>
                  <a:pt x="1301997" y="422"/>
                </a:lnTo>
                <a:lnTo>
                  <a:pt x="1302102" y="325921"/>
                </a:lnTo>
                <a:lnTo>
                  <a:pt x="1220701" y="244520"/>
                </a:lnTo>
                <a:lnTo>
                  <a:pt x="1058004" y="407217"/>
                </a:lnTo>
                <a:lnTo>
                  <a:pt x="1302208" y="651420"/>
                </a:lnTo>
                <a:lnTo>
                  <a:pt x="1058162" y="895466"/>
                </a:lnTo>
                <a:lnTo>
                  <a:pt x="1220964" y="1058268"/>
                </a:lnTo>
                <a:lnTo>
                  <a:pt x="1302313" y="976919"/>
                </a:lnTo>
                <a:lnTo>
                  <a:pt x="1302418" y="1302419"/>
                </a:lnTo>
                <a:lnTo>
                  <a:pt x="976919" y="1302313"/>
                </a:lnTo>
                <a:lnTo>
                  <a:pt x="1058267" y="1220965"/>
                </a:lnTo>
                <a:lnTo>
                  <a:pt x="895465" y="1058163"/>
                </a:lnTo>
                <a:lnTo>
                  <a:pt x="651420" y="1302208"/>
                </a:lnTo>
                <a:lnTo>
                  <a:pt x="407216" y="1058005"/>
                </a:lnTo>
                <a:lnTo>
                  <a:pt x="244519" y="1220702"/>
                </a:lnTo>
                <a:lnTo>
                  <a:pt x="325921" y="1302103"/>
                </a:lnTo>
                <a:lnTo>
                  <a:pt x="421" y="1301998"/>
                </a:lnTo>
                <a:lnTo>
                  <a:pt x="316" y="976498"/>
                </a:lnTo>
                <a:lnTo>
                  <a:pt x="81717" y="1057899"/>
                </a:lnTo>
                <a:lnTo>
                  <a:pt x="244414" y="895202"/>
                </a:lnTo>
                <a:lnTo>
                  <a:pt x="210" y="650999"/>
                </a:lnTo>
                <a:lnTo>
                  <a:pt x="244256" y="406953"/>
                </a:lnTo>
                <a:lnTo>
                  <a:pt x="81454" y="244151"/>
                </a:lnTo>
                <a:lnTo>
                  <a:pt x="105" y="325500"/>
                </a:lnTo>
                <a:lnTo>
                  <a:pt x="0" y="0"/>
                </a:lnTo>
                <a:close/>
              </a:path>
            </a:pathLst>
          </a:custGeom>
          <a:solidFill>
            <a:srgbClr val="003466"/>
          </a:solidFill>
          <a:ln>
            <a:noFill/>
          </a:ln>
        </p:spPr>
        <p:txBody>
          <a:bodyPr lIns="0" tIns="0" rIns="0" bIns="0" anchor="ctr"/>
          <a:lstStyle/>
          <a:p>
            <a:pPr algn="ctr" fontAlgn="base">
              <a:spcBef>
                <a:spcPct val="0"/>
              </a:spcBef>
              <a:spcAft>
                <a:spcPct val="0"/>
              </a:spcAft>
            </a:pPr>
            <a:r>
              <a:rPr lang="zh-CN" altLang="en-US" sz="3465" b="1">
                <a:solidFill>
                  <a:prstClr val="white"/>
                </a:solidFill>
                <a:latin typeface="微软雅黑" panose="020B0503020204020204" charset="-122"/>
                <a:ea typeface="微软雅黑" panose="020B0503020204020204" charset="-122"/>
              </a:rPr>
              <a:t>标题</a:t>
            </a:r>
          </a:p>
        </p:txBody>
      </p:sp>
      <p:sp>
        <p:nvSpPr>
          <p:cNvPr id="58" name="TextBox 27"/>
          <p:cNvSpPr txBox="1"/>
          <p:nvPr/>
        </p:nvSpPr>
        <p:spPr>
          <a:xfrm>
            <a:off x="8709660" y="2042795"/>
            <a:ext cx="2989580" cy="173291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是档案与资料夹的描述性资料存放的地方。本阶层包含Unix　系统下的inode　架构，NTFS　下的MFT　架构，与整个FAT　的目录架构。</a:t>
            </a:r>
          </a:p>
        </p:txBody>
      </p:sp>
      <p:sp>
        <p:nvSpPr>
          <p:cNvPr id="59" name="TextBox 29"/>
          <p:cNvSpPr txBox="1"/>
          <p:nvPr/>
        </p:nvSpPr>
        <p:spPr>
          <a:xfrm>
            <a:off x="8867941" y="5289361"/>
            <a:ext cx="2674165" cy="1412875"/>
          </a:xfrm>
          <a:prstGeom prst="rect">
            <a:avLst/>
          </a:prstGeom>
          <a:noFill/>
        </p:spPr>
        <p:txBody>
          <a:bodyPr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是其他特定的文件系统储存的地方，举例来说：每个资料单位的大小与有多少inode的架构。</a:t>
            </a:r>
          </a:p>
        </p:txBody>
      </p:sp>
      <p:sp>
        <p:nvSpPr>
          <p:cNvPr id="60" name="TextBox 30"/>
          <p:cNvSpPr txBox="1"/>
          <p:nvPr/>
        </p:nvSpPr>
        <p:spPr>
          <a:xfrm>
            <a:off x="440690" y="5271770"/>
            <a:ext cx="2979420" cy="141287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是文件与文件夹名称实际储存的地方，一般来说，这与meta data架构不同，但FAT文件系统除外。</a:t>
            </a:r>
          </a:p>
        </p:txBody>
      </p:sp>
      <p:sp>
        <p:nvSpPr>
          <p:cNvPr id="61" name="TextBox 31"/>
          <p:cNvSpPr txBox="1"/>
          <p:nvPr/>
        </p:nvSpPr>
        <p:spPr>
          <a:xfrm>
            <a:off x="593379" y="2202926"/>
            <a:ext cx="2674165" cy="1412875"/>
          </a:xfrm>
          <a:prstGeom prst="rect">
            <a:avLst/>
          </a:prstGeom>
          <a:noFill/>
        </p:spPr>
        <p:txBody>
          <a:bodyPr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存放档案与资料夹内容的地方。一般来说，当操作系统需要时，磁盘空间是从这一部分分配出去。</a:t>
            </a:r>
          </a:p>
        </p:txBody>
      </p:sp>
      <p:sp>
        <p:nvSpPr>
          <p:cNvPr id="6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5.4.2 Sleuth Kit</a:t>
            </a:r>
          </a:p>
        </p:txBody>
      </p:sp>
      <p:sp>
        <p:nvSpPr>
          <p:cNvPr id="2" name="文本框 1"/>
          <p:cNvSpPr txBox="1"/>
          <p:nvPr/>
        </p:nvSpPr>
        <p:spPr>
          <a:xfrm>
            <a:off x="53340" y="1098550"/>
            <a:ext cx="12169140" cy="922020"/>
          </a:xfrm>
          <a:prstGeom prst="rect">
            <a:avLst/>
          </a:prstGeom>
          <a:noFill/>
        </p:spPr>
        <p:txBody>
          <a:bodyPr wrap="square" rtlCol="0">
            <a:spAutoFit/>
          </a:bodyPr>
          <a:lstStyle/>
          <a:p>
            <a:r>
              <a:rPr lang="zh-CN" altLang="en-US" b="1">
                <a:solidFill>
                  <a:schemeClr val="accent1"/>
                </a:solidFill>
              </a:rPr>
              <a:t>　　Sleuth Kit是源码开放软件，可以检测Unix或是微软操作系统的文件与扇区，并允许使用者在执行中的系统复原并且制成映像文件来进行取证。该软件是由The Coroner's Toolkit（TCT）改写而来，除了可以读取除了Unix系统文件外，对于NTFS与FAT也可以顺利进行识别。为了提供支援相关的档案格式，TASK使用阶层式模式来设计，总共分成四个阶层：</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p:cTn id="13" dur="500" fill="hold"/>
                                        <p:tgtEl>
                                          <p:spTgt spid="54"/>
                                        </p:tgtEl>
                                        <p:attrNameLst>
                                          <p:attrName>ppt_w</p:attrName>
                                        </p:attrNameLst>
                                      </p:cBhvr>
                                      <p:tavLst>
                                        <p:tav tm="0">
                                          <p:val>
                                            <p:fltVal val="0"/>
                                          </p:val>
                                        </p:tav>
                                        <p:tav tm="100000">
                                          <p:val>
                                            <p:strVal val="#ppt_w"/>
                                          </p:val>
                                        </p:tav>
                                      </p:tavLst>
                                    </p:anim>
                                    <p:anim calcmode="lin" valueType="num">
                                      <p:cBhvr>
                                        <p:cTn id="14" dur="500" fill="hold"/>
                                        <p:tgtEl>
                                          <p:spTgt spid="54"/>
                                        </p:tgtEl>
                                        <p:attrNameLst>
                                          <p:attrName>ppt_h</p:attrName>
                                        </p:attrNameLst>
                                      </p:cBhvr>
                                      <p:tavLst>
                                        <p:tav tm="0">
                                          <p:val>
                                            <p:fltVal val="0"/>
                                          </p:val>
                                        </p:tav>
                                        <p:tav tm="100000">
                                          <p:val>
                                            <p:strVal val="#ppt_h"/>
                                          </p:val>
                                        </p:tav>
                                      </p:tavLst>
                                    </p:anim>
                                    <p:animEffect transition="in" filter="fade">
                                      <p:cBhvr>
                                        <p:cTn id="15" dur="500"/>
                                        <p:tgtEl>
                                          <p:spTgt spid="5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right)">
                                      <p:cBhvr>
                                        <p:cTn id="19" dur="500"/>
                                        <p:tgtEl>
                                          <p:spTgt spid="61"/>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p:cTn id="23" dur="500" fill="hold"/>
                                        <p:tgtEl>
                                          <p:spTgt spid="53"/>
                                        </p:tgtEl>
                                        <p:attrNameLst>
                                          <p:attrName>ppt_w</p:attrName>
                                        </p:attrNameLst>
                                      </p:cBhvr>
                                      <p:tavLst>
                                        <p:tav tm="0">
                                          <p:val>
                                            <p:fltVal val="0"/>
                                          </p:val>
                                        </p:tav>
                                        <p:tav tm="100000">
                                          <p:val>
                                            <p:strVal val="#ppt_w"/>
                                          </p:val>
                                        </p:tav>
                                      </p:tavLst>
                                    </p:anim>
                                    <p:anim calcmode="lin" valueType="num">
                                      <p:cBhvr>
                                        <p:cTn id="24" dur="500" fill="hold"/>
                                        <p:tgtEl>
                                          <p:spTgt spid="53"/>
                                        </p:tgtEl>
                                        <p:attrNameLst>
                                          <p:attrName>ppt_h</p:attrName>
                                        </p:attrNameLst>
                                      </p:cBhvr>
                                      <p:tavLst>
                                        <p:tav tm="0">
                                          <p:val>
                                            <p:fltVal val="0"/>
                                          </p:val>
                                        </p:tav>
                                        <p:tav tm="100000">
                                          <p:val>
                                            <p:strVal val="#ppt_h"/>
                                          </p:val>
                                        </p:tav>
                                      </p:tavLst>
                                    </p:anim>
                                    <p:animEffect transition="in" filter="fade">
                                      <p:cBhvr>
                                        <p:cTn id="25" dur="500"/>
                                        <p:tgtEl>
                                          <p:spTgt spid="53"/>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left)">
                                      <p:cBhvr>
                                        <p:cTn id="29" dur="500"/>
                                        <p:tgtEl>
                                          <p:spTgt spid="58"/>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56"/>
                                        </p:tgtEl>
                                        <p:attrNameLst>
                                          <p:attrName>style.visibility</p:attrName>
                                        </p:attrNameLst>
                                      </p:cBhvr>
                                      <p:to>
                                        <p:strVal val="visible"/>
                                      </p:to>
                                    </p:set>
                                    <p:anim calcmode="lin" valueType="num">
                                      <p:cBhvr>
                                        <p:cTn id="33" dur="500" fill="hold"/>
                                        <p:tgtEl>
                                          <p:spTgt spid="56"/>
                                        </p:tgtEl>
                                        <p:attrNameLst>
                                          <p:attrName>ppt_w</p:attrName>
                                        </p:attrNameLst>
                                      </p:cBhvr>
                                      <p:tavLst>
                                        <p:tav tm="0">
                                          <p:val>
                                            <p:fltVal val="0"/>
                                          </p:val>
                                        </p:tav>
                                        <p:tav tm="100000">
                                          <p:val>
                                            <p:strVal val="#ppt_w"/>
                                          </p:val>
                                        </p:tav>
                                      </p:tavLst>
                                    </p:anim>
                                    <p:anim calcmode="lin" valueType="num">
                                      <p:cBhvr>
                                        <p:cTn id="34" dur="500" fill="hold"/>
                                        <p:tgtEl>
                                          <p:spTgt spid="56"/>
                                        </p:tgtEl>
                                        <p:attrNameLst>
                                          <p:attrName>ppt_h</p:attrName>
                                        </p:attrNameLst>
                                      </p:cBhvr>
                                      <p:tavLst>
                                        <p:tav tm="0">
                                          <p:val>
                                            <p:fltVal val="0"/>
                                          </p:val>
                                        </p:tav>
                                        <p:tav tm="100000">
                                          <p:val>
                                            <p:strVal val="#ppt_h"/>
                                          </p:val>
                                        </p:tav>
                                      </p:tavLst>
                                    </p:anim>
                                    <p:animEffect transition="in" filter="fade">
                                      <p:cBhvr>
                                        <p:cTn id="35" dur="500"/>
                                        <p:tgtEl>
                                          <p:spTgt spid="56"/>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wipe(right)">
                                      <p:cBhvr>
                                        <p:cTn id="39" dur="500"/>
                                        <p:tgtEl>
                                          <p:spTgt spid="60"/>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p:cTn id="43" dur="500" fill="hold"/>
                                        <p:tgtEl>
                                          <p:spTgt spid="55"/>
                                        </p:tgtEl>
                                        <p:attrNameLst>
                                          <p:attrName>ppt_w</p:attrName>
                                        </p:attrNameLst>
                                      </p:cBhvr>
                                      <p:tavLst>
                                        <p:tav tm="0">
                                          <p:val>
                                            <p:fltVal val="0"/>
                                          </p:val>
                                        </p:tav>
                                        <p:tav tm="100000">
                                          <p:val>
                                            <p:strVal val="#ppt_w"/>
                                          </p:val>
                                        </p:tav>
                                      </p:tavLst>
                                    </p:anim>
                                    <p:anim calcmode="lin" valueType="num">
                                      <p:cBhvr>
                                        <p:cTn id="44" dur="500" fill="hold"/>
                                        <p:tgtEl>
                                          <p:spTgt spid="55"/>
                                        </p:tgtEl>
                                        <p:attrNameLst>
                                          <p:attrName>ppt_h</p:attrName>
                                        </p:attrNameLst>
                                      </p:cBhvr>
                                      <p:tavLst>
                                        <p:tav tm="0">
                                          <p:val>
                                            <p:fltVal val="0"/>
                                          </p:val>
                                        </p:tav>
                                        <p:tav tm="100000">
                                          <p:val>
                                            <p:strVal val="#ppt_h"/>
                                          </p:val>
                                        </p:tav>
                                      </p:tavLst>
                                    </p:anim>
                                    <p:animEffect transition="in" filter="fade">
                                      <p:cBhvr>
                                        <p:cTn id="45" dur="500"/>
                                        <p:tgtEl>
                                          <p:spTgt spid="55"/>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left)">
                                      <p:cBhvr>
                                        <p:cTn id="4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7" grpId="0" bldLvl="0" animBg="1"/>
      <p:bldP spid="58" grpId="0"/>
      <p:bldP spid="59" grpId="0"/>
      <p:bldP spid="60" grpId="0"/>
      <p:bldP spid="6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5.4.3 Autopsy</a:t>
            </a:r>
          </a:p>
        </p:txBody>
      </p:sp>
      <p:sp>
        <p:nvSpPr>
          <p:cNvPr id="2" name="文本框 1"/>
          <p:cNvSpPr txBox="1"/>
          <p:nvPr/>
        </p:nvSpPr>
        <p:spPr>
          <a:xfrm>
            <a:off x="198755" y="1336040"/>
            <a:ext cx="11802745" cy="3969385"/>
          </a:xfrm>
          <a:prstGeom prst="rect">
            <a:avLst/>
          </a:prstGeom>
          <a:noFill/>
        </p:spPr>
        <p:txBody>
          <a:bodyPr wrap="square" rtlCol="0">
            <a:spAutoFit/>
          </a:bodyPr>
          <a:lstStyle/>
          <a:p>
            <a:r>
              <a:rPr lang="zh-CN" altLang="en-US" b="1">
                <a:solidFill>
                  <a:schemeClr val="accent1"/>
                </a:solidFill>
              </a:rPr>
              <a:t>　　Autopsy刚开始并非为了Sleuth Kit而开发，在Sleuth Kit还未出现前，Autopsy　已经出现并与TCT结合，是TCT的图形化介面程序。其程序介面使用的是网页介面，主要用途是作为Computer Forensics，可为遭到入侵破坏的计算机系统进行“验尸”（Autopsy的英文解释即为验尸）。</a:t>
            </a:r>
          </a:p>
          <a:p>
            <a:r>
              <a:rPr lang="zh-CN" altLang="en-US" b="1">
                <a:solidFill>
                  <a:schemeClr val="accent1"/>
                </a:solidFill>
              </a:rPr>
              <a:t>　　无论具备特定目的，还是仅仅为了挑战自己能力，网络上每日都有大量的网络漏洞测试与攻击行动。但所有的入侵行为都是有迹可寻的，无论是全自动化攻击蠕虫、或单一的渗透攻击，入侵者的手法与使用的工具都可作为证据，甚至可用于区分出执行攻击的组织或个人。有些组织在网络上布署了数台honeypot系统，就是用来收集各式攻击手法、工具以及蠕虫。</a:t>
            </a:r>
          </a:p>
          <a:p>
            <a:r>
              <a:rPr lang="zh-CN" altLang="en-US" b="1">
                <a:solidFill>
                  <a:schemeClr val="accent1"/>
                </a:solidFill>
              </a:rPr>
              <a:t>　　Autopsy中的每个案件可依照受害主机建立文件分析，每个案件可包含数件主机资料（host），主机资料中再区分为磁盘映像。每个案件可设定由好几位的调查员进行调查，以建立归档机制。</a:t>
            </a:r>
          </a:p>
          <a:p>
            <a:r>
              <a:rPr lang="zh-CN" altLang="en-US" b="1">
                <a:solidFill>
                  <a:schemeClr val="accent1"/>
                </a:solidFill>
              </a:rPr>
              <a:t>除了基本的文件与磁盘映像资料外，Autopsy也提供“时间轴”（TimeLine）功能，可依照时间列出特定时间内遭到存取或建立的档案列表，轻易的分析出文件的建立顺序。</a:t>
            </a:r>
          </a:p>
          <a:p>
            <a:r>
              <a:rPr lang="zh-CN" altLang="en-US" b="1">
                <a:solidFill>
                  <a:schemeClr val="accent1"/>
                </a:solidFill>
              </a:rPr>
              <a:t>　　此外便是“Hash Database”功能，所谓的hash是对档案进行SHA－1或MD5验算。因为不同的入侵者使用的工具不同，即使使用的原始码相同，但是依照编译器、惯用的编译最佳化的不同，产生出来的二元程序必定不同。因此由“Hash Database”，可以逐渐归纳出攻击来源。</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5.4.4 SMART for Linux</a:t>
            </a:r>
          </a:p>
        </p:txBody>
      </p:sp>
      <p:sp>
        <p:nvSpPr>
          <p:cNvPr id="2" name="文本框 1"/>
          <p:cNvSpPr txBox="1"/>
          <p:nvPr/>
        </p:nvSpPr>
        <p:spPr>
          <a:xfrm>
            <a:off x="68580" y="1176020"/>
            <a:ext cx="11952605" cy="1198880"/>
          </a:xfrm>
          <a:prstGeom prst="rect">
            <a:avLst/>
          </a:prstGeom>
          <a:noFill/>
        </p:spPr>
        <p:txBody>
          <a:bodyPr wrap="square" rtlCol="0">
            <a:spAutoFit/>
          </a:bodyPr>
          <a:lstStyle/>
          <a:p>
            <a:r>
              <a:rPr lang="zh-CN" altLang="en-US" b="1">
                <a:solidFill>
                  <a:schemeClr val="accent1"/>
                </a:solidFill>
              </a:rPr>
              <a:t>　　SMART for Linux是一个由ASR Dato开发的，基于Linux的商业化的计算机取证与司法鉴定工具。SMART for Linux拥有较强的人机交互界面，被称为“下一代取证工具”。SMART可以在主界面上显示目前正与计算机相连接的存储设备，包括该设备的硬件类型信息，并能显示该设备上所有逻辑分区及未分区部分。诸如设备制造厂商、型号、序列号、存储容量之类的信息也能一目了然。</a:t>
            </a:r>
          </a:p>
        </p:txBody>
      </p:sp>
      <p:pic>
        <p:nvPicPr>
          <p:cNvPr id="3" name="图片 -2147482498" descr="smart1"/>
          <p:cNvPicPr>
            <a:picLocks noChangeAspect="1"/>
          </p:cNvPicPr>
          <p:nvPr/>
        </p:nvPicPr>
        <p:blipFill>
          <a:blip r:embed="rId3"/>
          <a:stretch>
            <a:fillRect/>
          </a:stretch>
        </p:blipFill>
        <p:spPr>
          <a:xfrm>
            <a:off x="3482975" y="2103120"/>
            <a:ext cx="6449060" cy="48063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5.4.4 SMART for Linux</a:t>
            </a:r>
            <a:endParaRPr lang="en-US" altLang="zh-CN" sz="2400" b="1" dirty="0">
              <a:solidFill>
                <a:prstClr val="black">
                  <a:lumMod val="75000"/>
                  <a:lumOff val="25000"/>
                </a:prstClr>
              </a:solidFill>
              <a:latin typeface="微软雅黑" panose="020B0503020204020204" charset="-122"/>
            </a:endParaRPr>
          </a:p>
        </p:txBody>
      </p:sp>
      <p:sp>
        <p:nvSpPr>
          <p:cNvPr id="100" name="文本框 99"/>
          <p:cNvSpPr txBox="1"/>
          <p:nvPr/>
        </p:nvSpPr>
        <p:spPr>
          <a:xfrm>
            <a:off x="702310" y="1352550"/>
            <a:ext cx="4601210" cy="1076325"/>
          </a:xfrm>
          <a:prstGeom prst="rect">
            <a:avLst/>
          </a:prstGeom>
          <a:noFill/>
          <a:ln w="9525">
            <a:noFill/>
          </a:ln>
        </p:spPr>
        <p:txBody>
          <a:bodyPr wrap="square">
            <a:spAutoFit/>
          </a:bodyPr>
          <a:lstStyle/>
          <a:p>
            <a:pPr indent="266700"/>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支持插件功能，而程序设计本身也采用了高度模块化的设计理念。这样可以在不影响核心功能的前提下，更好地进行错误修正和改进工作。如图所示：</a:t>
            </a:r>
            <a:endParaRPr lang="zh-CN" altLang="en-US" sz="1600" b="1">
              <a:solidFill>
                <a:schemeClr val="accent1"/>
              </a:solidFill>
              <a:ea typeface="宋体" panose="02010600030101010101" pitchFamily="2" charset="-122"/>
            </a:endParaRPr>
          </a:p>
        </p:txBody>
      </p:sp>
      <p:pic>
        <p:nvPicPr>
          <p:cNvPr id="3" name="图片 2"/>
          <p:cNvPicPr/>
          <p:nvPr/>
        </p:nvPicPr>
        <p:blipFill>
          <a:blip r:embed="rId3"/>
          <a:stretch>
            <a:fillRect/>
          </a:stretch>
        </p:blipFill>
        <p:spPr>
          <a:xfrm>
            <a:off x="901700" y="2428875"/>
            <a:ext cx="4202430" cy="4339590"/>
          </a:xfrm>
          <a:prstGeom prst="rect">
            <a:avLst/>
          </a:prstGeom>
          <a:noFill/>
          <a:ln w="9525">
            <a:noFill/>
          </a:ln>
        </p:spPr>
      </p:pic>
      <p:sp>
        <p:nvSpPr>
          <p:cNvPr id="4" name="文本框 3"/>
          <p:cNvSpPr txBox="1"/>
          <p:nvPr/>
        </p:nvSpPr>
        <p:spPr>
          <a:xfrm>
            <a:off x="6020435" y="165735"/>
            <a:ext cx="5080000" cy="829945"/>
          </a:xfrm>
          <a:prstGeom prst="rect">
            <a:avLst/>
          </a:prstGeom>
          <a:noFill/>
          <a:ln w="9525">
            <a:noFill/>
          </a:ln>
        </p:spPr>
        <p:txBody>
          <a:bodyPr>
            <a:spAutoFit/>
          </a:bodyPr>
          <a:lstStyle/>
          <a:p>
            <a:pPr indent="0" algn="ctr"/>
            <a:endParaRPr lang="zh-CN" sz="1600" b="1">
              <a:solidFill>
                <a:schemeClr val="accent1"/>
              </a:solidFill>
              <a:ea typeface="宋体" panose="02010600030101010101" pitchFamily="2" charset="-122"/>
            </a:endParaRPr>
          </a:p>
          <a:p>
            <a:pPr indent="0" algn="ctr"/>
            <a:r>
              <a:rPr lang="zh-CN" sz="1600" b="1">
                <a:solidFill>
                  <a:schemeClr val="accent1"/>
                </a:solidFill>
                <a:ea typeface="宋体" panose="02010600030101010101" pitchFamily="2" charset="-122"/>
              </a:rPr>
              <a:t>　</a:t>
            </a:r>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支持智能多线程运算，所有任务都可以按照实际需要进行中断、继续或者取消操作。如图所示：</a:t>
            </a:r>
            <a:endParaRPr lang="zh-CN" altLang="en-US" sz="1600" b="1">
              <a:solidFill>
                <a:schemeClr val="accent1"/>
              </a:solidFill>
              <a:ea typeface="宋体" panose="02010600030101010101" pitchFamily="2" charset="-122"/>
            </a:endParaRPr>
          </a:p>
        </p:txBody>
      </p:sp>
      <p:pic>
        <p:nvPicPr>
          <p:cNvPr id="6" name="图片 5"/>
          <p:cNvPicPr/>
          <p:nvPr/>
        </p:nvPicPr>
        <p:blipFill>
          <a:blip r:embed="rId4"/>
          <a:stretch>
            <a:fillRect/>
          </a:stretch>
        </p:blipFill>
        <p:spPr>
          <a:xfrm>
            <a:off x="6320155" y="1110615"/>
            <a:ext cx="3997325" cy="4636135"/>
          </a:xfrm>
          <a:prstGeom prst="rect">
            <a:avLst/>
          </a:prstGeom>
          <a:noFill/>
          <a:ln w="9525">
            <a:noFill/>
          </a:ln>
        </p:spPr>
      </p:pic>
      <p:sp>
        <p:nvSpPr>
          <p:cNvPr id="7" name="文本框 6"/>
          <p:cNvSpPr txBox="1"/>
          <p:nvPr/>
        </p:nvSpPr>
        <p:spPr>
          <a:xfrm>
            <a:off x="6020435" y="5746750"/>
            <a:ext cx="5080000" cy="1076325"/>
          </a:xfrm>
          <a:prstGeom prst="rect">
            <a:avLst/>
          </a:prstGeom>
          <a:noFill/>
          <a:ln w="9525">
            <a:noFill/>
          </a:ln>
        </p:spPr>
        <p:txBody>
          <a:bodyPr wrap="square">
            <a:spAutoFit/>
          </a:bodyPr>
          <a:lstStyle/>
          <a:p>
            <a:pPr indent="0" algn="ctr"/>
            <a:endParaRPr lang="zh-CN" sz="1600" b="1">
              <a:solidFill>
                <a:schemeClr val="accent1"/>
              </a:solidFill>
              <a:ea typeface="宋体" panose="02010600030101010101" pitchFamily="2" charset="-122"/>
            </a:endParaRPr>
          </a:p>
          <a:p>
            <a:pPr indent="0" algn="ctr"/>
            <a:r>
              <a:rPr lang="zh-CN" sz="1600" b="1">
                <a:solidFill>
                  <a:schemeClr val="accent1"/>
                </a:solidFill>
                <a:ea typeface="宋体" panose="02010600030101010101" pitchFamily="2" charset="-122"/>
              </a:rPr>
              <a:t>　</a:t>
            </a:r>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的数据采集模式较为强大，允许用户对目标磁盘建立一个可以进行搜索作业的纯粹的比特级压缩镜像，而其他一些工具无法建立真正比特级的镜像。</a:t>
            </a:r>
            <a:endParaRPr lang="zh-CN" altLang="en-US" sz="1600" b="1">
              <a:solidFill>
                <a:schemeClr val="accent1"/>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5.4.4 SMART for Linux</a:t>
            </a:r>
            <a:endParaRPr lang="en-US" altLang="zh-CN" sz="2400" b="1" dirty="0">
              <a:solidFill>
                <a:prstClr val="black">
                  <a:lumMod val="75000"/>
                  <a:lumOff val="25000"/>
                </a:prstClr>
              </a:solidFill>
              <a:latin typeface="微软雅黑" panose="020B0503020204020204" charset="-122"/>
            </a:endParaRPr>
          </a:p>
        </p:txBody>
      </p:sp>
      <p:sp>
        <p:nvSpPr>
          <p:cNvPr id="100" name="文本框 99"/>
          <p:cNvSpPr txBox="1"/>
          <p:nvPr/>
        </p:nvSpPr>
        <p:spPr>
          <a:xfrm>
            <a:off x="288290" y="1540510"/>
            <a:ext cx="5756275" cy="583565"/>
          </a:xfrm>
          <a:prstGeom prst="rect">
            <a:avLst/>
          </a:prstGeom>
          <a:noFill/>
          <a:ln w="9525">
            <a:noFill/>
          </a:ln>
        </p:spPr>
        <p:txBody>
          <a:bodyPr wrap="square">
            <a:spAutoFit/>
          </a:bodyPr>
          <a:lstStyle/>
          <a:p>
            <a:pPr indent="266700"/>
            <a:r>
              <a:rPr lang="zh-CN" sz="1600" b="1">
                <a:solidFill>
                  <a:schemeClr val="accent1"/>
                </a:solidFill>
                <a:ea typeface="宋体" panose="02010600030101010101" pitchFamily="2" charset="-122"/>
              </a:rPr>
              <a:t>当数据采集进行时，系统会记录更多的</a:t>
            </a:r>
            <a:r>
              <a:rPr lang="en-US" sz="1600" b="1">
                <a:solidFill>
                  <a:schemeClr val="accent1"/>
                </a:solidFill>
                <a:latin typeface="宋体" panose="02010600030101010101" pitchFamily="2" charset="-122"/>
              </a:rPr>
              <a:t>hash</a:t>
            </a:r>
            <a:r>
              <a:rPr lang="zh-CN" sz="1600" b="1">
                <a:solidFill>
                  <a:schemeClr val="accent1"/>
                </a:solidFill>
                <a:ea typeface="宋体" panose="02010600030101010101" pitchFamily="2" charset="-122"/>
              </a:rPr>
              <a:t>函数运行流程，这样在数据分析时可以充分讨论这些细节。如图</a:t>
            </a:r>
            <a:r>
              <a:rPr lang="en-US" sz="1600" b="1">
                <a:solidFill>
                  <a:schemeClr val="accent1"/>
                </a:solidFill>
                <a:latin typeface="Times New Roman" panose="02020603050405020304" charset="0"/>
              </a:rPr>
              <a:t> </a:t>
            </a:r>
            <a:r>
              <a:rPr lang="zh-CN" sz="1600" b="1">
                <a:solidFill>
                  <a:schemeClr val="accent1"/>
                </a:solidFill>
                <a:ea typeface="宋体" panose="02010600030101010101" pitchFamily="2" charset="-122"/>
              </a:rPr>
              <a:t>所示：</a:t>
            </a:r>
            <a:endParaRPr lang="zh-CN" altLang="en-US" sz="1600" b="1">
              <a:solidFill>
                <a:schemeClr val="accent1"/>
              </a:solidFill>
              <a:ea typeface="宋体" panose="02010600030101010101" pitchFamily="2" charset="-122"/>
            </a:endParaRPr>
          </a:p>
        </p:txBody>
      </p:sp>
      <p:pic>
        <p:nvPicPr>
          <p:cNvPr id="3" name="图片 -2147482379" descr="smart4"/>
          <p:cNvPicPr>
            <a:picLocks noChangeAspect="1"/>
          </p:cNvPicPr>
          <p:nvPr/>
        </p:nvPicPr>
        <p:blipFill>
          <a:blip r:embed="rId3"/>
          <a:stretch>
            <a:fillRect/>
          </a:stretch>
        </p:blipFill>
        <p:spPr>
          <a:xfrm>
            <a:off x="33655" y="2541270"/>
            <a:ext cx="6266180" cy="3613150"/>
          </a:xfrm>
          <a:prstGeom prst="rect">
            <a:avLst/>
          </a:prstGeom>
          <a:noFill/>
          <a:ln w="9525">
            <a:noFill/>
          </a:ln>
        </p:spPr>
      </p:pic>
      <p:sp>
        <p:nvSpPr>
          <p:cNvPr id="2" name="文本框 1"/>
          <p:cNvSpPr txBox="1"/>
          <p:nvPr/>
        </p:nvSpPr>
        <p:spPr>
          <a:xfrm>
            <a:off x="6868160" y="964882"/>
            <a:ext cx="5080000" cy="1076325"/>
          </a:xfrm>
          <a:prstGeom prst="rect">
            <a:avLst/>
          </a:prstGeom>
          <a:noFill/>
          <a:ln w="9525">
            <a:noFill/>
          </a:ln>
        </p:spPr>
        <p:txBody>
          <a:bodyPr>
            <a:spAutoFit/>
          </a:bodyPr>
          <a:lstStyle/>
          <a:p>
            <a:pPr indent="266700"/>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可以同时复制多份数据镜像，这样用户就可以同时制作备份镜像和工作对象镜像，以下截图显示了采集界面，图中选项表示在获得</a:t>
            </a:r>
            <a:r>
              <a:rPr lang="en-US" sz="1600" b="1">
                <a:solidFill>
                  <a:schemeClr val="accent1"/>
                </a:solidFill>
                <a:latin typeface="Times New Roman" panose="02020603050405020304" charset="0"/>
              </a:rPr>
              <a:t>/dev/sda1</a:t>
            </a:r>
            <a:r>
              <a:rPr lang="zh-CN" sz="1600" b="1">
                <a:solidFill>
                  <a:schemeClr val="accent1"/>
                </a:solidFill>
                <a:ea typeface="宋体" panose="02010600030101010101" pitchFamily="2" charset="-122"/>
              </a:rPr>
              <a:t>镜像的同时，将该镜像复制到另一个硬盘驱动器。如图所示：</a:t>
            </a:r>
            <a:endParaRPr lang="zh-CN" altLang="en-US" sz="1600" b="1">
              <a:solidFill>
                <a:schemeClr val="accent1"/>
              </a:solidFill>
              <a:ea typeface="宋体" panose="02010600030101010101" pitchFamily="2" charset="-122"/>
            </a:endParaRPr>
          </a:p>
        </p:txBody>
      </p:sp>
      <p:pic>
        <p:nvPicPr>
          <p:cNvPr id="4" name="图片 -2147482494" descr="smart5"/>
          <p:cNvPicPr>
            <a:picLocks noChangeAspect="1"/>
          </p:cNvPicPr>
          <p:nvPr/>
        </p:nvPicPr>
        <p:blipFill>
          <a:blip r:embed="rId4"/>
          <a:stretch>
            <a:fillRect/>
          </a:stretch>
        </p:blipFill>
        <p:spPr>
          <a:xfrm>
            <a:off x="6449695" y="2541270"/>
            <a:ext cx="5608320" cy="325882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5.4.4 SMART for Linux</a:t>
            </a:r>
            <a:endParaRPr lang="en-US" altLang="zh-CN" sz="2400" b="1" dirty="0">
              <a:solidFill>
                <a:prstClr val="black">
                  <a:lumMod val="75000"/>
                  <a:lumOff val="25000"/>
                </a:prstClr>
              </a:solidFill>
              <a:latin typeface="微软雅黑" panose="020B0503020204020204" charset="-122"/>
            </a:endParaRPr>
          </a:p>
        </p:txBody>
      </p:sp>
      <p:sp>
        <p:nvSpPr>
          <p:cNvPr id="100" name="文本框 99"/>
          <p:cNvSpPr txBox="1"/>
          <p:nvPr/>
        </p:nvSpPr>
        <p:spPr>
          <a:xfrm>
            <a:off x="200660" y="1071562"/>
            <a:ext cx="5080000" cy="1322070"/>
          </a:xfrm>
          <a:prstGeom prst="rect">
            <a:avLst/>
          </a:prstGeom>
          <a:noFill/>
          <a:ln w="9525">
            <a:noFill/>
          </a:ln>
        </p:spPr>
        <p:txBody>
          <a:bodyPr>
            <a:spAutoFit/>
          </a:bodyPr>
          <a:lstStyle/>
          <a:p>
            <a:pPr indent="266700"/>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在进行</a:t>
            </a:r>
            <a:r>
              <a:rPr lang="en-US" sz="1600" b="1">
                <a:solidFill>
                  <a:schemeClr val="accent1"/>
                </a:solidFill>
                <a:latin typeface="Times New Roman" panose="02020603050405020304" charset="0"/>
              </a:rPr>
              <a:t>hash</a:t>
            </a:r>
            <a:r>
              <a:rPr lang="zh-CN" sz="1600" b="1">
                <a:solidFill>
                  <a:schemeClr val="accent1"/>
                </a:solidFill>
                <a:ea typeface="宋体" panose="02010600030101010101" pitchFamily="2" charset="-122"/>
              </a:rPr>
              <a:t>操作时产生了大量信息，该过程贯穿整个数据采集和分析过程，这也是别的工具不具备的功能。这些信息都可以通过相关选项进行查看。</a:t>
            </a:r>
            <a:r>
              <a:rPr lang="en-US" sz="1600" b="1">
                <a:solidFill>
                  <a:schemeClr val="accent1"/>
                </a:solidFill>
                <a:latin typeface="Times New Roman" panose="02020603050405020304" charset="0"/>
              </a:rPr>
              <a:t>SMART</a:t>
            </a:r>
            <a:r>
              <a:rPr lang="zh-CN" sz="1600" b="1">
                <a:solidFill>
                  <a:schemeClr val="accent1"/>
                </a:solidFill>
                <a:ea typeface="宋体" panose="02010600030101010101" pitchFamily="2" charset="-122"/>
              </a:rPr>
              <a:t>提供了真正有意义的分析：将镜像和物理设备的</a:t>
            </a:r>
            <a:r>
              <a:rPr lang="en-US" sz="1600" b="1">
                <a:solidFill>
                  <a:schemeClr val="accent1"/>
                </a:solidFill>
                <a:latin typeface="Times New Roman" panose="02020603050405020304" charset="0"/>
              </a:rPr>
              <a:t>hash</a:t>
            </a:r>
            <a:r>
              <a:rPr lang="zh-CN" sz="1600" b="1">
                <a:solidFill>
                  <a:schemeClr val="accent1"/>
                </a:solidFill>
                <a:ea typeface="宋体" panose="02010600030101010101" pitchFamily="2" charset="-122"/>
              </a:rPr>
              <a:t>值进行比较。如图</a:t>
            </a:r>
            <a:r>
              <a:rPr lang="en-US" sz="1600" b="1">
                <a:solidFill>
                  <a:schemeClr val="accent1"/>
                </a:solidFill>
                <a:latin typeface="Times New Roman" panose="02020603050405020304" charset="0"/>
              </a:rPr>
              <a:t> </a:t>
            </a:r>
            <a:r>
              <a:rPr lang="zh-CN" sz="1600" b="1">
                <a:solidFill>
                  <a:schemeClr val="accent1"/>
                </a:solidFill>
                <a:ea typeface="宋体" panose="02010600030101010101" pitchFamily="2" charset="-122"/>
              </a:rPr>
              <a:t>所示：</a:t>
            </a:r>
            <a:endParaRPr lang="zh-CN" altLang="en-US" sz="1600" b="1">
              <a:solidFill>
                <a:schemeClr val="accent1"/>
              </a:solidFill>
              <a:ea typeface="宋体" panose="02010600030101010101" pitchFamily="2" charset="-122"/>
            </a:endParaRPr>
          </a:p>
        </p:txBody>
      </p:sp>
      <p:pic>
        <p:nvPicPr>
          <p:cNvPr id="3" name="图片 2"/>
          <p:cNvPicPr/>
          <p:nvPr/>
        </p:nvPicPr>
        <p:blipFill>
          <a:blip r:embed="rId3"/>
          <a:stretch>
            <a:fillRect/>
          </a:stretch>
        </p:blipFill>
        <p:spPr>
          <a:xfrm>
            <a:off x="174625" y="2393315"/>
            <a:ext cx="5335905" cy="4298950"/>
          </a:xfrm>
          <a:prstGeom prst="rect">
            <a:avLst/>
          </a:prstGeom>
          <a:noFill/>
          <a:ln w="9525">
            <a:noFill/>
          </a:ln>
        </p:spPr>
      </p:pic>
      <p:sp>
        <p:nvSpPr>
          <p:cNvPr id="4" name="文本框 3"/>
          <p:cNvSpPr txBox="1"/>
          <p:nvPr/>
        </p:nvSpPr>
        <p:spPr>
          <a:xfrm>
            <a:off x="6399530" y="902018"/>
            <a:ext cx="5080000" cy="1322070"/>
          </a:xfrm>
          <a:prstGeom prst="rect">
            <a:avLst/>
          </a:prstGeom>
          <a:noFill/>
          <a:ln w="9525">
            <a:noFill/>
          </a:ln>
        </p:spPr>
        <p:txBody>
          <a:bodyPr>
            <a:spAutoFit/>
          </a:bodyPr>
          <a:lstStyle/>
          <a:p>
            <a:pPr indent="266700"/>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提供了一个跟</a:t>
            </a:r>
            <a:r>
              <a:rPr lang="en-US" sz="1600" b="1">
                <a:solidFill>
                  <a:schemeClr val="accent1"/>
                </a:solidFill>
                <a:latin typeface="Times New Roman" panose="02020603050405020304" charset="0"/>
              </a:rPr>
              <a:t>KDE</a:t>
            </a:r>
            <a:r>
              <a:rPr lang="zh-CN" sz="1600" b="1">
                <a:solidFill>
                  <a:schemeClr val="accent1"/>
                </a:solidFill>
                <a:ea typeface="宋体" panose="02010600030101010101" pitchFamily="2" charset="-122"/>
              </a:rPr>
              <a:t>和</a:t>
            </a:r>
            <a:r>
              <a:rPr lang="en-US" sz="1600" b="1">
                <a:solidFill>
                  <a:schemeClr val="accent1"/>
                </a:solidFill>
                <a:latin typeface="宋体" panose="02010600030101010101" pitchFamily="2" charset="-122"/>
              </a:rPr>
              <a:t>GNOME</a:t>
            </a:r>
            <a:r>
              <a:rPr lang="zh-CN" sz="1600" b="1">
                <a:solidFill>
                  <a:schemeClr val="accent1"/>
                </a:solidFill>
                <a:ea typeface="宋体" panose="02010600030101010101" pitchFamily="2" charset="-122"/>
              </a:rPr>
              <a:t>类似的接口界面方便用户操作，</a:t>
            </a:r>
            <a:r>
              <a:rPr lang="en-US" sz="1600" b="1">
                <a:solidFill>
                  <a:schemeClr val="accent1"/>
                </a:solidFill>
                <a:latin typeface="Times New Roman" panose="02020603050405020304" charset="0"/>
              </a:rPr>
              <a:t>SMART</a:t>
            </a:r>
            <a:r>
              <a:rPr lang="zh-CN" sz="1600" b="1">
                <a:solidFill>
                  <a:schemeClr val="accent1"/>
                </a:solidFill>
                <a:ea typeface="宋体" panose="02010600030101010101" pitchFamily="2" charset="-122"/>
              </a:rPr>
              <a:t>可以让用户安全地预览几乎任何格式的数据。</a:t>
            </a:r>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允许用户挂接设备、分区及镜像等。</a:t>
            </a:r>
            <a:endParaRPr lang="en-US" sz="1600" b="1">
              <a:solidFill>
                <a:schemeClr val="accent1"/>
              </a:solidFill>
              <a:latin typeface="宋体" panose="02010600030101010101" pitchFamily="2" charset="-122"/>
            </a:endParaRPr>
          </a:p>
          <a:p>
            <a:pPr indent="266700"/>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支持对保留属性和路径的已删除文件进行恢复，同时对具体情况进行统计分析。如图所示：</a:t>
            </a:r>
            <a:endParaRPr lang="zh-CN" altLang="en-US" sz="1600" b="1">
              <a:solidFill>
                <a:schemeClr val="accent1"/>
              </a:solidFill>
              <a:ea typeface="宋体" panose="02010600030101010101" pitchFamily="2" charset="-122"/>
            </a:endParaRPr>
          </a:p>
        </p:txBody>
      </p:sp>
      <p:pic>
        <p:nvPicPr>
          <p:cNvPr id="6" name="图片 5"/>
          <p:cNvPicPr/>
          <p:nvPr/>
        </p:nvPicPr>
        <p:blipFill>
          <a:blip r:embed="rId4"/>
          <a:stretch>
            <a:fillRect/>
          </a:stretch>
        </p:blipFill>
        <p:spPr>
          <a:xfrm>
            <a:off x="5868670" y="2258060"/>
            <a:ext cx="5888990" cy="450024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5.4.4 SMART for Linux</a:t>
            </a:r>
            <a:endParaRPr lang="en-US" altLang="zh-CN" sz="2400" b="1" dirty="0">
              <a:solidFill>
                <a:prstClr val="black">
                  <a:lumMod val="75000"/>
                  <a:lumOff val="25000"/>
                </a:prstClr>
              </a:solidFill>
              <a:latin typeface="微软雅黑" panose="020B0503020204020204" charset="-122"/>
            </a:endParaRPr>
          </a:p>
        </p:txBody>
      </p:sp>
      <p:sp>
        <p:nvSpPr>
          <p:cNvPr id="100" name="文本框 99"/>
          <p:cNvSpPr txBox="1"/>
          <p:nvPr/>
        </p:nvSpPr>
        <p:spPr>
          <a:xfrm>
            <a:off x="150495" y="1382395"/>
            <a:ext cx="5588000" cy="829945"/>
          </a:xfrm>
          <a:prstGeom prst="rect">
            <a:avLst/>
          </a:prstGeom>
          <a:noFill/>
          <a:ln w="9525">
            <a:noFill/>
          </a:ln>
        </p:spPr>
        <p:txBody>
          <a:bodyPr wrap="square">
            <a:spAutoFit/>
          </a:bodyPr>
          <a:lstStyle/>
          <a:p>
            <a:pPr indent="266700"/>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支持灵活的表达式搜索规则，可建立搜索关键字字典，它的搜索功能是该软件最大的优势所在。用户可以编写复杂的脚本，自动处理搜索任务和搜索结果。如图</a:t>
            </a:r>
            <a:r>
              <a:rPr lang="en-US" sz="1600" b="1">
                <a:solidFill>
                  <a:schemeClr val="accent1"/>
                </a:solidFill>
                <a:latin typeface="Times New Roman" panose="02020603050405020304" charset="0"/>
              </a:rPr>
              <a:t> </a:t>
            </a:r>
            <a:r>
              <a:rPr lang="zh-CN" sz="1600" b="1">
                <a:solidFill>
                  <a:schemeClr val="accent1"/>
                </a:solidFill>
                <a:ea typeface="宋体" panose="02010600030101010101" pitchFamily="2" charset="-122"/>
              </a:rPr>
              <a:t>所示：</a:t>
            </a:r>
            <a:endParaRPr lang="zh-CN" altLang="en-US" sz="1600" b="1">
              <a:solidFill>
                <a:schemeClr val="accent1"/>
              </a:solidFill>
              <a:ea typeface="宋体" panose="02010600030101010101" pitchFamily="2" charset="-122"/>
            </a:endParaRPr>
          </a:p>
        </p:txBody>
      </p:sp>
      <p:pic>
        <p:nvPicPr>
          <p:cNvPr id="3" name="图片 2"/>
          <p:cNvPicPr/>
          <p:nvPr/>
        </p:nvPicPr>
        <p:blipFill>
          <a:blip r:embed="rId3"/>
          <a:stretch>
            <a:fillRect/>
          </a:stretch>
        </p:blipFill>
        <p:spPr>
          <a:xfrm>
            <a:off x="81280" y="2339340"/>
            <a:ext cx="5897245" cy="4427855"/>
          </a:xfrm>
          <a:prstGeom prst="rect">
            <a:avLst/>
          </a:prstGeom>
          <a:noFill/>
          <a:ln w="9525">
            <a:noFill/>
          </a:ln>
        </p:spPr>
      </p:pic>
      <p:sp>
        <p:nvSpPr>
          <p:cNvPr id="4" name="文本框 3"/>
          <p:cNvSpPr txBox="1"/>
          <p:nvPr/>
        </p:nvSpPr>
        <p:spPr>
          <a:xfrm>
            <a:off x="6658610" y="810895"/>
            <a:ext cx="5080000" cy="829945"/>
          </a:xfrm>
          <a:prstGeom prst="rect">
            <a:avLst/>
          </a:prstGeom>
          <a:noFill/>
          <a:ln w="9525">
            <a:noFill/>
          </a:ln>
        </p:spPr>
        <p:txBody>
          <a:bodyPr>
            <a:spAutoFit/>
          </a:bodyPr>
          <a:lstStyle/>
          <a:p>
            <a:pPr indent="266700"/>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支持对</a:t>
            </a:r>
            <a:r>
              <a:rPr lang="en-US" sz="1600" b="1">
                <a:solidFill>
                  <a:schemeClr val="accent1"/>
                </a:solidFill>
                <a:latin typeface="Times New Roman" panose="02020603050405020304" charset="0"/>
              </a:rPr>
              <a:t>16</a:t>
            </a:r>
            <a:r>
              <a:rPr lang="zh-CN" sz="1600" b="1">
                <a:solidFill>
                  <a:schemeClr val="accent1"/>
                </a:solidFill>
                <a:ea typeface="宋体" panose="02010600030101010101" pitchFamily="2" charset="-122"/>
              </a:rPr>
              <a:t>进制数据进行查看和编辑，用户能够对所有数据进行哈希、输出和日志记录操作。它的数据查看器可以识别目前所有的存储结构。如图</a:t>
            </a:r>
            <a:r>
              <a:rPr lang="en-US" sz="1600" b="1">
                <a:solidFill>
                  <a:schemeClr val="accent1"/>
                </a:solidFill>
                <a:latin typeface="Times New Roman" panose="02020603050405020304" charset="0"/>
              </a:rPr>
              <a:t> </a:t>
            </a:r>
            <a:r>
              <a:rPr lang="zh-CN" sz="1600" b="1">
                <a:solidFill>
                  <a:schemeClr val="accent1"/>
                </a:solidFill>
                <a:ea typeface="宋体" panose="02010600030101010101" pitchFamily="2" charset="-122"/>
              </a:rPr>
              <a:t>所示：</a:t>
            </a:r>
            <a:endParaRPr lang="zh-CN" altLang="en-US" sz="1600" b="1">
              <a:solidFill>
                <a:schemeClr val="accent1"/>
              </a:solidFill>
              <a:ea typeface="宋体" panose="02010600030101010101" pitchFamily="2" charset="-122"/>
            </a:endParaRPr>
          </a:p>
        </p:txBody>
      </p:sp>
      <p:pic>
        <p:nvPicPr>
          <p:cNvPr id="5" name="图片 4"/>
          <p:cNvPicPr/>
          <p:nvPr/>
        </p:nvPicPr>
        <p:blipFill>
          <a:blip r:embed="rId4"/>
          <a:stretch>
            <a:fillRect/>
          </a:stretch>
        </p:blipFill>
        <p:spPr>
          <a:xfrm>
            <a:off x="6421755" y="1800225"/>
            <a:ext cx="5553710" cy="4622165"/>
          </a:xfrm>
          <a:prstGeom prst="rect">
            <a:avLst/>
          </a:prstGeom>
          <a:noFill/>
          <a:ln w="9525">
            <a:noFill/>
          </a:ln>
        </p:spPr>
      </p:pic>
      <p:sp>
        <p:nvSpPr>
          <p:cNvPr id="101" name="文本框 100"/>
          <p:cNvSpPr txBox="1"/>
          <p:nvPr/>
        </p:nvSpPr>
        <p:spPr>
          <a:xfrm>
            <a:off x="5372100" y="5848350"/>
            <a:ext cx="5080000" cy="414020"/>
          </a:xfrm>
          <a:prstGeom prst="rect">
            <a:avLst/>
          </a:prstGeom>
          <a:noFill/>
          <a:ln w="9525">
            <a:noFill/>
          </a:ln>
        </p:spPr>
        <p:txBody>
          <a:bodyPr>
            <a:spAutoFit/>
          </a:bodyPr>
          <a:lstStyle/>
          <a:p>
            <a:pPr indent="0" algn="ctr"/>
            <a:endParaRPr lang="en-US" sz="1050" b="0">
              <a:latin typeface="宋体" panose="02010600030101010101" pitchFamily="2" charset="-122"/>
            </a:endParaRPr>
          </a:p>
          <a:p>
            <a:pPr indent="0" algn="ctr"/>
            <a:r>
              <a:rPr lang="en-US" sz="1050" b="0">
                <a:latin typeface="宋体" panose="02010600030101010101" pitchFamily="2" charset="-122"/>
              </a:rPr>
              <a:t> </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5.4.4 SMART for Linux</a:t>
            </a:r>
            <a:endParaRPr lang="en-US" altLang="zh-CN" sz="2400" b="1" dirty="0">
              <a:solidFill>
                <a:prstClr val="black">
                  <a:lumMod val="75000"/>
                  <a:lumOff val="25000"/>
                </a:prstClr>
              </a:solidFill>
              <a:latin typeface="微软雅黑" panose="020B0503020204020204" charset="-122"/>
            </a:endParaRPr>
          </a:p>
        </p:txBody>
      </p:sp>
      <p:sp>
        <p:nvSpPr>
          <p:cNvPr id="101" name="文本框 100"/>
          <p:cNvSpPr txBox="1"/>
          <p:nvPr/>
        </p:nvSpPr>
        <p:spPr>
          <a:xfrm>
            <a:off x="228600" y="1269365"/>
            <a:ext cx="11734165" cy="829945"/>
          </a:xfrm>
          <a:prstGeom prst="rect">
            <a:avLst/>
          </a:prstGeom>
          <a:noFill/>
          <a:ln w="9525">
            <a:noFill/>
          </a:ln>
        </p:spPr>
        <p:txBody>
          <a:bodyPr wrap="square">
            <a:spAutoFit/>
          </a:bodyPr>
          <a:lstStyle/>
          <a:p>
            <a:pPr indent="266700"/>
            <a:r>
              <a:rPr lang="en-US" b="1">
                <a:solidFill>
                  <a:schemeClr val="accent1"/>
                </a:solidFill>
                <a:latin typeface="宋体" panose="02010600030101010101" pitchFamily="2" charset="-122"/>
              </a:rPr>
              <a:t>SMART</a:t>
            </a:r>
            <a:r>
              <a:rPr lang="zh-CN" b="1">
                <a:solidFill>
                  <a:schemeClr val="accent1"/>
                </a:solidFill>
                <a:ea typeface="宋体" panose="02010600030101010101" pitchFamily="2" charset="-122"/>
              </a:rPr>
              <a:t>具有完善的报表功能，可将选中的事件日志输出为</a:t>
            </a:r>
            <a:r>
              <a:rPr lang="en-US" b="1">
                <a:solidFill>
                  <a:schemeClr val="accent1"/>
                </a:solidFill>
                <a:latin typeface="Times New Roman" panose="02020603050405020304" charset="0"/>
              </a:rPr>
              <a:t>HTML</a:t>
            </a:r>
            <a:r>
              <a:rPr lang="zh-CN" b="1">
                <a:solidFill>
                  <a:schemeClr val="accent1"/>
                </a:solidFill>
                <a:ea typeface="宋体" panose="02010600030101010101" pitchFamily="2" charset="-122"/>
              </a:rPr>
              <a:t>文件，并可通过相关选项查看其具体情况。如图所示：</a:t>
            </a:r>
            <a:endParaRPr lang="en-US" sz="1200" b="0">
              <a:latin typeface="宋体" panose="02010600030101010101" pitchFamily="2" charset="-122"/>
            </a:endParaRPr>
          </a:p>
          <a:p>
            <a:pPr indent="266700"/>
            <a:r>
              <a:rPr lang="en-US" sz="1200" b="0">
                <a:latin typeface="宋体" panose="02010600030101010101" pitchFamily="2" charset="-122"/>
              </a:rPr>
              <a:t> </a:t>
            </a:r>
            <a:endParaRPr lang="en-US" altLang="en-US" sz="1200" b="0">
              <a:latin typeface="宋体" panose="02010600030101010101" pitchFamily="2" charset="-122"/>
            </a:endParaRPr>
          </a:p>
        </p:txBody>
      </p:sp>
      <p:graphicFrame>
        <p:nvGraphicFramePr>
          <p:cNvPr id="2" name="表格 1"/>
          <p:cNvGraphicFramePr/>
          <p:nvPr/>
        </p:nvGraphicFramePr>
        <p:xfrm>
          <a:off x="3556000" y="2294572"/>
          <a:ext cx="4217670" cy="2844800"/>
        </p:xfrm>
        <a:graphic>
          <a:graphicData uri="http://schemas.openxmlformats.org/drawingml/2006/table">
            <a:tbl>
              <a:tblPr firstRow="1" bandRow="1">
                <a:tableStyleId>{5940675A-B579-460E-94D1-54222C63F5DA}</a:tableStyleId>
              </a:tblPr>
              <a:tblGrid>
                <a:gridCol w="4217988">
                  <a:extLst>
                    <a:ext uri="{9D8B030D-6E8A-4147-A177-3AD203B41FA5}">
                      <a16:colId xmlns:a16="http://schemas.microsoft.com/office/drawing/2014/main" val="20000"/>
                    </a:ext>
                  </a:extLst>
                </a:gridCol>
              </a:tblGrid>
              <a:tr h="2844800">
                <a:tc>
                  <a:txBody>
                    <a:bodyPr/>
                    <a:lstStyle/>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3" name="图片 2"/>
          <p:cNvPicPr/>
          <p:nvPr/>
        </p:nvPicPr>
        <p:blipFill>
          <a:blip r:embed="rId3"/>
          <a:stretch>
            <a:fillRect/>
          </a:stretch>
        </p:blipFill>
        <p:spPr>
          <a:xfrm>
            <a:off x="2019935" y="1824990"/>
            <a:ext cx="7665720" cy="506857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8627"/>
            <a:ext cx="12192000" cy="68580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4909625" y="0"/>
            <a:ext cx="7282375" cy="68580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7455877" y="0"/>
            <a:ext cx="3836237" cy="3601329"/>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10631699" y="0"/>
            <a:ext cx="1320831" cy="1239951"/>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5351233" y="5916052"/>
            <a:ext cx="1320831" cy="941949"/>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357595" y="5126636"/>
            <a:ext cx="2413741" cy="1735915"/>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6341704"/>
            <a:ext cx="698515" cy="516296"/>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3689995"/>
            <a:ext cx="3060700" cy="287328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4743429"/>
            <a:ext cx="1113311" cy="1045137"/>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7420"/>
            <a:ext cx="1405095" cy="1319055"/>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8897620" y="5780193"/>
            <a:ext cx="2686473" cy="42989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00" tIns="49000" rIns="98000" bIns="4900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2160" dirty="0">
                <a:solidFill>
                  <a:schemeClr val="accent2"/>
                </a:solidFill>
                <a:latin typeface="微软雅黑" panose="020B0503020204020204" charset="-122"/>
                <a:ea typeface="微软雅黑" panose="020B0503020204020204" charset="-122"/>
                <a:sym typeface="+mn-ea"/>
              </a:rPr>
              <a:t>德才兼备 </a:t>
            </a:r>
            <a:r>
              <a:rPr lang="en-US" altLang="zh-CN" sz="2160" dirty="0">
                <a:solidFill>
                  <a:schemeClr val="accent2"/>
                </a:solidFill>
                <a:latin typeface="微软雅黑" panose="020B0503020204020204" charset="-122"/>
                <a:ea typeface="微软雅黑" panose="020B0503020204020204" charset="-122"/>
                <a:sym typeface="+mn-ea"/>
              </a:rPr>
              <a:t>• </a:t>
            </a:r>
            <a:r>
              <a:rPr lang="zh-CN" altLang="en-US" sz="2160" dirty="0">
                <a:solidFill>
                  <a:schemeClr val="accent2"/>
                </a:solidFill>
                <a:latin typeface="微软雅黑" panose="020B0503020204020204" charset="-122"/>
                <a:ea typeface="微软雅黑" panose="020B0503020204020204" charset="-122"/>
                <a:sym typeface="+mn-ea"/>
              </a:rPr>
              <a:t>文武双全</a:t>
            </a:r>
          </a:p>
        </p:txBody>
      </p:sp>
      <p:sp>
        <p:nvSpPr>
          <p:cNvPr id="20" name="TextBox 42"/>
          <p:cNvSpPr txBox="1"/>
          <p:nvPr/>
        </p:nvSpPr>
        <p:spPr>
          <a:xfrm>
            <a:off x="3236357" y="1635249"/>
            <a:ext cx="2377440" cy="755650"/>
          </a:xfrm>
          <a:prstGeom prst="rect">
            <a:avLst/>
          </a:prstGeom>
          <a:noFill/>
        </p:spPr>
        <p:txBody>
          <a:bodyPr wrap="none" rtlCol="0">
            <a:spAutoFit/>
          </a:bodyPr>
          <a:lstStyle/>
          <a:p>
            <a:pPr algn="ctr"/>
            <a:r>
              <a:rPr lang="zh-CN" altLang="en-US" sz="4320" b="1" dirty="0">
                <a:solidFill>
                  <a:prstClr val="black"/>
                </a:solidFill>
                <a:latin typeface="微软雅黑" panose="020B0503020204020204" charset="-122"/>
                <a:ea typeface="微软雅黑" panose="020B0503020204020204" charset="-122"/>
                <a:sym typeface="+mn-ea"/>
              </a:rPr>
              <a:t>谢谢观赏  </a:t>
            </a:r>
            <a:endParaRPr lang="zh-CN" altLang="en-US" sz="4320" b="1" dirty="0">
              <a:solidFill>
                <a:prstClr val="black"/>
              </a:solidFill>
              <a:latin typeface="微软雅黑" panose="020B0503020204020204" charset="-122"/>
              <a:ea typeface="微软雅黑" panose="020B0503020204020204" charset="-122"/>
            </a:endParaRPr>
          </a:p>
        </p:txBody>
      </p:sp>
      <p:cxnSp>
        <p:nvCxnSpPr>
          <p:cNvPr id="21" name="直接连接符 20"/>
          <p:cNvCxnSpPr/>
          <p:nvPr/>
        </p:nvCxnSpPr>
        <p:spPr>
          <a:xfrm>
            <a:off x="1871531" y="2510112"/>
            <a:ext cx="5106631" cy="0"/>
          </a:xfrm>
          <a:prstGeom prst="line">
            <a:avLst/>
          </a:prstGeom>
          <a:noFill/>
          <a:ln w="28575" cap="flat" cmpd="sng" algn="ctr">
            <a:solidFill>
              <a:srgbClr val="003466"/>
            </a:solidFill>
            <a:prstDash val="solid"/>
          </a:ln>
          <a:effectLst/>
        </p:spPr>
      </p:cxnSp>
      <p:pic>
        <p:nvPicPr>
          <p:cNvPr id="4" name="图片 3" descr="0"/>
          <p:cNvPicPr>
            <a:picLocks noChangeAspect="1"/>
          </p:cNvPicPr>
          <p:nvPr/>
        </p:nvPicPr>
        <p:blipFill>
          <a:blip r:embed="rId4"/>
          <a:stretch>
            <a:fillRect/>
          </a:stretch>
        </p:blipFill>
        <p:spPr>
          <a:xfrm>
            <a:off x="8382000" y="3097953"/>
            <a:ext cx="3716867" cy="26839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543449" y="4540119"/>
            <a:ext cx="1867083"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000" kern="0" dirty="0">
                <a:solidFill>
                  <a:prstClr val="black"/>
                </a:solidFill>
                <a:latin typeface="微软雅黑" panose="020B0503020204020204" charset="-122"/>
                <a:ea typeface="微软雅黑" panose="020B0503020204020204" charset="-122"/>
              </a:rPr>
              <a:t>Unix是一个模块化的系统。</a:t>
            </a:r>
          </a:p>
        </p:txBody>
      </p:sp>
      <p:sp>
        <p:nvSpPr>
          <p:cNvPr id="20" name="KSO_GT2.1.1"/>
          <p:cNvSpPr txBox="1"/>
          <p:nvPr/>
        </p:nvSpPr>
        <p:spPr>
          <a:xfrm>
            <a:off x="6665595" y="4540250"/>
            <a:ext cx="5605780" cy="228028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为了实现模块化设计，Unix系统的所有资源全部以文件的形式呈现。文件不再仅仅是我们熟知的数据存储文件，在Unix系统中，大部分外围设备都被看作文件，如硬盘驱动器、控制台、端口，甚至网络适配器也被看作文件。 </a:t>
            </a:r>
          </a:p>
        </p:txBody>
      </p:sp>
      <p:sp>
        <p:nvSpPr>
          <p:cNvPr id="21" name="椭圆 20"/>
          <p:cNvSpPr/>
          <p:nvPr/>
        </p:nvSpPr>
        <p:spPr>
          <a:xfrm>
            <a:off x="1554376" y="2695585"/>
            <a:ext cx="2814064" cy="281436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200" kern="0" dirty="0">
                <a:solidFill>
                  <a:prstClr val="black"/>
                </a:solidFill>
                <a:latin typeface="微软雅黑" panose="020B0503020204020204" charset="-122"/>
                <a:ea typeface="微软雅黑" panose="020B0503020204020204" charset="-122"/>
              </a:rPr>
              <a:t>Unix使用了虚拟存储。</a:t>
            </a:r>
          </a:p>
        </p:txBody>
      </p:sp>
      <p:cxnSp>
        <p:nvCxnSpPr>
          <p:cNvPr id="22" name="肘形连接符 27"/>
          <p:cNvCxnSpPr>
            <a:cxnSpLocks noChangeShapeType="1"/>
          </p:cNvCxnSpPr>
          <p:nvPr/>
        </p:nvCxnSpPr>
        <p:spPr bwMode="auto">
          <a:xfrm flipV="1">
            <a:off x="4447009" y="3365575"/>
            <a:ext cx="2301289"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6664960" y="2416175"/>
            <a:ext cx="5396865" cy="202501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也就是说当系统内存被完全占用的时候，内核将部分内存数据写入交换分区，这个交换分区位于硬盘上的一个特定位置。交换分区对于Unix/Linux系统是非常重要的，甚至在系统关闭后，交换分区中的数据还能继续保存，这样就为搜查取证提供了可能。</a:t>
            </a:r>
          </a:p>
        </p:txBody>
      </p:sp>
      <p:cxnSp>
        <p:nvCxnSpPr>
          <p:cNvPr id="24" name="肘形连接符 8"/>
          <p:cNvCxnSpPr>
            <a:cxnSpLocks noChangeShapeType="1"/>
          </p:cNvCxnSpPr>
          <p:nvPr/>
        </p:nvCxnSpPr>
        <p:spPr bwMode="auto">
          <a:xfrm flipV="1">
            <a:off x="5437505" y="5120640"/>
            <a:ext cx="1058545" cy="676910"/>
          </a:xfrm>
          <a:prstGeom prst="bentConnector3">
            <a:avLst>
              <a:gd name="adj1" fmla="val 50030"/>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967826" y="1581506"/>
            <a:ext cx="1867085"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000" kern="0" dirty="0">
                <a:solidFill>
                  <a:prstClr val="black"/>
                </a:solidFill>
                <a:latin typeface="微软雅黑" panose="020B0503020204020204" charset="-122"/>
                <a:ea typeface="微软雅黑" panose="020B0503020204020204" charset="-122"/>
              </a:rPr>
              <a:t>Unix内核是操作系统的管理和控制中心，常驻内存。</a:t>
            </a:r>
          </a:p>
        </p:txBody>
      </p:sp>
      <p:sp>
        <p:nvSpPr>
          <p:cNvPr id="26" name="KSO_GT2.1.1"/>
          <p:cNvSpPr txBox="1"/>
          <p:nvPr/>
        </p:nvSpPr>
        <p:spPr>
          <a:xfrm>
            <a:off x="5596890" y="810895"/>
            <a:ext cx="6674485" cy="149796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内核的功能包括：处理系统调用；文件的打开、读写和关闭；处理应用程序的装载和启动；处理应用程序间的通信；处理诸如键盘、鼠标、网络、打印机、扫描仪、显示器等外围设备的交互。</a:t>
            </a:r>
          </a:p>
        </p:txBody>
      </p:sp>
      <p:cxnSp>
        <p:nvCxnSpPr>
          <p:cNvPr id="27" name="肘形连接符 11"/>
          <p:cNvCxnSpPr>
            <a:cxnSpLocks noChangeShapeType="1"/>
            <a:stCxn id="25" idx="6"/>
          </p:cNvCxnSpPr>
          <p:nvPr/>
        </p:nvCxnSpPr>
        <p:spPr bwMode="auto">
          <a:xfrm flipV="1">
            <a:off x="2834640" y="1717040"/>
            <a:ext cx="2762250" cy="796925"/>
          </a:xfrm>
          <a:prstGeom prst="bentConnector3">
            <a:avLst>
              <a:gd name="adj1" fmla="val 50000"/>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5.1.2 Unix/Linux系统组成</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177290" y="946785"/>
            <a:ext cx="3232785" cy="398780"/>
          </a:xfrm>
          <a:prstGeom prst="rect">
            <a:avLst/>
          </a:prstGeom>
          <a:noFill/>
        </p:spPr>
        <p:txBody>
          <a:bodyPr wrap="square" rtlCol="0">
            <a:spAutoFit/>
          </a:bodyPr>
          <a:lstStyle/>
          <a:p>
            <a:r>
              <a:rPr lang="zh-CN" altLang="en-US" sz="2000" b="1">
                <a:solidFill>
                  <a:schemeClr val="accent1"/>
                </a:solidFill>
              </a:rPr>
              <a:t>一、Unix内核及其主要特点</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75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750"/>
                                        <p:tgtEl>
                                          <p:spTgt spid="1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750"/>
                                        <p:tgtEl>
                                          <p:spTgt spid="2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750"/>
                                        <p:tgtEl>
                                          <p:spTgt spid="2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750"/>
                                        <p:tgtEl>
                                          <p:spTgt spid="24"/>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5.1.2 Unix/Linux系统组成</a:t>
            </a:r>
          </a:p>
        </p:txBody>
      </p:sp>
      <p:sp>
        <p:nvSpPr>
          <p:cNvPr id="2" name="文本框 1"/>
          <p:cNvSpPr txBox="1"/>
          <p:nvPr/>
        </p:nvSpPr>
        <p:spPr>
          <a:xfrm>
            <a:off x="60325" y="1146175"/>
            <a:ext cx="12240895" cy="5323205"/>
          </a:xfrm>
          <a:prstGeom prst="rect">
            <a:avLst/>
          </a:prstGeom>
          <a:noFill/>
        </p:spPr>
        <p:txBody>
          <a:bodyPr wrap="square" rtlCol="0">
            <a:spAutoFit/>
          </a:bodyPr>
          <a:lstStyle/>
          <a:p>
            <a:r>
              <a:rPr lang="zh-CN" altLang="en-US" sz="2000" b="1">
                <a:solidFill>
                  <a:schemeClr val="accent1"/>
                </a:solidFill>
              </a:rPr>
              <a:t>二、Shell</a:t>
            </a:r>
          </a:p>
          <a:p>
            <a:endParaRPr lang="zh-CN" altLang="en-US" sz="2000" b="1">
              <a:solidFill>
                <a:schemeClr val="accent1"/>
              </a:solidFill>
            </a:endParaRPr>
          </a:p>
          <a:p>
            <a:r>
              <a:rPr lang="zh-CN" altLang="en-US" sz="2000" b="1">
                <a:solidFill>
                  <a:schemeClr val="accent1"/>
                </a:solidFill>
              </a:rPr>
              <a:t>　　在传统的Unix版本中，命令行模式是其主要的用户界面，虽然不同的Unix版本提供了类似于X Window的视窗环境，但命令行模式的功能更为强大，更有利于对系统进行调查取证。当用户登录到Unix并进入命令行模式时，事实上用户是在与一个命令语言解释程序进行交互，这个命令语言解释程序通常被称为Shell。Shell接收输入的命令文本，对其进行解释并加以执行。</a:t>
            </a:r>
          </a:p>
          <a:p>
            <a:r>
              <a:rPr lang="zh-CN" altLang="en-US" sz="2000" b="1">
                <a:solidFill>
                  <a:schemeClr val="accent1"/>
                </a:solidFill>
              </a:rPr>
              <a:t>　　Unix的命令解释程序不但可以直接接受单一的行命令，还可用来运行shell脚本，这种脚本类似于DOS下的批处理文件，但比批处理文件功能强大的多。在系统启动时，很多启动程序都是由shell脚本编写的。在用户登录前后，很多管理和维护程序也都由shell脚本来完成。</a:t>
            </a:r>
          </a:p>
          <a:p>
            <a:r>
              <a:rPr lang="zh-CN" altLang="en-US" sz="2000" b="1">
                <a:solidFill>
                  <a:schemeClr val="accent1"/>
                </a:solidFill>
              </a:rPr>
              <a:t>　　Unix最初的解释程序是Bourne Shell，它在所有的Unix系统中都能被找到，通常位于/bin/sh下。这个Shell是非常简单和快速的，但由于功能简单，现在用户已经很少将它作为一个命令Shell了。</a:t>
            </a:r>
          </a:p>
          <a:p>
            <a:r>
              <a:rPr lang="zh-CN" altLang="en-US" sz="2000" b="1">
                <a:solidFill>
                  <a:schemeClr val="accent1"/>
                </a:solidFill>
              </a:rPr>
              <a:t>　　目前比较流行的Shell是tcsh和Korn Shell（一般简写为ksh）。tcsh支持在命令行使用vi和emacs的文本编辑命令和格式，支持显示命令回溯表，支持拼写校正，并拥有监视登录、用户或终端的能力。ksh是Bourne Shell的改进版本，保留了Bourne Shell的结构文件和命令组成，同时还包含了许多C Shell的增强功能，包括别名命令、命令回溯和作业控制。</a:t>
            </a:r>
          </a:p>
          <a:p>
            <a:r>
              <a:rPr lang="zh-CN" altLang="en-US" sz="2000" b="1">
                <a:solidFill>
                  <a:schemeClr val="accent1"/>
                </a:solidFill>
              </a:rPr>
              <a:t>　　在Linux下，目前默认的Shell被称为Bourne Again Shell，简写为bash，它在功能上与ksh类似。运用shell的命令回溯功能，在shell命令没有被故意删除或隐藏的情况下，能够方便地发现历史命令。</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5.1.2 Unix/Linux系统组成</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29235" y="1635125"/>
            <a:ext cx="11732895" cy="3784600"/>
          </a:xfrm>
          <a:prstGeom prst="rect">
            <a:avLst/>
          </a:prstGeom>
          <a:noFill/>
        </p:spPr>
        <p:txBody>
          <a:bodyPr wrap="square" rtlCol="0">
            <a:spAutoFit/>
          </a:bodyPr>
          <a:lstStyle/>
          <a:p>
            <a:r>
              <a:rPr lang="zh-CN" altLang="en-US" sz="2000" b="1">
                <a:solidFill>
                  <a:schemeClr val="accent1"/>
                </a:solidFill>
              </a:rPr>
              <a:t>三、Unix的文件系统及其存储结构</a:t>
            </a:r>
          </a:p>
          <a:p>
            <a:endParaRPr lang="zh-CN" altLang="en-US" sz="2000" b="1">
              <a:solidFill>
                <a:schemeClr val="accent1"/>
              </a:solidFill>
            </a:endParaRPr>
          </a:p>
          <a:p>
            <a:r>
              <a:rPr lang="zh-CN" altLang="en-US" sz="2000" b="1">
                <a:solidFill>
                  <a:schemeClr val="accent1"/>
                </a:solidFill>
              </a:rPr>
              <a:t>　　在Unix中，所有资源都被当作文件来对待，形成Unix的文件系统。每个文件都具有同样的物理实现，即字节流，就是一个连续的字节序列。没有性质上不同的文件，Unix并不区分二进制和文本文件。文件中的信息可以当作二进制或文本处理，但文件本身拥有同样的标准格式。字节流格式同样适用于键盘和显示器等设备，当用户在键盘上敲入数据时，数据则被当作与文件一样的字节流标准格式来处理。类似地，从应用程序的输入输出拥有同样的字节流格式。</a:t>
            </a:r>
          </a:p>
          <a:p>
            <a:endParaRPr lang="zh-CN" altLang="en-US" sz="2000" b="1">
              <a:solidFill>
                <a:schemeClr val="accent1"/>
              </a:solidFill>
            </a:endParaRPr>
          </a:p>
          <a:p>
            <a:r>
              <a:rPr lang="zh-CN" altLang="en-US" sz="2000" b="1">
                <a:solidFill>
                  <a:schemeClr val="accent1"/>
                </a:solidFill>
              </a:rPr>
              <a:t>　　Unix文件系统采用了层次型的目录结构来组织文件，以根目录“/”为起点向下展开，每一个目录可能包含了文件和其他的目录。它既不像DOS那样把所有文件均置于顶层下，又不像MAC OS那样都置于System Folder之中。在这一点上，虽然Windows的文件系统模式与Unix有类似之处，但Unix的文件系统比Windows做得更好。这也正是Unix文件系统效率高的关键所在。</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877754" y="1783628"/>
            <a:ext cx="3275330"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５</a:t>
            </a: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.2</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152853" y="2804516"/>
            <a:ext cx="7540373" cy="9677"/>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
        <p:nvSpPr>
          <p:cNvPr id="9" name="文本框 8"/>
          <p:cNvSpPr txBox="1"/>
          <p:nvPr/>
        </p:nvSpPr>
        <p:spPr>
          <a:xfrm>
            <a:off x="5012055" y="2027555"/>
            <a:ext cx="7270750" cy="645160"/>
          </a:xfrm>
          <a:prstGeom prst="rect">
            <a:avLst/>
          </a:prstGeom>
          <a:noFill/>
        </p:spPr>
        <p:txBody>
          <a:bodyPr wrap="none" rtlCol="0">
            <a:spAutoFit/>
          </a:bodyPr>
          <a:lstStyle/>
          <a:p>
            <a:pPr algn="l"/>
            <a:r>
              <a:rPr lang="zh-CN" altLang="en-US" sz="3600" b="1" dirty="0">
                <a:solidFill>
                  <a:prstClr val="black">
                    <a:lumMod val="85000"/>
                    <a:lumOff val="15000"/>
                  </a:prstClr>
                </a:solidFill>
                <a:latin typeface="微软雅黑" panose="020B0503020204020204" charset="-122"/>
                <a:ea typeface="微软雅黑" panose="020B0503020204020204" charset="-122"/>
                <a:sym typeface="+mn-ea"/>
              </a:rPr>
              <a:t>Unix/Linux系统中电子证据的获取</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515" y="350520"/>
            <a:ext cx="5657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5.2.1 Unix/Linux现场证据获取</a:t>
            </a:r>
          </a:p>
        </p:txBody>
      </p:sp>
      <p:sp>
        <p:nvSpPr>
          <p:cNvPr id="2" name="文本框 1"/>
          <p:cNvSpPr txBox="1"/>
          <p:nvPr/>
        </p:nvSpPr>
        <p:spPr>
          <a:xfrm>
            <a:off x="297815" y="1595120"/>
            <a:ext cx="11783060" cy="2245360"/>
          </a:xfrm>
          <a:prstGeom prst="rect">
            <a:avLst/>
          </a:prstGeom>
          <a:noFill/>
        </p:spPr>
        <p:txBody>
          <a:bodyPr wrap="square" rtlCol="0">
            <a:spAutoFit/>
          </a:bodyPr>
          <a:lstStyle/>
          <a:p>
            <a:r>
              <a:rPr lang="en-US" altLang="zh-CN" sz="2000" b="1">
                <a:solidFill>
                  <a:schemeClr val="accent1"/>
                </a:solidFill>
              </a:rPr>
              <a:t> </a:t>
            </a:r>
            <a:r>
              <a:rPr lang="zh-CN" altLang="en-US" sz="2000" b="1">
                <a:solidFill>
                  <a:schemeClr val="accent1"/>
                </a:solidFill>
              </a:rPr>
              <a:t>　　为了保护现场，第一要务即为获取现场证据。对于Unix/Linux操作系统来说，获取现场证据是指最大限度地保存当前系统的运行状态。</a:t>
            </a:r>
          </a:p>
          <a:p>
            <a:endParaRPr lang="zh-CN" altLang="en-US" sz="2000" b="1">
              <a:solidFill>
                <a:schemeClr val="accent1"/>
              </a:solidFill>
            </a:endParaRPr>
          </a:p>
          <a:p>
            <a:r>
              <a:rPr lang="zh-CN" altLang="en-US" sz="2000" b="1">
                <a:solidFill>
                  <a:schemeClr val="accent1"/>
                </a:solidFill>
              </a:rPr>
              <a:t>　　在取证的初期，并不知道所收集的数据哪些有用，哪些没用，但是作为未来的参考，我们必须尽可能保存数据，尤其是那些容易被改变的数据，例如屏幕信息、内存信息、网络连接信息、进程信息等，也就是所谓的易挥发性数据。但是必须注意到，要完全收集一台计算机的状态是不可能的，检查和收集数据本身的行为就会改变当前计算机的运行状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decel="100000"/>
                                        <p:tgtEl>
                                          <p:spTgt spid="2"/>
                                        </p:tgtEl>
                                      </p:cBhvr>
                                    </p:animEffect>
                                    <p:anim calcmode="lin" valueType="num">
                                      <p:cBhvr>
                                        <p:cTn id="8" dur="400" decel="100000" fill="hold"/>
                                        <p:tgtEl>
                                          <p:spTgt spid="2"/>
                                        </p:tgtEl>
                                        <p:attrNameLst>
                                          <p:attrName>style.rotation</p:attrName>
                                        </p:attrNameLst>
                                      </p:cBhvr>
                                      <p:tavLst>
                                        <p:tav tm="0">
                                          <p:val>
                                            <p:fltVal val="-90"/>
                                          </p:val>
                                        </p:tav>
                                        <p:tav tm="100000">
                                          <p:val>
                                            <p:fltVal val="0"/>
                                          </p:val>
                                        </p:tav>
                                      </p:tavLst>
                                    </p:anim>
                                    <p:anim calcmode="lin" valueType="num">
                                      <p:cBhvr>
                                        <p:cTn id="9" dur="400" decel="100000" fill="hold"/>
                                        <p:tgtEl>
                                          <p:spTgt spid="2"/>
                                        </p:tgtEl>
                                        <p:attrNameLst>
                                          <p:attrName>ppt_x</p:attrName>
                                        </p:attrNameLst>
                                      </p:cBhvr>
                                      <p:tavLst>
                                        <p:tav tm="0">
                                          <p:val>
                                            <p:strVal val="#ppt_x+0.4"/>
                                          </p:val>
                                        </p:tav>
                                        <p:tav tm="100000">
                                          <p:val>
                                            <p:strVal val="#ppt_x-0.05"/>
                                          </p:val>
                                        </p:tav>
                                      </p:tavLst>
                                    </p:anim>
                                    <p:anim calcmode="lin" valueType="num">
                                      <p:cBhvr>
                                        <p:cTn id="10" dur="400" decel="100000" fill="hold"/>
                                        <p:tgtEl>
                                          <p:spTgt spid="2"/>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2"/>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3209">
      <a:dk1>
        <a:srgbClr val="C8A843"/>
      </a:dk1>
      <a:lt1>
        <a:srgbClr val="00BDC6"/>
      </a:lt1>
      <a:dk2>
        <a:srgbClr val="C276B8"/>
      </a:dk2>
      <a:lt2>
        <a:srgbClr val="8DC21F"/>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3800</Words>
  <Application>Microsoft Office PowerPoint</Application>
  <PresentationFormat>宽屏</PresentationFormat>
  <Paragraphs>433</Paragraphs>
  <Slides>48</Slides>
  <Notes>48</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48</vt:i4>
      </vt:variant>
    </vt:vector>
  </HeadingPairs>
  <TitlesOfParts>
    <vt:vector size="59" baseType="lpstr">
      <vt:lpstr>Adobe 黑体 Std R</vt:lpstr>
      <vt:lpstr>Aharoni</vt:lpstr>
      <vt:lpstr>Impact MT Std</vt:lpstr>
      <vt:lpstr>宋体</vt:lpstr>
      <vt:lpstr>微软雅黑</vt:lpstr>
      <vt:lpstr>造字工房悦黑体验版常规体</vt:lpstr>
      <vt:lpstr>Arial</vt:lpstr>
      <vt:lpstr>Calibri</vt:lpstr>
      <vt:lpstr>Times New Roman</vt:lpstr>
      <vt:lpstr>Office 主题​​</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PC</cp:lastModifiedBy>
  <cp:revision>34</cp:revision>
  <dcterms:created xsi:type="dcterms:W3CDTF">2019-05-06T09:15:00Z</dcterms:created>
  <dcterms:modified xsi:type="dcterms:W3CDTF">2022-02-17T08:36:43Z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