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handoutMasterIdLst>
    <p:handoutMasterId r:id="rId62"/>
  </p:handoutMasterIdLst>
  <p:sldIdLst>
    <p:sldId id="312" r:id="rId3"/>
    <p:sldId id="313" r:id="rId4"/>
    <p:sldId id="314" r:id="rId5"/>
    <p:sldId id="393" r:id="rId6"/>
    <p:sldId id="394" r:id="rId7"/>
    <p:sldId id="395" r:id="rId8"/>
    <p:sldId id="427" r:id="rId9"/>
    <p:sldId id="428" r:id="rId10"/>
    <p:sldId id="429" r:id="rId11"/>
    <p:sldId id="410" r:id="rId12"/>
    <p:sldId id="409" r:id="rId13"/>
    <p:sldId id="411" r:id="rId14"/>
    <p:sldId id="323" r:id="rId15"/>
    <p:sldId id="412" r:id="rId16"/>
    <p:sldId id="413" r:id="rId17"/>
    <p:sldId id="430" r:id="rId18"/>
    <p:sldId id="431" r:id="rId19"/>
    <p:sldId id="432" r:id="rId20"/>
    <p:sldId id="433" r:id="rId21"/>
    <p:sldId id="434" r:id="rId22"/>
    <p:sldId id="435" r:id="rId23"/>
    <p:sldId id="436" r:id="rId24"/>
    <p:sldId id="454" r:id="rId25"/>
    <p:sldId id="455" r:id="rId26"/>
    <p:sldId id="456" r:id="rId27"/>
    <p:sldId id="457" r:id="rId28"/>
    <p:sldId id="458" r:id="rId29"/>
    <p:sldId id="459" r:id="rId30"/>
    <p:sldId id="460" r:id="rId31"/>
    <p:sldId id="461" r:id="rId32"/>
    <p:sldId id="462" r:id="rId33"/>
    <p:sldId id="463" r:id="rId34"/>
    <p:sldId id="475" r:id="rId35"/>
    <p:sldId id="476" r:id="rId36"/>
    <p:sldId id="477" r:id="rId37"/>
    <p:sldId id="478" r:id="rId38"/>
    <p:sldId id="479" r:id="rId39"/>
    <p:sldId id="339" r:id="rId40"/>
    <p:sldId id="480" r:id="rId41"/>
    <p:sldId id="481" r:id="rId42"/>
    <p:sldId id="482" r:id="rId43"/>
    <p:sldId id="483" r:id="rId44"/>
    <p:sldId id="484" r:id="rId45"/>
    <p:sldId id="485" r:id="rId46"/>
    <p:sldId id="486" r:id="rId47"/>
    <p:sldId id="487" r:id="rId48"/>
    <p:sldId id="488" r:id="rId49"/>
    <p:sldId id="489" r:id="rId50"/>
    <p:sldId id="349" r:id="rId51"/>
    <p:sldId id="383" r:id="rId52"/>
    <p:sldId id="384" r:id="rId53"/>
    <p:sldId id="385" r:id="rId54"/>
    <p:sldId id="386" r:id="rId55"/>
    <p:sldId id="387" r:id="rId56"/>
    <p:sldId id="388" r:id="rId57"/>
    <p:sldId id="389" r:id="rId58"/>
    <p:sldId id="392" r:id="rId59"/>
    <p:sldId id="31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6" d="100"/>
          <a:sy n="86" d="100"/>
        </p:scale>
        <p:origin x="557" y="58"/>
      </p:cViewPr>
      <p:guideLst>
        <p:guide orient="horz" pos="2185"/>
        <p:guide pos="388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2022/2/17</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34</a:t>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49</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50</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53</a:t>
            </a:fld>
            <a:endParaRPr lang="zh-CN"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54</a:t>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55</a:t>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56</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57</a:t>
            </a:fld>
            <a:endParaRPr lang="zh-CN"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58</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2022/2/17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2022/2/17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2022/2/17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2022/2/17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2022/2/17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2022/2/17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2022/2/17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第四章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10155"/>
            <a:ext cx="61214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Windows系统的取证与分析</a:t>
            </a:r>
          </a:p>
        </p:txBody>
      </p:sp>
      <p:sp>
        <p:nvSpPr>
          <p:cNvPr id="3" name="文本框 2"/>
          <p:cNvSpPr txBox="1"/>
          <p:nvPr/>
        </p:nvSpPr>
        <p:spPr>
          <a:xfrm>
            <a:off x="3051053" y="5061181"/>
            <a:ext cx="184531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主讲教师：姓名</a:t>
            </a:r>
          </a:p>
        </p:txBody>
      </p:sp>
      <p:sp>
        <p:nvSpPr>
          <p:cNvPr id="28" name="文本框 27"/>
          <p:cNvSpPr txBox="1"/>
          <p:nvPr/>
        </p:nvSpPr>
        <p:spPr>
          <a:xfrm>
            <a:off x="3051053" y="5490125"/>
            <a:ext cx="182372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en-US" altLang="zh-CN" sz="1865" dirty="0">
                <a:solidFill>
                  <a:schemeClr val="accent6">
                    <a:lumMod val="75000"/>
                    <a:lumOff val="25000"/>
                  </a:schemeClr>
                </a:solidFill>
                <a:latin typeface="微软雅黑" panose="020B0503020204020204" charset="-122"/>
                <a:ea typeface="微软雅黑" panose="020B0503020204020204" charset="-122"/>
              </a:rPr>
              <a:t>**</a:t>
            </a:r>
            <a:r>
              <a:rPr lang="zh-CN" altLang="en-US" sz="1865" dirty="0">
                <a:solidFill>
                  <a:schemeClr val="accent6">
                    <a:lumMod val="75000"/>
                    <a:lumOff val="25000"/>
                  </a:schemeClr>
                </a:solidFill>
                <a:latin typeface="微软雅黑" panose="020B0503020204020204" charset="-122"/>
                <a:ea typeface="微软雅黑" panose="020B0503020204020204" charset="-122"/>
              </a:rPr>
              <a:t>部</a:t>
            </a:r>
          </a:p>
        </p:txBody>
      </p: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4.1.2 深入获取</a:t>
            </a:r>
          </a:p>
        </p:txBody>
      </p:sp>
      <p:sp>
        <p:nvSpPr>
          <p:cNvPr id="33" name="TextBox 53"/>
          <p:cNvSpPr txBox="1"/>
          <p:nvPr/>
        </p:nvSpPr>
        <p:spPr>
          <a:xfrm>
            <a:off x="316452" y="4317262"/>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用于确定系统的审核策略的NT资源工具箱（NTRK）命令行工具</a:t>
            </a:r>
          </a:p>
        </p:txBody>
      </p:sp>
      <p:sp>
        <p:nvSpPr>
          <p:cNvPr id="34" name="TextBox 54"/>
          <p:cNvSpPr txBox="1"/>
          <p:nvPr/>
        </p:nvSpPr>
        <p:spPr>
          <a:xfrm>
            <a:off x="3565096" y="3534704"/>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用于存储Windows 注册表特定信息的NTRK命令行工具</a:t>
            </a:r>
          </a:p>
        </p:txBody>
      </p:sp>
      <p:sp>
        <p:nvSpPr>
          <p:cNvPr id="35" name="TextBox 55"/>
          <p:cNvSpPr txBox="1"/>
          <p:nvPr/>
        </p:nvSpPr>
        <p:spPr>
          <a:xfrm>
            <a:off x="6624512" y="3088918"/>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用于将注册表转储为文本文件的NTRK命令行工具</a:t>
            </a:r>
          </a:p>
        </p:txBody>
      </p:sp>
      <p:sp>
        <p:nvSpPr>
          <p:cNvPr id="36" name="TextBox 56"/>
          <p:cNvSpPr txBox="1"/>
          <p:nvPr/>
        </p:nvSpPr>
        <p:spPr>
          <a:xfrm>
            <a:off x="9744047" y="247326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用于转储SAM数据库以便破解密码的工具</a:t>
            </a:r>
          </a:p>
        </p:txBody>
      </p:sp>
      <p:grpSp>
        <p:nvGrpSpPr>
          <p:cNvPr id="37" name="Group 66"/>
          <p:cNvGrpSpPr/>
          <p:nvPr/>
        </p:nvGrpSpPr>
        <p:grpSpPr>
          <a:xfrm>
            <a:off x="316019" y="5294404"/>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391828" y="4415264"/>
              <a:ext cx="62055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auditpol</a:t>
              </a:r>
            </a:p>
          </p:txBody>
        </p:sp>
      </p:grpSp>
      <p:grpSp>
        <p:nvGrpSpPr>
          <p:cNvPr id="40" name="Group 67"/>
          <p:cNvGrpSpPr/>
          <p:nvPr/>
        </p:nvGrpSpPr>
        <p:grpSpPr>
          <a:xfrm>
            <a:off x="3484871" y="4515654"/>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536931" y="3551159"/>
              <a:ext cx="23717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reg</a:t>
              </a:r>
            </a:p>
          </p:txBody>
        </p:sp>
      </p:grpSp>
      <p:grpSp>
        <p:nvGrpSpPr>
          <p:cNvPr id="43" name="Group 68"/>
          <p:cNvGrpSpPr/>
          <p:nvPr/>
        </p:nvGrpSpPr>
        <p:grpSpPr>
          <a:xfrm>
            <a:off x="6624512" y="384926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5221982" y="2644431"/>
              <a:ext cx="66913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regdump</a:t>
              </a:r>
            </a:p>
          </p:txBody>
        </p:sp>
      </p:grpSp>
      <p:grpSp>
        <p:nvGrpSpPr>
          <p:cNvPr id="46" name="Group 69"/>
          <p:cNvGrpSpPr/>
          <p:nvPr/>
        </p:nvGrpSpPr>
        <p:grpSpPr>
          <a:xfrm>
            <a:off x="9642870" y="3154967"/>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242514" y="1880556"/>
              <a:ext cx="660559"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pwdump</a:t>
              </a:r>
            </a:p>
          </p:txBody>
        </p:sp>
      </p:grpSp>
      <p:sp>
        <p:nvSpPr>
          <p:cNvPr id="2" name="文本框 1"/>
          <p:cNvSpPr txBox="1"/>
          <p:nvPr/>
        </p:nvSpPr>
        <p:spPr>
          <a:xfrm>
            <a:off x="189230" y="1090295"/>
            <a:ext cx="12037695" cy="1198880"/>
          </a:xfrm>
          <a:prstGeom prst="rect">
            <a:avLst/>
          </a:prstGeom>
          <a:noFill/>
        </p:spPr>
        <p:txBody>
          <a:bodyPr wrap="square" rtlCol="0">
            <a:spAutoFit/>
          </a:bodyPr>
          <a:lstStyle/>
          <a:p>
            <a:r>
              <a:rPr lang="zh-CN" altLang="en-US" b="1">
                <a:solidFill>
                  <a:schemeClr val="accent1"/>
                </a:solidFill>
              </a:rPr>
              <a:t>一、深入获取证据的重要性</a:t>
            </a:r>
          </a:p>
          <a:p>
            <a:r>
              <a:rPr lang="zh-CN" altLang="en-US" b="1">
                <a:solidFill>
                  <a:schemeClr val="accent1"/>
                </a:solidFill>
              </a:rPr>
              <a:t>　　Windows初始响应在收集易丢失的证据之后，可以继续进行一些调查。两个关键的证据来源是事件日志和目标系统上的注册表。对Windows系统进行深入初始响应之前，首先应该创建深入初始响应工具包，目前在Windows上常用的深入初始响应工具有如下几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4.1.2 深入获取</a:t>
            </a:r>
          </a:p>
        </p:txBody>
      </p:sp>
      <p:sp>
        <p:nvSpPr>
          <p:cNvPr id="33" name="TextBox 53"/>
          <p:cNvSpPr txBox="1"/>
          <p:nvPr/>
        </p:nvSpPr>
        <p:spPr>
          <a:xfrm>
            <a:off x="1078452" y="4309007"/>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用于监视系统中成功的和失败的登陆的工具</a:t>
            </a:r>
          </a:p>
        </p:txBody>
      </p:sp>
      <p:sp>
        <p:nvSpPr>
          <p:cNvPr id="34" name="TextBox 54"/>
          <p:cNvSpPr txBox="1"/>
          <p:nvPr/>
        </p:nvSpPr>
        <p:spPr>
          <a:xfrm>
            <a:off x="3648281" y="320894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用于检测NTFS文件流中隐藏的文件的工具</a:t>
            </a:r>
          </a:p>
        </p:txBody>
      </p:sp>
      <p:sp>
        <p:nvSpPr>
          <p:cNvPr id="35" name="TextBox 55"/>
          <p:cNvSpPr txBox="1"/>
          <p:nvPr/>
        </p:nvSpPr>
        <p:spPr>
          <a:xfrm>
            <a:off x="6126037" y="1700808"/>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用于搜索文件系统在确定特定时间范围内对文件的访问的工具</a:t>
            </a:r>
          </a:p>
        </p:txBody>
      </p:sp>
      <p:sp>
        <p:nvSpPr>
          <p:cNvPr id="36" name="TextBox 56"/>
          <p:cNvSpPr txBox="1"/>
          <p:nvPr/>
        </p:nvSpPr>
        <p:spPr>
          <a:xfrm>
            <a:off x="8736937" y="101911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用于转储Windows 事件日志的NTRK命令行工具</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490888" y="4415264"/>
              <a:ext cx="42243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ntlast</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474304" y="3551159"/>
              <a:ext cx="36242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sfind</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5366762" y="2644431"/>
              <a:ext cx="37957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afind</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290139" y="1880556"/>
              <a:ext cx="565309"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dumpel</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974555" y="150878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注册表</a:t>
            </a:r>
          </a:p>
        </p:txBody>
      </p:sp>
      <p:sp>
        <p:nvSpPr>
          <p:cNvPr id="54" name="椭圆 53"/>
          <p:cNvSpPr/>
          <p:nvPr/>
        </p:nvSpPr>
        <p:spPr bwMode="auto">
          <a:xfrm>
            <a:off x="3656349" y="150878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事件日志</a:t>
            </a:r>
          </a:p>
        </p:txBody>
      </p:sp>
      <p:sp>
        <p:nvSpPr>
          <p:cNvPr id="55" name="椭圆 54"/>
          <p:cNvSpPr/>
          <p:nvPr/>
        </p:nvSpPr>
        <p:spPr bwMode="auto">
          <a:xfrm>
            <a:off x="6974555" y="45636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转储系统RAM</a:t>
            </a:r>
          </a:p>
        </p:txBody>
      </p:sp>
      <p:sp>
        <p:nvSpPr>
          <p:cNvPr id="56" name="椭圆 55"/>
          <p:cNvSpPr/>
          <p:nvPr/>
        </p:nvSpPr>
        <p:spPr bwMode="auto">
          <a:xfrm>
            <a:off x="3656349" y="45636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系统密码</a:t>
            </a:r>
          </a:p>
        </p:txBody>
      </p:sp>
      <p:sp>
        <p:nvSpPr>
          <p:cNvPr id="57" name="文本框 12"/>
          <p:cNvSpPr/>
          <p:nvPr/>
        </p:nvSpPr>
        <p:spPr bwMode="auto">
          <a:xfrm>
            <a:off x="4792798" y="2469078"/>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400" b="1">
                <a:solidFill>
                  <a:prstClr val="white"/>
                </a:solidFill>
                <a:latin typeface="微软雅黑" panose="020B0503020204020204" charset="-122"/>
                <a:ea typeface="微软雅黑" panose="020B0503020204020204" charset="-122"/>
              </a:rPr>
              <a:t>二、深入获取证据的途径</a:t>
            </a:r>
          </a:p>
        </p:txBody>
      </p:sp>
      <p:sp>
        <p:nvSpPr>
          <p:cNvPr id="58" name="TextBox 27"/>
          <p:cNvSpPr txBox="1"/>
          <p:nvPr/>
        </p:nvSpPr>
        <p:spPr>
          <a:xfrm>
            <a:off x="8481695" y="1109980"/>
            <a:ext cx="3563620"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对于重要注册表数据的现场恢复，可以使用regdump或reg查询，它们都来自NTRK。Regdump创建了大量的注册表文本文件。被查询的注册表关键字主要包括启动项、系统信息项和最近打开文件项。</a:t>
            </a:r>
          </a:p>
        </p:txBody>
      </p:sp>
      <p:sp>
        <p:nvSpPr>
          <p:cNvPr id="59" name="TextBox 29"/>
          <p:cNvSpPr txBox="1"/>
          <p:nvPr/>
        </p:nvSpPr>
        <p:spPr>
          <a:xfrm>
            <a:off x="8481060" y="3510280"/>
            <a:ext cx="3703320" cy="3332480"/>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转储系统RAM是指将内存中的数据，保存到文件中。转储内存中的内容可能是重要的。我们可能要获得密码，取得一个最近加密信息的明文，得到最近打开文件的内容，这些信息都保存RAM中，我们可以先将RAM转储到文件中，再读取文件内容，从而得到我们感兴趣的信息。不幸的是，Windows 对内存转储的支持与合理的司法鉴定过程不符。</a:t>
            </a:r>
          </a:p>
        </p:txBody>
      </p:sp>
      <p:sp>
        <p:nvSpPr>
          <p:cNvPr id="60" name="TextBox 30"/>
          <p:cNvSpPr txBox="1"/>
          <p:nvPr/>
        </p:nvSpPr>
        <p:spPr>
          <a:xfrm>
            <a:off x="5715" y="3622040"/>
            <a:ext cx="3650615" cy="3332480"/>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系统口令经过加密后会存放在SAM文件中。SAM文件是指Windows NT的用户账户数据库，所有NT用户的登录名及口令等相关信息都会保存在这个文件中。使用Todd Sabin的pwddump可以从SAM数据库中转储密码。这些密码可以在司法鉴定工作站上使用John the Ripper、L0phtCrack或其他任何Windows 密码破解工具进行破解。</a:t>
            </a:r>
          </a:p>
        </p:txBody>
      </p:sp>
      <p:sp>
        <p:nvSpPr>
          <p:cNvPr id="61" name="TextBox 31"/>
          <p:cNvSpPr txBox="1"/>
          <p:nvPr/>
        </p:nvSpPr>
        <p:spPr>
          <a:xfrm>
            <a:off x="106045" y="1046480"/>
            <a:ext cx="3651250" cy="237299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Windows日志文件主要包括应用程序日志、安全日志、系统日志。安全审核是指用日志的形式记录几种与安全相关的事件。我们可以使用其中的信息来生成一个有规律活动的概要文件，发现和跟踪可疑事件，并留下关于某一侵入者活动的有效法律证据。</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4.1.2 深入获取</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.2</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
        <p:nvSpPr>
          <p:cNvPr id="9" name="文本框 8"/>
          <p:cNvSpPr txBox="1"/>
          <p:nvPr/>
        </p:nvSpPr>
        <p:spPr>
          <a:xfrm>
            <a:off x="5153025" y="2027555"/>
            <a:ext cx="713613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sym typeface="+mn-ea"/>
              </a:rPr>
              <a:t>Windows系统中电子证据获取</a:t>
            </a:r>
            <a:endParaRPr lang="zh-CN" altLang="en-US" sz="4000" b="1"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326390" y="5687060"/>
            <a:ext cx="11375390" cy="92964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sp>
        <p:nvSpPr>
          <p:cNvPr id="36" name="五角星 68"/>
          <p:cNvSpPr>
            <a:spLocks noChangeArrowheads="1"/>
          </p:cNvSpPr>
          <p:nvPr/>
        </p:nvSpPr>
        <p:spPr bwMode="auto">
          <a:xfrm>
            <a:off x="6021705" y="3808095"/>
            <a:ext cx="1769745" cy="1883410"/>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6668770" y="4429125"/>
            <a:ext cx="47561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sz="5865" kern="0">
                <a:solidFill>
                  <a:srgbClr val="FFFFFF"/>
                </a:solidFill>
                <a:latin typeface="微软雅黑" panose="020B0503020204020204" charset="-122"/>
                <a:ea typeface="微软雅黑" panose="020B0503020204020204" charset="-122"/>
                <a:sym typeface="微软雅黑" panose="020B0503020204020204" charset="-122"/>
              </a:rPr>
              <a:t>4</a:t>
            </a:r>
          </a:p>
        </p:txBody>
      </p:sp>
      <p:grpSp>
        <p:nvGrpSpPr>
          <p:cNvPr id="39" name="Group 9"/>
          <p:cNvGrpSpPr/>
          <p:nvPr/>
        </p:nvGrpSpPr>
        <p:grpSpPr bwMode="auto">
          <a:xfrm rot="-480000">
            <a:off x="2150322" y="4080298"/>
            <a:ext cx="1864784" cy="1862667"/>
            <a:chOff x="0" y="0"/>
            <a:chExt cx="1728192" cy="1728192"/>
          </a:xfrm>
        </p:grpSpPr>
        <p:sp>
          <p:nvSpPr>
            <p:cNvPr id="40" name="五角星 72"/>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613695" y="479375"/>
              <a:ext cx="500803" cy="77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800" kern="0" dirty="0">
                  <a:solidFill>
                    <a:srgbClr val="FFFFFF"/>
                  </a:solidFill>
                  <a:latin typeface="微软雅黑" panose="020B0503020204020204" charset="-122"/>
                  <a:ea typeface="微软雅黑" panose="020B0503020204020204" charset="-122"/>
                  <a:sym typeface="微软雅黑" panose="020B0503020204020204" charset="-122"/>
                </a:rPr>
                <a:t>2</a:t>
              </a:r>
              <a:endParaRPr lang="zh-CN" altLang="en-US" sz="4800" kern="0" dirty="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43" name="Group 13"/>
          <p:cNvGrpSpPr/>
          <p:nvPr/>
        </p:nvGrpSpPr>
        <p:grpSpPr bwMode="auto">
          <a:xfrm rot="-981927">
            <a:off x="359411" y="4626822"/>
            <a:ext cx="1623483" cy="1625600"/>
            <a:chOff x="0" y="0"/>
            <a:chExt cx="1728192" cy="1728192"/>
          </a:xfrm>
        </p:grpSpPr>
        <p:sp>
          <p:nvSpPr>
            <p:cNvPr id="44" name="五角星 76"/>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608246" y="493115"/>
              <a:ext cx="511698"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a:solidFill>
                    <a:srgbClr val="FFFFFF"/>
                  </a:solidFill>
                  <a:latin typeface="微软雅黑" panose="020B0503020204020204" charset="-122"/>
                  <a:ea typeface="微软雅黑" panose="020B0503020204020204" charset="-122"/>
                  <a:sym typeface="微软雅黑" panose="020B0503020204020204" charset="-122"/>
                </a:rPr>
                <a:t>1</a:t>
              </a:r>
            </a:p>
          </p:txBody>
        </p:sp>
      </p:grpSp>
      <p:grpSp>
        <p:nvGrpSpPr>
          <p:cNvPr id="47" name="Group 17"/>
          <p:cNvGrpSpPr/>
          <p:nvPr/>
        </p:nvGrpSpPr>
        <p:grpSpPr bwMode="auto">
          <a:xfrm rot="480000">
            <a:off x="7912101" y="4080510"/>
            <a:ext cx="1864783" cy="1864784"/>
            <a:chOff x="0" y="0"/>
            <a:chExt cx="1728192"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613693" y="479375"/>
              <a:ext cx="500803" cy="7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800" kern="0">
                  <a:solidFill>
                    <a:srgbClr val="FFFFFF"/>
                  </a:solidFill>
                  <a:latin typeface="微软雅黑" panose="020B0503020204020204" charset="-122"/>
                  <a:ea typeface="微软雅黑" panose="020B0503020204020204" charset="-122"/>
                  <a:sym typeface="微软雅黑" panose="020B0503020204020204" charset="-122"/>
                </a:rPr>
                <a:t>5</a:t>
              </a:r>
            </a:p>
          </p:txBody>
        </p:sp>
      </p:grpSp>
      <p:grpSp>
        <p:nvGrpSpPr>
          <p:cNvPr id="51" name="Group 21"/>
          <p:cNvGrpSpPr/>
          <p:nvPr/>
        </p:nvGrpSpPr>
        <p:grpSpPr bwMode="auto">
          <a:xfrm rot="967929">
            <a:off x="9715077" y="4622377"/>
            <a:ext cx="1623484" cy="162560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8246" y="493115"/>
              <a:ext cx="511698"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dirty="0">
                  <a:solidFill>
                    <a:srgbClr val="FFFFFF"/>
                  </a:solidFill>
                  <a:latin typeface="微软雅黑" panose="020B0503020204020204" charset="-122"/>
                  <a:ea typeface="微软雅黑" panose="020B0503020204020204" charset="-122"/>
                  <a:sym typeface="微软雅黑" panose="020B0503020204020204" charset="-122"/>
                </a:rPr>
                <a:t>6</a:t>
              </a:r>
            </a:p>
          </p:txBody>
        </p:sp>
      </p:grpSp>
      <p:sp>
        <p:nvSpPr>
          <p:cNvPr id="58" name="矩形 17"/>
          <p:cNvSpPr>
            <a:spLocks noChangeArrowheads="1"/>
          </p:cNvSpPr>
          <p:nvPr/>
        </p:nvSpPr>
        <p:spPr bwMode="auto">
          <a:xfrm>
            <a:off x="81695" y="351363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确定访问特定文件的用户</a:t>
            </a:r>
          </a:p>
        </p:txBody>
      </p:sp>
      <p:sp>
        <p:nvSpPr>
          <p:cNvPr id="59" name="矩形 17"/>
          <p:cNvSpPr>
            <a:spLocks noChangeArrowheads="1"/>
          </p:cNvSpPr>
          <p:nvPr/>
        </p:nvSpPr>
        <p:spPr bwMode="auto">
          <a:xfrm>
            <a:off x="2030094" y="2818845"/>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确定成功登陆系统的用户</a:t>
            </a:r>
          </a:p>
        </p:txBody>
      </p:sp>
      <p:sp>
        <p:nvSpPr>
          <p:cNvPr id="60" name="矩形 17"/>
          <p:cNvSpPr>
            <a:spLocks noChangeArrowheads="1"/>
          </p:cNvSpPr>
          <p:nvPr/>
        </p:nvSpPr>
        <p:spPr bwMode="auto">
          <a:xfrm>
            <a:off x="4197350" y="2380615"/>
            <a:ext cx="18243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确定试图登陆系统但没成功登陆的用户</a:t>
            </a:r>
          </a:p>
        </p:txBody>
      </p:sp>
      <p:sp>
        <p:nvSpPr>
          <p:cNvPr id="61" name="矩形 17"/>
          <p:cNvSpPr>
            <a:spLocks noChangeArrowheads="1"/>
          </p:cNvSpPr>
          <p:nvPr/>
        </p:nvSpPr>
        <p:spPr bwMode="auto">
          <a:xfrm>
            <a:off x="6021915" y="259342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跟踪特定应用程序的使用</a:t>
            </a:r>
            <a:endParaRPr lang="zh-CN" altLang="en-US" sz="935"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endParaRPr>
          </a:p>
        </p:txBody>
      </p:sp>
      <p:sp>
        <p:nvSpPr>
          <p:cNvPr id="62" name="矩形 17"/>
          <p:cNvSpPr>
            <a:spLocks noChangeArrowheads="1"/>
          </p:cNvSpPr>
          <p:nvPr/>
        </p:nvSpPr>
        <p:spPr bwMode="auto">
          <a:xfrm>
            <a:off x="7969877" y="313009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跟踪审核策略的变更</a:t>
            </a:r>
          </a:p>
        </p:txBody>
      </p:sp>
      <p:sp>
        <p:nvSpPr>
          <p:cNvPr id="37"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4.2.1 日志</a:t>
            </a:r>
          </a:p>
        </p:txBody>
      </p:sp>
      <p:grpSp>
        <p:nvGrpSpPr>
          <p:cNvPr id="2" name="Group 5"/>
          <p:cNvGrpSpPr/>
          <p:nvPr/>
        </p:nvGrpSpPr>
        <p:grpSpPr bwMode="auto">
          <a:xfrm>
            <a:off x="4135755" y="3797935"/>
            <a:ext cx="1805305" cy="1965960"/>
            <a:chOff x="0" y="0"/>
            <a:chExt cx="1728192" cy="1728192"/>
          </a:xfrm>
        </p:grpSpPr>
        <p:sp>
          <p:nvSpPr>
            <p:cNvPr id="3"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 name="TextBox 70"/>
            <p:cNvSpPr>
              <a:spLocks noChangeArrowheads="1"/>
            </p:cNvSpPr>
            <p:nvPr/>
          </p:nvSpPr>
          <p:spPr bwMode="auto">
            <a:xfrm>
              <a:off x="631765" y="479375"/>
              <a:ext cx="464660" cy="87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sz="5865" kern="0">
                  <a:solidFill>
                    <a:srgbClr val="FFFFFF"/>
                  </a:solidFill>
                  <a:latin typeface="微软雅黑" panose="020B0503020204020204" charset="-122"/>
                  <a:ea typeface="微软雅黑" panose="020B0503020204020204" charset="-122"/>
                  <a:sym typeface="微软雅黑" panose="020B0503020204020204" charset="-122"/>
                </a:rPr>
                <a:t>3</a:t>
              </a:r>
            </a:p>
          </p:txBody>
        </p:sp>
      </p:grpSp>
      <p:sp>
        <p:nvSpPr>
          <p:cNvPr id="5" name="矩形 17"/>
          <p:cNvSpPr>
            <a:spLocks noChangeArrowheads="1"/>
          </p:cNvSpPr>
          <p:nvPr/>
        </p:nvSpPr>
        <p:spPr bwMode="auto">
          <a:xfrm>
            <a:off x="10196830" y="3808095"/>
            <a:ext cx="20504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跟踪用户权限的变化</a:t>
            </a:r>
          </a:p>
        </p:txBody>
      </p:sp>
      <p:sp>
        <p:nvSpPr>
          <p:cNvPr id="6" name="文本框 5"/>
          <p:cNvSpPr txBox="1"/>
          <p:nvPr/>
        </p:nvSpPr>
        <p:spPr>
          <a:xfrm>
            <a:off x="313690" y="1058545"/>
            <a:ext cx="11563985" cy="1322070"/>
          </a:xfrm>
          <a:prstGeom prst="rect">
            <a:avLst/>
          </a:prstGeom>
          <a:noFill/>
        </p:spPr>
        <p:txBody>
          <a:bodyPr wrap="square" rtlCol="0">
            <a:spAutoFit/>
          </a:bodyPr>
          <a:lstStyle/>
          <a:p>
            <a:r>
              <a:rPr lang="zh-CN" altLang="en-US" sz="2000" b="1">
                <a:solidFill>
                  <a:schemeClr val="accent1"/>
                </a:solidFill>
              </a:rPr>
              <a:t>一、系统日志</a:t>
            </a:r>
          </a:p>
          <a:p>
            <a:r>
              <a:rPr lang="zh-CN" altLang="en-US" sz="2000" b="1">
                <a:solidFill>
                  <a:schemeClr val="accent1"/>
                </a:solidFill>
              </a:rPr>
              <a:t>　　Windows操作系统维护三个相互独立的日志文件：系统日志、应用程序日志和安全日志。检查这些日志可以获得以下信息：</a:t>
            </a:r>
          </a:p>
          <a:p>
            <a:r>
              <a:rPr lang="zh-CN" altLang="en-US" sz="2000" b="1">
                <a:solidFill>
                  <a:schemeClr val="accent1"/>
                </a:solidFill>
              </a:rPr>
              <a:t>1.确定访问特定文件的用户；</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par>
                          <p:cTn id="8" fill="hold">
                            <p:stCondLst>
                              <p:cond delay="0"/>
                            </p:stCondLst>
                            <p:childTnLst>
                              <p:par>
                                <p:cTn id="9" presetID="16" presetClass="entr" presetSubtype="2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par>
                                <p:cTn id="12" presetID="15" presetClass="entr" presetSubtype="0" fill="hold" nodeType="withEffect">
                                  <p:stCondLst>
                                    <p:cond delay="50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9"/>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nodeType="withEffect">
                                  <p:stCondLst>
                                    <p:cond delay="1000"/>
                                  </p:stCondLst>
                                  <p:childTnLst>
                                    <p:set>
                                      <p:cBhvr>
                                        <p:cTn id="19" dur="1" fill="hold">
                                          <p:stCondLst>
                                            <p:cond delay="0"/>
                                          </p:stCondLst>
                                        </p:cTn>
                                        <p:tgtEl>
                                          <p:spTgt spid="47"/>
                                        </p:tgtEl>
                                        <p:attrNameLst>
                                          <p:attrName>style.visibility</p:attrName>
                                        </p:attrNameLst>
                                      </p:cBhvr>
                                      <p:to>
                                        <p:strVal val="visible"/>
                                      </p:to>
                                    </p:set>
                                    <p:anim calcmode="lin" valueType="num">
                                      <p:cBhvr>
                                        <p:cTn id="20" dur="1000" fill="hold"/>
                                        <p:tgtEl>
                                          <p:spTgt spid="47"/>
                                        </p:tgtEl>
                                        <p:attrNameLst>
                                          <p:attrName>ppt_w</p:attrName>
                                        </p:attrNameLst>
                                      </p:cBhvr>
                                      <p:tavLst>
                                        <p:tav tm="0">
                                          <p:val>
                                            <p:fltVal val="0"/>
                                          </p:val>
                                        </p:tav>
                                        <p:tav tm="100000">
                                          <p:val>
                                            <p:strVal val="#ppt_w"/>
                                          </p:val>
                                        </p:tav>
                                      </p:tavLst>
                                    </p:anim>
                                    <p:anim calcmode="lin" valueType="num">
                                      <p:cBhvr>
                                        <p:cTn id="21" dur="1000" fill="hold"/>
                                        <p:tgtEl>
                                          <p:spTgt spid="47"/>
                                        </p:tgtEl>
                                        <p:attrNameLst>
                                          <p:attrName>ppt_h</p:attrName>
                                        </p:attrNameLst>
                                      </p:cBhvr>
                                      <p:tavLst>
                                        <p:tav tm="0">
                                          <p:val>
                                            <p:fltVal val="0"/>
                                          </p:val>
                                        </p:tav>
                                        <p:tav tm="100000">
                                          <p:val>
                                            <p:strVal val="#ppt_h"/>
                                          </p:val>
                                        </p:tav>
                                      </p:tavLst>
                                    </p:anim>
                                    <p:anim calcmode="lin" valueType="num">
                                      <p:cBhvr>
                                        <p:cTn id="22"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7"/>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nodeType="withEffect">
                                  <p:stCondLst>
                                    <p:cond delay="150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fltVal val="0"/>
                                          </p:val>
                                        </p:tav>
                                        <p:tav tm="100000">
                                          <p:val>
                                            <p:strVal val="#ppt_w"/>
                                          </p:val>
                                        </p:tav>
                                      </p:tavLst>
                                    </p:anim>
                                    <p:anim calcmode="lin" valueType="num">
                                      <p:cBhvr>
                                        <p:cTn id="27" dur="1000" fill="hold"/>
                                        <p:tgtEl>
                                          <p:spTgt spid="43"/>
                                        </p:tgtEl>
                                        <p:attrNameLst>
                                          <p:attrName>ppt_h</p:attrName>
                                        </p:attrNameLst>
                                      </p:cBhvr>
                                      <p:tavLst>
                                        <p:tav tm="0">
                                          <p:val>
                                            <p:fltVal val="0"/>
                                          </p:val>
                                        </p:tav>
                                        <p:tav tm="100000">
                                          <p:val>
                                            <p:strVal val="#ppt_h"/>
                                          </p:val>
                                        </p:tav>
                                      </p:tavLst>
                                    </p:anim>
                                    <p:anim calcmode="lin" valueType="num">
                                      <p:cBhvr>
                                        <p:cTn id="28"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2000"/>
                                  </p:stCondLst>
                                  <p:childTnLst>
                                    <p:set>
                                      <p:cBhvr>
                                        <p:cTn id="31" dur="1" fill="hold">
                                          <p:stCondLst>
                                            <p:cond delay="0"/>
                                          </p:stCondLst>
                                        </p:cTn>
                                        <p:tgtEl>
                                          <p:spTgt spid="51"/>
                                        </p:tgtEl>
                                        <p:attrNameLst>
                                          <p:attrName>style.visibility</p:attrName>
                                        </p:attrNameLst>
                                      </p:cBhvr>
                                      <p:to>
                                        <p:strVal val="visible"/>
                                      </p:to>
                                    </p:set>
                                    <p:anim calcmode="lin" valueType="num">
                                      <p:cBhvr>
                                        <p:cTn id="32" dur="1000" fill="hold"/>
                                        <p:tgtEl>
                                          <p:spTgt spid="51"/>
                                        </p:tgtEl>
                                        <p:attrNameLst>
                                          <p:attrName>ppt_w</p:attrName>
                                        </p:attrNameLst>
                                      </p:cBhvr>
                                      <p:tavLst>
                                        <p:tav tm="0">
                                          <p:val>
                                            <p:fltVal val="0"/>
                                          </p:val>
                                        </p:tav>
                                        <p:tav tm="100000">
                                          <p:val>
                                            <p:strVal val="#ppt_w"/>
                                          </p:val>
                                        </p:tav>
                                      </p:tavLst>
                                    </p:anim>
                                    <p:anim calcmode="lin" valueType="num">
                                      <p:cBhvr>
                                        <p:cTn id="33" dur="1000" fill="hold"/>
                                        <p:tgtEl>
                                          <p:spTgt spid="51"/>
                                        </p:tgtEl>
                                        <p:attrNameLst>
                                          <p:attrName>ppt_h</p:attrName>
                                        </p:attrNameLst>
                                      </p:cBhvr>
                                      <p:tavLst>
                                        <p:tav tm="0">
                                          <p:val>
                                            <p:fltVal val="0"/>
                                          </p:val>
                                        </p:tav>
                                        <p:tav tm="100000">
                                          <p:val>
                                            <p:strVal val="#ppt_h"/>
                                          </p:val>
                                        </p:tav>
                                      </p:tavLst>
                                    </p:anim>
                                    <p:anim calcmode="lin" valueType="num">
                                      <p:cBhvr>
                                        <p:cTn id="34"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500"/>
                            </p:stCondLst>
                            <p:childTnLst>
                              <p:par>
                                <p:cTn id="37" presetID="15"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1500"/>
                            </p:stCondLst>
                            <p:childTnLst>
                              <p:par>
                                <p:cTn id="44" presetID="50" presetClass="entr" presetSubtype="0" decel="10000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1000" fill="hold"/>
                                        <p:tgtEl>
                                          <p:spTgt spid="36"/>
                                        </p:tgtEl>
                                        <p:attrNameLst>
                                          <p:attrName>ppt_w</p:attrName>
                                        </p:attrNameLst>
                                      </p:cBhvr>
                                      <p:tavLst>
                                        <p:tav tm="0">
                                          <p:val>
                                            <p:strVal val="#ppt_w+.3"/>
                                          </p:val>
                                        </p:tav>
                                        <p:tav tm="100000">
                                          <p:val>
                                            <p:strVal val="#ppt_w"/>
                                          </p:val>
                                        </p:tav>
                                      </p:tavLst>
                                    </p:anim>
                                    <p:anim calcmode="lin" valueType="num">
                                      <p:cBhvr>
                                        <p:cTn id="47" dur="1000" fill="hold"/>
                                        <p:tgtEl>
                                          <p:spTgt spid="36"/>
                                        </p:tgtEl>
                                        <p:attrNameLst>
                                          <p:attrName>ppt_h</p:attrName>
                                        </p:attrNameLst>
                                      </p:cBhvr>
                                      <p:tavLst>
                                        <p:tav tm="0">
                                          <p:val>
                                            <p:strVal val="#ppt_h"/>
                                          </p:val>
                                        </p:tav>
                                        <p:tav tm="100000">
                                          <p:val>
                                            <p:strVal val="#ppt_h"/>
                                          </p:val>
                                        </p:tav>
                                      </p:tavLst>
                                    </p:anim>
                                    <p:animEffect transition="in" filter="fade">
                                      <p:cBhvr>
                                        <p:cTn id="48" dur="1000"/>
                                        <p:tgtEl>
                                          <p:spTgt spid="36"/>
                                        </p:tgtEl>
                                      </p:cBhvr>
                                    </p:animEffect>
                                  </p:childTnLst>
                                </p:cTn>
                              </p:par>
                            </p:childTnLst>
                          </p:cTn>
                        </p:par>
                        <p:par>
                          <p:cTn id="49" fill="hold">
                            <p:stCondLst>
                              <p:cond delay="2500"/>
                            </p:stCondLst>
                            <p:childTnLst>
                              <p:par>
                                <p:cTn id="50" presetID="42" presetClass="entr" presetSubtype="0" fill="hold" grpId="0"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p:cBhvr>
                                        <p:cTn id="52" dur="750"/>
                                        <p:tgtEl>
                                          <p:spTgt spid="58"/>
                                        </p:tgtEl>
                                      </p:cBhvr>
                                    </p:animEffect>
                                    <p:anim calcmode="lin" valueType="num">
                                      <p:cBhvr>
                                        <p:cTn id="53" dur="750" fill="hold"/>
                                        <p:tgtEl>
                                          <p:spTgt spid="58"/>
                                        </p:tgtEl>
                                        <p:attrNameLst>
                                          <p:attrName>ppt_x</p:attrName>
                                        </p:attrNameLst>
                                      </p:cBhvr>
                                      <p:tavLst>
                                        <p:tav tm="0">
                                          <p:val>
                                            <p:strVal val="#ppt_x"/>
                                          </p:val>
                                        </p:tav>
                                        <p:tav tm="100000">
                                          <p:val>
                                            <p:strVal val="#ppt_x"/>
                                          </p:val>
                                        </p:tav>
                                      </p:tavLst>
                                    </p:anim>
                                    <p:anim calcmode="lin" valueType="num">
                                      <p:cBhvr>
                                        <p:cTn id="54" dur="75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p:cBhvr>
                                        <p:cTn id="57" dur="750"/>
                                        <p:tgtEl>
                                          <p:spTgt spid="59"/>
                                        </p:tgtEl>
                                      </p:cBhvr>
                                    </p:animEffect>
                                    <p:anim calcmode="lin" valueType="num">
                                      <p:cBhvr>
                                        <p:cTn id="58" dur="750" fill="hold"/>
                                        <p:tgtEl>
                                          <p:spTgt spid="59"/>
                                        </p:tgtEl>
                                        <p:attrNameLst>
                                          <p:attrName>ppt_x</p:attrName>
                                        </p:attrNameLst>
                                      </p:cBhvr>
                                      <p:tavLst>
                                        <p:tav tm="0">
                                          <p:val>
                                            <p:strVal val="#ppt_x"/>
                                          </p:val>
                                        </p:tav>
                                        <p:tav tm="100000">
                                          <p:val>
                                            <p:strVal val="#ppt_x"/>
                                          </p:val>
                                        </p:tav>
                                      </p:tavLst>
                                    </p:anim>
                                    <p:anim calcmode="lin" valueType="num">
                                      <p:cBhvr>
                                        <p:cTn id="59" dur="750" fill="hold"/>
                                        <p:tgtEl>
                                          <p:spTgt spid="5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p:cBhvr>
                                        <p:cTn id="62" dur="750"/>
                                        <p:tgtEl>
                                          <p:spTgt spid="60"/>
                                        </p:tgtEl>
                                      </p:cBhvr>
                                    </p:animEffect>
                                    <p:anim calcmode="lin" valueType="num">
                                      <p:cBhvr>
                                        <p:cTn id="63" dur="750" fill="hold"/>
                                        <p:tgtEl>
                                          <p:spTgt spid="60"/>
                                        </p:tgtEl>
                                        <p:attrNameLst>
                                          <p:attrName>ppt_x</p:attrName>
                                        </p:attrNameLst>
                                      </p:cBhvr>
                                      <p:tavLst>
                                        <p:tav tm="0">
                                          <p:val>
                                            <p:strVal val="#ppt_x"/>
                                          </p:val>
                                        </p:tav>
                                        <p:tav tm="100000">
                                          <p:val>
                                            <p:strVal val="#ppt_x"/>
                                          </p:val>
                                        </p:tav>
                                      </p:tavLst>
                                    </p:anim>
                                    <p:anim calcmode="lin" valueType="num">
                                      <p:cBhvr>
                                        <p:cTn id="64" dur="750" fill="hold"/>
                                        <p:tgtEl>
                                          <p:spTgt spid="6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p:cBhvr>
                                        <p:cTn id="67" dur="750"/>
                                        <p:tgtEl>
                                          <p:spTgt spid="61"/>
                                        </p:tgtEl>
                                      </p:cBhvr>
                                    </p:animEffect>
                                    <p:anim calcmode="lin" valueType="num">
                                      <p:cBhvr>
                                        <p:cTn id="68" dur="750" fill="hold"/>
                                        <p:tgtEl>
                                          <p:spTgt spid="61"/>
                                        </p:tgtEl>
                                        <p:attrNameLst>
                                          <p:attrName>ppt_x</p:attrName>
                                        </p:attrNameLst>
                                      </p:cBhvr>
                                      <p:tavLst>
                                        <p:tav tm="0">
                                          <p:val>
                                            <p:strVal val="#ppt_x"/>
                                          </p:val>
                                        </p:tav>
                                        <p:tav tm="100000">
                                          <p:val>
                                            <p:strVal val="#ppt_x"/>
                                          </p:val>
                                        </p:tav>
                                      </p:tavLst>
                                    </p:anim>
                                    <p:anim calcmode="lin" valueType="num">
                                      <p:cBhvr>
                                        <p:cTn id="69" dur="750" fill="hold"/>
                                        <p:tgtEl>
                                          <p:spTgt spid="6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p:cBhvr>
                                        <p:cTn id="72" dur="750"/>
                                        <p:tgtEl>
                                          <p:spTgt spid="62"/>
                                        </p:tgtEl>
                                      </p:cBhvr>
                                    </p:animEffect>
                                    <p:anim calcmode="lin" valueType="num">
                                      <p:cBhvr>
                                        <p:cTn id="73" dur="750" fill="hold"/>
                                        <p:tgtEl>
                                          <p:spTgt spid="62"/>
                                        </p:tgtEl>
                                        <p:attrNameLst>
                                          <p:attrName>ppt_x</p:attrName>
                                        </p:attrNameLst>
                                      </p:cBhvr>
                                      <p:tavLst>
                                        <p:tav tm="0">
                                          <p:val>
                                            <p:strVal val="#ppt_x"/>
                                          </p:val>
                                        </p:tav>
                                        <p:tav tm="100000">
                                          <p:val>
                                            <p:strVal val="#ppt_x"/>
                                          </p:val>
                                        </p:tav>
                                      </p:tavLst>
                                    </p:anim>
                                    <p:anim calcmode="lin" valueType="num">
                                      <p:cBhvr>
                                        <p:cTn id="74" dur="75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p:cBhvr>
                                        <p:cTn id="77" dur="750"/>
                                        <p:tgtEl>
                                          <p:spTgt spid="5"/>
                                        </p:tgtEl>
                                      </p:cBhvr>
                                    </p:animEffect>
                                    <p:anim calcmode="lin" valueType="num">
                                      <p:cBhvr>
                                        <p:cTn id="78" dur="750" fill="hold"/>
                                        <p:tgtEl>
                                          <p:spTgt spid="5"/>
                                        </p:tgtEl>
                                        <p:attrNameLst>
                                          <p:attrName>ppt_x</p:attrName>
                                        </p:attrNameLst>
                                      </p:cBhvr>
                                      <p:tavLst>
                                        <p:tav tm="0">
                                          <p:val>
                                            <p:strVal val="#ppt_x"/>
                                          </p:val>
                                        </p:tav>
                                        <p:tav tm="100000">
                                          <p:val>
                                            <p:strVal val="#ppt_x"/>
                                          </p:val>
                                        </p:tav>
                                      </p:tavLst>
                                    </p:anim>
                                    <p:anim calcmode="lin" valueType="num">
                                      <p:cBhvr>
                                        <p:cTn id="7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animBg="1"/>
      <p:bldP spid="58" grpId="0" bldLvl="0" autoUpdateAnimBg="0"/>
      <p:bldP spid="59" grpId="0" bldLvl="0" autoUpdateAnimBg="0"/>
      <p:bldP spid="60" grpId="0" bldLvl="0" autoUpdateAnimBg="0"/>
      <p:bldP spid="61" grpId="0" bldLvl="0" autoUpdateAnimBg="0"/>
      <p:bldP spid="62" grpId="0" bldLvl="0" autoUpdateAnimBg="0"/>
      <p:bldP spid="5" grpId="0" bldLvl="0" autoUpdateAnimBg="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p>
        </p:txBody>
      </p:sp>
      <p:sp>
        <p:nvSpPr>
          <p:cNvPr id="2" name="文本框 1"/>
          <p:cNvSpPr txBox="1"/>
          <p:nvPr/>
        </p:nvSpPr>
        <p:spPr>
          <a:xfrm>
            <a:off x="199390" y="1171575"/>
            <a:ext cx="11811000" cy="645160"/>
          </a:xfrm>
          <a:prstGeom prst="rect">
            <a:avLst/>
          </a:prstGeom>
          <a:noFill/>
        </p:spPr>
        <p:txBody>
          <a:bodyPr wrap="square" rtlCol="0">
            <a:spAutoFit/>
          </a:bodyPr>
          <a:lstStyle/>
          <a:p>
            <a:r>
              <a:rPr lang="zh-CN" altLang="en-US" b="1">
                <a:solidFill>
                  <a:schemeClr val="accent1"/>
                </a:solidFill>
              </a:rPr>
              <a:t>　　调查员最感兴趣的是Event栏中的事件ID，每一个事件ID代表一个指定类型的系统事件。经验丰富的系统管理员都会很熟悉。表4-1列出是一些比较常用的ID及其对应的系统事件：</a:t>
            </a:r>
          </a:p>
        </p:txBody>
      </p:sp>
      <p:graphicFrame>
        <p:nvGraphicFramePr>
          <p:cNvPr id="3" name="表格 2"/>
          <p:cNvGraphicFramePr/>
          <p:nvPr/>
        </p:nvGraphicFramePr>
        <p:xfrm>
          <a:off x="1200785" y="1889125"/>
          <a:ext cx="9808210" cy="4807585"/>
        </p:xfrm>
        <a:graphic>
          <a:graphicData uri="http://schemas.openxmlformats.org/drawingml/2006/table">
            <a:tbl>
              <a:tblPr firstRow="1" bandRow="1">
                <a:tableStyleId>{5940675A-B579-460E-94D1-54222C63F5DA}</a:tableStyleId>
              </a:tblPr>
              <a:tblGrid>
                <a:gridCol w="1492250">
                  <a:extLst>
                    <a:ext uri="{9D8B030D-6E8A-4147-A177-3AD203B41FA5}">
                      <a16:colId xmlns:a16="http://schemas.microsoft.com/office/drawing/2014/main" val="20000"/>
                    </a:ext>
                  </a:extLst>
                </a:gridCol>
                <a:gridCol w="3411855">
                  <a:extLst>
                    <a:ext uri="{9D8B030D-6E8A-4147-A177-3AD203B41FA5}">
                      <a16:colId xmlns:a16="http://schemas.microsoft.com/office/drawing/2014/main" val="20001"/>
                    </a:ext>
                  </a:extLst>
                </a:gridCol>
                <a:gridCol w="1705610">
                  <a:extLst>
                    <a:ext uri="{9D8B030D-6E8A-4147-A177-3AD203B41FA5}">
                      <a16:colId xmlns:a16="http://schemas.microsoft.com/office/drawing/2014/main" val="20002"/>
                    </a:ext>
                  </a:extLst>
                </a:gridCol>
                <a:gridCol w="3198495">
                  <a:extLst>
                    <a:ext uri="{9D8B030D-6E8A-4147-A177-3AD203B41FA5}">
                      <a16:colId xmlns:a16="http://schemas.microsoft.com/office/drawing/2014/main" val="20003"/>
                    </a:ext>
                  </a:extLst>
                </a:gridCol>
              </a:tblGrid>
              <a:tr h="495935">
                <a:tc>
                  <a:txBody>
                    <a:bodyPr/>
                    <a:lstStyle/>
                    <a:p>
                      <a:pPr indent="0" algn="ctr">
                        <a:buNone/>
                      </a:pPr>
                      <a:r>
                        <a:rPr lang="en-US" sz="1800" b="1">
                          <a:solidFill>
                            <a:srgbClr val="002060"/>
                          </a:solidFill>
                          <a:latin typeface="微软雅黑" panose="020B0503020204020204" charset="-122"/>
                          <a:ea typeface="微软雅黑" panose="020B0503020204020204" charset="-122"/>
                          <a:cs typeface="Times New Roman" panose="02020603050405020304" charset="0"/>
                        </a:rPr>
                        <a:t>ID</a:t>
                      </a:r>
                      <a:endParaRPr lang="en-US" altLang="en-US" sz="1800" b="1">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宋体" panose="02010600030101010101" pitchFamily="2" charset="-122"/>
                        </a:rPr>
                        <a:t>描述</a:t>
                      </a:r>
                      <a:endParaRPr lang="en-US" altLang="en-US" sz="1800" b="1">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Times New Roman" panose="02020603050405020304" charset="0"/>
                        </a:rPr>
                        <a:t>ID</a:t>
                      </a:r>
                      <a:endParaRPr lang="en-US" altLang="en-US" sz="1800" b="1">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宋体" panose="02010600030101010101" pitchFamily="2" charset="-122"/>
                        </a:rPr>
                        <a:t>描述</a:t>
                      </a:r>
                      <a:endParaRPr lang="en-US" altLang="en-US" sz="1800" b="1">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2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516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某些审核事件记录被删除</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608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权限策略的改变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517</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审核日志被删除</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610</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新的信任域</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43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528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成功的登陆</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612</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审核策略的改变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865">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529</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失败的登陆</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624</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添加新的帐号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2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531</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失败的登陆、锁定帐号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626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起用的用户帐号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197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538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成功的注销</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630</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删除的用户帐号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6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576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权限的分配和使用</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636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帐号组的改变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57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578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特权服务的使用</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642</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用户帐号的改变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22605">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595</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间接访问对象</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643</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域策略的改变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9550" y="1126490"/>
            <a:ext cx="11783060" cy="5323205"/>
          </a:xfrm>
          <a:prstGeom prst="rect">
            <a:avLst/>
          </a:prstGeom>
          <a:noFill/>
        </p:spPr>
        <p:txBody>
          <a:bodyPr wrap="square" rtlCol="0">
            <a:spAutoFit/>
          </a:bodyPr>
          <a:lstStyle/>
          <a:p>
            <a:r>
              <a:rPr lang="zh-CN" altLang="en-US" sz="2000" b="1">
                <a:solidFill>
                  <a:schemeClr val="accent1"/>
                </a:solidFill>
              </a:rPr>
              <a:t>二、服务程序日志</a:t>
            </a:r>
          </a:p>
          <a:p>
            <a:endParaRPr lang="zh-CN" altLang="en-US" sz="2000" b="1">
              <a:solidFill>
                <a:schemeClr val="accent1"/>
              </a:solidFill>
            </a:endParaRPr>
          </a:p>
          <a:p>
            <a:r>
              <a:rPr lang="zh-CN" altLang="en-US" sz="2000" b="1">
                <a:solidFill>
                  <a:schemeClr val="accent1"/>
                </a:solidFill>
              </a:rPr>
              <a:t>　　例如，W3SVC1是一个包含Web服务器日志的子目录。WWW日志默认情况，每天生成一个日志文件，包含了该日的一切记录，文件名通常为ex（年份）（月份）（日期），例如ex001023，就是2000年10月23日产生的日志，用记事本就可直接打开，如下例：</a:t>
            </a:r>
          </a:p>
          <a:p>
            <a:r>
              <a:rPr lang="zh-CN" altLang="en-US" sz="2000" b="1">
                <a:solidFill>
                  <a:schemeClr val="accent1"/>
                </a:solidFill>
              </a:rPr>
              <a:t>#Software: Microsoft Internet Information Services 5.0 </a:t>
            </a:r>
          </a:p>
          <a:p>
            <a:r>
              <a:rPr lang="zh-CN" altLang="en-US" sz="2000" b="1">
                <a:solidFill>
                  <a:schemeClr val="accent1"/>
                </a:solidFill>
              </a:rPr>
              <a:t>#Version: 1.0 </a:t>
            </a:r>
          </a:p>
          <a:p>
            <a:r>
              <a:rPr lang="zh-CN" altLang="en-US" sz="2000" b="1">
                <a:solidFill>
                  <a:schemeClr val="accent1"/>
                </a:solidFill>
              </a:rPr>
              <a:t>#Date: 20001023 03:091 </a:t>
            </a:r>
          </a:p>
          <a:p>
            <a:r>
              <a:rPr lang="zh-CN" altLang="en-US" sz="2000" b="1">
                <a:solidFill>
                  <a:schemeClr val="accent1"/>
                </a:solidFill>
              </a:rPr>
              <a:t>#Fields: date time cip csusername sip sport csmethod csuristem csuriquery scstatus cs(UserAgent) </a:t>
            </a:r>
          </a:p>
          <a:p>
            <a:r>
              <a:rPr lang="zh-CN" altLang="en-US" sz="2000" b="1">
                <a:solidFill>
                  <a:schemeClr val="accent1"/>
                </a:solidFill>
              </a:rPr>
              <a:t>20001023 03:091 192.168.1.26 192.168.1.37 80 GET /iisstart.asp 200 Mozilla/4.0+(compatible;+MSIE+5.0;+Windows+98;+DigExt) </a:t>
            </a:r>
          </a:p>
          <a:p>
            <a:r>
              <a:rPr lang="zh-CN" altLang="en-US" sz="2000" b="1">
                <a:solidFill>
                  <a:schemeClr val="accent1"/>
                </a:solidFill>
              </a:rPr>
              <a:t>20001023 03:094 192.168.1.26 192.168.1.37 80 GET /pagerror.gif 200 Mozilla/4.0+(compatible;+MSIE+5.0;+Windows+98;+DigExt) </a:t>
            </a:r>
          </a:p>
          <a:p>
            <a:endParaRPr lang="zh-CN" altLang="en-US" sz="2000" b="1">
              <a:solidFill>
                <a:schemeClr val="accent1"/>
              </a:solidFill>
            </a:endParaRPr>
          </a:p>
          <a:p>
            <a:r>
              <a:rPr lang="zh-CN" altLang="en-US" sz="2000" b="1">
                <a:solidFill>
                  <a:schemeClr val="accent1"/>
                </a:solidFill>
              </a:rPr>
              <a:t>　　通过分析第六行，可以看出2000年10月23日，IP地址为192.168.1.26的用户通过访问IP地址为192.168.1.37机器的80端口，查看了一个页面iisstart.asp，这位用户的浏览器为</a:t>
            </a:r>
          </a:p>
          <a:p>
            <a:r>
              <a:rPr lang="zh-CN" altLang="en-US" sz="2000" b="1">
                <a:solidFill>
                  <a:schemeClr val="accent1"/>
                </a:solidFill>
              </a:rPr>
              <a:t>compatible;+MSIE+5.0;+Windows+98+DigExt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checkerboard(across)">
                                      <p:cBhvr>
                                        <p:cTn id="11" dur="500"/>
                                        <p:tgtEl>
                                          <p:spTgt spid="2">
                                            <p:txEl>
                                              <p:pRg st="2" end="2"/>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heckerboard(across)">
                                      <p:cBhvr>
                                        <p:cTn id="15" dur="500"/>
                                        <p:tgtEl>
                                          <p:spTgt spid="2">
                                            <p:txEl>
                                              <p:pRg st="3" end="3"/>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checkerboard(across)">
                                      <p:cBhvr>
                                        <p:cTn id="23" dur="500"/>
                                        <p:tgtEl>
                                          <p:spTgt spid="2">
                                            <p:txEl>
                                              <p:pRg st="5" end="5"/>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heckerboard(across)">
                                      <p:cBhvr>
                                        <p:cTn id="31" dur="500"/>
                                        <p:tgtEl>
                                          <p:spTgt spid="2">
                                            <p:txEl>
                                              <p:pRg st="7" end="7"/>
                                            </p:txEl>
                                          </p:spTgt>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checkerboard(across)">
                                      <p:cBhvr>
                                        <p:cTn id="35" dur="500"/>
                                        <p:tgtEl>
                                          <p:spTgt spid="2">
                                            <p:txEl>
                                              <p:pRg st="8" end="8"/>
                                            </p:txEl>
                                          </p:spTgt>
                                        </p:tgtEl>
                                      </p:cBhvr>
                                    </p:animEffect>
                                  </p:childTnLst>
                                </p:cTn>
                              </p:par>
                            </p:childTnLst>
                          </p:cTn>
                        </p:par>
                        <p:par>
                          <p:cTn id="36" fill="hold">
                            <p:stCondLst>
                              <p:cond delay="4000"/>
                            </p:stCondLst>
                            <p:childTnLst>
                              <p:par>
                                <p:cTn id="37" presetID="7" presetClass="entr" presetSubtype="4" fill="hold" nodeType="after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7" presetClass="entr" presetSubtype="4"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20015" y="1156335"/>
            <a:ext cx="11952605" cy="1753235"/>
          </a:xfrm>
          <a:prstGeom prst="rect">
            <a:avLst/>
          </a:prstGeom>
          <a:noFill/>
        </p:spPr>
        <p:txBody>
          <a:bodyPr wrap="square" rtlCol="0">
            <a:spAutoFit/>
          </a:bodyPr>
          <a:lstStyle/>
          <a:p>
            <a:r>
              <a:rPr lang="zh-CN" altLang="en-US" b="1">
                <a:solidFill>
                  <a:schemeClr val="accent1"/>
                </a:solidFill>
              </a:rPr>
              <a:t>三、防火墙、入侵检测系统日志</a:t>
            </a:r>
          </a:p>
          <a:p>
            <a:endParaRPr lang="zh-CN" altLang="en-US" b="1">
              <a:solidFill>
                <a:schemeClr val="accent1"/>
              </a:solidFill>
            </a:endParaRPr>
          </a:p>
          <a:p>
            <a:r>
              <a:rPr lang="zh-CN" altLang="en-US" b="1">
                <a:solidFill>
                  <a:schemeClr val="accent1"/>
                </a:solidFill>
              </a:rPr>
              <a:t>　　尽管每种防火墙日志不一样，但在记录方式上大同小异，主要包括：时间、允许或者拦截（Accept或者Block）、通讯类型、源IP地址、源端口、目标地址和目标端口等。</a:t>
            </a:r>
          </a:p>
          <a:p>
            <a:r>
              <a:rPr lang="zh-CN" altLang="en-US" b="1">
                <a:solidFill>
                  <a:schemeClr val="accent1"/>
                </a:solidFill>
              </a:rPr>
              <a:t>例如：139端口攻击</a:t>
            </a:r>
          </a:p>
          <a:p>
            <a:r>
              <a:rPr lang="zh-CN" altLang="en-US" b="1">
                <a:solidFill>
                  <a:schemeClr val="accent1"/>
                </a:solidFill>
              </a:rPr>
              <a:t>如图所示的日志表明：来自于局域网内的一台电脑正试图访问你的电脑的139端口，但该操作未能成功执行。</a:t>
            </a:r>
          </a:p>
        </p:txBody>
      </p:sp>
      <p:pic>
        <p:nvPicPr>
          <p:cNvPr id="3" name="图片 -2147482379" descr="114167"/>
          <p:cNvPicPr>
            <a:picLocks noChangeAspect="1"/>
          </p:cNvPicPr>
          <p:nvPr/>
        </p:nvPicPr>
        <p:blipFill>
          <a:blip r:embed="rId3"/>
          <a:stretch>
            <a:fillRect/>
          </a:stretch>
        </p:blipFill>
        <p:spPr>
          <a:xfrm>
            <a:off x="2559685" y="2909570"/>
            <a:ext cx="6512560" cy="2793365"/>
          </a:xfrm>
          <a:prstGeom prst="rect">
            <a:avLst/>
          </a:prstGeom>
          <a:noFill/>
          <a:ln w="9525">
            <a:noFill/>
          </a:ln>
        </p:spPr>
      </p:pic>
      <p:sp>
        <p:nvSpPr>
          <p:cNvPr id="4" name="文本框 3"/>
          <p:cNvSpPr txBox="1"/>
          <p:nvPr/>
        </p:nvSpPr>
        <p:spPr>
          <a:xfrm>
            <a:off x="160020" y="5875655"/>
            <a:ext cx="11952605" cy="645160"/>
          </a:xfrm>
          <a:prstGeom prst="rect">
            <a:avLst/>
          </a:prstGeom>
          <a:noFill/>
        </p:spPr>
        <p:txBody>
          <a:bodyPr wrap="square" rtlCol="0">
            <a:spAutoFit/>
          </a:bodyPr>
          <a:lstStyle/>
          <a:p>
            <a:r>
              <a:rPr lang="zh-CN" altLang="en-US" b="1">
                <a:solidFill>
                  <a:schemeClr val="accent1"/>
                </a:solidFill>
              </a:rPr>
              <a:t>　　139端口是NetBIOS协议所使用的端口，在安装了TCP/IP 协议的同时，NetBIOS 也会被作为默认设置安装到系统中。139端口的开放意味着硬盘可能会在网络中共享。</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4.2.2 文件和目录</a:t>
            </a:r>
          </a:p>
        </p:txBody>
      </p:sp>
      <p:sp>
        <p:nvSpPr>
          <p:cNvPr id="2" name="文本框 1"/>
          <p:cNvSpPr txBox="1"/>
          <p:nvPr/>
        </p:nvSpPr>
        <p:spPr>
          <a:xfrm>
            <a:off x="199390" y="1664970"/>
            <a:ext cx="11792585" cy="4092575"/>
          </a:xfrm>
          <a:prstGeom prst="rect">
            <a:avLst/>
          </a:prstGeom>
          <a:noFill/>
        </p:spPr>
        <p:txBody>
          <a:bodyPr wrap="square" rtlCol="0">
            <a:spAutoFit/>
          </a:bodyPr>
          <a:lstStyle/>
          <a:p>
            <a:r>
              <a:rPr lang="zh-CN" altLang="en-US" sz="2000" b="1">
                <a:solidFill>
                  <a:schemeClr val="accent1"/>
                </a:solidFill>
              </a:rPr>
              <a:t>一、启动目录</a:t>
            </a:r>
          </a:p>
          <a:p>
            <a:endParaRPr lang="zh-CN" altLang="en-US" sz="2000" b="1">
              <a:solidFill>
                <a:schemeClr val="accent1"/>
              </a:solidFill>
            </a:endParaRPr>
          </a:p>
          <a:p>
            <a:r>
              <a:rPr lang="zh-CN" altLang="en-US" sz="2000" b="1">
                <a:solidFill>
                  <a:schemeClr val="accent1"/>
                </a:solidFill>
              </a:rPr>
              <a:t>　　一般用户希望启动时所要启动的文件也可以通过这里启动，只需把所需文件或其快捷方式放入文件夹中即可。其路径一般是c:\documents and settings\&lt;用户&gt;\「开始」菜单\程序\启动。</a:t>
            </a:r>
          </a:p>
          <a:p>
            <a:endParaRPr lang="zh-CN" altLang="en-US" sz="2000" b="1">
              <a:solidFill>
                <a:schemeClr val="accent1"/>
              </a:solidFill>
            </a:endParaRPr>
          </a:p>
          <a:p>
            <a:r>
              <a:rPr lang="zh-CN" altLang="en-US" sz="2000" b="1">
                <a:solidFill>
                  <a:schemeClr val="accent1"/>
                </a:solidFill>
              </a:rPr>
              <a:t>　　其实，Windows还有另外一个自启动目录，而且很明显但却经常被人们忽略的一个。该路径位于：c:\documents and settings\all users\「开始」菜单\程序\启动。这个目录的使用方法和第一自启动目录是完全一样的。只要找到该目录，将所需要启动的文件拖放进去就可以达到启动的目的。</a:t>
            </a:r>
          </a:p>
          <a:p>
            <a:endParaRPr lang="zh-CN" altLang="en-US" sz="2000" b="1">
              <a:solidFill>
                <a:schemeClr val="accent1"/>
              </a:solidFill>
            </a:endParaRPr>
          </a:p>
          <a:p>
            <a:r>
              <a:rPr lang="zh-CN" altLang="en-US" sz="2000" b="1">
                <a:solidFill>
                  <a:schemeClr val="accent1"/>
                </a:solidFill>
              </a:rPr>
              <a:t>　　攻击者在得到系统管理权之后，不会满足于把文件放置到某个目录下或者从系统中拷贝某个文件，他肯定要保住他的胜利果实，于是他会在启动目录下放置一个木马程序，当系统启动时，该木马程序会自动运行，而攻击者用木马程序的客户端又连上了系统，继续享有系统的控制权，打开启动目录，发现里面有个很陌生的程序，那该程序很有可能就是恶意程序。</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3270885" y="4484370"/>
            <a:ext cx="2451735" cy="2381885"/>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5" name="Freeform 6"/>
          <p:cNvSpPr/>
          <p:nvPr/>
        </p:nvSpPr>
        <p:spPr bwMode="auto">
          <a:xfrm>
            <a:off x="6424930" y="4172585"/>
            <a:ext cx="2047240" cy="2693670"/>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6" name="Freeform 7"/>
          <p:cNvSpPr/>
          <p:nvPr/>
        </p:nvSpPr>
        <p:spPr bwMode="auto">
          <a:xfrm>
            <a:off x="5352415" y="3823335"/>
            <a:ext cx="526415" cy="3042920"/>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7" name="Freeform 8"/>
          <p:cNvSpPr/>
          <p:nvPr/>
        </p:nvSpPr>
        <p:spPr bwMode="auto">
          <a:xfrm>
            <a:off x="6249670" y="3763645"/>
            <a:ext cx="426085" cy="3102610"/>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9" name="椭圆 68"/>
          <p:cNvSpPr/>
          <p:nvPr/>
        </p:nvSpPr>
        <p:spPr>
          <a:xfrm>
            <a:off x="2519045" y="395795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2" name="椭圆 71"/>
          <p:cNvSpPr/>
          <p:nvPr/>
        </p:nvSpPr>
        <p:spPr>
          <a:xfrm>
            <a:off x="6249670" y="2925657"/>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5" name="椭圆 74"/>
          <p:cNvSpPr/>
          <p:nvPr/>
        </p:nvSpPr>
        <p:spPr>
          <a:xfrm>
            <a:off x="4909608" y="2858347"/>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8" name="椭圆 77"/>
          <p:cNvSpPr/>
          <p:nvPr/>
        </p:nvSpPr>
        <p:spPr>
          <a:xfrm>
            <a:off x="8371205" y="349694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grpSp>
        <p:nvGrpSpPr>
          <p:cNvPr id="80" name="组合 79"/>
          <p:cNvGrpSpPr/>
          <p:nvPr/>
        </p:nvGrpSpPr>
        <p:grpSpPr>
          <a:xfrm>
            <a:off x="211952" y="4392045"/>
            <a:ext cx="3815927" cy="2076663"/>
            <a:chOff x="7070304" y="1830994"/>
            <a:chExt cx="2861945" cy="1557497"/>
          </a:xfrm>
        </p:grpSpPr>
        <p:sp>
          <p:nvSpPr>
            <p:cNvPr id="81" name="矩形 80"/>
            <p:cNvSpPr/>
            <p:nvPr/>
          </p:nvSpPr>
          <p:spPr>
            <a:xfrm>
              <a:off x="7759548" y="1830994"/>
              <a:ext cx="1041083"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sym typeface="+mn-ea"/>
                </a:rPr>
                <a:t> system32</a:t>
              </a:r>
            </a:p>
          </p:txBody>
        </p:sp>
        <p:sp>
          <p:nvSpPr>
            <p:cNvPr id="82" name="文本框 81"/>
            <p:cNvSpPr txBox="1"/>
            <p:nvPr/>
          </p:nvSpPr>
          <p:spPr bwMode="auto">
            <a:xfrm>
              <a:off x="7070304" y="2198818"/>
              <a:ext cx="2861945" cy="1189673"/>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Windows2000的主要的系统文件都存放在这个文件夹中，主要存放系统dll文件以及系统exe文件(包括系统命令)。</a:t>
              </a:r>
            </a:p>
          </p:txBody>
        </p:sp>
      </p:grpSp>
      <p:grpSp>
        <p:nvGrpSpPr>
          <p:cNvPr id="83" name="组合 82"/>
          <p:cNvGrpSpPr/>
          <p:nvPr/>
        </p:nvGrpSpPr>
        <p:grpSpPr>
          <a:xfrm>
            <a:off x="7989220" y="3823085"/>
            <a:ext cx="4029287" cy="1825413"/>
            <a:chOff x="7409235" y="1434754"/>
            <a:chExt cx="3021965" cy="1369060"/>
          </a:xfrm>
        </p:grpSpPr>
        <p:sp>
          <p:nvSpPr>
            <p:cNvPr id="84" name="矩形 83"/>
            <p:cNvSpPr/>
            <p:nvPr/>
          </p:nvSpPr>
          <p:spPr>
            <a:xfrm>
              <a:off x="8326616" y="1434754"/>
              <a:ext cx="633889"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Tasks</a:t>
              </a:r>
            </a:p>
          </p:txBody>
        </p:sp>
        <p:sp>
          <p:nvSpPr>
            <p:cNvPr id="85" name="文本框 84"/>
            <p:cNvSpPr txBox="1"/>
            <p:nvPr/>
          </p:nvSpPr>
          <p:spPr bwMode="auto">
            <a:xfrm>
              <a:off x="7409235" y="1894176"/>
              <a:ext cx="3021965" cy="90963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计划任务文件夹，该文件夹包含已计划的Windows任务。Windows将按照指定的时间来运行这些任务。</a:t>
              </a:r>
            </a:p>
          </p:txBody>
        </p:sp>
      </p:grpSp>
      <p:grpSp>
        <p:nvGrpSpPr>
          <p:cNvPr id="86" name="组合 85"/>
          <p:cNvGrpSpPr/>
          <p:nvPr/>
        </p:nvGrpSpPr>
        <p:grpSpPr>
          <a:xfrm>
            <a:off x="803910" y="2654299"/>
            <a:ext cx="4375363" cy="1169351"/>
            <a:chOff x="5462191" y="2048655"/>
            <a:chExt cx="3281680" cy="1003332"/>
          </a:xfrm>
        </p:grpSpPr>
        <p:sp>
          <p:nvSpPr>
            <p:cNvPr id="87" name="矩形 86"/>
            <p:cNvSpPr/>
            <p:nvPr/>
          </p:nvSpPr>
          <p:spPr>
            <a:xfrm>
              <a:off x="8111697" y="2048655"/>
              <a:ext cx="608677" cy="324728"/>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 Inf</a:t>
              </a:r>
            </a:p>
          </p:txBody>
        </p:sp>
        <p:sp>
          <p:nvSpPr>
            <p:cNvPr id="88" name="文本框 87"/>
            <p:cNvSpPr txBox="1"/>
            <p:nvPr/>
          </p:nvSpPr>
          <p:spPr bwMode="auto">
            <a:xfrm>
              <a:off x="5462191" y="2332246"/>
              <a:ext cx="3281680" cy="719741"/>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gn="l">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安装文件文件夹。在安装驱动程序时，系统会提示我们指定相应的Inf文件。</a:t>
              </a:r>
            </a:p>
          </p:txBody>
        </p:sp>
      </p:grpSp>
      <p:grpSp>
        <p:nvGrpSpPr>
          <p:cNvPr id="89" name="组合 88"/>
          <p:cNvGrpSpPr/>
          <p:nvPr/>
        </p:nvGrpSpPr>
        <p:grpSpPr>
          <a:xfrm>
            <a:off x="5878596" y="2237279"/>
            <a:ext cx="6210300" cy="1212851"/>
            <a:chOff x="5634338" y="1583662"/>
            <a:chExt cx="4657725" cy="909638"/>
          </a:xfrm>
        </p:grpSpPr>
        <p:sp>
          <p:nvSpPr>
            <p:cNvPr id="90" name="矩形 89"/>
            <p:cNvSpPr/>
            <p:nvPr/>
          </p:nvSpPr>
          <p:spPr>
            <a:xfrm>
              <a:off x="5634338" y="1816071"/>
              <a:ext cx="751523"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 Media</a:t>
              </a:r>
            </a:p>
          </p:txBody>
        </p:sp>
        <p:sp>
          <p:nvSpPr>
            <p:cNvPr id="91" name="文本框 90"/>
            <p:cNvSpPr txBox="1"/>
            <p:nvPr/>
          </p:nvSpPr>
          <p:spPr bwMode="auto">
            <a:xfrm>
              <a:off x="6611127" y="1583662"/>
              <a:ext cx="3680936" cy="90963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 媒体文件夹。主要包括一些声音和MIDI文件，系统启动、错误等时候发出的声音就是使用这个目录下的文件。</a:t>
              </a:r>
            </a:p>
          </p:txBody>
        </p:sp>
      </p:grpSp>
      <p:sp>
        <p:nvSpPr>
          <p:cNvPr id="9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p>
        </p:txBody>
      </p:sp>
      <p:sp>
        <p:nvSpPr>
          <p:cNvPr id="2" name="文本框 1"/>
          <p:cNvSpPr txBox="1"/>
          <p:nvPr/>
        </p:nvSpPr>
        <p:spPr>
          <a:xfrm>
            <a:off x="2716530" y="4134062"/>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1</a:t>
            </a:r>
          </a:p>
        </p:txBody>
      </p:sp>
      <p:sp>
        <p:nvSpPr>
          <p:cNvPr id="3" name="文本框 2"/>
          <p:cNvSpPr txBox="1"/>
          <p:nvPr/>
        </p:nvSpPr>
        <p:spPr>
          <a:xfrm>
            <a:off x="8634518" y="3673475"/>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4</a:t>
            </a:r>
          </a:p>
        </p:txBody>
      </p:sp>
      <p:sp>
        <p:nvSpPr>
          <p:cNvPr id="4" name="文本框 3"/>
          <p:cNvSpPr txBox="1"/>
          <p:nvPr/>
        </p:nvSpPr>
        <p:spPr>
          <a:xfrm>
            <a:off x="6513195" y="3101763"/>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3</a:t>
            </a:r>
          </a:p>
        </p:txBody>
      </p:sp>
      <p:sp>
        <p:nvSpPr>
          <p:cNvPr id="5" name="文本框 4"/>
          <p:cNvSpPr txBox="1"/>
          <p:nvPr/>
        </p:nvSpPr>
        <p:spPr>
          <a:xfrm>
            <a:off x="5147945" y="3036358"/>
            <a:ext cx="93556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2</a:t>
            </a:r>
          </a:p>
        </p:txBody>
      </p:sp>
      <p:sp>
        <p:nvSpPr>
          <p:cNvPr id="6" name="文本框 5"/>
          <p:cNvSpPr txBox="1"/>
          <p:nvPr/>
        </p:nvSpPr>
        <p:spPr>
          <a:xfrm>
            <a:off x="454025" y="1079500"/>
            <a:ext cx="11414125" cy="1198880"/>
          </a:xfrm>
          <a:prstGeom prst="rect">
            <a:avLst/>
          </a:prstGeom>
          <a:noFill/>
        </p:spPr>
        <p:txBody>
          <a:bodyPr wrap="square" rtlCol="0">
            <a:spAutoFit/>
          </a:bodyPr>
          <a:lstStyle/>
          <a:p>
            <a:r>
              <a:rPr lang="zh-CN" altLang="en-US" b="1">
                <a:solidFill>
                  <a:schemeClr val="accent1"/>
                </a:solidFill>
              </a:rPr>
              <a:t>二、系统目录</a:t>
            </a:r>
          </a:p>
          <a:p>
            <a:r>
              <a:rPr lang="zh-CN" altLang="en-US" b="1">
                <a:solidFill>
                  <a:schemeClr val="accent1"/>
                </a:solidFill>
              </a:rPr>
              <a:t>　　所谓系统目录就是指操作系统的主要文件存放的目录，目录中的文件直接影响到系统是否正常工作。在WindowsXP系统下，它们在Windows目录中，在Windows2000系 统下，它们在Winnt目录中。下面Windows2000的Winnt目录下的一些主要目录: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22" presetClass="entr" presetSubtype="4" fill="hold" grpId="0" nodeType="withEffect">
                                  <p:stCondLst>
                                    <p:cond delay="10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par>
                                <p:cTn id="18" presetID="22" presetClass="entr" presetSubtype="4" fill="hold" grpId="0" nodeType="withEffect">
                                  <p:stCondLst>
                                    <p:cond delay="20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300"/>
                                  </p:stCondLst>
                                  <p:childTnLst>
                                    <p:set>
                                      <p:cBhvr>
                                        <p:cTn id="22" dur="1" fill="hold">
                                          <p:stCondLst>
                                            <p:cond delay="0"/>
                                          </p:stCondLst>
                                        </p:cTn>
                                        <p:tgtEl>
                                          <p:spTgt spid="65"/>
                                        </p:tgtEl>
                                        <p:attrNameLst>
                                          <p:attrName>style.visibility</p:attrName>
                                        </p:attrNameLst>
                                      </p:cBhvr>
                                      <p:to>
                                        <p:strVal val="visible"/>
                                      </p:to>
                                    </p:set>
                                    <p:animEffect transition="in" filter="wipe(down)">
                                      <p:cBhvr>
                                        <p:cTn id="23" dur="500"/>
                                        <p:tgtEl>
                                          <p:spTgt spid="65"/>
                                        </p:tgtEl>
                                      </p:cBhvr>
                                    </p:animEffec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 calcmode="lin" valueType="num">
                                      <p:cBhvr additive="base">
                                        <p:cTn id="27" dur="500" fill="hold"/>
                                        <p:tgtEl>
                                          <p:spTgt spid="80"/>
                                        </p:tgtEl>
                                        <p:attrNameLst>
                                          <p:attrName>ppt_x</p:attrName>
                                        </p:attrNameLst>
                                      </p:cBhvr>
                                      <p:tavLst>
                                        <p:tav tm="0">
                                          <p:val>
                                            <p:strVal val="#ppt_x"/>
                                          </p:val>
                                        </p:tav>
                                        <p:tav tm="100000">
                                          <p:val>
                                            <p:strVal val="#ppt_x"/>
                                          </p:val>
                                        </p:tav>
                                      </p:tavLst>
                                    </p:anim>
                                    <p:anim calcmode="lin" valueType="num">
                                      <p:cBhvr additive="base">
                                        <p:cTn id="28" dur="500" fill="hold"/>
                                        <p:tgtEl>
                                          <p:spTgt spid="80"/>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500" fill="hold"/>
                                        <p:tgtEl>
                                          <p:spTgt spid="86"/>
                                        </p:tgtEl>
                                        <p:attrNameLst>
                                          <p:attrName>ppt_x</p:attrName>
                                        </p:attrNameLst>
                                      </p:cBhvr>
                                      <p:tavLst>
                                        <p:tav tm="0">
                                          <p:val>
                                            <p:strVal val="0-#ppt_w/2"/>
                                          </p:val>
                                        </p:tav>
                                        <p:tav tm="100000">
                                          <p:val>
                                            <p:strVal val="#ppt_x"/>
                                          </p:val>
                                        </p:tav>
                                      </p:tavLst>
                                    </p:anim>
                                    <p:anim calcmode="lin" valueType="num">
                                      <p:cBhvr additive="base">
                                        <p:cTn id="33" dur="500" fill="hold"/>
                                        <p:tgtEl>
                                          <p:spTgt spid="86"/>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1+#ppt_w/2"/>
                                          </p:val>
                                        </p:tav>
                                        <p:tav tm="100000">
                                          <p:val>
                                            <p:strVal val="#ppt_x"/>
                                          </p:val>
                                        </p:tav>
                                      </p:tavLst>
                                    </p:anim>
                                    <p:anim calcmode="lin" valueType="num">
                                      <p:cBhvr additive="base">
                                        <p:cTn id="38" dur="500" fill="hold"/>
                                        <p:tgtEl>
                                          <p:spTgt spid="89"/>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4"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additive="base">
                                        <p:cTn id="42" dur="500" fill="hold"/>
                                        <p:tgtEl>
                                          <p:spTgt spid="83"/>
                                        </p:tgtEl>
                                        <p:attrNameLst>
                                          <p:attrName>ppt_x</p:attrName>
                                        </p:attrNameLst>
                                      </p:cBhvr>
                                      <p:tavLst>
                                        <p:tav tm="0">
                                          <p:val>
                                            <p:strVal val="#ppt_x"/>
                                          </p:val>
                                        </p:tav>
                                        <p:tav tm="100000">
                                          <p:val>
                                            <p:strVal val="#ppt_x"/>
                                          </p:val>
                                        </p:tav>
                                      </p:tavLst>
                                    </p:anim>
                                    <p:anim calcmode="lin" valueType="num">
                                      <p:cBhvr additive="base">
                                        <p:cTn id="43"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586212" y="738296"/>
            <a:ext cx="6666865" cy="691515"/>
            <a:chOff x="4900002" y="1556817"/>
            <a:chExt cx="6780867" cy="576063"/>
          </a:xfrm>
        </p:grpSpPr>
        <p:sp>
          <p:nvSpPr>
            <p:cNvPr id="73" name="对角圆角矩形 72"/>
            <p:cNvSpPr/>
            <p:nvPr/>
          </p:nvSpPr>
          <p:spPr>
            <a:xfrm>
              <a:off x="4900002" y="1556817"/>
              <a:ext cx="6780867"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Windows系统现场证据获取</a:t>
              </a: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885690" y="2007870"/>
            <a:ext cx="6195695" cy="691515"/>
            <a:chOff x="5202614" y="1556792"/>
            <a:chExt cx="6507817" cy="576064"/>
          </a:xfrm>
        </p:grpSpPr>
        <p:sp>
          <p:nvSpPr>
            <p:cNvPr id="76" name="对角圆角矩形 75"/>
            <p:cNvSpPr/>
            <p:nvPr/>
          </p:nvSpPr>
          <p:spPr>
            <a:xfrm>
              <a:off x="5202614" y="1556792"/>
              <a:ext cx="6507817"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Windows系统中电子证据获取</a:t>
              </a:r>
            </a:p>
          </p:txBody>
        </p:sp>
        <p:sp>
          <p:nvSpPr>
            <p:cNvPr id="77" name="对角圆角矩形 76"/>
            <p:cNvSpPr/>
            <p:nvPr/>
          </p:nvSpPr>
          <p:spPr>
            <a:xfrm>
              <a:off x="5313710" y="1628734"/>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4.2</a:t>
              </a:r>
            </a:p>
          </p:txBody>
        </p:sp>
      </p:grpSp>
      <p:grpSp>
        <p:nvGrpSpPr>
          <p:cNvPr id="78" name="组合 77"/>
          <p:cNvGrpSpPr/>
          <p:nvPr/>
        </p:nvGrpSpPr>
        <p:grpSpPr bwMode="auto">
          <a:xfrm>
            <a:off x="5312450" y="3368665"/>
            <a:ext cx="5513705" cy="691515"/>
            <a:chOff x="5004457" y="1554147"/>
            <a:chExt cx="5607989" cy="576064"/>
          </a:xfrm>
        </p:grpSpPr>
        <p:sp>
          <p:nvSpPr>
            <p:cNvPr id="79" name="对角圆角矩形 78"/>
            <p:cNvSpPr/>
            <p:nvPr/>
          </p:nvSpPr>
          <p:spPr>
            <a:xfrm>
              <a:off x="5004457" y="1554147"/>
              <a:ext cx="560798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证据获取/工具使用实例</a:t>
              </a: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4.3</a:t>
              </a:r>
            </a:p>
          </p:txBody>
        </p:sp>
      </p:grpSp>
      <p:grpSp>
        <p:nvGrpSpPr>
          <p:cNvPr id="81" name="组合 80"/>
          <p:cNvGrpSpPr/>
          <p:nvPr/>
        </p:nvGrpSpPr>
        <p:grpSpPr bwMode="auto">
          <a:xfrm>
            <a:off x="4917440" y="5072380"/>
            <a:ext cx="6163945" cy="691515"/>
            <a:chOff x="4968906" y="717294"/>
            <a:chExt cx="8822844" cy="576064"/>
          </a:xfrm>
        </p:grpSpPr>
        <p:sp>
          <p:nvSpPr>
            <p:cNvPr id="82" name="对角圆角矩形 81"/>
            <p:cNvSpPr/>
            <p:nvPr/>
          </p:nvSpPr>
          <p:spPr>
            <a:xfrm>
              <a:off x="4968906" y="717294"/>
              <a:ext cx="882284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Vista操作系统的取证与分析</a:t>
              </a:r>
            </a:p>
          </p:txBody>
        </p:sp>
        <p:sp>
          <p:nvSpPr>
            <p:cNvPr id="83" name="对角圆角矩形 82"/>
            <p:cNvSpPr/>
            <p:nvPr/>
          </p:nvSpPr>
          <p:spPr>
            <a:xfrm>
              <a:off x="5075249" y="788707"/>
              <a:ext cx="1262484" cy="43323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90170" y="5033645"/>
            <a:ext cx="12011660" cy="105410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4788324" y="2708699"/>
            <a:ext cx="2305049" cy="2305049"/>
            <a:chOff x="0" y="0"/>
            <a:chExt cx="1728192" cy="1728192"/>
          </a:xfrm>
        </p:grpSpPr>
        <p:sp>
          <p:nvSpPr>
            <p:cNvPr id="36"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228044" y="681236"/>
              <a:ext cx="1272102" cy="22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400" kern="0">
                  <a:solidFill>
                    <a:srgbClr val="FFFFFF"/>
                  </a:solidFill>
                  <a:latin typeface="微软雅黑" panose="020B0503020204020204" charset="-122"/>
                  <a:ea typeface="微软雅黑" panose="020B0503020204020204" charset="-122"/>
                  <a:sym typeface="微软雅黑" panose="020B0503020204020204" charset="-122"/>
                </a:rPr>
                <a:t>System32\drivers</a:t>
              </a:r>
            </a:p>
          </p:txBody>
        </p:sp>
      </p:grpSp>
      <p:grpSp>
        <p:nvGrpSpPr>
          <p:cNvPr id="39" name="Group 9"/>
          <p:cNvGrpSpPr/>
          <p:nvPr/>
        </p:nvGrpSpPr>
        <p:grpSpPr bwMode="auto">
          <a:xfrm rot="-480000">
            <a:off x="2465916" y="3414819"/>
            <a:ext cx="1864784" cy="1862667"/>
            <a:chOff x="-28587" y="-54592"/>
            <a:chExt cx="1728192" cy="1728192"/>
          </a:xfrm>
        </p:grpSpPr>
        <p:sp>
          <p:nvSpPr>
            <p:cNvPr id="40" name="五角星 72"/>
            <p:cNvSpPr>
              <a:spLocks noChangeArrowheads="1"/>
            </p:cNvSpPr>
            <p:nvPr/>
          </p:nvSpPr>
          <p:spPr bwMode="auto">
            <a:xfrm>
              <a:off x="-28587" y="-54592"/>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268121" y="636720"/>
              <a:ext cx="1305854" cy="255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p>
              <a:pPr lvl="0" algn="ctr">
                <a:buClrTx/>
                <a:buSzTx/>
                <a:buFont typeface="Arial" panose="020B0604020202020204" pitchFamily="34" charset="0"/>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System32\config</a:t>
              </a:r>
            </a:p>
          </p:txBody>
        </p:sp>
      </p:grpSp>
      <p:grpSp>
        <p:nvGrpSpPr>
          <p:cNvPr id="43" name="Group 13"/>
          <p:cNvGrpSpPr/>
          <p:nvPr/>
        </p:nvGrpSpPr>
        <p:grpSpPr bwMode="auto">
          <a:xfrm rot="-981927">
            <a:off x="304166" y="4093422"/>
            <a:ext cx="1623483" cy="1625600"/>
            <a:chOff x="140894" y="45543"/>
            <a:chExt cx="1728192" cy="1728192"/>
          </a:xfrm>
        </p:grpSpPr>
        <p:sp>
          <p:nvSpPr>
            <p:cNvPr id="44" name="五角星 76"/>
            <p:cNvSpPr>
              <a:spLocks noChangeArrowheads="1"/>
            </p:cNvSpPr>
            <p:nvPr/>
          </p:nvSpPr>
          <p:spPr bwMode="auto">
            <a:xfrm>
              <a:off x="140894" y="45543"/>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575894" y="412685"/>
              <a:ext cx="795600"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Temp</a:t>
              </a:r>
            </a:p>
          </p:txBody>
        </p:sp>
      </p:grpSp>
      <p:grpSp>
        <p:nvGrpSpPr>
          <p:cNvPr id="47" name="Group 17"/>
          <p:cNvGrpSpPr/>
          <p:nvPr/>
        </p:nvGrpSpPr>
        <p:grpSpPr bwMode="auto">
          <a:xfrm rot="480000">
            <a:off x="6974141" y="3416512"/>
            <a:ext cx="3523615" cy="1864784"/>
            <a:chOff x="-741882" y="0"/>
            <a:chExt cx="3265519"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741882" y="669937"/>
              <a:ext cx="3265519" cy="7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System32\dllcache</a:t>
              </a:r>
            </a:p>
          </p:txBody>
        </p:sp>
      </p:grpSp>
      <p:grpSp>
        <p:nvGrpSpPr>
          <p:cNvPr id="51" name="Group 21"/>
          <p:cNvGrpSpPr/>
          <p:nvPr/>
        </p:nvGrpSpPr>
        <p:grpSpPr bwMode="auto">
          <a:xfrm rot="967929">
            <a:off x="10241523" y="4081697"/>
            <a:ext cx="1680455" cy="1625600"/>
            <a:chOff x="-60645" y="0"/>
            <a:chExt cx="1788837"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645" y="266416"/>
              <a:ext cx="1720981"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4000" kern="0" dirty="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000" kern="0">
                  <a:solidFill>
                    <a:srgbClr val="FFFFFF"/>
                  </a:solidFill>
                  <a:latin typeface="微软雅黑" panose="020B0503020204020204" charset="-122"/>
                  <a:ea typeface="微软雅黑" panose="020B0503020204020204" charset="-122"/>
                  <a:sym typeface="微软雅黑" panose="020B0503020204020204" charset="-122"/>
                </a:rPr>
                <a:t>System32\drivers\etc</a:t>
              </a:r>
            </a:p>
          </p:txBody>
        </p:sp>
      </p:grpSp>
      <p:sp>
        <p:nvSpPr>
          <p:cNvPr id="58" name="矩形 17"/>
          <p:cNvSpPr>
            <a:spLocks noChangeArrowheads="1"/>
          </p:cNvSpPr>
          <p:nvPr/>
        </p:nvSpPr>
        <p:spPr bwMode="auto">
          <a:xfrm>
            <a:off x="397290" y="1599740"/>
            <a:ext cx="1948252"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临时文件目录。在系统和软件的运行过程中会产生很多临时的文件，就存放在这个目录中。定期清理这个目录中的文件，可以减少硬盘的垃圾。</a:t>
            </a:r>
          </a:p>
        </p:txBody>
      </p:sp>
      <p:sp>
        <p:nvSpPr>
          <p:cNvPr id="59" name="矩形 17"/>
          <p:cNvSpPr>
            <a:spLocks noChangeArrowheads="1"/>
          </p:cNvSpPr>
          <p:nvPr/>
        </p:nvSpPr>
        <p:spPr bwMode="auto">
          <a:xfrm>
            <a:off x="2597785" y="1279525"/>
            <a:ext cx="185356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系统配置文件夹。该文件夹包含SAM文件(安全帐号管理器)、系统日志(包括系统日志、安全日志、应用程序日志)等等。</a:t>
            </a:r>
          </a:p>
        </p:txBody>
      </p:sp>
      <p:sp>
        <p:nvSpPr>
          <p:cNvPr id="60" name="矩形 17"/>
          <p:cNvSpPr>
            <a:spLocks noChangeArrowheads="1"/>
          </p:cNvSpPr>
          <p:nvPr/>
        </p:nvSpPr>
        <p:spPr bwMode="auto">
          <a:xfrm>
            <a:off x="4876800" y="1588770"/>
            <a:ext cx="2128520"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驱动文件夹。系统正常运行所需要的硬件驱动都在里面。</a:t>
            </a:r>
          </a:p>
        </p:txBody>
      </p:sp>
      <p:sp>
        <p:nvSpPr>
          <p:cNvPr id="61" name="矩形 17"/>
          <p:cNvSpPr>
            <a:spLocks noChangeArrowheads="1"/>
          </p:cNvSpPr>
          <p:nvPr/>
        </p:nvSpPr>
        <p:spPr bwMode="auto">
          <a:xfrm>
            <a:off x="7905750" y="394335"/>
            <a:ext cx="1854835" cy="304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Windows文件保护缓存， 备份了Windows想要保护的所有文件。当删除或改变受保护的文件时，Windows会利用这个备份来恢复它认为“正确”的文件。</a:t>
            </a:r>
          </a:p>
        </p:txBody>
      </p:sp>
      <p:sp>
        <p:nvSpPr>
          <p:cNvPr id="62" name="矩形 17"/>
          <p:cNvSpPr>
            <a:spLocks noChangeArrowheads="1"/>
          </p:cNvSpPr>
          <p:nvPr/>
        </p:nvSpPr>
        <p:spPr bwMode="auto">
          <a:xfrm>
            <a:off x="10234295" y="3088640"/>
            <a:ext cx="196786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该文件夹包含了HOSTS文件。</a:t>
            </a:r>
          </a:p>
        </p:txBody>
      </p:sp>
      <p:sp>
        <p:nvSpPr>
          <p:cNvPr id="37"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p:cBhvr>
                                        <p:cTn id="42" dur="750"/>
                                        <p:tgtEl>
                                          <p:spTgt spid="58"/>
                                        </p:tgtEl>
                                      </p:cBhvr>
                                    </p:animEffect>
                                    <p:anim calcmode="lin" valueType="num">
                                      <p:cBhvr>
                                        <p:cTn id="43" dur="750" fill="hold"/>
                                        <p:tgtEl>
                                          <p:spTgt spid="58"/>
                                        </p:tgtEl>
                                        <p:attrNameLst>
                                          <p:attrName>ppt_x</p:attrName>
                                        </p:attrNameLst>
                                      </p:cBhvr>
                                      <p:tavLst>
                                        <p:tav tm="0">
                                          <p:val>
                                            <p:strVal val="#ppt_x"/>
                                          </p:val>
                                        </p:tav>
                                        <p:tav tm="100000">
                                          <p:val>
                                            <p:strVal val="#ppt_x"/>
                                          </p:val>
                                        </p:tav>
                                      </p:tavLst>
                                    </p:anim>
                                    <p:anim calcmode="lin" valueType="num">
                                      <p:cBhvr>
                                        <p:cTn id="44" dur="75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p:cBhvr>
                                        <p:cTn id="47" dur="750"/>
                                        <p:tgtEl>
                                          <p:spTgt spid="59"/>
                                        </p:tgtEl>
                                      </p:cBhvr>
                                    </p:animEffect>
                                    <p:anim calcmode="lin" valueType="num">
                                      <p:cBhvr>
                                        <p:cTn id="48" dur="750" fill="hold"/>
                                        <p:tgtEl>
                                          <p:spTgt spid="59"/>
                                        </p:tgtEl>
                                        <p:attrNameLst>
                                          <p:attrName>ppt_x</p:attrName>
                                        </p:attrNameLst>
                                      </p:cBhvr>
                                      <p:tavLst>
                                        <p:tav tm="0">
                                          <p:val>
                                            <p:strVal val="#ppt_x"/>
                                          </p:val>
                                        </p:tav>
                                        <p:tav tm="100000">
                                          <p:val>
                                            <p:strVal val="#ppt_x"/>
                                          </p:val>
                                        </p:tav>
                                      </p:tavLst>
                                    </p:anim>
                                    <p:anim calcmode="lin" valueType="num">
                                      <p:cBhvr>
                                        <p:cTn id="49" dur="750" fill="hold"/>
                                        <p:tgtEl>
                                          <p:spTgt spid="5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p:cBhvr>
                                        <p:cTn id="52" dur="750"/>
                                        <p:tgtEl>
                                          <p:spTgt spid="60"/>
                                        </p:tgtEl>
                                      </p:cBhvr>
                                    </p:animEffect>
                                    <p:anim calcmode="lin" valueType="num">
                                      <p:cBhvr>
                                        <p:cTn id="53" dur="750" fill="hold"/>
                                        <p:tgtEl>
                                          <p:spTgt spid="60"/>
                                        </p:tgtEl>
                                        <p:attrNameLst>
                                          <p:attrName>ppt_x</p:attrName>
                                        </p:attrNameLst>
                                      </p:cBhvr>
                                      <p:tavLst>
                                        <p:tav tm="0">
                                          <p:val>
                                            <p:strVal val="#ppt_x"/>
                                          </p:val>
                                        </p:tav>
                                        <p:tav tm="100000">
                                          <p:val>
                                            <p:strVal val="#ppt_x"/>
                                          </p:val>
                                        </p:tav>
                                      </p:tavLst>
                                    </p:anim>
                                    <p:anim calcmode="lin" valueType="num">
                                      <p:cBhvr>
                                        <p:cTn id="54" dur="75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p:cBhvr>
                                        <p:cTn id="57" dur="750"/>
                                        <p:tgtEl>
                                          <p:spTgt spid="61"/>
                                        </p:tgtEl>
                                      </p:cBhvr>
                                    </p:animEffect>
                                    <p:anim calcmode="lin" valueType="num">
                                      <p:cBhvr>
                                        <p:cTn id="58" dur="750" fill="hold"/>
                                        <p:tgtEl>
                                          <p:spTgt spid="61"/>
                                        </p:tgtEl>
                                        <p:attrNameLst>
                                          <p:attrName>ppt_x</p:attrName>
                                        </p:attrNameLst>
                                      </p:cBhvr>
                                      <p:tavLst>
                                        <p:tav tm="0">
                                          <p:val>
                                            <p:strVal val="#ppt_x"/>
                                          </p:val>
                                        </p:tav>
                                        <p:tav tm="100000">
                                          <p:val>
                                            <p:strVal val="#ppt_x"/>
                                          </p:val>
                                        </p:tav>
                                      </p:tavLst>
                                    </p:anim>
                                    <p:anim calcmode="lin" valueType="num">
                                      <p:cBhvr>
                                        <p:cTn id="59" dur="75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p:cBhvr>
                                        <p:cTn id="62" dur="750"/>
                                        <p:tgtEl>
                                          <p:spTgt spid="62"/>
                                        </p:tgtEl>
                                      </p:cBhvr>
                                    </p:animEffect>
                                    <p:anim calcmode="lin" valueType="num">
                                      <p:cBhvr>
                                        <p:cTn id="63" dur="750" fill="hold"/>
                                        <p:tgtEl>
                                          <p:spTgt spid="62"/>
                                        </p:tgtEl>
                                        <p:attrNameLst>
                                          <p:attrName>ppt_x</p:attrName>
                                        </p:attrNameLst>
                                      </p:cBhvr>
                                      <p:tavLst>
                                        <p:tav tm="0">
                                          <p:val>
                                            <p:strVal val="#ppt_x"/>
                                          </p:val>
                                        </p:tav>
                                        <p:tav tm="100000">
                                          <p:val>
                                            <p:strVal val="#ppt_x"/>
                                          </p:val>
                                        </p:tav>
                                      </p:tavLst>
                                    </p:anim>
                                    <p:anim calcmode="lin" valueType="num">
                                      <p:cBhvr>
                                        <p:cTn id="64"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58" grpId="0" bldLvl="0" autoUpdateAnimBg="0"/>
      <p:bldP spid="59" grpId="0" bldLvl="0" autoUpdateAnimBg="0"/>
      <p:bldP spid="60" grpId="0" bldLvl="0" autoUpdateAnimBg="0"/>
      <p:bldP spid="61" grpId="0" bldLvl="0" autoUpdateAnimBg="0"/>
      <p:bldP spid="62"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0025" y="1582420"/>
            <a:ext cx="11932285" cy="3692525"/>
          </a:xfrm>
          <a:prstGeom prst="rect">
            <a:avLst/>
          </a:prstGeom>
          <a:noFill/>
        </p:spPr>
        <p:txBody>
          <a:bodyPr wrap="square" rtlCol="0">
            <a:spAutoFit/>
          </a:bodyPr>
          <a:lstStyle/>
          <a:p>
            <a:r>
              <a:rPr lang="zh-CN" altLang="en-US" b="1">
                <a:solidFill>
                  <a:schemeClr val="accent1"/>
                </a:solidFill>
              </a:rPr>
              <a:t>三、我的文档</a:t>
            </a:r>
          </a:p>
          <a:p>
            <a:endParaRPr lang="zh-CN" altLang="en-US" b="1">
              <a:solidFill>
                <a:schemeClr val="accent1"/>
              </a:solidFill>
            </a:endParaRPr>
          </a:p>
          <a:p>
            <a:r>
              <a:rPr lang="zh-CN" altLang="en-US" b="1">
                <a:solidFill>
                  <a:schemeClr val="accent1"/>
                </a:solidFill>
              </a:rPr>
              <a:t>　　每个用户都有一个属于自己的“我的文档”的目录，主要用于存放一些个人的文档，它的目录是C:\Documents and Settings\用户名\My Documents。</a:t>
            </a:r>
          </a:p>
          <a:p>
            <a:r>
              <a:rPr lang="zh-CN" altLang="en-US" b="1">
                <a:solidFill>
                  <a:schemeClr val="accent1"/>
                </a:solidFill>
              </a:rPr>
              <a:t>　　“我的文档”中存放的文件通常是用户经常使用的文件，而这些文件很有可能对调查至关重要。如果在案件调查的过程中，在“我的文档”目录中发现了一个word文档，而这个文档很详细的记录了犯罪嫌疑人的犯罪计划、经过、结果以及犯罪同伙。</a:t>
            </a:r>
          </a:p>
          <a:p>
            <a:endParaRPr lang="zh-CN" altLang="en-US" b="1">
              <a:solidFill>
                <a:schemeClr val="accent1"/>
              </a:solidFill>
            </a:endParaRPr>
          </a:p>
          <a:p>
            <a:r>
              <a:rPr lang="zh-CN" altLang="en-US" b="1">
                <a:solidFill>
                  <a:schemeClr val="accent1"/>
                </a:solidFill>
              </a:rPr>
              <a:t>四、最近打开的文档</a:t>
            </a:r>
          </a:p>
          <a:p>
            <a:endParaRPr lang="zh-CN" altLang="en-US" b="1">
              <a:solidFill>
                <a:schemeClr val="accent1"/>
              </a:solidFill>
            </a:endParaRPr>
          </a:p>
          <a:p>
            <a:r>
              <a:rPr lang="zh-CN" altLang="en-US" b="1">
                <a:solidFill>
                  <a:schemeClr val="accent1"/>
                </a:solidFill>
              </a:rPr>
              <a:t>　　Windows和应用程序保存最近打开的文档一方面给用户带来了方便，也给调查带来了一个方法。当用户把一个对调查很重要的文件故意藏到c盘一个很深的目录中，我们可以使用dir c:\ /s来列出c盘所有文件和目录，该文件即使被我们找到，估计也花费了大量的精力。Windows和应用程序保存最近打开的文档这一机制却使该文件无处遁形。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3" end="3"/>
                                            </p:txEl>
                                          </p:spTgt>
                                        </p:tgtEl>
                                      </p:cBhvr>
                                    </p:animEffect>
                                  </p:childTnLst>
                                </p:cTn>
                              </p:par>
                            </p:childTnLst>
                          </p:cTn>
                        </p:par>
                        <p:par>
                          <p:cTn id="20" fill="hold">
                            <p:stCondLst>
                              <p:cond delay="500"/>
                            </p:stCondLst>
                            <p:childTnLst>
                              <p:par>
                                <p:cTn id="21" presetID="51" presetClass="entr" presetSubtype="0"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192" decel="100000"/>
                                        <p:tgtEl>
                                          <p:spTgt spid="2">
                                            <p:txEl>
                                              <p:pRg st="5" end="5"/>
                                            </p:txEl>
                                          </p:spTgt>
                                        </p:tgtEl>
                                      </p:cBhvr>
                                    </p:animEffect>
                                    <p:animScale>
                                      <p:cBhvr>
                                        <p:cTn id="24" dur="192" decel="100000"/>
                                        <p:tgtEl>
                                          <p:spTgt spid="2">
                                            <p:txEl>
                                              <p:pRg st="5" end="5"/>
                                            </p:txEl>
                                          </p:spTgt>
                                        </p:tgtEl>
                                      </p:cBhvr>
                                      <p:from x="10000" y="10000"/>
                                      <p:to x="200000" y="450000"/>
                                    </p:animScale>
                                    <p:animScale>
                                      <p:cBhvr>
                                        <p:cTn id="25" dur="308" accel="100000" fill="hold">
                                          <p:stCondLst>
                                            <p:cond delay="192"/>
                                          </p:stCondLst>
                                        </p:cTn>
                                        <p:tgtEl>
                                          <p:spTgt spid="2">
                                            <p:txEl>
                                              <p:pRg st="5" end="5"/>
                                            </p:txEl>
                                          </p:spTgt>
                                        </p:tgtEl>
                                      </p:cBhvr>
                                      <p:from x="200000" y="450000"/>
                                      <p:to x="100000" y="100000"/>
                                    </p:animScale>
                                    <p:set>
                                      <p:cBhvr>
                                        <p:cTn id="26" dur="192" fill="hold"/>
                                        <p:tgtEl>
                                          <p:spTgt spid="2">
                                            <p:txEl>
                                              <p:pRg st="5" end="5"/>
                                            </p:txEl>
                                          </p:spTgt>
                                        </p:tgtEl>
                                        <p:attrNameLst>
                                          <p:attrName>ppt_x</p:attrName>
                                        </p:attrNameLst>
                                      </p:cBhvr>
                                      <p:to>
                                        <p:strVal val="(0.5)"/>
                                      </p:to>
                                    </p:set>
                                    <p:anim from="(0.5)" to="(#ppt_x)" calcmode="lin" valueType="num">
                                      <p:cBhvr>
                                        <p:cTn id="27" dur="308" accel="100000" fill="hold">
                                          <p:stCondLst>
                                            <p:cond delay="192"/>
                                          </p:stCondLst>
                                        </p:cTn>
                                        <p:tgtEl>
                                          <p:spTgt spid="2">
                                            <p:txEl>
                                              <p:pRg st="5" end="5"/>
                                            </p:txEl>
                                          </p:spTgt>
                                        </p:tgtEl>
                                        <p:attrNameLst>
                                          <p:attrName>ppt_x</p:attrName>
                                        </p:attrNameLst>
                                      </p:cBhvr>
                                    </p:anim>
                                    <p:set>
                                      <p:cBhvr>
                                        <p:cTn id="28" dur="192" fill="hold"/>
                                        <p:tgtEl>
                                          <p:spTgt spid="2">
                                            <p:txEl>
                                              <p:pRg st="5" end="5"/>
                                            </p:txEl>
                                          </p:spTgt>
                                        </p:tgtEl>
                                        <p:attrNameLst>
                                          <p:attrName>ppt_y</p:attrName>
                                        </p:attrNameLst>
                                      </p:cBhvr>
                                      <p:to>
                                        <p:strVal val="(#ppt_y+0.4)"/>
                                      </p:to>
                                    </p:set>
                                    <p:anim from="(#ppt_y+0.4)" to="(#ppt_y)" calcmode="lin" valueType="num">
                                      <p:cBhvr>
                                        <p:cTn id="29" dur="308" accel="100000" fill="hold">
                                          <p:stCondLst>
                                            <p:cond delay="192"/>
                                          </p:stCondLst>
                                        </p:cTn>
                                        <p:tgtEl>
                                          <p:spTgt spid="2">
                                            <p:txEl>
                                              <p:pRg st="5" end="5"/>
                                            </p:txEl>
                                          </p:spTgt>
                                        </p:tgtEl>
                                        <p:attrNameLst>
                                          <p:attrName>ppt_y</p:attrName>
                                        </p:attrNameLst>
                                      </p:cBhvr>
                                    </p:anim>
                                  </p:childTnLst>
                                </p:cTn>
                              </p:par>
                            </p:childTnLst>
                          </p:cTn>
                        </p:par>
                        <p:par>
                          <p:cTn id="30" fill="hold">
                            <p:stCondLst>
                              <p:cond delay="1000"/>
                            </p:stCondLst>
                            <p:childTnLst>
                              <p:par>
                                <p:cTn id="31" presetID="51" presetClass="entr" presetSubtype="0" fill="hold" nodeType="after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92" decel="100000"/>
                                        <p:tgtEl>
                                          <p:spTgt spid="2">
                                            <p:txEl>
                                              <p:pRg st="7" end="7"/>
                                            </p:txEl>
                                          </p:spTgt>
                                        </p:tgtEl>
                                      </p:cBhvr>
                                    </p:animEffect>
                                    <p:animScale>
                                      <p:cBhvr>
                                        <p:cTn id="34" dur="192" decel="100000"/>
                                        <p:tgtEl>
                                          <p:spTgt spid="2">
                                            <p:txEl>
                                              <p:pRg st="7" end="7"/>
                                            </p:txEl>
                                          </p:spTgt>
                                        </p:tgtEl>
                                      </p:cBhvr>
                                      <p:from x="10000" y="10000"/>
                                      <p:to x="200000" y="450000"/>
                                    </p:animScale>
                                    <p:animScale>
                                      <p:cBhvr>
                                        <p:cTn id="35" dur="308" accel="100000" fill="hold">
                                          <p:stCondLst>
                                            <p:cond delay="192"/>
                                          </p:stCondLst>
                                        </p:cTn>
                                        <p:tgtEl>
                                          <p:spTgt spid="2">
                                            <p:txEl>
                                              <p:pRg st="7" end="7"/>
                                            </p:txEl>
                                          </p:spTgt>
                                        </p:tgtEl>
                                      </p:cBhvr>
                                      <p:from x="200000" y="450000"/>
                                      <p:to x="100000" y="100000"/>
                                    </p:animScale>
                                    <p:set>
                                      <p:cBhvr>
                                        <p:cTn id="36" dur="192" fill="hold"/>
                                        <p:tgtEl>
                                          <p:spTgt spid="2">
                                            <p:txEl>
                                              <p:pRg st="7" end="7"/>
                                            </p:txEl>
                                          </p:spTgt>
                                        </p:tgtEl>
                                        <p:attrNameLst>
                                          <p:attrName>ppt_x</p:attrName>
                                        </p:attrNameLst>
                                      </p:cBhvr>
                                      <p:to>
                                        <p:strVal val="(0.5)"/>
                                      </p:to>
                                    </p:set>
                                    <p:anim from="(0.5)" to="(#ppt_x)" calcmode="lin" valueType="num">
                                      <p:cBhvr>
                                        <p:cTn id="37" dur="308" accel="100000" fill="hold">
                                          <p:stCondLst>
                                            <p:cond delay="192"/>
                                          </p:stCondLst>
                                        </p:cTn>
                                        <p:tgtEl>
                                          <p:spTgt spid="2">
                                            <p:txEl>
                                              <p:pRg st="7" end="7"/>
                                            </p:txEl>
                                          </p:spTgt>
                                        </p:tgtEl>
                                        <p:attrNameLst>
                                          <p:attrName>ppt_x</p:attrName>
                                        </p:attrNameLst>
                                      </p:cBhvr>
                                    </p:anim>
                                    <p:set>
                                      <p:cBhvr>
                                        <p:cTn id="38" dur="192" fill="hold"/>
                                        <p:tgtEl>
                                          <p:spTgt spid="2">
                                            <p:txEl>
                                              <p:pRg st="7" end="7"/>
                                            </p:txEl>
                                          </p:spTgt>
                                        </p:tgtEl>
                                        <p:attrNameLst>
                                          <p:attrName>ppt_y</p:attrName>
                                        </p:attrNameLst>
                                      </p:cBhvr>
                                      <p:to>
                                        <p:strVal val="(#ppt_y+0.4)"/>
                                      </p:to>
                                    </p:set>
                                    <p:anim from="(#ppt_y+0.4)" to="(#ppt_y)" calcmode="lin" valueType="num">
                                      <p:cBhvr>
                                        <p:cTn id="39" dur="308" accel="100000" fill="hold">
                                          <p:stCondLst>
                                            <p:cond delay="192"/>
                                          </p:stCondLst>
                                        </p:cTn>
                                        <p:tgtEl>
                                          <p:spTgt spid="2">
                                            <p:txEl>
                                              <p:pRg st="7" end="7"/>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flipV="1">
            <a:off x="1097280" y="3666490"/>
            <a:ext cx="9900285" cy="381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32821" y="2974215"/>
            <a:ext cx="1459377" cy="1612995"/>
            <a:chOff x="3297945" y="2098306"/>
            <a:chExt cx="1094533" cy="1209746"/>
          </a:xfrm>
        </p:grpSpPr>
        <p:sp>
          <p:nvSpPr>
            <p:cNvPr id="59" name="Freeform 44"/>
            <p:cNvSpPr/>
            <p:nvPr/>
          </p:nvSpPr>
          <p:spPr>
            <a:xfrm rot="16200000">
              <a:off x="3240338" y="2155912"/>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337052" y="2369293"/>
              <a:ext cx="1015365" cy="499110"/>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使用恢复工具</a:t>
              </a:r>
            </a:p>
          </p:txBody>
        </p:sp>
      </p:grpSp>
      <p:grpSp>
        <p:nvGrpSpPr>
          <p:cNvPr id="61" name="Group 66"/>
          <p:cNvGrpSpPr/>
          <p:nvPr/>
        </p:nvGrpSpPr>
        <p:grpSpPr>
          <a:xfrm>
            <a:off x="4155692" y="2974215"/>
            <a:ext cx="1459377" cy="1612995"/>
            <a:chOff x="4740720" y="2098307"/>
            <a:chExt cx="1094533" cy="1209746"/>
          </a:xfrm>
        </p:grpSpPr>
        <p:sp>
          <p:nvSpPr>
            <p:cNvPr id="62" name="Freeform 53"/>
            <p:cNvSpPr/>
            <p:nvPr/>
          </p:nvSpPr>
          <p:spPr>
            <a:xfrm rot="16200000">
              <a:off x="4683113" y="215591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8155" y="2211655"/>
              <a:ext cx="1086803" cy="714851"/>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还原存储在回收站里的文件</a:t>
              </a:r>
            </a:p>
          </p:txBody>
        </p:sp>
      </p:grpSp>
      <p:grpSp>
        <p:nvGrpSpPr>
          <p:cNvPr id="70" name="Group 67"/>
          <p:cNvGrpSpPr/>
          <p:nvPr/>
        </p:nvGrpSpPr>
        <p:grpSpPr>
          <a:xfrm>
            <a:off x="6895462" y="2938653"/>
            <a:ext cx="1459624" cy="1612995"/>
            <a:chOff x="3442064" y="1277727"/>
            <a:chExt cx="1094718" cy="1209746"/>
          </a:xfrm>
          <a:solidFill>
            <a:srgbClr val="003466"/>
          </a:solidFill>
        </p:grpSpPr>
        <p:sp>
          <p:nvSpPr>
            <p:cNvPr id="71" name="Freeform 68"/>
            <p:cNvSpPr/>
            <p:nvPr/>
          </p:nvSpPr>
          <p:spPr>
            <a:xfrm rot="16200000">
              <a:off x="3384642" y="133533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442064" y="1463940"/>
              <a:ext cx="1094423" cy="49911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　恢复.tmp文件</a:t>
              </a:r>
            </a:p>
          </p:txBody>
        </p:sp>
      </p:grpSp>
      <p:grpSp>
        <p:nvGrpSpPr>
          <p:cNvPr id="73" name="Group 70"/>
          <p:cNvGrpSpPr/>
          <p:nvPr/>
        </p:nvGrpSpPr>
        <p:grpSpPr>
          <a:xfrm>
            <a:off x="9174467" y="2974212"/>
            <a:ext cx="1483996" cy="1612995"/>
            <a:chOff x="4731485" y="1304398"/>
            <a:chExt cx="1112997"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731485" y="1417745"/>
              <a:ext cx="1112997" cy="714851"/>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4.使用低层工具修复文件系统</a:t>
              </a:r>
            </a:p>
          </p:txBody>
        </p:sp>
      </p:grpSp>
      <p:sp>
        <p:nvSpPr>
          <p:cNvPr id="82" name="TextBox 81"/>
          <p:cNvSpPr txBox="1"/>
          <p:nvPr/>
        </p:nvSpPr>
        <p:spPr>
          <a:xfrm>
            <a:off x="385445" y="5204460"/>
            <a:ext cx="11616690" cy="1107440"/>
          </a:xfrm>
          <a:prstGeom prst="rect">
            <a:avLst/>
          </a:prstGeom>
          <a:noFill/>
        </p:spPr>
        <p:txBody>
          <a:bodyPr wrap="square" lIns="0" tIns="0" rIns="0" bIns="0" rtlCol="0">
            <a:spAutoFit/>
          </a:bodyPr>
          <a:lstStyle/>
          <a:p>
            <a:pPr algn="l">
              <a:lnSpc>
                <a:spcPct val="150000"/>
              </a:lnSpc>
            </a:pPr>
            <a:r>
              <a:rPr lang="zh-CN" altLang="en-US" sz="1600" b="1" dirty="0">
                <a:solidFill>
                  <a:schemeClr val="accent1"/>
                </a:solidFill>
                <a:latin typeface="宋体" panose="02010600030101010101" pitchFamily="2" charset="-122"/>
                <a:ea typeface="宋体" panose="02010600030101010101" pitchFamily="2" charset="-122"/>
                <a:cs typeface="宋体" panose="02010600030101010101" pitchFamily="2" charset="-122"/>
              </a:rPr>
              <a:t>　　Windows系统带有强大的备份工具。WindowsNT的NTBACKUP.EXE是一种GUI工具，它可以创建日志文件以记录备份的日期，备份的文件的数量，备份过程中忽略的文件的数量，记录的错误的数量和完成备份的时间。要确定备份是否是最近用还原映象制成的，可以查找BACKUP.LOG或者简单的查找*.log确定它是否有NTBACKUP生成的。同样，一定要向用户询问是否存在任何系统备份。</a:t>
            </a:r>
          </a:p>
        </p:txBody>
      </p:sp>
      <p:cxnSp>
        <p:nvCxnSpPr>
          <p:cNvPr id="83" name="Straight Connector 82"/>
          <p:cNvCxnSpPr/>
          <p:nvPr/>
        </p:nvCxnSpPr>
        <p:spPr>
          <a:xfrm>
            <a:off x="891845" y="5060679"/>
            <a:ext cx="10106051" cy="0"/>
          </a:xfrm>
          <a:prstGeom prst="line">
            <a:avLst/>
          </a:prstGeom>
          <a:noFill/>
          <a:ln w="19050" cap="flat" cmpd="sng" algn="ctr">
            <a:solidFill>
              <a:srgbClr val="003466"/>
            </a:solidFill>
            <a:prstDash val="sysDot"/>
            <a:headEnd type="none"/>
            <a:tailEnd type="none"/>
          </a:ln>
          <a:effectLst/>
        </p:spPr>
      </p:cxnSp>
      <p:sp>
        <p:nvSpPr>
          <p:cNvPr id="84" name="Arc 30"/>
          <p:cNvSpPr/>
          <p:nvPr/>
        </p:nvSpPr>
        <p:spPr>
          <a:xfrm rot="19051047">
            <a:off x="2364646" y="242921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168987" y="251113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742823" y="251113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252730" y="1076325"/>
            <a:ext cx="11749405" cy="1198880"/>
          </a:xfrm>
          <a:prstGeom prst="rect">
            <a:avLst/>
          </a:prstGeom>
          <a:noFill/>
        </p:spPr>
        <p:txBody>
          <a:bodyPr wrap="square" rtlCol="0">
            <a:spAutoFit/>
          </a:bodyPr>
          <a:lstStyle/>
          <a:p>
            <a:r>
              <a:rPr lang="zh-CN" altLang="en-US" b="1">
                <a:solidFill>
                  <a:schemeClr val="accent1"/>
                </a:solidFill>
              </a:rPr>
              <a:t>五、删除文件的恢复</a:t>
            </a:r>
          </a:p>
          <a:p>
            <a:endParaRPr lang="zh-CN" altLang="en-US" b="1">
              <a:solidFill>
                <a:schemeClr val="accent1"/>
              </a:solidFill>
            </a:endParaRPr>
          </a:p>
          <a:p>
            <a:r>
              <a:rPr lang="zh-CN" altLang="en-US" b="1">
                <a:solidFill>
                  <a:schemeClr val="accent1"/>
                </a:solidFill>
              </a:rPr>
              <a:t>　　这些被删除的文件通常是那些对调查有影响的文件，因此调查人员必须拥有高超的数据恢复技术。通常情况下，恢复被删除的数据有以下四种方法：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8" presetClass="entr" presetSubtype="3"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strips(upRight)">
                                      <p:cBhvr>
                                        <p:cTn id="47" dur="500"/>
                                        <p:tgtEl>
                                          <p:spTgt spid="83"/>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bldLvl="0" animBg="1"/>
      <p:bldP spid="85" grpId="0" bldLvl="0" animBg="1"/>
      <p:bldP spid="86" grpId="0" bldLvl="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468620" y="2707640"/>
            <a:ext cx="6737985" cy="50736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472430" y="2804160"/>
            <a:ext cx="6853555"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HKLM\SOFTWARE\Microsoft\Windows\CurrentVersion\RunOnceEx\</a:t>
            </a:r>
          </a:p>
        </p:txBody>
      </p:sp>
      <p:sp>
        <p:nvSpPr>
          <p:cNvPr id="34" name="矩形 33"/>
          <p:cNvSpPr/>
          <p:nvPr/>
        </p:nvSpPr>
        <p:spPr>
          <a:xfrm>
            <a:off x="5575300" y="3880485"/>
            <a:ext cx="6647180" cy="52324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547995" y="3985260"/>
            <a:ext cx="6852920"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HKLM\SOFTWARE\Microsoft\Windows\CurrentVersion\RunServices\</a:t>
            </a:r>
          </a:p>
        </p:txBody>
      </p:sp>
      <p:sp>
        <p:nvSpPr>
          <p:cNvPr id="36" name="矩形 35"/>
          <p:cNvSpPr/>
          <p:nvPr/>
        </p:nvSpPr>
        <p:spPr>
          <a:xfrm>
            <a:off x="5636260" y="5104765"/>
            <a:ext cx="6525260" cy="68008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5560060" y="5164455"/>
            <a:ext cx="6555740" cy="56070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HEKY_CURRENT_USER下相同位置的一系列注册表关键字起着同样的作用。</a:t>
            </a:r>
          </a:p>
        </p:txBody>
      </p:sp>
      <p:sp>
        <p:nvSpPr>
          <p:cNvPr id="40" name="矩形 39"/>
          <p:cNvSpPr/>
          <p:nvPr/>
        </p:nvSpPr>
        <p:spPr>
          <a:xfrm>
            <a:off x="5514340" y="1494790"/>
            <a:ext cx="6647180" cy="54800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608320" y="1611630"/>
            <a:ext cx="6671945"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HKLM\SOFTWARE\Microsoft\Windows\CurrentVersion\RunOnce\</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4.2.3 注册表</a:t>
            </a:r>
          </a:p>
        </p:txBody>
      </p:sp>
      <p:sp>
        <p:nvSpPr>
          <p:cNvPr id="2" name="文本框 1"/>
          <p:cNvSpPr txBox="1"/>
          <p:nvPr/>
        </p:nvSpPr>
        <p:spPr>
          <a:xfrm>
            <a:off x="-59690" y="1301750"/>
            <a:ext cx="5699125" cy="5015865"/>
          </a:xfrm>
          <a:prstGeom prst="rect">
            <a:avLst/>
          </a:prstGeom>
          <a:noFill/>
        </p:spPr>
        <p:txBody>
          <a:bodyPr wrap="square" rtlCol="0">
            <a:spAutoFit/>
          </a:bodyPr>
          <a:lstStyle/>
          <a:p>
            <a:r>
              <a:rPr lang="zh-CN" altLang="en-US" b="1">
                <a:solidFill>
                  <a:schemeClr val="accent1"/>
                </a:solidFill>
              </a:rPr>
              <a:t> </a:t>
            </a:r>
            <a:r>
              <a:rPr lang="zh-CN" altLang="en-US" sz="2000" b="1">
                <a:solidFill>
                  <a:schemeClr val="accent1"/>
                </a:solidFill>
              </a:rPr>
              <a:t>一、启动项</a:t>
            </a:r>
          </a:p>
          <a:p>
            <a:r>
              <a:rPr lang="zh-CN" altLang="en-US" sz="2000" b="1">
                <a:solidFill>
                  <a:schemeClr val="accent1"/>
                </a:solidFill>
              </a:rPr>
              <a:t>　　　不管是合法的应用程序还是用心险恶的木马程序，为了实现系统启动时自动运行，一般都会在注册表中的某个关键字留下痕迹，因为它们需要注册表关键字在系统重启的时候启动它们。而这些注册表关键字就被称为启动项。在这个关键字里创建的值一般会在开机的时候启动。它在该启动项创建一个类型为REG_SZ的值“SKYNET Personal FireWall”，并将数据设“D:\PROGRA~1\SKYNET\FIREWALL\pfw.exe”。系统启动时，将会自动启动路径为　　　　　　D:\PROGRA~1\SKYNET\FIREWALL\pfw.exe的天网防火墙程序。而恶意程序也会在该注册表启动项创建一个新的值，这样，系统重新启动之后会自动运行恶意程序。</a:t>
            </a:r>
          </a:p>
          <a:p>
            <a:r>
              <a:rPr lang="zh-CN" altLang="en-US" sz="2000" b="1">
                <a:solidFill>
                  <a:schemeClr val="accent1"/>
                </a:solidFill>
              </a:rPr>
              <a:t>　　下面是几个具有同样功能的注册表关键字：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18000"/>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40" grpId="0" bldLvl="0" animBg="1"/>
      <p:bldP spid="41"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4.2.3 注册表</a:t>
            </a:r>
          </a:p>
        </p:txBody>
      </p:sp>
      <p:sp>
        <p:nvSpPr>
          <p:cNvPr id="33" name="TextBox 53"/>
          <p:cNvSpPr txBox="1"/>
          <p:nvPr/>
        </p:nvSpPr>
        <p:spPr>
          <a:xfrm>
            <a:off x="1279112" y="4717947"/>
            <a:ext cx="2518396" cy="423545"/>
          </a:xfrm>
          <a:prstGeom prst="rect">
            <a:avLst/>
          </a:prstGeom>
          <a:noFill/>
        </p:spPr>
        <p:txBody>
          <a:bodyPr wrap="square" rtlCol="0">
            <a:spAutoFit/>
          </a:bodyPr>
          <a:lstStyle/>
          <a:p>
            <a:pPr defTabSz="685165">
              <a:lnSpc>
                <a:spcPct val="120000"/>
              </a:lnSpc>
              <a:spcBef>
                <a:spcPct val="0"/>
              </a:spcBef>
            </a:pPr>
            <a:r>
              <a:rPr lang="zh-CN" altLang="en-US"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登陆</a:t>
            </a:r>
          </a:p>
        </p:txBody>
      </p:sp>
      <p:sp>
        <p:nvSpPr>
          <p:cNvPr id="34" name="TextBox 54"/>
          <p:cNvSpPr txBox="1"/>
          <p:nvPr/>
        </p:nvSpPr>
        <p:spPr>
          <a:xfrm>
            <a:off x="4661106" y="3945549"/>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因特网浏览器：IE插件</a:t>
            </a:r>
          </a:p>
        </p:txBody>
      </p:sp>
      <p:sp>
        <p:nvSpPr>
          <p:cNvPr id="35" name="TextBox 55"/>
          <p:cNvSpPr txBox="1"/>
          <p:nvPr/>
        </p:nvSpPr>
        <p:spPr>
          <a:xfrm>
            <a:off x="9142922" y="3088918"/>
            <a:ext cx="2518396" cy="97599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Winlogon：WindowsNT用户登陆程</a:t>
            </a: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序</a:t>
            </a:r>
          </a:p>
        </p:txBody>
      </p:sp>
      <p:grpSp>
        <p:nvGrpSpPr>
          <p:cNvPr id="37" name="Group 66"/>
          <p:cNvGrpSpPr/>
          <p:nvPr/>
        </p:nvGrpSpPr>
        <p:grpSpPr>
          <a:xfrm>
            <a:off x="405554" y="5293134"/>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2523" y="4415264"/>
              <a:ext cx="939165"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资源管理器l</a:t>
              </a:r>
            </a:p>
          </p:txBody>
        </p:sp>
      </p:grpSp>
      <p:grpSp>
        <p:nvGrpSpPr>
          <p:cNvPr id="40" name="Group 67"/>
          <p:cNvGrpSpPr/>
          <p:nvPr/>
        </p:nvGrpSpPr>
        <p:grpSpPr>
          <a:xfrm>
            <a:off x="4660891" y="4431199"/>
            <a:ext cx="2981732" cy="1443824"/>
            <a:chOff x="2697473" y="2968117"/>
            <a:chExt cx="2236299"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4002" y="3554969"/>
              <a:ext cx="19697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计划任务：计划任务项目</a:t>
              </a:r>
            </a:p>
          </p:txBody>
        </p:sp>
      </p:grpSp>
      <p:grpSp>
        <p:nvGrpSpPr>
          <p:cNvPr id="43" name="Group 68"/>
          <p:cNvGrpSpPr/>
          <p:nvPr/>
        </p:nvGrpSpPr>
        <p:grpSpPr>
          <a:xfrm>
            <a:off x="9142922" y="3769887"/>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89809" y="2644431"/>
              <a:ext cx="125349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服务：系统服务</a:t>
              </a:r>
            </a:p>
          </p:txBody>
        </p:sp>
      </p:grpSp>
      <p:sp>
        <p:nvSpPr>
          <p:cNvPr id="2" name="文本框 1"/>
          <p:cNvSpPr txBox="1"/>
          <p:nvPr/>
        </p:nvSpPr>
        <p:spPr>
          <a:xfrm>
            <a:off x="189230" y="1090295"/>
            <a:ext cx="12037695" cy="1476375"/>
          </a:xfrm>
          <a:prstGeom prst="rect">
            <a:avLst/>
          </a:prstGeom>
          <a:noFill/>
        </p:spPr>
        <p:txBody>
          <a:bodyPr wrap="square" rtlCol="0">
            <a:spAutoFit/>
          </a:bodyPr>
          <a:lstStyle/>
          <a:p>
            <a:r>
              <a:rPr lang="zh-CN" altLang="en-US" b="1">
                <a:solidFill>
                  <a:schemeClr val="accent1"/>
                </a:solidFill>
              </a:rPr>
              <a:t>　　另外一些注册表关键字同样需要注意。例如，下面这个注册表关键字决定了如何打开一个.exe文件：HKEY_CLASS_ROOT\exefile\shell\open\command。该关键字下一般有一项，值为"%1"%*，恶意程序通过修改该值使得在启动.exe文件时启动恶意程序。</a:t>
            </a:r>
          </a:p>
          <a:p>
            <a:r>
              <a:rPr lang="zh-CN" altLang="en-US" b="1">
                <a:solidFill>
                  <a:schemeClr val="accent1"/>
                </a:solidFill>
              </a:rPr>
              <a:t>　　在Windows下有一款很优秀的查看启动项的工具AutoRuns，操作简单，功能齐全。它把启动项分门别类，分为了很多项，主要包括: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打印监视器：打印功能</a:t>
            </a:r>
          </a:p>
        </p:txBody>
      </p:sp>
      <p:sp>
        <p:nvSpPr>
          <p:cNvPr id="34" name="TextBox 54"/>
          <p:cNvSpPr txBox="1"/>
          <p:nvPr/>
        </p:nvSpPr>
        <p:spPr>
          <a:xfrm>
            <a:off x="3738451" y="3443899"/>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驱动：系统驱动项目</a:t>
            </a:r>
          </a:p>
        </p:txBody>
      </p:sp>
      <p:sp>
        <p:nvSpPr>
          <p:cNvPr id="35" name="TextBox 55"/>
          <p:cNvSpPr txBox="1"/>
          <p:nvPr/>
        </p:nvSpPr>
        <p:spPr>
          <a:xfrm>
            <a:off x="6166677" y="2051963"/>
            <a:ext cx="2518396" cy="68135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映像劫持：这里的项目有可能是病毒</a:t>
            </a:r>
          </a:p>
        </p:txBody>
      </p:sp>
      <p:sp>
        <p:nvSpPr>
          <p:cNvPr id="36" name="TextBox 56"/>
          <p:cNvSpPr txBox="1"/>
          <p:nvPr/>
        </p:nvSpPr>
        <p:spPr>
          <a:xfrm>
            <a:off x="8647402" y="1151834"/>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KnowDlls:系统功能</a:t>
            </a:r>
          </a:p>
        </p:txBody>
      </p:sp>
      <p:grpSp>
        <p:nvGrpSpPr>
          <p:cNvPr id="37" name="Group 66"/>
          <p:cNvGrpSpPr/>
          <p:nvPr/>
        </p:nvGrpSpPr>
        <p:grpSpPr>
          <a:xfrm>
            <a:off x="1026584" y="5057549"/>
            <a:ext cx="3577467" cy="1443824"/>
            <a:chOff x="769938" y="3793162"/>
            <a:chExt cx="2683100"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34164" y="4407644"/>
              <a:ext cx="241887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Winsock提供商：一种系统服务</a:t>
              </a:r>
            </a:p>
          </p:txBody>
        </p:sp>
      </p:grpSp>
      <p:grpSp>
        <p:nvGrpSpPr>
          <p:cNvPr id="40" name="Group 67"/>
          <p:cNvGrpSpPr/>
          <p:nvPr/>
        </p:nvGrpSpPr>
        <p:grpSpPr>
          <a:xfrm>
            <a:off x="3596631" y="3957489"/>
            <a:ext cx="3213508" cy="1443824"/>
            <a:chOff x="2697473" y="2968117"/>
            <a:chExt cx="2410131"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049251" y="3551159"/>
              <a:ext cx="205835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LSA提供商：一种系统服务</a:t>
              </a:r>
            </a:p>
          </p:txBody>
        </p:sp>
      </p:grpSp>
      <p:grpSp>
        <p:nvGrpSpPr>
          <p:cNvPr id="43" name="Group 68"/>
          <p:cNvGrpSpPr/>
          <p:nvPr/>
        </p:nvGrpSpPr>
        <p:grpSpPr>
          <a:xfrm>
            <a:off x="6166677" y="2865012"/>
            <a:ext cx="3833496" cy="1443824"/>
            <a:chOff x="4625008" y="2148759"/>
            <a:chExt cx="2875122"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582624"/>
              <a:ext cx="2601278"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启动执行：系统启动可能会运行的程序，好比系统磁盘扫描工具</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50798" y="1880556"/>
              <a:ext cx="144399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AppInit：系统功能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887095" y="6097905"/>
            <a:ext cx="10391775" cy="393700"/>
            <a:chOff x="4319" y="4366069"/>
            <a:chExt cx="9754126" cy="328083"/>
          </a:xfrm>
        </p:grpSpPr>
        <p:sp>
          <p:nvSpPr>
            <p:cNvPr id="52" name="矩形 51"/>
            <p:cNvSpPr/>
            <p:nvPr/>
          </p:nvSpPr>
          <p:spPr>
            <a:xfrm>
              <a:off x="1010794" y="4630652"/>
              <a:ext cx="784965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4319" y="4366069"/>
              <a:ext cx="9754126" cy="2910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HKLM\Software\Microsoft\WindowsNT\CurrentVersion\RegisteredOwner</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14843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068558" y="335583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883050" y="3376983"/>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9220899" y="2975399"/>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1692275" y="5476240"/>
            <a:ext cx="8758555" cy="427355"/>
            <a:chOff x="1195537" y="4469367"/>
            <a:chExt cx="8117414" cy="356128"/>
          </a:xfrm>
        </p:grpSpPr>
        <p:sp>
          <p:nvSpPr>
            <p:cNvPr id="120" name="TextBox 2"/>
            <p:cNvSpPr txBox="1"/>
            <p:nvPr/>
          </p:nvSpPr>
          <p:spPr>
            <a:xfrm>
              <a:off x="1195537" y="4469367"/>
              <a:ext cx="8117414" cy="2910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HKLM\Software\Microsoft\WindowsNT\CurrentVersion\RegisteredOrganization</a:t>
              </a:r>
            </a:p>
          </p:txBody>
        </p:sp>
        <p:sp>
          <p:nvSpPr>
            <p:cNvPr id="121" name="矩形 120"/>
            <p:cNvSpPr/>
            <p:nvPr/>
          </p:nvSpPr>
          <p:spPr>
            <a:xfrm>
              <a:off x="1227639" y="4761995"/>
              <a:ext cx="7668151"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2776220" y="4798695"/>
            <a:ext cx="9241155" cy="433070"/>
            <a:chOff x="4478970" y="1635053"/>
            <a:chExt cx="1920763" cy="360921"/>
          </a:xfrm>
        </p:grpSpPr>
        <p:sp>
          <p:nvSpPr>
            <p:cNvPr id="123" name="TextBox 4"/>
            <p:cNvSpPr txBox="1"/>
            <p:nvPr/>
          </p:nvSpPr>
          <p:spPr>
            <a:xfrm>
              <a:off x="4478970" y="1635053"/>
              <a:ext cx="1920763" cy="2910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HKLM\Software\Microsoft\WindowsNT\CurrentVersion\ProductID</a:t>
              </a:r>
            </a:p>
          </p:txBody>
        </p:sp>
        <p:sp>
          <p:nvSpPr>
            <p:cNvPr id="124" name="矩形 123"/>
            <p:cNvSpPr/>
            <p:nvPr/>
          </p:nvSpPr>
          <p:spPr>
            <a:xfrm>
              <a:off x="4739681" y="1932469"/>
              <a:ext cx="1498975" cy="63505"/>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274321" y="3429000"/>
            <a:ext cx="7751626" cy="440690"/>
            <a:chOff x="1176035" y="1664448"/>
            <a:chExt cx="5054598" cy="367242"/>
          </a:xfrm>
        </p:grpSpPr>
        <p:sp>
          <p:nvSpPr>
            <p:cNvPr id="126" name="TextBox 22"/>
            <p:cNvSpPr txBox="1"/>
            <p:nvPr/>
          </p:nvSpPr>
          <p:spPr>
            <a:xfrm>
              <a:off x="1176035" y="1664448"/>
              <a:ext cx="505459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HKLM\Software\Microsoft\WindowsNT\CurrentVersion\ProfileList</a:t>
              </a:r>
            </a:p>
          </p:txBody>
        </p:sp>
        <p:sp>
          <p:nvSpPr>
            <p:cNvPr id="127" name="矩形 126"/>
            <p:cNvSpPr/>
            <p:nvPr/>
          </p:nvSpPr>
          <p:spPr>
            <a:xfrm>
              <a:off x="1431098" y="1968190"/>
              <a:ext cx="4656150"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a:p>
            <a:endParaRPr lang="zh-CN" altLang="en-US" sz="2400" b="1" dirty="0">
              <a:solidFill>
                <a:prstClr val="black">
                  <a:lumMod val="75000"/>
                  <a:lumOff val="25000"/>
                </a:prstClr>
              </a:solidFill>
              <a:latin typeface="微软雅黑" panose="020B0503020204020204" charset="-122"/>
            </a:endParaRPr>
          </a:p>
        </p:txBody>
      </p:sp>
      <p:grpSp>
        <p:nvGrpSpPr>
          <p:cNvPr id="4" name="组合 3"/>
          <p:cNvGrpSpPr/>
          <p:nvPr/>
        </p:nvGrpSpPr>
        <p:grpSpPr>
          <a:xfrm>
            <a:off x="3763645" y="2844800"/>
            <a:ext cx="5346700" cy="460375"/>
            <a:chOff x="2343299" y="4159628"/>
            <a:chExt cx="5962865" cy="383646"/>
          </a:xfrm>
        </p:grpSpPr>
        <p:sp>
          <p:nvSpPr>
            <p:cNvPr id="5" name="TextBox 2"/>
            <p:cNvSpPr txBox="1"/>
            <p:nvPr/>
          </p:nvSpPr>
          <p:spPr>
            <a:xfrm>
              <a:off x="2343299" y="4159628"/>
              <a:ext cx="596264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HKLM\SAM\SAM\Domains\Account\Users\Names</a:t>
              </a:r>
            </a:p>
          </p:txBody>
        </p:sp>
        <p:sp>
          <p:nvSpPr>
            <p:cNvPr id="6" name="矩形 5"/>
            <p:cNvSpPr/>
            <p:nvPr/>
          </p:nvSpPr>
          <p:spPr>
            <a:xfrm>
              <a:off x="2343299" y="4479774"/>
              <a:ext cx="596286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100330" y="1180465"/>
            <a:ext cx="12093575" cy="1198880"/>
          </a:xfrm>
          <a:prstGeom prst="rect">
            <a:avLst/>
          </a:prstGeom>
          <a:noFill/>
        </p:spPr>
        <p:txBody>
          <a:bodyPr wrap="square" rtlCol="0">
            <a:spAutoFit/>
          </a:bodyPr>
          <a:lstStyle/>
          <a:p>
            <a:r>
              <a:rPr lang="zh-CN" altLang="en-US"/>
              <a:t>　</a:t>
            </a:r>
            <a:r>
              <a:rPr lang="zh-CN" altLang="en-US" b="1">
                <a:solidFill>
                  <a:schemeClr val="accent1"/>
                </a:solidFill>
              </a:rPr>
              <a:t>二、用户信息项</a:t>
            </a:r>
          </a:p>
          <a:p>
            <a:r>
              <a:rPr lang="zh-CN" altLang="en-US" b="1">
                <a:solidFill>
                  <a:schemeClr val="accent1"/>
                </a:solidFill>
              </a:rPr>
              <a:t>注册表中不仅保存了大量的系统启动项，而且保存了用户的信息，包括用户名，用户所属组织，产品ID等等。所谓用户信息项，是指保存用户信息的注册表关键字。查看用户信息项可以使得调查人员对用户的基本信息有个大体的了解。下面是几个比较常见的用户信息项：</a:t>
            </a:r>
          </a:p>
        </p:txBody>
      </p:sp>
      <p:grpSp>
        <p:nvGrpSpPr>
          <p:cNvPr id="3" name="组合 2"/>
          <p:cNvGrpSpPr/>
          <p:nvPr/>
        </p:nvGrpSpPr>
        <p:grpSpPr>
          <a:xfrm rot="373005">
            <a:off x="11273219" y="2555664"/>
            <a:ext cx="1145034" cy="1090058"/>
            <a:chOff x="1571603" y="4306555"/>
            <a:chExt cx="954195" cy="908382"/>
          </a:xfrm>
        </p:grpSpPr>
        <p:sp>
          <p:nvSpPr>
            <p:cNvPr id="11" name="椭圆 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2" name="椭圆 11"/>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6</a:t>
              </a:r>
            </a:p>
          </p:txBody>
        </p:sp>
      </p:grpSp>
      <p:grpSp>
        <p:nvGrpSpPr>
          <p:cNvPr id="13" name="组合 12"/>
          <p:cNvGrpSpPr/>
          <p:nvPr/>
        </p:nvGrpSpPr>
        <p:grpSpPr>
          <a:xfrm>
            <a:off x="3670935" y="2384425"/>
            <a:ext cx="7501255" cy="460375"/>
            <a:chOff x="874288" y="4159628"/>
            <a:chExt cx="7431876" cy="383646"/>
          </a:xfrm>
        </p:grpSpPr>
        <p:sp>
          <p:nvSpPr>
            <p:cNvPr id="14" name="TextBox 2"/>
            <p:cNvSpPr txBox="1"/>
            <p:nvPr/>
          </p:nvSpPr>
          <p:spPr>
            <a:xfrm>
              <a:off x="874288" y="4159628"/>
              <a:ext cx="7431876"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HKLM\Software\Microsoft\WindowsNT\CurrentVersion\Winlogon</a:t>
              </a:r>
            </a:p>
          </p:txBody>
        </p:sp>
        <p:sp>
          <p:nvSpPr>
            <p:cNvPr id="15" name="矩形 14"/>
            <p:cNvSpPr/>
            <p:nvPr/>
          </p:nvSpPr>
          <p:spPr>
            <a:xfrm>
              <a:off x="1103919" y="4479774"/>
              <a:ext cx="720224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additive="base">
                                        <p:cTn id="28" dur="500" fill="hold"/>
                                        <p:tgtEl>
                                          <p:spTgt spid="119"/>
                                        </p:tgtEl>
                                        <p:attrNameLst>
                                          <p:attrName>ppt_x</p:attrName>
                                        </p:attrNameLst>
                                      </p:cBhvr>
                                      <p:tavLst>
                                        <p:tav tm="0">
                                          <p:val>
                                            <p:strVal val="#ppt_x"/>
                                          </p:val>
                                        </p:tav>
                                        <p:tav tm="100000">
                                          <p:val>
                                            <p:strVal val="#ppt_x"/>
                                          </p:val>
                                        </p:tav>
                                      </p:tavLst>
                                    </p:anim>
                                    <p:anim calcmode="lin" valueType="num">
                                      <p:cBhvr additive="base">
                                        <p:cTn id="29" dur="500" fill="hold"/>
                                        <p:tgtEl>
                                          <p:spTgt spid="1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 calcmode="lin" valueType="num">
                                      <p:cBhvr additive="base">
                                        <p:cTn id="37" dur="500" fill="hold"/>
                                        <p:tgtEl>
                                          <p:spTgt spid="122"/>
                                        </p:tgtEl>
                                        <p:attrNameLst>
                                          <p:attrName>ppt_x</p:attrName>
                                        </p:attrNameLst>
                                      </p:cBhvr>
                                      <p:tavLst>
                                        <p:tav tm="0">
                                          <p:val>
                                            <p:strVal val="#ppt_x"/>
                                          </p:val>
                                        </p:tav>
                                        <p:tav tm="100000">
                                          <p:val>
                                            <p:strVal val="#ppt_x"/>
                                          </p:val>
                                        </p:tav>
                                      </p:tavLst>
                                    </p:anim>
                                    <p:anim calcmode="lin" valueType="num">
                                      <p:cBhvr additive="base">
                                        <p:cTn id="38" dur="500" fill="hold"/>
                                        <p:tgtEl>
                                          <p:spTgt spid="12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25"/>
                                        </p:tgtEl>
                                        <p:attrNameLst>
                                          <p:attrName>style.visibility</p:attrName>
                                        </p:attrNameLst>
                                      </p:cBhvr>
                                      <p:to>
                                        <p:strVal val="visible"/>
                                      </p:to>
                                    </p:set>
                                    <p:anim calcmode="lin" valueType="num">
                                      <p:cBhvr additive="base">
                                        <p:cTn id="46" dur="500" fill="hold"/>
                                        <p:tgtEl>
                                          <p:spTgt spid="125"/>
                                        </p:tgtEl>
                                        <p:attrNameLst>
                                          <p:attrName>ppt_x</p:attrName>
                                        </p:attrNameLst>
                                      </p:cBhvr>
                                      <p:tavLst>
                                        <p:tav tm="0">
                                          <p:val>
                                            <p:strVal val="#ppt_x"/>
                                          </p:val>
                                        </p:tav>
                                        <p:tav tm="100000">
                                          <p:val>
                                            <p:strVal val="#ppt_x"/>
                                          </p:val>
                                        </p:tav>
                                      </p:tavLst>
                                    </p:anim>
                                    <p:anim calcmode="lin" valueType="num">
                                      <p:cBhvr additive="base">
                                        <p:cTn id="47" dur="500" fill="hold"/>
                                        <p:tgtEl>
                                          <p:spTgt spid="125"/>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fade">
                                      <p:cBhvr>
                                        <p:cTn id="51" dur="500"/>
                                        <p:tgtEl>
                                          <p:spTgt spid="116"/>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childTnLst>
                          </p:cTn>
                        </p:par>
                        <p:par>
                          <p:cTn id="61" fill="hold">
                            <p:stCondLst>
                              <p:cond delay="6000"/>
                            </p:stCondLst>
                            <p:childTnLst>
                              <p:par>
                                <p:cTn id="62" presetID="2" presetClass="entr" presetSubtype="4"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487930" y="4281805"/>
            <a:ext cx="1077595" cy="106299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5866130" y="3472180"/>
            <a:ext cx="6333490" cy="130492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HKLM\Software\Microsoft\WindowsNT\CurrentVersion\Winlogon\LegalNoticeText</a:t>
            </a:r>
          </a:p>
        </p:txBody>
      </p:sp>
      <p:sp>
        <p:nvSpPr>
          <p:cNvPr id="21" name="椭圆 20"/>
          <p:cNvSpPr/>
          <p:nvPr/>
        </p:nvSpPr>
        <p:spPr>
          <a:xfrm>
            <a:off x="1701165" y="3558540"/>
            <a:ext cx="1340485" cy="13309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3041754" y="336049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281295" y="2740025"/>
            <a:ext cx="6918960" cy="124968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HKLM\Software\Microsoft\WindowsNT\CurrentVersion\CSDVersion</a:t>
            </a:r>
          </a:p>
        </p:txBody>
      </p:sp>
      <p:cxnSp>
        <p:nvCxnSpPr>
          <p:cNvPr id="24" name="肘形连接符 8"/>
          <p:cNvCxnSpPr>
            <a:cxnSpLocks noChangeShapeType="1"/>
          </p:cNvCxnSpPr>
          <p:nvPr/>
        </p:nvCxnSpPr>
        <p:spPr bwMode="auto">
          <a:xfrm flipV="1">
            <a:off x="3565433" y="415730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701165" y="3058160"/>
            <a:ext cx="786765" cy="74168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4787265" y="2016125"/>
            <a:ext cx="751014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HKLM\SYSTEM\ControlSet001\Control\ComputerName\Computername</a:t>
            </a:r>
          </a:p>
        </p:txBody>
      </p:sp>
      <p:cxnSp>
        <p:nvCxnSpPr>
          <p:cNvPr id="27" name="肘形连接符 11"/>
          <p:cNvCxnSpPr>
            <a:cxnSpLocks noChangeShapeType="1"/>
          </p:cNvCxnSpPr>
          <p:nvPr/>
        </p:nvCxnSpPr>
        <p:spPr bwMode="auto">
          <a:xfrm flipV="1">
            <a:off x="2487772" y="273983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97790" y="1164590"/>
            <a:ext cx="12101830" cy="922020"/>
          </a:xfrm>
          <a:prstGeom prst="rect">
            <a:avLst/>
          </a:prstGeom>
          <a:noFill/>
        </p:spPr>
        <p:txBody>
          <a:bodyPr wrap="square" rtlCol="0">
            <a:spAutoFit/>
          </a:bodyPr>
          <a:lstStyle/>
          <a:p>
            <a:r>
              <a:rPr lang="zh-CN" altLang="en-US" b="1">
                <a:solidFill>
                  <a:schemeClr val="accent1"/>
                </a:solidFill>
              </a:rPr>
              <a:t>三、系统信息项</a:t>
            </a:r>
          </a:p>
          <a:p>
            <a:r>
              <a:rPr lang="zh-CN" altLang="en-US" b="1">
                <a:solidFill>
                  <a:schemeClr val="accent1"/>
                </a:solidFill>
              </a:rPr>
              <a:t>　　所谓系统信息项，是指保存系统信息的注册表关键字。系统信息项包括一些系统的基本信息，例如计算机名等等。系统信息项和用户信息项功能差不多，都是为了获得一些最基本的信息。下面是一些比较常见的系统信息项：</a:t>
            </a:r>
          </a:p>
        </p:txBody>
      </p:sp>
      <p:sp>
        <p:nvSpPr>
          <p:cNvPr id="3" name="文本框 2"/>
          <p:cNvSpPr txBox="1"/>
          <p:nvPr/>
        </p:nvSpPr>
        <p:spPr>
          <a:xfrm>
            <a:off x="97790" y="5886450"/>
            <a:ext cx="11831320" cy="368300"/>
          </a:xfrm>
          <a:prstGeom prst="rect">
            <a:avLst/>
          </a:prstGeom>
          <a:noFill/>
        </p:spPr>
        <p:txBody>
          <a:bodyPr wrap="square" rtlCol="0">
            <a:spAutoFit/>
          </a:bodyPr>
          <a:lstStyle/>
          <a:p>
            <a:pPr algn="l">
              <a:buClrTx/>
              <a:buSzTx/>
              <a:buNone/>
            </a:pPr>
            <a:r>
              <a:rPr lang="zh-CN" altLang="en-US" b="1">
                <a:solidFill>
                  <a:schemeClr val="accent1"/>
                </a:solidFill>
              </a:rPr>
              <a:t>NTRK的Reg是一款在Windows下查询注册表的优秀工具。执行“reg query 注册表关键字”即可查询注册表关键字。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par>
                          <p:cTn id="8" fill="hold">
                            <p:stCondLst>
                              <p:cond delay="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par>
                          <p:cTn id="42" fill="hold">
                            <p:stCondLst>
                              <p:cond delay="7000"/>
                            </p:stCondLst>
                            <p:childTnLst>
                              <p:par>
                                <p:cTn id="43" presetID="45" presetClass="entr" presetSubtype="0" fill="hold" grpId="0" nodeType="afterEffect">
                                  <p:stCondLst>
                                    <p:cond delay="0"/>
                                  </p:stCondLst>
                                  <p:childTnLst>
                                    <p:set>
                                      <p:cBhvr>
                                        <p:cTn id="44" dur="500"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anim calcmode="lin" valueType="num">
                                      <p:cBhvr>
                                        <p:cTn id="46" dur="500" fill="hold"/>
                                        <p:tgtEl>
                                          <p:spTgt spid="3"/>
                                        </p:tgtEl>
                                        <p:attrNameLst>
                                          <p:attrName>ppt_w</p:attrName>
                                        </p:attrNameLst>
                                      </p:cBhvr>
                                      <p:tavLst>
                                        <p:tav tm="0" fmla="#ppt_w*sin(2.5*pi*$)">
                                          <p:val>
                                            <p:fltVal val="0"/>
                                          </p:val>
                                        </p:tav>
                                        <p:tav tm="100000">
                                          <p:val>
                                            <p:fltVal val="1"/>
                                          </p:val>
                                        </p:tav>
                                      </p:tavLst>
                                    </p:anim>
                                    <p:anim calcmode="lin" valueType="num">
                                      <p:cBhvr>
                                        <p:cTn id="4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4.2.4 进程列表</a:t>
            </a:r>
          </a:p>
        </p:txBody>
      </p:sp>
      <p:sp>
        <p:nvSpPr>
          <p:cNvPr id="2" name="文本框 1"/>
          <p:cNvSpPr txBox="1"/>
          <p:nvPr/>
        </p:nvSpPr>
        <p:spPr>
          <a:xfrm>
            <a:off x="114300" y="1866900"/>
            <a:ext cx="11741150" cy="2861310"/>
          </a:xfrm>
          <a:prstGeom prst="rect">
            <a:avLst/>
          </a:prstGeom>
          <a:noFill/>
        </p:spPr>
        <p:txBody>
          <a:bodyPr wrap="square" rtlCol="0">
            <a:spAutoFit/>
          </a:bodyPr>
          <a:lstStyle/>
          <a:p>
            <a:r>
              <a:rPr lang="zh-CN" altLang="en-US" sz="2000" b="1">
                <a:solidFill>
                  <a:schemeClr val="accent1"/>
                </a:solidFill>
              </a:rPr>
              <a:t>一、系统进程</a:t>
            </a:r>
          </a:p>
          <a:p>
            <a:endParaRPr lang="zh-CN" altLang="en-US" sz="2000" b="1">
              <a:solidFill>
                <a:schemeClr val="accent1"/>
              </a:solidFill>
            </a:endParaRPr>
          </a:p>
          <a:p>
            <a:r>
              <a:rPr lang="zh-CN" altLang="en-US" sz="2000" b="1">
                <a:solidFill>
                  <a:schemeClr val="accent1"/>
                </a:solidFill>
              </a:rPr>
              <a:t>　　系统进程一般包括：基本系统进程和附加进程。基本系统进程是系统运行的必备条件，只有这些进程处于活动状态，系统才能正常运行，基本系统进程不能强行结束，否则系统不能正常运行，通常会重启或者关闭，例如在Windows下结束LSASS进程，系统会弹出一个对话框，提醒用户系统将在多少秒内关闭，原因是系统进程LSASS进程被结束；而附加进程则不是必需的，可以按需新建或结束，例如在Windows下结束了Exploer进程，用户所熟悉的桌面将会消失，在这种情况下，用Ctrl+Alt+Del调出任务管理器，在其“文件”菜单中，选择“新任务(运行…)”，输入Exploer.exe重新启动资源浏览器进程，用户会发现，熟悉的桌面又出现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80340" y="1536700"/>
            <a:ext cx="11831320" cy="3784600"/>
          </a:xfrm>
          <a:prstGeom prst="rect">
            <a:avLst/>
          </a:prstGeom>
          <a:noFill/>
        </p:spPr>
        <p:txBody>
          <a:bodyPr wrap="square" rtlCol="0">
            <a:spAutoFit/>
          </a:bodyPr>
          <a:lstStyle/>
          <a:p>
            <a:r>
              <a:rPr lang="zh-CN" altLang="en-US" sz="2000" b="1">
                <a:solidFill>
                  <a:schemeClr val="accent1"/>
                </a:solidFill>
              </a:rPr>
              <a:t>二、用户进程</a:t>
            </a:r>
          </a:p>
          <a:p>
            <a:endParaRPr lang="zh-CN" altLang="en-US" sz="2000" b="1">
              <a:solidFill>
                <a:schemeClr val="accent1"/>
              </a:solidFill>
            </a:endParaRPr>
          </a:p>
          <a:p>
            <a:r>
              <a:rPr lang="zh-CN" altLang="en-US" sz="2000" b="1">
                <a:solidFill>
                  <a:schemeClr val="accent1"/>
                </a:solidFill>
              </a:rPr>
              <a:t>　　所谓用户进程，是指由用户启动的进程，该程序由用户安装，主要包括一些应用程序，例如Microsoft Office。很多用户肯定都有过这样的经历，在无意中访问了某个网站之后机器上被安装了大量的流氓软件，系统速度变得越来越慢，用“Ctrl+Alt+Del”调出任务管理器，在进程列表里发现了很多名字不是很熟悉的进程，而这些进程占用的CPU和内存却比一般的系统进程要大的多。更有甚者，有些流氓软件或者木马程序，是将程序插入某一个用户很熟悉的进程执行，例如，灰鸽子木马就是将其程序插入IE浏览器进程执行，当已经被插入灰鸽子的IE进程要访问网络与攻击者的机器上的灰鸽子客户端时，由于大部分防火墙对IE进程放行，所以灰鸽子得以访问远程主机。在这种情况下，可以看看没有运行IE浏览器，却发现进程列表中有IEXPLORE进程，那很有可能系统中已经被安装了灰鸽子服务器端了。还有些流氓软件或者木马程序是dll文件(动态链接库文件)，它们采用执行“rundll32 dll文件路径 dll文件中的某个函数”启动程序，由于rundll32是系统程序，所以该类流氓软件或者木马程序有很大的隐蔽性。</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4.1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842021" y="1884546"/>
            <a:ext cx="7164705" cy="768350"/>
          </a:xfrm>
          <a:prstGeom prst="rect">
            <a:avLst/>
          </a:prstGeom>
          <a:noFill/>
        </p:spPr>
        <p:txBody>
          <a:bodyPr wrap="none" rtlCol="0">
            <a:spAutoFit/>
          </a:bodyPr>
          <a:lstStyle/>
          <a:p>
            <a:r>
              <a:rPr lang="zh-CN" altLang="en-US" sz="4400" b="1" dirty="0">
                <a:solidFill>
                  <a:prstClr val="black">
                    <a:lumMod val="85000"/>
                    <a:lumOff val="15000"/>
                  </a:prstClr>
                </a:solidFill>
                <a:latin typeface="微软雅黑" panose="020B0503020204020204" charset="-122"/>
                <a:ea typeface="微软雅黑" panose="020B0503020204020204" charset="-122"/>
              </a:rPr>
              <a:t>Vista操作系统的取证与分析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581524" y="2674620"/>
            <a:ext cx="2503805" cy="1629410"/>
            <a:chOff x="3415439" y="1062220"/>
            <a:chExt cx="2086504"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22" name="TextBox 6"/>
            <p:cNvSpPr txBox="1">
              <a:spLocks noChangeArrowheads="1"/>
            </p:cNvSpPr>
            <p:nvPr/>
          </p:nvSpPr>
          <p:spPr bwMode="auto">
            <a:xfrm>
              <a:off x="3415439" y="1557815"/>
              <a:ext cx="2086504" cy="6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服务名称：Rsccenter</a:t>
              </a:r>
            </a:p>
          </p:txBody>
        </p:sp>
      </p:grpSp>
      <p:grpSp>
        <p:nvGrpSpPr>
          <p:cNvPr id="23" name="组合 22"/>
          <p:cNvGrpSpPr/>
          <p:nvPr/>
        </p:nvGrpSpPr>
        <p:grpSpPr>
          <a:xfrm>
            <a:off x="4746625" y="4579620"/>
            <a:ext cx="2173605" cy="2101215"/>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805435" y="3015626"/>
              <a:ext cx="1424516" cy="93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服务名称：RsRavmon</a:t>
              </a:r>
            </a:p>
          </p:txBody>
        </p:sp>
      </p:grpSp>
      <p:sp>
        <p:nvSpPr>
          <p:cNvPr id="30" name="矩形 29"/>
          <p:cNvSpPr>
            <a:spLocks noChangeArrowheads="1"/>
          </p:cNvSpPr>
          <p:nvPr/>
        </p:nvSpPr>
        <p:spPr bwMode="auto">
          <a:xfrm>
            <a:off x="625475" y="3113405"/>
            <a:ext cx="3804920" cy="127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显示名称：Rising Process Communication Center</a:t>
            </a:r>
          </a:p>
          <a:p>
            <a:pPr algn="ctr"/>
            <a:r>
              <a:rPr lang="zh-CN" altLang="en-US" sz="1920" dirty="0">
                <a:solidFill>
                  <a:prstClr val="black"/>
                </a:solidFill>
                <a:latin typeface="微软雅黑" panose="020B0503020204020204" charset="-122"/>
                <a:ea typeface="微软雅黑" panose="020B0503020204020204" charset="-122"/>
              </a:rPr>
              <a:t>路径：\RISING\RAV\CCENTER.exe</a:t>
            </a:r>
          </a:p>
        </p:txBody>
      </p:sp>
      <p:sp>
        <p:nvSpPr>
          <p:cNvPr id="31" name="矩形 30"/>
          <p:cNvSpPr>
            <a:spLocks noChangeArrowheads="1"/>
          </p:cNvSpPr>
          <p:nvPr/>
        </p:nvSpPr>
        <p:spPr bwMode="auto">
          <a:xfrm>
            <a:off x="7376160" y="4827905"/>
            <a:ext cx="3834765"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显示名称：RsRavMon Service</a:t>
            </a:r>
          </a:p>
          <a:p>
            <a:pPr algn="ctr"/>
            <a:r>
              <a:rPr lang="zh-CN" altLang="en-US" sz="1920" dirty="0">
                <a:solidFill>
                  <a:prstClr val="black"/>
                </a:solidFill>
                <a:latin typeface="微软雅黑" panose="020B0503020204020204" charset="-122"/>
                <a:ea typeface="微软雅黑" panose="020B0503020204020204" charset="-122"/>
              </a:rPr>
              <a:t>路径：\RISING\RAV\RAVMOND.exe</a:t>
            </a: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6" name="文本框 5"/>
          <p:cNvSpPr txBox="1"/>
          <p:nvPr/>
        </p:nvSpPr>
        <p:spPr>
          <a:xfrm>
            <a:off x="118745" y="1144905"/>
            <a:ext cx="12081510" cy="1476375"/>
          </a:xfrm>
          <a:prstGeom prst="rect">
            <a:avLst/>
          </a:prstGeom>
          <a:noFill/>
        </p:spPr>
        <p:txBody>
          <a:bodyPr wrap="square" rtlCol="0">
            <a:spAutoFit/>
          </a:bodyPr>
          <a:lstStyle/>
          <a:p>
            <a:r>
              <a:rPr lang="zh-CN" altLang="en-US" b="1">
                <a:solidFill>
                  <a:schemeClr val="accent1"/>
                </a:solidFill>
              </a:rPr>
              <a:t>三、开始运行处的进程</a:t>
            </a:r>
          </a:p>
          <a:p>
            <a:r>
              <a:rPr lang="zh-CN" altLang="en-US" b="1">
                <a:solidFill>
                  <a:schemeClr val="accent1"/>
                </a:solidFill>
              </a:rPr>
              <a:t>　　将程序安装成自动服务，这是将程序设置为重启时自动运行用的方法。例如杀毒软件瑞星就是安装成服务系统启动时自动运行的，作为服务加载的好处除了能获得更高的启动优先级以外，还能在没有登陆的情况下就开始对系统进行保护。大部分比较流行的木马程序也选择了这一方法，如灰鸽子，PCSHARE等等。执行services.msc就可以查看其服务的一些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p:tgtEl>
                                          <p:spTgt spid="30"/>
                                        </p:tgtEl>
                                        <p:attrNameLst>
                                          <p:attrName>ppt_y</p:attrName>
                                        </p:attrNameLst>
                                      </p:cBhvr>
                                      <p:tavLst>
                                        <p:tav tm="0">
                                          <p:val>
                                            <p:strVal val="#ppt_y+#ppt_h*1.125000"/>
                                          </p:val>
                                        </p:tav>
                                        <p:tav tm="100000">
                                          <p:val>
                                            <p:strVal val="#ppt_y"/>
                                          </p:val>
                                        </p:tav>
                                      </p:tavLst>
                                    </p:anim>
                                    <p:animEffect transition="in" filter="wipe(up)">
                                      <p:cBhvr>
                                        <p:cTn id="15" dur="500"/>
                                        <p:tgtEl>
                                          <p:spTgt spid="3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205230"/>
            <a:ext cx="11670665" cy="5077460"/>
          </a:xfrm>
          <a:prstGeom prst="rect">
            <a:avLst/>
          </a:prstGeom>
          <a:noFill/>
        </p:spPr>
        <p:txBody>
          <a:bodyPr wrap="square" rtlCol="0">
            <a:spAutoFit/>
          </a:bodyPr>
          <a:lstStyle/>
          <a:p>
            <a:r>
              <a:rPr lang="zh-CN" altLang="en-US"/>
              <a:t>　</a:t>
            </a:r>
            <a:r>
              <a:rPr lang="zh-CN" altLang="en-US" b="1">
                <a:solidFill>
                  <a:schemeClr val="accent1"/>
                </a:solidFill>
              </a:rPr>
              <a:t>　Services.msc是一款查看服务的优秀工具。例如，在Services.msc中发现一个可疑的自动服务“GrayPigeon_Hacker.com.cn”，该服务是灰鸽子服务端程序，点击该服务，可以发现该服务所对应的程序路径为C:\WINNT\Hacker.com.cn.exe。而通过netstat命令，返回结果为：</a:t>
            </a:r>
          </a:p>
          <a:p>
            <a:endParaRPr lang="zh-CN" altLang="en-US" b="1">
              <a:solidFill>
                <a:schemeClr val="accent1"/>
              </a:solidFill>
            </a:endParaRPr>
          </a:p>
          <a:p>
            <a:r>
              <a:rPr lang="zh-CN" altLang="en-US" b="1">
                <a:solidFill>
                  <a:schemeClr val="accent1"/>
                </a:solidFill>
              </a:rPr>
              <a:t>Proto  Local Address          Foreign Address        State</a:t>
            </a:r>
          </a:p>
          <a:p>
            <a:r>
              <a:rPr lang="zh-CN" altLang="en-US" b="1">
                <a:solidFill>
                  <a:schemeClr val="accent1"/>
                </a:solidFill>
              </a:rPr>
              <a:t>TCP    0.0.0.0:135            0.0.0.0:0              LISTENING</a:t>
            </a:r>
          </a:p>
          <a:p>
            <a:r>
              <a:rPr lang="zh-CN" altLang="en-US" b="1">
                <a:solidFill>
                  <a:schemeClr val="accent1"/>
                </a:solidFill>
              </a:rPr>
              <a:t>TCP    0.0.0.0:445            0.0.0.0:0              LISTENING</a:t>
            </a:r>
          </a:p>
          <a:p>
            <a:r>
              <a:rPr lang="zh-CN" altLang="en-US" b="1">
                <a:solidFill>
                  <a:schemeClr val="accent1"/>
                </a:solidFill>
              </a:rPr>
              <a:t>TCP    0.0.0.0:1025           0.0.0.0:0              LISTENING</a:t>
            </a:r>
          </a:p>
          <a:p>
            <a:r>
              <a:rPr lang="zh-CN" altLang="en-US" b="1">
                <a:solidFill>
                  <a:schemeClr val="accent1"/>
                </a:solidFill>
              </a:rPr>
              <a:t>TCP    192.168.1.103:139      0.0.0.0:0              LISTENING</a:t>
            </a:r>
          </a:p>
          <a:p>
            <a:r>
              <a:rPr lang="zh-CN" altLang="en-US" b="1">
                <a:solidFill>
                  <a:schemeClr val="accent1"/>
                </a:solidFill>
              </a:rPr>
              <a:t>TCP    192.168.0.103:1042     192.168.1.1:8000       ESTABLISHED</a:t>
            </a:r>
          </a:p>
          <a:p>
            <a:r>
              <a:rPr lang="zh-CN" altLang="en-US" b="1">
                <a:solidFill>
                  <a:schemeClr val="accent1"/>
                </a:solidFill>
              </a:rPr>
              <a:t>UDP    0.0.0.0:445            *:*</a:t>
            </a:r>
          </a:p>
          <a:p>
            <a:r>
              <a:rPr lang="zh-CN" altLang="en-US" b="1">
                <a:solidFill>
                  <a:schemeClr val="accent1"/>
                </a:solidFill>
              </a:rPr>
              <a:t>UDP    192.168.1.103:137      *:*</a:t>
            </a:r>
          </a:p>
          <a:p>
            <a:r>
              <a:rPr lang="zh-CN" altLang="en-US" b="1">
                <a:solidFill>
                  <a:schemeClr val="accent1"/>
                </a:solidFill>
              </a:rPr>
              <a:t>UDP    192.168.1.103:138      *:*</a:t>
            </a:r>
          </a:p>
          <a:p>
            <a:r>
              <a:rPr lang="zh-CN" altLang="en-US" b="1">
                <a:solidFill>
                  <a:schemeClr val="accent1"/>
                </a:solidFill>
              </a:rPr>
              <a:t>UDP    192.168.1.103:500      *:*</a:t>
            </a:r>
          </a:p>
          <a:p>
            <a:r>
              <a:rPr lang="zh-CN" altLang="en-US" b="1">
                <a:solidFill>
                  <a:schemeClr val="accent1"/>
                </a:solidFill>
              </a:rPr>
              <a:t>UDP    192.168.1.103:4500     *:*</a:t>
            </a:r>
          </a:p>
          <a:p>
            <a:endParaRPr lang="zh-CN" altLang="en-US" b="1">
              <a:solidFill>
                <a:schemeClr val="accent1"/>
              </a:solidFill>
            </a:endParaRPr>
          </a:p>
          <a:p>
            <a:r>
              <a:rPr lang="zh-CN" altLang="en-US" b="1">
                <a:solidFill>
                  <a:schemeClr val="accent1"/>
                </a:solidFill>
              </a:rPr>
              <a:t>　　一般灰鸽子客户端开8000端口监听，这样，我们可以发现，被入侵的机器连到了192.168.1.1上去了，这说明，192.168.1.1值得严重关注。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0335" y="1144905"/>
            <a:ext cx="11911330" cy="5015865"/>
          </a:xfrm>
          <a:prstGeom prst="rect">
            <a:avLst/>
          </a:prstGeom>
          <a:noFill/>
        </p:spPr>
        <p:txBody>
          <a:bodyPr wrap="square" rtlCol="0">
            <a:spAutoFit/>
          </a:bodyPr>
          <a:lstStyle/>
          <a:p>
            <a:r>
              <a:rPr lang="zh-CN" altLang="en-US" sz="2000" b="1">
                <a:solidFill>
                  <a:schemeClr val="accent1"/>
                </a:solidFill>
              </a:rPr>
              <a:t>四、进程分析（操作文件、注册表或者访问网络的情况）</a:t>
            </a:r>
          </a:p>
          <a:p>
            <a:endParaRPr lang="zh-CN" altLang="en-US" sz="2000" b="1">
              <a:solidFill>
                <a:schemeClr val="accent1"/>
              </a:solidFill>
            </a:endParaRPr>
          </a:p>
          <a:p>
            <a:r>
              <a:rPr lang="zh-CN" altLang="en-US" sz="2000" b="1">
                <a:solidFill>
                  <a:schemeClr val="accent1"/>
                </a:solidFill>
              </a:rPr>
              <a:t>　　pslist是查看进程的工具，当然，如果不知道WindowsNT普通进程和恶意进程之间的区别，pslist没有多大的用处。需要能辨别出普通进程，这样才能鉴别出哪些所谓的恶意进程。例如，如果pslist显示EVENTVWR进程正在运行，这表明有人在查看日志。如果看到USRMGR，应该怀疑有人正在试图改变审核策略或者改变用户帐号数据(密码)。</a:t>
            </a:r>
          </a:p>
          <a:p>
            <a:endParaRPr lang="zh-CN" altLang="en-US" sz="2000" b="1">
              <a:solidFill>
                <a:schemeClr val="accent1"/>
              </a:solidFill>
            </a:endParaRPr>
          </a:p>
          <a:p>
            <a:r>
              <a:rPr lang="zh-CN" altLang="en-US" sz="2000" b="1">
                <a:solidFill>
                  <a:schemeClr val="accent1"/>
                </a:solidFill>
              </a:rPr>
              <a:t>　　不是所有进程只对本地系统上的某个数据做某些操作，实际上，目前大部分应用程序都需要访问网络。　微软开发的MSSQL能很好的管理大型的数据库。当任意一个用户登陆时，IIS服务器都会与MSSQL服务器建立一次连接，获得该用户的信息进行验证。在这种情况下，对进程访问网络情况进行分析完全有必要。</a:t>
            </a:r>
          </a:p>
          <a:p>
            <a:endParaRPr lang="zh-CN" altLang="en-US" sz="2000" b="1">
              <a:solidFill>
                <a:schemeClr val="accent1"/>
              </a:solidFill>
            </a:endParaRPr>
          </a:p>
          <a:p>
            <a:r>
              <a:rPr lang="zh-CN" altLang="en-US" sz="2000" b="1">
                <a:solidFill>
                  <a:schemeClr val="accent1"/>
                </a:solidFill>
              </a:rPr>
              <a:t>　　Fport是查看系统中进程访问网络情况的工具。它可以列出在Windows 系统上监听端口的所有进程。尽管fport可以显示出当前监听的端口以及对应的进程，但它并没有告诉我们攻击者通过哪个IP地址哪个端口访问所开放的端口。要获取这个信息，需要使用netstat：一个列举所有正在监听和这些端口的所有当前连接的标准Windows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4.2.5 网络轨迹</a:t>
            </a:r>
          </a:p>
        </p:txBody>
      </p:sp>
      <p:cxnSp>
        <p:nvCxnSpPr>
          <p:cNvPr id="57" name="Straight Connector 29"/>
          <p:cNvCxnSpPr/>
          <p:nvPr/>
        </p:nvCxnSpPr>
        <p:spPr>
          <a:xfrm flipH="1">
            <a:off x="323215" y="3263900"/>
            <a:ext cx="11652250" cy="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1277873" y="2537335"/>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75539" y="1708259"/>
              <a:ext cx="903923" cy="499110"/>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网站访问下拉列表</a:t>
              </a:r>
            </a:p>
          </p:txBody>
        </p:sp>
      </p:grpSp>
      <p:sp>
        <p:nvSpPr>
          <p:cNvPr id="66" name="Text Placeholder 3"/>
          <p:cNvSpPr txBox="1"/>
          <p:nvPr/>
        </p:nvSpPr>
        <p:spPr>
          <a:xfrm>
            <a:off x="74930" y="3915410"/>
            <a:ext cx="3956050" cy="2954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访问下拉列表里保存的网址，很有可能是对调查至关重要的证据。例如，在一次网络色情网站的调查过程中，犯罪嫌疑人一直矢口否认自己跟该色情网站没有关系，调查人员打开IE浏览器，发现网站访问下拉列表中，有一个地址是在该色情网站的子目录下，点击打开该地址，发现该地址竟然是该色情网站的后台登陆页面。</a:t>
            </a:r>
          </a:p>
        </p:txBody>
      </p:sp>
      <p:grpSp>
        <p:nvGrpSpPr>
          <p:cNvPr id="70" name="Group 67"/>
          <p:cNvGrpSpPr/>
          <p:nvPr/>
        </p:nvGrpSpPr>
        <p:grpSpPr>
          <a:xfrm>
            <a:off x="5213593" y="2537333"/>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25592" y="1384883"/>
              <a:ext cx="882968" cy="714851"/>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网站访问的历史记录 </a:t>
              </a:r>
            </a:p>
          </p:txBody>
        </p:sp>
      </p:grpSp>
      <p:grpSp>
        <p:nvGrpSpPr>
          <p:cNvPr id="73" name="Group 70"/>
          <p:cNvGrpSpPr/>
          <p:nvPr/>
        </p:nvGrpSpPr>
        <p:grpSpPr>
          <a:xfrm>
            <a:off x="9278220" y="2537332"/>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774109" y="1697474"/>
              <a:ext cx="1027748"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网站收藏夹</a:t>
              </a:r>
            </a:p>
          </p:txBody>
        </p:sp>
      </p:grpSp>
      <p:sp>
        <p:nvSpPr>
          <p:cNvPr id="78" name="Text Placeholder 3"/>
          <p:cNvSpPr txBox="1"/>
          <p:nvPr/>
        </p:nvSpPr>
        <p:spPr>
          <a:xfrm>
            <a:off x="8973820" y="4150360"/>
            <a:ext cx="3101340" cy="2585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收藏夹用来保存用户很喜欢、觉得很重要或者会经常访问的页面，反映了用户的喜好。在很多色情网站案件中，犯罪嫌疑人会将色情网站加入到网站收藏夹中，因为这样他就可以非常简单的，甚至都不要输入网站地址进入该网站。</a:t>
            </a:r>
          </a:p>
        </p:txBody>
      </p:sp>
      <p:sp>
        <p:nvSpPr>
          <p:cNvPr id="81" name="Text Placeholder 3"/>
          <p:cNvSpPr txBox="1"/>
          <p:nvPr/>
        </p:nvSpPr>
        <p:spPr>
          <a:xfrm>
            <a:off x="4390390" y="4150043"/>
            <a:ext cx="3850640" cy="2585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访问的历史记录可以把用户访问的页面保存下来，例如Mozilla的火狐浏览器可以记录下最近访问的10个页面，而微软的IE浏览器甚至可以记录下几个星期以内的所有的访问页面，只有当用户删除了历史记录或者将“网页保存到历史记录中的天数”设置为0，才不会保存历史页面。</a:t>
            </a:r>
          </a:p>
        </p:txBody>
      </p:sp>
      <p:sp>
        <p:nvSpPr>
          <p:cNvPr id="85" name="Arc 31"/>
          <p:cNvSpPr/>
          <p:nvPr/>
        </p:nvSpPr>
        <p:spPr>
          <a:xfrm rot="19051047">
            <a:off x="2755987" y="203043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928118" y="215997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706755"/>
          </a:xfrm>
          <a:prstGeom prst="rect">
            <a:avLst/>
          </a:prstGeom>
          <a:noFill/>
        </p:spPr>
        <p:txBody>
          <a:bodyPr wrap="square" rtlCol="0">
            <a:spAutoFit/>
          </a:bodyPr>
          <a:lstStyle/>
          <a:p>
            <a:r>
              <a:rPr lang="zh-CN" altLang="en-US"/>
              <a:t>　　</a:t>
            </a:r>
            <a:r>
              <a:rPr lang="zh-CN" altLang="en-US" sz="2000" b="1">
                <a:solidFill>
                  <a:schemeClr val="accent1"/>
                </a:solidFill>
              </a:rPr>
              <a:t>所谓网络轨迹，是指系统访问网络之后留下来的一些记录。网络轨迹主要包括：网站访问下拉列表、网站访问历史记录、网站收藏夹，等等。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8" presetClass="entr" presetSubtype="3"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strips(upRight)">
                                      <p:cBhvr>
                                        <p:cTn id="13" dur="500"/>
                                        <p:tgtEl>
                                          <p:spTgt spid="57"/>
                                        </p:tgtEl>
                                      </p:cBhvr>
                                    </p:animEffect>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ppt_x"/>
                                          </p:val>
                                        </p:tav>
                                        <p:tav tm="100000">
                                          <p:val>
                                            <p:strVal val="#ppt_x"/>
                                          </p:val>
                                        </p:tav>
                                      </p:tavLst>
                                    </p:anim>
                                    <p:anim calcmode="lin" valueType="num">
                                      <p:cBhvr additive="base">
                                        <p:cTn id="18" dur="500" fill="hold"/>
                                        <p:tgtEl>
                                          <p:spTgt spid="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strips(downRight)">
                                      <p:cBhvr>
                                        <p:cTn id="22" dur="500"/>
                                        <p:tgtEl>
                                          <p:spTgt spid="85"/>
                                        </p:tgtEl>
                                      </p:cBhvr>
                                    </p:animEffect>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ppt_x"/>
                                          </p:val>
                                        </p:tav>
                                        <p:tav tm="100000">
                                          <p:val>
                                            <p:strVal val="#ppt_x"/>
                                          </p:val>
                                        </p:tav>
                                      </p:tavLst>
                                    </p:anim>
                                    <p:anim calcmode="lin" valueType="num">
                                      <p:cBhvr additive="base">
                                        <p:cTn id="27" dur="500" fill="hold"/>
                                        <p:tgtEl>
                                          <p:spTgt spid="7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Right)">
                                      <p:cBhvr>
                                        <p:cTn id="31" dur="500"/>
                                        <p:tgtEl>
                                          <p:spTgt spid="86"/>
                                        </p:tgtEl>
                                      </p:cBhvr>
                                    </p:animEffect>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0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ppt_x"/>
                                          </p:val>
                                        </p:tav>
                                        <p:tav tm="100000">
                                          <p:val>
                                            <p:strVal val="#ppt_x"/>
                                          </p:val>
                                        </p:tav>
                                      </p:tavLst>
                                    </p:anim>
                                    <p:anim calcmode="lin" valueType="num">
                                      <p:cBhvr additive="base">
                                        <p:cTn id="44" dur="500" fill="hold"/>
                                        <p:tgtEl>
                                          <p:spTgt spid="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957705" y="4638040"/>
            <a:ext cx="2066290" cy="19951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三、远程控制和远程访问服务</a:t>
            </a:r>
          </a:p>
        </p:txBody>
      </p:sp>
      <p:sp>
        <p:nvSpPr>
          <p:cNvPr id="20" name="KSO_GT2.1.1"/>
          <p:cNvSpPr txBox="1"/>
          <p:nvPr/>
        </p:nvSpPr>
        <p:spPr>
          <a:xfrm>
            <a:off x="4909185" y="4333875"/>
            <a:ext cx="7317105" cy="292544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有时用户为了随时随地都可以对计算机进行管理，会在计算机上安装一些远程控制软件，通常用的最多的远程控制软件是PCAnywhere，RAdmin，TerminalService。使用PCAnywhere或者TerminalService客户端就可以对远程主机进行管理了。必须注意的是TerminalService(终端服务)。终端服务是窗口操作的，在终端上操作就跟在自己机器上操作一样。它只安装在Windows2000 server和xp上。</a:t>
            </a:r>
          </a:p>
        </p:txBody>
      </p:sp>
      <p:sp>
        <p:nvSpPr>
          <p:cNvPr id="21" name="椭圆 20"/>
          <p:cNvSpPr/>
          <p:nvPr/>
        </p:nvSpPr>
        <p:spPr>
          <a:xfrm>
            <a:off x="1070610" y="3375025"/>
            <a:ext cx="1856740" cy="18967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二、共享服务</a:t>
            </a:r>
          </a:p>
        </p:txBody>
      </p:sp>
      <p:cxnSp>
        <p:nvCxnSpPr>
          <p:cNvPr id="22" name="肘形连接符 27"/>
          <p:cNvCxnSpPr>
            <a:cxnSpLocks noChangeShapeType="1"/>
          </p:cNvCxnSpPr>
          <p:nvPr/>
        </p:nvCxnSpPr>
        <p:spPr bwMode="auto">
          <a:xfrm flipV="1">
            <a:off x="2979420" y="3665855"/>
            <a:ext cx="1181100" cy="803275"/>
          </a:xfrm>
          <a:prstGeom prst="bentConnector3">
            <a:avLst>
              <a:gd name="adj1" fmla="val 50054"/>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4159885" y="3314065"/>
            <a:ext cx="7926070" cy="150622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Windows使用术语共享表示任何可以通过windows网络访问的文件或者文件夹。一个用户可以与任何有权连接该用户系统的其他用户共享文件夹。选择一个文件夹用于与远程系统共享是十分简单的：只要选定要共享的目录，用右键单击它，在从弹出菜单中选择共享。文件夹下面出现的手形图标意味着这个文件夹已经共享给有权登陆该共享的远程用户了。</a:t>
            </a:r>
          </a:p>
        </p:txBody>
      </p:sp>
      <p:cxnSp>
        <p:nvCxnSpPr>
          <p:cNvPr id="24" name="肘形连接符 8"/>
          <p:cNvCxnSpPr>
            <a:cxnSpLocks noChangeShapeType="1"/>
          </p:cNvCxnSpPr>
          <p:nvPr/>
        </p:nvCxnSpPr>
        <p:spPr bwMode="auto">
          <a:xfrm flipV="1">
            <a:off x="3768090" y="5621655"/>
            <a:ext cx="1140460" cy="779145"/>
          </a:xfrm>
          <a:prstGeom prst="bentConnector3">
            <a:avLst>
              <a:gd name="adj1" fmla="val 5005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532130" y="2261870"/>
            <a:ext cx="1568450" cy="157734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一、计划任务服务</a:t>
            </a:r>
          </a:p>
        </p:txBody>
      </p:sp>
      <p:sp>
        <p:nvSpPr>
          <p:cNvPr id="26" name="KSO_GT2.1.1"/>
          <p:cNvSpPr txBox="1"/>
          <p:nvPr/>
        </p:nvSpPr>
        <p:spPr>
          <a:xfrm>
            <a:off x="3282315" y="1859915"/>
            <a:ext cx="8969375" cy="161290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在“计划任务”中可以设定在某个时间运行某个程序，有点像程序运行的日程表。可以通过“计划任务”来自动运行那些希望在预定的时间运行的程序。但是“计划任务”为攻击者提供了方便：如打开后门、计划删除文件、改变审核策略或者完成更险恶的事。</a:t>
            </a:r>
          </a:p>
        </p:txBody>
      </p:sp>
      <p:cxnSp>
        <p:nvCxnSpPr>
          <p:cNvPr id="27" name="肘形连接符 11"/>
          <p:cNvCxnSpPr>
            <a:cxnSpLocks noChangeShapeType="1"/>
          </p:cNvCxnSpPr>
          <p:nvPr/>
        </p:nvCxnSpPr>
        <p:spPr bwMode="auto">
          <a:xfrm flipV="1">
            <a:off x="2100580" y="2548255"/>
            <a:ext cx="1181735" cy="715010"/>
          </a:xfrm>
          <a:prstGeom prst="bentConnector3">
            <a:avLst>
              <a:gd name="adj1" fmla="val 5002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4.2.6 系统服务</a:t>
            </a:r>
          </a:p>
        </p:txBody>
      </p:sp>
      <p:sp>
        <p:nvSpPr>
          <p:cNvPr id="2" name="文本框 1"/>
          <p:cNvSpPr txBox="1"/>
          <p:nvPr/>
        </p:nvSpPr>
        <p:spPr>
          <a:xfrm>
            <a:off x="106045" y="939800"/>
            <a:ext cx="11979910" cy="1322070"/>
          </a:xfrm>
          <a:prstGeom prst="rect">
            <a:avLst/>
          </a:prstGeom>
          <a:noFill/>
        </p:spPr>
        <p:txBody>
          <a:bodyPr wrap="square" rtlCol="0">
            <a:spAutoFit/>
          </a:bodyPr>
          <a:lstStyle/>
          <a:p>
            <a:r>
              <a:rPr lang="zh-CN" altLang="en-US" sz="2000" b="1">
                <a:solidFill>
                  <a:schemeClr val="accent1"/>
                </a:solidFill>
              </a:rPr>
              <a:t>　　Windows 上提供了很多服务，这些服务一方面使得合法用户可以访问，但另一方面也为有害的入侵者提供了一个接入口：终端服务器、SQL/Oracle、Windows NT上的第三方telnet后台程序、Windows 2000 Telnet服务器、第三方ftp后台程序、Web服务器（如Apache和NCSA）、VNC（TCP端口5800）和PC Anywhere（TCP端口5631）等等。</a:t>
            </a:r>
          </a:p>
        </p:txBody>
      </p:sp>
      <p:graphicFrame>
        <p:nvGraphicFramePr>
          <p:cNvPr id="3" name="对象 -2147482379"/>
          <p:cNvGraphicFramePr>
            <a:graphicFrameLocks noChangeAspect="1"/>
          </p:cNvGraphicFramePr>
          <p:nvPr/>
        </p:nvGraphicFramePr>
        <p:xfrm>
          <a:off x="5179695" y="924560"/>
          <a:ext cx="330835" cy="396875"/>
        </p:xfrm>
        <a:graphic>
          <a:graphicData uri="http://schemas.openxmlformats.org/presentationml/2006/ole">
            <mc:AlternateContent xmlns:mc="http://schemas.openxmlformats.org/markup-compatibility/2006">
              <mc:Choice xmlns:v="urn:schemas-microsoft-com:vml" Requires="v">
                <p:oleObj spid="_x0000_s3079" r:id="rId4" imgW="190500" imgH="228600" progId="Equation.DSMT4">
                  <p:embed/>
                </p:oleObj>
              </mc:Choice>
              <mc:Fallback>
                <p:oleObj r:id="rId4" imgW="190500" imgH="228600" progId="Equation.DSMT4">
                  <p:embed/>
                  <p:pic>
                    <p:nvPicPr>
                      <p:cNvPr id="0" name="图片 3075"/>
                      <p:cNvPicPr/>
                      <p:nvPr/>
                    </p:nvPicPr>
                    <p:blipFill>
                      <a:blip r:embed="rId5"/>
                      <a:stretch>
                        <a:fillRect/>
                      </a:stretch>
                    </p:blipFill>
                    <p:spPr>
                      <a:xfrm>
                        <a:off x="5179695" y="924560"/>
                        <a:ext cx="330835" cy="3968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75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750"/>
                                        <p:tgtEl>
                                          <p:spTgt spid="22"/>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750"/>
                                        <p:tgtEl>
                                          <p:spTgt spid="23"/>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750"/>
                                        <p:tgtEl>
                                          <p:spTgt spid="24"/>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4.2.7 用户分析</a:t>
            </a:r>
          </a:p>
        </p:txBody>
      </p:sp>
      <p:sp>
        <p:nvSpPr>
          <p:cNvPr id="3" name="文本框 2"/>
          <p:cNvSpPr txBox="1"/>
          <p:nvPr/>
        </p:nvSpPr>
        <p:spPr>
          <a:xfrm>
            <a:off x="494030" y="1536700"/>
            <a:ext cx="11204575" cy="3784600"/>
          </a:xfrm>
          <a:prstGeom prst="rect">
            <a:avLst/>
          </a:prstGeom>
          <a:noFill/>
        </p:spPr>
        <p:txBody>
          <a:bodyPr wrap="square" rtlCol="0">
            <a:spAutoFit/>
          </a:bodyPr>
          <a:lstStyle/>
          <a:p>
            <a:r>
              <a:rPr lang="zh-CN" altLang="en-US"/>
              <a:t>　　</a:t>
            </a:r>
            <a:r>
              <a:rPr lang="zh-CN" altLang="en-US" sz="2000" b="1">
                <a:solidFill>
                  <a:schemeClr val="accent1"/>
                </a:solidFill>
              </a:rPr>
              <a:t>Windows 具有完善的用户体系，它规定了系统中有哪些帐户，这些帐户分别属于哪些组，这些帐户有什么权限，这些帐户有哪些文件存放在哪些目录下，其他帐户对该帐户的文档有什么权限。攻击者通常会在他得到控制权的系统上添加一个管理员帐号，或者将克隆管理员帐户(Administrator)权限到来宾帐户(Guest)。因此，进行用户分析是很有必要的。</a:t>
            </a:r>
          </a:p>
          <a:p>
            <a:endParaRPr lang="zh-CN" altLang="en-US" sz="2000" b="1">
              <a:solidFill>
                <a:schemeClr val="accent1"/>
              </a:solidFill>
            </a:endParaRPr>
          </a:p>
          <a:p>
            <a:r>
              <a:rPr lang="zh-CN" altLang="en-US" sz="2000" b="1">
                <a:solidFill>
                  <a:schemeClr val="accent1"/>
                </a:solidFill>
              </a:rPr>
              <a:t>一、用户列表</a:t>
            </a:r>
          </a:p>
          <a:p>
            <a:endParaRPr lang="zh-CN" altLang="en-US" sz="2000" b="1">
              <a:solidFill>
                <a:schemeClr val="accent1"/>
              </a:solidFill>
            </a:endParaRPr>
          </a:p>
          <a:p>
            <a:r>
              <a:rPr lang="zh-CN" altLang="en-US" sz="2000" b="1">
                <a:solidFill>
                  <a:schemeClr val="accent1"/>
                </a:solidFill>
              </a:rPr>
              <a:t>　　用户列表是指系统中有哪些用户。安装Windows 之后，默认存在两个用户，一个是管理员帐户(Administrator)，另外一个是来宾帐户(Guest)。其他用户是由管理员帐户(Administrator)或者其他管理员组的用户创建。攻击者在攻破系统之后，一般会在系统中添加一个管理员权限的帐号，用户管理器查看用户列表，发现多了一个可疑的管理员权限的帐号，那么这个帐号很有可能是攻击者留下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0"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decel="100000"/>
                                        <p:tgtEl>
                                          <p:spTgt spid="3">
                                            <p:txEl>
                                              <p:pRg st="2" end="2"/>
                                            </p:txEl>
                                          </p:spTgt>
                                        </p:tgtEl>
                                      </p:cBhvr>
                                    </p:animEffect>
                                    <p:anim calcmode="lin" valueType="num">
                                      <p:cBhvr>
                                        <p:cTn id="14" dur="4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5" dur="4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16" dur="4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17" dur="100" accel="100000" fill="hold">
                                          <p:stCondLst>
                                            <p:cond delay="4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18" dur="100" accel="100000" fill="hold">
                                          <p:stCondLst>
                                            <p:cond delay="4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19" presetID="3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decel="100000"/>
                                        <p:tgtEl>
                                          <p:spTgt spid="3">
                                            <p:txEl>
                                              <p:pRg st="4" end="4"/>
                                            </p:txEl>
                                          </p:spTgt>
                                        </p:tgtEl>
                                      </p:cBhvr>
                                    </p:animEffect>
                                    <p:anim calcmode="lin" valueType="num">
                                      <p:cBhvr>
                                        <p:cTn id="22" dur="4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3" dur="4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24" dur="4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25" dur="100" accel="100000" fill="hold">
                                          <p:stCondLst>
                                            <p:cond delay="4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26" dur="100" accel="100000" fill="hold">
                                          <p:stCondLst>
                                            <p:cond delay="4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120" y="3065780"/>
            <a:ext cx="4645660" cy="40767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080" y="3065780"/>
            <a:ext cx="1193736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（2）</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备份操作员(Back Operators)：</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备份操作员组的成员可以备份和还原计算机上的文件，而不管保护这些文件的权限如何。他们也可以登录计算机和关闭计算机，但不能更改安全设置。</a:t>
            </a:r>
          </a:p>
        </p:txBody>
      </p:sp>
      <p:sp>
        <p:nvSpPr>
          <p:cNvPr id="34" name="矩形 33"/>
          <p:cNvSpPr/>
          <p:nvPr/>
        </p:nvSpPr>
        <p:spPr>
          <a:xfrm>
            <a:off x="-4445" y="3792220"/>
            <a:ext cx="3114675" cy="40386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080" y="3792220"/>
            <a:ext cx="1193736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（3）</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来宾组(Guests)：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来宾组允许偶尔或临时用户登录工作站的内置来宾帐户，并授予有限的能力。来宾组的成员也可以关闭系统。</a:t>
            </a:r>
          </a:p>
        </p:txBody>
      </p:sp>
      <p:sp>
        <p:nvSpPr>
          <p:cNvPr id="36" name="矩形 35"/>
          <p:cNvSpPr/>
          <p:nvPr/>
        </p:nvSpPr>
        <p:spPr>
          <a:xfrm>
            <a:off x="-4445" y="4606290"/>
            <a:ext cx="2997200" cy="4495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61595" y="4665980"/>
            <a:ext cx="11923395"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（4）</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用户组(Users)：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用户组的成员可以执行大部分普通任务，如运行应用程序、使用本地和网络打印机以及关闭和锁定工作站。</a:t>
            </a:r>
          </a:p>
        </p:txBody>
      </p:sp>
      <p:sp>
        <p:nvSpPr>
          <p:cNvPr id="38" name="矩形 37"/>
          <p:cNvSpPr/>
          <p:nvPr/>
        </p:nvSpPr>
        <p:spPr>
          <a:xfrm>
            <a:off x="-5080" y="5332730"/>
            <a:ext cx="4128135"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61595" y="5332730"/>
            <a:ext cx="11923395" cy="726440"/>
          </a:xfrm>
          <a:prstGeom prst="rect">
            <a:avLst/>
          </a:prstGeom>
          <a:noFill/>
        </p:spPr>
        <p:txBody>
          <a:bodyPr wrap="square" lIns="68589" tIns="34296" rIns="68589" bIns="34296" rtlCol="0">
            <a:spAutoFit/>
          </a:bodyPr>
          <a:lstStyle/>
          <a:p>
            <a:pPr>
              <a:defRPr/>
            </a:pPr>
            <a:r>
              <a:rPr lang="zh-CN" altLang="en-US" sz="2135" kern="0" dirty="0">
                <a:solidFill>
                  <a:sysClr val="window" lastClr="FFFFFF">
                    <a:lumMod val="95000"/>
                  </a:sysClr>
                </a:solidFill>
                <a:latin typeface="微软雅黑" panose="020B0503020204020204" charset="-122"/>
                <a:ea typeface="微软雅黑" panose="020B0503020204020204" charset="-122"/>
                <a:sym typeface="微软雅黑" panose="020B0503020204020204" charset="-122"/>
              </a:rPr>
              <a:t>（5）</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超级用户(Power Users)：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超级用户组的成员可以创建用户帐户，但只能修改和删除他们所创建的帐户。超级用户可以创建本地组并从他们创建的本地组中删除用户。</a:t>
            </a:r>
          </a:p>
        </p:txBody>
      </p:sp>
      <p:sp>
        <p:nvSpPr>
          <p:cNvPr id="40" name="矩形 39"/>
          <p:cNvSpPr/>
          <p:nvPr/>
        </p:nvSpPr>
        <p:spPr>
          <a:xfrm>
            <a:off x="-71120" y="2211070"/>
            <a:ext cx="4459605" cy="44894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080" y="2270760"/>
            <a:ext cx="1191450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（1）</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管理员组(Administrators)：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管理员组的成员具有对计算机的完全控制权限，其成员可以在系统中进行任何操作，包括创建另外一个管理员，删除一个帐户，安装软件等等。</a:t>
            </a:r>
          </a:p>
        </p:txBody>
      </p:sp>
      <p:sp>
        <p:nvSpPr>
          <p:cNvPr id="42" name="矩形 41"/>
          <p:cNvSpPr/>
          <p:nvPr/>
        </p:nvSpPr>
        <p:spPr>
          <a:xfrm>
            <a:off x="-5080" y="6059170"/>
            <a:ext cx="3699510" cy="41465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61595" y="6059170"/>
            <a:ext cx="12016740"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（6）</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复制器(Replicater)： </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复制器组支持目录复制功能。复制器组的唯一成员应该是域用户帐户，用于登录域控制器的复制器服务。不能将实际用户帐户添加到该组中。</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4.2.7 用户分析</a:t>
            </a:r>
          </a:p>
        </p:txBody>
      </p:sp>
      <p:sp>
        <p:nvSpPr>
          <p:cNvPr id="2" name="文本框 1"/>
          <p:cNvSpPr txBox="1"/>
          <p:nvPr/>
        </p:nvSpPr>
        <p:spPr>
          <a:xfrm>
            <a:off x="-5715" y="863600"/>
            <a:ext cx="12261850" cy="1407160"/>
          </a:xfrm>
          <a:prstGeom prst="rect">
            <a:avLst/>
          </a:prstGeom>
          <a:noFill/>
        </p:spPr>
        <p:txBody>
          <a:bodyPr wrap="square" rtlCol="0">
            <a:spAutoFit/>
          </a:bodyPr>
          <a:lstStyle/>
          <a:p>
            <a:r>
              <a:rPr lang="zh-CN" altLang="en-US" sz="2135" b="1">
                <a:solidFill>
                  <a:schemeClr val="accent1"/>
                </a:solidFill>
              </a:rPr>
              <a:t>　　二、用户属性</a:t>
            </a:r>
          </a:p>
          <a:p>
            <a:r>
              <a:rPr lang="zh-CN" altLang="en-US" sz="2135" b="1">
                <a:solidFill>
                  <a:schemeClr val="accent1"/>
                </a:solidFill>
              </a:rPr>
              <a:t>所谓用户属性，是指用户属于哪个组，用户可以做些什么。用户能做什么是由他属于哪个组决定的，以及用户是否激活，帐号到什么时候过期等等。其中最重要的属性就是用户属于哪个组。在Windows下存在六个组，这六个组的组名及其权限如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644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4.2.7 用户分析</a:t>
            </a:r>
          </a:p>
          <a:p>
            <a:r>
              <a:rPr lang="zh-CN" altLang="en-US" sz="2400" b="1" dirty="0">
                <a:solidFill>
                  <a:prstClr val="black">
                    <a:lumMod val="75000"/>
                    <a:lumOff val="25000"/>
                  </a:prstClr>
                </a:solidFill>
                <a:latin typeface="微软雅黑" panose="020B0503020204020204" charset="-122"/>
              </a:rPr>
              <a:t> </a:t>
            </a:r>
          </a:p>
        </p:txBody>
      </p:sp>
      <p:sp>
        <p:nvSpPr>
          <p:cNvPr id="2" name="文本框 1"/>
          <p:cNvSpPr txBox="1"/>
          <p:nvPr/>
        </p:nvSpPr>
        <p:spPr>
          <a:xfrm>
            <a:off x="327660" y="1136015"/>
            <a:ext cx="11793220" cy="5015865"/>
          </a:xfrm>
          <a:prstGeom prst="rect">
            <a:avLst/>
          </a:prstGeom>
          <a:noFill/>
        </p:spPr>
        <p:txBody>
          <a:bodyPr wrap="square" rtlCol="0">
            <a:spAutoFit/>
          </a:bodyPr>
          <a:lstStyle/>
          <a:p>
            <a:r>
              <a:rPr lang="zh-CN" altLang="en-US" sz="2000" b="1">
                <a:solidFill>
                  <a:schemeClr val="accent1"/>
                </a:solidFill>
              </a:rPr>
              <a:t>三、用户相关的文档（所有权等）</a:t>
            </a:r>
          </a:p>
          <a:p>
            <a:endParaRPr lang="zh-CN" altLang="en-US" sz="2000" b="1">
              <a:solidFill>
                <a:schemeClr val="accent1"/>
              </a:solidFill>
            </a:endParaRPr>
          </a:p>
          <a:p>
            <a:r>
              <a:rPr lang="zh-CN" altLang="en-US" sz="2000" b="1">
                <a:solidFill>
                  <a:schemeClr val="accent1"/>
                </a:solidFill>
              </a:rPr>
              <a:t>　　用户管理器是Windows自带的分析用户工具，利用它可以查看所有已创建的用户，查看用户所在的组。如果用户从系统安装之后都一直使用管理员帐号(Administrator)登陆，并且从没有创建过新的用户，执行LUSRMGR.MSC启动用户管理器，却发现有个从没见过的帐户，并且属于管理员组，可以判断该用户应该是未授权的用户。</a:t>
            </a:r>
          </a:p>
          <a:p>
            <a:endParaRPr lang="zh-CN" altLang="en-US" sz="2000" b="1">
              <a:solidFill>
                <a:schemeClr val="accent1"/>
              </a:solidFill>
            </a:endParaRPr>
          </a:p>
          <a:p>
            <a:r>
              <a:rPr lang="zh-CN" altLang="en-US" sz="2000" b="1">
                <a:solidFill>
                  <a:schemeClr val="accent1"/>
                </a:solidFill>
              </a:rPr>
              <a:t>　　使用事件查看器　Event Viewer检查安全日志，当然如果相应的审核策略并没有打开，安全日志是不会记录所有帐号管理操作的。在打开帐号管理审核策略的情况下，使用事件查看器检查安全日志，从中筛选出事件ID为624（添加新帐号），626（启动用户帐号），636（改变帐号组）和642（改变用户帐号）的项目。如果存在上面任意一个项目，那么可以判断用户列表中肯定存在未经授权的用户。</a:t>
            </a:r>
          </a:p>
          <a:p>
            <a:endParaRPr lang="zh-CN" altLang="en-US" sz="2000" b="1">
              <a:solidFill>
                <a:schemeClr val="accent1"/>
              </a:solidFill>
            </a:endParaRPr>
          </a:p>
          <a:p>
            <a:r>
              <a:rPr lang="zh-CN" altLang="en-US" sz="2000" b="1">
                <a:solidFill>
                  <a:schemeClr val="accent1"/>
                </a:solidFill>
              </a:rPr>
              <a:t>　　调查人员还可以检查注册表中的安全标志符(SID)，SID用于唯一的标志一个用户或者一个组。每个系统都有自己的标志符，每个用户也在系统上有自己的标志符，计算机标志符和用户标志符一起构成SID。因此SID可以唯一的标志用户帐号。例如，以下是属于管理员帐号的SID：</a:t>
            </a:r>
          </a:p>
          <a:p>
            <a:r>
              <a:rPr lang="zh-CN" altLang="en-US" sz="2000" b="1">
                <a:solidFill>
                  <a:schemeClr val="accent1"/>
                </a:solidFill>
              </a:rPr>
              <a:t>S-1-5-21-917267712-1342860078-1792151419-500。</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xEl>
                                              <p:pRg st="0" end="0"/>
                                            </p:txEl>
                                          </p:spTgt>
                                        </p:tgtEl>
                                      </p:cBhvr>
                                    </p:animEffect>
                                  </p:childTnLst>
                                </p:cTn>
                              </p:par>
                            </p:childTnLst>
                          </p:cTn>
                        </p:par>
                        <p:par>
                          <p:cTn id="10" fill="hold">
                            <p:stCondLst>
                              <p:cond delay="500"/>
                            </p:stCondLst>
                            <p:childTnLst>
                              <p:par>
                                <p:cTn id="11" presetID="29" presetClass="entr" presetSubtype="0" fill="hold" nodeType="afterEffect">
                                  <p:stCondLst>
                                    <p:cond delay="0"/>
                                  </p:stCondLst>
                                  <p:childTnLst>
                                    <p:set>
                                      <p:cBhvr>
                                        <p:cTn id="12" dur="500"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4" dur="5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2">
                                            <p:txEl>
                                              <p:pRg st="2" end="2"/>
                                            </p:txEl>
                                          </p:spTgt>
                                        </p:tgtEl>
                                      </p:cBhvr>
                                    </p:animEffect>
                                  </p:childTnLst>
                                </p:cTn>
                              </p:par>
                            </p:childTnLst>
                          </p:cTn>
                        </p:par>
                        <p:par>
                          <p:cTn id="16" fill="hold">
                            <p:stCondLst>
                              <p:cond delay="1000"/>
                            </p:stCondLst>
                            <p:childTnLst>
                              <p:par>
                                <p:cTn id="17" presetID="29" presetClass="entr" presetSubtype="0" fill="hold" nodeType="afterEffect">
                                  <p:stCondLst>
                                    <p:cond delay="0"/>
                                  </p:stCondLst>
                                  <p:childTnLst>
                                    <p:set>
                                      <p:cBhvr>
                                        <p:cTn id="18" dur="500" fill="hold">
                                          <p:stCondLst>
                                            <p:cond delay="0"/>
                                          </p:stCondLst>
                                        </p:cTn>
                                        <p:tgtEl>
                                          <p:spTgt spid="2">
                                            <p:txEl>
                                              <p:pRg st="4" end="4"/>
                                            </p:txEl>
                                          </p:spTgt>
                                        </p:tgtEl>
                                        <p:attrNameLst>
                                          <p:attrName>style.visibility</p:attrName>
                                        </p:attrNameLst>
                                      </p:cBhvr>
                                      <p:to>
                                        <p:strVal val="visible"/>
                                      </p:to>
                                    </p:set>
                                    <p:anim calcmode="lin" valueType="num">
                                      <p:cBhvr>
                                        <p:cTn id="19"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xEl>
                                              <p:pRg st="4" end="4"/>
                                            </p:txEl>
                                          </p:spTgt>
                                        </p:tgtEl>
                                      </p:cBhvr>
                                    </p:animEffect>
                                  </p:childTnLst>
                                </p:cTn>
                              </p:par>
                            </p:childTnLst>
                          </p:cTn>
                        </p:par>
                        <p:par>
                          <p:cTn id="22" fill="hold">
                            <p:stCondLst>
                              <p:cond delay="1500"/>
                            </p:stCondLst>
                            <p:childTnLst>
                              <p:par>
                                <p:cTn id="23" presetID="29" presetClass="entr" presetSubtype="0" fill="hold" nodeType="afterEffect">
                                  <p:stCondLst>
                                    <p:cond delay="0"/>
                                  </p:stCondLst>
                                  <p:childTnLst>
                                    <p:set>
                                      <p:cBhvr>
                                        <p:cTn id="24" dur="500" fill="hold">
                                          <p:stCondLst>
                                            <p:cond delay="0"/>
                                          </p:stCondLst>
                                        </p:cTn>
                                        <p:tgtEl>
                                          <p:spTgt spid="2">
                                            <p:txEl>
                                              <p:pRg st="6" end="6"/>
                                            </p:txEl>
                                          </p:spTgt>
                                        </p:tgtEl>
                                        <p:attrNameLst>
                                          <p:attrName>style.visibility</p:attrName>
                                        </p:attrNameLst>
                                      </p:cBhvr>
                                      <p:to>
                                        <p:strVal val="visible"/>
                                      </p:to>
                                    </p:set>
                                    <p:anim calcmode="lin" valueType="num">
                                      <p:cBhvr>
                                        <p:cTn id="25"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26" dur="5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2">
                                            <p:txEl>
                                              <p:pRg st="6" end="6"/>
                                            </p:txEl>
                                          </p:spTgt>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500" fill="hold">
                                          <p:stCondLst>
                                            <p:cond delay="0"/>
                                          </p:stCondLst>
                                        </p:cTn>
                                        <p:tgtEl>
                                          <p:spTgt spid="2">
                                            <p:txEl>
                                              <p:pRg st="7" end="7"/>
                                            </p:txEl>
                                          </p:spTgt>
                                        </p:tgtEl>
                                        <p:attrNameLst>
                                          <p:attrName>style.visibility</p:attrName>
                                        </p:attrNameLst>
                                      </p:cBhvr>
                                      <p:to>
                                        <p:strVal val="visible"/>
                                      </p:to>
                                    </p:set>
                                    <p:anim calcmode="lin" valueType="num">
                                      <p:cBhvr>
                                        <p:cTn id="31"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32" dur="5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566286" y="1783628"/>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p>
        </p:txBody>
      </p:sp>
      <p:cxnSp>
        <p:nvCxnSpPr>
          <p:cNvPr id="28" name="直接连接符 27"/>
          <p:cNvCxnSpPr/>
          <p:nvPr/>
        </p:nvCxnSpPr>
        <p:spPr>
          <a:xfrm flipV="1">
            <a:off x="-16510" y="2818130"/>
            <a:ext cx="2000250" cy="254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464638"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464956" y="1873116"/>
            <a:ext cx="6567170" cy="829945"/>
          </a:xfrm>
          <a:prstGeom prst="rect">
            <a:avLst/>
          </a:prstGeom>
          <a:noFill/>
        </p:spPr>
        <p:txBody>
          <a:bodyPr wrap="none" rtlCol="0">
            <a:spAutoFit/>
          </a:bodyPr>
          <a:lstStyle/>
          <a:p>
            <a:pPr algn="l"/>
            <a:r>
              <a:rPr lang="zh-CN" altLang="en-US" sz="4800" b="1" dirty="0">
                <a:solidFill>
                  <a:prstClr val="black">
                    <a:lumMod val="85000"/>
                    <a:lumOff val="15000"/>
                  </a:prstClr>
                </a:solidFill>
                <a:latin typeface="微软雅黑" panose="020B0503020204020204" charset="-122"/>
                <a:ea typeface="微软雅黑" panose="020B0503020204020204" charset="-122"/>
              </a:rPr>
              <a:t>证据获取/工具使用实例</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0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4.3.1 ENCASE</a:t>
            </a:r>
          </a:p>
        </p:txBody>
      </p:sp>
      <p:sp>
        <p:nvSpPr>
          <p:cNvPr id="2" name="文本框 1"/>
          <p:cNvSpPr txBox="1"/>
          <p:nvPr/>
        </p:nvSpPr>
        <p:spPr>
          <a:xfrm>
            <a:off x="122555" y="1096645"/>
            <a:ext cx="12002135" cy="1753235"/>
          </a:xfrm>
          <a:prstGeom prst="rect">
            <a:avLst/>
          </a:prstGeom>
          <a:noFill/>
        </p:spPr>
        <p:txBody>
          <a:bodyPr wrap="square" rtlCol="0">
            <a:spAutoFit/>
          </a:bodyPr>
          <a:lstStyle/>
          <a:p>
            <a:r>
              <a:rPr lang="zh-CN" altLang="en-US" b="1">
                <a:solidFill>
                  <a:schemeClr val="accent1"/>
                </a:solidFill>
              </a:rPr>
              <a:t>　　EnCase是目前使用最为广泛的计算机取证与司法鉴定工具，至少超过2000家的法律执行部门在使用它。它提供良好的基于windows的界面，左边是case文件的目录结构，右边是用户访问目录的证据文件的列表。 EnCase是用C++编写的容量大约为1M的程序，它能调查Windows，MACintosh，Linux，Unix或者DOS机器的硬盘，把硬盘中的文件镜像成只读的证据文件，这样可以防止调查人员修改数据而使其成为无效的证据。为了确定镜像数据与原始数据相同，EnCase会计算CRC校验码和MD5哈希值进行比较。 EnCase对硬盘驱动镜像后重新组织文件结构，采用Windows GUI显示文件的内容，允许调查员使用多个工具完成多个任务。</a:t>
            </a:r>
          </a:p>
        </p:txBody>
      </p:sp>
      <p:pic>
        <p:nvPicPr>
          <p:cNvPr id="3" name="图片 -2147482514" descr="encase_front"/>
          <p:cNvPicPr>
            <a:picLocks noChangeAspect="1"/>
          </p:cNvPicPr>
          <p:nvPr/>
        </p:nvPicPr>
        <p:blipFill>
          <a:blip r:embed="rId3"/>
          <a:stretch>
            <a:fillRect/>
          </a:stretch>
        </p:blipFill>
        <p:spPr>
          <a:xfrm>
            <a:off x="2990850" y="2849880"/>
            <a:ext cx="6584950" cy="39312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4.1.1 固定证据</a:t>
            </a:r>
          </a:p>
        </p:txBody>
      </p:sp>
      <p:sp>
        <p:nvSpPr>
          <p:cNvPr id="2" name="文本框 1"/>
          <p:cNvSpPr txBox="1"/>
          <p:nvPr/>
        </p:nvSpPr>
        <p:spPr>
          <a:xfrm>
            <a:off x="412115" y="2045335"/>
            <a:ext cx="11375390" cy="1938020"/>
          </a:xfrm>
          <a:prstGeom prst="rect">
            <a:avLst/>
          </a:prstGeom>
          <a:noFill/>
        </p:spPr>
        <p:txBody>
          <a:bodyPr wrap="square" rtlCol="0">
            <a:spAutoFit/>
          </a:bodyPr>
          <a:lstStyle/>
          <a:p>
            <a:r>
              <a:rPr lang="zh-CN" altLang="en-US"/>
              <a:t>　</a:t>
            </a:r>
            <a:r>
              <a:rPr lang="zh-CN" altLang="en-US" sz="2400" b="1">
                <a:solidFill>
                  <a:schemeClr val="accent1"/>
                </a:solidFill>
              </a:rPr>
              <a:t>一、固定硬盘</a:t>
            </a:r>
          </a:p>
          <a:p>
            <a:endParaRPr lang="zh-CN" altLang="en-US" sz="2400" b="1">
              <a:solidFill>
                <a:schemeClr val="accent1"/>
              </a:solidFill>
            </a:endParaRPr>
          </a:p>
          <a:p>
            <a:r>
              <a:rPr lang="zh-CN" altLang="en-US" sz="2400" b="1">
                <a:solidFill>
                  <a:schemeClr val="accent1"/>
                </a:solidFill>
              </a:rPr>
              <a:t>　　采用克隆设备来位对位地克隆硬盘，生成一个克隆硬盘，可同时生成哈希值。</a:t>
            </a:r>
          </a:p>
          <a:p>
            <a:r>
              <a:rPr lang="zh-CN" altLang="en-US" sz="2400" b="1">
                <a:solidFill>
                  <a:schemeClr val="accent1"/>
                </a:solidFill>
              </a:rPr>
              <a:t>使用ENCASE克隆硬盘，使用“Edit”菜单下的“Hash”子菜单可计算整个硬盘的哈希值。为了提高效率，可以先使用只读设备浏览检材。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6194" y="5827394"/>
            <a:ext cx="2699385" cy="1012191"/>
            <a:chOff x="-521633" y="5273060"/>
            <a:chExt cx="1870603" cy="843492"/>
          </a:xfrm>
        </p:grpSpPr>
        <p:sp>
          <p:nvSpPr>
            <p:cNvPr id="52" name="矩形 51"/>
            <p:cNvSpPr/>
            <p:nvPr/>
          </p:nvSpPr>
          <p:spPr>
            <a:xfrm>
              <a:off x="-458172" y="6053052"/>
              <a:ext cx="1674283"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521633" y="5273060"/>
              <a:ext cx="1870603"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EnCase可获取各个分区从而作为证据文件，在获取各个分区的同时恢复数据。</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806295" y="4455517"/>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937238" y="327455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877467" y="3204239"/>
            <a:ext cx="1272340" cy="1039268"/>
            <a:chOff x="1691680" y="4348880"/>
            <a:chExt cx="1060284" cy="866057"/>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2031682" y="434888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11005249" y="263948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635885" y="5441950"/>
            <a:ext cx="2304415" cy="942341"/>
            <a:chOff x="2554819" y="2466473"/>
            <a:chExt cx="1528241" cy="785283"/>
          </a:xfrm>
        </p:grpSpPr>
        <p:sp>
          <p:nvSpPr>
            <p:cNvPr id="120" name="TextBox 2"/>
            <p:cNvSpPr txBox="1"/>
            <p:nvPr/>
          </p:nvSpPr>
          <p:spPr>
            <a:xfrm>
              <a:off x="2620973" y="2466473"/>
              <a:ext cx="1462087" cy="7217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EnCase的过滤器机制使得可搜索出符合某种条件的文件。</a:t>
              </a:r>
            </a:p>
          </p:txBody>
        </p:sp>
        <p:sp>
          <p:nvSpPr>
            <p:cNvPr id="121" name="矩形 120"/>
            <p:cNvSpPr/>
            <p:nvPr/>
          </p:nvSpPr>
          <p:spPr>
            <a:xfrm>
              <a:off x="2554819" y="3188256"/>
              <a:ext cx="1442508"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176216" y="4742554"/>
            <a:ext cx="1760855" cy="942340"/>
            <a:chOff x="4230787" y="195220"/>
            <a:chExt cx="1467379" cy="785283"/>
          </a:xfrm>
        </p:grpSpPr>
        <p:sp>
          <p:nvSpPr>
            <p:cNvPr id="123" name="TextBox 4"/>
            <p:cNvSpPr txBox="1"/>
            <p:nvPr/>
          </p:nvSpPr>
          <p:spPr>
            <a:xfrm>
              <a:off x="4230787" y="195220"/>
              <a:ext cx="1467379"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EnCase查找使得用户可以迅速的找到关键字。</a:t>
              </a:r>
            </a:p>
          </p:txBody>
        </p:sp>
        <p:sp>
          <p:nvSpPr>
            <p:cNvPr id="124" name="矩形 123"/>
            <p:cNvSpPr/>
            <p:nvPr/>
          </p:nvSpPr>
          <p:spPr>
            <a:xfrm>
              <a:off x="4309633" y="917003"/>
              <a:ext cx="136260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904986" y="4198250"/>
            <a:ext cx="1641783" cy="1071879"/>
            <a:chOff x="6548330" y="1567611"/>
            <a:chExt cx="1368152" cy="893234"/>
          </a:xfrm>
        </p:grpSpPr>
        <p:sp>
          <p:nvSpPr>
            <p:cNvPr id="126" name="TextBox 22"/>
            <p:cNvSpPr txBox="1"/>
            <p:nvPr/>
          </p:nvSpPr>
          <p:spPr>
            <a:xfrm>
              <a:off x="6548330" y="1567611"/>
              <a:ext cx="1368152" cy="7217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EnCase使用脚本完成一系列的工作。</a:t>
              </a:r>
            </a:p>
          </p:txBody>
        </p:sp>
        <p:sp>
          <p:nvSpPr>
            <p:cNvPr id="127" name="矩形 126"/>
            <p:cNvSpPr/>
            <p:nvPr/>
          </p:nvSpPr>
          <p:spPr>
            <a:xfrm>
              <a:off x="6657338" y="2397345"/>
              <a:ext cx="1149879"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4.3.1 ENCASE</a:t>
            </a:r>
          </a:p>
        </p:txBody>
      </p:sp>
      <p:grpSp>
        <p:nvGrpSpPr>
          <p:cNvPr id="4" name="组合 3"/>
          <p:cNvGrpSpPr/>
          <p:nvPr/>
        </p:nvGrpSpPr>
        <p:grpSpPr>
          <a:xfrm>
            <a:off x="9705942" y="3681125"/>
            <a:ext cx="2490470" cy="1512570"/>
            <a:chOff x="3363179" y="3011864"/>
            <a:chExt cx="2075391" cy="1260475"/>
          </a:xfrm>
        </p:grpSpPr>
        <p:sp>
          <p:nvSpPr>
            <p:cNvPr id="5" name="TextBox 2"/>
            <p:cNvSpPr txBox="1"/>
            <p:nvPr/>
          </p:nvSpPr>
          <p:spPr>
            <a:xfrm>
              <a:off x="3363179" y="3011864"/>
              <a:ext cx="2075391" cy="11525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EnCase支持中文关键字的查找，通过EnCase伴侣得到中文的编码，在EnCase中设置编码方式即可查找。</a:t>
              </a:r>
            </a:p>
          </p:txBody>
        </p:sp>
        <p:sp>
          <p:nvSpPr>
            <p:cNvPr id="6" name="矩形 5"/>
            <p:cNvSpPr/>
            <p:nvPr/>
          </p:nvSpPr>
          <p:spPr>
            <a:xfrm flipV="1">
              <a:off x="3518225" y="4208839"/>
              <a:ext cx="1782762"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630045"/>
          </a:xfrm>
          <a:prstGeom prst="rect">
            <a:avLst/>
          </a:prstGeom>
          <a:noFill/>
        </p:spPr>
        <p:txBody>
          <a:bodyPr wrap="square" rtlCol="0">
            <a:spAutoFit/>
          </a:bodyPr>
          <a:lstStyle/>
          <a:p>
            <a:r>
              <a:rPr lang="zh-CN" altLang="en-US"/>
              <a:t>　　</a:t>
            </a:r>
            <a:r>
              <a:rPr lang="zh-CN" altLang="en-US" sz="2000" b="1">
                <a:solidFill>
                  <a:schemeClr val="accent1"/>
                </a:solidFill>
              </a:rPr>
              <a:t>在检查一个硬盘驱动时，EnCase深入操作系统底层查看所有的数据——包括file slack，未分配的空间和Windows交换分区(存有被删除的文件和其它潜在的证据)的数据。在显示文件方面，EnCase可以用多种标准如时间戳或者文件扩展名来排序。此外，EnCase可以比较已知扩展名的文件签名，使得调查人员能确定用户是否通过改变文件扩展名来隐藏证据。对调查结果可以采用html或者文本方式显示，并可打印出来。ENCASE特点主要包括以下几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62953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4.3.2 校验值计算工具：md5sum</a:t>
            </a:r>
          </a:p>
        </p:txBody>
      </p:sp>
      <p:sp>
        <p:nvSpPr>
          <p:cNvPr id="2" name="文本框 1"/>
          <p:cNvSpPr txBox="1"/>
          <p:nvPr/>
        </p:nvSpPr>
        <p:spPr>
          <a:xfrm>
            <a:off x="138430" y="1066165"/>
            <a:ext cx="12082145" cy="1198880"/>
          </a:xfrm>
          <a:prstGeom prst="rect">
            <a:avLst/>
          </a:prstGeom>
          <a:noFill/>
        </p:spPr>
        <p:txBody>
          <a:bodyPr wrap="square" rtlCol="0">
            <a:spAutoFit/>
          </a:bodyPr>
          <a:lstStyle/>
          <a:p>
            <a:r>
              <a:rPr lang="zh-CN" altLang="en-US"/>
              <a:t>　　</a:t>
            </a:r>
            <a:r>
              <a:rPr lang="zh-CN" altLang="en-US" b="1">
                <a:solidFill>
                  <a:schemeClr val="accent1"/>
                </a:solidFill>
              </a:rPr>
              <a:t>装好系统就给命令文件做了md5校验，过段时间怀疑netstat.exe有问题，就可以给现在的netstat.exe做个md5校验，对比一下原来的md5检验码，就可以知道是否被人换了。利用log文件，可以一次对比大量的文件。md5sum最简单的使用方法就是md5sum 后边跟上要校验的文件的名字然后回车，注意文件路径，否则就会找不到文件。md5sum也可以对大量文件同时进行校验计算，也可以利用重定向生成log文档。</a:t>
            </a:r>
          </a:p>
        </p:txBody>
      </p:sp>
      <p:pic>
        <p:nvPicPr>
          <p:cNvPr id="4" name="图片 -2147482513" descr="md5"/>
          <p:cNvPicPr>
            <a:picLocks noChangeAspect="1"/>
          </p:cNvPicPr>
          <p:nvPr/>
        </p:nvPicPr>
        <p:blipFill>
          <a:blip r:embed="rId3"/>
          <a:stretch>
            <a:fillRect/>
          </a:stretch>
        </p:blipFill>
        <p:spPr>
          <a:xfrm>
            <a:off x="138430" y="2334895"/>
            <a:ext cx="7031990" cy="4352925"/>
          </a:xfrm>
          <a:prstGeom prst="rect">
            <a:avLst/>
          </a:prstGeom>
          <a:noFill/>
          <a:ln w="9525">
            <a:noFill/>
          </a:ln>
        </p:spPr>
      </p:pic>
      <p:sp>
        <p:nvSpPr>
          <p:cNvPr id="3" name="文本框 2"/>
          <p:cNvSpPr txBox="1"/>
          <p:nvPr/>
        </p:nvSpPr>
        <p:spPr>
          <a:xfrm>
            <a:off x="7391400" y="2226310"/>
            <a:ext cx="4629785" cy="4461510"/>
          </a:xfrm>
          <a:prstGeom prst="rect">
            <a:avLst/>
          </a:prstGeom>
          <a:noFill/>
        </p:spPr>
        <p:txBody>
          <a:bodyPr wrap="square" rtlCol="0">
            <a:spAutoFit/>
          </a:bodyPr>
          <a:lstStyle/>
          <a:p>
            <a:r>
              <a:rPr lang="zh-CN" altLang="en-US" b="1">
                <a:solidFill>
                  <a:schemeClr val="accent1"/>
                </a:solidFill>
              </a:rPr>
              <a:t> </a:t>
            </a:r>
            <a:r>
              <a:rPr lang="zh-CN" altLang="en-US" sz="1400" b="1">
                <a:solidFill>
                  <a:schemeClr val="accent1"/>
                </a:solidFill>
              </a:rPr>
              <a:t>md5sum使用方法：</a:t>
            </a:r>
          </a:p>
          <a:p>
            <a:r>
              <a:rPr lang="zh-CN" altLang="en-US" sz="1400" b="1">
                <a:solidFill>
                  <a:schemeClr val="accent1"/>
                </a:solidFill>
              </a:rPr>
              <a:t>–/h 对文件做哈希</a:t>
            </a:r>
          </a:p>
          <a:p>
            <a:r>
              <a:rPr lang="zh-CN" altLang="en-US" sz="1400" b="1">
                <a:solidFill>
                  <a:schemeClr val="accent1"/>
                </a:solidFill>
              </a:rPr>
              <a:t>–/t 记录文件的三个时间信息</a:t>
            </a:r>
          </a:p>
          <a:p>
            <a:r>
              <a:rPr lang="zh-CN" altLang="en-US" sz="1400" b="1">
                <a:solidFill>
                  <a:schemeClr val="accent1"/>
                </a:solidFill>
              </a:rPr>
              <a:t>–/s 搜索目录下的所有子目录</a:t>
            </a:r>
          </a:p>
          <a:p>
            <a:r>
              <a:rPr lang="zh-CN" altLang="en-US" sz="1400" b="1">
                <a:solidFill>
                  <a:schemeClr val="accent1"/>
                </a:solidFill>
              </a:rPr>
              <a:t>–/p 记录的文件名采用绝对路径，否则使用相对路径</a:t>
            </a:r>
          </a:p>
          <a:p>
            <a:r>
              <a:rPr lang="zh-CN" altLang="en-US" sz="1400" b="1">
                <a:solidFill>
                  <a:schemeClr val="accent1"/>
                </a:solidFill>
              </a:rPr>
              <a:t>–/c 核对记录表中的哈希值是否正确</a:t>
            </a:r>
          </a:p>
          <a:p>
            <a:r>
              <a:rPr lang="zh-CN" altLang="en-US" sz="1400" b="1">
                <a:solidFill>
                  <a:schemeClr val="accent1"/>
                </a:solidFill>
              </a:rPr>
              <a:t>支持通配符*和?</a:t>
            </a:r>
          </a:p>
          <a:p>
            <a:r>
              <a:rPr lang="zh-CN" altLang="en-US" sz="1400" b="1">
                <a:solidFill>
                  <a:schemeClr val="accent1"/>
                </a:solidFill>
              </a:rPr>
              <a:t>–c:\winnt\*.exe </a:t>
            </a:r>
          </a:p>
          <a:p>
            <a:r>
              <a:rPr lang="zh-CN" altLang="en-US" sz="1400" b="1">
                <a:solidFill>
                  <a:schemeClr val="accent1"/>
                </a:solidFill>
              </a:rPr>
              <a:t>–*.* 本地目录下所有文件</a:t>
            </a:r>
          </a:p>
          <a:p>
            <a:r>
              <a:rPr lang="zh-CN" altLang="en-US" sz="1400" b="1">
                <a:solidFill>
                  <a:schemeClr val="accent1"/>
                </a:solidFill>
              </a:rPr>
              <a:t>下面这个例子是对c:\bbs\进行哈希值计算：</a:t>
            </a:r>
          </a:p>
          <a:p>
            <a:r>
              <a:rPr lang="zh-CN" altLang="en-US" sz="1400" b="1">
                <a:solidFill>
                  <a:schemeClr val="accent1"/>
                </a:solidFill>
              </a:rPr>
              <a:t>保留所有文件的时间信息（注意：在拷贝内容前提取原始文件的时间信息）：</a:t>
            </a:r>
          </a:p>
          <a:p>
            <a:r>
              <a:rPr lang="zh-CN" altLang="en-US" sz="1400" b="1">
                <a:solidFill>
                  <a:schemeClr val="accent1"/>
                </a:solidFill>
              </a:rPr>
              <a:t>–md5sum /t /s /p c:\bbs\*.* &gt; i:\网站内容\bbs\timestamp.txt</a:t>
            </a:r>
          </a:p>
          <a:p>
            <a:r>
              <a:rPr lang="zh-CN" altLang="en-US" sz="1400" b="1">
                <a:solidFill>
                  <a:schemeClr val="accent1"/>
                </a:solidFill>
              </a:rPr>
              <a:t>拷贝“c:\bbs\”下所有内容到“i:\网站内容\bbs\”下</a:t>
            </a:r>
          </a:p>
          <a:p>
            <a:r>
              <a:rPr lang="zh-CN" altLang="en-US" sz="1400" b="1">
                <a:solidFill>
                  <a:schemeClr val="accent1"/>
                </a:solidFill>
              </a:rPr>
              <a:t>计算所有提取文件的哈希值。在i:\网站内容\目录下运行</a:t>
            </a:r>
          </a:p>
          <a:p>
            <a:r>
              <a:rPr lang="zh-CN" altLang="en-US" sz="1400" b="1">
                <a:solidFill>
                  <a:schemeClr val="accent1"/>
                </a:solidFill>
              </a:rPr>
              <a:t>–md5sum /s /h bbs\*.* &gt;hash.txt</a:t>
            </a:r>
          </a:p>
          <a:p>
            <a:r>
              <a:rPr lang="zh-CN" altLang="en-US" sz="1400" b="1">
                <a:solidFill>
                  <a:schemeClr val="accent1"/>
                </a:solidFill>
              </a:rPr>
              <a:t>计算hash.txt的哈希值</a:t>
            </a:r>
          </a:p>
          <a:p>
            <a:r>
              <a:rPr lang="zh-CN" altLang="en-US" sz="1400" b="1">
                <a:solidFill>
                  <a:schemeClr val="accent1"/>
                </a:solidFill>
              </a:rPr>
              <a:t>–md5sum /h hash.txt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4.3.3 进程工具：pslist</a:t>
            </a:r>
          </a:p>
        </p:txBody>
      </p:sp>
      <p:sp>
        <p:nvSpPr>
          <p:cNvPr id="3" name="文本框 2"/>
          <p:cNvSpPr txBox="1"/>
          <p:nvPr/>
        </p:nvSpPr>
        <p:spPr>
          <a:xfrm>
            <a:off x="220980" y="1835785"/>
            <a:ext cx="11750040" cy="3784600"/>
          </a:xfrm>
          <a:prstGeom prst="rect">
            <a:avLst/>
          </a:prstGeom>
          <a:noFill/>
        </p:spPr>
        <p:txBody>
          <a:bodyPr wrap="square" rtlCol="0">
            <a:spAutoFit/>
          </a:bodyPr>
          <a:lstStyle/>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pslist是一个查看进程的程序，使用格式为：</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pslist [-d] [-m] [-x][-t][-s [n] [-r n]  [\\远程机器ip [-u username] [-p password]] [name | pid]</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它的参数有：</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-u：后面跟用户名 -p：后面是跟密码的，如果建立ipc连接后这两个参数则不需要。（如果没有-p参数，则输入命令后会要求你输入密码）</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-s：是使用任务管理器模式实时查看进程，可以按ESC键退出。</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-r &lt;秒数&gt;：是和-s连用的一个参数，它用来指定任务管理器模式是的刷新间隔。（默认的刷新间隔为1秒）</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-d：显示各个进程的cpu使用信息。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-m：显示各个进程的存储器使用信息。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-x：非常详细显示进程的所有信息。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-t：以树型方式显示进程。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92" decel="100000"/>
                                        <p:tgtEl>
                                          <p:spTgt spid="3"/>
                                        </p:tgtEl>
                                      </p:cBhvr>
                                    </p:animEffect>
                                    <p:animScale>
                                      <p:cBhvr>
                                        <p:cTn id="8" dur="192" decel="100000"/>
                                        <p:tgtEl>
                                          <p:spTgt spid="3"/>
                                        </p:tgtEl>
                                      </p:cBhvr>
                                      <p:from x="10000" y="10000"/>
                                      <p:to x="200000" y="450000"/>
                                    </p:animScale>
                                    <p:animScale>
                                      <p:cBhvr>
                                        <p:cTn id="9" dur="308" accel="100000" fill="hold">
                                          <p:stCondLst>
                                            <p:cond delay="192"/>
                                          </p:stCondLst>
                                        </p:cTn>
                                        <p:tgtEl>
                                          <p:spTgt spid="3"/>
                                        </p:tgtEl>
                                      </p:cBhvr>
                                      <p:from x="200000" y="450000"/>
                                      <p:to x="100000" y="100000"/>
                                    </p:animScale>
                                    <p:set>
                                      <p:cBhvr>
                                        <p:cTn id="10" dur="192" fill="hold"/>
                                        <p:tgtEl>
                                          <p:spTgt spid="3"/>
                                        </p:tgtEl>
                                        <p:attrNameLst>
                                          <p:attrName>ppt_x</p:attrName>
                                        </p:attrNameLst>
                                      </p:cBhvr>
                                      <p:to>
                                        <p:strVal val="(0.5)"/>
                                      </p:to>
                                    </p:set>
                                    <p:anim from="(0.5)" to="(#ppt_x)" calcmode="lin" valueType="num">
                                      <p:cBhvr>
                                        <p:cTn id="11" dur="308" accel="100000" fill="hold">
                                          <p:stCondLst>
                                            <p:cond delay="192"/>
                                          </p:stCondLst>
                                        </p:cTn>
                                        <p:tgtEl>
                                          <p:spTgt spid="3"/>
                                        </p:tgtEl>
                                        <p:attrNameLst>
                                          <p:attrName>ppt_x</p:attrName>
                                        </p:attrNameLst>
                                      </p:cBhvr>
                                    </p:anim>
                                    <p:set>
                                      <p:cBhvr>
                                        <p:cTn id="12" dur="192" fill="hold"/>
                                        <p:tgtEl>
                                          <p:spTgt spid="3"/>
                                        </p:tgtEl>
                                        <p:attrNameLst>
                                          <p:attrName>ppt_y</p:attrName>
                                        </p:attrNameLst>
                                      </p:cBhvr>
                                      <p:to>
                                        <p:strVal val="(#ppt_y+0.4)"/>
                                      </p:to>
                                    </p:set>
                                    <p:anim from="(#ppt_y+0.4)" to="(#ppt_y)" calcmode="lin" valueType="num">
                                      <p:cBhvr>
                                        <p:cTn id="13" dur="308" accel="100000" fill="hold">
                                          <p:stCondLst>
                                            <p:cond delay="192"/>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816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4.3.4 注册表工具：autoruns</a:t>
            </a:r>
          </a:p>
        </p:txBody>
      </p:sp>
      <p:sp>
        <p:nvSpPr>
          <p:cNvPr id="2" name="文本框 1"/>
          <p:cNvSpPr txBox="1"/>
          <p:nvPr/>
        </p:nvSpPr>
        <p:spPr>
          <a:xfrm>
            <a:off x="95250" y="985520"/>
            <a:ext cx="12002135" cy="1014730"/>
          </a:xfrm>
          <a:prstGeom prst="rect">
            <a:avLst/>
          </a:prstGeom>
          <a:noFill/>
        </p:spPr>
        <p:txBody>
          <a:bodyPr wrap="square" rtlCol="0">
            <a:spAutoFit/>
          </a:bodyPr>
          <a:lstStyle/>
          <a:p>
            <a:r>
              <a:rPr lang="zh-CN" altLang="en-US"/>
              <a:t>　</a:t>
            </a:r>
            <a:r>
              <a:rPr lang="zh-CN" altLang="en-US" b="1">
                <a:solidFill>
                  <a:schemeClr val="accent1"/>
                </a:solidFill>
              </a:rPr>
              <a:t>　</a:t>
            </a:r>
            <a:r>
              <a:rPr lang="zh-CN" altLang="en-US" sz="2000" b="1">
                <a:solidFill>
                  <a:schemeClr val="accent1"/>
                </a:solidFill>
              </a:rPr>
              <a:t>autoruns具有全面的自启动程序检测功能，找出那些被设定在系统启动和登录期间自动运行的程序，并显示Windows加载它们的顺序。Autoruns不仅可以检测出“开始”菜单“启动”组和注册表中加载的自启动程序，而且还能显示出浏览器的加载项以及自动启动的服务。AutoRuns把注册表分类如下：</a:t>
            </a:r>
          </a:p>
        </p:txBody>
      </p:sp>
      <p:pic>
        <p:nvPicPr>
          <p:cNvPr id="3" name="图片 -2147482511" descr="Autoruns"/>
          <p:cNvPicPr>
            <a:picLocks noChangeAspect="1"/>
          </p:cNvPicPr>
          <p:nvPr/>
        </p:nvPicPr>
        <p:blipFill>
          <a:blip r:embed="rId3"/>
          <a:stretch>
            <a:fillRect/>
          </a:stretch>
        </p:blipFill>
        <p:spPr>
          <a:xfrm>
            <a:off x="2337435" y="2068195"/>
            <a:ext cx="7296150" cy="47224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4.3.4 注册表工具autoruns</a:t>
            </a:r>
            <a:endParaRPr lang="zh-CN" altLang="en-US" sz="2400" b="1" dirty="0">
              <a:solidFill>
                <a:prstClr val="black">
                  <a:lumMod val="75000"/>
                  <a:lumOff val="25000"/>
                </a:prstClr>
              </a:solidFill>
              <a:latin typeface="微软雅黑" panose="020B0503020204020204" charset="-122"/>
            </a:endParaRPr>
          </a:p>
          <a:p>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75565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登陆：系统启动自动运行项目</a:t>
            </a:r>
          </a:p>
        </p:txBody>
      </p:sp>
      <p:sp>
        <p:nvSpPr>
          <p:cNvPr id="34" name="TextBox 54"/>
          <p:cNvSpPr txBox="1"/>
          <p:nvPr/>
        </p:nvSpPr>
        <p:spPr>
          <a:xfrm>
            <a:off x="3738451" y="3443899"/>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因特网浏览器：IE插件</a:t>
            </a:r>
          </a:p>
        </p:txBody>
      </p:sp>
      <p:sp>
        <p:nvSpPr>
          <p:cNvPr id="35" name="TextBox 55"/>
          <p:cNvSpPr txBox="1"/>
          <p:nvPr/>
        </p:nvSpPr>
        <p:spPr>
          <a:xfrm>
            <a:off x="6256847" y="2371368"/>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服务：系统服务</a:t>
            </a:r>
          </a:p>
        </p:txBody>
      </p:sp>
      <p:sp>
        <p:nvSpPr>
          <p:cNvPr id="36" name="TextBox 56"/>
          <p:cNvSpPr txBox="1"/>
          <p:nvPr/>
        </p:nvSpPr>
        <p:spPr>
          <a:xfrm>
            <a:off x="8595360" y="1341120"/>
            <a:ext cx="3689350"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Winsock提供商：一种系统服务</a:t>
            </a:r>
          </a:p>
        </p:txBody>
      </p:sp>
      <p:grpSp>
        <p:nvGrpSpPr>
          <p:cNvPr id="37" name="Group 66"/>
          <p:cNvGrpSpPr/>
          <p:nvPr/>
        </p:nvGrpSpPr>
        <p:grpSpPr>
          <a:xfrm>
            <a:off x="1026584" y="5057549"/>
            <a:ext cx="3257110" cy="1443824"/>
            <a:chOff x="769938" y="3793162"/>
            <a:chExt cx="2442832"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63930" y="4400024"/>
              <a:ext cx="214884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全部：包括下面的所有项目</a:t>
              </a:r>
            </a:p>
          </p:txBody>
        </p:sp>
      </p:grpSp>
      <p:grpSp>
        <p:nvGrpSpPr>
          <p:cNvPr id="40" name="Group 67"/>
          <p:cNvGrpSpPr/>
          <p:nvPr/>
        </p:nvGrpSpPr>
        <p:grpSpPr>
          <a:xfrm>
            <a:off x="3596631" y="3957489"/>
            <a:ext cx="3943759" cy="1443824"/>
            <a:chOff x="2697473" y="2968117"/>
            <a:chExt cx="2957819"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2" y="3476864"/>
              <a:ext cx="268605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资源管理器：系统资源管理器插件</a:t>
              </a:r>
            </a:p>
          </p:txBody>
        </p:sp>
      </p:grpSp>
      <p:grpSp>
        <p:nvGrpSpPr>
          <p:cNvPr id="43" name="Group 68"/>
          <p:cNvGrpSpPr/>
          <p:nvPr/>
        </p:nvGrpSpPr>
        <p:grpSpPr>
          <a:xfrm>
            <a:off x="6166677" y="2865012"/>
            <a:ext cx="3028951" cy="1443824"/>
            <a:chOff x="4625008" y="2148759"/>
            <a:chExt cx="2271713"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690255"/>
              <a:ext cx="1997869"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计划任务：计划任务项目</a:t>
              </a:r>
            </a:p>
          </p:txBody>
        </p:sp>
      </p:grpSp>
      <p:grpSp>
        <p:nvGrpSpPr>
          <p:cNvPr id="46" name="Group 69"/>
          <p:cNvGrpSpPr/>
          <p:nvPr/>
        </p:nvGrpSpPr>
        <p:grpSpPr>
          <a:xfrm>
            <a:off x="8736725" y="1764952"/>
            <a:ext cx="3308350" cy="1443824"/>
            <a:chOff x="6552544" y="1323714"/>
            <a:chExt cx="2481262"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81156" y="1773056"/>
              <a:ext cx="2152650"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Winlogon：WindowsNT用户登陆程序</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44729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4.3.4 注册表工具autoruns</a:t>
            </a:r>
            <a:endParaRPr lang="zh-CN" altLang="en-US" sz="2400" b="1" dirty="0">
              <a:solidFill>
                <a:prstClr val="black">
                  <a:lumMod val="75000"/>
                  <a:lumOff val="25000"/>
                </a:prstClr>
              </a:solidFill>
              <a:latin typeface="微软雅黑" panose="020B0503020204020204" charset="-122"/>
            </a:endParaRPr>
          </a:p>
          <a:p>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75565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LSA提供商：一种系统服务行项目</a:t>
            </a:r>
          </a:p>
        </p:txBody>
      </p:sp>
      <p:sp>
        <p:nvSpPr>
          <p:cNvPr id="34" name="TextBox 54"/>
          <p:cNvSpPr txBox="1"/>
          <p:nvPr/>
        </p:nvSpPr>
        <p:spPr>
          <a:xfrm>
            <a:off x="3553666" y="2794929"/>
            <a:ext cx="2518396" cy="108775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启动执行：系统启动可能会运行的程序，好比系统磁盘扫描工具</a:t>
            </a:r>
          </a:p>
        </p:txBody>
      </p:sp>
      <p:sp>
        <p:nvSpPr>
          <p:cNvPr id="35" name="TextBox 55"/>
          <p:cNvSpPr txBox="1"/>
          <p:nvPr/>
        </p:nvSpPr>
        <p:spPr>
          <a:xfrm>
            <a:off x="6256847" y="2371368"/>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AppInit：系统功能</a:t>
            </a:r>
          </a:p>
        </p:txBody>
      </p:sp>
      <p:grpSp>
        <p:nvGrpSpPr>
          <p:cNvPr id="37" name="Group 66"/>
          <p:cNvGrpSpPr/>
          <p:nvPr/>
        </p:nvGrpSpPr>
        <p:grpSpPr>
          <a:xfrm>
            <a:off x="1026584" y="5057549"/>
            <a:ext cx="2711645" cy="1443824"/>
            <a:chOff x="769938" y="3793162"/>
            <a:chExt cx="2033733"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12971" y="4361924"/>
              <a:ext cx="179070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打印监视器：打印功能</a:t>
              </a:r>
            </a:p>
          </p:txBody>
        </p:sp>
      </p:grpSp>
      <p:grpSp>
        <p:nvGrpSpPr>
          <p:cNvPr id="40" name="Group 67"/>
          <p:cNvGrpSpPr/>
          <p:nvPr/>
        </p:nvGrpSpPr>
        <p:grpSpPr>
          <a:xfrm>
            <a:off x="3596631" y="3957489"/>
            <a:ext cx="2475002" cy="1443824"/>
            <a:chOff x="2697473" y="2968117"/>
            <a:chExt cx="1856252"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42095" y="357782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驱动：系统驱动项目</a:t>
              </a:r>
            </a:p>
          </p:txBody>
        </p:sp>
      </p:grpSp>
      <p:grpSp>
        <p:nvGrpSpPr>
          <p:cNvPr id="43" name="Group 68"/>
          <p:cNvGrpSpPr/>
          <p:nvPr/>
        </p:nvGrpSpPr>
        <p:grpSpPr>
          <a:xfrm>
            <a:off x="6166677" y="2865012"/>
            <a:ext cx="2727960" cy="1443824"/>
            <a:chOff x="4625008" y="2148759"/>
            <a:chExt cx="2045970"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582623"/>
              <a:ext cx="1772126"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映像劫持：这里的项目有可能是病毒</a:t>
              </a:r>
            </a:p>
          </p:txBody>
        </p:sp>
      </p:grpSp>
      <p:grpSp>
        <p:nvGrpSpPr>
          <p:cNvPr id="46" name="Group 69"/>
          <p:cNvGrpSpPr/>
          <p:nvPr/>
        </p:nvGrpSpPr>
        <p:grpSpPr>
          <a:xfrm>
            <a:off x="8736725" y="1764952"/>
            <a:ext cx="3027681" cy="1443824"/>
            <a:chOff x="6552544" y="1323714"/>
            <a:chExt cx="2270760"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670654" y="1880689"/>
              <a:ext cx="2152650"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KnowDlls：系统功能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89355" y="330835"/>
            <a:ext cx="5951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4.3.5 网络查看工具：fport，netstat</a:t>
            </a:r>
          </a:p>
        </p:txBody>
      </p:sp>
      <p:sp>
        <p:nvSpPr>
          <p:cNvPr id="3" name="文本框 2"/>
          <p:cNvSpPr txBox="1"/>
          <p:nvPr/>
        </p:nvSpPr>
        <p:spPr>
          <a:xfrm>
            <a:off x="714375" y="1086485"/>
            <a:ext cx="12041505" cy="368300"/>
          </a:xfrm>
          <a:prstGeom prst="rect">
            <a:avLst/>
          </a:prstGeom>
          <a:noFill/>
        </p:spPr>
        <p:txBody>
          <a:bodyPr wrap="square" rtlCol="0">
            <a:spAutoFit/>
          </a:bodyPr>
          <a:lstStyle/>
          <a:p>
            <a:r>
              <a:rPr lang="zh-CN" altLang="en-US" b="1">
                <a:solidFill>
                  <a:schemeClr val="accent1"/>
                </a:solidFill>
              </a:rPr>
              <a:t>Fport是查看系统进程与端口关联的命令，使用方法是在命令行方式下输入Fport后回车，输出结果格式如下：</a:t>
            </a:r>
          </a:p>
        </p:txBody>
      </p:sp>
      <p:pic>
        <p:nvPicPr>
          <p:cNvPr id="2" name="图片 -2147482510" descr="fport"/>
          <p:cNvPicPr>
            <a:picLocks noChangeAspect="1"/>
          </p:cNvPicPr>
          <p:nvPr/>
        </p:nvPicPr>
        <p:blipFill>
          <a:blip r:embed="rId3"/>
          <a:stretch>
            <a:fillRect/>
          </a:stretch>
        </p:blipFill>
        <p:spPr>
          <a:xfrm>
            <a:off x="1619885" y="1535430"/>
            <a:ext cx="9298305" cy="50857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1231900" y="340360"/>
            <a:ext cx="5348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4.3.5 网络查看工具：fport，netstat</a:t>
            </a:r>
            <a:endParaRPr lang="en-US" altLang="zh-CN" sz="2400" b="1" dirty="0">
              <a:solidFill>
                <a:prstClr val="black">
                  <a:lumMod val="75000"/>
                  <a:lumOff val="25000"/>
                </a:prstClr>
              </a:solidFill>
              <a:latin typeface="微软雅黑" panose="020B0503020204020204" charset="-122"/>
            </a:endParaRPr>
          </a:p>
        </p:txBody>
      </p:sp>
      <p:sp>
        <p:nvSpPr>
          <p:cNvPr id="15" name="Rectangle 11"/>
          <p:cNvSpPr>
            <a:spLocks noChangeArrowheads="1"/>
          </p:cNvSpPr>
          <p:nvPr/>
        </p:nvSpPr>
        <p:spPr bwMode="auto">
          <a:xfrm>
            <a:off x="0" y="3184525"/>
            <a:ext cx="2856865" cy="2228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Rectangle 12"/>
          <p:cNvSpPr>
            <a:spLocks noChangeArrowheads="1"/>
          </p:cNvSpPr>
          <p:nvPr/>
        </p:nvSpPr>
        <p:spPr bwMode="auto">
          <a:xfrm>
            <a:off x="0" y="3568851"/>
            <a:ext cx="5526615"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3982897"/>
            <a:ext cx="8646287"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4340755"/>
            <a:ext cx="6245315" cy="220984"/>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4691559"/>
            <a:ext cx="3543723" cy="2209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 name="Group 35"/>
          <p:cNvGrpSpPr/>
          <p:nvPr/>
        </p:nvGrpSpPr>
        <p:grpSpPr bwMode="auto">
          <a:xfrm>
            <a:off x="2171696" y="1932540"/>
            <a:ext cx="1473233" cy="1475224"/>
            <a:chOff x="1065" y="794"/>
            <a:chExt cx="740" cy="741"/>
          </a:xfrm>
        </p:grpSpPr>
        <p:sp>
          <p:nvSpPr>
            <p:cNvPr id="22" name="Freeform 6"/>
            <p:cNvSpPr>
              <a:spLocks noEditPoints="1"/>
            </p:cNvSpPr>
            <p:nvPr/>
          </p:nvSpPr>
          <p:spPr bwMode="auto">
            <a:xfrm>
              <a:off x="1065" y="794"/>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6 h 2222"/>
                <a:gd name="T12" fmla="*/ 650 w 2222"/>
                <a:gd name="T13" fmla="*/ 387 h 2222"/>
                <a:gd name="T14" fmla="*/ 383 w 2222"/>
                <a:gd name="T15" fmla="*/ 656 h 2222"/>
                <a:gd name="T16" fmla="*/ 115 w 2222"/>
                <a:gd name="T17" fmla="*/ 387 h 2222"/>
                <a:gd name="T18" fmla="*/ 383 w 2222"/>
                <a:gd name="T19" fmla="*/ 11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4" y="0"/>
                    <a:pt x="2222" y="497"/>
                    <a:pt x="2222" y="1111"/>
                  </a:cubicBezTo>
                  <a:cubicBezTo>
                    <a:pt x="2222" y="1724"/>
                    <a:pt x="1724" y="2222"/>
                    <a:pt x="1111" y="2222"/>
                  </a:cubicBezTo>
                  <a:cubicBezTo>
                    <a:pt x="497" y="2222"/>
                    <a:pt x="0" y="1724"/>
                    <a:pt x="0" y="1111"/>
                  </a:cubicBezTo>
                  <a:cubicBezTo>
                    <a:pt x="0" y="497"/>
                    <a:pt x="497" y="0"/>
                    <a:pt x="1111" y="0"/>
                  </a:cubicBezTo>
                  <a:close/>
                  <a:moveTo>
                    <a:pt x="1111" y="335"/>
                  </a:moveTo>
                  <a:cubicBezTo>
                    <a:pt x="1539" y="335"/>
                    <a:pt x="1886" y="683"/>
                    <a:pt x="1886" y="1111"/>
                  </a:cubicBezTo>
                  <a:cubicBezTo>
                    <a:pt x="1886" y="1539"/>
                    <a:pt x="1539" y="1887"/>
                    <a:pt x="1111" y="1887"/>
                  </a:cubicBezTo>
                  <a:cubicBezTo>
                    <a:pt x="682" y="1887"/>
                    <a:pt x="335" y="1539"/>
                    <a:pt x="335" y="1111"/>
                  </a:cubicBezTo>
                  <a:cubicBezTo>
                    <a:pt x="335" y="683"/>
                    <a:pt x="682" y="335"/>
                    <a:pt x="1111"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3" name="TextBox 11"/>
            <p:cNvSpPr txBox="1">
              <a:spLocks noChangeArrowheads="1"/>
            </p:cNvSpPr>
            <p:nvPr/>
          </p:nvSpPr>
          <p:spPr bwMode="auto">
            <a:xfrm>
              <a:off x="1130" y="1060"/>
              <a:ext cx="61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-s</a:t>
              </a:r>
            </a:p>
          </p:txBody>
        </p:sp>
      </p:grpSp>
      <p:grpSp>
        <p:nvGrpSpPr>
          <p:cNvPr id="24" name="Group 36"/>
          <p:cNvGrpSpPr/>
          <p:nvPr/>
        </p:nvGrpSpPr>
        <p:grpSpPr bwMode="auto">
          <a:xfrm>
            <a:off x="4772167" y="2316604"/>
            <a:ext cx="1473233" cy="1475224"/>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6" name="TextBox 14"/>
            <p:cNvSpPr txBox="1">
              <a:spLocks noChangeArrowheads="1"/>
            </p:cNvSpPr>
            <p:nvPr/>
          </p:nvSpPr>
          <p:spPr bwMode="auto">
            <a:xfrm>
              <a:off x="2457" y="1263"/>
              <a:ext cx="622" cy="185"/>
            </a:xfrm>
            <a:prstGeom prst="rect">
              <a:avLst/>
            </a:prstGeom>
            <a:noFill/>
            <a:ln w="9525">
              <a:noFill/>
              <a:miter lim="800000"/>
            </a:ln>
          </p:spPr>
          <p:txBody>
            <a:bodyPr wrap="non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-e</a:t>
              </a:r>
            </a:p>
          </p:txBody>
        </p:sp>
      </p:grpSp>
      <p:grpSp>
        <p:nvGrpSpPr>
          <p:cNvPr id="27" name="Group 37"/>
          <p:cNvGrpSpPr/>
          <p:nvPr/>
        </p:nvGrpSpPr>
        <p:grpSpPr bwMode="auto">
          <a:xfrm>
            <a:off x="7961741" y="2732639"/>
            <a:ext cx="1475224" cy="1473233"/>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9" name="TextBox 17"/>
            <p:cNvSpPr txBox="1">
              <a:spLocks noChangeArrowheads="1"/>
            </p:cNvSpPr>
            <p:nvPr/>
          </p:nvSpPr>
          <p:spPr bwMode="auto">
            <a:xfrm>
              <a:off x="4044" y="1464"/>
              <a:ext cx="60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-r</a:t>
              </a:r>
            </a:p>
          </p:txBody>
        </p:sp>
      </p:grpSp>
      <p:grpSp>
        <p:nvGrpSpPr>
          <p:cNvPr id="30" name="Group 38"/>
          <p:cNvGrpSpPr/>
          <p:nvPr/>
        </p:nvGrpSpPr>
        <p:grpSpPr bwMode="auto">
          <a:xfrm>
            <a:off x="5608307" y="4340755"/>
            <a:ext cx="1475224" cy="1475224"/>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2" name="TextBox 20"/>
            <p:cNvSpPr txBox="1">
              <a:spLocks noChangeArrowheads="1"/>
            </p:cNvSpPr>
            <p:nvPr/>
          </p:nvSpPr>
          <p:spPr bwMode="auto">
            <a:xfrm>
              <a:off x="2829" y="2290"/>
              <a:ext cx="62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-a</a:t>
              </a:r>
            </a:p>
          </p:txBody>
        </p:sp>
      </p:grpSp>
      <p:grpSp>
        <p:nvGrpSpPr>
          <p:cNvPr id="33" name="Group 39"/>
          <p:cNvGrpSpPr/>
          <p:nvPr/>
        </p:nvGrpSpPr>
        <p:grpSpPr bwMode="auto">
          <a:xfrm>
            <a:off x="2812909" y="4691558"/>
            <a:ext cx="1471241" cy="1473233"/>
            <a:chOff x="1411" y="2206"/>
            <a:chExt cx="739" cy="740"/>
          </a:xfrm>
        </p:grpSpPr>
        <p:sp>
          <p:nvSpPr>
            <p:cNvPr id="34" name="Freeform 10"/>
            <p:cNvSpPr>
              <a:spLocks noEditPoints="1"/>
            </p:cNvSpPr>
            <p:nvPr/>
          </p:nvSpPr>
          <p:spPr bwMode="auto">
            <a:xfrm>
              <a:off x="1411" y="2206"/>
              <a:ext cx="739" cy="740"/>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5" name="TextBox 23"/>
            <p:cNvSpPr txBox="1">
              <a:spLocks noChangeArrowheads="1"/>
            </p:cNvSpPr>
            <p:nvPr/>
          </p:nvSpPr>
          <p:spPr bwMode="auto">
            <a:xfrm>
              <a:off x="1467" y="2502"/>
              <a:ext cx="627"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-n</a:t>
              </a:r>
            </a:p>
          </p:txBody>
        </p:sp>
      </p:grpSp>
      <p:sp>
        <p:nvSpPr>
          <p:cNvPr id="36" name="等腰三角形 1"/>
          <p:cNvSpPr/>
          <p:nvPr/>
        </p:nvSpPr>
        <p:spPr bwMode="auto">
          <a:xfrm flipV="1">
            <a:off x="4593678" y="1832919"/>
            <a:ext cx="1652411" cy="151305"/>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7" name="等腰三角形 1"/>
          <p:cNvSpPr/>
          <p:nvPr/>
        </p:nvSpPr>
        <p:spPr bwMode="auto">
          <a:xfrm flipV="1">
            <a:off x="7855452" y="2579585"/>
            <a:ext cx="1650419" cy="153296"/>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8" name="等腰三角形 1"/>
          <p:cNvSpPr/>
          <p:nvPr/>
        </p:nvSpPr>
        <p:spPr bwMode="auto">
          <a:xfrm>
            <a:off x="5526392" y="5815978"/>
            <a:ext cx="1650419" cy="153296"/>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9" name="等腰三角形 1"/>
          <p:cNvSpPr/>
          <p:nvPr/>
        </p:nvSpPr>
        <p:spPr bwMode="auto">
          <a:xfrm>
            <a:off x="2723287" y="6087405"/>
            <a:ext cx="1650419" cy="155287"/>
          </a:xfrm>
          <a:custGeom>
            <a:avLst/>
            <a:gdLst>
              <a:gd name="T0" fmla="*/ 18729 w 2313967"/>
              <a:gd name="T1" fmla="*/ 0 h 288032"/>
              <a:gd name="T2" fmla="*/ 23770 w 2313967"/>
              <a:gd name="T3" fmla="*/ 1364 h 288032"/>
              <a:gd name="T4" fmla="*/ 78311 w 2313967"/>
              <a:gd name="T5" fmla="*/ 1364 h 288032"/>
              <a:gd name="T6" fmla="*/ 78311 w 2313967"/>
              <a:gd name="T7" fmla="*/ 1818 h 288032"/>
              <a:gd name="T8" fmla="*/ 25450 w 2313967"/>
              <a:gd name="T9" fmla="*/ 1818 h 288032"/>
              <a:gd name="T10" fmla="*/ 12008 w 2313967"/>
              <a:gd name="T11" fmla="*/ 1818 h 288032"/>
              <a:gd name="T12" fmla="*/ 0 w 2313967"/>
              <a:gd name="T13" fmla="*/ 1818 h 288032"/>
              <a:gd name="T14" fmla="*/ 0 w 2313967"/>
              <a:gd name="T15" fmla="*/ 1364 h 288032"/>
              <a:gd name="T16" fmla="*/ 13688 w 2313967"/>
              <a:gd name="T17" fmla="*/ 1364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40" name="Text Box 31"/>
          <p:cNvSpPr txBox="1">
            <a:spLocks noChangeArrowheads="1"/>
          </p:cNvSpPr>
          <p:nvPr/>
        </p:nvSpPr>
        <p:spPr bwMode="auto">
          <a:xfrm>
            <a:off x="4471461" y="1002654"/>
            <a:ext cx="1895295" cy="82994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本选项用于显示关于以太网的统计数据。</a:t>
            </a:r>
          </a:p>
        </p:txBody>
      </p:sp>
      <p:sp>
        <p:nvSpPr>
          <p:cNvPr id="41" name="Text Box 32"/>
          <p:cNvSpPr txBox="1">
            <a:spLocks noChangeArrowheads="1"/>
          </p:cNvSpPr>
          <p:nvPr/>
        </p:nvSpPr>
        <p:spPr bwMode="auto">
          <a:xfrm>
            <a:off x="7751685" y="1984014"/>
            <a:ext cx="1895295" cy="58356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本选项可以显示关于路由表的信息。</a:t>
            </a:r>
          </a:p>
        </p:txBody>
      </p:sp>
      <p:sp>
        <p:nvSpPr>
          <p:cNvPr id="42" name="Text Box 33"/>
          <p:cNvSpPr txBox="1">
            <a:spLocks noChangeArrowheads="1"/>
          </p:cNvSpPr>
          <p:nvPr/>
        </p:nvSpPr>
        <p:spPr bwMode="auto">
          <a:xfrm>
            <a:off x="2576082" y="6242488"/>
            <a:ext cx="1895295" cy="58356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显示所有已建立的有效连接。</a:t>
            </a:r>
          </a:p>
        </p:txBody>
      </p:sp>
      <p:sp>
        <p:nvSpPr>
          <p:cNvPr id="43" name="Text Box 34"/>
          <p:cNvSpPr txBox="1">
            <a:spLocks noChangeArrowheads="1"/>
          </p:cNvSpPr>
          <p:nvPr/>
        </p:nvSpPr>
        <p:spPr bwMode="auto">
          <a:xfrm>
            <a:off x="5398135" y="6087110"/>
            <a:ext cx="4721860" cy="829945"/>
          </a:xfrm>
          <a:prstGeom prst="rect">
            <a:avLst/>
          </a:prstGeom>
          <a:noFill/>
          <a:ln w="9525">
            <a:noFill/>
            <a:miter lim="800000"/>
          </a:ln>
        </p:spPr>
        <p:txBody>
          <a:bodyPr wrap="square">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本选项显示一个所有的有效连接信息列表，包括已建立的连接（ESTABLISHED），也包括监听连接请求（LISTENING）的那些连接。</a:t>
            </a:r>
          </a:p>
        </p:txBody>
      </p:sp>
      <p:sp>
        <p:nvSpPr>
          <p:cNvPr id="2" name="文本框 1"/>
          <p:cNvSpPr txBox="1"/>
          <p:nvPr/>
        </p:nvSpPr>
        <p:spPr>
          <a:xfrm>
            <a:off x="1251585" y="800735"/>
            <a:ext cx="3742055" cy="398780"/>
          </a:xfrm>
          <a:prstGeom prst="rect">
            <a:avLst/>
          </a:prstGeom>
          <a:noFill/>
        </p:spPr>
        <p:txBody>
          <a:bodyPr wrap="square" rtlCol="0">
            <a:spAutoFit/>
          </a:bodyPr>
          <a:lstStyle/>
          <a:p>
            <a:r>
              <a:rPr lang="zh-CN" altLang="en-US" sz="2000" b="1">
                <a:solidFill>
                  <a:schemeClr val="accent1"/>
                </a:solidFill>
              </a:rPr>
              <a:t>Netstat使用方法如下:</a:t>
            </a:r>
          </a:p>
        </p:txBody>
      </p:sp>
      <p:sp>
        <p:nvSpPr>
          <p:cNvPr id="3" name="Text Box 31"/>
          <p:cNvSpPr txBox="1">
            <a:spLocks noChangeArrowheads="1"/>
          </p:cNvSpPr>
          <p:nvPr/>
        </p:nvSpPr>
        <p:spPr bwMode="auto">
          <a:xfrm>
            <a:off x="1951146" y="1102349"/>
            <a:ext cx="1895295" cy="82994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本选项能够按照各个协议分别显示其统计数据。</a:t>
            </a:r>
          </a:p>
        </p:txBody>
      </p:sp>
      <p:sp>
        <p:nvSpPr>
          <p:cNvPr id="4" name="等腰三角形 1"/>
          <p:cNvSpPr/>
          <p:nvPr/>
        </p:nvSpPr>
        <p:spPr bwMode="auto">
          <a:xfrm flipV="1">
            <a:off x="1951443" y="1832919"/>
            <a:ext cx="1652411" cy="151305"/>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10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10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1000"/>
                                        <p:tgtEl>
                                          <p:spTgt spid="2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10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par>
                                <p:cTn id="26" presetID="22" presetClass="entr" presetSubtype="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1000"/>
                                        <p:tgtEl>
                                          <p:spTgt spid="3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1000"/>
                                        <p:tgtEl>
                                          <p:spTgt spid="20"/>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1000"/>
                                        <p:tgtEl>
                                          <p:spTgt spid="33"/>
                                        </p:tgtEl>
                                      </p:cBhvr>
                                    </p:animEffect>
                                  </p:childTnLst>
                                </p:cTn>
                              </p:par>
                            </p:childTnLst>
                          </p:cTn>
                        </p:par>
                        <p:par>
                          <p:cTn id="35" fill="hold">
                            <p:stCondLst>
                              <p:cond delay="500"/>
                            </p:stCondLst>
                            <p:childTnLst>
                              <p:par>
                                <p:cTn id="36" presetID="17" presetClass="entr" presetSubtype="1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17" presetClass="entr" presetSubtype="1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42"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17" presetClass="entr" presetSubtype="1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strVal val="#ppt_h"/>
                                          </p:val>
                                        </p:tav>
                                        <p:tav tm="100000">
                                          <p:val>
                                            <p:strVal val="#ppt_h"/>
                                          </p:val>
                                        </p:tav>
                                      </p:tavLst>
                                    </p:anim>
                                  </p:childTnLst>
                                </p:cTn>
                              </p:par>
                            </p:childTnLst>
                          </p:cTn>
                        </p:par>
                        <p:par>
                          <p:cTn id="62" fill="hold">
                            <p:stCondLst>
                              <p:cond delay="4000"/>
                            </p:stCondLst>
                            <p:childTnLst>
                              <p:par>
                                <p:cTn id="63" presetID="42" presetClass="entr" presetSubtype="0" fill="hold" grpId="0"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1000"/>
                                        <p:tgtEl>
                                          <p:spTgt spid="43"/>
                                        </p:tgtEl>
                                      </p:cBhvr>
                                    </p:animEffect>
                                    <p:anim calcmode="lin" valueType="num">
                                      <p:cBhvr>
                                        <p:cTn id="66" dur="1000" fill="hold"/>
                                        <p:tgtEl>
                                          <p:spTgt spid="43"/>
                                        </p:tgtEl>
                                        <p:attrNameLst>
                                          <p:attrName>ppt_x</p:attrName>
                                        </p:attrNameLst>
                                      </p:cBhvr>
                                      <p:tavLst>
                                        <p:tav tm="0">
                                          <p:val>
                                            <p:strVal val="#ppt_x"/>
                                          </p:val>
                                        </p:tav>
                                        <p:tav tm="100000">
                                          <p:val>
                                            <p:strVal val="#ppt_x"/>
                                          </p:val>
                                        </p:tav>
                                      </p:tavLst>
                                    </p:anim>
                                    <p:anim calcmode="lin" valueType="num">
                                      <p:cBhvr>
                                        <p:cTn id="67" dur="1000" fill="hold"/>
                                        <p:tgtEl>
                                          <p:spTgt spid="43"/>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7" presetClass="entr" presetSubtype="1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strVal val="#ppt_h"/>
                                          </p:val>
                                        </p:tav>
                                        <p:tav tm="100000">
                                          <p:val>
                                            <p:strVal val="#ppt_h"/>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anim calcmode="lin" valueType="num">
                                      <p:cBhvr>
                                        <p:cTn id="77" dur="500" fill="hold"/>
                                        <p:tgtEl>
                                          <p:spTgt spid="42"/>
                                        </p:tgtEl>
                                        <p:attrNameLst>
                                          <p:attrName>ppt_x</p:attrName>
                                        </p:attrNameLst>
                                      </p:cBhvr>
                                      <p:tavLst>
                                        <p:tav tm="0">
                                          <p:val>
                                            <p:strVal val="#ppt_x"/>
                                          </p:val>
                                        </p:tav>
                                        <p:tav tm="100000">
                                          <p:val>
                                            <p:strVal val="#ppt_x"/>
                                          </p:val>
                                        </p:tav>
                                      </p:tavLst>
                                    </p:anim>
                                    <p:anim calcmode="lin" valueType="num">
                                      <p:cBhvr>
                                        <p:cTn id="78" dur="500" fill="hold"/>
                                        <p:tgtEl>
                                          <p:spTgt spid="42"/>
                                        </p:tgtEl>
                                        <p:attrNameLst>
                                          <p:attrName>ppt_y</p:attrName>
                                        </p:attrNameLst>
                                      </p:cBhvr>
                                      <p:tavLst>
                                        <p:tav tm="0">
                                          <p:val>
                                            <p:strVal val="#ppt_y+.1"/>
                                          </p:val>
                                        </p:tav>
                                        <p:tav tm="100000">
                                          <p:val>
                                            <p:strVal val="#ppt_y"/>
                                          </p:val>
                                        </p:tav>
                                      </p:tavLst>
                                    </p:anim>
                                  </p:childTnLst>
                                </p:cTn>
                              </p:par>
                            </p:childTnLst>
                          </p:cTn>
                        </p:par>
                        <p:par>
                          <p:cTn id="79" fill="hold">
                            <p:stCondLst>
                              <p:cond delay="6000"/>
                            </p:stCondLst>
                            <p:childTnLst>
                              <p:par>
                                <p:cTn id="80" presetID="42" presetClass="entr" presetSubtype="0"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17" presetClass="entr" presetSubtype="10" fill="hold" grpId="0" nodeType="afterEffect">
                                  <p:stCondLst>
                                    <p:cond delay="0"/>
                                  </p:stCondLst>
                                  <p:childTnLst>
                                    <p:set>
                                      <p:cBhvr>
                                        <p:cTn id="87" dur="1" fill="hold">
                                          <p:stCondLst>
                                            <p:cond delay="0"/>
                                          </p:stCondLst>
                                        </p:cTn>
                                        <p:tgtEl>
                                          <p:spTgt spid="4"/>
                                        </p:tgtEl>
                                        <p:attrNameLst>
                                          <p:attrName>style.visibility</p:attrName>
                                        </p:attrNameLst>
                                      </p:cBhvr>
                                      <p:to>
                                        <p:strVal val="visible"/>
                                      </p:to>
                                    </p:set>
                                    <p:anim calcmode="lin" valueType="num">
                                      <p:cBhvr>
                                        <p:cTn id="88" dur="500" fill="hold"/>
                                        <p:tgtEl>
                                          <p:spTgt spid="4"/>
                                        </p:tgtEl>
                                        <p:attrNameLst>
                                          <p:attrName>ppt_w</p:attrName>
                                        </p:attrNameLst>
                                      </p:cBhvr>
                                      <p:tavLst>
                                        <p:tav tm="0">
                                          <p:val>
                                            <p:fltVal val="0"/>
                                          </p:val>
                                        </p:tav>
                                        <p:tav tm="100000">
                                          <p:val>
                                            <p:strVal val="#ppt_w"/>
                                          </p:val>
                                        </p:tav>
                                      </p:tavLst>
                                    </p:anim>
                                    <p:anim calcmode="lin" valueType="num">
                                      <p:cBhvr>
                                        <p:cTn id="8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9" grpId="0" bldLvl="0" animBg="1"/>
      <p:bldP spid="20" grpId="0" bldLvl="0" animBg="1"/>
      <p:bldP spid="36" grpId="0" bldLvl="0" animBg="1"/>
      <p:bldP spid="37" grpId="0" bldLvl="0" animBg="1"/>
      <p:bldP spid="38" grpId="0" bldLvl="0" animBg="1"/>
      <p:bldP spid="39" grpId="0" bldLvl="0" animBg="1"/>
      <p:bldP spid="40" grpId="0"/>
      <p:bldP spid="41" grpId="0"/>
      <p:bldP spid="42" grpId="0"/>
      <p:bldP spid="43" grpId="0"/>
      <p:bldP spid="3" grpId="0"/>
      <p:bldP spid="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4.3.6 服务工具：psservice</a:t>
            </a:r>
          </a:p>
        </p:txBody>
      </p:sp>
      <p:sp>
        <p:nvSpPr>
          <p:cNvPr id="2" name="文本框 1"/>
          <p:cNvSpPr txBox="1"/>
          <p:nvPr/>
        </p:nvSpPr>
        <p:spPr>
          <a:xfrm>
            <a:off x="195580" y="1177290"/>
            <a:ext cx="12011025" cy="5015865"/>
          </a:xfrm>
          <a:prstGeom prst="rect">
            <a:avLst/>
          </a:prstGeom>
          <a:noFill/>
        </p:spPr>
        <p:txBody>
          <a:bodyPr wrap="square" rtlCol="0">
            <a:spAutoFit/>
          </a:bodyPr>
          <a:lstStyle/>
          <a:p>
            <a:r>
              <a:rPr lang="zh-CN" altLang="en-US" sz="2000" b="1">
                <a:solidFill>
                  <a:schemeClr val="accent1"/>
                </a:solidFill>
              </a:rPr>
              <a:t>　　psservice是一个服务管理程序。</a:t>
            </a:r>
          </a:p>
          <a:p>
            <a:r>
              <a:rPr lang="zh-CN" altLang="en-US" sz="2000" b="1">
                <a:solidFill>
                  <a:schemeClr val="accent1"/>
                </a:solidFill>
              </a:rPr>
              <a:t>　　它的使用方法是：</a:t>
            </a:r>
          </a:p>
          <a:p>
            <a:r>
              <a:rPr lang="zh-CN" altLang="en-US" sz="2000" b="1">
                <a:solidFill>
                  <a:schemeClr val="accent1"/>
                </a:solidFill>
              </a:rPr>
              <a:t>　　psservice [\\远程机器ip [-u username] [-p password]] &lt;command&gt; &lt;options&gt;</a:t>
            </a:r>
          </a:p>
          <a:p>
            <a:r>
              <a:rPr lang="zh-CN" altLang="en-US" sz="2000" b="1">
                <a:solidFill>
                  <a:schemeClr val="accent1"/>
                </a:solidFill>
              </a:rPr>
              <a:t>　　它的参数只有：-u 后面跟用户名 -p后面是跟密码的，如果建立ipc连接后这两个参数则不需要。（如果没有-p参数，则输入命令后会要求我们输入密码）</a:t>
            </a:r>
          </a:p>
          <a:p>
            <a:r>
              <a:rPr lang="zh-CN" altLang="en-US" sz="2000" b="1">
                <a:solidFill>
                  <a:schemeClr val="accent1"/>
                </a:solidFill>
              </a:rPr>
              <a:t>　　它的command有：</a:t>
            </a:r>
          </a:p>
          <a:p>
            <a:endParaRPr lang="zh-CN" altLang="en-US" sz="2000" b="1">
              <a:solidFill>
                <a:schemeClr val="accent1"/>
              </a:solidFill>
            </a:endParaRPr>
          </a:p>
          <a:p>
            <a:r>
              <a:rPr lang="zh-CN" altLang="en-US" sz="2000" b="1">
                <a:solidFill>
                  <a:schemeClr val="accent1"/>
                </a:solidFill>
              </a:rPr>
              <a:t>(1)query [服务名]：显示某一服务的状态，如不填服务名则显示所有服务的状态。</a:t>
            </a:r>
          </a:p>
          <a:p>
            <a:r>
              <a:rPr lang="zh-CN" altLang="en-US" sz="2000" b="1">
                <a:solidFill>
                  <a:schemeClr val="accent1"/>
                </a:solidFill>
              </a:rPr>
              <a:t>(2)config &lt;服务名&gt;：显示某一服务的配置。</a:t>
            </a:r>
          </a:p>
          <a:p>
            <a:r>
              <a:rPr lang="zh-CN" altLang="en-US" sz="2000" b="1">
                <a:solidFill>
                  <a:schemeClr val="accent1"/>
                </a:solidFill>
              </a:rPr>
              <a:t>(3)start &lt;服务名&gt;：启动某一服务。</a:t>
            </a:r>
          </a:p>
          <a:p>
            <a:r>
              <a:rPr lang="zh-CN" altLang="en-US" sz="2000" b="1">
                <a:solidFill>
                  <a:schemeClr val="accent1"/>
                </a:solidFill>
              </a:rPr>
              <a:t>(4)stop &lt;服务名&gt;：停止某一服务。</a:t>
            </a:r>
          </a:p>
          <a:p>
            <a:r>
              <a:rPr lang="zh-CN" altLang="en-US" sz="2000" b="1">
                <a:solidFill>
                  <a:schemeClr val="accent1"/>
                </a:solidFill>
              </a:rPr>
              <a:t>(5)restart &lt;服务名&gt;：停止某一服务并重新启动它。</a:t>
            </a:r>
          </a:p>
          <a:p>
            <a:r>
              <a:rPr lang="zh-CN" altLang="en-US" sz="2000" b="1">
                <a:solidFill>
                  <a:schemeClr val="accent1"/>
                </a:solidFill>
              </a:rPr>
              <a:t>(6)pause &lt;服务名&gt;：暂停某一服务。</a:t>
            </a:r>
          </a:p>
          <a:p>
            <a:r>
              <a:rPr lang="zh-CN" altLang="en-US" sz="2000" b="1">
                <a:solidFill>
                  <a:schemeClr val="accent1"/>
                </a:solidFill>
              </a:rPr>
              <a:t>(7)Continue &lt;服务名&gt;：恢复暂停的服务。</a:t>
            </a:r>
          </a:p>
          <a:p>
            <a:r>
              <a:rPr lang="zh-CN" altLang="en-US" sz="2000" b="1">
                <a:solidFill>
                  <a:schemeClr val="accent1"/>
                </a:solidFill>
              </a:rPr>
              <a:t>(8)depend &lt;服务名&gt;：显示某一服务依存关系。</a:t>
            </a:r>
          </a:p>
          <a:p>
            <a:r>
              <a:rPr lang="zh-CN" altLang="en-US" sz="2000" b="1">
                <a:solidFill>
                  <a:schemeClr val="accent1"/>
                </a:solidFill>
              </a:rPr>
              <a:t>(9)find &lt;服务名&gt;：在网络种搜寻指定的服务。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500"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5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500"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500"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5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5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500"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5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35" fill="hold">
                            <p:stCondLst>
                              <p:cond delay="500"/>
                            </p:stCondLst>
                            <p:childTnLst>
                              <p:par>
                                <p:cTn id="36" presetID="51" presetClass="entr" presetSubtype="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92" decel="100000"/>
                                        <p:tgtEl>
                                          <p:spTgt spid="2">
                                            <p:txEl>
                                              <p:pRg st="6" end="6"/>
                                            </p:txEl>
                                          </p:spTgt>
                                        </p:tgtEl>
                                      </p:cBhvr>
                                    </p:animEffect>
                                    <p:animScale>
                                      <p:cBhvr>
                                        <p:cTn id="39" dur="192" decel="100000"/>
                                        <p:tgtEl>
                                          <p:spTgt spid="2">
                                            <p:txEl>
                                              <p:pRg st="6" end="6"/>
                                            </p:txEl>
                                          </p:spTgt>
                                        </p:tgtEl>
                                      </p:cBhvr>
                                      <p:from x="10000" y="10000"/>
                                      <p:to x="200000" y="450000"/>
                                    </p:animScale>
                                    <p:animScale>
                                      <p:cBhvr>
                                        <p:cTn id="40" dur="308" accel="100000" fill="hold">
                                          <p:stCondLst>
                                            <p:cond delay="192"/>
                                          </p:stCondLst>
                                        </p:cTn>
                                        <p:tgtEl>
                                          <p:spTgt spid="2">
                                            <p:txEl>
                                              <p:pRg st="6" end="6"/>
                                            </p:txEl>
                                          </p:spTgt>
                                        </p:tgtEl>
                                      </p:cBhvr>
                                      <p:from x="200000" y="450000"/>
                                      <p:to x="100000" y="100000"/>
                                    </p:animScale>
                                    <p:set>
                                      <p:cBhvr>
                                        <p:cTn id="41" dur="192" fill="hold"/>
                                        <p:tgtEl>
                                          <p:spTgt spid="2">
                                            <p:txEl>
                                              <p:pRg st="6" end="6"/>
                                            </p:txEl>
                                          </p:spTgt>
                                        </p:tgtEl>
                                        <p:attrNameLst>
                                          <p:attrName>ppt_x</p:attrName>
                                        </p:attrNameLst>
                                      </p:cBhvr>
                                      <p:to>
                                        <p:strVal val="(0.5)"/>
                                      </p:to>
                                    </p:set>
                                    <p:anim from="(0.5)" to="(#ppt_x)" calcmode="lin" valueType="num">
                                      <p:cBhvr>
                                        <p:cTn id="42" dur="308" accel="100000" fill="hold">
                                          <p:stCondLst>
                                            <p:cond delay="192"/>
                                          </p:stCondLst>
                                        </p:cTn>
                                        <p:tgtEl>
                                          <p:spTgt spid="2">
                                            <p:txEl>
                                              <p:pRg st="6" end="6"/>
                                            </p:txEl>
                                          </p:spTgt>
                                        </p:tgtEl>
                                        <p:attrNameLst>
                                          <p:attrName>ppt_x</p:attrName>
                                        </p:attrNameLst>
                                      </p:cBhvr>
                                    </p:anim>
                                    <p:set>
                                      <p:cBhvr>
                                        <p:cTn id="43" dur="192" fill="hold"/>
                                        <p:tgtEl>
                                          <p:spTgt spid="2">
                                            <p:txEl>
                                              <p:pRg st="6" end="6"/>
                                            </p:txEl>
                                          </p:spTgt>
                                        </p:tgtEl>
                                        <p:attrNameLst>
                                          <p:attrName>ppt_y</p:attrName>
                                        </p:attrNameLst>
                                      </p:cBhvr>
                                      <p:to>
                                        <p:strVal val="(#ppt_y+0.4)"/>
                                      </p:to>
                                    </p:set>
                                    <p:anim from="(#ppt_y+0.4)" to="(#ppt_y)" calcmode="lin" valueType="num">
                                      <p:cBhvr>
                                        <p:cTn id="44" dur="308" accel="100000" fill="hold">
                                          <p:stCondLst>
                                            <p:cond delay="192"/>
                                          </p:stCondLst>
                                        </p:cTn>
                                        <p:tgtEl>
                                          <p:spTgt spid="2">
                                            <p:txEl>
                                              <p:pRg st="6" end="6"/>
                                            </p:txEl>
                                          </p:spTgt>
                                        </p:tgtEl>
                                        <p:attrNameLst>
                                          <p:attrName>ppt_y</p:attrName>
                                        </p:attrNameLst>
                                      </p:cBhvr>
                                    </p:anim>
                                  </p:childTnLst>
                                </p:cTn>
                              </p:par>
                              <p:par>
                                <p:cTn id="45" presetID="51"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92" decel="100000"/>
                                        <p:tgtEl>
                                          <p:spTgt spid="2">
                                            <p:txEl>
                                              <p:pRg st="7" end="7"/>
                                            </p:txEl>
                                          </p:spTgt>
                                        </p:tgtEl>
                                      </p:cBhvr>
                                    </p:animEffect>
                                    <p:animScale>
                                      <p:cBhvr>
                                        <p:cTn id="48" dur="192" decel="100000"/>
                                        <p:tgtEl>
                                          <p:spTgt spid="2">
                                            <p:txEl>
                                              <p:pRg st="7" end="7"/>
                                            </p:txEl>
                                          </p:spTgt>
                                        </p:tgtEl>
                                      </p:cBhvr>
                                      <p:from x="10000" y="10000"/>
                                      <p:to x="200000" y="450000"/>
                                    </p:animScale>
                                    <p:animScale>
                                      <p:cBhvr>
                                        <p:cTn id="49" dur="308" accel="100000" fill="hold">
                                          <p:stCondLst>
                                            <p:cond delay="192"/>
                                          </p:stCondLst>
                                        </p:cTn>
                                        <p:tgtEl>
                                          <p:spTgt spid="2">
                                            <p:txEl>
                                              <p:pRg st="7" end="7"/>
                                            </p:txEl>
                                          </p:spTgt>
                                        </p:tgtEl>
                                      </p:cBhvr>
                                      <p:from x="200000" y="450000"/>
                                      <p:to x="100000" y="100000"/>
                                    </p:animScale>
                                    <p:set>
                                      <p:cBhvr>
                                        <p:cTn id="50" dur="192" fill="hold"/>
                                        <p:tgtEl>
                                          <p:spTgt spid="2">
                                            <p:txEl>
                                              <p:pRg st="7" end="7"/>
                                            </p:txEl>
                                          </p:spTgt>
                                        </p:tgtEl>
                                        <p:attrNameLst>
                                          <p:attrName>ppt_x</p:attrName>
                                        </p:attrNameLst>
                                      </p:cBhvr>
                                      <p:to>
                                        <p:strVal val="(0.5)"/>
                                      </p:to>
                                    </p:set>
                                    <p:anim from="(0.5)" to="(#ppt_x)" calcmode="lin" valueType="num">
                                      <p:cBhvr>
                                        <p:cTn id="51" dur="308" accel="100000" fill="hold">
                                          <p:stCondLst>
                                            <p:cond delay="192"/>
                                          </p:stCondLst>
                                        </p:cTn>
                                        <p:tgtEl>
                                          <p:spTgt spid="2">
                                            <p:txEl>
                                              <p:pRg st="7" end="7"/>
                                            </p:txEl>
                                          </p:spTgt>
                                        </p:tgtEl>
                                        <p:attrNameLst>
                                          <p:attrName>ppt_x</p:attrName>
                                        </p:attrNameLst>
                                      </p:cBhvr>
                                    </p:anim>
                                    <p:set>
                                      <p:cBhvr>
                                        <p:cTn id="52" dur="192" fill="hold"/>
                                        <p:tgtEl>
                                          <p:spTgt spid="2">
                                            <p:txEl>
                                              <p:pRg st="7" end="7"/>
                                            </p:txEl>
                                          </p:spTgt>
                                        </p:tgtEl>
                                        <p:attrNameLst>
                                          <p:attrName>ppt_y</p:attrName>
                                        </p:attrNameLst>
                                      </p:cBhvr>
                                      <p:to>
                                        <p:strVal val="(#ppt_y+0.4)"/>
                                      </p:to>
                                    </p:set>
                                    <p:anim from="(#ppt_y+0.4)" to="(#ppt_y)" calcmode="lin" valueType="num">
                                      <p:cBhvr>
                                        <p:cTn id="53" dur="308" accel="100000" fill="hold">
                                          <p:stCondLst>
                                            <p:cond delay="192"/>
                                          </p:stCondLst>
                                        </p:cTn>
                                        <p:tgtEl>
                                          <p:spTgt spid="2">
                                            <p:txEl>
                                              <p:pRg st="7" end="7"/>
                                            </p:txEl>
                                          </p:spTgt>
                                        </p:tgtEl>
                                        <p:attrNameLst>
                                          <p:attrName>ppt_y</p:attrName>
                                        </p:attrNameLst>
                                      </p:cBhvr>
                                    </p:anim>
                                  </p:childTnLst>
                                </p:cTn>
                              </p:par>
                              <p:par>
                                <p:cTn id="54" presetID="51" presetClass="entr" presetSubtype="0" fill="hold"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92" decel="100000"/>
                                        <p:tgtEl>
                                          <p:spTgt spid="2">
                                            <p:txEl>
                                              <p:pRg st="8" end="8"/>
                                            </p:txEl>
                                          </p:spTgt>
                                        </p:tgtEl>
                                      </p:cBhvr>
                                    </p:animEffect>
                                    <p:animScale>
                                      <p:cBhvr>
                                        <p:cTn id="57" dur="192" decel="100000"/>
                                        <p:tgtEl>
                                          <p:spTgt spid="2">
                                            <p:txEl>
                                              <p:pRg st="8" end="8"/>
                                            </p:txEl>
                                          </p:spTgt>
                                        </p:tgtEl>
                                      </p:cBhvr>
                                      <p:from x="10000" y="10000"/>
                                      <p:to x="200000" y="450000"/>
                                    </p:animScale>
                                    <p:animScale>
                                      <p:cBhvr>
                                        <p:cTn id="58" dur="308" accel="100000" fill="hold">
                                          <p:stCondLst>
                                            <p:cond delay="192"/>
                                          </p:stCondLst>
                                        </p:cTn>
                                        <p:tgtEl>
                                          <p:spTgt spid="2">
                                            <p:txEl>
                                              <p:pRg st="8" end="8"/>
                                            </p:txEl>
                                          </p:spTgt>
                                        </p:tgtEl>
                                      </p:cBhvr>
                                      <p:from x="200000" y="450000"/>
                                      <p:to x="100000" y="100000"/>
                                    </p:animScale>
                                    <p:set>
                                      <p:cBhvr>
                                        <p:cTn id="59" dur="192" fill="hold"/>
                                        <p:tgtEl>
                                          <p:spTgt spid="2">
                                            <p:txEl>
                                              <p:pRg st="8" end="8"/>
                                            </p:txEl>
                                          </p:spTgt>
                                        </p:tgtEl>
                                        <p:attrNameLst>
                                          <p:attrName>ppt_x</p:attrName>
                                        </p:attrNameLst>
                                      </p:cBhvr>
                                      <p:to>
                                        <p:strVal val="(0.5)"/>
                                      </p:to>
                                    </p:set>
                                    <p:anim from="(0.5)" to="(#ppt_x)" calcmode="lin" valueType="num">
                                      <p:cBhvr>
                                        <p:cTn id="60" dur="308" accel="100000" fill="hold">
                                          <p:stCondLst>
                                            <p:cond delay="192"/>
                                          </p:stCondLst>
                                        </p:cTn>
                                        <p:tgtEl>
                                          <p:spTgt spid="2">
                                            <p:txEl>
                                              <p:pRg st="8" end="8"/>
                                            </p:txEl>
                                          </p:spTgt>
                                        </p:tgtEl>
                                        <p:attrNameLst>
                                          <p:attrName>ppt_x</p:attrName>
                                        </p:attrNameLst>
                                      </p:cBhvr>
                                    </p:anim>
                                    <p:set>
                                      <p:cBhvr>
                                        <p:cTn id="61" dur="192" fill="hold"/>
                                        <p:tgtEl>
                                          <p:spTgt spid="2">
                                            <p:txEl>
                                              <p:pRg st="8" end="8"/>
                                            </p:txEl>
                                          </p:spTgt>
                                        </p:tgtEl>
                                        <p:attrNameLst>
                                          <p:attrName>ppt_y</p:attrName>
                                        </p:attrNameLst>
                                      </p:cBhvr>
                                      <p:to>
                                        <p:strVal val="(#ppt_y+0.4)"/>
                                      </p:to>
                                    </p:set>
                                    <p:anim from="(#ppt_y+0.4)" to="(#ppt_y)" calcmode="lin" valueType="num">
                                      <p:cBhvr>
                                        <p:cTn id="62" dur="308" accel="100000" fill="hold">
                                          <p:stCondLst>
                                            <p:cond delay="192"/>
                                          </p:stCondLst>
                                        </p:cTn>
                                        <p:tgtEl>
                                          <p:spTgt spid="2">
                                            <p:txEl>
                                              <p:pRg st="8" end="8"/>
                                            </p:txEl>
                                          </p:spTgt>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192" decel="100000"/>
                                        <p:tgtEl>
                                          <p:spTgt spid="2">
                                            <p:txEl>
                                              <p:pRg st="9" end="9"/>
                                            </p:txEl>
                                          </p:spTgt>
                                        </p:tgtEl>
                                      </p:cBhvr>
                                    </p:animEffect>
                                    <p:animScale>
                                      <p:cBhvr>
                                        <p:cTn id="66" dur="192" decel="100000"/>
                                        <p:tgtEl>
                                          <p:spTgt spid="2">
                                            <p:txEl>
                                              <p:pRg st="9" end="9"/>
                                            </p:txEl>
                                          </p:spTgt>
                                        </p:tgtEl>
                                      </p:cBhvr>
                                      <p:from x="10000" y="10000"/>
                                      <p:to x="200000" y="450000"/>
                                    </p:animScale>
                                    <p:animScale>
                                      <p:cBhvr>
                                        <p:cTn id="67" dur="308" accel="100000" fill="hold">
                                          <p:stCondLst>
                                            <p:cond delay="192"/>
                                          </p:stCondLst>
                                        </p:cTn>
                                        <p:tgtEl>
                                          <p:spTgt spid="2">
                                            <p:txEl>
                                              <p:pRg st="9" end="9"/>
                                            </p:txEl>
                                          </p:spTgt>
                                        </p:tgtEl>
                                      </p:cBhvr>
                                      <p:from x="200000" y="450000"/>
                                      <p:to x="100000" y="100000"/>
                                    </p:animScale>
                                    <p:set>
                                      <p:cBhvr>
                                        <p:cTn id="68" dur="192" fill="hold"/>
                                        <p:tgtEl>
                                          <p:spTgt spid="2">
                                            <p:txEl>
                                              <p:pRg st="9" end="9"/>
                                            </p:txEl>
                                          </p:spTgt>
                                        </p:tgtEl>
                                        <p:attrNameLst>
                                          <p:attrName>ppt_x</p:attrName>
                                        </p:attrNameLst>
                                      </p:cBhvr>
                                      <p:to>
                                        <p:strVal val="(0.5)"/>
                                      </p:to>
                                    </p:set>
                                    <p:anim from="(0.5)" to="(#ppt_x)" calcmode="lin" valueType="num">
                                      <p:cBhvr>
                                        <p:cTn id="69" dur="308" accel="100000" fill="hold">
                                          <p:stCondLst>
                                            <p:cond delay="192"/>
                                          </p:stCondLst>
                                        </p:cTn>
                                        <p:tgtEl>
                                          <p:spTgt spid="2">
                                            <p:txEl>
                                              <p:pRg st="9" end="9"/>
                                            </p:txEl>
                                          </p:spTgt>
                                        </p:tgtEl>
                                        <p:attrNameLst>
                                          <p:attrName>ppt_x</p:attrName>
                                        </p:attrNameLst>
                                      </p:cBhvr>
                                    </p:anim>
                                    <p:set>
                                      <p:cBhvr>
                                        <p:cTn id="70" dur="192" fill="hold"/>
                                        <p:tgtEl>
                                          <p:spTgt spid="2">
                                            <p:txEl>
                                              <p:pRg st="9" end="9"/>
                                            </p:txEl>
                                          </p:spTgt>
                                        </p:tgtEl>
                                        <p:attrNameLst>
                                          <p:attrName>ppt_y</p:attrName>
                                        </p:attrNameLst>
                                      </p:cBhvr>
                                      <p:to>
                                        <p:strVal val="(#ppt_y+0.4)"/>
                                      </p:to>
                                    </p:set>
                                    <p:anim from="(#ppt_y+0.4)" to="(#ppt_y)" calcmode="lin" valueType="num">
                                      <p:cBhvr>
                                        <p:cTn id="71" dur="308" accel="100000" fill="hold">
                                          <p:stCondLst>
                                            <p:cond delay="192"/>
                                          </p:stCondLst>
                                        </p:cTn>
                                        <p:tgtEl>
                                          <p:spTgt spid="2">
                                            <p:txEl>
                                              <p:pRg st="9" end="9"/>
                                            </p:txEl>
                                          </p:spTgt>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Effect transition="in" filter="fade">
                                      <p:cBhvr>
                                        <p:cTn id="74" dur="192" decel="100000"/>
                                        <p:tgtEl>
                                          <p:spTgt spid="2">
                                            <p:txEl>
                                              <p:pRg st="10" end="10"/>
                                            </p:txEl>
                                          </p:spTgt>
                                        </p:tgtEl>
                                      </p:cBhvr>
                                    </p:animEffect>
                                    <p:animScale>
                                      <p:cBhvr>
                                        <p:cTn id="75" dur="192" decel="100000"/>
                                        <p:tgtEl>
                                          <p:spTgt spid="2">
                                            <p:txEl>
                                              <p:pRg st="10" end="10"/>
                                            </p:txEl>
                                          </p:spTgt>
                                        </p:tgtEl>
                                      </p:cBhvr>
                                      <p:from x="10000" y="10000"/>
                                      <p:to x="200000" y="450000"/>
                                    </p:animScale>
                                    <p:animScale>
                                      <p:cBhvr>
                                        <p:cTn id="76" dur="308" accel="100000" fill="hold">
                                          <p:stCondLst>
                                            <p:cond delay="192"/>
                                          </p:stCondLst>
                                        </p:cTn>
                                        <p:tgtEl>
                                          <p:spTgt spid="2">
                                            <p:txEl>
                                              <p:pRg st="10" end="10"/>
                                            </p:txEl>
                                          </p:spTgt>
                                        </p:tgtEl>
                                      </p:cBhvr>
                                      <p:from x="200000" y="450000"/>
                                      <p:to x="100000" y="100000"/>
                                    </p:animScale>
                                    <p:set>
                                      <p:cBhvr>
                                        <p:cTn id="77" dur="192" fill="hold"/>
                                        <p:tgtEl>
                                          <p:spTgt spid="2">
                                            <p:txEl>
                                              <p:pRg st="10" end="10"/>
                                            </p:txEl>
                                          </p:spTgt>
                                        </p:tgtEl>
                                        <p:attrNameLst>
                                          <p:attrName>ppt_x</p:attrName>
                                        </p:attrNameLst>
                                      </p:cBhvr>
                                      <p:to>
                                        <p:strVal val="(0.5)"/>
                                      </p:to>
                                    </p:set>
                                    <p:anim from="(0.5)" to="(#ppt_x)" calcmode="lin" valueType="num">
                                      <p:cBhvr>
                                        <p:cTn id="78" dur="308" accel="100000" fill="hold">
                                          <p:stCondLst>
                                            <p:cond delay="192"/>
                                          </p:stCondLst>
                                        </p:cTn>
                                        <p:tgtEl>
                                          <p:spTgt spid="2">
                                            <p:txEl>
                                              <p:pRg st="10" end="10"/>
                                            </p:txEl>
                                          </p:spTgt>
                                        </p:tgtEl>
                                        <p:attrNameLst>
                                          <p:attrName>ppt_x</p:attrName>
                                        </p:attrNameLst>
                                      </p:cBhvr>
                                    </p:anim>
                                    <p:set>
                                      <p:cBhvr>
                                        <p:cTn id="79" dur="192" fill="hold"/>
                                        <p:tgtEl>
                                          <p:spTgt spid="2">
                                            <p:txEl>
                                              <p:pRg st="10" end="10"/>
                                            </p:txEl>
                                          </p:spTgt>
                                        </p:tgtEl>
                                        <p:attrNameLst>
                                          <p:attrName>ppt_y</p:attrName>
                                        </p:attrNameLst>
                                      </p:cBhvr>
                                      <p:to>
                                        <p:strVal val="(#ppt_y+0.4)"/>
                                      </p:to>
                                    </p:set>
                                    <p:anim from="(#ppt_y+0.4)" to="(#ppt_y)" calcmode="lin" valueType="num">
                                      <p:cBhvr>
                                        <p:cTn id="80" dur="308" accel="100000" fill="hold">
                                          <p:stCondLst>
                                            <p:cond delay="192"/>
                                          </p:stCondLst>
                                        </p:cTn>
                                        <p:tgtEl>
                                          <p:spTgt spid="2">
                                            <p:txEl>
                                              <p:pRg st="10" end="10"/>
                                            </p:txEl>
                                          </p:spTgt>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2">
                                            <p:txEl>
                                              <p:pRg st="11" end="11"/>
                                            </p:txEl>
                                          </p:spTgt>
                                        </p:tgtEl>
                                        <p:attrNameLst>
                                          <p:attrName>style.visibility</p:attrName>
                                        </p:attrNameLst>
                                      </p:cBhvr>
                                      <p:to>
                                        <p:strVal val="visible"/>
                                      </p:to>
                                    </p:set>
                                    <p:animEffect transition="in" filter="fade">
                                      <p:cBhvr>
                                        <p:cTn id="83" dur="192" decel="100000"/>
                                        <p:tgtEl>
                                          <p:spTgt spid="2">
                                            <p:txEl>
                                              <p:pRg st="11" end="11"/>
                                            </p:txEl>
                                          </p:spTgt>
                                        </p:tgtEl>
                                      </p:cBhvr>
                                    </p:animEffect>
                                    <p:animScale>
                                      <p:cBhvr>
                                        <p:cTn id="84" dur="192" decel="100000"/>
                                        <p:tgtEl>
                                          <p:spTgt spid="2">
                                            <p:txEl>
                                              <p:pRg st="11" end="11"/>
                                            </p:txEl>
                                          </p:spTgt>
                                        </p:tgtEl>
                                      </p:cBhvr>
                                      <p:from x="10000" y="10000"/>
                                      <p:to x="200000" y="450000"/>
                                    </p:animScale>
                                    <p:animScale>
                                      <p:cBhvr>
                                        <p:cTn id="85" dur="308" accel="100000" fill="hold">
                                          <p:stCondLst>
                                            <p:cond delay="192"/>
                                          </p:stCondLst>
                                        </p:cTn>
                                        <p:tgtEl>
                                          <p:spTgt spid="2">
                                            <p:txEl>
                                              <p:pRg st="11" end="11"/>
                                            </p:txEl>
                                          </p:spTgt>
                                        </p:tgtEl>
                                      </p:cBhvr>
                                      <p:from x="200000" y="450000"/>
                                      <p:to x="100000" y="100000"/>
                                    </p:animScale>
                                    <p:set>
                                      <p:cBhvr>
                                        <p:cTn id="86" dur="192" fill="hold"/>
                                        <p:tgtEl>
                                          <p:spTgt spid="2">
                                            <p:txEl>
                                              <p:pRg st="11" end="11"/>
                                            </p:txEl>
                                          </p:spTgt>
                                        </p:tgtEl>
                                        <p:attrNameLst>
                                          <p:attrName>ppt_x</p:attrName>
                                        </p:attrNameLst>
                                      </p:cBhvr>
                                      <p:to>
                                        <p:strVal val="(0.5)"/>
                                      </p:to>
                                    </p:set>
                                    <p:anim from="(0.5)" to="(#ppt_x)" calcmode="lin" valueType="num">
                                      <p:cBhvr>
                                        <p:cTn id="87" dur="308" accel="100000" fill="hold">
                                          <p:stCondLst>
                                            <p:cond delay="192"/>
                                          </p:stCondLst>
                                        </p:cTn>
                                        <p:tgtEl>
                                          <p:spTgt spid="2">
                                            <p:txEl>
                                              <p:pRg st="11" end="11"/>
                                            </p:txEl>
                                          </p:spTgt>
                                        </p:tgtEl>
                                        <p:attrNameLst>
                                          <p:attrName>ppt_x</p:attrName>
                                        </p:attrNameLst>
                                      </p:cBhvr>
                                    </p:anim>
                                    <p:set>
                                      <p:cBhvr>
                                        <p:cTn id="88" dur="192" fill="hold"/>
                                        <p:tgtEl>
                                          <p:spTgt spid="2">
                                            <p:txEl>
                                              <p:pRg st="11" end="11"/>
                                            </p:txEl>
                                          </p:spTgt>
                                        </p:tgtEl>
                                        <p:attrNameLst>
                                          <p:attrName>ppt_y</p:attrName>
                                        </p:attrNameLst>
                                      </p:cBhvr>
                                      <p:to>
                                        <p:strVal val="(#ppt_y+0.4)"/>
                                      </p:to>
                                    </p:set>
                                    <p:anim from="(#ppt_y+0.4)" to="(#ppt_y)" calcmode="lin" valueType="num">
                                      <p:cBhvr>
                                        <p:cTn id="89" dur="308" accel="100000" fill="hold">
                                          <p:stCondLst>
                                            <p:cond delay="192"/>
                                          </p:stCondLst>
                                        </p:cTn>
                                        <p:tgtEl>
                                          <p:spTgt spid="2">
                                            <p:txEl>
                                              <p:pRg st="11" end="11"/>
                                            </p:txEl>
                                          </p:spTgt>
                                        </p:tgtEl>
                                        <p:attrNameLst>
                                          <p:attrName>ppt_y</p:attrName>
                                        </p:attrNameLst>
                                      </p:cBhvr>
                                    </p:anim>
                                  </p:childTnLst>
                                </p:cTn>
                              </p:par>
                              <p:par>
                                <p:cTn id="90" presetID="51" presetClass="entr" presetSubtype="0" fill="hold" nodeType="withEffect">
                                  <p:stCondLst>
                                    <p:cond delay="0"/>
                                  </p:stCondLst>
                                  <p:childTnLst>
                                    <p:set>
                                      <p:cBhvr>
                                        <p:cTn id="91" dur="1" fill="hold">
                                          <p:stCondLst>
                                            <p:cond delay="0"/>
                                          </p:stCondLst>
                                        </p:cTn>
                                        <p:tgtEl>
                                          <p:spTgt spid="2">
                                            <p:txEl>
                                              <p:pRg st="12" end="12"/>
                                            </p:txEl>
                                          </p:spTgt>
                                        </p:tgtEl>
                                        <p:attrNameLst>
                                          <p:attrName>style.visibility</p:attrName>
                                        </p:attrNameLst>
                                      </p:cBhvr>
                                      <p:to>
                                        <p:strVal val="visible"/>
                                      </p:to>
                                    </p:set>
                                    <p:animEffect transition="in" filter="fade">
                                      <p:cBhvr>
                                        <p:cTn id="92" dur="192" decel="100000"/>
                                        <p:tgtEl>
                                          <p:spTgt spid="2">
                                            <p:txEl>
                                              <p:pRg st="12" end="12"/>
                                            </p:txEl>
                                          </p:spTgt>
                                        </p:tgtEl>
                                      </p:cBhvr>
                                    </p:animEffect>
                                    <p:animScale>
                                      <p:cBhvr>
                                        <p:cTn id="93" dur="192" decel="100000"/>
                                        <p:tgtEl>
                                          <p:spTgt spid="2">
                                            <p:txEl>
                                              <p:pRg st="12" end="12"/>
                                            </p:txEl>
                                          </p:spTgt>
                                        </p:tgtEl>
                                      </p:cBhvr>
                                      <p:from x="10000" y="10000"/>
                                      <p:to x="200000" y="450000"/>
                                    </p:animScale>
                                    <p:animScale>
                                      <p:cBhvr>
                                        <p:cTn id="94" dur="308" accel="100000" fill="hold">
                                          <p:stCondLst>
                                            <p:cond delay="192"/>
                                          </p:stCondLst>
                                        </p:cTn>
                                        <p:tgtEl>
                                          <p:spTgt spid="2">
                                            <p:txEl>
                                              <p:pRg st="12" end="12"/>
                                            </p:txEl>
                                          </p:spTgt>
                                        </p:tgtEl>
                                      </p:cBhvr>
                                      <p:from x="200000" y="450000"/>
                                      <p:to x="100000" y="100000"/>
                                    </p:animScale>
                                    <p:set>
                                      <p:cBhvr>
                                        <p:cTn id="95" dur="192" fill="hold"/>
                                        <p:tgtEl>
                                          <p:spTgt spid="2">
                                            <p:txEl>
                                              <p:pRg st="12" end="12"/>
                                            </p:txEl>
                                          </p:spTgt>
                                        </p:tgtEl>
                                        <p:attrNameLst>
                                          <p:attrName>ppt_x</p:attrName>
                                        </p:attrNameLst>
                                      </p:cBhvr>
                                      <p:to>
                                        <p:strVal val="(0.5)"/>
                                      </p:to>
                                    </p:set>
                                    <p:anim from="(0.5)" to="(#ppt_x)" calcmode="lin" valueType="num">
                                      <p:cBhvr>
                                        <p:cTn id="96" dur="308" accel="100000" fill="hold">
                                          <p:stCondLst>
                                            <p:cond delay="192"/>
                                          </p:stCondLst>
                                        </p:cTn>
                                        <p:tgtEl>
                                          <p:spTgt spid="2">
                                            <p:txEl>
                                              <p:pRg st="12" end="12"/>
                                            </p:txEl>
                                          </p:spTgt>
                                        </p:tgtEl>
                                        <p:attrNameLst>
                                          <p:attrName>ppt_x</p:attrName>
                                        </p:attrNameLst>
                                      </p:cBhvr>
                                    </p:anim>
                                    <p:set>
                                      <p:cBhvr>
                                        <p:cTn id="97" dur="192" fill="hold"/>
                                        <p:tgtEl>
                                          <p:spTgt spid="2">
                                            <p:txEl>
                                              <p:pRg st="12" end="12"/>
                                            </p:txEl>
                                          </p:spTgt>
                                        </p:tgtEl>
                                        <p:attrNameLst>
                                          <p:attrName>ppt_y</p:attrName>
                                        </p:attrNameLst>
                                      </p:cBhvr>
                                      <p:to>
                                        <p:strVal val="(#ppt_y+0.4)"/>
                                      </p:to>
                                    </p:set>
                                    <p:anim from="(#ppt_y+0.4)" to="(#ppt_y)" calcmode="lin" valueType="num">
                                      <p:cBhvr>
                                        <p:cTn id="98" dur="308" accel="100000" fill="hold">
                                          <p:stCondLst>
                                            <p:cond delay="192"/>
                                          </p:stCondLst>
                                        </p:cTn>
                                        <p:tgtEl>
                                          <p:spTgt spid="2">
                                            <p:txEl>
                                              <p:pRg st="12" end="12"/>
                                            </p:txEl>
                                          </p:spTgt>
                                        </p:tgtEl>
                                        <p:attrNameLst>
                                          <p:attrName>ppt_y</p:attrName>
                                        </p:attrNameLst>
                                      </p:cBhvr>
                                    </p:anim>
                                  </p:childTnLst>
                                </p:cTn>
                              </p:par>
                              <p:par>
                                <p:cTn id="99" presetID="51" presetClass="entr" presetSubtype="0" fill="hold" nodeType="withEffect">
                                  <p:stCondLst>
                                    <p:cond delay="0"/>
                                  </p:stCondLst>
                                  <p:childTnLst>
                                    <p:set>
                                      <p:cBhvr>
                                        <p:cTn id="100" dur="1" fill="hold">
                                          <p:stCondLst>
                                            <p:cond delay="0"/>
                                          </p:stCondLst>
                                        </p:cTn>
                                        <p:tgtEl>
                                          <p:spTgt spid="2">
                                            <p:txEl>
                                              <p:pRg st="13" end="13"/>
                                            </p:txEl>
                                          </p:spTgt>
                                        </p:tgtEl>
                                        <p:attrNameLst>
                                          <p:attrName>style.visibility</p:attrName>
                                        </p:attrNameLst>
                                      </p:cBhvr>
                                      <p:to>
                                        <p:strVal val="visible"/>
                                      </p:to>
                                    </p:set>
                                    <p:animEffect transition="in" filter="fade">
                                      <p:cBhvr>
                                        <p:cTn id="101" dur="192" decel="100000"/>
                                        <p:tgtEl>
                                          <p:spTgt spid="2">
                                            <p:txEl>
                                              <p:pRg st="13" end="13"/>
                                            </p:txEl>
                                          </p:spTgt>
                                        </p:tgtEl>
                                      </p:cBhvr>
                                    </p:animEffect>
                                    <p:animScale>
                                      <p:cBhvr>
                                        <p:cTn id="102" dur="192" decel="100000"/>
                                        <p:tgtEl>
                                          <p:spTgt spid="2">
                                            <p:txEl>
                                              <p:pRg st="13" end="13"/>
                                            </p:txEl>
                                          </p:spTgt>
                                        </p:tgtEl>
                                      </p:cBhvr>
                                      <p:from x="10000" y="10000"/>
                                      <p:to x="200000" y="450000"/>
                                    </p:animScale>
                                    <p:animScale>
                                      <p:cBhvr>
                                        <p:cTn id="103" dur="308" accel="100000" fill="hold">
                                          <p:stCondLst>
                                            <p:cond delay="192"/>
                                          </p:stCondLst>
                                        </p:cTn>
                                        <p:tgtEl>
                                          <p:spTgt spid="2">
                                            <p:txEl>
                                              <p:pRg st="13" end="13"/>
                                            </p:txEl>
                                          </p:spTgt>
                                        </p:tgtEl>
                                      </p:cBhvr>
                                      <p:from x="200000" y="450000"/>
                                      <p:to x="100000" y="100000"/>
                                    </p:animScale>
                                    <p:set>
                                      <p:cBhvr>
                                        <p:cTn id="104" dur="192" fill="hold"/>
                                        <p:tgtEl>
                                          <p:spTgt spid="2">
                                            <p:txEl>
                                              <p:pRg st="13" end="13"/>
                                            </p:txEl>
                                          </p:spTgt>
                                        </p:tgtEl>
                                        <p:attrNameLst>
                                          <p:attrName>ppt_x</p:attrName>
                                        </p:attrNameLst>
                                      </p:cBhvr>
                                      <p:to>
                                        <p:strVal val="(0.5)"/>
                                      </p:to>
                                    </p:set>
                                    <p:anim from="(0.5)" to="(#ppt_x)" calcmode="lin" valueType="num">
                                      <p:cBhvr>
                                        <p:cTn id="105" dur="308" accel="100000" fill="hold">
                                          <p:stCondLst>
                                            <p:cond delay="192"/>
                                          </p:stCondLst>
                                        </p:cTn>
                                        <p:tgtEl>
                                          <p:spTgt spid="2">
                                            <p:txEl>
                                              <p:pRg st="13" end="13"/>
                                            </p:txEl>
                                          </p:spTgt>
                                        </p:tgtEl>
                                        <p:attrNameLst>
                                          <p:attrName>ppt_x</p:attrName>
                                        </p:attrNameLst>
                                      </p:cBhvr>
                                    </p:anim>
                                    <p:set>
                                      <p:cBhvr>
                                        <p:cTn id="106" dur="192" fill="hold"/>
                                        <p:tgtEl>
                                          <p:spTgt spid="2">
                                            <p:txEl>
                                              <p:pRg st="13" end="13"/>
                                            </p:txEl>
                                          </p:spTgt>
                                        </p:tgtEl>
                                        <p:attrNameLst>
                                          <p:attrName>ppt_y</p:attrName>
                                        </p:attrNameLst>
                                      </p:cBhvr>
                                      <p:to>
                                        <p:strVal val="(#ppt_y+0.4)"/>
                                      </p:to>
                                    </p:set>
                                    <p:anim from="(#ppt_y+0.4)" to="(#ppt_y)" calcmode="lin" valueType="num">
                                      <p:cBhvr>
                                        <p:cTn id="107" dur="308" accel="100000" fill="hold">
                                          <p:stCondLst>
                                            <p:cond delay="192"/>
                                          </p:stCondLst>
                                        </p:cTn>
                                        <p:tgtEl>
                                          <p:spTgt spid="2">
                                            <p:txEl>
                                              <p:pRg st="13" end="13"/>
                                            </p:txEl>
                                          </p:spTgt>
                                        </p:tgtEl>
                                        <p:attrNameLst>
                                          <p:attrName>ppt_y</p:attrName>
                                        </p:attrNameLst>
                                      </p:cBhvr>
                                    </p:anim>
                                  </p:childTnLst>
                                </p:cTn>
                              </p:par>
                              <p:par>
                                <p:cTn id="108" presetID="51" presetClass="entr" presetSubtype="0" fill="hold" nodeType="withEffect">
                                  <p:stCondLst>
                                    <p:cond delay="0"/>
                                  </p:stCondLst>
                                  <p:childTnLst>
                                    <p:set>
                                      <p:cBhvr>
                                        <p:cTn id="109" dur="1" fill="hold">
                                          <p:stCondLst>
                                            <p:cond delay="0"/>
                                          </p:stCondLst>
                                        </p:cTn>
                                        <p:tgtEl>
                                          <p:spTgt spid="2">
                                            <p:txEl>
                                              <p:pRg st="14" end="14"/>
                                            </p:txEl>
                                          </p:spTgt>
                                        </p:tgtEl>
                                        <p:attrNameLst>
                                          <p:attrName>style.visibility</p:attrName>
                                        </p:attrNameLst>
                                      </p:cBhvr>
                                      <p:to>
                                        <p:strVal val="visible"/>
                                      </p:to>
                                    </p:set>
                                    <p:animEffect transition="in" filter="fade">
                                      <p:cBhvr>
                                        <p:cTn id="110" dur="192" decel="100000"/>
                                        <p:tgtEl>
                                          <p:spTgt spid="2">
                                            <p:txEl>
                                              <p:pRg st="14" end="14"/>
                                            </p:txEl>
                                          </p:spTgt>
                                        </p:tgtEl>
                                      </p:cBhvr>
                                    </p:animEffect>
                                    <p:animScale>
                                      <p:cBhvr>
                                        <p:cTn id="111" dur="192" decel="100000"/>
                                        <p:tgtEl>
                                          <p:spTgt spid="2">
                                            <p:txEl>
                                              <p:pRg st="14" end="14"/>
                                            </p:txEl>
                                          </p:spTgt>
                                        </p:tgtEl>
                                      </p:cBhvr>
                                      <p:from x="10000" y="10000"/>
                                      <p:to x="200000" y="450000"/>
                                    </p:animScale>
                                    <p:animScale>
                                      <p:cBhvr>
                                        <p:cTn id="112" dur="308" accel="100000" fill="hold">
                                          <p:stCondLst>
                                            <p:cond delay="192"/>
                                          </p:stCondLst>
                                        </p:cTn>
                                        <p:tgtEl>
                                          <p:spTgt spid="2">
                                            <p:txEl>
                                              <p:pRg st="14" end="14"/>
                                            </p:txEl>
                                          </p:spTgt>
                                        </p:tgtEl>
                                      </p:cBhvr>
                                      <p:from x="200000" y="450000"/>
                                      <p:to x="100000" y="100000"/>
                                    </p:animScale>
                                    <p:set>
                                      <p:cBhvr>
                                        <p:cTn id="113" dur="192" fill="hold"/>
                                        <p:tgtEl>
                                          <p:spTgt spid="2">
                                            <p:txEl>
                                              <p:pRg st="14" end="14"/>
                                            </p:txEl>
                                          </p:spTgt>
                                        </p:tgtEl>
                                        <p:attrNameLst>
                                          <p:attrName>ppt_x</p:attrName>
                                        </p:attrNameLst>
                                      </p:cBhvr>
                                      <p:to>
                                        <p:strVal val="(0.5)"/>
                                      </p:to>
                                    </p:set>
                                    <p:anim from="(0.5)" to="(#ppt_x)" calcmode="lin" valueType="num">
                                      <p:cBhvr>
                                        <p:cTn id="114" dur="308" accel="100000" fill="hold">
                                          <p:stCondLst>
                                            <p:cond delay="192"/>
                                          </p:stCondLst>
                                        </p:cTn>
                                        <p:tgtEl>
                                          <p:spTgt spid="2">
                                            <p:txEl>
                                              <p:pRg st="14" end="14"/>
                                            </p:txEl>
                                          </p:spTgt>
                                        </p:tgtEl>
                                        <p:attrNameLst>
                                          <p:attrName>ppt_x</p:attrName>
                                        </p:attrNameLst>
                                      </p:cBhvr>
                                    </p:anim>
                                    <p:set>
                                      <p:cBhvr>
                                        <p:cTn id="115" dur="192" fill="hold"/>
                                        <p:tgtEl>
                                          <p:spTgt spid="2">
                                            <p:txEl>
                                              <p:pRg st="14" end="14"/>
                                            </p:txEl>
                                          </p:spTgt>
                                        </p:tgtEl>
                                        <p:attrNameLst>
                                          <p:attrName>ppt_y</p:attrName>
                                        </p:attrNameLst>
                                      </p:cBhvr>
                                      <p:to>
                                        <p:strVal val="(#ppt_y+0.4)"/>
                                      </p:to>
                                    </p:set>
                                    <p:anim from="(#ppt_y+0.4)" to="(#ppt_y)" calcmode="lin" valueType="num">
                                      <p:cBhvr>
                                        <p:cTn id="116" dur="308" accel="100000" fill="hold">
                                          <p:stCondLst>
                                            <p:cond delay="192"/>
                                          </p:stCondLst>
                                        </p:cTn>
                                        <p:tgtEl>
                                          <p:spTgt spid="2">
                                            <p:txEl>
                                              <p:pRg st="14" end="1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740911" y="1779183"/>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639263" y="2800071"/>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537835" y="2093595"/>
            <a:ext cx="9998075" cy="706755"/>
          </a:xfrm>
          <a:prstGeom prst="rect">
            <a:avLst/>
          </a:prstGeom>
          <a:noFill/>
        </p:spPr>
        <p:txBody>
          <a:bodyPr wrap="squar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Vista操作系统的取证与分析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11250" y="2736215"/>
            <a:ext cx="2887345" cy="107632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提取所有文件的时间信息：</a:t>
            </a:r>
          </a:p>
          <a:p>
            <a:pPr algn="just"/>
            <a:r>
              <a:rPr lang="zh-CN" altLang="en-US" sz="1600" dirty="0">
                <a:solidFill>
                  <a:schemeClr val="accent1"/>
                </a:solidFill>
                <a:latin typeface="微软雅黑" panose="020B0503020204020204" charset="-122"/>
                <a:ea typeface="微软雅黑" panose="020B0503020204020204" charset="-122"/>
              </a:rPr>
              <a:t>md5sum /t /s /p c:\bbs\*.* &gt; i:\网站内容\bbs\timestamp.txt</a:t>
            </a:r>
          </a:p>
        </p:txBody>
      </p:sp>
      <p:sp>
        <p:nvSpPr>
          <p:cNvPr id="79" name="文本框 58"/>
          <p:cNvSpPr txBox="1"/>
          <p:nvPr/>
        </p:nvSpPr>
        <p:spPr>
          <a:xfrm>
            <a:off x="6460490" y="2642235"/>
            <a:ext cx="3302000" cy="82994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 </a:t>
            </a:r>
            <a:r>
              <a:rPr lang="zh-CN" altLang="en-US" sz="1600" dirty="0">
                <a:solidFill>
                  <a:schemeClr val="accent1"/>
                </a:solidFill>
                <a:latin typeface="微软雅黑" panose="020B0503020204020204" charset="-122"/>
                <a:ea typeface="微软雅黑" panose="020B0503020204020204" charset="-122"/>
              </a:rPr>
              <a:t>计算所有提取文件的哈希值（在i:\网站内容\目录下运行）：</a:t>
            </a:r>
          </a:p>
          <a:p>
            <a:pPr algn="just"/>
            <a:r>
              <a:rPr lang="zh-CN" altLang="en-US" sz="1600" dirty="0">
                <a:solidFill>
                  <a:schemeClr val="accent1"/>
                </a:solidFill>
                <a:latin typeface="微软雅黑" panose="020B0503020204020204" charset="-122"/>
                <a:ea typeface="微软雅黑" panose="020B0503020204020204" charset="-122"/>
              </a:rPr>
              <a:t>md5sum /s /h bbs\*.* &gt;hash.txt</a:t>
            </a:r>
          </a:p>
        </p:txBody>
      </p:sp>
      <p:sp>
        <p:nvSpPr>
          <p:cNvPr id="82" name="文本框 60"/>
          <p:cNvSpPr txBox="1"/>
          <p:nvPr/>
        </p:nvSpPr>
        <p:spPr>
          <a:xfrm>
            <a:off x="9177020" y="5325110"/>
            <a:ext cx="3044825" cy="58356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计算hash.txt的哈希值：</a:t>
            </a:r>
          </a:p>
          <a:p>
            <a:pPr algn="just"/>
            <a:r>
              <a:rPr lang="zh-CN" altLang="en-US" sz="1600" dirty="0">
                <a:solidFill>
                  <a:schemeClr val="accent1"/>
                </a:solidFill>
                <a:latin typeface="微软雅黑" panose="020B0503020204020204" charset="-122"/>
                <a:ea typeface="微软雅黑" panose="020B0503020204020204" charset="-122"/>
              </a:rPr>
              <a:t>md5sum /h hash.txt</a:t>
            </a:r>
          </a:p>
        </p:txBody>
      </p:sp>
      <p:sp>
        <p:nvSpPr>
          <p:cNvPr id="85" name="文本框 62"/>
          <p:cNvSpPr txBox="1"/>
          <p:nvPr/>
        </p:nvSpPr>
        <p:spPr>
          <a:xfrm>
            <a:off x="3802380" y="5468620"/>
            <a:ext cx="3276600" cy="58356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拷贝“c:\bbs\”下所有内容到“i:\网站内容\bbs\”下</a:t>
            </a: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802133" y="3849024"/>
            <a:ext cx="2099921" cy="101729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55178" y="3140518"/>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17295"/>
            <a:chOff x="8563615" y="2945166"/>
            <a:chExt cx="2099921"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9076220"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4.1.1 固定证据</a:t>
            </a:r>
          </a:p>
        </p:txBody>
      </p:sp>
      <p:sp>
        <p:nvSpPr>
          <p:cNvPr id="2" name="文本框 1"/>
          <p:cNvSpPr txBox="1"/>
          <p:nvPr/>
        </p:nvSpPr>
        <p:spPr>
          <a:xfrm>
            <a:off x="431165" y="1115695"/>
            <a:ext cx="11329670" cy="1322070"/>
          </a:xfrm>
          <a:prstGeom prst="rect">
            <a:avLst/>
          </a:prstGeom>
          <a:noFill/>
        </p:spPr>
        <p:txBody>
          <a:bodyPr wrap="square" rtlCol="0">
            <a:spAutoFit/>
          </a:bodyPr>
          <a:lstStyle/>
          <a:p>
            <a:r>
              <a:rPr lang="zh-CN" altLang="en-US"/>
              <a:t>　</a:t>
            </a:r>
            <a:r>
              <a:rPr lang="zh-CN" altLang="en-US" sz="2000" b="1">
                <a:solidFill>
                  <a:schemeClr val="accent1"/>
                </a:solidFill>
              </a:rPr>
              <a:t>二、部分文件的固定</a:t>
            </a:r>
          </a:p>
          <a:p>
            <a:r>
              <a:rPr lang="zh-CN" altLang="en-US" sz="2000" b="1">
                <a:solidFill>
                  <a:schemeClr val="accent1"/>
                </a:solidFill>
              </a:rPr>
              <a:t>　　很多情况下仅仅需要固定部分文件。例如，在调查一个色情网站案件，发现了色情网站的网页目录，在这种情况下，仅仅需要拷贝色情网站的内容以及色情网站的日志。</a:t>
            </a:r>
          </a:p>
          <a:p>
            <a:r>
              <a:rPr lang="zh-CN" altLang="en-US" sz="2000" b="1">
                <a:solidFill>
                  <a:schemeClr val="accent1"/>
                </a:solidFill>
              </a:rPr>
              <a:t>　　假设色情网站的目录是C:\bbs</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blinds(horizontal)">
                                      <p:cBhvr>
                                        <p:cTn id="40" dur="500"/>
                                        <p:tgtEl>
                                          <p:spTgt spid="76"/>
                                        </p:tgtEl>
                                      </p:cBhvr>
                                    </p:animEffect>
                                  </p:childTnLst>
                                </p:cTn>
                              </p:par>
                            </p:childTnLst>
                          </p:cTn>
                        </p:par>
                        <p:par>
                          <p:cTn id="41" fill="hold">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blinds(horizontal)">
                                      <p:cBhvr>
                                        <p:cTn id="44" dur="500"/>
                                        <p:tgtEl>
                                          <p:spTgt spid="85"/>
                                        </p:tgtEl>
                                      </p:cBhvr>
                                    </p:animEffect>
                                  </p:childTnLst>
                                </p:cTn>
                              </p:par>
                            </p:childTnLst>
                          </p:cTn>
                        </p:par>
                        <p:par>
                          <p:cTn id="45" fill="hold">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blinds(horizontal)">
                                      <p:cBhvr>
                                        <p:cTn id="48" dur="500"/>
                                        <p:tgtEl>
                                          <p:spTgt spid="79"/>
                                        </p:tgtEl>
                                      </p:cBhvr>
                                    </p:animEffect>
                                  </p:childTnLst>
                                </p:cTn>
                              </p:par>
                            </p:childTnLst>
                          </p:cTn>
                        </p:par>
                        <p:par>
                          <p:cTn id="49" fill="hold">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blinds(horizontal)">
                                      <p:cBhvr>
                                        <p:cTn id="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2" grpId="0"/>
      <p:bldP spid="85"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4.4.1 引言</a:t>
            </a:r>
          </a:p>
        </p:txBody>
      </p:sp>
      <p:sp>
        <p:nvSpPr>
          <p:cNvPr id="2" name="文本框 1"/>
          <p:cNvSpPr txBox="1"/>
          <p:nvPr/>
        </p:nvSpPr>
        <p:spPr>
          <a:xfrm>
            <a:off x="390525" y="1844040"/>
            <a:ext cx="11410950" cy="2861310"/>
          </a:xfrm>
          <a:prstGeom prst="rect">
            <a:avLst/>
          </a:prstGeom>
          <a:noFill/>
        </p:spPr>
        <p:txBody>
          <a:bodyPr wrap="square" rtlCol="0">
            <a:spAutoFit/>
          </a:bodyPr>
          <a:lstStyle/>
          <a:p>
            <a:r>
              <a:rPr lang="zh-CN" altLang="en-US"/>
              <a:t>　</a:t>
            </a:r>
            <a:r>
              <a:rPr lang="zh-CN" altLang="en-US" sz="2000" b="1">
                <a:solidFill>
                  <a:schemeClr val="accent1"/>
                </a:solidFill>
              </a:rPr>
              <a:t>　微软在2007年正式发布Vista作为Windows XP的继承者，而后者曾经是世界上最为流行的操作系统。每一次旧版本系统被新版本系统取代的时候，新系统都会采用一些新技术，变更某些取证常用文件的位置，使得发现、挖掘和恢复数据的技术都需要相应更新，Vista操作系统的出现也不例外，计算机取证与司法鉴定也必须作出相应变化。</a:t>
            </a:r>
          </a:p>
          <a:p>
            <a:endParaRPr lang="zh-CN" altLang="en-US" sz="2000" b="1">
              <a:solidFill>
                <a:schemeClr val="accent1"/>
              </a:solidFill>
            </a:endParaRPr>
          </a:p>
          <a:p>
            <a:r>
              <a:rPr lang="zh-CN" altLang="en-US" sz="2000" b="1">
                <a:solidFill>
                  <a:schemeClr val="accent1"/>
                </a:solidFill>
              </a:rPr>
              <a:t>　　Vista有以下几个不同版本：Home Basic(家庭普通版)，Home Premium(家庭高级版)，Business(商用版)，Ultimate(旗舰版)和Enterprise(企业版)， Vista与取证相关的技术有BitLocker（驱动器加密），EFS(Encrypting File System，加密文件系统)，Backup and Restore(备份与转储)，Shadow Copy（影子副本），Instant Search(即时搜索)，以及全新的日志系统设计等。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p>
        </p:txBody>
      </p:sp>
      <p:cxnSp>
        <p:nvCxnSpPr>
          <p:cNvPr id="57" name="Straight Connector 29"/>
          <p:cNvCxnSpPr/>
          <p:nvPr/>
        </p:nvCxnSpPr>
        <p:spPr>
          <a:xfrm flipH="1" flipV="1">
            <a:off x="598805" y="4139565"/>
            <a:ext cx="11177270" cy="1270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617183" y="3512484"/>
            <a:ext cx="1354525" cy="1346200"/>
            <a:chOff x="3419865" y="1485373"/>
            <a:chExt cx="1015894"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19918" y="1555381"/>
              <a:ext cx="1015841" cy="622459"/>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TPM-Only</a:t>
              </a:r>
            </a:p>
          </p:txBody>
        </p:sp>
      </p:grpSp>
      <p:grpSp>
        <p:nvGrpSpPr>
          <p:cNvPr id="61" name="Group 66"/>
          <p:cNvGrpSpPr/>
          <p:nvPr/>
        </p:nvGrpSpPr>
        <p:grpSpPr>
          <a:xfrm>
            <a:off x="4186555" y="3568701"/>
            <a:ext cx="1323340" cy="1297305"/>
            <a:chOff x="4740674" y="1304399"/>
            <a:chExt cx="1804204"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0674" y="1495068"/>
              <a:ext cx="1804204" cy="70464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USB-Only</a:t>
              </a:r>
            </a:p>
          </p:txBody>
        </p:sp>
      </p:grpSp>
      <p:sp>
        <p:nvSpPr>
          <p:cNvPr id="66" name="Text Placeholder 3"/>
          <p:cNvSpPr txBox="1"/>
          <p:nvPr/>
        </p:nvSpPr>
        <p:spPr>
          <a:xfrm>
            <a:off x="3668395" y="4872355"/>
            <a:ext cx="236029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这种方式能够抵御硬件攻击，但对于预操作系统(pre-OS)阶段的攻击、盗窃或丢失USB以及在所有者不知情的情况下复制其USB中密钥的行为无法防范。</a:t>
            </a:r>
          </a:p>
        </p:txBody>
      </p:sp>
      <p:sp>
        <p:nvSpPr>
          <p:cNvPr id="69" name="Text Placeholder 3"/>
          <p:cNvSpPr txBox="1"/>
          <p:nvPr/>
        </p:nvSpPr>
        <p:spPr>
          <a:xfrm>
            <a:off x="1199515" y="5042535"/>
            <a:ext cx="2254250"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这种方式可以抵御任何的软件攻击，但对于某些特定的硬件攻击还有待测试。</a:t>
            </a:r>
          </a:p>
        </p:txBody>
      </p:sp>
      <p:grpSp>
        <p:nvGrpSpPr>
          <p:cNvPr id="70" name="Group 67"/>
          <p:cNvGrpSpPr/>
          <p:nvPr/>
        </p:nvGrpSpPr>
        <p:grpSpPr>
          <a:xfrm>
            <a:off x="6886575" y="3605530"/>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56033" y="1884074"/>
              <a:ext cx="1017895" cy="79255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TPM+PIN</a:t>
              </a:r>
            </a:p>
          </p:txBody>
        </p:sp>
      </p:grpSp>
      <p:grpSp>
        <p:nvGrpSpPr>
          <p:cNvPr id="73" name="Group 70"/>
          <p:cNvGrpSpPr/>
          <p:nvPr/>
        </p:nvGrpSpPr>
        <p:grpSpPr>
          <a:xfrm>
            <a:off x="9694358" y="3563302"/>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59670"/>
              <a:ext cx="1051560" cy="778502"/>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)TPM+USB</a:t>
              </a:r>
            </a:p>
          </p:txBody>
        </p:sp>
      </p:grpSp>
      <p:sp>
        <p:nvSpPr>
          <p:cNvPr id="78" name="Text Placeholder 3"/>
          <p:cNvSpPr txBox="1"/>
          <p:nvPr/>
        </p:nvSpPr>
        <p:spPr>
          <a:xfrm>
            <a:off x="9489440" y="4890771"/>
            <a:ext cx="1964055" cy="1615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这种方式具备两种方式的双重特点，即TPM的内置先验和USB的介入验证，但也同时拥有了两者的薄弱环节。</a:t>
            </a:r>
          </a:p>
        </p:txBody>
      </p:sp>
      <p:sp>
        <p:nvSpPr>
          <p:cNvPr id="81" name="Text Placeholder 3"/>
          <p:cNvSpPr txBox="1"/>
          <p:nvPr/>
        </p:nvSpPr>
        <p:spPr>
          <a:xfrm>
            <a:off x="6442710" y="4890770"/>
            <a:ext cx="251777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charset="-122"/>
                <a:ea typeface="微软雅黑" panose="020B0503020204020204" charset="-122"/>
              </a:rPr>
              <a:t>这种方式下，TPM首先验证计算机启动时的完整性，若检验通过，则需要用户填入PIN码(Personal Identification Number，首次启用BitLocker时要求输入的4到20位的数字)，PIN码验证通过之后才能启动操作系统。</a:t>
            </a:r>
          </a:p>
        </p:txBody>
      </p:sp>
      <p:sp>
        <p:nvSpPr>
          <p:cNvPr id="84" name="Arc 30"/>
          <p:cNvSpPr/>
          <p:nvPr/>
        </p:nvSpPr>
        <p:spPr>
          <a:xfrm rot="19051047">
            <a:off x="2429839" y="3022942"/>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234392" y="296198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940731" y="296261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36525" y="1001395"/>
            <a:ext cx="12044045" cy="2030095"/>
          </a:xfrm>
          <a:prstGeom prst="rect">
            <a:avLst/>
          </a:prstGeom>
          <a:noFill/>
        </p:spPr>
        <p:txBody>
          <a:bodyPr wrap="square" rtlCol="0">
            <a:spAutoFit/>
          </a:bodyPr>
          <a:lstStyle/>
          <a:p>
            <a:r>
              <a:rPr lang="zh-CN" altLang="en-US" b="1">
                <a:solidFill>
                  <a:schemeClr val="accent1"/>
                </a:solidFill>
              </a:rPr>
              <a:t>一、BitLocker</a:t>
            </a:r>
          </a:p>
          <a:p>
            <a:r>
              <a:rPr lang="zh-CN" altLang="en-US" b="1">
                <a:solidFill>
                  <a:schemeClr val="accent1"/>
                </a:solidFill>
              </a:rPr>
              <a:t>　　在Vista系统中的出现是该功能首次出现在Windows系列的系统中，但是仅在Ultimate和Enterprise版Vista上可用。BitLocker采用AES算法，能为硬盘上的某一个卷或全盘的数据提供加密以及认证服务。该功能需要手动实现，默认使用可信平台模块(TPM)——一种安装在许多新型电脑之上的芯片，能够提供加密/解密以及计算机启动前的完整性检查；没有TPM的计算机可以通过“密钥”锁住用户数据，例如u盘等可移动介质、指纹或是保存在.txt或是.bek文件中的密码，计算机在启动时读入这些数据以进行认证。加密之后的硬盘分区名称以“FVE-FS”开头。BitLocker允许使用者采用以上方法的不同组合，通过一种或两种方式进行认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4.4.2 Vista系统取证与分析</a:t>
            </a:r>
          </a:p>
        </p:txBody>
      </p:sp>
      <p:sp>
        <p:nvSpPr>
          <p:cNvPr id="2" name="文本框 1"/>
          <p:cNvSpPr txBox="1"/>
          <p:nvPr/>
        </p:nvSpPr>
        <p:spPr>
          <a:xfrm>
            <a:off x="179705" y="1056005"/>
            <a:ext cx="11673205" cy="1476375"/>
          </a:xfrm>
          <a:prstGeom prst="rect">
            <a:avLst/>
          </a:prstGeom>
          <a:noFill/>
        </p:spPr>
        <p:txBody>
          <a:bodyPr wrap="square" rtlCol="0">
            <a:spAutoFit/>
          </a:bodyPr>
          <a:lstStyle/>
          <a:p>
            <a:r>
              <a:rPr lang="zh-CN" altLang="en-US" b="1">
                <a:solidFill>
                  <a:schemeClr val="accent1"/>
                </a:solidFill>
              </a:rPr>
              <a:t>二、常用文件变更</a:t>
            </a:r>
            <a:r>
              <a:rPr lang="zh-CN" altLang="en-US"/>
              <a:t>　　</a:t>
            </a:r>
          </a:p>
          <a:p>
            <a:r>
              <a:rPr lang="zh-CN" altLang="en-US" b="1">
                <a:solidFill>
                  <a:schemeClr val="accent1"/>
                </a:solidFill>
              </a:rPr>
              <a:t>　　Vista系统中，一些取证鉴定中常用文件、文件夹的名称、位置等都发生了变化，下表是XP系统与Vista系统常用文件、文件夹位置的对比表，加“*”号的项使用了符号链接，另外，用户主目录下还出现了XP中没有的文件夹，例如Download文件夹用来存放默认下载的文件，Contacts文件夹存放用户的联系人，Links文件夹存放IE收藏夹，Searches存放用户保存的搜索记录。</a:t>
            </a:r>
          </a:p>
        </p:txBody>
      </p:sp>
      <p:graphicFrame>
        <p:nvGraphicFramePr>
          <p:cNvPr id="3" name="表格 2"/>
          <p:cNvGraphicFramePr/>
          <p:nvPr/>
        </p:nvGraphicFramePr>
        <p:xfrm>
          <a:off x="2673350" y="2532380"/>
          <a:ext cx="7073900" cy="4159885"/>
        </p:xfrm>
        <a:graphic>
          <a:graphicData uri="http://schemas.openxmlformats.org/drawingml/2006/table">
            <a:tbl>
              <a:tblPr firstRow="1" bandRow="1">
                <a:tableStyleId>{5940675A-B579-460E-94D1-54222C63F5DA}</a:tableStyleId>
              </a:tblPr>
              <a:tblGrid>
                <a:gridCol w="3215640">
                  <a:extLst>
                    <a:ext uri="{9D8B030D-6E8A-4147-A177-3AD203B41FA5}">
                      <a16:colId xmlns:a16="http://schemas.microsoft.com/office/drawing/2014/main" val="20000"/>
                    </a:ext>
                  </a:extLst>
                </a:gridCol>
                <a:gridCol w="3858260">
                  <a:extLst>
                    <a:ext uri="{9D8B030D-6E8A-4147-A177-3AD203B41FA5}">
                      <a16:colId xmlns:a16="http://schemas.microsoft.com/office/drawing/2014/main" val="20001"/>
                    </a:ext>
                  </a:extLst>
                </a:gridCol>
              </a:tblGrid>
              <a:tr h="277495">
                <a:tc>
                  <a:txBody>
                    <a:bodyPr/>
                    <a:lstStyle/>
                    <a:p>
                      <a:pPr indent="0" algn="ctr">
                        <a:buNone/>
                      </a:pPr>
                      <a:r>
                        <a:rPr lang="en-US" sz="1600" b="1">
                          <a:solidFill>
                            <a:srgbClr val="000003"/>
                          </a:solidFill>
                          <a:latin typeface="Times New Roman" panose="02020603050405020304" charset="0"/>
                          <a:cs typeface="Times New Roman" panose="02020603050405020304" charset="0"/>
                        </a:rPr>
                        <a:t>Windows XP</a:t>
                      </a:r>
                      <a:endParaRPr lang="en-US" altLang="en-US" sz="1600" b="1">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solidFill>
                            <a:srgbClr val="000003"/>
                          </a:solidFill>
                          <a:latin typeface="Times New Roman" panose="02020603050405020304" charset="0"/>
                          <a:cs typeface="Times New Roman" panose="02020603050405020304" charset="0"/>
                        </a:rPr>
                        <a:t>Vista</a:t>
                      </a:r>
                      <a:endParaRPr lang="en-US" altLang="en-US" sz="1600" b="1">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86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13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Settings\&lt;user&gt;\Local Settings*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\Users\&lt;user&gt;\AppData\Local</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\Start Menu*</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3"/>
                          </a:solidFill>
                          <a:latin typeface="Times New Roman" panose="02020603050405020304" charset="0"/>
                          <a:cs typeface="Times New Roman" panose="02020603050405020304" charset="0"/>
                        </a:rPr>
                        <a:t>AppData\Roaming\Microsoft\Windows\Start Menu</a:t>
                      </a:r>
                      <a:endParaRPr lang="en-US" altLang="en-US" sz="1600" b="0">
                        <a:solidFill>
                          <a:srgbClr val="000003"/>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99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Settings\&lt;user&gt;\Cookies*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3"/>
                          </a:solidFill>
                          <a:latin typeface="Times New Roman" panose="02020603050405020304" charset="0"/>
                          <a:cs typeface="Times New Roman" panose="02020603050405020304" charset="0"/>
                        </a:rPr>
                        <a:t>AppData\Roaming\Microsoft\Windows\Cookies\Low</a:t>
                      </a:r>
                      <a:endParaRPr lang="en-US" altLang="en-US" sz="1600" b="0">
                        <a:solidFill>
                          <a:srgbClr val="000003"/>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\Recent*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\AppData\Roaming\Microsoft\Windows\Recent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499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Templates</a:t>
                      </a:r>
                      <a:r>
                        <a:rPr lang="en-US" sz="1600" b="0">
                          <a:solidFill>
                            <a:srgbClr val="000003"/>
                          </a:solidFill>
                          <a:latin typeface="Times New Roman" panose="02020603050405020304" charset="0"/>
                          <a:cs typeface="Times New Roman" panose="02020603050405020304" charset="0"/>
                        </a:rPr>
                        <a: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\AppData\Roaming\Microsoft\Windows Templates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Settings\&lt;user&gt;\Application Data*</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\Users\&lt;user&gt;\AppData</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\Roaming</a:t>
                      </a:r>
                      <a:endParaRPr lang="en-US" altLang="en-US" sz="1600" b="0">
                        <a:solidFill>
                          <a:srgbClr val="000003"/>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34"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from="(-#ppt_w/2)" to="(#ppt_x)" calcmode="lin" valueType="num">
                                      <p:cBhvr>
                                        <p:cTn id="12" dur="600" fill="hold">
                                          <p:stCondLst>
                                            <p:cond delay="0"/>
                                          </p:stCondLst>
                                        </p:cTn>
                                        <p:tgtEl>
                                          <p:spTgt spid="3"/>
                                        </p:tgtEl>
                                        <p:attrNameLst>
                                          <p:attrName>ppt_x</p:attrName>
                                        </p:attrNameLst>
                                      </p:cBhvr>
                                    </p:anim>
                                    <p:anim from="0" to="-1.0" calcmode="lin" valueType="num">
                                      <p:cBhvr>
                                        <p:cTn id="13" dur="200" decel="50000" autoRev="1" fill="hold">
                                          <p:stCondLst>
                                            <p:cond delay="600"/>
                                          </p:stCondLst>
                                        </p:cTn>
                                        <p:tgtEl>
                                          <p:spTgt spid="3"/>
                                        </p:tgtEl>
                                        <p:attrNameLst>
                                          <p:attrName>xshear</p:attrName>
                                        </p:attrNameLst>
                                      </p:cBhvr>
                                    </p:anim>
                                    <p:animScale>
                                      <p:cBhvr>
                                        <p:cTn id="14" dur="200" decel="100000" autoRev="1" fill="hold">
                                          <p:stCondLst>
                                            <p:cond delay="600"/>
                                          </p:stCondLst>
                                        </p:cTn>
                                        <p:tgtEl>
                                          <p:spTgt spid="3"/>
                                        </p:tgtEl>
                                      </p:cBhvr>
                                      <p:from x="100000" y="100000"/>
                                      <p:to x="80000" y="100000"/>
                                    </p:animScale>
                                    <p:anim by="(#ppt_h/3+#ppt_w*0.1)" calcmode="lin" valueType="num">
                                      <p:cBhvr additive="sum">
                                        <p:cTn id="15"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9235" y="1443990"/>
            <a:ext cx="11733530" cy="3969385"/>
          </a:xfrm>
          <a:prstGeom prst="rect">
            <a:avLst/>
          </a:prstGeom>
          <a:noFill/>
        </p:spPr>
        <p:txBody>
          <a:bodyPr wrap="square" rtlCol="0">
            <a:spAutoFit/>
          </a:bodyPr>
          <a:lstStyle/>
          <a:p>
            <a:r>
              <a:rPr lang="zh-CN" altLang="en-US" b="1">
                <a:solidFill>
                  <a:schemeClr val="accent1"/>
                </a:solidFill>
              </a:rPr>
              <a:t>三、符号链接</a:t>
            </a:r>
          </a:p>
          <a:p>
            <a:endParaRPr lang="zh-CN" altLang="en-US" b="1">
              <a:solidFill>
                <a:schemeClr val="accent1"/>
              </a:solidFill>
            </a:endParaRPr>
          </a:p>
          <a:p>
            <a:r>
              <a:rPr lang="zh-CN" altLang="en-US" b="1">
                <a:solidFill>
                  <a:schemeClr val="accent1"/>
                </a:solidFill>
              </a:rPr>
              <a:t>　　在Vista中有些特殊的目录，例如“C:\Documents and Settings”或者“C:\user\All users”或者“C:\user\&lt;user&gt;\Local Settings”等等目录，这些目录默认状态下是隐藏的，打开隐藏文件查看，可以看到这些带着一个快捷方式的图标，它们在Windows XP下都是存在的，但在Vista下尝试点击时，系统会提示拒绝访问。其实这些目录在Vista中已经不存在了，之所以还存在一个“快捷方式”，是为了保持操作、应用程序的向后兼容性，以便于之前的应用程序在Vista上仍然能够找到原来的目录，而其实这些快捷方式已经指向到了Vista中新的目录。这种“快捷方式”就是Vista新型的NTFS符号链接(symbolic links，简写为symlinks，也称soft links)技术。</a:t>
            </a:r>
          </a:p>
          <a:p>
            <a:endParaRPr lang="zh-CN" altLang="en-US" b="1">
              <a:solidFill>
                <a:schemeClr val="accent1"/>
              </a:solidFill>
            </a:endParaRPr>
          </a:p>
          <a:p>
            <a:r>
              <a:rPr lang="zh-CN" altLang="en-US" b="1">
                <a:solidFill>
                  <a:schemeClr val="accent1"/>
                </a:solidFill>
              </a:rPr>
              <a:t>　　Vista中可以给文件或者目录创建符号链接，但symlinks不直接指向数据，它包含绝对路径或相对路径，路径是文本字符串，操作系统使用它辨别、指向目标文件系统的对象。Symlinks对用户来说是透明的，当用户或应用程序试图打开、访问或者写回一个符号链接的时候，会表现为直接对目标对象进行操作。默认情况下，Vista的symlinks允许用户创建文件系统对象的symlinks，symlinks是一个独立文件，其存在并不依赖于目标文件。</a:t>
            </a:r>
          </a:p>
          <a:p>
            <a:endParaRPr lang="zh-CN" altLang="en-US" b="1">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79095" y="1445260"/>
            <a:ext cx="11523345" cy="2861310"/>
          </a:xfrm>
          <a:prstGeom prst="rect">
            <a:avLst/>
          </a:prstGeom>
          <a:noFill/>
        </p:spPr>
        <p:txBody>
          <a:bodyPr wrap="square" rtlCol="0">
            <a:spAutoFit/>
          </a:bodyPr>
          <a:lstStyle/>
          <a:p>
            <a:r>
              <a:rPr lang="zh-CN" altLang="en-US" sz="2000" b="1">
                <a:solidFill>
                  <a:schemeClr val="accent1"/>
                </a:solidFill>
              </a:rPr>
              <a:t>四、EFS</a:t>
            </a:r>
          </a:p>
          <a:p>
            <a:endParaRPr lang="zh-CN" altLang="en-US" sz="2000" b="1">
              <a:solidFill>
                <a:schemeClr val="accent1"/>
              </a:solidFill>
            </a:endParaRPr>
          </a:p>
          <a:p>
            <a:r>
              <a:rPr lang="zh-CN" altLang="en-US" sz="2000" b="1">
                <a:solidFill>
                  <a:schemeClr val="accent1"/>
                </a:solidFill>
              </a:rPr>
              <a:t>　　它与BitLocker功能相似，但是仅对特定文件夹进行加密，不是整块硬盘。从Windows NT时代开始，这一技术就开始出现了，如今Vista的Business、Ultimate和Enterprise版本上可以实现。在Vista系统中，这一功能可以将密钥保存在外置存储卡上。</a:t>
            </a:r>
          </a:p>
          <a:p>
            <a:endParaRPr lang="zh-CN" altLang="en-US" sz="2000" b="1">
              <a:solidFill>
                <a:schemeClr val="accent1"/>
              </a:solidFill>
            </a:endParaRPr>
          </a:p>
          <a:p>
            <a:r>
              <a:rPr lang="zh-CN" altLang="en-US" sz="2000" b="1">
                <a:solidFill>
                  <a:schemeClr val="accent1"/>
                </a:solidFill>
              </a:rPr>
              <a:t>　　破解EFS的方法有：通过访问Windows目录，攻击者可以尝试字典攻击法快速获取用户的密码，绝大多数密码会在一天之内破解；页表中存在清晰的明文；加密过程会产生文件的临时副本，虽然在过程完成之后会被“删除”，但是使用硬盘分析工具仍能恢复出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12115" y="1245870"/>
            <a:ext cx="11380470" cy="1476375"/>
          </a:xfrm>
          <a:prstGeom prst="rect">
            <a:avLst/>
          </a:prstGeom>
          <a:noFill/>
        </p:spPr>
        <p:txBody>
          <a:bodyPr wrap="square" rtlCol="0">
            <a:spAutoFit/>
          </a:bodyPr>
          <a:lstStyle/>
          <a:p>
            <a:r>
              <a:rPr lang="zh-CN" altLang="en-US" b="1">
                <a:solidFill>
                  <a:schemeClr val="accent1"/>
                </a:solidFill>
              </a:rPr>
              <a:t>五、影子副本(Shadow Copy)</a:t>
            </a:r>
          </a:p>
          <a:p>
            <a:endParaRPr lang="zh-CN" altLang="en-US" b="1">
              <a:solidFill>
                <a:schemeClr val="accent1"/>
              </a:solidFill>
            </a:endParaRPr>
          </a:p>
          <a:p>
            <a:r>
              <a:rPr lang="zh-CN" altLang="en-US" b="1">
                <a:solidFill>
                  <a:schemeClr val="accent1"/>
                </a:solidFill>
              </a:rPr>
              <a:t>　　这是Vista的另一个特色功能，在Business、Ultimate和Enterprise版本中可用，它可以自动存储并恢复工作过程中使用到文件的较早版本，且此功能默认开启。影子副本在工作的时候只存储更改过的数据块，并非全部文件。该功能给数据恢复增加了困难，但同时也是Vista取证鉴定的重点之一。 </a:t>
            </a:r>
          </a:p>
        </p:txBody>
      </p:sp>
      <p:pic>
        <p:nvPicPr>
          <p:cNvPr id="3" name="图片 -2147482505"/>
          <p:cNvPicPr>
            <a:picLocks noChangeAspect="1"/>
          </p:cNvPicPr>
          <p:nvPr/>
        </p:nvPicPr>
        <p:blipFill>
          <a:blip r:embed="rId3"/>
          <a:stretch>
            <a:fillRect/>
          </a:stretch>
        </p:blipFill>
        <p:spPr>
          <a:xfrm>
            <a:off x="4308475" y="2812415"/>
            <a:ext cx="3916680" cy="381889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八、元数据与可选数据流</a:t>
            </a:r>
          </a:p>
        </p:txBody>
      </p:sp>
      <p:sp>
        <p:nvSpPr>
          <p:cNvPr id="20" name="KSO_GT2.1.1"/>
          <p:cNvSpPr txBox="1"/>
          <p:nvPr/>
        </p:nvSpPr>
        <p:spPr>
          <a:xfrm>
            <a:off x="6410325" y="4332605"/>
            <a:ext cx="5738495" cy="251333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元数据(metadata)是用来描述文件有关信息的数据。可选数据流(Alternate Data Streams，ADS)是文件流形式的一种，XP系统中没有提供本地的ADS查看工具，观察文件大小时它们的大小也不包含在内，这就为数据隐藏提供了非常有利的条件；Vista以及Windows7系统下可以使用dir命令的“/r”选项显示ADS。</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七、事件日志系统</a:t>
            </a:r>
          </a:p>
        </p:txBody>
      </p:sp>
      <p:cxnSp>
        <p:nvCxnSpPr>
          <p:cNvPr id="22" name="肘形连接符 27"/>
          <p:cNvCxnSpPr>
            <a:cxnSpLocks noChangeShapeType="1"/>
          </p:cNvCxnSpPr>
          <p:nvPr/>
        </p:nvCxnSpPr>
        <p:spPr bwMode="auto">
          <a:xfrm flipV="1">
            <a:off x="4446905" y="3398520"/>
            <a:ext cx="1344930" cy="699135"/>
          </a:xfrm>
          <a:prstGeom prst="bentConnector3">
            <a:avLst>
              <a:gd name="adj1" fmla="val 5004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791835" y="2129790"/>
            <a:ext cx="6356985" cy="220281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Vista 操作系统中的事件日志系统进行了全新的设计，该系统基于XML 技术，默认存储目录是%systemroot%\system32\winevt\logs，扩展名.evtx (XP系统下日志扩展名为.evt)。文件包括一个较小的文件头和一系列的数据块，每个数据块又包含整数条的事件记录。</a:t>
            </a:r>
          </a:p>
        </p:txBody>
      </p:sp>
      <p:cxnSp>
        <p:nvCxnSpPr>
          <p:cNvPr id="24" name="肘形连接符 8"/>
          <p:cNvCxnSpPr>
            <a:cxnSpLocks noChangeShapeType="1"/>
          </p:cNvCxnSpPr>
          <p:nvPr/>
        </p:nvCxnSpPr>
        <p:spPr bwMode="auto">
          <a:xfrm flipV="1">
            <a:off x="5437505" y="5334000"/>
            <a:ext cx="972820" cy="463550"/>
          </a:xfrm>
          <a:prstGeom prst="bentConnector3">
            <a:avLst>
              <a:gd name="adj1" fmla="val 50065"/>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六、事务型NTFS(Transactional NTFS</a:t>
            </a:r>
            <a:r>
              <a:rPr lang="zh-CN" altLang="en-US" sz="2400" kern="0" dirty="0">
                <a:solidFill>
                  <a:prstClr val="black"/>
                </a:solidFill>
                <a:latin typeface="微软雅黑" panose="020B0503020204020204" charset="-122"/>
                <a:ea typeface="微软雅黑" panose="020B0503020204020204" charset="-122"/>
              </a:rPr>
              <a:t>)</a:t>
            </a:r>
          </a:p>
        </p:txBody>
      </p:sp>
      <p:sp>
        <p:nvSpPr>
          <p:cNvPr id="26" name="KSO_GT2.1.1"/>
          <p:cNvSpPr txBox="1"/>
          <p:nvPr/>
        </p:nvSpPr>
        <p:spPr>
          <a:xfrm>
            <a:off x="5596890" y="50800"/>
            <a:ext cx="6462395" cy="22758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T-NTFS是Vista采用的新型的文件系统，提供数据的原子写。一个文件被修改并保存之后，该项技术并没有在原文件中重写改动的部分，而是生成了一个改动后文件的拷贝。T-NTFS把对文件的操作看作是一系列事务，只有操作进行完之后事务才会写回硬盘，这使得写入过程中遭遇错误或系统崩溃的情况下能够避免破坏文件，保证其完整性。</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107126" y="5827082"/>
            <a:ext cx="11704955" cy="393699"/>
            <a:chOff x="4319" y="4366069"/>
            <a:chExt cx="9754126" cy="328083"/>
          </a:xfrm>
        </p:grpSpPr>
        <p:sp>
          <p:nvSpPr>
            <p:cNvPr id="52" name="矩形 51"/>
            <p:cNvSpPr/>
            <p:nvPr/>
          </p:nvSpPr>
          <p:spPr>
            <a:xfrm>
              <a:off x="1010794" y="4630652"/>
              <a:ext cx="784965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4319" y="4366069"/>
              <a:ext cx="9754126"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Cache: \Users\&lt;username&gt;\AppData\Local\Microsoft\Windows\Temporary InternetFiles\</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1692241" y="5307360"/>
            <a:ext cx="9740900" cy="427354"/>
            <a:chOff x="1195537" y="4469367"/>
            <a:chExt cx="8117414" cy="356128"/>
          </a:xfrm>
        </p:grpSpPr>
        <p:sp>
          <p:nvSpPr>
            <p:cNvPr id="120" name="TextBox 2"/>
            <p:cNvSpPr txBox="1"/>
            <p:nvPr/>
          </p:nvSpPr>
          <p:spPr>
            <a:xfrm>
              <a:off x="1195537" y="4469367"/>
              <a:ext cx="8117414" cy="2910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\Users\&lt;username&gt;\AppData\Local\Microsoft\Windows\Temporary InternetFiles\Low</a:t>
              </a:r>
            </a:p>
          </p:txBody>
        </p:sp>
        <p:sp>
          <p:nvSpPr>
            <p:cNvPr id="121" name="矩形 120"/>
            <p:cNvSpPr/>
            <p:nvPr/>
          </p:nvSpPr>
          <p:spPr>
            <a:xfrm>
              <a:off x="1227639" y="4761995"/>
              <a:ext cx="7668151"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1849759" y="4874261"/>
            <a:ext cx="10441943" cy="433071"/>
            <a:chOff x="4478970" y="1635053"/>
            <a:chExt cx="1920763" cy="360921"/>
          </a:xfrm>
        </p:grpSpPr>
        <p:sp>
          <p:nvSpPr>
            <p:cNvPr id="123" name="TextBox 4"/>
            <p:cNvSpPr txBox="1"/>
            <p:nvPr/>
          </p:nvSpPr>
          <p:spPr>
            <a:xfrm>
              <a:off x="4478970" y="1635053"/>
              <a:ext cx="1920763" cy="2910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Cookies: \Users\&lt;user&gt;\AppData\Roaming\Microsoft\Windows\Cookies</a:t>
              </a:r>
            </a:p>
          </p:txBody>
        </p:sp>
        <p:sp>
          <p:nvSpPr>
            <p:cNvPr id="124" name="矩形 123"/>
            <p:cNvSpPr/>
            <p:nvPr/>
          </p:nvSpPr>
          <p:spPr>
            <a:xfrm>
              <a:off x="4739681" y="1932469"/>
              <a:ext cx="1498975" cy="63505"/>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36194" y="3266440"/>
            <a:ext cx="7751626" cy="424815"/>
            <a:chOff x="1378512" y="1677677"/>
            <a:chExt cx="5054598" cy="354013"/>
          </a:xfrm>
        </p:grpSpPr>
        <p:sp>
          <p:nvSpPr>
            <p:cNvPr id="126" name="TextBox 22"/>
            <p:cNvSpPr txBox="1"/>
            <p:nvPr/>
          </p:nvSpPr>
          <p:spPr>
            <a:xfrm>
              <a:off x="1378512" y="1677677"/>
              <a:ext cx="505459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\Users\&lt;user&gt;\AppData\Roaming\Microsoft\Windows\Cookies\Low</a:t>
              </a:r>
            </a:p>
          </p:txBody>
        </p:sp>
        <p:sp>
          <p:nvSpPr>
            <p:cNvPr id="127" name="矩形 126"/>
            <p:cNvSpPr/>
            <p:nvPr/>
          </p:nvSpPr>
          <p:spPr>
            <a:xfrm>
              <a:off x="1431098" y="1968190"/>
              <a:ext cx="4656150"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zh-CN" altLang="en-US" sz="2400" b="1" dirty="0">
              <a:solidFill>
                <a:prstClr val="black">
                  <a:lumMod val="75000"/>
                  <a:lumOff val="25000"/>
                </a:prstClr>
              </a:solidFill>
              <a:latin typeface="微软雅黑" panose="020B0503020204020204" charset="-122"/>
            </a:endParaRP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p>
        </p:txBody>
      </p:sp>
      <p:grpSp>
        <p:nvGrpSpPr>
          <p:cNvPr id="4" name="组合 3"/>
          <p:cNvGrpSpPr/>
          <p:nvPr/>
        </p:nvGrpSpPr>
        <p:grpSpPr>
          <a:xfrm>
            <a:off x="245500" y="2882296"/>
            <a:ext cx="8662670" cy="460375"/>
            <a:chOff x="2343299" y="4159628"/>
            <a:chExt cx="7218889" cy="383646"/>
          </a:xfrm>
        </p:grpSpPr>
        <p:sp>
          <p:nvSpPr>
            <p:cNvPr id="5" name="TextBox 2"/>
            <p:cNvSpPr txBox="1"/>
            <p:nvPr/>
          </p:nvSpPr>
          <p:spPr>
            <a:xfrm>
              <a:off x="2343299" y="4159628"/>
              <a:ext cx="7218889"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History: \Users\&lt;user&gt;\AppData\Local\Microsoft\Windows\History\History.IE5 </a:t>
              </a:r>
            </a:p>
          </p:txBody>
        </p:sp>
        <p:sp>
          <p:nvSpPr>
            <p:cNvPr id="6" name="矩形 5"/>
            <p:cNvSpPr/>
            <p:nvPr/>
          </p:nvSpPr>
          <p:spPr>
            <a:xfrm>
              <a:off x="2343299" y="4479774"/>
              <a:ext cx="715221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990092" y="2580640"/>
            <a:ext cx="11002645" cy="403225"/>
            <a:chOff x="2812610" y="4049874"/>
            <a:chExt cx="1368152" cy="336074"/>
          </a:xfrm>
        </p:grpSpPr>
        <p:sp>
          <p:nvSpPr>
            <p:cNvPr id="8" name="TextBox 2"/>
            <p:cNvSpPr txBox="1"/>
            <p:nvPr/>
          </p:nvSpPr>
          <p:spPr>
            <a:xfrm>
              <a:off x="2812610" y="4049874"/>
              <a:ext cx="1368152" cy="2910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\Users\&lt;user&gt;\AppData\Local\Microsoft\Windows\History\Low\History.IE5 </a:t>
              </a:r>
            </a:p>
          </p:txBody>
        </p:sp>
        <p:sp>
          <p:nvSpPr>
            <p:cNvPr id="9" name="矩形 8"/>
            <p:cNvSpPr/>
            <p:nvPr/>
          </p:nvSpPr>
          <p:spPr>
            <a:xfrm>
              <a:off x="3039306" y="4322438"/>
              <a:ext cx="914839" cy="6351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100330" y="889000"/>
            <a:ext cx="12093575" cy="1691640"/>
          </a:xfrm>
          <a:prstGeom prst="rect">
            <a:avLst/>
          </a:prstGeom>
          <a:noFill/>
        </p:spPr>
        <p:txBody>
          <a:bodyPr wrap="square" rtlCol="0">
            <a:spAutoFit/>
          </a:bodyPr>
          <a:lstStyle/>
          <a:p>
            <a:r>
              <a:rPr lang="zh-CN" altLang="en-US"/>
              <a:t>　　</a:t>
            </a:r>
            <a:r>
              <a:rPr lang="zh-CN" altLang="en-US" sz="2000" b="1">
                <a:solidFill>
                  <a:schemeClr val="accent1"/>
                </a:solidFill>
              </a:rPr>
              <a:t>九、其他</a:t>
            </a:r>
          </a:p>
          <a:p>
            <a:r>
              <a:rPr lang="zh-CN" altLang="en-US" sz="2000" b="1">
                <a:solidFill>
                  <a:schemeClr val="accent1"/>
                </a:solidFill>
              </a:rPr>
              <a:t>       </a:t>
            </a:r>
            <a:r>
              <a:rPr lang="zh-CN" altLang="en-US" sz="1600" b="1">
                <a:solidFill>
                  <a:schemeClr val="accent1"/>
                </a:solidFill>
              </a:rPr>
              <a:t>  Vista采用了深度防御的方法以限制应用程序对系统中某些位置的写入，这被称为“安全模式”（Protected Mode）。IE 7浏览器默认运行于安全模式下，该模式在系统中设置了多个防御层，使用用户账号控制(User Account Control，UAC)、强制完整性控制(Mandatory Integrity Control，MIC)和用户权限隔离(User Interface Privilege Isolation，UIPI)技术保护数据。安全模式下，IE7保持低完整度(low integrity)，任何想要添加到IE7的插件，如toolbar、ActiveX等都将运行在IE的进程内，因此IE7及其插件只能写到低完整度的文件夹里，标示为“Low”。安全模式的出现使得IE7拥有两套存放cookies、history、以及临时文件的文件夹。这些位置是：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8421" y="5929951"/>
            <a:ext cx="1641783" cy="773060"/>
            <a:chOff x="948352" y="4409460"/>
            <a:chExt cx="1368152" cy="644217"/>
          </a:xfrm>
        </p:grpSpPr>
        <p:sp>
          <p:nvSpPr>
            <p:cNvPr id="52" name="矩形 51"/>
            <p:cNvSpPr/>
            <p:nvPr/>
          </p:nvSpPr>
          <p:spPr>
            <a:xfrm>
              <a:off x="1055773" y="498166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48352" y="4409460"/>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系统日期和时间</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079591" y="5382924"/>
            <a:ext cx="1641783" cy="694110"/>
            <a:chOff x="2434316" y="4549270"/>
            <a:chExt cx="1368152" cy="578424"/>
          </a:xfrm>
        </p:grpSpPr>
        <p:sp>
          <p:nvSpPr>
            <p:cNvPr id="120" name="TextBox 2"/>
            <p:cNvSpPr txBox="1"/>
            <p:nvPr/>
          </p:nvSpPr>
          <p:spPr>
            <a:xfrm>
              <a:off x="2434316" y="4549270"/>
              <a:ext cx="1368152" cy="50641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最近运行的进程列表</a:t>
              </a:r>
            </a:p>
          </p:txBody>
        </p:sp>
        <p:sp>
          <p:nvSpPr>
            <p:cNvPr id="121" name="矩形 120"/>
            <p:cNvSpPr/>
            <p:nvPr/>
          </p:nvSpPr>
          <p:spPr>
            <a:xfrm>
              <a:off x="2539973" y="5055686"/>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8160" y="4910828"/>
            <a:ext cx="1641783" cy="694110"/>
            <a:chOff x="4287407" y="2006557"/>
            <a:chExt cx="1368152" cy="578425"/>
          </a:xfrm>
        </p:grpSpPr>
        <p:sp>
          <p:nvSpPr>
            <p:cNvPr id="123" name="TextBox 4"/>
            <p:cNvSpPr txBox="1"/>
            <p:nvPr/>
          </p:nvSpPr>
          <p:spPr>
            <a:xfrm>
              <a:off x="4287407" y="2006557"/>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最近打开的套接字列表</a:t>
              </a:r>
            </a:p>
          </p:txBody>
        </p:sp>
        <p:sp>
          <p:nvSpPr>
            <p:cNvPr id="124" name="矩形 123"/>
            <p:cNvSpPr/>
            <p:nvPr/>
          </p:nvSpPr>
          <p:spPr>
            <a:xfrm>
              <a:off x="4462385" y="2512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6249541" y="4480824"/>
            <a:ext cx="1641783" cy="952551"/>
            <a:chOff x="5210068" y="1867648"/>
            <a:chExt cx="1368152" cy="793794"/>
          </a:xfrm>
        </p:grpSpPr>
        <p:sp>
          <p:nvSpPr>
            <p:cNvPr id="126" name="TextBox 22"/>
            <p:cNvSpPr txBox="1"/>
            <p:nvPr/>
          </p:nvSpPr>
          <p:spPr>
            <a:xfrm>
              <a:off x="5210068" y="1867648"/>
              <a:ext cx="1368152" cy="7217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在打开的套接字上进行监听的应用程序</a:t>
              </a:r>
            </a:p>
          </p:txBody>
        </p:sp>
        <p:sp>
          <p:nvSpPr>
            <p:cNvPr id="127" name="矩形 126"/>
            <p:cNvSpPr/>
            <p:nvPr/>
          </p:nvSpPr>
          <p:spPr>
            <a:xfrm>
              <a:off x="5354354" y="258943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zh-CN" altLang="en-US" sz="2400" b="1" dirty="0">
              <a:solidFill>
                <a:prstClr val="black">
                  <a:lumMod val="75000"/>
                  <a:lumOff val="25000"/>
                </a:prstClr>
              </a:solidFill>
              <a:latin typeface="微软雅黑" panose="020B0503020204020204" charset="-122"/>
            </a:endParaRP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p>
        </p:txBody>
      </p:sp>
      <p:grpSp>
        <p:nvGrpSpPr>
          <p:cNvPr id="4" name="组合 3"/>
          <p:cNvGrpSpPr/>
          <p:nvPr/>
        </p:nvGrpSpPr>
        <p:grpSpPr>
          <a:xfrm>
            <a:off x="8484202" y="4049425"/>
            <a:ext cx="1641783" cy="694319"/>
            <a:chOff x="2345063" y="3318781"/>
            <a:chExt cx="1368152" cy="578599"/>
          </a:xfrm>
        </p:grpSpPr>
        <p:sp>
          <p:nvSpPr>
            <p:cNvPr id="5" name="TextBox 2"/>
            <p:cNvSpPr txBox="1"/>
            <p:nvPr/>
          </p:nvSpPr>
          <p:spPr>
            <a:xfrm>
              <a:off x="2345063" y="3318781"/>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当前登陆的用户列表</a:t>
              </a:r>
            </a:p>
          </p:txBody>
        </p:sp>
        <p:sp>
          <p:nvSpPr>
            <p:cNvPr id="6" name="矩形 5"/>
            <p:cNvSpPr/>
            <p:nvPr/>
          </p:nvSpPr>
          <p:spPr>
            <a:xfrm>
              <a:off x="2528507" y="3825372"/>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0542238" y="3533593"/>
            <a:ext cx="1641783" cy="922232"/>
            <a:chOff x="2384751" y="3184021"/>
            <a:chExt cx="1368152" cy="768526"/>
          </a:xfrm>
        </p:grpSpPr>
        <p:sp>
          <p:nvSpPr>
            <p:cNvPr id="8" name="TextBox 2"/>
            <p:cNvSpPr txBox="1"/>
            <p:nvPr/>
          </p:nvSpPr>
          <p:spPr>
            <a:xfrm>
              <a:off x="2384751" y="3184021"/>
              <a:ext cx="1368152"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当前或者最近与系统建立连接的系统列表</a:t>
              </a:r>
            </a:p>
          </p:txBody>
        </p:sp>
        <p:sp>
          <p:nvSpPr>
            <p:cNvPr id="9" name="矩形 8"/>
            <p:cNvSpPr/>
            <p:nvPr/>
          </p:nvSpPr>
          <p:spPr>
            <a:xfrm>
              <a:off x="2525156" y="3867880"/>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38735" y="1064260"/>
            <a:ext cx="12093575" cy="2245360"/>
          </a:xfrm>
          <a:prstGeom prst="rect">
            <a:avLst/>
          </a:prstGeom>
          <a:noFill/>
        </p:spPr>
        <p:txBody>
          <a:bodyPr wrap="square" rtlCol="0">
            <a:spAutoFit/>
          </a:bodyPr>
          <a:lstStyle/>
          <a:p>
            <a:r>
              <a:rPr lang="zh-CN" altLang="en-US"/>
              <a:t>　　</a:t>
            </a:r>
            <a:r>
              <a:rPr lang="zh-CN" altLang="en-US" sz="2000" b="1">
                <a:solidFill>
                  <a:schemeClr val="accent1"/>
                </a:solidFill>
              </a:rPr>
              <a:t>三、固定易丢失的证据</a:t>
            </a:r>
          </a:p>
          <a:p>
            <a:r>
              <a:rPr lang="zh-CN" altLang="en-US" sz="2000" b="1">
                <a:solidFill>
                  <a:schemeClr val="accent1"/>
                </a:solidFill>
              </a:rPr>
              <a:t>　　1）易丢失的证据的范畴</a:t>
            </a:r>
          </a:p>
          <a:p>
            <a:r>
              <a:rPr lang="zh-CN" altLang="en-US" sz="2000" b="1">
                <a:solidFill>
                  <a:schemeClr val="accent1"/>
                </a:solidFill>
              </a:rPr>
              <a:t>　　一般情况下，当发现Windows系统受到入侵而需要对系统进行取证分析时，首先需要关闭系统，然后对硬盘进行按位备份以做进一步的分析。但一旦关机，有些重要的入侵证据往往会消失，这些证据一般存在于被入侵机器的寄存器、缓存或内存中，主要包括网络连接情况、正在运行的进程状态等信息。这些证据往往被称为易失性证据，系统关闭后，这些证据就会全部丢失，而且不可能恢复。</a:t>
            </a:r>
          </a:p>
          <a:p>
            <a:r>
              <a:rPr lang="zh-CN" altLang="en-US" sz="2000" b="1">
                <a:solidFill>
                  <a:schemeClr val="accent1"/>
                </a:solidFill>
              </a:rPr>
              <a:t>易失性证据主要包括：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37820" y="1196340"/>
            <a:ext cx="11733530" cy="4799965"/>
          </a:xfrm>
          <a:prstGeom prst="rect">
            <a:avLst/>
          </a:prstGeom>
          <a:noFill/>
        </p:spPr>
        <p:txBody>
          <a:bodyPr wrap="square" rtlCol="0">
            <a:spAutoFit/>
          </a:bodyPr>
          <a:lstStyle/>
          <a:p>
            <a:r>
              <a:rPr lang="zh-CN" altLang="en-US" b="1">
                <a:solidFill>
                  <a:schemeClr val="accent1"/>
                </a:solidFill>
              </a:rPr>
              <a:t>现场数据收集主要分为以下几个步骤：</a:t>
            </a:r>
          </a:p>
          <a:p>
            <a:r>
              <a:rPr lang="zh-CN" altLang="en-US" b="1">
                <a:solidFill>
                  <a:schemeClr val="accent1"/>
                </a:solidFill>
              </a:rPr>
              <a:t>　　打开一个可信的命令行解释程序。</a:t>
            </a:r>
          </a:p>
          <a:p>
            <a:r>
              <a:rPr lang="zh-CN" altLang="en-US" b="1">
                <a:solidFill>
                  <a:schemeClr val="accent1"/>
                </a:solidFill>
              </a:rPr>
              <a:t>　　作为一名攻击者，总是希望把未经授权的访问，隐藏到系统管理员帐户中去。如果攻击者在已攻破的服务器上，放置一个经过修改的命令行shell版本，那么就可以隐藏从攻击工作站上发出的连接，这样，就可以进一步攻击了。</a:t>
            </a:r>
          </a:p>
          <a:p>
            <a:r>
              <a:rPr lang="zh-CN" altLang="en-US" b="1">
                <a:solidFill>
                  <a:schemeClr val="accent1"/>
                </a:solidFill>
              </a:rPr>
              <a:t>由于命令行shell可以被修改，取证人员不能相信它的输出。因此，在现场进行数据收集时，取证人员必须带上自己的命令行解释程序。</a:t>
            </a:r>
          </a:p>
          <a:p>
            <a:r>
              <a:rPr lang="zh-CN" altLang="en-US" b="1">
                <a:solidFill>
                  <a:schemeClr val="accent1"/>
                </a:solidFill>
              </a:rPr>
              <a:t>　　初始响应工具中所需的第一个工具便是可信的命令行shell。登陆到受害者机器后，请选择start|run，然后输入下面的命令x:\cmd.exe。</a:t>
            </a:r>
          </a:p>
          <a:p>
            <a:r>
              <a:rPr lang="zh-CN" altLang="en-US" b="1">
                <a:solidFill>
                  <a:schemeClr val="accent1"/>
                </a:solidFill>
              </a:rPr>
              <a:t>　　数据收集系统的准备。</a:t>
            </a:r>
          </a:p>
          <a:p>
            <a:r>
              <a:rPr lang="zh-CN" altLang="en-US" b="1">
                <a:solidFill>
                  <a:schemeClr val="accent1"/>
                </a:solidFill>
              </a:rPr>
              <a:t>　　在数据收集的过程中，不能将收集到的数据写回到被入侵机器的硬盘上。一个最简单的方法是将收集到的证据写到移动硬盘上，但是有时无法容纳所有的证据。我们常用的方法是利用“瑞士军刀”netcat通过网络将收集到的证据传送到司法鉴定工作站上。</a:t>
            </a:r>
          </a:p>
          <a:p>
            <a:r>
              <a:rPr lang="zh-CN" altLang="en-US" b="1">
                <a:solidFill>
                  <a:schemeClr val="accent1"/>
                </a:solidFill>
              </a:rPr>
              <a:t>　　首先在司法鉴定工作站上运行以下命令，使司法鉴定工作站处于监听状态：</a:t>
            </a:r>
          </a:p>
          <a:p>
            <a:r>
              <a:rPr lang="zh-CN" altLang="en-US" b="1">
                <a:solidFill>
                  <a:schemeClr val="accent1"/>
                </a:solidFill>
              </a:rPr>
              <a:t>　　x:\netcat –l –p 55555&gt;&gt;d:\evidence.txt</a:t>
            </a:r>
          </a:p>
          <a:p>
            <a:r>
              <a:rPr lang="zh-CN" altLang="en-US" b="1">
                <a:solidFill>
                  <a:schemeClr val="accent1"/>
                </a:solidFill>
              </a:rPr>
              <a:t>　　上面的命令是在司法鉴定工作站上打开一个监听端口，同时将接受到的数据重定向到d盘evidence.txt文件中去。</a:t>
            </a:r>
          </a:p>
          <a:p>
            <a:r>
              <a:rPr lang="zh-CN" altLang="en-US" b="1">
                <a:solidFill>
                  <a:schemeClr val="accent1"/>
                </a:solidFill>
              </a:rPr>
              <a:t>当司法鉴定工作站准备就绪以后，我们可以在被入侵机器上运行以下命令将收集到的证据传送到司法鉴定工作站上：</a:t>
            </a:r>
          </a:p>
          <a:p>
            <a:r>
              <a:rPr lang="zh-CN" altLang="en-US" b="1">
                <a:solidFill>
                  <a:schemeClr val="accent1"/>
                </a:solidFill>
              </a:rPr>
              <a:t>　　x:\netcat 司法鉴定工作站Ip地址 55555 -e命令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plus(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031221" y="2888342"/>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4992123" y="4499690"/>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8337921" y="2860825"/>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067435" y="2816225"/>
            <a:ext cx="3829685"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在响应过程中，首先在被入侵机器上运行的命令之一是fport。Fport是一个由foundstone公司发布的免费工具。该工具将受害者机器上每个打开的TCP和UDP端口映射到系统中的一个正在运行的文件上。</a:t>
            </a:r>
          </a:p>
        </p:txBody>
      </p:sp>
      <p:sp>
        <p:nvSpPr>
          <p:cNvPr id="79" name="文本框 58"/>
          <p:cNvSpPr txBox="1"/>
          <p:nvPr/>
        </p:nvSpPr>
        <p:spPr>
          <a:xfrm>
            <a:off x="8374380" y="2816225"/>
            <a:ext cx="3759200"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进程列表是我们想捕获的重要的易失性数据之一。可以使用pslist工具来完成这项工作。进程列表将显示出任何恶意的进程，例如后门程序、嗅探器和口令破解程序。当攻击者击破一个系统后，可能会在该系统上运行这些程序。</a:t>
            </a:r>
          </a:p>
        </p:txBody>
      </p:sp>
      <p:sp>
        <p:nvSpPr>
          <p:cNvPr id="85" name="文本框 62"/>
          <p:cNvSpPr txBox="1"/>
          <p:nvPr/>
        </p:nvSpPr>
        <p:spPr>
          <a:xfrm>
            <a:off x="5076825" y="5253355"/>
            <a:ext cx="4204335"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Netstat显示了受害者机器的当前连接的网络信息。这些信息可以帮助我们发现一些犯罪行为。该工具的使用相当简单。可以输入下面的命令得到被攻击系统的网络连接IP地址和所有打开的端口信息：</a:t>
            </a:r>
          </a:p>
          <a:p>
            <a:pPr algn="just"/>
            <a:r>
              <a:rPr lang="zh-CN" altLang="en-US" sz="1600" dirty="0">
                <a:solidFill>
                  <a:schemeClr val="accent1"/>
                </a:solidFill>
                <a:latin typeface="微软雅黑" panose="020B0503020204020204" charset="-122"/>
                <a:ea typeface="微软雅黑" panose="020B0503020204020204" charset="-122"/>
              </a:rPr>
              <a:t>x:\netstat –an</a:t>
            </a:r>
          </a:p>
        </p:txBody>
      </p:sp>
      <p:grpSp>
        <p:nvGrpSpPr>
          <p:cNvPr id="86" name="组合 85"/>
          <p:cNvGrpSpPr/>
          <p:nvPr/>
        </p:nvGrpSpPr>
        <p:grpSpPr>
          <a:xfrm>
            <a:off x="1031452" y="4513580"/>
            <a:ext cx="1205653" cy="739987"/>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626952" y="3191342"/>
              <a:ext cx="1508581" cy="506320"/>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fport</a:t>
              </a:r>
            </a:p>
          </p:txBody>
        </p:sp>
      </p:grpSp>
      <p:grpSp>
        <p:nvGrpSpPr>
          <p:cNvPr id="90" name="组合 89"/>
          <p:cNvGrpSpPr/>
          <p:nvPr/>
        </p:nvGrpSpPr>
        <p:grpSpPr>
          <a:xfrm>
            <a:off x="4992370" y="4489450"/>
            <a:ext cx="1213273" cy="722207"/>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3888479" y="3194719"/>
              <a:ext cx="1835416" cy="518785"/>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netstat</a:t>
              </a:r>
            </a:p>
          </p:txBody>
        </p:sp>
      </p:grpSp>
      <p:grpSp>
        <p:nvGrpSpPr>
          <p:cNvPr id="94" name="组合 93"/>
          <p:cNvGrpSpPr/>
          <p:nvPr/>
        </p:nvGrpSpPr>
        <p:grpSpPr>
          <a:xfrm>
            <a:off x="8337973" y="4475480"/>
            <a:ext cx="1242060" cy="750147"/>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446048" y="3204370"/>
              <a:ext cx="1512673" cy="499462"/>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pslist</a:t>
              </a: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39395" y="1080770"/>
            <a:ext cx="11857355" cy="1776095"/>
          </a:xfrm>
          <a:prstGeom prst="rect">
            <a:avLst/>
          </a:prstGeom>
          <a:noFill/>
        </p:spPr>
        <p:txBody>
          <a:bodyPr wrap="square" rtlCol="0">
            <a:spAutoFit/>
          </a:bodyPr>
          <a:lstStyle/>
          <a:p>
            <a:r>
              <a:rPr lang="zh-CN" altLang="en-US" sz="2400"/>
              <a:t>　　</a:t>
            </a:r>
            <a:r>
              <a:rPr lang="zh-CN" altLang="en-US" sz="2135" b="1">
                <a:solidFill>
                  <a:schemeClr val="accent1"/>
                </a:solidFill>
              </a:rPr>
              <a:t>（3）收集易失性证据</a:t>
            </a:r>
          </a:p>
          <a:p>
            <a:r>
              <a:rPr lang="zh-CN" altLang="en-US" sz="2135" b="1">
                <a:solidFill>
                  <a:schemeClr val="accent1"/>
                </a:solidFill>
              </a:rPr>
              <a:t>有了第二步的准备工作，现在我们可以运行工具包来收集易失性证据了。必须收集的易失性证据主要包括：系统日期和时间、最近运行的进程列表、最近打开的套接字列表、在打开的套接字上进行监听的应用程序、当前登陆的用户列表、当前或者最近与系统建立连接的系统列表。</a:t>
            </a:r>
          </a:p>
          <a:p>
            <a:r>
              <a:rPr lang="zh-CN" altLang="en-US" sz="2135" b="1">
                <a:solidFill>
                  <a:schemeClr val="accent1"/>
                </a:solidFill>
              </a:rPr>
              <a:t>下面介绍几个常用初始响应工具的使用方法：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50"/>
                                        <p:tgtEl>
                                          <p:spTgt spid="62"/>
                                        </p:tgtEl>
                                      </p:cBhvr>
                                    </p:animEffect>
                                  </p:childTnLst>
                                </p:cTn>
                              </p:par>
                              <p:par>
                                <p:cTn id="20" presetID="22" presetClass="entr" presetSubtype="1" fill="hold" nodeType="withEffect">
                                  <p:stCondLst>
                                    <p:cond delay="750"/>
                                  </p:stCondLst>
                                  <p:childTnLst>
                                    <p:set>
                                      <p:cBhvr>
                                        <p:cTn id="21" dur="1" fill="hold">
                                          <p:stCondLst>
                                            <p:cond delay="0"/>
                                          </p:stCondLst>
                                        </p:cTn>
                                        <p:tgtEl>
                                          <p:spTgt spid="65"/>
                                        </p:tgtEl>
                                        <p:attrNameLst>
                                          <p:attrName>style.visibility</p:attrName>
                                        </p:attrNameLst>
                                      </p:cBhvr>
                                      <p:to>
                                        <p:strVal val="visible"/>
                                      </p:to>
                                    </p:set>
                                    <p:animEffect transition="in" filter="wipe(up)">
                                      <p:cBhvr>
                                        <p:cTn id="22" dur="250"/>
                                        <p:tgtEl>
                                          <p:spTgt spid="65"/>
                                        </p:tgtEl>
                                      </p:cBhvr>
                                    </p:animEffect>
                                  </p:childTnLst>
                                </p:cTn>
                              </p:par>
                              <p:par>
                                <p:cTn id="23" presetID="22" presetClass="entr" presetSubtype="4" fill="hold" nodeType="withEffect">
                                  <p:stCondLst>
                                    <p:cond delay="100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250"/>
                                        <p:tgtEl>
                                          <p:spTgt spid="6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8280" y="1236345"/>
            <a:ext cx="11972290" cy="4246245"/>
          </a:xfrm>
          <a:prstGeom prst="rect">
            <a:avLst/>
          </a:prstGeom>
          <a:noFill/>
        </p:spPr>
        <p:txBody>
          <a:bodyPr wrap="square" rtlCol="0">
            <a:spAutoFit/>
          </a:bodyPr>
          <a:lstStyle/>
          <a:p>
            <a:r>
              <a:rPr lang="zh-CN" altLang="en-US" b="1">
                <a:solidFill>
                  <a:schemeClr val="accent1"/>
                </a:solidFill>
              </a:rPr>
              <a:t>（4）编写初始响应脚本</a:t>
            </a:r>
          </a:p>
          <a:p>
            <a:r>
              <a:rPr lang="zh-CN" altLang="en-US" b="1">
                <a:solidFill>
                  <a:schemeClr val="accent1"/>
                </a:solidFill>
              </a:rPr>
              <a:t>　　初始响应中的很多操作可以合并成一个批处理脚本文件，因而通常将初始响应操作写成脚本文件，用netcat将该脚本文件的输出结果转存到司法鉴定工作站上。创建一个文本文件，加上.bat扩展名就得到一个批处理文件。下面是一个可在Windows 上处理突发事件时使用的脚本文件的例子：</a:t>
            </a:r>
          </a:p>
          <a:p>
            <a:r>
              <a:rPr lang="zh-CN" altLang="en-US" b="1">
                <a:solidFill>
                  <a:schemeClr val="accent1"/>
                </a:solidFill>
              </a:rPr>
              <a:t>Time /t</a:t>
            </a:r>
          </a:p>
          <a:p>
            <a:r>
              <a:rPr lang="zh-CN" altLang="en-US" b="1">
                <a:solidFill>
                  <a:schemeClr val="accent1"/>
                </a:solidFill>
              </a:rPr>
              <a:t>Date /t</a:t>
            </a:r>
          </a:p>
          <a:p>
            <a:r>
              <a:rPr lang="zh-CN" altLang="en-US" b="1">
                <a:solidFill>
                  <a:schemeClr val="accent1"/>
                </a:solidFill>
              </a:rPr>
              <a:t>Loggedon</a:t>
            </a:r>
          </a:p>
          <a:p>
            <a:r>
              <a:rPr lang="zh-CN" altLang="en-US" b="1">
                <a:solidFill>
                  <a:schemeClr val="accent1"/>
                </a:solidFill>
              </a:rPr>
              <a:t>Netstat –an</a:t>
            </a:r>
          </a:p>
          <a:p>
            <a:r>
              <a:rPr lang="zh-CN" altLang="en-US" b="1">
                <a:solidFill>
                  <a:schemeClr val="accent1"/>
                </a:solidFill>
              </a:rPr>
              <a:t>Fport</a:t>
            </a:r>
          </a:p>
          <a:p>
            <a:r>
              <a:rPr lang="zh-CN" altLang="en-US" b="1">
                <a:solidFill>
                  <a:schemeClr val="accent1"/>
                </a:solidFill>
              </a:rPr>
              <a:t>Pslist</a:t>
            </a:r>
          </a:p>
          <a:p>
            <a:r>
              <a:rPr lang="zh-CN" altLang="en-US" b="1">
                <a:solidFill>
                  <a:schemeClr val="accent1"/>
                </a:solidFill>
              </a:rPr>
              <a:t>Nbtstat –c</a:t>
            </a:r>
          </a:p>
          <a:p>
            <a:r>
              <a:rPr lang="zh-CN" altLang="en-US" b="1">
                <a:solidFill>
                  <a:schemeClr val="accent1"/>
                </a:solidFill>
              </a:rPr>
              <a:t>Time /t</a:t>
            </a:r>
          </a:p>
          <a:p>
            <a:r>
              <a:rPr lang="zh-CN" altLang="en-US" b="1">
                <a:solidFill>
                  <a:schemeClr val="accent1"/>
                </a:solidFill>
              </a:rPr>
              <a:t>Date /t</a:t>
            </a:r>
          </a:p>
          <a:p>
            <a:r>
              <a:rPr lang="zh-CN" altLang="en-US" b="1">
                <a:solidFill>
                  <a:schemeClr val="accent1"/>
                </a:solidFill>
              </a:rPr>
              <a:t>Doskey /history</a:t>
            </a:r>
          </a:p>
          <a:p>
            <a:r>
              <a:rPr lang="zh-CN" altLang="en-US" b="1">
                <a:solidFill>
                  <a:schemeClr val="accent1"/>
                </a:solidFill>
              </a:rPr>
              <a:t>将上述文件命名为lr.bat，在目标系统上运行，可以看到处理结果。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3960</Words>
  <Application>Microsoft Office PowerPoint</Application>
  <PresentationFormat>宽屏</PresentationFormat>
  <Paragraphs>615</Paragraphs>
  <Slides>58</Slides>
  <Notes>58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1" baseType="lpstr">
      <vt:lpstr>Adobe 黑体 Std R</vt:lpstr>
      <vt:lpstr>方正兰亭黑_GBK</vt:lpstr>
      <vt:lpstr>黑体</vt:lpstr>
      <vt:lpstr>华文细黑</vt:lpstr>
      <vt:lpstr>宋体</vt:lpstr>
      <vt:lpstr>微软雅黑</vt:lpstr>
      <vt:lpstr>Arial</vt:lpstr>
      <vt:lpstr>Calibri</vt:lpstr>
      <vt:lpstr>Palatino Linotype</vt:lpstr>
      <vt:lpstr>Times New Roman</vt:lpstr>
      <vt:lpstr>Office 主题​​</vt:lpstr>
      <vt:lpstr>第一PPT，www.1ppt.com​</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26</cp:revision>
  <dcterms:created xsi:type="dcterms:W3CDTF">2019-05-06T09:15:00Z</dcterms:created>
  <dcterms:modified xsi:type="dcterms:W3CDTF">2022-02-17T08:35:21Z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