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17"/>
  </p:notesMasterIdLst>
  <p:sldIdLst>
    <p:sldId id="256" r:id="rId3"/>
    <p:sldId id="339" r:id="rId4"/>
    <p:sldId id="340" r:id="rId5"/>
    <p:sldId id="333" r:id="rId6"/>
    <p:sldId id="335" r:id="rId7"/>
    <p:sldId id="328" r:id="rId8"/>
    <p:sldId id="330" r:id="rId9"/>
    <p:sldId id="331" r:id="rId10"/>
    <p:sldId id="332" r:id="rId11"/>
    <p:sldId id="336" r:id="rId12"/>
    <p:sldId id="337" r:id="rId13"/>
    <p:sldId id="341" r:id="rId14"/>
    <p:sldId id="338" r:id="rId15"/>
    <p:sldId id="257" r:id="rId16"/>
  </p:sldIdLst>
  <p:sldSz cx="12195175" cy="6859588"/>
  <p:notesSz cx="7104063" cy="10234613"/>
  <p:defaultTextStyle>
    <a:defPPr>
      <a:defRPr lang="zh-CN"/>
    </a:defPPr>
    <a:lvl1pPr marL="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637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2735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6909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546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182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3819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456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092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lyn" initials="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0D0D"/>
    <a:srgbClr val="0070C0"/>
    <a:srgbClr val="5B9BD5"/>
    <a:srgbClr val="009899"/>
    <a:srgbClr val="F28D01"/>
    <a:srgbClr val="2A7E1F"/>
    <a:srgbClr val="059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72" autoAdjust="0"/>
    <p:restoredTop sz="86188" autoAdjust="0"/>
  </p:normalViewPr>
  <p:slideViewPr>
    <p:cSldViewPr snapToGrid="0">
      <p:cViewPr varScale="1">
        <p:scale>
          <a:sx n="109" d="100"/>
          <a:sy n="109" d="100"/>
        </p:scale>
        <p:origin x="806" y="86"/>
      </p:cViewPr>
      <p:guideLst>
        <p:guide orient="horz" pos="21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7635D-746C-4F00-80C7-ECA8C9CFF735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22547-8B0A-4059-BC7E-3372AC7E2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19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0647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902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060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789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603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294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515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903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033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66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8" name="组合 7"/>
          <p:cNvGrpSpPr>
            <a:grpSpLocks noChangeAspect="1"/>
          </p:cNvGrpSpPr>
          <p:nvPr userDrawn="1"/>
        </p:nvGrpSpPr>
        <p:grpSpPr bwMode="auto">
          <a:xfrm>
            <a:off x="606056" y="569533"/>
            <a:ext cx="11099010" cy="5900499"/>
            <a:chOff x="1608912" y="1173758"/>
            <a:chExt cx="6572388" cy="3482975"/>
          </a:xfrm>
        </p:grpSpPr>
        <p:sp>
          <p:nvSpPr>
            <p:cNvPr id="9" name="Freeform 5"/>
            <p:cNvSpPr/>
            <p:nvPr/>
          </p:nvSpPr>
          <p:spPr bwMode="auto">
            <a:xfrm>
              <a:off x="1608912" y="1173758"/>
              <a:ext cx="6572388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7700506" y="4184533"/>
              <a:ext cx="449211" cy="447206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1" name="Freeform 7"/>
          <p:cNvSpPr/>
          <p:nvPr userDrawn="1"/>
        </p:nvSpPr>
        <p:spPr bwMode="auto">
          <a:xfrm>
            <a:off x="490110" y="396756"/>
            <a:ext cx="1953261" cy="1503393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1956" tIns="35987" rIns="71956" bIns="35987"/>
          <a:lstStyle/>
          <a:p>
            <a:endParaRPr lang="zh-CN" altLang="en-US" sz="80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91" y="608400"/>
            <a:ext cx="1155600" cy="115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" y="0"/>
            <a:ext cx="12191210" cy="6859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18027" y="2395638"/>
            <a:ext cx="10935007" cy="1754153"/>
          </a:xfrm>
          <a:prstGeom prst="rect">
            <a:avLst/>
          </a:prstGeom>
          <a:noFill/>
        </p:spPr>
        <p:txBody>
          <a:bodyPr lIns="91270" tIns="45634" rIns="91270" bIns="45634">
            <a:spAutoFit/>
          </a:bodyPr>
          <a:lstStyle/>
          <a:p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知识点：线程类的方法和属性</a:t>
            </a:r>
          </a:p>
          <a:p>
            <a:endParaRPr lang="zh-CN" altLang="en-US" sz="5400" dirty="0">
              <a:ln w="19050">
                <a:solidFill>
                  <a:srgbClr val="000000">
                    <a:tint val="1000"/>
                  </a:srgbClr>
                </a:solidFill>
                <a:prstDash val="solid"/>
              </a:ln>
              <a:solidFill>
                <a:srgbClr val="A7C6E5">
                  <a:lumMod val="20000"/>
                  <a:lumOff val="80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60618" y="3137254"/>
            <a:ext cx="77642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04000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用来阻塞当前所有线程，直至该线程运行结束</a:t>
            </a:r>
            <a:endParaRPr lang="zh-CN" altLang="en-US" sz="20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360618" y="657666"/>
            <a:ext cx="5674109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35221" y="737342"/>
            <a:ext cx="53203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线程类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Thread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的方法和属性</a:t>
            </a:r>
          </a:p>
        </p:txBody>
      </p:sp>
    </p:spTree>
    <p:extLst>
      <p:ext uri="{BB962C8B-B14F-4D97-AF65-F5344CB8AC3E}">
        <p14:creationId xmlns:p14="http://schemas.microsoft.com/office/powerpoint/2010/main" val="231230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63654" y="2098395"/>
            <a:ext cx="6096000" cy="320600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 threading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MyThread(threading.Thread):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def __init__(self):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threading.Thread.__init__(self)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self.setName("python " + self.name)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def run(self):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print "I am %s" % (self.name)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360618" y="657666"/>
            <a:ext cx="5674109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35221" y="737342"/>
            <a:ext cx="53203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线程类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Thread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的方法和属性</a:t>
            </a:r>
          </a:p>
        </p:txBody>
      </p:sp>
    </p:spTree>
    <p:extLst>
      <p:ext uri="{BB962C8B-B14F-4D97-AF65-F5344CB8AC3E}">
        <p14:creationId xmlns:p14="http://schemas.microsoft.com/office/powerpoint/2010/main" val="357084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46080" y="2577879"/>
            <a:ext cx="6096000" cy="23955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 join(self, timeout=None):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threading.Thread(self,timeout)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__name__ == "__main__":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for i in range(0, 5):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my_thread = MyThread()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my_thread.start()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360618" y="657666"/>
            <a:ext cx="5674109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35221" y="737342"/>
            <a:ext cx="53203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线程类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Thread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的方法和属性</a:t>
            </a:r>
          </a:p>
        </p:txBody>
      </p:sp>
    </p:spTree>
    <p:extLst>
      <p:ext uri="{BB962C8B-B14F-4D97-AF65-F5344CB8AC3E}">
        <p14:creationId xmlns:p14="http://schemas.microsoft.com/office/powerpoint/2010/main" val="143814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62202" y="2186748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endParaRPr lang="zh-CN" altLang="en-US" sz="2000" dirty="0"/>
          </a:p>
        </p:txBody>
      </p:sp>
      <p:sp>
        <p:nvSpPr>
          <p:cNvPr id="16" name="圆角矩形 15"/>
          <p:cNvSpPr/>
          <p:nvPr/>
        </p:nvSpPr>
        <p:spPr>
          <a:xfrm>
            <a:off x="2360618" y="657666"/>
            <a:ext cx="5674109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35221" y="737342"/>
            <a:ext cx="53203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线程类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Thread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的方法和属性</a:t>
            </a:r>
          </a:p>
        </p:txBody>
      </p:sp>
      <p:pic>
        <p:nvPicPr>
          <p:cNvPr id="3" name="图片 2" descr="图片包含 屏幕截图&#10;&#10;已生成高可信度的说明">
            <a:extLst>
              <a:ext uri="{FF2B5EF4-FFF2-40B4-BE49-F238E27FC236}">
                <a16:creationId xmlns:a16="http://schemas.microsoft.com/office/drawing/2014/main" id="{F77EEB6A-6F45-4E7C-8CA0-7526B13717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736" y="2936824"/>
            <a:ext cx="6264035" cy="226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17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 bwMode="auto">
          <a:xfrm>
            <a:off x="3000808" y="1396909"/>
            <a:ext cx="6275414" cy="3571364"/>
            <a:chOff x="1358950" y="1173758"/>
            <a:chExt cx="7072312" cy="3482975"/>
          </a:xfrm>
        </p:grpSpPr>
        <p:sp>
          <p:nvSpPr>
            <p:cNvPr id="12" name="Freeform 5"/>
            <p:cNvSpPr/>
            <p:nvPr/>
          </p:nvSpPr>
          <p:spPr bwMode="auto">
            <a:xfrm>
              <a:off x="1358950" y="1173758"/>
              <a:ext cx="7072312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067" name="Freeform 8"/>
            <p:cNvSpPr/>
            <p:nvPr/>
          </p:nvSpPr>
          <p:spPr bwMode="auto">
            <a:xfrm>
              <a:off x="7817455" y="4128895"/>
              <a:ext cx="565056" cy="490140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3" name="Freeform 7"/>
          <p:cNvSpPr/>
          <p:nvPr/>
        </p:nvSpPr>
        <p:spPr bwMode="auto">
          <a:xfrm>
            <a:off x="2918955" y="1229326"/>
            <a:ext cx="1986260" cy="1251278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1956" tIns="35987" rIns="71956" bIns="35987"/>
          <a:lstStyle/>
          <a:p>
            <a:endParaRPr lang="zh-CN" altLang="en-US" sz="800"/>
          </a:p>
        </p:txBody>
      </p:sp>
      <p:pic>
        <p:nvPicPr>
          <p:cNvPr id="18" name="图片 1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76" y="1351858"/>
            <a:ext cx="1024384" cy="101815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635813" y="289020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/>
          <p:cNvGrpSpPr/>
          <p:nvPr/>
        </p:nvGrpSpPr>
        <p:grpSpPr>
          <a:xfrm>
            <a:off x="4570558" y="2050211"/>
            <a:ext cx="5569698" cy="599235"/>
            <a:chOff x="3710491" y="1059582"/>
            <a:chExt cx="4101695" cy="599235"/>
          </a:xfrm>
        </p:grpSpPr>
        <p:grpSp>
          <p:nvGrpSpPr>
            <p:cNvPr id="90" name="组合 89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3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4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1" name="TextBox 32"/>
            <p:cNvSpPr txBox="1"/>
            <p:nvPr/>
          </p:nvSpPr>
          <p:spPr>
            <a:xfrm>
              <a:off x="4315402" y="1199625"/>
              <a:ext cx="26372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多线程</a:t>
              </a:r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threading</a:t>
              </a:r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模块简介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4581030" y="3620276"/>
            <a:ext cx="5782905" cy="599235"/>
            <a:chOff x="3720963" y="2324915"/>
            <a:chExt cx="4258707" cy="599235"/>
          </a:xfrm>
        </p:grpSpPr>
        <p:grpSp>
          <p:nvGrpSpPr>
            <p:cNvPr id="96" name="组合 95"/>
            <p:cNvGrpSpPr/>
            <p:nvPr/>
          </p:nvGrpSpPr>
          <p:grpSpPr>
            <a:xfrm>
              <a:off x="3720963" y="2324915"/>
              <a:ext cx="4101695" cy="599235"/>
              <a:chOff x="4139952" y="1170041"/>
              <a:chExt cx="3672408" cy="536519"/>
            </a:xfrm>
          </p:grpSpPr>
          <p:sp>
            <p:nvSpPr>
              <p:cNvPr id="98" name="圆角矩形 97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TextBox 41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7" name="TextBox 38"/>
            <p:cNvSpPr txBox="1"/>
            <p:nvPr/>
          </p:nvSpPr>
          <p:spPr>
            <a:xfrm>
              <a:off x="4341965" y="2490265"/>
              <a:ext cx="36377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threading.Thread</a:t>
              </a:r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在线程中运行函数</a:t>
              </a: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4570558" y="4405310"/>
            <a:ext cx="5569698" cy="599235"/>
            <a:chOff x="3710491" y="3590249"/>
            <a:chExt cx="4101695" cy="599235"/>
          </a:xfrm>
        </p:grpSpPr>
        <p:grpSp>
          <p:nvGrpSpPr>
            <p:cNvPr id="102" name="组合 101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04" name="圆角矩形 103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3" name="TextBox 44"/>
            <p:cNvSpPr txBox="1"/>
            <p:nvPr/>
          </p:nvSpPr>
          <p:spPr>
            <a:xfrm>
              <a:off x="4339204" y="3721193"/>
              <a:ext cx="34282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继承</a:t>
              </a:r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threading.Thread</a:t>
              </a:r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类创建线程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4570558" y="2835242"/>
            <a:ext cx="5569698" cy="599235"/>
            <a:chOff x="3710491" y="1059582"/>
            <a:chExt cx="4101695" cy="599235"/>
          </a:xfrm>
        </p:grpSpPr>
        <p:grpSp>
          <p:nvGrpSpPr>
            <p:cNvPr id="108" name="组合 10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10" name="圆角矩形 10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TextBox 53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9" name="TextBox 50"/>
            <p:cNvSpPr txBox="1"/>
            <p:nvPr/>
          </p:nvSpPr>
          <p:spPr>
            <a:xfrm>
              <a:off x="4256043" y="1199625"/>
              <a:ext cx="33970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函数运行在多线程的两种实现方法</a:t>
              </a: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2379321" y="3285124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2353695" y="3668267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3768616" y="2042911"/>
            <a:ext cx="651442" cy="3752215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118" name="组合 117"/>
          <p:cNvGrpSpPr/>
          <p:nvPr/>
        </p:nvGrpSpPr>
        <p:grpSpPr>
          <a:xfrm>
            <a:off x="4570558" y="5195891"/>
            <a:ext cx="5569698" cy="599235"/>
            <a:chOff x="3710491" y="3590249"/>
            <a:chExt cx="4101695" cy="599235"/>
          </a:xfrm>
        </p:grpSpPr>
        <p:grpSp>
          <p:nvGrpSpPr>
            <p:cNvPr id="119" name="组合 118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21" name="圆角矩形 120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2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3" name="TextBox 47"/>
              <p:cNvSpPr txBox="1"/>
              <p:nvPr/>
            </p:nvSpPr>
            <p:spPr>
              <a:xfrm>
                <a:off x="4246444" y="1253634"/>
                <a:ext cx="331036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0" name="TextBox 44"/>
            <p:cNvSpPr txBox="1"/>
            <p:nvPr/>
          </p:nvSpPr>
          <p:spPr>
            <a:xfrm>
              <a:off x="4315402" y="3714217"/>
              <a:ext cx="27660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线程类</a:t>
              </a:r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Thread</a:t>
              </a:r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的方法和属性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109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5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416815" y="3315886"/>
            <a:ext cx="5220852" cy="570515"/>
          </a:xfrm>
          <a:prstGeom prst="rect">
            <a:avLst/>
          </a:prstGeom>
          <a:gradFill rotWithShape="1">
            <a:gsLst>
              <a:gs pos="20000">
                <a:sysClr val="window" lastClr="FFFFFF">
                  <a:alpha val="50000"/>
                </a:sysClr>
              </a:gs>
              <a:gs pos="100000">
                <a:srgbClr val="4F81BD">
                  <a:tint val="50000"/>
                  <a:shade val="100000"/>
                  <a:satMod val="350000"/>
                  <a:alpha val="0"/>
                </a:srgbClr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8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30" name="文本框 36"/>
          <p:cNvSpPr txBox="1"/>
          <p:nvPr/>
        </p:nvSpPr>
        <p:spPr>
          <a:xfrm>
            <a:off x="4567374" y="3355870"/>
            <a:ext cx="5957260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24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多线程</a:t>
            </a:r>
            <a:r>
              <a:rPr lang="en-US" altLang="zh-CN" sz="24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threading</a:t>
            </a:r>
            <a:r>
              <a:rPr lang="zh-CN" altLang="en-US" sz="24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模块简介</a:t>
            </a:r>
          </a:p>
        </p:txBody>
      </p:sp>
      <p:sp>
        <p:nvSpPr>
          <p:cNvPr id="31" name="文本框 15"/>
          <p:cNvSpPr txBox="1"/>
          <p:nvPr/>
        </p:nvSpPr>
        <p:spPr>
          <a:xfrm flipH="1">
            <a:off x="3219950" y="2799036"/>
            <a:ext cx="1933078" cy="132343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defTabSz="457189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8000" b="1" dirty="0">
                <a:solidFill>
                  <a:srgbClr val="F79646">
                    <a:lumMod val="75000"/>
                  </a:srgbClr>
                </a:solidFill>
                <a:latin typeface="微软雅黑"/>
                <a:ea typeface="微软雅黑"/>
              </a:rPr>
              <a:t> 5</a:t>
            </a:r>
            <a:endParaRPr kumimoji="1" lang="zh-CN" altLang="en-US" sz="8000" b="1" dirty="0">
              <a:solidFill>
                <a:srgbClr val="F79646">
                  <a:lumMod val="75000"/>
                </a:srgbClr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8446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9835" y="1930454"/>
            <a:ext cx="1063545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提供的方法包括：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getName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(self)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返回线程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名字 </a:t>
            </a:r>
            <a:r>
              <a:rPr lang="zh-CN" altLang="en-US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被弃用，用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sele.name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代替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isAlive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(self)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布尔标志，表示这个线程是否还在运行中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isDaemon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(self)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返回线程的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daemon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标志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join(self, timeout=None)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程序挂起，直到线程结束，如果给出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timeout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指阻塞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timeout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run(self)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定义线程的功能函数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setDaemon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(self, daemonic)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把线程的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daemon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标志设为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daemonic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setName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(self, name)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设置线程的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名字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已经被弃用，用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sele.name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代替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start(self)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开始线程执行</a:t>
            </a:r>
            <a:endParaRPr lang="zh-CN" altLang="en-US" sz="20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360618" y="657666"/>
            <a:ext cx="5674109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35221" y="737342"/>
            <a:ext cx="53203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线程类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Thread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的方法和属性</a:t>
            </a:r>
          </a:p>
        </p:txBody>
      </p:sp>
    </p:spTree>
    <p:extLst>
      <p:ext uri="{BB962C8B-B14F-4D97-AF65-F5344CB8AC3E}">
        <p14:creationId xmlns:p14="http://schemas.microsoft.com/office/powerpoint/2010/main" val="81650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95061" y="2024604"/>
            <a:ext cx="6096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 threading  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MyThread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(threading.Thread):  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    def __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__(self):  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          threading.Thread.__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__(self)  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    def run(self):  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          print "I am %s" % (self.name)  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__name__ == "__main__":  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    for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 range(0, 5):  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     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my_thread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MyThread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  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     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my_thread.start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360618" y="657666"/>
            <a:ext cx="5674109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35221" y="737342"/>
            <a:ext cx="53203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线程类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Thread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的方法和属性</a:t>
            </a:r>
          </a:p>
        </p:txBody>
      </p:sp>
    </p:spTree>
    <p:extLst>
      <p:ext uri="{BB962C8B-B14F-4D97-AF65-F5344CB8AC3E}">
        <p14:creationId xmlns:p14="http://schemas.microsoft.com/office/powerpoint/2010/main" val="53318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85148" y="2231183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endParaRPr lang="zh-CN" altLang="en-US" sz="2000" dirty="0"/>
          </a:p>
        </p:txBody>
      </p:sp>
      <p:sp>
        <p:nvSpPr>
          <p:cNvPr id="15" name="圆角矩形 14"/>
          <p:cNvSpPr/>
          <p:nvPr/>
        </p:nvSpPr>
        <p:spPr>
          <a:xfrm>
            <a:off x="2360618" y="657666"/>
            <a:ext cx="5674109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35221" y="737342"/>
            <a:ext cx="53203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线程类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Thread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的方法和属性</a:t>
            </a:r>
          </a:p>
        </p:txBody>
      </p:sp>
      <p:pic>
        <p:nvPicPr>
          <p:cNvPr id="5" name="图片 4" descr="图片包含 屏幕截图&#10;&#10;已生成高可信度的说明">
            <a:extLst>
              <a:ext uri="{FF2B5EF4-FFF2-40B4-BE49-F238E27FC236}">
                <a16:creationId xmlns:a16="http://schemas.microsoft.com/office/drawing/2014/main" id="{8961D1B4-8A04-4E4D-BCB4-DBF5C71786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49" y="2791838"/>
            <a:ext cx="6122339" cy="214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0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57556" y="1995319"/>
            <a:ext cx="9831975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04000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为每一个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，默认是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Thread-No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形式，实例代码运行结果</a:t>
            </a:r>
            <a:endParaRPr lang="zh-CN" altLang="en-US" sz="20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360618" y="657666"/>
            <a:ext cx="5674109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35221" y="737342"/>
            <a:ext cx="53203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线程类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Thread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的方法和属性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BF9CB3C-2013-4988-A9A7-A98A167A9A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00" y="3232346"/>
            <a:ext cx="6388399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02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3419" y="1844457"/>
            <a:ext cx="8148897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504000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可以指定每一个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，这个通过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setName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方法，代码：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576" y="2468166"/>
            <a:ext cx="5407034" cy="38919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圆角矩形 14"/>
          <p:cNvSpPr/>
          <p:nvPr/>
        </p:nvSpPr>
        <p:spPr>
          <a:xfrm>
            <a:off x="2360618" y="657666"/>
            <a:ext cx="5674109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35221" y="737342"/>
            <a:ext cx="53203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线程类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Thread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的方法和属性</a:t>
            </a:r>
          </a:p>
        </p:txBody>
      </p:sp>
    </p:spTree>
    <p:extLst>
      <p:ext uri="{BB962C8B-B14F-4D97-AF65-F5344CB8AC3E}">
        <p14:creationId xmlns:p14="http://schemas.microsoft.com/office/powerpoint/2010/main" val="11268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36791" y="1893592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endParaRPr lang="zh-CN" altLang="en-US" sz="2000" dirty="0"/>
          </a:p>
        </p:txBody>
      </p:sp>
      <p:sp>
        <p:nvSpPr>
          <p:cNvPr id="16" name="圆角矩形 15"/>
          <p:cNvSpPr/>
          <p:nvPr/>
        </p:nvSpPr>
        <p:spPr>
          <a:xfrm>
            <a:off x="2360618" y="657666"/>
            <a:ext cx="5674109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35221" y="737342"/>
            <a:ext cx="53203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线程类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Thread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的方法和属性</a:t>
            </a:r>
          </a:p>
        </p:txBody>
      </p:sp>
      <p:pic>
        <p:nvPicPr>
          <p:cNvPr id="4" name="图片 3" descr="图片包含 屏幕截图&#10;&#10;已生成高可信度的说明">
            <a:extLst>
              <a:ext uri="{FF2B5EF4-FFF2-40B4-BE49-F238E27FC236}">
                <a16:creationId xmlns:a16="http://schemas.microsoft.com/office/drawing/2014/main" id="{0995562F-A523-4CB3-BBF4-E24CDF652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185" y="2632868"/>
            <a:ext cx="6901405" cy="250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73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2651</TotalTime>
  <Words>316</Words>
  <Application>Microsoft Office PowerPoint</Application>
  <PresentationFormat>自定义</PresentationFormat>
  <Paragraphs>59</Paragraphs>
  <Slides>14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宋体</vt:lpstr>
      <vt:lpstr>微软雅黑</vt:lpstr>
      <vt:lpstr>Arial</vt:lpstr>
      <vt:lpstr>Calibri</vt:lpstr>
      <vt:lpstr>Calibri Light</vt:lpstr>
      <vt:lpstr>Century Gothic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PC</cp:lastModifiedBy>
  <cp:revision>226</cp:revision>
  <dcterms:created xsi:type="dcterms:W3CDTF">2017-06-05T01:21:00Z</dcterms:created>
  <dcterms:modified xsi:type="dcterms:W3CDTF">2022-03-15T14:06:25Z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