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/>
          <p:cNvGrpSpPr/>
          <p:nvPr/>
        </p:nvGrpSpPr>
        <p:grpSpPr>
          <a:xfrm>
            <a:off x="-2" y="-8468"/>
            <a:ext cx="12192003" cy="6866470"/>
            <a:chOff x="-1" y="0"/>
            <a:chExt cx="12192002" cy="6866468"/>
          </a:xfrm>
        </p:grpSpPr>
        <p:cxnSp>
          <p:nvCxnSpPr>
            <p:cNvPr id="22" name="Google Shape;22;p2"/>
            <p:cNvCxnSpPr/>
            <p:nvPr/>
          </p:nvCxnSpPr>
          <p:spPr>
            <a:xfrm>
              <a:off x="9371012" y="8466"/>
              <a:ext cx="1219201" cy="6858002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>
              <a:off x="7425267" y="3689879"/>
              <a:ext cx="4763559" cy="3176588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" name="Google Shape;24;p2"/>
            <p:cNvSpPr/>
            <p:nvPr/>
          </p:nvSpPr>
          <p:spPr>
            <a:xfrm>
              <a:off x="9181476" y="0"/>
              <a:ext cx="3007350" cy="6866468"/>
            </a:xfrm>
            <a:custGeom>
              <a:rect b="b" l="l" r="r" t="t"/>
              <a:pathLst>
                <a:path extrusionOk="0" h="21600" w="2160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603441" y="0"/>
              <a:ext cx="2588560" cy="686646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932333" y="3056466"/>
              <a:ext cx="3259668" cy="381000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334500" y="0"/>
              <a:ext cx="2854327" cy="686646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898730" y="0"/>
              <a:ext cx="1290095" cy="6866468"/>
            </a:xfrm>
            <a:custGeom>
              <a:rect b="b" l="l" r="r" t="t"/>
              <a:pathLst>
                <a:path extrusionOk="0" h="21600" w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938999" y="0"/>
              <a:ext cx="1249826" cy="686646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371666" y="3598333"/>
              <a:ext cx="1817160" cy="326813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-1" y="8467"/>
              <a:ext cx="842597" cy="5666155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2" name="Google Shape;32;p2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body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Trebuchet MS"/>
              <a:buNone/>
              <a:defRPr>
                <a:solidFill>
                  <a:srgbClr val="808080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Trebuchet MS"/>
              <a:buNone/>
              <a:defRPr>
                <a:solidFill>
                  <a:srgbClr val="808080"/>
                </a:solidFill>
              </a:defRPr>
            </a:lvl2pPr>
            <a:lvl3pPr indent="-228600" lvl="2" marL="1371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Trebuchet MS"/>
              <a:buNone/>
              <a:defRPr>
                <a:solidFill>
                  <a:srgbClr val="808080"/>
                </a:solidFill>
              </a:defRPr>
            </a:lvl3pPr>
            <a:lvl4pPr indent="-228600" lvl="3" marL="18288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Trebuchet MS"/>
              <a:buNone/>
              <a:defRPr>
                <a:solidFill>
                  <a:srgbClr val="808080"/>
                </a:solidFill>
              </a:defRPr>
            </a:lvl4pPr>
            <a:lvl5pPr indent="-228600" lvl="4" marL="22860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Trebuchet MS"/>
              <a:buNone/>
              <a:defRPr>
                <a:solidFill>
                  <a:srgbClr val="80808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Trebuchet MS"/>
              <a:buNone/>
              <a:defRPr sz="1600">
                <a:solidFill>
                  <a:srgbClr val="80808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Trebuchet MS"/>
              <a:buNone/>
              <a:defRPr sz="1600">
                <a:solidFill>
                  <a:srgbClr val="80808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Trebuchet MS"/>
              <a:buNone/>
              <a:defRPr sz="1600">
                <a:solidFill>
                  <a:srgbClr val="80808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Trebuchet MS"/>
              <a:buNone/>
              <a:defRPr sz="1600">
                <a:solidFill>
                  <a:srgbClr val="80808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Trebuchet MS"/>
              <a:buNone/>
              <a:defRPr sz="1600">
                <a:solidFill>
                  <a:srgbClr val="80808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677334" y="4470399"/>
            <a:ext cx="8596670" cy="1570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75" name="Google Shape;75;p12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86" name="Google Shape;86;p14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E474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  <a:defRPr sz="2000">
                <a:solidFill>
                  <a:srgbClr val="80808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  <a:defRPr sz="2000">
                <a:solidFill>
                  <a:srgbClr val="80808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  <a:defRPr sz="2000">
                <a:solidFill>
                  <a:srgbClr val="80808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  <a:defRPr sz="2000">
                <a:solidFill>
                  <a:srgbClr val="80808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  <a:defRPr sz="2000">
                <a:solidFill>
                  <a:srgbClr val="80808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>
  <p:cSld name="兩個內容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>
  <p:cSld name="比較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None/>
              <a:defRPr sz="2400"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Trebuchet MS"/>
              <a:buNone/>
              <a:defRPr sz="1200"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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" y="-8468"/>
            <a:ext cx="12192003" cy="6866470"/>
            <a:chOff x="-1" y="0"/>
            <a:chExt cx="12192002" cy="6866468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8466"/>
              <a:ext cx="1219201" cy="6858002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9879"/>
              <a:ext cx="4763559" cy="3176588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0"/>
              <a:ext cx="3007350" cy="6866468"/>
            </a:xfrm>
            <a:custGeom>
              <a:rect b="b" l="l" r="r" t="t"/>
              <a:pathLst>
                <a:path extrusionOk="0" h="21600" w="2160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9603441" y="0"/>
              <a:ext cx="2588560" cy="686646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932333" y="3056466"/>
              <a:ext cx="3259668" cy="381000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0"/>
              <a:ext cx="2854327" cy="686646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69803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898730" y="0"/>
              <a:ext cx="1290095" cy="6866468"/>
            </a:xfrm>
            <a:custGeom>
              <a:rect b="b" l="l" r="r" t="t"/>
              <a:pathLst>
                <a:path extrusionOk="0" h="21600" w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69803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0938999" y="0"/>
              <a:ext cx="1249826" cy="686646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0371666" y="3598333"/>
              <a:ext cx="1817160" cy="326813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-1" y="4021666"/>
              <a:ext cx="448734" cy="284480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004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004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rebuchet MS"/>
              <a:buChar char="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HdE8xsvVHmtN1RMpJnkjilNDO6XI_XXsQ1nu0gLESRA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4294967295" type="ctr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Helvetica Neue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網路程式設計概論</a:t>
            </a:r>
            <a:br>
              <a:rPr b="0" i="0" lang="en-US" sz="54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Intro. to Network Programming</a:t>
            </a:r>
            <a:endParaRPr/>
          </a:p>
        </p:txBody>
      </p:sp>
      <p:sp>
        <p:nvSpPr>
          <p:cNvPr id="99" name="Google Shape;99;p16"/>
          <p:cNvSpPr txBox="1"/>
          <p:nvPr>
            <p:ph idx="4294967295" type="subTitle"/>
          </p:nvPr>
        </p:nvSpPr>
        <p:spPr>
          <a:xfrm>
            <a:off x="1507067" y="4121856"/>
            <a:ext cx="7766937" cy="1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rPr>
              <a:t>Homework 1-Bulletin Board System: Part1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評分標準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30%</a:t>
            </a:r>
            <a:r>
              <a:rPr b="0" lang="en-US"/>
              <a:t>: 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同時</a:t>
            </a:r>
            <a:r>
              <a:rPr b="0" lang="en-US"/>
              <a:t>10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個</a:t>
            </a:r>
            <a:r>
              <a:rPr b="0" lang="en-US"/>
              <a:t>Clients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連上</a:t>
            </a:r>
            <a:r>
              <a:rPr b="0" lang="en-US"/>
              <a:t>Server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，且</a:t>
            </a:r>
            <a:r>
              <a:rPr b="0" lang="en-US"/>
              <a:t>Server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端顯示</a:t>
            </a:r>
            <a:r>
              <a:rPr b="0" lang="en-US"/>
              <a:t>10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行</a:t>
            </a:r>
            <a:r>
              <a:rPr lang="en-US"/>
              <a:t>New Connection.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訊息。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20%</a:t>
            </a:r>
            <a:r>
              <a:rPr b="0" lang="en-US"/>
              <a:t>: Register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功能，可以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正常註冊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防止重複註冊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以及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提示輸入格式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20%</a:t>
            </a:r>
            <a:r>
              <a:rPr b="0" lang="en-US"/>
              <a:t>: Login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和</a:t>
            </a:r>
            <a:r>
              <a:rPr b="0" lang="en-US"/>
              <a:t>Logout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功能，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正常登入、登出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以及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提示輸入格式。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10%</a:t>
            </a:r>
            <a:r>
              <a:rPr b="0" lang="en-US"/>
              <a:t>: whoami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功能，登入狀態下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顯示</a:t>
            </a:r>
            <a:r>
              <a:rPr lang="en-US"/>
              <a:t>username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，否則提示請先登入。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10%</a:t>
            </a:r>
            <a:r>
              <a:rPr b="0" lang="en-US"/>
              <a:t>: list-user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功能，</a:t>
            </a:r>
            <a:r>
              <a:rPr b="0" lang="en-US"/>
              <a:t>列出已註冊的</a:t>
            </a:r>
            <a:r>
              <a:rPr lang="en-US"/>
              <a:t>user</a:t>
            </a:r>
            <a:r>
              <a:rPr b="0" lang="en-US"/>
              <a:t>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10%</a:t>
            </a:r>
            <a:r>
              <a:rPr b="0" lang="en-US"/>
              <a:t>: exit</a:t>
            </a:r>
            <a:r>
              <a:rPr b="0" lang="en-US">
                <a:latin typeface="Helvetica Neue"/>
                <a:ea typeface="Helvetica Neue"/>
                <a:cs typeface="Helvetica Neue"/>
                <a:sym typeface="Helvetica Neue"/>
              </a:rPr>
              <a:t>功能，離開、斷開連線。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以上評分標準僅供參考，以現場</a:t>
            </a:r>
            <a:r>
              <a:rPr lang="en-US"/>
              <a:t>TA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評分為主。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備註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準備好編譯、執行環境，現場下載自己上傳到</a:t>
            </a:r>
            <a:r>
              <a:rPr lang="en-US"/>
              <a:t>New E3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的程式原始碼進行編譯架設，使用Python的同學請記得轉成執行檔。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下載npdemo.sh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下載tmux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1468" lvl="1" marL="77866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Debian or Ubuntu: sudo apt-get install tmux </a:t>
            </a:r>
            <a:endParaRPr/>
          </a:p>
          <a:p>
            <a:pPr indent="-321468" lvl="1" marL="77866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RHEL or CentOS: sudo yum install tmux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開啟</a:t>
            </a:r>
            <a:r>
              <a:rPr lang="en-US"/>
              <a:t>Server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以後，請執行./npdemo.sh CLIENT IP PORT 進行</a:t>
            </a:r>
            <a:r>
              <a:rPr lang="en-US"/>
              <a:t>Demo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若使用</a:t>
            </a:r>
            <a:r>
              <a:rPr lang="en-US"/>
              <a:t>AWS EC2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，需要先設定</a:t>
            </a:r>
            <a:r>
              <a:rPr b="1" lang="en-US"/>
              <a:t>Security Groups rules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才連得上去。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Demo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時間填寫 </a:t>
            </a:r>
            <a:r>
              <a:rPr lang="en-US"/>
              <a:t>(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填寫截止時間</a:t>
            </a:r>
            <a:r>
              <a:rPr lang="en-US"/>
              <a:t>10/21 11:59:59)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https://docs.google.com/spreadsheets/d/1HdE8xsvVHmtN1RMpJnkjilNDO6XI_XXsQ1nu0gLESRA/edit?usp=sharing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