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3" r:id="rId6"/>
    <p:sldId id="272" r:id="rId7"/>
    <p:sldId id="273" r:id="rId8"/>
    <p:sldId id="274" r:id="rId9"/>
    <p:sldId id="275" r:id="rId10"/>
    <p:sldId id="276" r:id="rId11"/>
    <p:sldId id="277" r:id="rId12"/>
    <p:sldId id="283" r:id="rId13"/>
    <p:sldId id="278" r:id="rId14"/>
    <p:sldId id="279" r:id="rId15"/>
    <p:sldId id="280" r:id="rId16"/>
    <p:sldId id="281" r:id="rId17"/>
    <p:sldId id="282" r:id="rId18"/>
    <p:sldId id="284" r:id="rId1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51" d="100"/>
          <a:sy n="51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ส่วนหัว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th-TH" sz="1200"/>
            </a:lvl1pPr>
          </a:lstStyle>
          <a:p>
            <a:fld id="{2BCAFC7A-71DD-4C2C-B63D-60FDC7DD5449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4" name="ตัวแทนส่วนท้าย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th-TH" sz="1200"/>
            </a:lvl1pPr>
          </a:lstStyle>
          <a:p>
            <a:fld id="{DA6FC261-E491-4C42-A663-B95247CC46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ส่วนหัว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th-TH" sz="1200"/>
            </a:lvl1pPr>
          </a:lstStyle>
          <a:p>
            <a:fld id="{D85ECAFD-F005-4163-B10D-85806DC43F93}" type="datetimeFigureOut">
              <a:t>27/04/61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th-TH" sz="1200"/>
            </a:lvl1pPr>
          </a:lstStyle>
          <a:p>
            <a:fld id="{333E963C-1534-4F8D-B2A7-66D81AA25953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9463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617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6903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291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815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03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278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088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607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285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94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628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074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th-TH"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th-TH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th-TH"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th-TH" sz="12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เรื่อง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th-TH"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  <p:sp>
        <p:nvSpPr>
          <p:cNvPr id="8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h-TH" sz="18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th-TH" sz="4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509A250-FF31-4206-8172-F9D3106AACB1}" type="datetimeFigureOut">
              <a:rPr lang="th-TH" smtClean="0"/>
              <a:pPr/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02111984F56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h-TH" sz="1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1" name="ตัวแทนข้อความ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latinLnBrk="0">
              <a:defRPr lang="th-TH" sz="1400" cap="small">
                <a:solidFill>
                  <a:schemeClr val="bg2">
                    <a:lumMod val="40000"/>
                    <a:lumOff val="60000"/>
                  </a:schemeClr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r" latinLnBrk="0">
              <a:defRPr lang="th-TH"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t>“</a:t>
            </a: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r" latinLnBrk="0">
              <a:defRPr lang="th-TH"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 latinLnBrk="0">
              <a:defRPr lang="th-TH"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 latinLnBrk="0">
              <a:buNone/>
              <a:defRPr lang="th-TH"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th-TH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 latinLnBrk="0">
              <a:defRPr lang="th-TH" sz="4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509A250-FF31-4206-8172-F9D3106AACB1}" type="datetimeFigureOut">
              <a:rPr lang="th-TH" smtClean="0"/>
              <a:pPr/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02111984F56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8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r" latinLnBrk="0">
              <a:defRPr lang="th-TH"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t>“</a:t>
            </a: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lvl="0" algn="r" latinLnBrk="0">
              <a:defRPr lang="th-TH"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th-TH" sz="4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509A250-FF31-4206-8172-F9D3106AACB1}" type="datetimeFigureOut">
              <a:rPr lang="th-TH" smtClean="0"/>
              <a:pPr/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02111984F56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3" name="ตัวแทนข้อความ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th-TH" sz="36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th-TH"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4" name="ตัวแทนข้อความ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cxnSp>
        <p:nvCxnSpPr>
          <p:cNvPr id="17" name="ตัวเชื่อมต่อแบบตรง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แบบตรง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ตัวแทนข้อความ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9" name="ตัวแทนข้อความ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0" name="ตัวแทนข้อความ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4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รูป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th-TH"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4" name="ตัวแทนข้อความ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2" name="ตัวแทนข้อความ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3" name="ตัวแทนข้อความ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4" name="ตัวแทนข้อความ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9" name="ตัวแทนรูปภาพ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30" name="ตัวแทนรูปภาพ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31" name="ตัวแทนรูปภาพ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cxnSp>
        <p:nvCxnSpPr>
          <p:cNvPr id="19" name="ตัวเชื่อมต่อแบบตรง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แบบตรง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4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th-TH"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th-TH"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th-TH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th-TH" sz="1800"/>
            </a:lvl1pPr>
            <a:lvl2pPr latinLnBrk="0">
              <a:defRPr lang="th-TH" sz="1600"/>
            </a:lvl2pPr>
            <a:lvl3pPr latinLnBrk="0">
              <a:defRPr lang="th-TH" sz="1400"/>
            </a:lvl3pPr>
            <a:lvl4pPr latinLnBrk="0">
              <a:defRPr lang="th-TH" sz="1200"/>
            </a:lvl4pPr>
            <a:lvl5pPr latinLnBrk="0">
              <a:defRPr lang="th-TH" sz="1200"/>
            </a:lvl5pPr>
            <a:lvl6pPr latinLnBrk="0">
              <a:defRPr lang="th-TH" sz="1200"/>
            </a:lvl6pPr>
            <a:lvl7pPr latinLnBrk="0">
              <a:defRPr lang="th-TH" sz="1200"/>
            </a:lvl7pPr>
            <a:lvl8pPr latinLnBrk="0">
              <a:defRPr lang="th-TH" sz="1200"/>
            </a:lvl8pPr>
            <a:lvl9pPr latinLnBrk="0">
              <a:defRPr lang="th-TH" sz="12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th-TH" sz="1800"/>
            </a:lvl1pPr>
            <a:lvl2pPr latinLnBrk="0">
              <a:defRPr lang="th-TH" sz="1600"/>
            </a:lvl2pPr>
            <a:lvl3pPr latinLnBrk="0">
              <a:defRPr lang="th-TH" sz="1400"/>
            </a:lvl3pPr>
            <a:lvl4pPr latinLnBrk="0">
              <a:defRPr lang="th-TH" sz="1200"/>
            </a:lvl4pPr>
            <a:lvl5pPr latinLnBrk="0">
              <a:defRPr lang="th-TH" sz="1200"/>
            </a:lvl5pPr>
            <a:lvl6pPr latinLnBrk="0">
              <a:defRPr lang="th-TH" sz="1200"/>
            </a:lvl6pPr>
            <a:lvl7pPr latinLnBrk="0">
              <a:defRPr lang="th-TH" sz="1200"/>
            </a:lvl7pPr>
            <a:lvl8pPr latinLnBrk="0">
              <a:defRPr lang="th-TH" sz="1200"/>
            </a:lvl8pPr>
            <a:lvl9pPr latinLnBrk="0">
              <a:defRPr lang="th-TH" sz="12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27/04/61</a:t>
            </a:fld>
            <a:endParaRPr lang="th-TH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th-TH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th-TH" sz="1800"/>
            </a:lvl1pPr>
            <a:lvl2pPr latinLnBrk="0">
              <a:defRPr lang="th-TH" sz="1600"/>
            </a:lvl2pPr>
            <a:lvl3pPr latinLnBrk="0">
              <a:defRPr lang="th-TH" sz="1400"/>
            </a:lvl3pPr>
            <a:lvl4pPr latinLnBrk="0">
              <a:defRPr lang="th-TH" sz="1200"/>
            </a:lvl4pPr>
            <a:lvl5pPr latinLnBrk="0">
              <a:defRPr lang="th-TH" sz="1200"/>
            </a:lvl5pPr>
            <a:lvl6pPr latinLnBrk="0">
              <a:defRPr lang="th-TH" sz="1200"/>
            </a:lvl6pPr>
            <a:lvl7pPr latinLnBrk="0">
              <a:defRPr lang="th-TH" sz="1200"/>
            </a:lvl7pPr>
            <a:lvl8pPr latinLnBrk="0">
              <a:defRPr lang="th-TH" sz="1200"/>
            </a:lvl8pPr>
            <a:lvl9pPr latinLnBrk="0">
              <a:defRPr lang="th-TH" sz="12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th-TH" sz="1800"/>
            </a:lvl1pPr>
            <a:lvl2pPr latinLnBrk="0">
              <a:defRPr lang="th-TH" sz="1600"/>
            </a:lvl2pPr>
            <a:lvl3pPr latinLnBrk="0">
              <a:defRPr lang="th-TH" sz="1400"/>
            </a:lvl3pPr>
            <a:lvl4pPr latinLnBrk="0">
              <a:defRPr lang="th-TH" sz="1200"/>
            </a:lvl4pPr>
            <a:lvl5pPr latinLnBrk="0">
              <a:defRPr lang="th-TH" sz="1200"/>
            </a:lvl5pPr>
            <a:lvl6pPr latinLnBrk="0">
              <a:defRPr lang="th-TH" sz="1200"/>
            </a:lvl6pPr>
            <a:lvl7pPr latinLnBrk="0">
              <a:defRPr lang="th-TH" sz="1200"/>
            </a:lvl7pPr>
            <a:lvl8pPr latinLnBrk="0">
              <a:defRPr lang="th-TH" sz="1200"/>
            </a:lvl8pPr>
            <a:lvl9pPr latinLnBrk="0">
              <a:defRPr lang="th-TH" sz="12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27/04/61</a:t>
            </a:fld>
            <a:endParaRPr lang="th-TH"/>
          </a:p>
        </p:txBody>
      </p:sp>
      <p:sp>
        <p:nvSpPr>
          <p:cNvPr id="8" name="ตัวแทนส่วนท้า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7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 latinLnBrk="0">
              <a:defRPr lang="th-TH"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th-TH" sz="2000"/>
            </a:lvl1pPr>
            <a:lvl2pPr latinLnBrk="0">
              <a:defRPr lang="th-TH" sz="1800"/>
            </a:lvl2pPr>
            <a:lvl3pPr latinLnBrk="0">
              <a:defRPr lang="th-TH" sz="1600"/>
            </a:lvl3pPr>
            <a:lvl4pPr latinLnBrk="0">
              <a:defRPr lang="th-TH" sz="1400"/>
            </a:lvl4pPr>
            <a:lvl5pPr latinLnBrk="0">
              <a:defRPr lang="th-TH" sz="1400"/>
            </a:lvl5pPr>
            <a:lvl6pPr latinLnBrk="0">
              <a:defRPr lang="th-TH" sz="1400"/>
            </a:lvl6pPr>
            <a:lvl7pPr latinLnBrk="0">
              <a:defRPr lang="th-TH" sz="1400"/>
            </a:lvl7pPr>
            <a:lvl8pPr latinLnBrk="0">
              <a:defRPr lang="th-TH" sz="1400"/>
            </a:lvl8pPr>
            <a:lvl9pPr latinLnBrk="0">
              <a:defRPr lang="th-TH" sz="14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7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th-TH"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วงรี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สี่เหลี่ยมผืนผ้า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th-TH"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AAD347D-5ACD-4C99-B74B-A9C85AD731AF}" type="datetimeFigureOut">
              <a:rPr lang="th-TH" smtClean="0"/>
              <a:pPr/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h-TH"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th-TH" sz="2800" b="0" i="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02111984F565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lang="th-TH" sz="4200" b="0" i="0" kern="1200">
          <a:solidFill>
            <a:schemeClr val="tx2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latinLnBrk="0" hangingPunct="1">
        <a:defRPr lang="th-TH">
          <a:solidFill>
            <a:schemeClr val="tx2"/>
          </a:solidFill>
        </a:defRPr>
      </a:lvl2pPr>
      <a:lvl3pPr eaLnBrk="1" latinLnBrk="0" hangingPunct="1">
        <a:defRPr lang="th-TH">
          <a:solidFill>
            <a:schemeClr val="tx2"/>
          </a:solidFill>
        </a:defRPr>
      </a:lvl3pPr>
      <a:lvl4pPr eaLnBrk="1" latinLnBrk="0" hangingPunct="1">
        <a:defRPr lang="th-TH">
          <a:solidFill>
            <a:schemeClr val="tx2"/>
          </a:solidFill>
        </a:defRPr>
      </a:lvl4pPr>
      <a:lvl5pPr eaLnBrk="1" latinLnBrk="0" hangingPunct="1">
        <a:defRPr lang="th-TH">
          <a:solidFill>
            <a:schemeClr val="tx2"/>
          </a:solidFill>
        </a:defRPr>
      </a:lvl5pPr>
      <a:lvl6pPr eaLnBrk="1" latinLnBrk="0" hangingPunct="1">
        <a:defRPr lang="th-TH">
          <a:solidFill>
            <a:schemeClr val="tx2"/>
          </a:solidFill>
        </a:defRPr>
      </a:lvl6pPr>
      <a:lvl7pPr eaLnBrk="1" latinLnBrk="0" hangingPunct="1">
        <a:defRPr lang="th-TH">
          <a:solidFill>
            <a:schemeClr val="tx2"/>
          </a:solidFill>
        </a:defRPr>
      </a:lvl7pPr>
      <a:lvl8pPr eaLnBrk="1" latinLnBrk="0" hangingPunct="1">
        <a:defRPr lang="th-TH">
          <a:solidFill>
            <a:schemeClr val="tx2"/>
          </a:solidFill>
        </a:defRPr>
      </a:lvl8pPr>
      <a:lvl9pPr eaLnBrk="1" latinLnBrk="0" hangingPunct="1">
        <a:defRPr lang="th-TH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20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8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6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4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4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th-TH"/>
      </a:defPPr>
      <a:lvl1pPr marL="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droid/android_studio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android/android_eclipse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World Electric LTD.</a:t>
            </a:r>
            <a:endParaRPr lang="th-TH" dirty="0" err="1"/>
          </a:p>
        </p:txBody>
      </p:sp>
      <p:sp>
        <p:nvSpPr>
          <p:cNvPr id="5" name="สี่เหลี่ยมผืนผ้า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err="1"/>
              <a:t>Android</a:t>
            </a:r>
            <a:r>
              <a:rPr lang="th-TH" dirty="0"/>
              <a:t> </a:t>
            </a:r>
            <a:r>
              <a:rPr lang="th-TH" dirty="0" err="1"/>
              <a:t>application</a:t>
            </a:r>
            <a:r>
              <a:rPr lang="th-TH" dirty="0"/>
              <a:t> </a:t>
            </a:r>
            <a:r>
              <a:rPr lang="th-TH" dirty="0" err="1"/>
              <a:t>Basic</a:t>
            </a:r>
            <a:r>
              <a:rPr lang="th-TH" dirty="0"/>
              <a:t> </a:t>
            </a:r>
            <a:r>
              <a:rPr lang="th-TH" dirty="0" err="1"/>
              <a:t>tutorial</a:t>
            </a:r>
            <a:endParaRPr lang="th-TH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Application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Components</a:t>
            </a: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b="1" dirty="0" err="1"/>
              <a:t>Application</a:t>
            </a:r>
            <a:r>
              <a:rPr lang="th-TH" b="1" dirty="0"/>
              <a:t> </a:t>
            </a:r>
            <a:r>
              <a:rPr lang="th-TH" b="1" dirty="0" err="1"/>
              <a:t>components</a:t>
            </a:r>
            <a:r>
              <a:rPr lang="th-TH" dirty="0"/>
              <a:t> เป็น </a:t>
            </a:r>
            <a:r>
              <a:rPr lang="th-TH" dirty="0" err="1"/>
              <a:t>building</a:t>
            </a:r>
            <a:r>
              <a:rPr lang="th-TH" dirty="0"/>
              <a:t> </a:t>
            </a:r>
            <a:r>
              <a:rPr lang="th-TH" dirty="0" err="1"/>
              <a:t>blocks</a:t>
            </a:r>
            <a:r>
              <a:rPr lang="th-TH" dirty="0"/>
              <a:t> ที่จำเป็นสำหรับแอนดร</a:t>
            </a:r>
            <a:r>
              <a:rPr lang="th-TH" dirty="0" err="1"/>
              <a:t>อยด์แ</a:t>
            </a:r>
            <a:r>
              <a:rPr lang="th-TH" dirty="0"/>
              <a:t>อปพลิ</a:t>
            </a:r>
            <a:r>
              <a:rPr lang="th-TH" dirty="0" err="1"/>
              <a:t>เค</a:t>
            </a:r>
            <a:r>
              <a:rPr lang="th-TH" dirty="0"/>
              <a:t>ชันตัว </a:t>
            </a:r>
            <a:r>
              <a:rPr lang="th-TH" dirty="0" err="1"/>
              <a:t>components</a:t>
            </a:r>
            <a:r>
              <a:rPr lang="th-TH" dirty="0"/>
              <a:t> จะ</a:t>
            </a:r>
          </a:p>
          <a:p>
            <a:pPr>
              <a:buNone/>
            </a:pPr>
            <a:r>
              <a:rPr lang="th-TH" dirty="0"/>
              <a:t>ทำงานควบคู่กับ </a:t>
            </a:r>
            <a:r>
              <a:rPr lang="th-TH" dirty="0" err="1"/>
              <a:t>manifest</a:t>
            </a:r>
            <a:r>
              <a:rPr lang="th-TH" dirty="0"/>
              <a:t> </a:t>
            </a:r>
            <a:r>
              <a:rPr lang="th-TH" dirty="0" err="1"/>
              <a:t>file</a:t>
            </a:r>
            <a:r>
              <a:rPr lang="th-TH" dirty="0"/>
              <a:t> แอปพลิ</a:t>
            </a:r>
            <a:r>
              <a:rPr lang="th-TH" dirty="0" err="1"/>
              <a:t>เค</a:t>
            </a:r>
            <a:r>
              <a:rPr lang="th-TH" dirty="0"/>
              <a:t>ชัน (</a:t>
            </a:r>
            <a:r>
              <a:rPr lang="th-TH" dirty="0" err="1"/>
              <a:t>AndroidManifest</a:t>
            </a:r>
            <a:r>
              <a:rPr lang="th-TH" dirty="0"/>
              <a:t>.</a:t>
            </a:r>
            <a:r>
              <a:rPr lang="th-TH" dirty="0" err="1"/>
              <a:t>xml</a:t>
            </a:r>
            <a:r>
              <a:rPr lang="th-TH" dirty="0"/>
              <a:t>) ที่อธิบายแต่ละส่วนประกอบของแอปพลิ</a:t>
            </a:r>
            <a:r>
              <a:rPr lang="th-TH" dirty="0" err="1"/>
              <a:t>เค</a:t>
            </a:r>
            <a:r>
              <a:rPr lang="th-TH" dirty="0"/>
              <a:t>ชันและ</a:t>
            </a:r>
          </a:p>
          <a:p>
            <a:pPr>
              <a:buNone/>
            </a:pPr>
            <a:r>
              <a:rPr lang="th-TH" dirty="0"/>
              <a:t>วิธีการโต้ตอบ(ปฏิสัมพันธ์) ซึ่งมีสี่องค์ประกอบหลัก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Activities</a:t>
            </a:r>
            <a:r>
              <a:rPr lang="th-TH" dirty="0"/>
              <a:t> (UI และการจัดการ </a:t>
            </a:r>
            <a:r>
              <a:rPr lang="th-TH" dirty="0" err="1"/>
              <a:t>user</a:t>
            </a:r>
            <a:r>
              <a:rPr lang="th-TH" dirty="0"/>
              <a:t> </a:t>
            </a:r>
            <a:r>
              <a:rPr lang="th-TH" dirty="0" err="1"/>
              <a:t>interaction</a:t>
            </a:r>
            <a:r>
              <a:rPr lang="th-TH" dirty="0"/>
              <a:t> ผ่านจอภาพสมาร์ทโฟน) </a:t>
            </a:r>
          </a:p>
          <a:p>
            <a:pPr>
              <a:buNone/>
            </a:pPr>
            <a:r>
              <a:rPr lang="th-TH" dirty="0"/>
              <a:t>- Services (</a:t>
            </a:r>
            <a:r>
              <a:rPr lang="th-TH" dirty="0" err="1"/>
              <a:t>background</a:t>
            </a:r>
            <a:r>
              <a:rPr lang="th-TH" dirty="0"/>
              <a:t> </a:t>
            </a:r>
            <a:r>
              <a:rPr lang="th-TH" dirty="0" err="1"/>
              <a:t>processing</a:t>
            </a:r>
            <a:r>
              <a:rPr lang="th-TH" dirty="0"/>
              <a:t>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Broadcast</a:t>
            </a:r>
            <a:r>
              <a:rPr lang="th-TH" dirty="0"/>
              <a:t> </a:t>
            </a:r>
            <a:r>
              <a:rPr lang="th-TH" dirty="0" err="1"/>
              <a:t>Receivers</a:t>
            </a:r>
            <a:r>
              <a:rPr lang="th-TH" dirty="0"/>
              <a:t> (</a:t>
            </a:r>
            <a:r>
              <a:rPr lang="th-TH" dirty="0" err="1"/>
              <a:t>communication</a:t>
            </a:r>
            <a:r>
              <a:rPr lang="th-TH" dirty="0"/>
              <a:t> </a:t>
            </a:r>
            <a:r>
              <a:rPr lang="th-TH" dirty="0" err="1"/>
              <a:t>between</a:t>
            </a:r>
            <a:r>
              <a:rPr lang="th-TH" dirty="0"/>
              <a:t> </a:t>
            </a:r>
            <a:r>
              <a:rPr lang="th-TH" dirty="0" err="1"/>
              <a:t>Android</a:t>
            </a:r>
            <a:r>
              <a:rPr lang="th-TH" dirty="0"/>
              <a:t> OS)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Content</a:t>
            </a:r>
            <a:r>
              <a:rPr lang="th-TH" dirty="0"/>
              <a:t> </a:t>
            </a:r>
            <a:r>
              <a:rPr lang="th-TH" dirty="0" err="1"/>
              <a:t>Providers</a:t>
            </a:r>
            <a:r>
              <a:rPr lang="th-TH" dirty="0"/>
              <a:t> (</a:t>
            </a:r>
            <a:r>
              <a:rPr lang="th-TH" dirty="0" err="1"/>
              <a:t>data</a:t>
            </a:r>
            <a:r>
              <a:rPr lang="th-TH" dirty="0"/>
              <a:t> and </a:t>
            </a:r>
            <a:r>
              <a:rPr lang="th-TH" dirty="0" err="1"/>
              <a:t>database</a:t>
            </a:r>
            <a:r>
              <a:rPr lang="th-TH" dirty="0"/>
              <a:t> </a:t>
            </a:r>
            <a:r>
              <a:rPr lang="th-TH" dirty="0" err="1"/>
              <a:t>management</a:t>
            </a:r>
            <a:r>
              <a:rPr lang="th-T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79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Application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Components</a:t>
            </a: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b="1" dirty="0" err="1"/>
              <a:t>Additional</a:t>
            </a:r>
            <a:r>
              <a:rPr lang="th-TH" b="1" dirty="0"/>
              <a:t> </a:t>
            </a:r>
            <a:r>
              <a:rPr lang="th-TH" b="1" dirty="0" err="1"/>
              <a:t>Components</a:t>
            </a:r>
            <a:endParaRPr lang="th-TH" dirty="0" err="1"/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Fragments</a:t>
            </a:r>
            <a:r>
              <a:rPr lang="th-TH" dirty="0"/>
              <a:t> (เหมือน </a:t>
            </a:r>
            <a:r>
              <a:rPr lang="th-TH" dirty="0" err="1"/>
              <a:t>page</a:t>
            </a:r>
            <a:r>
              <a:rPr lang="th-TH" dirty="0"/>
              <a:t> หรือ </a:t>
            </a:r>
            <a:r>
              <a:rPr lang="th-TH" dirty="0" err="1"/>
              <a:t>usercontrol</a:t>
            </a:r>
            <a:r>
              <a:rPr lang="th-TH" dirty="0"/>
              <a:t> ใน .</a:t>
            </a:r>
            <a:r>
              <a:rPr lang="th-TH" dirty="0" err="1"/>
              <a:t>net</a:t>
            </a:r>
            <a:r>
              <a:rPr lang="th-TH" dirty="0"/>
              <a:t> นำเขามาแสดงส่วนของ</a:t>
            </a:r>
            <a:r>
              <a:rPr lang="th-TH" dirty="0" err="1"/>
              <a:t>ยูสเซอร์</a:t>
            </a:r>
            <a:r>
              <a:rPr lang="th-TH" dirty="0"/>
              <a:t>อินเตอร์</a:t>
            </a:r>
            <a:r>
              <a:rPr lang="th-TH" dirty="0" err="1"/>
              <a:t>เฟส</a:t>
            </a:r>
            <a:r>
              <a:rPr lang="th-TH" dirty="0"/>
              <a:t> ใน </a:t>
            </a:r>
            <a:r>
              <a:rPr lang="th-TH" dirty="0" err="1"/>
              <a:t>Activity</a:t>
            </a:r>
            <a:r>
              <a:rPr lang="th-TH" dirty="0"/>
              <a:t>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Views</a:t>
            </a:r>
            <a:r>
              <a:rPr lang="th-TH" dirty="0"/>
              <a:t> (UI </a:t>
            </a:r>
            <a:r>
              <a:rPr lang="th-TH" dirty="0" err="1"/>
              <a:t>elements</a:t>
            </a:r>
            <a:r>
              <a:rPr lang="th-TH" dirty="0"/>
              <a:t> ส่วนของวาด </a:t>
            </a:r>
            <a:r>
              <a:rPr lang="th-TH" dirty="0" err="1"/>
              <a:t>form</a:t>
            </a:r>
            <a:r>
              <a:rPr lang="th-TH" dirty="0"/>
              <a:t>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Layouts</a:t>
            </a:r>
            <a:r>
              <a:rPr lang="th-TH" dirty="0"/>
              <a:t> (</a:t>
            </a:r>
            <a:r>
              <a:rPr lang="th-TH" dirty="0" err="1"/>
              <a:t>control</a:t>
            </a:r>
            <a:r>
              <a:rPr lang="th-TH" dirty="0"/>
              <a:t> </a:t>
            </a:r>
            <a:r>
              <a:rPr lang="th-TH" dirty="0" err="1"/>
              <a:t>screen</a:t>
            </a:r>
            <a:r>
              <a:rPr lang="th-TH" dirty="0"/>
              <a:t> </a:t>
            </a:r>
            <a:r>
              <a:rPr lang="th-TH" dirty="0" err="1"/>
              <a:t>format</a:t>
            </a:r>
            <a:r>
              <a:rPr lang="th-TH" dirty="0"/>
              <a:t> and </a:t>
            </a:r>
            <a:r>
              <a:rPr lang="th-TH" dirty="0" err="1"/>
              <a:t>appearance</a:t>
            </a:r>
            <a:r>
              <a:rPr lang="th-TH" dirty="0"/>
              <a:t> ตัว </a:t>
            </a:r>
            <a:r>
              <a:rPr lang="th-TH" dirty="0" err="1"/>
              <a:t>Layout</a:t>
            </a:r>
            <a:r>
              <a:rPr lang="th-TH" dirty="0"/>
              <a:t> จะครอบ </a:t>
            </a:r>
            <a:r>
              <a:rPr lang="th-TH" dirty="0" err="1"/>
              <a:t>view</a:t>
            </a:r>
            <a:r>
              <a:rPr lang="th-TH" dirty="0"/>
              <a:t> อีกทีหนึ่ง)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Intents</a:t>
            </a:r>
            <a:r>
              <a:rPr lang="th-TH" dirty="0"/>
              <a:t> (</a:t>
            </a:r>
            <a:r>
              <a:rPr lang="th-TH" dirty="0" err="1"/>
              <a:t>Messages</a:t>
            </a:r>
            <a:r>
              <a:rPr lang="th-TH" dirty="0"/>
              <a:t> </a:t>
            </a:r>
            <a:r>
              <a:rPr lang="th-TH" dirty="0" err="1"/>
              <a:t>wiring</a:t>
            </a:r>
            <a:r>
              <a:rPr lang="th-TH" dirty="0"/>
              <a:t> </a:t>
            </a:r>
            <a:r>
              <a:rPr lang="th-TH" dirty="0" err="1"/>
              <a:t>components</a:t>
            </a:r>
            <a:r>
              <a:rPr lang="th-TH" dirty="0"/>
              <a:t> </a:t>
            </a:r>
            <a:r>
              <a:rPr lang="th-TH" dirty="0" err="1"/>
              <a:t>together</a:t>
            </a:r>
            <a:r>
              <a:rPr lang="th-TH" dirty="0"/>
              <a:t> อธิบายตามความเข้าใจคือจะเป็นตัวเชื่อมกันระหร่าง </a:t>
            </a:r>
            <a:r>
              <a:rPr lang="th-TH" dirty="0" err="1"/>
              <a:t>Activity</a:t>
            </a:r>
            <a:r>
              <a:rPr lang="th-TH" dirty="0"/>
              <a:t> </a:t>
            </a:r>
          </a:p>
          <a:p>
            <a:pPr>
              <a:buNone/>
            </a:pPr>
            <a:r>
              <a:rPr lang="th-TH" dirty="0"/>
              <a:t>ไปอีก </a:t>
            </a:r>
            <a:r>
              <a:rPr lang="th-TH" dirty="0" err="1"/>
              <a:t>Activity</a:t>
            </a:r>
            <a:r>
              <a:rPr lang="th-TH" dirty="0"/>
              <a:t> หนึ่ง หรือเอาไว้คุยกับ </a:t>
            </a:r>
            <a:r>
              <a:rPr lang="th-TH" dirty="0" err="1"/>
              <a:t>device</a:t>
            </a:r>
            <a:r>
              <a:rPr lang="th-TH" dirty="0"/>
              <a:t> </a:t>
            </a:r>
            <a:r>
              <a:rPr lang="th-TH" dirty="0" err="1"/>
              <a:t>hardware</a:t>
            </a:r>
            <a:r>
              <a:rPr lang="th-TH" dirty="0"/>
              <a:t> ชั้น </a:t>
            </a:r>
            <a:r>
              <a:rPr lang="th-TH" dirty="0" err="1"/>
              <a:t>Linux</a:t>
            </a:r>
            <a:r>
              <a:rPr lang="th-TH" dirty="0"/>
              <a:t> </a:t>
            </a:r>
            <a:r>
              <a:rPr lang="th-TH" dirty="0" err="1"/>
              <a:t>kernel</a:t>
            </a:r>
            <a:r>
              <a:rPr lang="th-TH" dirty="0"/>
              <a:t> พวก </a:t>
            </a:r>
            <a:r>
              <a:rPr lang="th-TH" dirty="0" err="1"/>
              <a:t>camera</a:t>
            </a:r>
            <a:r>
              <a:rPr lang="th-TH" dirty="0"/>
              <a:t>, </a:t>
            </a:r>
            <a:r>
              <a:rPr lang="th-TH" dirty="0" err="1"/>
              <a:t>keypad</a:t>
            </a:r>
            <a:r>
              <a:rPr lang="th-TH" dirty="0"/>
              <a:t>, </a:t>
            </a:r>
            <a:r>
              <a:rPr lang="th-TH" dirty="0" err="1"/>
              <a:t>display</a:t>
            </a:r>
            <a:r>
              <a:rPr lang="th-TH" dirty="0"/>
              <a:t> เป็นตัน) </a:t>
            </a:r>
          </a:p>
          <a:p>
            <a:pPr>
              <a:buNone/>
            </a:pPr>
            <a:r>
              <a:rPr lang="th-TH" dirty="0"/>
              <a:t>- Resources (</a:t>
            </a:r>
            <a:r>
              <a:rPr lang="th-TH" dirty="0" err="1"/>
              <a:t>External</a:t>
            </a:r>
            <a:r>
              <a:rPr lang="th-TH" dirty="0"/>
              <a:t> </a:t>
            </a:r>
            <a:r>
              <a:rPr lang="th-TH" dirty="0" err="1"/>
              <a:t>elements</a:t>
            </a:r>
            <a:r>
              <a:rPr lang="th-TH" dirty="0"/>
              <a:t> เก็บ สตริง(</a:t>
            </a:r>
            <a:r>
              <a:rPr lang="th-TH" dirty="0" err="1"/>
              <a:t>Strings</a:t>
            </a:r>
            <a:r>
              <a:rPr lang="th-TH" dirty="0"/>
              <a:t>) ค่าคงที่(</a:t>
            </a:r>
            <a:r>
              <a:rPr lang="th-TH" dirty="0" err="1"/>
              <a:t>Constants</a:t>
            </a:r>
            <a:r>
              <a:rPr lang="th-TH" dirty="0"/>
              <a:t>) เป็นต้น)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Manifest</a:t>
            </a:r>
            <a:r>
              <a:rPr lang="th-TH" dirty="0"/>
              <a:t> (</a:t>
            </a:r>
            <a:r>
              <a:rPr lang="th-TH" dirty="0" err="1"/>
              <a:t>Configuration</a:t>
            </a:r>
            <a:r>
              <a:rPr lang="th-TH" dirty="0"/>
              <a:t> </a:t>
            </a:r>
            <a:r>
              <a:rPr lang="th-TH" dirty="0" err="1"/>
              <a:t>file</a:t>
            </a:r>
            <a:r>
              <a:rPr lang="th-TH" dirty="0"/>
              <a:t>)</a:t>
            </a:r>
          </a:p>
          <a:p>
            <a:pPr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8155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Anatomy</a:t>
            </a:r>
            <a:r>
              <a:rPr lang="th-TH" dirty="0">
                <a:solidFill>
                  <a:schemeClr val="tx1"/>
                </a:solidFill>
              </a:rPr>
              <a:t> of </a:t>
            </a:r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41C87B13-D577-42F5-B6C5-2B62A9C3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8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sz="4000" dirty="0"/>
              <a:t>ก่อนที่จะเริ่มรันแอป เราควรที่จะรู้เกี่ยวกับบ</a:t>
            </a:r>
            <a:r>
              <a:rPr lang="th-TH" sz="4000" dirty="0" err="1"/>
              <a:t>ได</a:t>
            </a:r>
            <a:r>
              <a:rPr lang="th-TH" sz="4000" dirty="0"/>
              <a:t>เรกทอรีและ</a:t>
            </a:r>
            <a:endParaRPr lang="th-TH" dirty="0"/>
          </a:p>
          <a:p>
            <a:pPr>
              <a:buNone/>
            </a:pPr>
            <a:r>
              <a:rPr lang="th-TH" sz="4000" dirty="0"/>
              <a:t>ไฟล์ ภายในแอนดร</a:t>
            </a:r>
            <a:r>
              <a:rPr lang="th-TH" sz="4000" dirty="0" err="1"/>
              <a:t>อยด์์</a:t>
            </a:r>
            <a:r>
              <a:rPr lang="th-TH" sz="4000" dirty="0"/>
              <a:t>โปรเจ</a:t>
            </a:r>
            <a:r>
              <a:rPr lang="th-TH" sz="4000" dirty="0" err="1"/>
              <a:t>็คข</a:t>
            </a:r>
            <a:r>
              <a:rPr lang="th-TH" sz="4000" dirty="0"/>
              <a:t>องเราก่อน!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969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5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870D0B37-6F28-4CA9-8CF6-A6A64303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16" y="104967"/>
            <a:ext cx="5345500" cy="67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err="1">
                <a:solidFill>
                  <a:schemeClr val="tx1"/>
                </a:solidFill>
              </a:rPr>
              <a:t>Folder</a:t>
            </a:r>
            <a:r>
              <a:rPr lang="th-TH" b="1" dirty="0">
                <a:solidFill>
                  <a:schemeClr val="tx1"/>
                </a:solidFill>
              </a:rPr>
              <a:t>, </a:t>
            </a:r>
            <a:r>
              <a:rPr lang="th-TH" b="1" dirty="0" err="1">
                <a:solidFill>
                  <a:schemeClr val="tx1"/>
                </a:solidFill>
              </a:rPr>
              <a:t>File</a:t>
            </a:r>
            <a:r>
              <a:rPr lang="th-TH" b="1" dirty="0">
                <a:solidFill>
                  <a:schemeClr val="tx1"/>
                </a:solidFill>
              </a:rPr>
              <a:t> &amp; </a:t>
            </a:r>
            <a:r>
              <a:rPr lang="th-TH" b="1" dirty="0" err="1">
                <a:solidFill>
                  <a:schemeClr val="tx1"/>
                </a:solidFill>
              </a:rPr>
              <a:t>Description</a:t>
            </a:r>
            <a:endParaRPr lang="th-TH" dirty="0" err="1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41C87B13-D577-42F5-B6C5-2B62A9C3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8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1 </a:t>
            </a:r>
            <a:r>
              <a:rPr lang="th-TH" dirty="0" err="1"/>
              <a:t>Java</a:t>
            </a:r>
            <a:r>
              <a:rPr lang="th-TH" dirty="0"/>
              <a:t> เก็บไฟล์ .java ของโปรเจ</a:t>
            </a:r>
            <a:r>
              <a:rPr lang="th-TH" dirty="0" err="1"/>
              <a:t>็ค</a:t>
            </a:r>
            <a:r>
              <a:rPr lang="th-TH" dirty="0"/>
              <a:t> โดยค่าเริ่มต้นจะเห็น</a:t>
            </a:r>
            <a:r>
              <a:rPr lang="th-TH" i="1" dirty="0"/>
              <a:t>ไฟล์</a:t>
            </a:r>
            <a:r>
              <a:rPr lang="th-TH" dirty="0"/>
              <a:t> </a:t>
            </a:r>
            <a:r>
              <a:rPr lang="th-TH" i="1" dirty="0" err="1"/>
              <a:t>MainActivity</a:t>
            </a:r>
            <a:r>
              <a:rPr lang="th-TH" i="1" dirty="0"/>
              <a:t>.</a:t>
            </a:r>
            <a:r>
              <a:rPr lang="th-TH" i="1" dirty="0" err="1"/>
              <a:t>java</a:t>
            </a:r>
            <a:r>
              <a:rPr lang="th-TH" i="1" dirty="0"/>
              <a:t> ซึ่งจะประกอบด้วย </a:t>
            </a:r>
            <a:r>
              <a:rPr lang="th-TH" dirty="0" err="1"/>
              <a:t>activity</a:t>
            </a:r>
            <a:r>
              <a:rPr lang="th-TH" dirty="0"/>
              <a:t>  </a:t>
            </a:r>
            <a:r>
              <a:rPr lang="th-TH" dirty="0" err="1"/>
              <a:t>class</a:t>
            </a:r>
            <a:r>
              <a:rPr lang="th-TH" dirty="0"/>
              <a:t> </a:t>
            </a:r>
            <a:endParaRPr lang="th-TH"/>
          </a:p>
          <a:p>
            <a:pPr>
              <a:buNone/>
            </a:pPr>
            <a:r>
              <a:rPr lang="th-TH" dirty="0"/>
              <a:t>ทำงานหลังจากที่แอปของเราเปิดโดยกดปุ่มแอปไอคอน</a:t>
            </a:r>
          </a:p>
          <a:p>
            <a:pPr>
              <a:buNone/>
            </a:pPr>
            <a:r>
              <a:rPr lang="th-TH" dirty="0"/>
              <a:t>2 </a:t>
            </a:r>
            <a:r>
              <a:rPr lang="th-TH" dirty="0" err="1"/>
              <a:t>res</a:t>
            </a:r>
            <a:r>
              <a:rPr lang="th-TH" dirty="0"/>
              <a:t>/</a:t>
            </a:r>
            <a:r>
              <a:rPr lang="th-TH" dirty="0" err="1"/>
              <a:t>drawable</a:t>
            </a:r>
            <a:r>
              <a:rPr lang="th-TH" dirty="0"/>
              <a:t>-</a:t>
            </a:r>
            <a:r>
              <a:rPr lang="th-TH" dirty="0" err="1"/>
              <a:t>hdpi</a:t>
            </a:r>
            <a:r>
              <a:rPr lang="th-TH" dirty="0"/>
              <a:t> เป็น</a:t>
            </a:r>
            <a:r>
              <a:rPr lang="th-TH" dirty="0" err="1"/>
              <a:t>ได</a:t>
            </a:r>
            <a:r>
              <a:rPr lang="th-TH" dirty="0"/>
              <a:t>เรกทอรีสำหรับ </a:t>
            </a:r>
            <a:r>
              <a:rPr lang="th-TH" dirty="0" err="1"/>
              <a:t>drawable</a:t>
            </a:r>
            <a:r>
              <a:rPr lang="th-TH" dirty="0"/>
              <a:t> </a:t>
            </a:r>
            <a:r>
              <a:rPr lang="th-TH" dirty="0" err="1"/>
              <a:t>objects</a:t>
            </a:r>
            <a:r>
              <a:rPr lang="th-TH" dirty="0"/>
              <a:t> ที่เอาไว้ดีไซน์สกรีน (</a:t>
            </a:r>
            <a:r>
              <a:rPr lang="th-TH" dirty="0" err="1"/>
              <a:t>high</a:t>
            </a:r>
            <a:r>
              <a:rPr lang="th-TH" dirty="0"/>
              <a:t>-</a:t>
            </a:r>
            <a:r>
              <a:rPr lang="th-TH" dirty="0" err="1"/>
              <a:t>density</a:t>
            </a:r>
            <a:r>
              <a:rPr lang="th-TH" dirty="0"/>
              <a:t>)</a:t>
            </a:r>
          </a:p>
          <a:p>
            <a:pPr>
              <a:buNone/>
            </a:pPr>
            <a:r>
              <a:rPr lang="th-TH" dirty="0"/>
              <a:t>3 </a:t>
            </a:r>
            <a:r>
              <a:rPr lang="th-TH" dirty="0" err="1"/>
              <a:t>res</a:t>
            </a:r>
            <a:r>
              <a:rPr lang="th-TH" dirty="0"/>
              <a:t>/</a:t>
            </a:r>
            <a:r>
              <a:rPr lang="th-TH" dirty="0" err="1"/>
              <a:t>layout</a:t>
            </a:r>
            <a:r>
              <a:rPr lang="th-TH" dirty="0"/>
              <a:t> เป็น</a:t>
            </a:r>
            <a:r>
              <a:rPr lang="th-TH" dirty="0" err="1"/>
              <a:t>ได</a:t>
            </a:r>
            <a:r>
              <a:rPr lang="th-TH" dirty="0"/>
              <a:t>เรกทอรีสำหรับไฟล์ที่กำหนด</a:t>
            </a:r>
            <a:r>
              <a:rPr lang="th-TH" dirty="0" err="1"/>
              <a:t>ยูสเซอร์</a:t>
            </a:r>
            <a:r>
              <a:rPr lang="th-TH" dirty="0"/>
              <a:t>อินเตอร์</a:t>
            </a:r>
            <a:r>
              <a:rPr lang="th-TH" dirty="0" err="1"/>
              <a:t>เฟส</a:t>
            </a:r>
            <a:r>
              <a:rPr lang="th-TH" dirty="0"/>
              <a:t>ของแอป</a:t>
            </a:r>
          </a:p>
          <a:p>
            <a:pPr>
              <a:buNone/>
            </a:pPr>
            <a:r>
              <a:rPr lang="th-TH" dirty="0"/>
              <a:t>4 </a:t>
            </a:r>
            <a:r>
              <a:rPr lang="th-TH" dirty="0" err="1"/>
              <a:t>res</a:t>
            </a:r>
            <a:r>
              <a:rPr lang="th-TH" dirty="0"/>
              <a:t>/</a:t>
            </a:r>
            <a:r>
              <a:rPr lang="th-TH" dirty="0" err="1"/>
              <a:t>values</a:t>
            </a:r>
            <a:r>
              <a:rPr lang="th-TH" dirty="0"/>
              <a:t>  เป็น</a:t>
            </a:r>
            <a:r>
              <a:rPr lang="th-TH" dirty="0" err="1"/>
              <a:t>ได</a:t>
            </a:r>
            <a:r>
              <a:rPr lang="th-TH" dirty="0"/>
              <a:t>เรกทอรีสำหรับ XML ไฟล์ เก็บชุด </a:t>
            </a:r>
            <a:r>
              <a:rPr lang="th-TH" dirty="0" err="1"/>
              <a:t>resources</a:t>
            </a:r>
            <a:r>
              <a:rPr lang="th-TH" dirty="0"/>
              <a:t> ของข้อมูล เช่น ข้อความ (</a:t>
            </a:r>
            <a:r>
              <a:rPr lang="th-TH" dirty="0" err="1"/>
              <a:t>strings</a:t>
            </a:r>
            <a:r>
              <a:rPr lang="th-TH" dirty="0"/>
              <a:t>) และ </a:t>
            </a:r>
          </a:p>
          <a:p>
            <a:pPr>
              <a:buNone/>
            </a:pPr>
            <a:r>
              <a:rPr lang="th-TH" dirty="0"/>
              <a:t>การกำหนดค่าสี</a:t>
            </a:r>
          </a:p>
          <a:p>
            <a:pPr>
              <a:buNone/>
            </a:pPr>
            <a:r>
              <a:rPr lang="th-TH" dirty="0"/>
              <a:t>5 </a:t>
            </a:r>
            <a:r>
              <a:rPr lang="th-TH" dirty="0" err="1"/>
              <a:t>AndroidManifest</a:t>
            </a:r>
            <a:r>
              <a:rPr lang="th-TH" dirty="0"/>
              <a:t>.</a:t>
            </a:r>
            <a:r>
              <a:rPr lang="th-TH" dirty="0" err="1"/>
              <a:t>xml</a:t>
            </a:r>
            <a:r>
              <a:rPr lang="th-TH" dirty="0"/>
              <a:t> อธิบายถึงลักษณะพื้นฐานของแอปและ กำหนดส่วนประกอบแต่ละส่วน (</a:t>
            </a:r>
            <a:r>
              <a:rPr lang="th-TH" dirty="0" err="1"/>
              <a:t>compoment</a:t>
            </a:r>
            <a:r>
              <a:rPr lang="th-TH" dirty="0"/>
              <a:t>)</a:t>
            </a:r>
          </a:p>
          <a:p>
            <a:pPr>
              <a:buNone/>
            </a:pPr>
            <a:r>
              <a:rPr lang="th-TH" dirty="0"/>
              <a:t>6 </a:t>
            </a:r>
            <a:r>
              <a:rPr lang="th-TH" dirty="0" err="1"/>
              <a:t>Build</a:t>
            </a:r>
            <a:r>
              <a:rPr lang="th-TH" dirty="0"/>
              <a:t>.</a:t>
            </a:r>
            <a:r>
              <a:rPr lang="th-TH" dirty="0" err="1"/>
              <a:t>gradle</a:t>
            </a:r>
            <a:r>
              <a:rPr lang="th-TH" dirty="0"/>
              <a:t> ไฟล์ที่สร้างขึ้นอัตโนมัติซึ่งประกอบด้วย </a:t>
            </a:r>
            <a:r>
              <a:rPr lang="th-TH" dirty="0" err="1"/>
              <a:t>compileSdkVersion</a:t>
            </a:r>
            <a:r>
              <a:rPr lang="th-TH" dirty="0"/>
              <a:t>, </a:t>
            </a:r>
            <a:r>
              <a:rPr lang="th-TH" dirty="0" err="1"/>
              <a:t>buildToolsVersion</a:t>
            </a:r>
            <a:r>
              <a:rPr lang="th-TH" dirty="0"/>
              <a:t>, </a:t>
            </a:r>
            <a:r>
              <a:rPr lang="th-TH" dirty="0" err="1"/>
              <a:t>applicationId</a:t>
            </a:r>
            <a:r>
              <a:rPr lang="th-TH" dirty="0"/>
              <a:t>, </a:t>
            </a:r>
          </a:p>
          <a:p>
            <a:pPr>
              <a:buNone/>
            </a:pPr>
            <a:r>
              <a:rPr lang="th-TH" dirty="0" err="1"/>
              <a:t>minSdkVersion</a:t>
            </a:r>
            <a:r>
              <a:rPr lang="th-TH" dirty="0"/>
              <a:t>, </a:t>
            </a:r>
            <a:r>
              <a:rPr lang="th-TH" dirty="0" err="1"/>
              <a:t>targetSdkVersion</a:t>
            </a:r>
            <a:r>
              <a:rPr lang="th-TH" dirty="0"/>
              <a:t>, </a:t>
            </a:r>
            <a:r>
              <a:rPr lang="th-TH" dirty="0" err="1"/>
              <a:t>versionCode</a:t>
            </a:r>
            <a:r>
              <a:rPr lang="th-TH" dirty="0"/>
              <a:t> and </a:t>
            </a:r>
            <a:r>
              <a:rPr lang="th-TH" dirty="0" err="1"/>
              <a:t>versionName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12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41C87B13-D577-42F5-B6C5-2B62A9C3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8" y="2052918"/>
            <a:ext cx="11508337" cy="1118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th-TH" sz="6000" dirty="0"/>
              <a:t>เรามาเริ่ม "สวัสดีชาว </a:t>
            </a:r>
            <a:r>
              <a:rPr lang="th-TH" sz="6000" dirty="0" err="1"/>
              <a:t>Android</a:t>
            </a:r>
            <a:r>
              <a:rPr lang="th-TH" sz="6000" dirty="0"/>
              <a:t>" กัน </a:t>
            </a:r>
          </a:p>
        </p:txBody>
      </p:sp>
      <p:sp>
        <p:nvSpPr>
          <p:cNvPr id="7" name="สี่เหลี่ยมผืนผ้า 2">
            <a:extLst>
              <a:ext uri="{FF2B5EF4-FFF2-40B4-BE49-F238E27FC236}">
                <a16:creationId xmlns:a16="http://schemas.microsoft.com/office/drawing/2014/main" id="{11744A28-7EEF-44A7-8DC8-EAB28B7A1185}"/>
              </a:ext>
            </a:extLst>
          </p:cNvPr>
          <p:cNvSpPr txBox="1">
            <a:spLocks/>
          </p:cNvSpPr>
          <p:nvPr/>
        </p:nvSpPr>
        <p:spPr>
          <a:xfrm>
            <a:off x="355687" y="3433144"/>
            <a:ext cx="11508337" cy="1118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20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8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6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4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4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None/>
            </a:pPr>
            <a:r>
              <a:rPr lang="th-TH" sz="6000" dirty="0"/>
              <a:t>ไฟ</a:t>
            </a:r>
            <a:r>
              <a:rPr lang="th-TH" sz="6000" dirty="0" err="1"/>
              <a:t>ท์</a:t>
            </a:r>
            <a:r>
              <a:rPr lang="th-TH" sz="6000" dirty="0"/>
              <a:t>ติ</a:t>
            </a:r>
            <a:r>
              <a:rPr lang="th-TH" sz="6000" dirty="0" err="1"/>
              <a:t>้ง</a:t>
            </a:r>
          </a:p>
        </p:txBody>
      </p:sp>
      <p:sp>
        <p:nvSpPr>
          <p:cNvPr id="8" name="สี่เหลี่ยมผืนผ้า 2">
            <a:extLst>
              <a:ext uri="{FF2B5EF4-FFF2-40B4-BE49-F238E27FC236}">
                <a16:creationId xmlns:a16="http://schemas.microsoft.com/office/drawing/2014/main" id="{1494334D-086B-45BA-9672-898D62EFF5E6}"/>
              </a:ext>
            </a:extLst>
          </p:cNvPr>
          <p:cNvSpPr txBox="1">
            <a:spLocks/>
          </p:cNvSpPr>
          <p:nvPr/>
        </p:nvSpPr>
        <p:spPr>
          <a:xfrm>
            <a:off x="355686" y="5345332"/>
            <a:ext cx="11508337" cy="831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20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8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6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4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4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>
              <a:buNone/>
            </a:pPr>
            <a:r>
              <a:rPr lang="th-TH" sz="4400" dirty="0"/>
              <a:t>จบแล้วจ้า</a:t>
            </a:r>
          </a:p>
        </p:txBody>
      </p:sp>
    </p:spTree>
    <p:extLst>
      <p:ext uri="{BB962C8B-B14F-4D97-AF65-F5344CB8AC3E}">
        <p14:creationId xmlns:p14="http://schemas.microsoft.com/office/powerpoint/2010/main" val="613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>
                <a:solidFill>
                  <a:schemeClr val="tx1"/>
                </a:solidFill>
              </a:rPr>
              <a:t>Android</a:t>
            </a:r>
            <a:endParaRPr lang="th-TH" dirty="0" err="1">
              <a:solidFill>
                <a:srgbClr val="FFFFFF"/>
              </a:solidFill>
            </a:endParaRPr>
          </a:p>
          <a:p>
            <a:endParaRPr lang="th-TH" dirty="0"/>
          </a:p>
        </p:txBody>
      </p:sp>
      <p:sp>
        <p:nvSpPr>
          <p:cNvPr id="3" name="สี่เหลี่ยมผืนผ้า 2"/>
          <p:cNvSpPr>
            <a:spLocks noGrp="1"/>
          </p:cNvSpPr>
          <p:nvPr>
            <p:ph idx="1"/>
          </p:nvPr>
        </p:nvSpPr>
        <p:spPr>
          <a:xfrm>
            <a:off x="355690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b="1" dirty="0"/>
              <a:t>แอนดร</a:t>
            </a:r>
            <a:r>
              <a:rPr lang="th-TH" b="1" dirty="0" err="1"/>
              <a:t>อยด์</a:t>
            </a:r>
            <a:r>
              <a:rPr lang="th-TH" dirty="0"/>
              <a:t> เป็นโอเพนซอร์ส มีพื้นฐานระบบเป็น </a:t>
            </a:r>
            <a:r>
              <a:rPr lang="th-TH" dirty="0" err="1"/>
              <a:t>Linux</a:t>
            </a:r>
            <a:r>
              <a:rPr lang="th-TH" dirty="0"/>
              <a:t> สำหรับอุปกรณ์มือถือ เช่น สมาร์ทโฟน และ </a:t>
            </a:r>
            <a:r>
              <a:rPr lang="th-TH" dirty="0" err="1"/>
              <a:t>คอมพิวเตอรแท็บเล็ต์</a:t>
            </a:r>
          </a:p>
          <a:p>
            <a:pPr>
              <a:buNone/>
            </a:pPr>
            <a:r>
              <a:rPr lang="th-TH" dirty="0"/>
              <a:t>แอนดร</a:t>
            </a:r>
            <a:r>
              <a:rPr lang="th-TH" dirty="0" err="1"/>
              <a:t>อยด์</a:t>
            </a:r>
            <a:r>
              <a:rPr lang="th-TH" dirty="0"/>
              <a:t>เคยถูกพัฒนาโดย </a:t>
            </a:r>
            <a:r>
              <a:rPr lang="th-TH" dirty="0" err="1"/>
              <a:t>the</a:t>
            </a:r>
            <a:r>
              <a:rPr lang="th-TH" dirty="0"/>
              <a:t> </a:t>
            </a:r>
            <a:r>
              <a:rPr lang="th-TH" dirty="0" err="1"/>
              <a:t>Open</a:t>
            </a:r>
            <a:r>
              <a:rPr lang="th-TH" dirty="0"/>
              <a:t> </a:t>
            </a:r>
            <a:r>
              <a:rPr lang="th-TH" dirty="0" err="1"/>
              <a:t>Handset</a:t>
            </a:r>
            <a:r>
              <a:rPr lang="th-TH" dirty="0"/>
              <a:t> </a:t>
            </a:r>
            <a:r>
              <a:rPr lang="th-TH" dirty="0" err="1"/>
              <a:t>Alliance</a:t>
            </a:r>
            <a:r>
              <a:rPr lang="th-TH" dirty="0"/>
              <a:t>, นำโดย Google และบริษัทอื่น ๆ แอนดร</a:t>
            </a:r>
            <a:r>
              <a:rPr lang="th-TH" dirty="0" err="1"/>
              <a:t>อยด์</a:t>
            </a:r>
            <a:r>
              <a:rPr lang="th-TH" dirty="0"/>
              <a:t>ได้นำเสนอ</a:t>
            </a:r>
          </a:p>
          <a:p>
            <a:pPr>
              <a:buNone/>
            </a:pPr>
            <a:r>
              <a:rPr lang="th-TH" dirty="0"/>
              <a:t>แนวทางการพัฒนาแอปพลิ</a:t>
            </a:r>
            <a:r>
              <a:rPr lang="th-TH" dirty="0" err="1"/>
              <a:t>เค</a:t>
            </a:r>
            <a:r>
              <a:rPr lang="th-TH" dirty="0"/>
              <a:t>ชันสำหรับอุปกรณ์บนมือถือ ซึ่งหมายความว่านักพัฒนาต้องพัฒนาเฉพาะสำหรับแอนดร</a:t>
            </a:r>
            <a:r>
              <a:rPr lang="th-TH" dirty="0" err="1"/>
              <a:t>อยด์</a:t>
            </a:r>
          </a:p>
          <a:p>
            <a:pPr>
              <a:buNone/>
            </a:pPr>
            <a:r>
              <a:rPr lang="th-TH" dirty="0"/>
              <a:t>เท่านั้นและแอปพลิ</a:t>
            </a:r>
            <a:r>
              <a:rPr lang="th-TH" dirty="0" err="1"/>
              <a:t>เค</a:t>
            </a:r>
            <a:r>
              <a:rPr lang="th-TH" dirty="0"/>
              <a:t>ชันควรจะสามารถทำงานบนอุปกรณ์ต่าง ๆ ที่ขับเคลื่อนโดยแอนดร</a:t>
            </a:r>
            <a:r>
              <a:rPr lang="th-TH" dirty="0" err="1"/>
              <a:t>อยด์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ทำไมถึงเป็น </a:t>
            </a:r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 ? </a:t>
            </a:r>
          </a:p>
        </p:txBody>
      </p:sp>
      <p:pic>
        <p:nvPicPr>
          <p:cNvPr id="6" name="รูปภาพ 6" descr="รูปภาพประกอบด้วย ข้อความ, แผนที่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E8F03B5E-EB8A-4030-8679-594FA3ED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485" y="1277524"/>
            <a:ext cx="5344422" cy="5458723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0E29F21-C9DC-4F5E-A58D-22DA3D63AE52}"/>
              </a:ext>
            </a:extLst>
          </p:cNvPr>
          <p:cNvSpPr txBox="1"/>
          <p:nvPr/>
        </p:nvSpPr>
        <p:spPr>
          <a:xfrm>
            <a:off x="7412968" y="2244305"/>
            <a:ext cx="44541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latin typeface="Leelawadee"/>
                <a:cs typeface="Leelawadee"/>
              </a:rPr>
              <a:t>กลุ่มนักพัฒนาเยอะและการเข้าถึงชุมชนนักพัฒนา 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8094CD1-5F87-4632-9F41-ECE20182BCD0}"/>
              </a:ext>
            </a:extLst>
          </p:cNvPr>
          <p:cNvSpPr txBox="1"/>
          <p:nvPr/>
        </p:nvSpPr>
        <p:spPr>
          <a:xfrm>
            <a:off x="7412966" y="3049437"/>
            <a:ext cx="41953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>
                <a:latin typeface="Leelawadee"/>
                <a:cs typeface="Leelawadee"/>
              </a:rPr>
              <a:t>Marketing</a:t>
            </a:r>
            <a:r>
              <a:rPr lang="th-TH" dirty="0">
                <a:latin typeface="Leelawadee"/>
                <a:cs typeface="Leelawadee"/>
              </a:rPr>
              <a:t> เพิ่มขี้น เรื่อย ๆ 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2A7C687-28D2-4145-B372-DD71DAAA59DC}"/>
              </a:ext>
            </a:extLst>
          </p:cNvPr>
          <p:cNvSpPr txBox="1"/>
          <p:nvPr/>
        </p:nvSpPr>
        <p:spPr>
          <a:xfrm>
            <a:off x="7412967" y="4745965"/>
            <a:ext cx="41953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>
                <a:latin typeface="Leelawadee"/>
                <a:cs typeface="Leelawadee"/>
              </a:rPr>
              <a:t>Cost</a:t>
            </a:r>
            <a:r>
              <a:rPr lang="th-TH" dirty="0">
                <a:latin typeface="Leelawadee"/>
                <a:cs typeface="Leelawadee"/>
              </a:rPr>
              <a:t> สำหรับการพัฒนาน้อย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13D3FA8-D2AB-4E4E-8911-A8D7D7495C1A}"/>
              </a:ext>
            </a:extLst>
          </p:cNvPr>
          <p:cNvSpPr txBox="1"/>
          <p:nvPr/>
        </p:nvSpPr>
        <p:spPr>
          <a:xfrm>
            <a:off x="7398591" y="5392948"/>
            <a:ext cx="423844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latin typeface="Leelawadee"/>
                <a:cs typeface="Leelawadee"/>
              </a:rPr>
              <a:t>อัตรานาความสำเร็จที่สูง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0D55666-827E-44FB-B8CB-B555D91538A0}"/>
              </a:ext>
            </a:extLst>
          </p:cNvPr>
          <p:cNvSpPr txBox="1"/>
          <p:nvPr/>
        </p:nvSpPr>
        <p:spPr>
          <a:xfrm>
            <a:off x="7427349" y="6212456"/>
            <a:ext cx="418093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latin typeface="Leelawadee"/>
                <a:cs typeface="Leelawadee"/>
              </a:rPr>
              <a:t>เครื่องมือที่ช่วยในการพัฒนาที่หลากหลาย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5E93B6A5-99A8-4BF8-B1E3-13B5213F8ECB}"/>
              </a:ext>
            </a:extLst>
          </p:cNvPr>
          <p:cNvSpPr txBox="1"/>
          <p:nvPr/>
        </p:nvSpPr>
        <p:spPr>
          <a:xfrm>
            <a:off x="7427348" y="3811439"/>
            <a:ext cx="41953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latin typeface="Leelawadee"/>
                <a:cs typeface="Leelawadee"/>
              </a:rPr>
              <a:t>บูรณาการนำไปประยุกต์ใช้กับงาน</a:t>
            </a:r>
          </a:p>
        </p:txBody>
      </p:sp>
    </p:spTree>
    <p:extLst>
      <p:ext uri="{BB962C8B-B14F-4D97-AF65-F5344CB8AC3E}">
        <p14:creationId xmlns:p14="http://schemas.microsoft.com/office/powerpoint/2010/main" val="24896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Environment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Setup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7A805D-F284-4E47-B78C-B527DF4FF8AE}"/>
              </a:ext>
            </a:extLst>
          </p:cNvPr>
          <p:cNvSpPr txBox="1"/>
          <p:nvPr/>
        </p:nvSpPr>
        <p:spPr>
          <a:xfrm>
            <a:off x="368059" y="1726720"/>
            <a:ext cx="533112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/>
              <a:t>Set</a:t>
            </a:r>
            <a:r>
              <a:rPr lang="th-TH" dirty="0"/>
              <a:t>-</a:t>
            </a:r>
            <a:r>
              <a:rPr lang="th-TH" dirty="0" err="1"/>
              <a:t>up</a:t>
            </a:r>
            <a:r>
              <a:rPr lang="th-TH" dirty="0"/>
              <a:t> </a:t>
            </a:r>
            <a:r>
              <a:rPr lang="th-TH" dirty="0" err="1"/>
              <a:t>Java</a:t>
            </a:r>
            <a:r>
              <a:rPr lang="th-TH" dirty="0"/>
              <a:t> </a:t>
            </a:r>
            <a:r>
              <a:rPr lang="th-TH" dirty="0" err="1"/>
              <a:t>Development</a:t>
            </a:r>
            <a:r>
              <a:rPr lang="th-TH" dirty="0"/>
              <a:t> </a:t>
            </a:r>
            <a:r>
              <a:rPr lang="th-TH" dirty="0" err="1"/>
              <a:t>Kit</a:t>
            </a:r>
            <a:r>
              <a:rPr lang="th-TH" dirty="0"/>
              <a:t> (JDK)</a:t>
            </a:r>
            <a:endParaRPr lang="th-TH"/>
          </a:p>
          <a:p>
            <a:endParaRPr lang="th-TH" dirty="0">
              <a:latin typeface="Cordia New"/>
              <a:cs typeface="Cordia New"/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- ดาวโหลด JDK เพื่อติดตั้ง </a:t>
            </a:r>
            <a:r>
              <a:rPr lang="th-TH" u="sng" dirty="0">
                <a:hlinkClick r:id="rId3"/>
              </a:rPr>
              <a:t>Download Java JDK</a:t>
            </a:r>
            <a:r>
              <a:rPr lang="th-TH" u="sng" dirty="0"/>
              <a:t> </a:t>
            </a:r>
            <a:endParaRPr lang="th-TH" dirty="0"/>
          </a:p>
          <a:p>
            <a:pPr>
              <a:buNone/>
            </a:pPr>
            <a:endParaRPr lang="th-TH" dirty="0"/>
          </a:p>
        </p:txBody>
      </p:sp>
      <p:pic>
        <p:nvPicPr>
          <p:cNvPr id="17" name="รูปภาพ 17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2B5E4FD4-86EF-40B8-ABF0-99D07EB1D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231" y="2504020"/>
            <a:ext cx="6064369" cy="41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Environment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Setup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7A805D-F284-4E47-B78C-B527DF4FF8AE}"/>
              </a:ext>
            </a:extLst>
          </p:cNvPr>
          <p:cNvSpPr txBox="1"/>
          <p:nvPr/>
        </p:nvSpPr>
        <p:spPr>
          <a:xfrm>
            <a:off x="368059" y="1726720"/>
            <a:ext cx="533112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/>
              <a:t>Set</a:t>
            </a:r>
            <a:r>
              <a:rPr lang="th-TH" dirty="0"/>
              <a:t>-</a:t>
            </a:r>
            <a:r>
              <a:rPr lang="th-TH" dirty="0" err="1"/>
              <a:t>up</a:t>
            </a:r>
            <a:r>
              <a:rPr lang="th-TH" dirty="0"/>
              <a:t> </a:t>
            </a:r>
            <a:r>
              <a:rPr lang="th-TH" dirty="0" err="1"/>
              <a:t>Java</a:t>
            </a:r>
            <a:r>
              <a:rPr lang="th-TH" dirty="0"/>
              <a:t> </a:t>
            </a:r>
            <a:r>
              <a:rPr lang="th-TH" dirty="0" err="1"/>
              <a:t>Development</a:t>
            </a:r>
            <a:r>
              <a:rPr lang="th-TH" dirty="0"/>
              <a:t> </a:t>
            </a:r>
            <a:r>
              <a:rPr lang="th-TH" dirty="0" err="1"/>
              <a:t>Kit</a:t>
            </a:r>
            <a:r>
              <a:rPr lang="th-TH" dirty="0"/>
              <a:t> (JDK)</a:t>
            </a:r>
            <a:endParaRPr lang="th-TH"/>
          </a:p>
          <a:p>
            <a:endParaRPr lang="th-TH" dirty="0">
              <a:latin typeface="Cordia New"/>
              <a:cs typeface="Cordia New"/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2" y="2282955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เพื่อให้เครื่องสามารถเห็น JDK ได้ถูกต้อง โดยทำการคลิกขวาที่ </a:t>
            </a:r>
            <a:r>
              <a:rPr lang="th-TH" dirty="0" err="1"/>
              <a:t>My</a:t>
            </a:r>
            <a:r>
              <a:rPr lang="th-TH" dirty="0"/>
              <a:t> Computer =&gt; เลือก </a:t>
            </a:r>
            <a:r>
              <a:rPr lang="th-TH" dirty="0" err="1"/>
              <a:t>Properties</a:t>
            </a:r>
            <a:r>
              <a:rPr lang="th-TH" dirty="0"/>
              <a:t> จากนั้นไป </a:t>
            </a:r>
          </a:p>
          <a:p>
            <a:pPr>
              <a:buNone/>
            </a:pPr>
            <a:r>
              <a:rPr lang="th-TH" dirty="0"/>
              <a:t>ที่</a:t>
            </a:r>
            <a:r>
              <a:rPr lang="th-TH" dirty="0" err="1"/>
              <a:t>แท็ป</a:t>
            </a:r>
            <a:r>
              <a:rPr lang="th-TH" dirty="0"/>
              <a:t> Advanced เลือก </a:t>
            </a:r>
            <a:r>
              <a:rPr lang="th-TH" dirty="0" err="1"/>
              <a:t>Environment</a:t>
            </a:r>
            <a:r>
              <a:rPr lang="th-TH" dirty="0"/>
              <a:t> </a:t>
            </a:r>
            <a:r>
              <a:rPr lang="th-TH" dirty="0" err="1"/>
              <a:t>Variables</a:t>
            </a:r>
            <a:r>
              <a:rPr lang="th-TH" dirty="0"/>
              <a:t>…</a:t>
            </a:r>
          </a:p>
          <a:p>
            <a:pPr>
              <a:buNone/>
            </a:pPr>
            <a:r>
              <a:rPr lang="th-TH" dirty="0"/>
              <a:t>- </a:t>
            </a:r>
            <a:r>
              <a:rPr lang="th-TH" dirty="0" err="1"/>
              <a:t>Set</a:t>
            </a:r>
            <a:r>
              <a:rPr lang="th-TH" dirty="0"/>
              <a:t> </a:t>
            </a:r>
            <a:r>
              <a:rPr lang="th-TH" dirty="0" err="1"/>
              <a:t>Environment</a:t>
            </a:r>
            <a:r>
              <a:rPr lang="th-TH" dirty="0"/>
              <a:t> </a:t>
            </a:r>
            <a:r>
              <a:rPr lang="th-TH" dirty="0" err="1"/>
              <a:t>Path</a:t>
            </a:r>
            <a:r>
              <a:rPr lang="th-TH" dirty="0"/>
              <a:t> (PATH)</a:t>
            </a:r>
          </a:p>
          <a:p>
            <a:pPr>
              <a:buNone/>
            </a:pPr>
            <a:r>
              <a:rPr lang="th-TH" dirty="0"/>
              <a:t>             </a:t>
            </a:r>
          </a:p>
          <a:p>
            <a:pPr>
              <a:buNone/>
            </a:pPr>
            <a:r>
              <a:rPr lang="th-TH" dirty="0"/>
              <a:t>     </a:t>
            </a:r>
          </a:p>
          <a:p>
            <a:pPr>
              <a:buNone/>
            </a:pPr>
            <a:r>
              <a:rPr lang="th-TH" dirty="0"/>
              <a:t>      " C:\</a:t>
            </a:r>
            <a:r>
              <a:rPr lang="th-TH" dirty="0" err="1"/>
              <a:t>Program</a:t>
            </a:r>
            <a:r>
              <a:rPr lang="th-TH" dirty="0"/>
              <a:t> </a:t>
            </a:r>
            <a:r>
              <a:rPr lang="th-TH" dirty="0" err="1"/>
              <a:t>Files</a:t>
            </a:r>
            <a:r>
              <a:rPr lang="th-TH" dirty="0"/>
              <a:t>\</a:t>
            </a:r>
            <a:r>
              <a:rPr lang="th-TH" dirty="0" err="1"/>
              <a:t>Java</a:t>
            </a:r>
            <a:r>
              <a:rPr lang="th-TH" dirty="0"/>
              <a:t>\jdk1.8.0_131\</a:t>
            </a:r>
            <a:r>
              <a:rPr lang="th-TH" dirty="0" err="1"/>
              <a:t>bin</a:t>
            </a:r>
            <a:r>
              <a:rPr lang="th-TH" dirty="0"/>
              <a:t> "</a:t>
            </a:r>
            <a:endParaRPr lang="th-TH"/>
          </a:p>
        </p:txBody>
      </p:sp>
      <p:pic>
        <p:nvPicPr>
          <p:cNvPr id="3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1BDFF2B8-B092-494D-9632-BC9C77B4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09" y="3117539"/>
            <a:ext cx="4554747" cy="3368997"/>
          </a:xfrm>
          <a:prstGeom prst="rect">
            <a:avLst/>
          </a:prstGeom>
        </p:spPr>
      </p:pic>
      <p:sp>
        <p:nvSpPr>
          <p:cNvPr id="6" name="คำบรรยายภาพ: สี่เหลี่ยมมุมมน 5">
            <a:extLst>
              <a:ext uri="{FF2B5EF4-FFF2-40B4-BE49-F238E27FC236}">
                <a16:creationId xmlns:a16="http://schemas.microsoft.com/office/drawing/2014/main" id="{9FF0D32F-F284-4462-9F4C-B4AF7DB79809}"/>
              </a:ext>
            </a:extLst>
          </p:cNvPr>
          <p:cNvSpPr/>
          <p:nvPr/>
        </p:nvSpPr>
        <p:spPr>
          <a:xfrm rot="120000">
            <a:off x="3640194" y="3684985"/>
            <a:ext cx="1417608" cy="612648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Cordia New"/>
                <a:cs typeface="Cordia New"/>
              </a:rPr>
              <a:t>ตามเวอร์ชั่นที่ลง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53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Environment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Setup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7A805D-F284-4E47-B78C-B527DF4FF8AE}"/>
              </a:ext>
            </a:extLst>
          </p:cNvPr>
          <p:cNvSpPr txBox="1"/>
          <p:nvPr/>
        </p:nvSpPr>
        <p:spPr>
          <a:xfrm>
            <a:off x="368059" y="1726720"/>
            <a:ext cx="533112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/>
              <a:t>Set</a:t>
            </a:r>
            <a:r>
              <a:rPr lang="th-TH" dirty="0"/>
              <a:t>-</a:t>
            </a:r>
            <a:r>
              <a:rPr lang="th-TH" dirty="0" err="1"/>
              <a:t>up</a:t>
            </a:r>
            <a:r>
              <a:rPr lang="th-TH" dirty="0"/>
              <a:t> </a:t>
            </a:r>
            <a:r>
              <a:rPr lang="th-TH" dirty="0" err="1"/>
              <a:t>Java</a:t>
            </a:r>
            <a:r>
              <a:rPr lang="th-TH" dirty="0"/>
              <a:t> </a:t>
            </a:r>
            <a:r>
              <a:rPr lang="th-TH" dirty="0" err="1"/>
              <a:t>Development</a:t>
            </a:r>
            <a:r>
              <a:rPr lang="th-TH" dirty="0"/>
              <a:t> </a:t>
            </a:r>
            <a:r>
              <a:rPr lang="th-TH" dirty="0" err="1"/>
              <a:t>Kit</a:t>
            </a:r>
            <a:r>
              <a:rPr lang="th-TH" dirty="0"/>
              <a:t> (JDK)</a:t>
            </a:r>
            <a:endParaRPr lang="th-TH"/>
          </a:p>
          <a:p>
            <a:endParaRPr lang="th-TH" dirty="0">
              <a:latin typeface="Cordia New"/>
              <a:cs typeface="Cordia New"/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167937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- </a:t>
            </a:r>
            <a:r>
              <a:rPr lang="th-TH" dirty="0" err="1"/>
              <a:t>Set</a:t>
            </a:r>
            <a:r>
              <a:rPr lang="th-TH" dirty="0"/>
              <a:t> </a:t>
            </a:r>
            <a:r>
              <a:rPr lang="th-TH" dirty="0" err="1"/>
              <a:t>Environment</a:t>
            </a:r>
            <a:r>
              <a:rPr lang="th-TH" dirty="0"/>
              <a:t> </a:t>
            </a:r>
            <a:r>
              <a:rPr lang="th-TH" dirty="0" err="1"/>
              <a:t>Path</a:t>
            </a:r>
            <a:r>
              <a:rPr lang="th-TH" dirty="0"/>
              <a:t> (JAVA_HOME)</a:t>
            </a:r>
          </a:p>
          <a:p>
            <a:pPr>
              <a:buNone/>
            </a:pP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th-TH" dirty="0"/>
              <a:t>" C:\</a:t>
            </a:r>
            <a:r>
              <a:rPr lang="th-TH" dirty="0" err="1"/>
              <a:t>Program</a:t>
            </a:r>
            <a:r>
              <a:rPr lang="th-TH" dirty="0"/>
              <a:t> </a:t>
            </a:r>
            <a:r>
              <a:rPr lang="th-TH" dirty="0" err="1"/>
              <a:t>Files</a:t>
            </a:r>
            <a:r>
              <a:rPr lang="th-TH" dirty="0"/>
              <a:t>\</a:t>
            </a:r>
            <a:r>
              <a:rPr lang="th-TH" dirty="0" err="1"/>
              <a:t>Java</a:t>
            </a:r>
            <a:r>
              <a:rPr lang="th-TH" dirty="0"/>
              <a:t>\jdk1.8.0_131 "</a:t>
            </a:r>
            <a:endParaRPr lang="th-TH"/>
          </a:p>
        </p:txBody>
      </p:sp>
      <p:pic>
        <p:nvPicPr>
          <p:cNvPr id="7" name="รูปภาพ 7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A3E07D6B-3FB4-4333-B997-17534362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02382"/>
            <a:ext cx="6912634" cy="3954895"/>
          </a:xfrm>
          <a:prstGeom prst="rect">
            <a:avLst/>
          </a:prstGeom>
        </p:spPr>
      </p:pic>
      <p:sp>
        <p:nvSpPr>
          <p:cNvPr id="3" name="คำบรรยายภาพ: สี่เหลี่ยมมุมมน 2">
            <a:extLst>
              <a:ext uri="{FF2B5EF4-FFF2-40B4-BE49-F238E27FC236}">
                <a16:creationId xmlns:a16="http://schemas.microsoft.com/office/drawing/2014/main" id="{FB166D65-EFF5-436D-97D3-C493EC7307EF}"/>
              </a:ext>
            </a:extLst>
          </p:cNvPr>
          <p:cNvSpPr/>
          <p:nvPr/>
        </p:nvSpPr>
        <p:spPr>
          <a:xfrm rot="120000">
            <a:off x="3165740" y="2635438"/>
            <a:ext cx="1417608" cy="612648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Cordia New"/>
                <a:cs typeface="Cordia New"/>
              </a:rPr>
              <a:t>ตามเวอร์ชั่นที่ลง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7212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Environment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Setup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7A805D-F284-4E47-B78C-B527DF4FF8AE}"/>
              </a:ext>
            </a:extLst>
          </p:cNvPr>
          <p:cNvSpPr txBox="1"/>
          <p:nvPr/>
        </p:nvSpPr>
        <p:spPr>
          <a:xfrm>
            <a:off x="368059" y="1726720"/>
            <a:ext cx="533112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2800" b="1" dirty="0" err="1"/>
              <a:t>Android</a:t>
            </a:r>
            <a:r>
              <a:rPr lang="th-TH" sz="2800" b="1" dirty="0"/>
              <a:t> </a:t>
            </a:r>
            <a:r>
              <a:rPr lang="th-TH" sz="2800" b="1" dirty="0" err="1"/>
              <a:t>IDEs</a:t>
            </a:r>
            <a:endParaRPr lang="th-TH" sz="2800" b="1">
              <a:latin typeface="Cordia New"/>
              <a:cs typeface="Cordia New"/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211069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มีเทคโนโลยีที่ทันสมัยมากมายพร้อมใช้งาน เพื่อพัฒนาแอปพลิ</a:t>
            </a:r>
            <a:r>
              <a:rPr lang="th-TH" dirty="0" err="1"/>
              <a:t>เค</a:t>
            </a:r>
            <a:r>
              <a:rPr lang="th-TH" dirty="0"/>
              <a:t>ชันแอนดร</a:t>
            </a:r>
            <a:r>
              <a:rPr lang="th-TH" dirty="0" err="1"/>
              <a:t>อยด์</a:t>
            </a:r>
            <a:r>
              <a:rPr lang="th-TH" dirty="0"/>
              <a:t> </a:t>
            </a:r>
          </a:p>
          <a:p>
            <a:pPr>
              <a:buNone/>
            </a:pPr>
            <a:r>
              <a:rPr lang="th-TH" dirty="0"/>
              <a:t>เทคโนโลยีที่เราคุ้นเคย ซึ่งใช้เครื่องมือดังต่อไปนี้</a:t>
            </a:r>
          </a:p>
          <a:p>
            <a:pPr>
              <a:buNone/>
            </a:pPr>
            <a:r>
              <a:rPr lang="th-TH" dirty="0"/>
              <a:t>- </a:t>
            </a:r>
            <a:r>
              <a:rPr lang="th-TH" dirty="0">
                <a:hlinkClick r:id="rId3"/>
              </a:rPr>
              <a:t>Android Studio</a:t>
            </a:r>
          </a:p>
          <a:p>
            <a:pPr algn="just">
              <a:buNone/>
            </a:pPr>
            <a:r>
              <a:rPr lang="th-TH" dirty="0">
                <a:hlinkClick r:id="rId4"/>
              </a:rPr>
              <a:t>- Eclipse IDE(Deprecated)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6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Architecture</a:t>
            </a: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b="1" dirty="0"/>
              <a:t>ระบบปฏิบัติการแอนดร</a:t>
            </a:r>
            <a:r>
              <a:rPr lang="th-TH" b="1" dirty="0" err="1"/>
              <a:t>อยด์</a:t>
            </a:r>
            <a:r>
              <a:rPr lang="th-TH" dirty="0"/>
              <a:t> คล้ายกับโครงสร้างข้อมูล</a:t>
            </a:r>
            <a:r>
              <a:rPr lang="th-TH" dirty="0" err="1"/>
              <a:t>สแ</a:t>
            </a:r>
            <a:r>
              <a:rPr lang="th-TH" dirty="0"/>
              <a:t>ตก(</a:t>
            </a:r>
            <a:r>
              <a:rPr lang="th-TH" b="1" dirty="0" err="1"/>
              <a:t>Stack</a:t>
            </a:r>
            <a:r>
              <a:rPr lang="th-TH" dirty="0"/>
              <a:t>) ซึ่งมีส่วนประกอบของซอฟต์แวร์ที่ถูกแบ่งออกเป็น</a:t>
            </a:r>
          </a:p>
          <a:p>
            <a:pPr>
              <a:buNone/>
            </a:pPr>
            <a:r>
              <a:rPr lang="th-TH" dirty="0"/>
              <a:t>ห้าส่วนและสี่ชั้นหลักดังที่แสดงไว้ด้านล่างในแผนภาพสถาปัตยกรรม</a:t>
            </a:r>
          </a:p>
        </p:txBody>
      </p:sp>
    </p:spTree>
    <p:extLst>
      <p:ext uri="{BB962C8B-B14F-4D97-AF65-F5344CB8AC3E}">
        <p14:creationId xmlns:p14="http://schemas.microsoft.com/office/powerpoint/2010/main" val="270324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3" descr="รูปภาพประกอบด้วย เครื่องคิดเลข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C4AF8726-A201-4441-B8DB-20F22D71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79" y="213921"/>
            <a:ext cx="9213009" cy="64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ค่านี้แสดงจำนวนครั้งในการบันทึกหรือการตรวจทานแก้ไข โดยแอปพลิเคชันจะปรับปรุงค่านี้หลังการตรวจทานแก้ไขแต่ละครั้ง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ฟอร์มไลบรารีเอกสาร</Display>
  <Edit>ฟอร์มไลบรารีเอกสาร</Edit>
  <New>ฟอร์มไลบรารีเอกสาร</New>
</FormTemplates>
</file>

<file path=customXml/itemProps1.xml><?xml version="1.0" encoding="utf-8"?>
<ds:datastoreItem xmlns:ds="http://schemas.openxmlformats.org/officeDocument/2006/customXml" ds:itemID="{A2F7BC3D-343D-4DA0-9250-F5099A5668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E313E4-9D2E-4DE5-8A91-B07E8A8D6A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9BA7C2-4A1B-4334-9242-10ABBE6BB2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428</Words>
  <Application>Microsoft Office PowerPoint</Application>
  <PresentationFormat>แบบจอกว้าง</PresentationFormat>
  <Paragraphs>70</Paragraphs>
  <Slides>15</Slides>
  <Notes>15</Notes>
  <HiddenSlides>0</HiddenSlides>
  <MMClips>0</MMClip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16" baseType="lpstr">
      <vt:lpstr>อิออน</vt:lpstr>
      <vt:lpstr>World Electric LTD.</vt:lpstr>
      <vt:lpstr>Android </vt:lpstr>
      <vt:lpstr>ทำไมถึงเป็น Android ? </vt:lpstr>
      <vt:lpstr>Android - Environment Setup </vt:lpstr>
      <vt:lpstr>Android - Environment Setup </vt:lpstr>
      <vt:lpstr>Android - Environment Setup </vt:lpstr>
      <vt:lpstr>Android - Environment Setup </vt:lpstr>
      <vt:lpstr>Android - Architecture  </vt:lpstr>
      <vt:lpstr>งานนำเสนอ PowerPoint</vt:lpstr>
      <vt:lpstr>Android - Application Components   </vt:lpstr>
      <vt:lpstr>Android - Application Components   </vt:lpstr>
      <vt:lpstr>Anatomy of Android Application </vt:lpstr>
      <vt:lpstr>งานนำเสนอ PowerPoint</vt:lpstr>
      <vt:lpstr>Folder, File &amp; Description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ชื่อบริษัท</dc:title>
  <dc:creator>Summer</dc:creator>
  <cp:lastModifiedBy>Preedaporn Stapholdecha</cp:lastModifiedBy>
  <cp:revision>14</cp:revision>
  <dcterms:created xsi:type="dcterms:W3CDTF">2013-04-05T19:56:08Z</dcterms:created>
  <dcterms:modified xsi:type="dcterms:W3CDTF">2018-04-27T02:53:08Z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