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2"/>
    <p:sldId id="411" r:id="rId3"/>
    <p:sldId id="432" r:id="rId4"/>
    <p:sldId id="416" r:id="rId5"/>
    <p:sldId id="413" r:id="rId6"/>
    <p:sldId id="439" r:id="rId7"/>
    <p:sldId id="437" r:id="rId8"/>
    <p:sldId id="436" r:id="rId9"/>
    <p:sldId id="440" r:id="rId10"/>
    <p:sldId id="441" r:id="rId11"/>
    <p:sldId id="414" r:id="rId12"/>
    <p:sldId id="431" r:id="rId13"/>
    <p:sldId id="418" r:id="rId14"/>
    <p:sldId id="42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B5E"/>
    <a:srgbClr val="0B3D60"/>
    <a:srgbClr val="F2F2F2"/>
    <a:srgbClr val="3A4A66"/>
    <a:srgbClr val="E4E4E4"/>
    <a:srgbClr val="FFFFFF"/>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7" d="100"/>
          <a:sy n="67" d="100"/>
        </p:scale>
        <p:origin x="688" y="52"/>
      </p:cViewPr>
      <p:guideLst>
        <p:guide orient="horz" pos="2150"/>
        <p:guide pos="38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2021/5/13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2021/5/13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2021/5/13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2021/5/13</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任意多边形 3"/>
          <p:cNvSpPr/>
          <p:nvPr/>
        </p:nvSpPr>
        <p:spPr>
          <a:xfrm rot="10800000">
            <a:off x="0" y="0"/>
            <a:ext cx="3330575" cy="88265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1863090" y="1934210"/>
            <a:ext cx="8611870" cy="1323439"/>
          </a:xfrm>
          <a:prstGeom prst="rect">
            <a:avLst/>
          </a:prstGeom>
          <a:noFill/>
        </p:spPr>
        <p:txBody>
          <a:bodyPr wrap="square" rtlCol="0">
            <a:spAutoFit/>
          </a:bodyPr>
          <a:lstStyle/>
          <a:p>
            <a:pPr algn="ctr"/>
            <a:r>
              <a:rPr lang="zh-CN" altLang="en-US" sz="8000" b="1" spc="800" dirty="0">
                <a:solidFill>
                  <a:schemeClr val="tx2">
                    <a:lumMod val="90000"/>
                    <a:lumOff val="1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cs typeface="思源黑体 CN Medium" panose="020B0600000000000000" charset="-122"/>
              </a:rPr>
              <a:t>微信记账小程序</a:t>
            </a:r>
            <a:endParaRPr lang="en-US" altLang="zh-CN" sz="8000" b="1" spc="800" dirty="0">
              <a:solidFill>
                <a:schemeClr val="tx2">
                  <a:lumMod val="90000"/>
                  <a:lumOff val="10000"/>
                </a:schemeClr>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cs typeface="思源黑体 CN Medium" panose="020B0600000000000000" charset="-122"/>
            </a:endParaRPr>
          </a:p>
        </p:txBody>
      </p:sp>
      <p:sp>
        <p:nvSpPr>
          <p:cNvPr id="11" name="圆角矩形 10"/>
          <p:cNvSpPr/>
          <p:nvPr/>
        </p:nvSpPr>
        <p:spPr>
          <a:xfrm>
            <a:off x="3911600" y="4649470"/>
            <a:ext cx="4514850" cy="372110"/>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19" name="文本框 18"/>
          <p:cNvSpPr txBox="1"/>
          <p:nvPr/>
        </p:nvSpPr>
        <p:spPr>
          <a:xfrm>
            <a:off x="4987924" y="4666932"/>
            <a:ext cx="2361565" cy="337185"/>
          </a:xfrm>
          <a:prstGeom prst="rect">
            <a:avLst/>
          </a:prstGeom>
          <a:noFill/>
        </p:spPr>
        <p:txBody>
          <a:bodyPr wrap="square" rtlCol="0">
            <a:spAutoFit/>
          </a:bodyPr>
          <a:lstStyle/>
          <a:p>
            <a:pPr algn="ctr"/>
            <a:r>
              <a:rPr lang="zh-CN" altLang="en-US" sz="1600" b="1" dirty="0">
                <a:solidFill>
                  <a:schemeClr val="bg1"/>
                </a:solidFill>
                <a:effectLst/>
                <a:latin typeface="思源黑体 CN Bold" panose="020B0800000000000000" charset="-122"/>
                <a:ea typeface="思源黑体 CN Bold" panose="020B0800000000000000" charset="-122"/>
              </a:rPr>
              <a:t>答辩人：洪致远</a:t>
            </a:r>
          </a:p>
        </p:txBody>
      </p:sp>
      <p:sp>
        <p:nvSpPr>
          <p:cNvPr id="15" name="文本框 14"/>
          <p:cNvSpPr txBox="1"/>
          <p:nvPr/>
        </p:nvSpPr>
        <p:spPr>
          <a:xfrm>
            <a:off x="3463925" y="3538220"/>
            <a:ext cx="5409565" cy="337185"/>
          </a:xfrm>
          <a:prstGeom prst="rect">
            <a:avLst/>
          </a:prstGeom>
          <a:noFill/>
        </p:spPr>
        <p:txBody>
          <a:bodyPr wrap="square" rtlCol="0">
            <a:spAutoFit/>
          </a:bodyPr>
          <a:lstStyle/>
          <a:p>
            <a:pPr algn="ctr"/>
            <a:r>
              <a:rPr lang="zh-CN" altLang="en-US"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软件工程第</a:t>
            </a:r>
            <a:r>
              <a:rPr lang="en-US" altLang="zh-CN"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7</a:t>
            </a:r>
            <a:r>
              <a:rPr lang="zh-CN" altLang="en-US"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小组</a:t>
            </a:r>
          </a:p>
        </p:txBody>
      </p:sp>
      <p:sp>
        <p:nvSpPr>
          <p:cNvPr id="24" name="剪去对角的矩形 23"/>
          <p:cNvSpPr/>
          <p:nvPr/>
        </p:nvSpPr>
        <p:spPr>
          <a:xfrm>
            <a:off x="4454843" y="4156075"/>
            <a:ext cx="3427730" cy="36000"/>
          </a:xfrm>
          <a:prstGeom prst="snip2DiagRect">
            <a:avLst>
              <a:gd name="adj1" fmla="val 0"/>
              <a:gd name="adj2" fmla="val 50000"/>
            </a:avLst>
          </a:prstGeom>
          <a:solidFill>
            <a:srgbClr val="083B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25" name="任意多边形 24"/>
          <p:cNvSpPr/>
          <p:nvPr/>
        </p:nvSpPr>
        <p:spPr>
          <a:xfrm rot="10800000" flipH="1" flipV="1">
            <a:off x="8861425" y="5975350"/>
            <a:ext cx="3330575" cy="88265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图文框 25"/>
          <p:cNvSpPr/>
          <p:nvPr/>
        </p:nvSpPr>
        <p:spPr>
          <a:xfrm>
            <a:off x="440055" y="365760"/>
            <a:ext cx="11297285" cy="609663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1089660" y="600075"/>
            <a:ext cx="2578099" cy="523220"/>
          </a:xfrm>
          <a:prstGeom prst="rect">
            <a:avLst/>
          </a:prstGeom>
          <a:noFill/>
          <a:ln>
            <a:noFill/>
          </a:ln>
        </p:spPr>
        <p:txBody>
          <a:bodyPr wrap="square" rtlCol="0">
            <a:spAutoFit/>
          </a:bodyPr>
          <a:lstStyle/>
          <a:p>
            <a:pPr algn="l"/>
            <a:r>
              <a:rPr lang="zh-CN" altLang="en-US" sz="2800" b="1" dirty="0">
                <a:solidFill>
                  <a:schemeClr val="tx2">
                    <a:lumMod val="90000"/>
                    <a:lumOff val="10000"/>
                  </a:schemeClr>
                </a:solidFill>
                <a:latin typeface="思源黑体 CN Regular" panose="020B0500000000000000" pitchFamily="34" charset="-122"/>
                <a:ea typeface="思源黑体 CN Regular" panose="020B0500000000000000" pitchFamily="34" charset="-122"/>
              </a:rPr>
              <a:t>需求分析步骤</a:t>
            </a:r>
          </a:p>
        </p:txBody>
      </p:sp>
      <p:sp>
        <p:nvSpPr>
          <p:cNvPr id="4" name="任意多边形 3"/>
          <p:cNvSpPr/>
          <p:nvPr/>
        </p:nvSpPr>
        <p:spPr>
          <a:xfrm>
            <a:off x="719455" y="4371658"/>
            <a:ext cx="2192655" cy="372745"/>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nvSpPr>
        <p:spPr>
          <a:xfrm>
            <a:off x="794703" y="4391977"/>
            <a:ext cx="1790700" cy="369332"/>
          </a:xfrm>
          <a:prstGeom prst="rect">
            <a:avLst/>
          </a:prstGeom>
          <a:noFill/>
        </p:spPr>
        <p:txBody>
          <a:bodyPr wrap="square" rtlCol="0">
            <a:spAutoFit/>
          </a:bodyPr>
          <a:lstStyle/>
          <a:p>
            <a:pPr algn="l"/>
            <a:r>
              <a:rPr lang="zh-CN" altLang="en-US"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具体问题识别</a:t>
            </a:r>
          </a:p>
        </p:txBody>
      </p:sp>
      <p:sp>
        <p:nvSpPr>
          <p:cNvPr id="28" name="文本框 27"/>
          <p:cNvSpPr txBox="1"/>
          <p:nvPr/>
        </p:nvSpPr>
        <p:spPr>
          <a:xfrm>
            <a:off x="800357" y="4830719"/>
            <a:ext cx="1651248" cy="1167371"/>
          </a:xfrm>
          <a:prstGeom prst="rect">
            <a:avLst/>
          </a:prstGeom>
          <a:noFill/>
        </p:spPr>
        <p:txBody>
          <a:bodyPr wrap="square" rtlCol="0">
            <a:spAutoFit/>
          </a:bodyPr>
          <a:lstStyle/>
          <a:p>
            <a:pPr>
              <a:lnSpc>
                <a:spcPct val="150000"/>
              </a:lnSpc>
            </a:pPr>
            <a:r>
              <a:rPr lang="zh-CN" altLang="zh-CN" sz="1200" dirty="0">
                <a:solidFill>
                  <a:schemeClr val="tx1">
                    <a:lumMod val="75000"/>
                    <a:lumOff val="25000"/>
                  </a:schemeClr>
                </a:solidFill>
                <a:ea typeface="思源黑体 CN Regular" panose="020B0500000000000000" pitchFamily="34" charset="-122"/>
              </a:rPr>
              <a:t>做一个可以进行简单记账管理的</a:t>
            </a:r>
            <a:r>
              <a:rPr lang="en-US" altLang="zh-CN" sz="1200" dirty="0">
                <a:solidFill>
                  <a:schemeClr val="tx1">
                    <a:lumMod val="75000"/>
                    <a:lumOff val="25000"/>
                  </a:schemeClr>
                </a:solidFill>
                <a:ea typeface="思源黑体 CN Regular" panose="020B0500000000000000" pitchFamily="34" charset="-122"/>
              </a:rPr>
              <a:t>APP</a:t>
            </a:r>
            <a:r>
              <a:rPr lang="zh-CN" altLang="zh-CN" sz="1200" dirty="0">
                <a:solidFill>
                  <a:schemeClr val="tx1">
                    <a:lumMod val="75000"/>
                    <a:lumOff val="25000"/>
                  </a:schemeClr>
                </a:solidFill>
                <a:ea typeface="思源黑体 CN Regular" panose="020B0500000000000000" pitchFamily="34" charset="-122"/>
              </a:rPr>
              <a:t>，满足单机状态下用户的记账管理需求。</a:t>
            </a:r>
            <a:endParaRPr lang="zh-CN" altLang="en-US" sz="1200" dirty="0">
              <a:solidFill>
                <a:schemeClr val="tx1">
                  <a:lumMod val="75000"/>
                  <a:lumOff val="25000"/>
                </a:schemeClr>
              </a:solidFill>
              <a:ea typeface="思源黑体 CN Regular" panose="020B0500000000000000" pitchFamily="34" charset="-122"/>
            </a:endParaRPr>
          </a:p>
        </p:txBody>
      </p:sp>
      <p:sp>
        <p:nvSpPr>
          <p:cNvPr id="29" name="文本框 28"/>
          <p:cNvSpPr txBox="1"/>
          <p:nvPr/>
        </p:nvSpPr>
        <p:spPr>
          <a:xfrm>
            <a:off x="2987358" y="3470549"/>
            <a:ext cx="3108642" cy="2829364"/>
          </a:xfrm>
          <a:prstGeom prst="rect">
            <a:avLst/>
          </a:prstGeom>
          <a:noFill/>
        </p:spPr>
        <p:txBody>
          <a:bodyPr wrap="square" rtlCol="0">
            <a:spAutoFit/>
          </a:bodyPr>
          <a:lstStyle/>
          <a:p>
            <a:pPr algn="l">
              <a:lnSpc>
                <a:spcPct val="150000"/>
              </a:lnSpc>
            </a:pPr>
            <a:r>
              <a:rPr lang="zh-CN" altLang="zh-CN" sz="1200" dirty="0">
                <a:solidFill>
                  <a:schemeClr val="tx1">
                    <a:lumMod val="75000"/>
                    <a:lumOff val="25000"/>
                  </a:schemeClr>
                </a:solidFill>
                <a:ea typeface="思源黑体 CN Regular" panose="020B0500000000000000" pitchFamily="34" charset="-122"/>
              </a:rPr>
              <a:t>对项目所需要的软件功能进行分别细化，将各个元素之间的联系从系统之中找出来，并得出</a:t>
            </a:r>
            <a:r>
              <a:rPr lang="en-US" altLang="zh-CN" sz="1200" dirty="0">
                <a:solidFill>
                  <a:schemeClr val="tx1">
                    <a:lumMod val="75000"/>
                    <a:lumOff val="25000"/>
                  </a:schemeClr>
                </a:solidFill>
                <a:ea typeface="思源黑体 CN Regular" panose="020B0500000000000000" pitchFamily="34" charset="-122"/>
              </a:rPr>
              <a:t>APP</a:t>
            </a:r>
            <a:r>
              <a:rPr lang="zh-CN" altLang="zh-CN" sz="1200" dirty="0">
                <a:solidFill>
                  <a:schemeClr val="tx1">
                    <a:lumMod val="75000"/>
                    <a:lumOff val="25000"/>
                  </a:schemeClr>
                </a:solidFill>
                <a:ea typeface="思源黑体 CN Regular" panose="020B0500000000000000" pitchFamily="34" charset="-122"/>
              </a:rPr>
              <a:t>的特性以及设计上可能出现的限制，对以上内容进行分析，看看是否能对应项目</a:t>
            </a:r>
            <a:r>
              <a:rPr lang="en-US" altLang="zh-CN" sz="1200" dirty="0">
                <a:solidFill>
                  <a:schemeClr val="tx1">
                    <a:lumMod val="75000"/>
                    <a:lumOff val="25000"/>
                  </a:schemeClr>
                </a:solidFill>
                <a:ea typeface="思源黑体 CN Regular" panose="020B0500000000000000" pitchFamily="34" charset="-122"/>
              </a:rPr>
              <a:t>APP</a:t>
            </a:r>
            <a:r>
              <a:rPr lang="zh-CN" altLang="zh-CN" sz="1200" dirty="0">
                <a:solidFill>
                  <a:schemeClr val="tx1">
                    <a:lumMod val="75000"/>
                    <a:lumOff val="25000"/>
                  </a:schemeClr>
                </a:solidFill>
                <a:ea typeface="思源黑体 CN Regular" panose="020B0500000000000000" pitchFamily="34" charset="-122"/>
              </a:rPr>
              <a:t>需要的要求，将要求中不合理不规则部分找出来，去除这一部分的需求，然后对项目</a:t>
            </a:r>
            <a:r>
              <a:rPr lang="en-US" altLang="zh-CN" sz="1200" dirty="0">
                <a:solidFill>
                  <a:schemeClr val="tx1">
                    <a:lumMod val="75000"/>
                    <a:lumOff val="25000"/>
                  </a:schemeClr>
                </a:solidFill>
                <a:ea typeface="思源黑体 CN Regular" panose="020B0500000000000000" pitchFamily="34" charset="-122"/>
              </a:rPr>
              <a:t>APP</a:t>
            </a:r>
            <a:r>
              <a:rPr lang="zh-CN" altLang="zh-CN" sz="1200" dirty="0">
                <a:solidFill>
                  <a:schemeClr val="tx1">
                    <a:lumMod val="75000"/>
                    <a:lumOff val="25000"/>
                  </a:schemeClr>
                </a:solidFill>
                <a:ea typeface="思源黑体 CN Regular" panose="020B0500000000000000" pitchFamily="34" charset="-122"/>
              </a:rPr>
              <a:t>需要的功能进行增加。最后，将以上结果进行综合，形成系统最后的的解决方案，同时，将系统进行逻辑模型搭建，给出项目要开发的详细的系统模型。</a:t>
            </a:r>
            <a:endParaRPr lang="zh-CN" altLang="en-US" sz="1200" dirty="0">
              <a:solidFill>
                <a:schemeClr val="tx1">
                  <a:lumMod val="75000"/>
                  <a:lumOff val="25000"/>
                </a:schemeClr>
              </a:solidFill>
              <a:ea typeface="思源黑体 CN Regular" panose="020B0500000000000000" pitchFamily="34" charset="-122"/>
            </a:endParaRPr>
          </a:p>
        </p:txBody>
      </p:sp>
      <p:sp>
        <p:nvSpPr>
          <p:cNvPr id="30" name="文本框 29"/>
          <p:cNvSpPr txBox="1"/>
          <p:nvPr/>
        </p:nvSpPr>
        <p:spPr>
          <a:xfrm>
            <a:off x="6212826" y="3023947"/>
            <a:ext cx="2409825" cy="1167371"/>
          </a:xfrm>
          <a:prstGeom prst="rect">
            <a:avLst/>
          </a:prstGeom>
          <a:noFill/>
        </p:spPr>
        <p:txBody>
          <a:bodyPr wrap="square" rtlCol="0">
            <a:spAutoFit/>
          </a:bodyPr>
          <a:lstStyle/>
          <a:p>
            <a:pPr algn="l">
              <a:lnSpc>
                <a:spcPct val="150000"/>
              </a:lnSpc>
            </a:pPr>
            <a:r>
              <a:rPr lang="zh-CN" altLang="zh-CN" sz="1200" dirty="0">
                <a:solidFill>
                  <a:schemeClr val="tx1">
                    <a:lumMod val="75000"/>
                    <a:lumOff val="25000"/>
                  </a:schemeClr>
                </a:solidFill>
                <a:ea typeface="思源黑体 CN Regular" panose="020B0500000000000000" pitchFamily="34" charset="-122"/>
              </a:rPr>
              <a:t>编写需求文档，在次环节中，编写的文档也就是制定对应的规格说明书。相应的文档对于相应的需求分析进行说明。</a:t>
            </a:r>
            <a:endParaRPr lang="zh-CN" altLang="en-US" sz="1200" dirty="0">
              <a:solidFill>
                <a:schemeClr val="tx1">
                  <a:lumMod val="75000"/>
                  <a:lumOff val="25000"/>
                </a:schemeClr>
              </a:solidFill>
              <a:ea typeface="思源黑体 CN Regular" panose="020B0500000000000000" pitchFamily="34" charset="-122"/>
            </a:endParaRPr>
          </a:p>
        </p:txBody>
      </p:sp>
      <p:sp>
        <p:nvSpPr>
          <p:cNvPr id="31" name="文本框 30"/>
          <p:cNvSpPr txBox="1"/>
          <p:nvPr/>
        </p:nvSpPr>
        <p:spPr>
          <a:xfrm>
            <a:off x="8920436" y="1918117"/>
            <a:ext cx="2409825" cy="2552365"/>
          </a:xfrm>
          <a:prstGeom prst="rect">
            <a:avLst/>
          </a:prstGeom>
          <a:noFill/>
        </p:spPr>
        <p:txBody>
          <a:bodyPr wrap="square" rtlCol="0">
            <a:spAutoFit/>
          </a:bodyPr>
          <a:lstStyle/>
          <a:p>
            <a:pPr algn="l">
              <a:lnSpc>
                <a:spcPct val="150000"/>
              </a:lnSpc>
            </a:pPr>
            <a:r>
              <a:rPr lang="zh-CN" altLang="zh-CN" sz="1200" dirty="0">
                <a:solidFill>
                  <a:schemeClr val="tx1">
                    <a:lumMod val="75000"/>
                    <a:lumOff val="25000"/>
                  </a:schemeClr>
                </a:solidFill>
                <a:ea typeface="思源黑体 CN Regular" panose="020B0500000000000000" pitchFamily="34" charset="-122"/>
              </a:rPr>
              <a:t>对项目的功能进行评审，包括</a:t>
            </a:r>
            <a:r>
              <a:rPr lang="en-US" altLang="zh-CN" sz="1200" dirty="0">
                <a:solidFill>
                  <a:schemeClr val="tx1">
                    <a:lumMod val="75000"/>
                    <a:lumOff val="25000"/>
                  </a:schemeClr>
                </a:solidFill>
                <a:ea typeface="思源黑体 CN Regular" panose="020B0500000000000000" pitchFamily="34" charset="-122"/>
              </a:rPr>
              <a:t>APP</a:t>
            </a:r>
            <a:r>
              <a:rPr lang="zh-CN" altLang="zh-CN" sz="1200" dirty="0">
                <a:solidFill>
                  <a:schemeClr val="tx1">
                    <a:lumMod val="75000"/>
                    <a:lumOff val="25000"/>
                  </a:schemeClr>
                </a:solidFill>
                <a:ea typeface="思源黑体 CN Regular" panose="020B0500000000000000" pitchFamily="34" charset="-122"/>
              </a:rPr>
              <a:t>系统功能的正确性，需求功能是否完整，并且判断是否具有清晰性，以及给于系统的其它饱含的需求相应的评价。评审阶段通过后，项目才可以进行接下来的工作，如果项目评审没有通过，就必须对项目重新开始需求分析，重复上几个阶段所做的内容。</a:t>
            </a:r>
            <a:endParaRPr lang="zh-CN" altLang="en-US" sz="1200" dirty="0">
              <a:solidFill>
                <a:schemeClr val="tx1">
                  <a:lumMod val="75000"/>
                  <a:lumOff val="25000"/>
                </a:schemeClr>
              </a:solidFill>
              <a:ea typeface="思源黑体 CN Regular" panose="020B0500000000000000" pitchFamily="34" charset="-122"/>
            </a:endParaRPr>
          </a:p>
        </p:txBody>
      </p:sp>
      <p:sp>
        <p:nvSpPr>
          <p:cNvPr id="32" name="任意多边形 31"/>
          <p:cNvSpPr/>
          <p:nvPr/>
        </p:nvSpPr>
        <p:spPr>
          <a:xfrm>
            <a:off x="2881139" y="2991442"/>
            <a:ext cx="2899103" cy="395286"/>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文本框 33"/>
          <p:cNvSpPr txBox="1"/>
          <p:nvPr/>
        </p:nvSpPr>
        <p:spPr>
          <a:xfrm>
            <a:off x="2839195" y="3021006"/>
            <a:ext cx="2942655" cy="369332"/>
          </a:xfrm>
          <a:prstGeom prst="rect">
            <a:avLst/>
          </a:prstGeom>
          <a:noFill/>
        </p:spPr>
        <p:txBody>
          <a:bodyPr wrap="square" rtlCol="0">
            <a:spAutoFit/>
          </a:bodyPr>
          <a:lstStyle/>
          <a:p>
            <a:pPr algn="l"/>
            <a:r>
              <a:rPr lang="zh-CN"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对项目进行分析综合</a:t>
            </a:r>
            <a:endParaRPr lang="zh-CN" altLang="en-US" sz="1400" spc="300" dirty="0">
              <a:solidFill>
                <a:schemeClr val="bg1"/>
              </a:solidFill>
              <a:uFillTx/>
              <a:latin typeface="思源黑体 CN Bold" panose="020B0800000000000000" charset="-122"/>
              <a:ea typeface="思源黑体 CN Bold" panose="020B0800000000000000" charset="-122"/>
            </a:endParaRPr>
          </a:p>
        </p:txBody>
      </p:sp>
      <p:sp>
        <p:nvSpPr>
          <p:cNvPr id="35" name="任意多边形 34"/>
          <p:cNvSpPr/>
          <p:nvPr/>
        </p:nvSpPr>
        <p:spPr>
          <a:xfrm>
            <a:off x="5835954" y="2491800"/>
            <a:ext cx="2786697" cy="460375"/>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p:cNvSpPr txBox="1"/>
          <p:nvPr/>
        </p:nvSpPr>
        <p:spPr>
          <a:xfrm>
            <a:off x="5780743" y="2582843"/>
            <a:ext cx="2323465" cy="369332"/>
          </a:xfrm>
          <a:prstGeom prst="rect">
            <a:avLst/>
          </a:prstGeom>
          <a:noFill/>
        </p:spPr>
        <p:txBody>
          <a:bodyPr wrap="square" rtlCol="0">
            <a:spAutoFit/>
          </a:bodyPr>
          <a:lstStyle/>
          <a:p>
            <a:pPr algn="l"/>
            <a:r>
              <a:rPr lang="zh-CN"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制定相应的规格说明</a:t>
            </a:r>
            <a:endParaRPr lang="zh-CN" altLang="en-US" kern="100" dirty="0">
              <a:solidFill>
                <a:schemeClr val="bg1"/>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38" name="任意多边形 37"/>
          <p:cNvSpPr/>
          <p:nvPr/>
        </p:nvSpPr>
        <p:spPr>
          <a:xfrm>
            <a:off x="8920435" y="1378903"/>
            <a:ext cx="2578099" cy="360680"/>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文本框 39"/>
          <p:cNvSpPr txBox="1"/>
          <p:nvPr/>
        </p:nvSpPr>
        <p:spPr>
          <a:xfrm>
            <a:off x="8805498" y="1395829"/>
            <a:ext cx="2259571" cy="369332"/>
          </a:xfrm>
          <a:prstGeom prst="rect">
            <a:avLst/>
          </a:prstGeom>
          <a:noFill/>
        </p:spPr>
        <p:txBody>
          <a:bodyPr wrap="square" rtlCol="0">
            <a:spAutoFit/>
          </a:bodyPr>
          <a:lstStyle/>
          <a:p>
            <a:r>
              <a:rPr lang="zh-CN"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进行</a:t>
            </a:r>
            <a:r>
              <a:rPr lang="en-US"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APP</a:t>
            </a:r>
            <a:r>
              <a:rPr lang="zh-CN"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项目评审</a:t>
            </a:r>
            <a:endParaRPr lang="zh-CN" altLang="en-US" kern="100" dirty="0">
              <a:solidFill>
                <a:schemeClr val="bg1"/>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41" name="文本框 40"/>
          <p:cNvSpPr txBox="1"/>
          <p:nvPr/>
        </p:nvSpPr>
        <p:spPr>
          <a:xfrm>
            <a:off x="1089660" y="3730943"/>
            <a:ext cx="920115" cy="460375"/>
          </a:xfrm>
          <a:prstGeom prst="rect">
            <a:avLst/>
          </a:prstGeom>
          <a:noFill/>
        </p:spPr>
        <p:txBody>
          <a:bodyPr wrap="square" rtlCol="0">
            <a:spAutoFit/>
          </a:bodyPr>
          <a:lstStyle/>
          <a:p>
            <a:pPr algn="ctr"/>
            <a:r>
              <a:rPr lang="en-US" altLang="zh-CN" sz="2400" dirty="0">
                <a:solidFill>
                  <a:schemeClr val="tx2">
                    <a:lumMod val="90000"/>
                    <a:lumOff val="10000"/>
                  </a:schemeClr>
                </a:solidFill>
                <a:latin typeface="思源黑体 CN Bold" panose="020B0800000000000000" charset="-122"/>
                <a:ea typeface="思源黑体 CN Bold" panose="020B0800000000000000" charset="-122"/>
              </a:rPr>
              <a:t>01</a:t>
            </a:r>
          </a:p>
        </p:txBody>
      </p:sp>
      <p:sp>
        <p:nvSpPr>
          <p:cNvPr id="42" name="文本框 41"/>
          <p:cNvSpPr txBox="1"/>
          <p:nvPr/>
        </p:nvSpPr>
        <p:spPr>
          <a:xfrm>
            <a:off x="3952688" y="2448714"/>
            <a:ext cx="973050" cy="460375"/>
          </a:xfrm>
          <a:prstGeom prst="rect">
            <a:avLst/>
          </a:prstGeom>
          <a:noFill/>
        </p:spPr>
        <p:txBody>
          <a:bodyPr wrap="square" rtlCol="0">
            <a:spAutoFit/>
          </a:bodyPr>
          <a:lstStyle/>
          <a:p>
            <a:pPr algn="ctr"/>
            <a:r>
              <a:rPr lang="en-US" altLang="zh-CN" sz="2400" dirty="0">
                <a:solidFill>
                  <a:schemeClr val="tx2">
                    <a:lumMod val="90000"/>
                    <a:lumOff val="10000"/>
                  </a:schemeClr>
                </a:solidFill>
                <a:latin typeface="思源黑体 CN Bold" panose="020B0800000000000000" charset="-122"/>
                <a:ea typeface="思源黑体 CN Bold" panose="020B0800000000000000" charset="-122"/>
              </a:rPr>
              <a:t>02</a:t>
            </a:r>
          </a:p>
        </p:txBody>
      </p:sp>
      <p:sp>
        <p:nvSpPr>
          <p:cNvPr id="43" name="文本框 42"/>
          <p:cNvSpPr txBox="1"/>
          <p:nvPr/>
        </p:nvSpPr>
        <p:spPr>
          <a:xfrm>
            <a:off x="6688440" y="1854894"/>
            <a:ext cx="920115" cy="460375"/>
          </a:xfrm>
          <a:prstGeom prst="rect">
            <a:avLst/>
          </a:prstGeom>
          <a:noFill/>
        </p:spPr>
        <p:txBody>
          <a:bodyPr wrap="square" rtlCol="0">
            <a:spAutoFit/>
          </a:bodyPr>
          <a:lstStyle/>
          <a:p>
            <a:pPr algn="ctr"/>
            <a:r>
              <a:rPr lang="en-US" altLang="zh-CN" sz="2400" dirty="0">
                <a:solidFill>
                  <a:schemeClr val="tx2">
                    <a:lumMod val="90000"/>
                    <a:lumOff val="10000"/>
                  </a:schemeClr>
                </a:solidFill>
                <a:latin typeface="思源黑体 CN Bold" panose="020B0800000000000000" charset="-122"/>
                <a:ea typeface="思源黑体 CN Bold" panose="020B0800000000000000" charset="-122"/>
              </a:rPr>
              <a:t>03</a:t>
            </a:r>
          </a:p>
        </p:txBody>
      </p:sp>
      <p:sp>
        <p:nvSpPr>
          <p:cNvPr id="44" name="文本框 43"/>
          <p:cNvSpPr txBox="1"/>
          <p:nvPr/>
        </p:nvSpPr>
        <p:spPr>
          <a:xfrm>
            <a:off x="9676084" y="738187"/>
            <a:ext cx="920115" cy="460375"/>
          </a:xfrm>
          <a:prstGeom prst="rect">
            <a:avLst/>
          </a:prstGeom>
          <a:noFill/>
        </p:spPr>
        <p:txBody>
          <a:bodyPr wrap="square" rtlCol="0">
            <a:spAutoFit/>
          </a:bodyPr>
          <a:lstStyle/>
          <a:p>
            <a:pPr algn="ctr"/>
            <a:r>
              <a:rPr lang="en-US" altLang="zh-CN" sz="2400" dirty="0">
                <a:solidFill>
                  <a:schemeClr val="tx2">
                    <a:lumMod val="90000"/>
                    <a:lumOff val="10000"/>
                  </a:schemeClr>
                </a:solidFill>
                <a:latin typeface="思源黑体 CN Bold" panose="020B0800000000000000" charset="-122"/>
                <a:ea typeface="思源黑体 CN Bold" panose="020B0800000000000000" charset="-122"/>
              </a:rPr>
              <a:t>04</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任意多边形 3"/>
          <p:cNvSpPr/>
          <p:nvPr/>
        </p:nvSpPr>
        <p:spPr>
          <a:xfrm rot="10800000">
            <a:off x="0" y="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3910330" y="3034030"/>
            <a:ext cx="4370705" cy="706755"/>
          </a:xfrm>
          <a:prstGeom prst="rect">
            <a:avLst/>
          </a:prstGeom>
          <a:noFill/>
          <a:ln>
            <a:noFill/>
          </a:ln>
        </p:spPr>
        <p:txBody>
          <a:bodyPr wrap="square" rtlCol="0">
            <a:spAutoFit/>
          </a:bodyPr>
          <a:lstStyle/>
          <a:p>
            <a:pPr algn="ctr"/>
            <a:r>
              <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产品介绍</a:t>
            </a:r>
          </a:p>
        </p:txBody>
      </p:sp>
      <p:sp>
        <p:nvSpPr>
          <p:cNvPr id="13" name="文本框 12"/>
          <p:cNvSpPr txBox="1"/>
          <p:nvPr/>
        </p:nvSpPr>
        <p:spPr>
          <a:xfrm>
            <a:off x="2297748" y="4067810"/>
            <a:ext cx="7595870" cy="368300"/>
          </a:xfrm>
          <a:prstGeom prst="rect">
            <a:avLst/>
          </a:prstGeom>
          <a:noFill/>
          <a:ln>
            <a:noFill/>
          </a:ln>
        </p:spPr>
        <p:txBody>
          <a:bodyPr wrap="square" rtlCol="0">
            <a:spAutoFit/>
          </a:bodyPr>
          <a:lstStyle/>
          <a:p>
            <a:pPr algn="ctr"/>
            <a:r>
              <a:rPr lang="en-US" altLang="zh-CN" b="0" i="0" dirty="0">
                <a:solidFill>
                  <a:srgbClr val="333333"/>
                </a:solidFill>
                <a:effectLst/>
                <a:latin typeface="Arial" panose="020B0604020202020204" pitchFamily="34" charset="0"/>
              </a:rPr>
              <a:t> </a:t>
            </a:r>
            <a:r>
              <a:rPr lang="en-US" altLang="zh-CN" spc="200" dirty="0">
                <a:solidFill>
                  <a:schemeClr val="tx2">
                    <a:lumMod val="90000"/>
                    <a:lumOff val="10000"/>
                  </a:schemeClr>
                </a:solidFill>
                <a:ea typeface="思源黑体 CN Light" panose="020B0300000000000000" charset="-122"/>
              </a:rPr>
              <a:t>Product introduction</a:t>
            </a:r>
            <a:endParaRPr lang="zh-CN" altLang="en-US" spc="200" dirty="0">
              <a:solidFill>
                <a:schemeClr val="tx2">
                  <a:lumMod val="90000"/>
                  <a:lumOff val="10000"/>
                </a:schemeClr>
              </a:solidFill>
              <a:ea typeface="思源黑体 CN Light" panose="020B0300000000000000" charset="-122"/>
            </a:endParaRPr>
          </a:p>
        </p:txBody>
      </p:sp>
      <p:sp>
        <p:nvSpPr>
          <p:cNvPr id="2" name="文本框 1"/>
          <p:cNvSpPr txBox="1"/>
          <p:nvPr/>
        </p:nvSpPr>
        <p:spPr>
          <a:xfrm>
            <a:off x="4401503" y="1814830"/>
            <a:ext cx="3388360" cy="583565"/>
          </a:xfrm>
          <a:prstGeom prst="rect">
            <a:avLst/>
          </a:prstGeom>
          <a:noFill/>
        </p:spPr>
        <p:txBody>
          <a:bodyPr wrap="square" rtlCol="0">
            <a:spAutoFit/>
          </a:bodyPr>
          <a:lstStyle/>
          <a:p>
            <a:pPr algn="ctr"/>
            <a:r>
              <a:rPr lang="en-US" altLang="zh-CN" sz="3200" b="1" spc="200" dirty="0">
                <a:solidFill>
                  <a:srgbClr val="083B5E"/>
                </a:solidFill>
                <a:effectLst/>
                <a:uFillTx/>
                <a:latin typeface="思源黑体 CN Light" panose="020B0300000000000000" charset="-122"/>
                <a:ea typeface="思源黑体 CN Light" panose="020B0300000000000000" charset="-122"/>
              </a:rPr>
              <a:t>Part </a:t>
            </a:r>
            <a:r>
              <a:rPr lang="en-US" altLang="zh-CN" sz="3200" b="1" spc="200" dirty="0">
                <a:solidFill>
                  <a:srgbClr val="083B5E"/>
                </a:solidFill>
                <a:latin typeface="思源黑体 CN Light" panose="020B0300000000000000" charset="-122"/>
                <a:ea typeface="思源黑体 CN Light" panose="020B0300000000000000" charset="-122"/>
              </a:rPr>
              <a:t>four</a:t>
            </a:r>
            <a:endParaRPr lang="en-US" altLang="zh-CN" sz="3200" b="1" spc="200" dirty="0">
              <a:solidFill>
                <a:srgbClr val="083B5E"/>
              </a:solidFill>
              <a:effectLst/>
              <a:uFillTx/>
              <a:latin typeface="思源黑体 CN Light" panose="020B0300000000000000" charset="-122"/>
              <a:ea typeface="思源黑体 CN Light" panose="020B0300000000000000" charset="-122"/>
            </a:endParaRPr>
          </a:p>
        </p:txBody>
      </p:sp>
      <p:sp>
        <p:nvSpPr>
          <p:cNvPr id="11" name="任意多边形 10"/>
          <p:cNvSpPr/>
          <p:nvPr/>
        </p:nvSpPr>
        <p:spPr>
          <a:xfrm rot="10800000" flipH="1" flipV="1">
            <a:off x="8861425" y="588708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137161" y="350520"/>
            <a:ext cx="11795760" cy="6507480"/>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文本框 14"/>
          <p:cNvSpPr txBox="1"/>
          <p:nvPr/>
        </p:nvSpPr>
        <p:spPr>
          <a:xfrm>
            <a:off x="350520" y="1224299"/>
            <a:ext cx="11490960" cy="6983065"/>
          </a:xfrm>
          <a:prstGeom prst="rect">
            <a:avLst/>
          </a:prstGeom>
          <a:noFill/>
        </p:spPr>
        <p:txBody>
          <a:bodyPr wrap="square" rtlCol="0">
            <a:spAutoFit/>
          </a:bodyPr>
          <a:lstStyle/>
          <a:p>
            <a:pPr marL="285750" indent="-285750" algn="l" fontAlgn="auto">
              <a:lnSpc>
                <a:spcPct val="200000"/>
              </a:lnSpc>
              <a:buFont typeface="Wingdings" panose="05000000000000000000" charset="0"/>
              <a:buChar char="p"/>
            </a:pPr>
            <a:r>
              <a:rPr lang="zh-CN" altLang="zh-CN" sz="1800" b="1" dirty="0">
                <a:effectLst/>
                <a:ea typeface="等线" panose="02010600030101010101" pitchFamily="2" charset="-122"/>
                <a:cs typeface="Times New Roman" panose="02020603050405020304" pitchFamily="18" charset="0"/>
              </a:rPr>
              <a:t>在线记账功能</a:t>
            </a:r>
            <a:r>
              <a:rPr lang="zh-CN" altLang="zh-CN" sz="1800" dirty="0">
                <a:effectLst/>
                <a:ea typeface="等线" panose="02010600030101010101" pitchFamily="2" charset="-122"/>
                <a:cs typeface="Times New Roman" panose="02020603050405020304" pitchFamily="18" charset="0"/>
              </a:rPr>
              <a:t>：该小程序的主要功能还是支持用户在线记账，让每一次被支付的费用都会被平台记录在案。</a:t>
            </a:r>
            <a:endParaRPr lang="en-US" altLang="zh-CN" sz="1800" dirty="0">
              <a:effectLst/>
              <a:ea typeface="等线" panose="02010600030101010101" pitchFamily="2" charset="-122"/>
              <a:cs typeface="Times New Roman" panose="02020603050405020304" pitchFamily="18" charset="0"/>
            </a:endParaRPr>
          </a:p>
          <a:p>
            <a:pPr marL="285750" indent="-285750" algn="l" fontAlgn="auto">
              <a:lnSpc>
                <a:spcPct val="200000"/>
              </a:lnSpc>
              <a:buFont typeface="Wingdings" panose="05000000000000000000" charset="0"/>
              <a:buChar char="p"/>
            </a:pPr>
            <a:r>
              <a:rPr lang="zh-CN" altLang="zh-CN" sz="1800" b="1" dirty="0">
                <a:effectLst/>
                <a:ea typeface="等线" panose="02010600030101010101" pitchFamily="2" charset="-122"/>
                <a:cs typeface="Times New Roman" panose="02020603050405020304" pitchFamily="18" charset="0"/>
              </a:rPr>
              <a:t>在线生成表格</a:t>
            </a:r>
            <a:r>
              <a:rPr lang="zh-CN" altLang="zh-CN" sz="1800" dirty="0">
                <a:effectLst/>
                <a:ea typeface="等线" panose="02010600030101010101" pitchFamily="2" charset="-122"/>
                <a:cs typeface="Times New Roman" panose="02020603050405020304" pitchFamily="18" charset="0"/>
              </a:rPr>
              <a:t>：而平台定时会为用户生成这段时间的消费表格，表格上面会罗列着用户这段时间的收入支出情况，并且还会根据用户设置的每日预算值来评估用户当日是否超出了设置预算。</a:t>
            </a:r>
            <a:endParaRPr lang="en-US" altLang="zh-CN" dirty="0">
              <a:ea typeface="等线" panose="02010600030101010101" pitchFamily="2" charset="-122"/>
              <a:cs typeface="Times New Roman" panose="02020603050405020304" pitchFamily="18" charset="0"/>
            </a:endParaRPr>
          </a:p>
          <a:p>
            <a:pPr marL="285750" indent="-285750" algn="l" fontAlgn="auto">
              <a:lnSpc>
                <a:spcPct val="200000"/>
              </a:lnSpc>
              <a:buFont typeface="Wingdings" panose="05000000000000000000" charset="0"/>
              <a:buChar char="p"/>
            </a:pPr>
            <a:r>
              <a:rPr lang="zh-CN" altLang="zh-CN" sz="1800" b="1" dirty="0">
                <a:effectLst/>
                <a:ea typeface="等线" panose="02010600030101010101" pitchFamily="2" charset="-122"/>
                <a:cs typeface="Times New Roman" panose="02020603050405020304" pitchFamily="18" charset="0"/>
              </a:rPr>
              <a:t>预算设置功能</a:t>
            </a:r>
            <a:r>
              <a:rPr lang="zh-CN" altLang="zh-CN" sz="1800" dirty="0">
                <a:effectLst/>
                <a:ea typeface="等线" panose="02010600030101010101" pitchFamily="2" charset="-122"/>
                <a:cs typeface="Times New Roman" panose="02020603050405020304" pitchFamily="18" charset="0"/>
              </a:rPr>
              <a:t>：为了方便用户合理的规划收入支出情况，用户需要在线设置可花费预算。当代年轻人之所以存不下钱就是因为没能好好的设置花费预算，所以在进行消费之前做好预算设置尤其重要，而在用户支出超出预算值之后，平台也会智能提醒用户。</a:t>
            </a:r>
            <a:endParaRPr lang="en-US" altLang="zh-CN" sz="1800" dirty="0">
              <a:effectLst/>
              <a:ea typeface="等线" panose="02010600030101010101" pitchFamily="2" charset="-122"/>
              <a:cs typeface="Times New Roman" panose="02020603050405020304" pitchFamily="18" charset="0"/>
            </a:endParaRPr>
          </a:p>
          <a:p>
            <a:pPr marL="285750" indent="-285750" algn="l" fontAlgn="auto">
              <a:lnSpc>
                <a:spcPct val="200000"/>
              </a:lnSpc>
              <a:buFont typeface="Wingdings" panose="05000000000000000000" charset="0"/>
              <a:buChar char="p"/>
            </a:pPr>
            <a:r>
              <a:rPr lang="zh-CN" altLang="zh-CN" sz="1800" b="1" dirty="0">
                <a:effectLst/>
                <a:ea typeface="等线" panose="02010600030101010101" pitchFamily="2" charset="-122"/>
                <a:cs typeface="Times New Roman" panose="02020603050405020304" pitchFamily="18" charset="0"/>
              </a:rPr>
              <a:t>支出分类</a:t>
            </a:r>
            <a:r>
              <a:rPr lang="zh-CN" altLang="zh-CN" sz="1800" dirty="0">
                <a:effectLst/>
                <a:ea typeface="等线" panose="02010600030101010101" pitchFamily="2" charset="-122"/>
                <a:cs typeface="Times New Roman" panose="02020603050405020304" pitchFamily="18" charset="0"/>
              </a:rPr>
              <a:t>：微信记账小程序中，可以对餐饮、交通</a:t>
            </a:r>
            <a:r>
              <a:rPr lang="zh-CN" altLang="en-US" sz="1800" dirty="0">
                <a:effectLst/>
                <a:ea typeface="等线" panose="02010600030101010101" pitchFamily="2" charset="-122"/>
                <a:cs typeface="Times New Roman" panose="02020603050405020304" pitchFamily="18" charset="0"/>
              </a:rPr>
              <a:t>等</a:t>
            </a:r>
            <a:r>
              <a:rPr lang="zh-CN" altLang="zh-CN" sz="1800" dirty="0">
                <a:effectLst/>
                <a:ea typeface="等线" panose="02010600030101010101" pitchFamily="2" charset="-122"/>
                <a:cs typeface="Times New Roman" panose="02020603050405020304" pitchFamily="18" charset="0"/>
              </a:rPr>
              <a:t>日常开支类型而进行日常支出智能记账，并且还具有新增分类的功能，让用户记账更加清晰每一笔的支出来源。</a:t>
            </a:r>
            <a:endParaRPr lang="en-US" altLang="zh-CN" sz="1800" dirty="0">
              <a:effectLst/>
              <a:ea typeface="等线" panose="02010600030101010101" pitchFamily="2" charset="-122"/>
              <a:cs typeface="Times New Roman" panose="02020603050405020304" pitchFamily="18" charset="0"/>
            </a:endParaRPr>
          </a:p>
          <a:p>
            <a:pPr marL="285750" indent="-285750">
              <a:lnSpc>
                <a:spcPct val="200000"/>
              </a:lnSpc>
              <a:buFont typeface="Wingdings" panose="05000000000000000000" charset="0"/>
              <a:buChar char="p"/>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记账总览</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：用户可以通过记账总览功能，对于在微信记账小程序中全部记账的记录进行查看，比如记账月份、收入、支出、结余等相关记账数据，让用户对于记账记录才能够方便查询。</a:t>
            </a:r>
          </a:p>
          <a:p>
            <a:pPr marL="285750" indent="-285750" algn="l" fontAlgn="auto">
              <a:lnSpc>
                <a:spcPct val="200000"/>
              </a:lnSpc>
              <a:buFont typeface="Wingdings" panose="05000000000000000000" charset="0"/>
              <a:buChar char="p"/>
            </a:pPr>
            <a:endParaRPr lang="en-US" altLang="zh-CN" dirty="0">
              <a:ea typeface="等线" panose="02010600030101010101" pitchFamily="2" charset="-122"/>
              <a:cs typeface="Times New Roman" panose="02020603050405020304" pitchFamily="18" charset="0"/>
            </a:endParaRPr>
          </a:p>
          <a:p>
            <a:pPr marL="285750" indent="-285750" algn="l" fontAlgn="auto">
              <a:lnSpc>
                <a:spcPct val="200000"/>
              </a:lnSpc>
              <a:buFont typeface="Wingdings" panose="05000000000000000000" charset="0"/>
              <a:buChar char="p"/>
            </a:pPr>
            <a:endParaRPr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mn-ea"/>
            </a:endParaRPr>
          </a:p>
          <a:p>
            <a:pPr algn="l" fontAlgn="auto">
              <a:lnSpc>
                <a:spcPct val="200000"/>
              </a:lnSpc>
            </a:pPr>
            <a:endPar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13" name="矩形 12">
            <a:extLst>
              <a:ext uri="{FF2B5EF4-FFF2-40B4-BE49-F238E27FC236}">
                <a16:creationId xmlns:a16="http://schemas.microsoft.com/office/drawing/2014/main" id="{229D5610-23FF-4E33-9EFB-D3333F0E3743}"/>
              </a:ext>
            </a:extLst>
          </p:cNvPr>
          <p:cNvSpPr/>
          <p:nvPr/>
        </p:nvSpPr>
        <p:spPr>
          <a:xfrm rot="16200000">
            <a:off x="864523" y="736826"/>
            <a:ext cx="398145" cy="40195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14" name="文本框 13">
            <a:extLst>
              <a:ext uri="{FF2B5EF4-FFF2-40B4-BE49-F238E27FC236}">
                <a16:creationId xmlns:a16="http://schemas.microsoft.com/office/drawing/2014/main" id="{A5328128-5F49-4C45-A6FF-23B386AD64AA}"/>
              </a:ext>
            </a:extLst>
          </p:cNvPr>
          <p:cNvSpPr txBox="1"/>
          <p:nvPr/>
        </p:nvSpPr>
        <p:spPr>
          <a:xfrm>
            <a:off x="1422400" y="678607"/>
            <a:ext cx="1631011" cy="830997"/>
          </a:xfrm>
          <a:prstGeom prst="rect">
            <a:avLst/>
          </a:prstGeom>
          <a:noFill/>
        </p:spPr>
        <p:txBody>
          <a:bodyPr wrap="square" rtlCol="0">
            <a:spAutoFit/>
          </a:bodyPr>
          <a:lstStyle/>
          <a:p>
            <a:r>
              <a:rPr lang="zh-CN" altLang="en-US" sz="2800" b="1" dirty="0">
                <a:solidFill>
                  <a:schemeClr val="tx2">
                    <a:lumMod val="90000"/>
                    <a:lumOff val="10000"/>
                  </a:schemeClr>
                </a:solidFill>
                <a:latin typeface="思源黑体 CN Regular" panose="020B0500000000000000" pitchFamily="34" charset="-122"/>
                <a:ea typeface="思源黑体 CN Regular" panose="020B0500000000000000" pitchFamily="34" charset="-122"/>
              </a:rPr>
              <a:t>产品功能</a:t>
            </a:r>
          </a:p>
          <a:p>
            <a:pPr algn="l"/>
            <a:endParaRPr lang="zh-CN" altLang="en-US" sz="2000" dirty="0">
              <a:solidFill>
                <a:schemeClr val="tx2">
                  <a:lumMod val="90000"/>
                  <a:lumOff val="10000"/>
                </a:schemeClr>
              </a:solidFill>
              <a:latin typeface="思源黑体 CN Bold" panose="020B0800000000000000" charset="-122"/>
              <a:ea typeface="思源黑体 CN Bold" panose="020B0800000000000000" charset="-122"/>
            </a:endParaRPr>
          </a:p>
        </p:txBody>
      </p:sp>
      <p:sp>
        <p:nvSpPr>
          <p:cNvPr id="17" name="矩形 16">
            <a:extLst>
              <a:ext uri="{FF2B5EF4-FFF2-40B4-BE49-F238E27FC236}">
                <a16:creationId xmlns:a16="http://schemas.microsoft.com/office/drawing/2014/main" id="{D3C6FCD6-8C22-498C-B110-6E163E2AD182}"/>
              </a:ext>
            </a:extLst>
          </p:cNvPr>
          <p:cNvSpPr/>
          <p:nvPr/>
        </p:nvSpPr>
        <p:spPr>
          <a:xfrm>
            <a:off x="822295" y="1305557"/>
            <a:ext cx="1991995" cy="36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254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图文框 4"/>
          <p:cNvSpPr/>
          <p:nvPr/>
        </p:nvSpPr>
        <p:spPr>
          <a:xfrm>
            <a:off x="413862" y="311236"/>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961390" y="477747"/>
            <a:ext cx="2559846" cy="646331"/>
          </a:xfrm>
          <a:prstGeom prst="rect">
            <a:avLst/>
          </a:prstGeom>
          <a:noFill/>
          <a:ln>
            <a:noFill/>
          </a:ln>
        </p:spPr>
        <p:txBody>
          <a:bodyPr wrap="square" rtlCol="0">
            <a:spAutoFit/>
          </a:bodyPr>
          <a:lstStyle/>
          <a:p>
            <a:pPr algn="l"/>
            <a:r>
              <a:rPr lang="zh-CN" altLang="en-US" sz="36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产品特点</a:t>
            </a:r>
          </a:p>
        </p:txBody>
      </p:sp>
      <p:sp>
        <p:nvSpPr>
          <p:cNvPr id="4" name="任意多边形 3"/>
          <p:cNvSpPr/>
          <p:nvPr/>
        </p:nvSpPr>
        <p:spPr>
          <a:xfrm>
            <a:off x="961390" y="1221219"/>
            <a:ext cx="2192655" cy="460799"/>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nvSpPr>
        <p:spPr>
          <a:xfrm>
            <a:off x="1089660" y="1264685"/>
            <a:ext cx="1790700" cy="369332"/>
          </a:xfrm>
          <a:prstGeom prst="rect">
            <a:avLst/>
          </a:prstGeom>
          <a:noFill/>
        </p:spPr>
        <p:txBody>
          <a:bodyPr wrap="square" rtlCol="0">
            <a:spAutoFit/>
          </a:bodyPr>
          <a:lstStyle/>
          <a:p>
            <a:pPr algn="l"/>
            <a:r>
              <a:rPr lang="zh-CN" altLang="en-US" spc="300" dirty="0">
                <a:solidFill>
                  <a:schemeClr val="bg1"/>
                </a:solidFill>
                <a:ea typeface="思源黑体 CN Bold" panose="020B0800000000000000" charset="-122"/>
              </a:rPr>
              <a:t>适用对象</a:t>
            </a:r>
          </a:p>
        </p:txBody>
      </p:sp>
      <p:sp>
        <p:nvSpPr>
          <p:cNvPr id="28" name="文本框 27"/>
          <p:cNvSpPr txBox="1"/>
          <p:nvPr/>
        </p:nvSpPr>
        <p:spPr>
          <a:xfrm>
            <a:off x="3371930" y="1191401"/>
            <a:ext cx="8387874" cy="455894"/>
          </a:xfrm>
          <a:prstGeom prst="rect">
            <a:avLst/>
          </a:prstGeom>
          <a:noFill/>
        </p:spPr>
        <p:txBody>
          <a:bodyPr wrap="square" rtlCol="0">
            <a:spAutoFit/>
          </a:bodyPr>
          <a:lstStyle/>
          <a:p>
            <a:pPr algn="l">
              <a:lnSpc>
                <a:spcPct val="150000"/>
              </a:lnSpc>
            </a:pPr>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针对非财务人员使用，普通人员均可使用</a:t>
            </a:r>
            <a:endParaRPr lang="zh-CN" altLang="en-US"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9" name="文本框 28"/>
          <p:cNvSpPr txBox="1"/>
          <p:nvPr/>
        </p:nvSpPr>
        <p:spPr>
          <a:xfrm>
            <a:off x="3390264" y="1990534"/>
            <a:ext cx="8218168" cy="465640"/>
          </a:xfrm>
          <a:prstGeom prst="rect">
            <a:avLst/>
          </a:prstGeom>
          <a:noFill/>
        </p:spPr>
        <p:txBody>
          <a:bodyPr wrap="square" rtlCol="0">
            <a:spAutoFit/>
          </a:bodyPr>
          <a:lstStyle/>
          <a:p>
            <a:pPr>
              <a:lnSpc>
                <a:spcPct val="150000"/>
              </a:lnSpc>
            </a:pPr>
            <a:r>
              <a:rPr lang="zh-CN" altLang="en-US" kern="100" dirty="0">
                <a:latin typeface="Calibri" panose="020F0502020204030204" pitchFamily="34" charset="0"/>
                <a:ea typeface="宋体" panose="02010600030101010101" pitchFamily="2" charset="-122"/>
                <a:cs typeface="Arial" panose="020B0604020202020204" pitchFamily="34" charset="0"/>
              </a:rPr>
              <a:t>个人、家庭等</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p:txBody>
      </p:sp>
      <p:sp>
        <p:nvSpPr>
          <p:cNvPr id="30" name="文本框 29"/>
          <p:cNvSpPr txBox="1"/>
          <p:nvPr/>
        </p:nvSpPr>
        <p:spPr>
          <a:xfrm>
            <a:off x="3371930" y="2806817"/>
            <a:ext cx="8218168" cy="455894"/>
          </a:xfrm>
          <a:prstGeom prst="rect">
            <a:avLst/>
          </a:prstGeom>
          <a:noFill/>
        </p:spPr>
        <p:txBody>
          <a:bodyPr wrap="square" rtlCol="0">
            <a:spAutoFit/>
          </a:bodyPr>
          <a:lstStyle/>
          <a:p>
            <a:pPr algn="l">
              <a:lnSpc>
                <a:spcPct val="150000"/>
              </a:lnSpc>
            </a:pPr>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记账主体的开销，收入，净利润，资产等简单的流水账</a:t>
            </a:r>
            <a:endParaRPr lang="zh-CN" altLang="en-US"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31" name="文本框 30"/>
          <p:cNvSpPr txBox="1"/>
          <p:nvPr/>
        </p:nvSpPr>
        <p:spPr>
          <a:xfrm>
            <a:off x="3390264" y="4490967"/>
            <a:ext cx="8387874" cy="369332"/>
          </a:xfrm>
          <a:prstGeom prst="rect">
            <a:avLst/>
          </a:prstGeom>
          <a:noFill/>
        </p:spPr>
        <p:txBody>
          <a:bodyPr wrap="square" rtlCol="0">
            <a:spAutoFit/>
          </a:bodyPr>
          <a:lstStyle/>
          <a:p>
            <a:pPr marL="0" marR="0" algn="just">
              <a:spcBef>
                <a:spcPts val="0"/>
              </a:spcBef>
              <a:spcAft>
                <a:spcPts val="0"/>
              </a:spcAft>
            </a:pPr>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操作简单、易懂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2" name="任意多边形 31"/>
          <p:cNvSpPr/>
          <p:nvPr/>
        </p:nvSpPr>
        <p:spPr>
          <a:xfrm>
            <a:off x="952500" y="2034637"/>
            <a:ext cx="2192655" cy="460375"/>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文本框 33"/>
          <p:cNvSpPr txBox="1"/>
          <p:nvPr/>
        </p:nvSpPr>
        <p:spPr>
          <a:xfrm>
            <a:off x="1086485" y="2099702"/>
            <a:ext cx="1861819" cy="369332"/>
          </a:xfrm>
          <a:prstGeom prst="rect">
            <a:avLst/>
          </a:prstGeom>
          <a:noFill/>
        </p:spPr>
        <p:txBody>
          <a:bodyPr wrap="square" rtlCol="0">
            <a:spAutoFit/>
          </a:bodyPr>
          <a:lstStyle/>
          <a:p>
            <a:pPr algn="l"/>
            <a:r>
              <a:rPr lang="zh-CN" altLang="en-US" spc="300" dirty="0">
                <a:solidFill>
                  <a:schemeClr val="bg1"/>
                </a:solidFill>
                <a:ea typeface="思源黑体 CN Bold" panose="020B0800000000000000" charset="-122"/>
              </a:rPr>
              <a:t>记账主体</a:t>
            </a:r>
          </a:p>
        </p:txBody>
      </p:sp>
      <p:sp>
        <p:nvSpPr>
          <p:cNvPr id="35" name="任意多边形 34"/>
          <p:cNvSpPr/>
          <p:nvPr/>
        </p:nvSpPr>
        <p:spPr>
          <a:xfrm>
            <a:off x="961390" y="2847631"/>
            <a:ext cx="2192655" cy="460800"/>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文本框 36"/>
          <p:cNvSpPr txBox="1"/>
          <p:nvPr/>
        </p:nvSpPr>
        <p:spPr>
          <a:xfrm>
            <a:off x="1067434" y="2873535"/>
            <a:ext cx="1790700" cy="369332"/>
          </a:xfrm>
          <a:prstGeom prst="rect">
            <a:avLst/>
          </a:prstGeom>
          <a:noFill/>
        </p:spPr>
        <p:txBody>
          <a:bodyPr wrap="square" rtlCol="0">
            <a:spAutoFit/>
          </a:bodyPr>
          <a:lstStyle/>
          <a:p>
            <a:r>
              <a:rPr lang="zh-CN" altLang="en-US" spc="300" dirty="0">
                <a:solidFill>
                  <a:schemeClr val="bg1"/>
                </a:solidFill>
                <a:ea typeface="思源黑体 CN Bold" panose="020B0800000000000000" charset="-122"/>
              </a:rPr>
              <a:t>记账内容</a:t>
            </a:r>
          </a:p>
        </p:txBody>
      </p:sp>
      <p:sp>
        <p:nvSpPr>
          <p:cNvPr id="45" name="任意多边形 34">
            <a:extLst>
              <a:ext uri="{FF2B5EF4-FFF2-40B4-BE49-F238E27FC236}">
                <a16:creationId xmlns:a16="http://schemas.microsoft.com/office/drawing/2014/main" id="{547BD1AE-1838-46A0-8F8C-303CD0AA56A7}"/>
              </a:ext>
            </a:extLst>
          </p:cNvPr>
          <p:cNvSpPr/>
          <p:nvPr/>
        </p:nvSpPr>
        <p:spPr>
          <a:xfrm>
            <a:off x="952500" y="5286613"/>
            <a:ext cx="2192655" cy="460800"/>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文本框 45">
            <a:extLst>
              <a:ext uri="{FF2B5EF4-FFF2-40B4-BE49-F238E27FC236}">
                <a16:creationId xmlns:a16="http://schemas.microsoft.com/office/drawing/2014/main" id="{E488398C-72D9-4D93-9F78-E87022319195}"/>
              </a:ext>
            </a:extLst>
          </p:cNvPr>
          <p:cNvSpPr txBox="1"/>
          <p:nvPr/>
        </p:nvSpPr>
        <p:spPr>
          <a:xfrm>
            <a:off x="1153477" y="5341334"/>
            <a:ext cx="1790700" cy="369332"/>
          </a:xfrm>
          <a:prstGeom prst="rect">
            <a:avLst/>
          </a:prstGeom>
          <a:noFill/>
        </p:spPr>
        <p:txBody>
          <a:bodyPr wrap="square" rtlCol="0">
            <a:spAutoFit/>
          </a:bodyPr>
          <a:lstStyle/>
          <a:p>
            <a:r>
              <a:rPr lang="zh-CN" altLang="en-US" spc="300" dirty="0">
                <a:solidFill>
                  <a:schemeClr val="bg1"/>
                </a:solidFill>
                <a:ea typeface="思源黑体 CN Bold" panose="020B0800000000000000" charset="-122"/>
              </a:rPr>
              <a:t>个性化</a:t>
            </a:r>
          </a:p>
        </p:txBody>
      </p:sp>
      <p:sp>
        <p:nvSpPr>
          <p:cNvPr id="9" name="文本框 8">
            <a:extLst>
              <a:ext uri="{FF2B5EF4-FFF2-40B4-BE49-F238E27FC236}">
                <a16:creationId xmlns:a16="http://schemas.microsoft.com/office/drawing/2014/main" id="{F50CDDF3-F934-425F-B32C-BA7A25A2F647}"/>
              </a:ext>
            </a:extLst>
          </p:cNvPr>
          <p:cNvSpPr txBox="1"/>
          <p:nvPr/>
        </p:nvSpPr>
        <p:spPr>
          <a:xfrm>
            <a:off x="3390264" y="5297345"/>
            <a:ext cx="4570482" cy="369332"/>
          </a:xfrm>
          <a:prstGeom prst="rect">
            <a:avLst/>
          </a:prstGeom>
          <a:noFill/>
        </p:spPr>
        <p:txBody>
          <a:bodyPr wrap="none" rtlCol="0">
            <a:spAutoFit/>
          </a:bodyPr>
          <a:lstStyle/>
          <a:p>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能够个性化设置，满足不同用户的个人需要</a:t>
            </a:r>
            <a:endParaRPr lang="zh-CN" altLang="en-US" dirty="0"/>
          </a:p>
        </p:txBody>
      </p:sp>
      <p:sp>
        <p:nvSpPr>
          <p:cNvPr id="47" name="任意多边形 34">
            <a:extLst>
              <a:ext uri="{FF2B5EF4-FFF2-40B4-BE49-F238E27FC236}">
                <a16:creationId xmlns:a16="http://schemas.microsoft.com/office/drawing/2014/main" id="{A6B54C78-C337-4F4B-A804-64B0DDBD8E4F}"/>
              </a:ext>
            </a:extLst>
          </p:cNvPr>
          <p:cNvSpPr/>
          <p:nvPr/>
        </p:nvSpPr>
        <p:spPr>
          <a:xfrm>
            <a:off x="952500" y="4473619"/>
            <a:ext cx="2192655" cy="460800"/>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文本框 47">
            <a:extLst>
              <a:ext uri="{FF2B5EF4-FFF2-40B4-BE49-F238E27FC236}">
                <a16:creationId xmlns:a16="http://schemas.microsoft.com/office/drawing/2014/main" id="{AE840C3A-7F2E-46AC-ACEA-3ECEA5BBA0BD}"/>
              </a:ext>
            </a:extLst>
          </p:cNvPr>
          <p:cNvSpPr txBox="1"/>
          <p:nvPr/>
        </p:nvSpPr>
        <p:spPr>
          <a:xfrm>
            <a:off x="1130299" y="4499523"/>
            <a:ext cx="1790700" cy="369332"/>
          </a:xfrm>
          <a:prstGeom prst="rect">
            <a:avLst/>
          </a:prstGeom>
          <a:noFill/>
        </p:spPr>
        <p:txBody>
          <a:bodyPr wrap="square" rtlCol="0">
            <a:spAutoFit/>
          </a:bodyPr>
          <a:lstStyle/>
          <a:p>
            <a:r>
              <a:rPr lang="zh-CN" altLang="en-US" spc="300" dirty="0">
                <a:solidFill>
                  <a:schemeClr val="bg1"/>
                </a:solidFill>
                <a:ea typeface="思源黑体 CN Bold" panose="020B0800000000000000" charset="-122"/>
              </a:rPr>
              <a:t>可操作性</a:t>
            </a:r>
          </a:p>
        </p:txBody>
      </p:sp>
      <p:sp>
        <p:nvSpPr>
          <p:cNvPr id="49" name="任意多边形 34">
            <a:extLst>
              <a:ext uri="{FF2B5EF4-FFF2-40B4-BE49-F238E27FC236}">
                <a16:creationId xmlns:a16="http://schemas.microsoft.com/office/drawing/2014/main" id="{060492B6-5F56-4D6F-A46F-E49039B39E8E}"/>
              </a:ext>
            </a:extLst>
          </p:cNvPr>
          <p:cNvSpPr/>
          <p:nvPr/>
        </p:nvSpPr>
        <p:spPr>
          <a:xfrm>
            <a:off x="952500" y="3660625"/>
            <a:ext cx="2192655" cy="460800"/>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2952" h="643">
                <a:moveTo>
                  <a:pt x="0" y="0"/>
                </a:moveTo>
                <a:lnTo>
                  <a:pt x="2017" y="0"/>
                </a:lnTo>
                <a:lnTo>
                  <a:pt x="2338" y="322"/>
                </a:lnTo>
                <a:lnTo>
                  <a:pt x="2017" y="643"/>
                </a:lnTo>
                <a:lnTo>
                  <a:pt x="0" y="643"/>
                </a:lnTo>
                <a:lnTo>
                  <a:pt x="0" y="0"/>
                </a:lnTo>
                <a:close/>
                <a:moveTo>
                  <a:pt x="2191" y="0"/>
                </a:moveTo>
                <a:lnTo>
                  <a:pt x="2631" y="0"/>
                </a:lnTo>
                <a:lnTo>
                  <a:pt x="2952" y="322"/>
                </a:lnTo>
                <a:lnTo>
                  <a:pt x="2631" y="643"/>
                </a:lnTo>
                <a:lnTo>
                  <a:pt x="2191" y="643"/>
                </a:lnTo>
                <a:lnTo>
                  <a:pt x="2513" y="322"/>
                </a:lnTo>
                <a:lnTo>
                  <a:pt x="2191"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a:extLst>
              <a:ext uri="{FF2B5EF4-FFF2-40B4-BE49-F238E27FC236}">
                <a16:creationId xmlns:a16="http://schemas.microsoft.com/office/drawing/2014/main" id="{652E2681-7C3F-4B59-B503-99774AF9E666}"/>
              </a:ext>
            </a:extLst>
          </p:cNvPr>
          <p:cNvSpPr txBox="1"/>
          <p:nvPr/>
        </p:nvSpPr>
        <p:spPr>
          <a:xfrm>
            <a:off x="1130299" y="3688984"/>
            <a:ext cx="1790700" cy="369332"/>
          </a:xfrm>
          <a:prstGeom prst="rect">
            <a:avLst/>
          </a:prstGeom>
          <a:noFill/>
        </p:spPr>
        <p:txBody>
          <a:bodyPr wrap="square" rtlCol="0">
            <a:spAutoFit/>
          </a:bodyPr>
          <a:lstStyle/>
          <a:p>
            <a:r>
              <a:rPr lang="zh-CN" altLang="en-US" spc="300" dirty="0">
                <a:solidFill>
                  <a:schemeClr val="bg1"/>
                </a:solidFill>
                <a:ea typeface="思源黑体 CN Bold" panose="020B0800000000000000" charset="-122"/>
              </a:rPr>
              <a:t>安全性</a:t>
            </a:r>
          </a:p>
        </p:txBody>
      </p:sp>
      <p:sp>
        <p:nvSpPr>
          <p:cNvPr id="10" name="文本框 9">
            <a:extLst>
              <a:ext uri="{FF2B5EF4-FFF2-40B4-BE49-F238E27FC236}">
                <a16:creationId xmlns:a16="http://schemas.microsoft.com/office/drawing/2014/main" id="{4F6D883B-0FCC-454E-B411-3EF1AE70CB15}"/>
              </a:ext>
            </a:extLst>
          </p:cNvPr>
          <p:cNvSpPr txBox="1"/>
          <p:nvPr/>
        </p:nvSpPr>
        <p:spPr>
          <a:xfrm>
            <a:off x="3820160" y="5660405"/>
            <a:ext cx="154251" cy="369332"/>
          </a:xfrm>
          <a:prstGeom prst="rect">
            <a:avLst/>
          </a:prstGeom>
          <a:no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F03A5CD2-D971-4549-81CB-3ED172696841}"/>
              </a:ext>
            </a:extLst>
          </p:cNvPr>
          <p:cNvSpPr txBox="1"/>
          <p:nvPr/>
        </p:nvSpPr>
        <p:spPr>
          <a:xfrm>
            <a:off x="3390264" y="3567316"/>
            <a:ext cx="7460616" cy="923330"/>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安全保障，如果账目数据丢失，对于用户来说是一笔较大的损失，所以账目的安全性很重要</a:t>
            </a:r>
          </a:p>
          <a:p>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任意多边形 3"/>
          <p:cNvSpPr/>
          <p:nvPr/>
        </p:nvSpPr>
        <p:spPr>
          <a:xfrm rot="10800000">
            <a:off x="0" y="0"/>
            <a:ext cx="3330575" cy="88265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1863090" y="2036445"/>
            <a:ext cx="8611870" cy="1198880"/>
          </a:xfrm>
          <a:prstGeom prst="rect">
            <a:avLst/>
          </a:prstGeom>
          <a:noFill/>
        </p:spPr>
        <p:txBody>
          <a:bodyPr wrap="square" rtlCol="0">
            <a:spAutoFit/>
          </a:bodyPr>
          <a:lstStyle/>
          <a:p>
            <a:pPr algn="ctr"/>
            <a:r>
              <a:rPr lang="zh-CN" altLang="en-US" sz="7200" b="1" spc="800" dirty="0">
                <a:solidFill>
                  <a:schemeClr val="tx2">
                    <a:lumMod val="90000"/>
                    <a:lumOff val="10000"/>
                  </a:schemeClr>
                </a:solidFill>
                <a:effectLst/>
                <a:uFillTx/>
                <a:latin typeface="思源黑体 CN Bold" panose="020B0800000000000000" charset="-122"/>
                <a:ea typeface="思源黑体 CN Bold" panose="020B0800000000000000" charset="-122"/>
                <a:cs typeface="思源黑体 CN Medium" panose="020B0600000000000000" charset="-122"/>
              </a:rPr>
              <a:t>感谢您的观看</a:t>
            </a:r>
          </a:p>
        </p:txBody>
      </p:sp>
      <p:sp>
        <p:nvSpPr>
          <p:cNvPr id="11" name="圆角矩形 10"/>
          <p:cNvSpPr/>
          <p:nvPr/>
        </p:nvSpPr>
        <p:spPr>
          <a:xfrm>
            <a:off x="3911600" y="4649470"/>
            <a:ext cx="4514850" cy="372110"/>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19" name="文本框 18"/>
          <p:cNvSpPr txBox="1"/>
          <p:nvPr/>
        </p:nvSpPr>
        <p:spPr>
          <a:xfrm>
            <a:off x="3921125" y="4666615"/>
            <a:ext cx="4505325" cy="338554"/>
          </a:xfrm>
          <a:prstGeom prst="rect">
            <a:avLst/>
          </a:prstGeom>
          <a:noFill/>
        </p:spPr>
        <p:txBody>
          <a:bodyPr wrap="square" rtlCol="0">
            <a:spAutoFit/>
          </a:bodyPr>
          <a:lstStyle/>
          <a:p>
            <a:pPr algn="ctr"/>
            <a:r>
              <a:rPr lang="zh-CN" altLang="en-US" sz="1600" b="1" dirty="0">
                <a:solidFill>
                  <a:schemeClr val="bg1"/>
                </a:solidFill>
                <a:effectLst/>
                <a:latin typeface="思源黑体 CN Bold" panose="020B0800000000000000" charset="-122"/>
                <a:ea typeface="思源黑体 CN Bold" panose="020B0800000000000000" charset="-122"/>
              </a:rPr>
              <a:t>答辩</a:t>
            </a:r>
            <a:r>
              <a:rPr lang="zh-CN" altLang="en-US" sz="1600" b="1">
                <a:solidFill>
                  <a:schemeClr val="bg1"/>
                </a:solidFill>
                <a:effectLst/>
                <a:latin typeface="思源黑体 CN Bold" panose="020B0800000000000000" charset="-122"/>
                <a:ea typeface="思源黑体 CN Bold" panose="020B0800000000000000" charset="-122"/>
              </a:rPr>
              <a:t>人：洪致远</a:t>
            </a:r>
            <a:endParaRPr lang="zh-CN" altLang="en-US" sz="1600" b="1" dirty="0">
              <a:solidFill>
                <a:schemeClr val="bg1"/>
              </a:solidFill>
              <a:effectLst/>
              <a:latin typeface="思源黑体 CN Bold" panose="020B0800000000000000" charset="-122"/>
              <a:ea typeface="思源黑体 CN Bold" panose="020B0800000000000000" charset="-122"/>
            </a:endParaRPr>
          </a:p>
        </p:txBody>
      </p:sp>
      <p:sp>
        <p:nvSpPr>
          <p:cNvPr id="15" name="文本框 14"/>
          <p:cNvSpPr txBox="1"/>
          <p:nvPr/>
        </p:nvSpPr>
        <p:spPr>
          <a:xfrm>
            <a:off x="3463925" y="3538220"/>
            <a:ext cx="5409565" cy="337185"/>
          </a:xfrm>
          <a:prstGeom prst="rect">
            <a:avLst/>
          </a:prstGeom>
          <a:noFill/>
        </p:spPr>
        <p:txBody>
          <a:bodyPr wrap="square" rtlCol="0">
            <a:spAutoFit/>
          </a:bodyPr>
          <a:lstStyle/>
          <a:p>
            <a:pPr algn="ctr"/>
            <a:r>
              <a:rPr lang="zh-CN" altLang="en-US"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软件工程第</a:t>
            </a:r>
            <a:r>
              <a:rPr lang="en-US" altLang="zh-CN"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7</a:t>
            </a:r>
            <a:r>
              <a:rPr lang="zh-CN" altLang="en-US" sz="1600" dirty="0">
                <a:solidFill>
                  <a:schemeClr val="tx2">
                    <a:lumMod val="90000"/>
                    <a:lumOff val="10000"/>
                  </a:schemeClr>
                </a:solidFill>
                <a:latin typeface="思源黑体 CN Light" panose="020B0300000000000000" charset="-122"/>
                <a:ea typeface="思源黑体 CN Light" panose="020B0300000000000000" charset="-122"/>
                <a:cs typeface="思源黑体 CN Light" panose="020B0300000000000000" charset="-122"/>
              </a:rPr>
              <a:t>小组</a:t>
            </a:r>
          </a:p>
        </p:txBody>
      </p:sp>
      <p:sp>
        <p:nvSpPr>
          <p:cNvPr id="24" name="剪去对角的矩形 23"/>
          <p:cNvSpPr/>
          <p:nvPr/>
        </p:nvSpPr>
        <p:spPr>
          <a:xfrm>
            <a:off x="4454843" y="4156075"/>
            <a:ext cx="3427730" cy="36000"/>
          </a:xfrm>
          <a:prstGeom prst="snip2DiagRect">
            <a:avLst>
              <a:gd name="adj1" fmla="val 0"/>
              <a:gd name="adj2" fmla="val 50000"/>
            </a:avLst>
          </a:prstGeom>
          <a:solidFill>
            <a:srgbClr val="083B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25" name="任意多边形 24"/>
          <p:cNvSpPr/>
          <p:nvPr/>
        </p:nvSpPr>
        <p:spPr>
          <a:xfrm rot="10800000" flipH="1" flipV="1">
            <a:off x="8861425" y="5975350"/>
            <a:ext cx="3330575" cy="88265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图文框 25"/>
          <p:cNvSpPr/>
          <p:nvPr/>
        </p:nvSpPr>
        <p:spPr>
          <a:xfrm>
            <a:off x="440055" y="365760"/>
            <a:ext cx="11297285" cy="609663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任意多边形 3"/>
          <p:cNvSpPr/>
          <p:nvPr/>
        </p:nvSpPr>
        <p:spPr>
          <a:xfrm rot="10800000">
            <a:off x="0" y="35687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10800000" flipH="1" flipV="1">
            <a:off x="8861425" y="552894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292608"/>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1860629" y="2410217"/>
            <a:ext cx="3089387" cy="707886"/>
          </a:xfrm>
          <a:prstGeom prst="rect">
            <a:avLst/>
          </a:prstGeom>
          <a:noFill/>
          <a:ln>
            <a:noFill/>
          </a:ln>
        </p:spPr>
        <p:txBody>
          <a:bodyPr wrap="square" rtlCol="0">
            <a:spAutoFit/>
          </a:bodyPr>
          <a:lstStyle/>
          <a:p>
            <a:pPr marL="457200" indent="-457200">
              <a:buFont typeface="Wingdings" panose="05000000000000000000" pitchFamily="2" charset="2"/>
              <a:buChar char="l"/>
            </a:pPr>
            <a:r>
              <a:rPr lang="zh-CN" altLang="en-US" sz="4000" dirty="0">
                <a:solidFill>
                  <a:schemeClr val="tx2">
                    <a:lumMod val="90000"/>
                    <a:lumOff val="10000"/>
                  </a:schemeClr>
                </a:solidFill>
                <a:latin typeface="思源黑体 CN Regular" charset="0"/>
                <a:ea typeface="思源黑体 CN Regular" charset="0"/>
              </a:rPr>
              <a:t>项目背景</a:t>
            </a:r>
            <a:endParaRPr lang="en-US" altLang="zh-CN" sz="4000" dirty="0">
              <a:solidFill>
                <a:schemeClr val="tx2">
                  <a:lumMod val="90000"/>
                  <a:lumOff val="10000"/>
                </a:schemeClr>
              </a:solidFill>
              <a:latin typeface="思源黑体 CN Regular" charset="0"/>
              <a:ea typeface="思源黑体 CN Regular" charset="0"/>
            </a:endParaRPr>
          </a:p>
        </p:txBody>
      </p:sp>
      <p:sp>
        <p:nvSpPr>
          <p:cNvPr id="10" name="文本框 9"/>
          <p:cNvSpPr txBox="1"/>
          <p:nvPr/>
        </p:nvSpPr>
        <p:spPr>
          <a:xfrm>
            <a:off x="6791365" y="2409898"/>
            <a:ext cx="4212784" cy="707886"/>
          </a:xfrm>
          <a:prstGeom prst="rect">
            <a:avLst/>
          </a:prstGeom>
          <a:noFill/>
          <a:ln>
            <a:noFill/>
          </a:ln>
        </p:spPr>
        <p:txBody>
          <a:bodyPr wrap="square" rtlCol="0">
            <a:spAutoFit/>
          </a:bodyPr>
          <a:lstStyle/>
          <a:p>
            <a:pPr marL="457200" indent="-457200">
              <a:buFont typeface="Wingdings" panose="05000000000000000000" pitchFamily="2" charset="2"/>
              <a:buChar char="l"/>
            </a:pPr>
            <a:r>
              <a:rPr lang="zh-CN" altLang="en-US" sz="4000" dirty="0">
                <a:solidFill>
                  <a:schemeClr val="tx2">
                    <a:lumMod val="90000"/>
                    <a:lumOff val="10000"/>
                  </a:schemeClr>
                </a:solidFill>
                <a:latin typeface="思源黑体 CN Regular" charset="0"/>
                <a:ea typeface="思源黑体 CN Regular" charset="0"/>
              </a:rPr>
              <a:t>市场分析及定位</a:t>
            </a:r>
            <a:endPar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endParaRPr>
          </a:p>
        </p:txBody>
      </p:sp>
      <p:sp>
        <p:nvSpPr>
          <p:cNvPr id="7" name="文本框 6"/>
          <p:cNvSpPr txBox="1"/>
          <p:nvPr/>
        </p:nvSpPr>
        <p:spPr>
          <a:xfrm>
            <a:off x="6791365" y="4172182"/>
            <a:ext cx="3089387" cy="707886"/>
          </a:xfrm>
          <a:prstGeom prst="rect">
            <a:avLst/>
          </a:prstGeom>
          <a:noFill/>
          <a:ln>
            <a:noFill/>
          </a:ln>
        </p:spPr>
        <p:txBody>
          <a:bodyPr wrap="square" rtlCol="0">
            <a:spAutoFit/>
          </a:bodyPr>
          <a:lstStyle/>
          <a:p>
            <a:pPr marL="457200" indent="-457200">
              <a:buFont typeface="Wingdings" panose="05000000000000000000" pitchFamily="2" charset="2"/>
              <a:buChar char="l"/>
            </a:pPr>
            <a:r>
              <a:rPr lang="zh-CN" altLang="en-US" sz="4000" dirty="0">
                <a:solidFill>
                  <a:schemeClr val="tx2">
                    <a:lumMod val="90000"/>
                    <a:lumOff val="10000"/>
                  </a:schemeClr>
                </a:solidFill>
                <a:latin typeface="思源黑体 CN Regular" charset="0"/>
                <a:ea typeface="思源黑体 CN Regular" charset="0"/>
              </a:rPr>
              <a:t>产品介绍</a:t>
            </a:r>
            <a:endPar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endParaRPr>
          </a:p>
        </p:txBody>
      </p:sp>
      <p:sp>
        <p:nvSpPr>
          <p:cNvPr id="12" name="文本框 11"/>
          <p:cNvSpPr txBox="1"/>
          <p:nvPr/>
        </p:nvSpPr>
        <p:spPr>
          <a:xfrm>
            <a:off x="1860630" y="4257538"/>
            <a:ext cx="3089387" cy="707886"/>
          </a:xfrm>
          <a:prstGeom prst="rect">
            <a:avLst/>
          </a:prstGeom>
          <a:noFill/>
          <a:ln>
            <a:noFill/>
          </a:ln>
        </p:spPr>
        <p:txBody>
          <a:bodyPr wrap="square" rtlCol="0">
            <a:spAutoFit/>
          </a:bodyPr>
          <a:lstStyle/>
          <a:p>
            <a:pPr marL="457200" indent="-457200">
              <a:buFont typeface="Wingdings" panose="05000000000000000000" pitchFamily="2" charset="2"/>
              <a:buChar char="l"/>
            </a:pPr>
            <a:r>
              <a:rPr lang="zh-CN" altLang="en-US" sz="4000" dirty="0">
                <a:solidFill>
                  <a:schemeClr val="tx2">
                    <a:lumMod val="90000"/>
                    <a:lumOff val="10000"/>
                  </a:schemeClr>
                </a:solidFill>
                <a:latin typeface="思源黑体 CN Regular" charset="0"/>
                <a:ea typeface="思源黑体 CN Regular" charset="0"/>
              </a:rPr>
              <a:t>需求分析</a:t>
            </a:r>
          </a:p>
        </p:txBody>
      </p:sp>
      <p:sp>
        <p:nvSpPr>
          <p:cNvPr id="17" name="文本框 16"/>
          <p:cNvSpPr txBox="1"/>
          <p:nvPr/>
        </p:nvSpPr>
        <p:spPr>
          <a:xfrm>
            <a:off x="3658870" y="1017905"/>
            <a:ext cx="4873625" cy="1014730"/>
          </a:xfrm>
          <a:prstGeom prst="rect">
            <a:avLst/>
          </a:prstGeom>
          <a:noFill/>
        </p:spPr>
        <p:txBody>
          <a:bodyPr wrap="square" rtlCol="0">
            <a:spAutoFit/>
          </a:bodyPr>
          <a:lstStyle/>
          <a:p>
            <a:pPr algn="ctr">
              <a:buClrTx/>
              <a:buSzTx/>
              <a:buFontTx/>
            </a:pPr>
            <a:r>
              <a:rPr lang="zh-CN" altLang="en-US" sz="6000" dirty="0">
                <a:solidFill>
                  <a:schemeClr val="tx2">
                    <a:lumMod val="90000"/>
                    <a:lumOff val="10000"/>
                  </a:schemeClr>
                </a:solidFill>
                <a:effectLst>
                  <a:outerShdw blurRad="50800" dist="38100" dir="2700000" algn="tl" rotWithShape="0">
                    <a:prstClr val="black">
                      <a:alpha val="40000"/>
                    </a:prstClr>
                  </a:outerShdw>
                </a:effectLst>
                <a:latin typeface="思源黑体 CN Medium" panose="020B0600000000000000" charset="-122"/>
                <a:ea typeface="思源黑体 CN Medium" panose="020B0600000000000000" charset="-122"/>
                <a:cs typeface="思源黑体 CN Medium" panose="020B0600000000000000" charset="-122"/>
                <a:sym typeface="+mn-ea"/>
              </a:rPr>
              <a:t>目录</a:t>
            </a:r>
            <a:endParaRPr lang="zh-CN" altLang="en-US" sz="6000" dirty="0">
              <a:solidFill>
                <a:schemeClr val="tx2">
                  <a:lumMod val="90000"/>
                  <a:lumOff val="10000"/>
                </a:schemeClr>
              </a:solidFill>
              <a:effectLst>
                <a:outerShdw blurRad="50800" dist="38100" dir="2700000" algn="tl" rotWithShape="0">
                  <a:prstClr val="black">
                    <a:alpha val="40000"/>
                  </a:prst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 name="文本框 1"/>
          <p:cNvSpPr txBox="1"/>
          <p:nvPr/>
        </p:nvSpPr>
        <p:spPr>
          <a:xfrm>
            <a:off x="1665285" y="4824038"/>
            <a:ext cx="7310438" cy="285750"/>
          </a:xfrm>
          <a:prstGeom prst="rect">
            <a:avLst/>
          </a:prstGeom>
          <a:noFill/>
        </p:spPr>
        <p:txBody>
          <a:bodyPr wrap="square" rtlCol="0" anchor="t">
            <a:noAutofit/>
          </a:bodyPr>
          <a:lstStyle/>
          <a:p>
            <a:pPr algn="l" defTabSz="0" rtl="0" eaLnBrk="1" latinLnBrk="0" hangingPunct="1"/>
            <a:endParaRPr lang="zh-CN" altLang="en-US" sz="3200" dirty="0">
              <a:solidFill>
                <a:schemeClr val="tx2">
                  <a:lumMod val="90000"/>
                  <a:lumOff val="10000"/>
                </a:schemeClr>
              </a:solidFill>
              <a:latin typeface="思源黑体 CN Regular"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10800000">
            <a:off x="0" y="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rgbClr val="083B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3910330" y="3034030"/>
            <a:ext cx="4370705" cy="706755"/>
          </a:xfrm>
          <a:prstGeom prst="rect">
            <a:avLst/>
          </a:prstGeom>
          <a:noFill/>
          <a:ln>
            <a:noFill/>
          </a:ln>
        </p:spPr>
        <p:txBody>
          <a:bodyPr wrap="square" rtlCol="0">
            <a:spAutoFit/>
          </a:bodyPr>
          <a:lstStyle/>
          <a:p>
            <a:pPr algn="ctr"/>
            <a:r>
              <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项目背景</a:t>
            </a:r>
          </a:p>
        </p:txBody>
      </p:sp>
      <p:sp>
        <p:nvSpPr>
          <p:cNvPr id="13" name="文本框 12"/>
          <p:cNvSpPr txBox="1"/>
          <p:nvPr/>
        </p:nvSpPr>
        <p:spPr>
          <a:xfrm>
            <a:off x="2297748" y="4067810"/>
            <a:ext cx="7595870" cy="368300"/>
          </a:xfrm>
          <a:prstGeom prst="rect">
            <a:avLst/>
          </a:prstGeom>
          <a:noFill/>
          <a:ln>
            <a:noFill/>
          </a:ln>
        </p:spPr>
        <p:txBody>
          <a:bodyPr wrap="square" rtlCol="0">
            <a:spAutoFit/>
          </a:bodyPr>
          <a:lstStyle/>
          <a:p>
            <a:pPr algn="ctr"/>
            <a:r>
              <a:rPr lang="en-US" altLang="zh-CN" spc="200" dirty="0">
                <a:solidFill>
                  <a:schemeClr val="tx2">
                    <a:lumMod val="90000"/>
                    <a:lumOff val="10000"/>
                  </a:schemeClr>
                </a:solidFill>
                <a:uFillTx/>
                <a:latin typeface="思源黑体 CN Light" panose="020B0300000000000000" charset="-122"/>
                <a:ea typeface="思源黑体 CN Light" panose="020B0300000000000000" charset="-122"/>
                <a:sym typeface="+mn-ea"/>
              </a:rPr>
              <a:t>Background of Project</a:t>
            </a:r>
            <a:endParaRPr lang="zh-CN" altLang="en-US" spc="200" dirty="0">
              <a:solidFill>
                <a:schemeClr val="tx2">
                  <a:lumMod val="90000"/>
                  <a:lumOff val="10000"/>
                </a:schemeClr>
              </a:solidFill>
              <a:uFillTx/>
              <a:latin typeface="思源黑体 CN Light" panose="020B0300000000000000" charset="-122"/>
              <a:ea typeface="思源黑体 CN Light" panose="020B0300000000000000" charset="-122"/>
            </a:endParaRPr>
          </a:p>
        </p:txBody>
      </p:sp>
      <p:sp>
        <p:nvSpPr>
          <p:cNvPr id="2" name="文本框 1"/>
          <p:cNvSpPr txBox="1"/>
          <p:nvPr/>
        </p:nvSpPr>
        <p:spPr>
          <a:xfrm>
            <a:off x="4401503" y="1814830"/>
            <a:ext cx="3388360" cy="583565"/>
          </a:xfrm>
          <a:prstGeom prst="rect">
            <a:avLst/>
          </a:prstGeom>
          <a:noFill/>
        </p:spPr>
        <p:txBody>
          <a:bodyPr wrap="square" rtlCol="0">
            <a:spAutoFit/>
          </a:bodyPr>
          <a:lstStyle/>
          <a:p>
            <a:pPr algn="ctr"/>
            <a:r>
              <a:rPr lang="en-US" altLang="zh-CN" sz="3200" b="1" spc="200" dirty="0">
                <a:solidFill>
                  <a:srgbClr val="083B5E"/>
                </a:solidFill>
                <a:effectLst/>
                <a:uFillTx/>
                <a:latin typeface="思源黑体 CN Light" panose="020B0300000000000000" charset="-122"/>
                <a:ea typeface="思源黑体 CN Light" panose="020B0300000000000000" charset="-122"/>
              </a:rPr>
              <a:t>Part </a:t>
            </a:r>
            <a:r>
              <a:rPr lang="en-US" altLang="zh-CN" sz="3200" b="1" spc="200" dirty="0">
                <a:solidFill>
                  <a:srgbClr val="083B5E"/>
                </a:solidFill>
                <a:latin typeface="思源黑体 CN Light" panose="020B0300000000000000" charset="-122"/>
                <a:ea typeface="思源黑体 CN Light" panose="020B0300000000000000" charset="-122"/>
              </a:rPr>
              <a:t>One</a:t>
            </a:r>
            <a:endParaRPr lang="en-US" altLang="zh-CN" sz="3200" b="1" spc="200" dirty="0">
              <a:solidFill>
                <a:srgbClr val="083B5E"/>
              </a:solidFill>
              <a:effectLst/>
              <a:uFillTx/>
              <a:latin typeface="思源黑体 CN Light" panose="020B0300000000000000" charset="-122"/>
              <a:ea typeface="思源黑体 CN Light" panose="020B0300000000000000" charset="-122"/>
            </a:endParaRPr>
          </a:p>
        </p:txBody>
      </p:sp>
      <p:sp>
        <p:nvSpPr>
          <p:cNvPr id="11" name="任意多边形 10"/>
          <p:cNvSpPr/>
          <p:nvPr/>
        </p:nvSpPr>
        <p:spPr>
          <a:xfrm rot="10800000" flipH="1" flipV="1">
            <a:off x="8861425" y="588708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rgbClr val="083B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extLst>
      <p:ext uri="{BB962C8B-B14F-4D97-AF65-F5344CB8AC3E}">
        <p14:creationId xmlns:p14="http://schemas.microsoft.com/office/powerpoint/2010/main" val="421613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 name="矩形 21"/>
          <p:cNvSpPr/>
          <p:nvPr/>
        </p:nvSpPr>
        <p:spPr>
          <a:xfrm rot="16200000">
            <a:off x="1128581" y="1136121"/>
            <a:ext cx="398145" cy="40195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90000"/>
                  <a:lumOff val="10000"/>
                </a:schemeClr>
              </a:solidFill>
            </a:endParaRPr>
          </a:p>
        </p:txBody>
      </p:sp>
      <p:sp>
        <p:nvSpPr>
          <p:cNvPr id="5" name="图文框 4"/>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文本框 14"/>
          <p:cNvSpPr txBox="1"/>
          <p:nvPr/>
        </p:nvSpPr>
        <p:spPr>
          <a:xfrm>
            <a:off x="953135" y="1908899"/>
            <a:ext cx="10290722" cy="3782189"/>
          </a:xfrm>
          <a:prstGeom prst="rect">
            <a:avLst/>
          </a:prstGeom>
          <a:noFill/>
        </p:spPr>
        <p:txBody>
          <a:bodyPr wrap="square" rtlCol="0">
            <a:spAutoFit/>
          </a:bodyPr>
          <a:lstStyle/>
          <a:p>
            <a:pPr algn="l" fontAlgn="auto">
              <a:lnSpc>
                <a:spcPct val="200000"/>
              </a:lnSpc>
            </a:pPr>
            <a:r>
              <a:rPr lang="zh-CN" altLang="zh-CN" sz="1800" kern="100" dirty="0">
                <a:effectLst/>
                <a:ea typeface="宋体" panose="02010600030101010101" pitchFamily="2" charset="-122"/>
                <a:cs typeface="宋体" panose="02010600030101010101" pitchFamily="2" charset="-122"/>
              </a:rPr>
              <a:t>随着互联网的快速发展，</a:t>
            </a:r>
            <a:r>
              <a:rPr lang="zh-CN" altLang="zh-CN" sz="1800" dirty="0">
                <a:effectLst/>
                <a:ea typeface="宋体" panose="02010600030101010101" pitchFamily="2" charset="-122"/>
                <a:cs typeface="宋体" panose="02010600030101010101" pitchFamily="2" charset="-122"/>
              </a:rPr>
              <a:t>购物场景的日趋多样化，</a:t>
            </a:r>
            <a:r>
              <a:rPr lang="en-US" altLang="zh-CN" sz="1800" kern="100" dirty="0">
                <a:effectLst/>
                <a:latin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消费</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也变成了几乎不需要门槛的一件事。饿了就上外卖应用；病了上好药师、春雨医生下单药品，可以说小至生活用品柴米油盐大至车辆家电，都可以在互联网完成交易。我们的钱包也因此不知不觉变瘪了，但很多没有必要的花销却时常忘记，不断犯同样的错误。同时伴随着</a:t>
            </a:r>
            <a:r>
              <a:rPr lang="zh-CN" altLang="zh-CN" sz="1800" dirty="0">
                <a:effectLst/>
                <a:ea typeface="宋体" panose="02010600030101010101" pitchFamily="2" charset="-122"/>
                <a:cs typeface="宋体" panose="02010600030101010101" pitchFamily="2" charset="-122"/>
              </a:rPr>
              <a:t>支付手段的增加，人们对于自己的开支消费未能有着很好的整体把握，传统的记事本记账条目繁多而杂乱，并不适用于目前人们快节奏的日常生活，因此一款记账软件将成为</a:t>
            </a:r>
            <a:r>
              <a:rPr lang="zh-CN" altLang="zh-CN" sz="1800" kern="100" dirty="0">
                <a:effectLst/>
                <a:ea typeface="宋体" panose="02010600030101010101" pitchFamily="2" charset="-122"/>
                <a:cs typeface="宋体" panose="02010600030101010101" pitchFamily="2" charset="-122"/>
              </a:rPr>
              <a:t>大众的</a:t>
            </a:r>
            <a:r>
              <a:rPr lang="en-US" altLang="zh-CN" sz="1800" kern="100" dirty="0">
                <a:effectLst/>
                <a:ea typeface="宋体" panose="02010600030101010101" pitchFamily="2" charset="-122"/>
                <a:cs typeface="宋体" panose="02010600030101010101" pitchFamily="2" charset="-122"/>
              </a:rPr>
              <a:t>“</a:t>
            </a:r>
            <a:r>
              <a:rPr lang="zh-CN" altLang="zh-CN" sz="1800" kern="100" dirty="0">
                <a:effectLst/>
                <a:ea typeface="宋体" panose="02010600030101010101" pitchFamily="2" charset="-122"/>
                <a:cs typeface="宋体" panose="02010600030101010101" pitchFamily="2" charset="-122"/>
              </a:rPr>
              <a:t>必需品</a:t>
            </a:r>
            <a:r>
              <a:rPr lang="en-US" altLang="zh-CN" sz="1800" kern="100" dirty="0">
                <a:effectLst/>
                <a:ea typeface="宋体" panose="02010600030101010101" pitchFamily="2" charset="-122"/>
                <a:cs typeface="宋体" panose="02010600030101010101" pitchFamily="2" charset="-122"/>
              </a:rPr>
              <a:t>”</a:t>
            </a:r>
            <a:r>
              <a:rPr lang="zh-CN" altLang="zh-CN" sz="1800" dirty="0">
                <a:effectLst/>
                <a:ea typeface="宋体" panose="02010600030101010101" pitchFamily="2" charset="-122"/>
                <a:cs typeface="宋体" panose="02010600030101010101" pitchFamily="2" charset="-122"/>
              </a:rPr>
              <a:t>。</a:t>
            </a:r>
            <a:endPar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a:p>
            <a:pPr marL="285750" indent="-285750" algn="l" fontAlgn="auto">
              <a:lnSpc>
                <a:spcPct val="200000"/>
              </a:lnSpc>
            </a:pPr>
            <a:endPar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16" name="文本框 15"/>
          <p:cNvSpPr txBox="1"/>
          <p:nvPr/>
        </p:nvSpPr>
        <p:spPr>
          <a:xfrm>
            <a:off x="1609276" y="1138025"/>
            <a:ext cx="1631011" cy="830997"/>
          </a:xfrm>
          <a:prstGeom prst="rect">
            <a:avLst/>
          </a:prstGeom>
          <a:noFill/>
        </p:spPr>
        <p:txBody>
          <a:bodyPr wrap="square" rtlCol="0">
            <a:spAutoFit/>
          </a:bodyPr>
          <a:lstStyle/>
          <a:p>
            <a:r>
              <a:rPr lang="zh-CN" altLang="en-US" sz="2800" b="1" dirty="0">
                <a:solidFill>
                  <a:schemeClr val="tx2">
                    <a:lumMod val="90000"/>
                    <a:lumOff val="10000"/>
                  </a:schemeClr>
                </a:solidFill>
                <a:latin typeface="思源黑体 CN Regular" panose="020B0500000000000000" pitchFamily="34" charset="-122"/>
                <a:ea typeface="思源黑体 CN Regular" panose="020B0500000000000000" pitchFamily="34" charset="-122"/>
              </a:rPr>
              <a:t>项目背景</a:t>
            </a:r>
          </a:p>
          <a:p>
            <a:pPr algn="l"/>
            <a:endParaRPr lang="zh-CN" altLang="en-US" sz="2000" dirty="0">
              <a:solidFill>
                <a:schemeClr val="tx2">
                  <a:lumMod val="90000"/>
                  <a:lumOff val="10000"/>
                </a:schemeClr>
              </a:solidFill>
              <a:latin typeface="思源黑体 CN Bold" panose="020B0800000000000000" charset="-122"/>
              <a:ea typeface="思源黑体 CN Bold" panose="020B0800000000000000" charset="-122"/>
            </a:endParaRPr>
          </a:p>
        </p:txBody>
      </p:sp>
      <p:sp>
        <p:nvSpPr>
          <p:cNvPr id="10" name="矩形 9"/>
          <p:cNvSpPr/>
          <p:nvPr/>
        </p:nvSpPr>
        <p:spPr>
          <a:xfrm>
            <a:off x="1086353" y="1704852"/>
            <a:ext cx="1991995" cy="36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H="1">
            <a:off x="8091192" y="5550841"/>
            <a:ext cx="3485515" cy="7296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089" h="1528">
                <a:moveTo>
                  <a:pt x="0" y="0"/>
                </a:moveTo>
                <a:lnTo>
                  <a:pt x="3089" y="0"/>
                </a:lnTo>
                <a:lnTo>
                  <a:pt x="3089" y="197"/>
                </a:lnTo>
                <a:lnTo>
                  <a:pt x="0" y="197"/>
                </a:lnTo>
                <a:close/>
                <a:moveTo>
                  <a:pt x="0" y="841"/>
                </a:moveTo>
                <a:lnTo>
                  <a:pt x="3089" y="841"/>
                </a:lnTo>
                <a:lnTo>
                  <a:pt x="3089" y="1039"/>
                </a:lnTo>
                <a:lnTo>
                  <a:pt x="0" y="1039"/>
                </a:lnTo>
                <a:close/>
                <a:moveTo>
                  <a:pt x="0" y="402"/>
                </a:moveTo>
                <a:lnTo>
                  <a:pt x="3089" y="402"/>
                </a:lnTo>
                <a:lnTo>
                  <a:pt x="3089" y="638"/>
                </a:lnTo>
                <a:lnTo>
                  <a:pt x="0" y="638"/>
                </a:lnTo>
                <a:close/>
                <a:moveTo>
                  <a:pt x="0" y="1253"/>
                </a:moveTo>
                <a:lnTo>
                  <a:pt x="3089" y="1253"/>
                </a:lnTo>
                <a:lnTo>
                  <a:pt x="3089" y="1528"/>
                </a:lnTo>
                <a:lnTo>
                  <a:pt x="0" y="1528"/>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任意多边形 3"/>
          <p:cNvSpPr/>
          <p:nvPr/>
        </p:nvSpPr>
        <p:spPr>
          <a:xfrm rot="10800000">
            <a:off x="0" y="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3999107" y="2790190"/>
            <a:ext cx="4370705" cy="707886"/>
          </a:xfrm>
          <a:prstGeom prst="rect">
            <a:avLst/>
          </a:prstGeom>
          <a:noFill/>
          <a:ln>
            <a:noFill/>
          </a:ln>
        </p:spPr>
        <p:txBody>
          <a:bodyPr wrap="square" rtlCol="0">
            <a:spAutoFit/>
          </a:bodyPr>
          <a:lstStyle/>
          <a:p>
            <a:pPr algn="ctr"/>
            <a:r>
              <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市场分析及定位</a:t>
            </a:r>
            <a:endParaRPr lang="en-US" altLang="zh-CN"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endParaRPr>
          </a:p>
        </p:txBody>
      </p:sp>
      <p:sp>
        <p:nvSpPr>
          <p:cNvPr id="13" name="文本框 12"/>
          <p:cNvSpPr txBox="1"/>
          <p:nvPr/>
        </p:nvSpPr>
        <p:spPr>
          <a:xfrm>
            <a:off x="2297748" y="4067810"/>
            <a:ext cx="7595870" cy="369332"/>
          </a:xfrm>
          <a:prstGeom prst="rect">
            <a:avLst/>
          </a:prstGeom>
          <a:noFill/>
          <a:ln>
            <a:noFill/>
          </a:ln>
        </p:spPr>
        <p:txBody>
          <a:bodyPr wrap="square" rtlCol="0">
            <a:spAutoFit/>
          </a:bodyPr>
          <a:lstStyle/>
          <a:p>
            <a:pPr algn="ctr"/>
            <a:r>
              <a:rPr lang="en-US" altLang="zh-CN" spc="200" dirty="0">
                <a:solidFill>
                  <a:schemeClr val="tx2">
                    <a:lumMod val="90000"/>
                    <a:lumOff val="10000"/>
                  </a:schemeClr>
                </a:solidFill>
                <a:uFillTx/>
                <a:latin typeface="思源黑体 CN Light" panose="020B0300000000000000" charset="-122"/>
                <a:ea typeface="思源黑体 CN Light" panose="020B0300000000000000" charset="-122"/>
                <a:sym typeface="+mn-ea"/>
              </a:rPr>
              <a:t>Market analysis and positioning</a:t>
            </a:r>
            <a:endParaRPr lang="zh-CN" altLang="en-US" spc="200" dirty="0">
              <a:solidFill>
                <a:schemeClr val="tx2">
                  <a:lumMod val="90000"/>
                  <a:lumOff val="10000"/>
                </a:schemeClr>
              </a:solidFill>
              <a:uFillTx/>
              <a:latin typeface="思源黑体 CN Light" panose="020B0300000000000000" charset="-122"/>
              <a:ea typeface="思源黑体 CN Light" panose="020B0300000000000000" charset="-122"/>
            </a:endParaRPr>
          </a:p>
        </p:txBody>
      </p:sp>
      <p:sp>
        <p:nvSpPr>
          <p:cNvPr id="2" name="文本框 1"/>
          <p:cNvSpPr txBox="1"/>
          <p:nvPr/>
        </p:nvSpPr>
        <p:spPr>
          <a:xfrm>
            <a:off x="4401503" y="1814830"/>
            <a:ext cx="3388360" cy="583565"/>
          </a:xfrm>
          <a:prstGeom prst="rect">
            <a:avLst/>
          </a:prstGeom>
          <a:noFill/>
        </p:spPr>
        <p:txBody>
          <a:bodyPr wrap="square" rtlCol="0">
            <a:spAutoFit/>
          </a:bodyPr>
          <a:lstStyle/>
          <a:p>
            <a:pPr algn="ctr"/>
            <a:r>
              <a:rPr lang="en-US" altLang="zh-CN" sz="3200" b="1" spc="200" dirty="0">
                <a:solidFill>
                  <a:srgbClr val="083B5E"/>
                </a:solidFill>
                <a:effectLst/>
                <a:uFillTx/>
                <a:latin typeface="思源黑体 CN Light" panose="020B0300000000000000" charset="-122"/>
                <a:ea typeface="思源黑体 CN Light" panose="020B0300000000000000" charset="-122"/>
              </a:rPr>
              <a:t>Part two</a:t>
            </a:r>
          </a:p>
        </p:txBody>
      </p:sp>
      <p:sp>
        <p:nvSpPr>
          <p:cNvPr id="11" name="任意多边形 10"/>
          <p:cNvSpPr/>
          <p:nvPr/>
        </p:nvSpPr>
        <p:spPr>
          <a:xfrm rot="10800000" flipH="1" flipV="1">
            <a:off x="8861425" y="588708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10800000">
            <a:off x="0" y="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3910330" y="3034030"/>
            <a:ext cx="4370705" cy="707886"/>
          </a:xfrm>
          <a:prstGeom prst="rect">
            <a:avLst/>
          </a:prstGeom>
          <a:noFill/>
          <a:ln>
            <a:noFill/>
          </a:ln>
        </p:spPr>
        <p:txBody>
          <a:bodyPr wrap="square" rtlCol="0">
            <a:spAutoFit/>
          </a:bodyPr>
          <a:lstStyle/>
          <a:p>
            <a:pPr algn="ctr"/>
            <a:r>
              <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市场中类似的产品</a:t>
            </a:r>
          </a:p>
        </p:txBody>
      </p:sp>
      <p:sp>
        <p:nvSpPr>
          <p:cNvPr id="13" name="文本框 12"/>
          <p:cNvSpPr txBox="1"/>
          <p:nvPr/>
        </p:nvSpPr>
        <p:spPr>
          <a:xfrm>
            <a:off x="2297748" y="4067810"/>
            <a:ext cx="7595870" cy="368300"/>
          </a:xfrm>
          <a:prstGeom prst="rect">
            <a:avLst/>
          </a:prstGeom>
          <a:noFill/>
          <a:ln>
            <a:noFill/>
          </a:ln>
        </p:spPr>
        <p:txBody>
          <a:bodyPr wrap="square" rtlCol="0">
            <a:spAutoFit/>
          </a:bodyPr>
          <a:lstStyle/>
          <a:p>
            <a:pPr algn="ctr"/>
            <a:r>
              <a:rPr lang="en-US" altLang="zh-CN" b="0" i="0" dirty="0">
                <a:solidFill>
                  <a:srgbClr val="333333"/>
                </a:solidFill>
                <a:effectLst/>
                <a:latin typeface="Arial" panose="020B0604020202020204" pitchFamily="34" charset="0"/>
              </a:rPr>
              <a:t> </a:t>
            </a:r>
            <a:endParaRPr lang="zh-CN" altLang="en-US" spc="200" dirty="0">
              <a:solidFill>
                <a:schemeClr val="tx2">
                  <a:lumMod val="90000"/>
                  <a:lumOff val="10000"/>
                </a:schemeClr>
              </a:solidFill>
              <a:ea typeface="思源黑体 CN Light" panose="020B0300000000000000" charset="-122"/>
            </a:endParaRPr>
          </a:p>
        </p:txBody>
      </p:sp>
      <p:sp>
        <p:nvSpPr>
          <p:cNvPr id="11" name="任意多边形 10"/>
          <p:cNvSpPr/>
          <p:nvPr/>
        </p:nvSpPr>
        <p:spPr>
          <a:xfrm rot="10800000" flipH="1" flipV="1">
            <a:off x="8861425" y="588708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extLst>
      <p:ext uri="{BB962C8B-B14F-4D97-AF65-F5344CB8AC3E}">
        <p14:creationId xmlns:p14="http://schemas.microsoft.com/office/powerpoint/2010/main" val="354413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618448" y="1554075"/>
            <a:ext cx="1729347" cy="707886"/>
          </a:xfrm>
          <a:prstGeom prst="rect">
            <a:avLst/>
          </a:prstGeom>
          <a:noFill/>
        </p:spPr>
        <p:txBody>
          <a:bodyPr wrap="square" rtlCol="0">
            <a:spAutoFit/>
          </a:bodyPr>
          <a:lstStyle>
            <a:defPPr>
              <a:defRPr lang="zh-CN"/>
            </a:defPPr>
            <a:lvl1pPr algn="ctr">
              <a:defRPr sz="2000" spc="300">
                <a:solidFill>
                  <a:schemeClr val="tx2">
                    <a:lumMod val="90000"/>
                    <a:lumOff val="10000"/>
                  </a:schemeClr>
                </a:solidFill>
                <a:uFillTx/>
                <a:latin typeface="思源黑体 CN Bold" panose="020B0800000000000000" charset="-122"/>
                <a:ea typeface="思源黑体 CN Bold" panose="020B0800000000000000" charset="-122"/>
              </a:defRPr>
            </a:lvl1pPr>
          </a:lstStyle>
          <a:p>
            <a:pPr marL="342900" indent="-342900">
              <a:buFont typeface="Arial" panose="020B0604020202020204" pitchFamily="34" charset="0"/>
              <a:buChar char="•"/>
            </a:pPr>
            <a:r>
              <a:rPr lang="zh-CN" altLang="zh-CN" dirty="0"/>
              <a:t>产品简介</a:t>
            </a:r>
          </a:p>
          <a:p>
            <a:pPr marL="342900" indent="-342900">
              <a:buFont typeface="Arial" panose="020B0604020202020204" pitchFamily="34" charset="0"/>
              <a:buChar char="•"/>
            </a:pPr>
            <a:endParaRPr lang="en-US" altLang="zh-CN" dirty="0"/>
          </a:p>
        </p:txBody>
      </p:sp>
      <p:sp>
        <p:nvSpPr>
          <p:cNvPr id="12" name="任意多边形 11"/>
          <p:cNvSpPr/>
          <p:nvPr/>
        </p:nvSpPr>
        <p:spPr>
          <a:xfrm rot="10800000" flipH="1">
            <a:off x="8091192" y="5550841"/>
            <a:ext cx="3485515" cy="7296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089" h="1528">
                <a:moveTo>
                  <a:pt x="0" y="0"/>
                </a:moveTo>
                <a:lnTo>
                  <a:pt x="3089" y="0"/>
                </a:lnTo>
                <a:lnTo>
                  <a:pt x="3089" y="197"/>
                </a:lnTo>
                <a:lnTo>
                  <a:pt x="0" y="197"/>
                </a:lnTo>
                <a:close/>
                <a:moveTo>
                  <a:pt x="0" y="841"/>
                </a:moveTo>
                <a:lnTo>
                  <a:pt x="3089" y="841"/>
                </a:lnTo>
                <a:lnTo>
                  <a:pt x="3089" y="1039"/>
                </a:lnTo>
                <a:lnTo>
                  <a:pt x="0" y="1039"/>
                </a:lnTo>
                <a:close/>
                <a:moveTo>
                  <a:pt x="0" y="402"/>
                </a:moveTo>
                <a:lnTo>
                  <a:pt x="3089" y="402"/>
                </a:lnTo>
                <a:lnTo>
                  <a:pt x="3089" y="638"/>
                </a:lnTo>
                <a:lnTo>
                  <a:pt x="0" y="638"/>
                </a:lnTo>
                <a:close/>
                <a:moveTo>
                  <a:pt x="0" y="1253"/>
                </a:moveTo>
                <a:lnTo>
                  <a:pt x="3089" y="1253"/>
                </a:lnTo>
                <a:lnTo>
                  <a:pt x="3089" y="1528"/>
                </a:lnTo>
                <a:lnTo>
                  <a:pt x="0" y="1528"/>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a:extLst>
              <a:ext uri="{FF2B5EF4-FFF2-40B4-BE49-F238E27FC236}">
                <a16:creationId xmlns:a16="http://schemas.microsoft.com/office/drawing/2014/main" id="{1AA66BC4-5565-46A4-A83E-E8CD9849F6F8}"/>
              </a:ext>
            </a:extLst>
          </p:cNvPr>
          <p:cNvSpPr txBox="1"/>
          <p:nvPr/>
        </p:nvSpPr>
        <p:spPr>
          <a:xfrm>
            <a:off x="154477" y="2945990"/>
            <a:ext cx="2657287" cy="400110"/>
          </a:xfrm>
          <a:prstGeom prst="rect">
            <a:avLst/>
          </a:prstGeom>
          <a:noFill/>
        </p:spPr>
        <p:txBody>
          <a:bodyPr wrap="square" rtlCol="0">
            <a:spAutoFit/>
          </a:bodyPr>
          <a:lstStyle/>
          <a:p>
            <a:pPr marL="342900" indent="-342900" algn="ctr">
              <a:buFont typeface="Arial" panose="020B0604020202020204" pitchFamily="34" charset="0"/>
              <a:buChar char="•"/>
            </a:pPr>
            <a:r>
              <a:rPr lang="zh-CN" altLang="en-US" sz="2000" spc="300" dirty="0">
                <a:solidFill>
                  <a:schemeClr val="tx2">
                    <a:lumMod val="90000"/>
                    <a:lumOff val="10000"/>
                  </a:schemeClr>
                </a:solidFill>
                <a:uFillTx/>
                <a:latin typeface="思源黑体 CN Bold" panose="020B0800000000000000" charset="-122"/>
                <a:ea typeface="思源黑体 CN Bold" panose="020B0800000000000000" charset="-122"/>
              </a:rPr>
              <a:t>产品功能</a:t>
            </a:r>
          </a:p>
        </p:txBody>
      </p:sp>
      <p:sp>
        <p:nvSpPr>
          <p:cNvPr id="17" name="矩形 16">
            <a:extLst>
              <a:ext uri="{FF2B5EF4-FFF2-40B4-BE49-F238E27FC236}">
                <a16:creationId xmlns:a16="http://schemas.microsoft.com/office/drawing/2014/main" id="{A01F5242-EE82-4032-925E-1BD8576833A8}"/>
              </a:ext>
            </a:extLst>
          </p:cNvPr>
          <p:cNvSpPr/>
          <p:nvPr/>
        </p:nvSpPr>
        <p:spPr>
          <a:xfrm>
            <a:off x="1083072" y="753542"/>
            <a:ext cx="398145" cy="40195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lumMod val="90000"/>
                    <a:lumOff val="10000"/>
                  </a:schemeClr>
                </a:solidFill>
              </a:rPr>
              <a:t>1</a:t>
            </a:r>
            <a:endParaRPr lang="zh-CN" altLang="en-US" dirty="0">
              <a:solidFill>
                <a:schemeClr val="tx2">
                  <a:lumMod val="90000"/>
                  <a:lumOff val="10000"/>
                </a:schemeClr>
              </a:solidFill>
            </a:endParaRPr>
          </a:p>
        </p:txBody>
      </p:sp>
      <p:sp>
        <p:nvSpPr>
          <p:cNvPr id="18" name="文本框 17">
            <a:extLst>
              <a:ext uri="{FF2B5EF4-FFF2-40B4-BE49-F238E27FC236}">
                <a16:creationId xmlns:a16="http://schemas.microsoft.com/office/drawing/2014/main" id="{C849A733-36E0-4662-B331-74044387D178}"/>
              </a:ext>
            </a:extLst>
          </p:cNvPr>
          <p:cNvSpPr txBox="1"/>
          <p:nvPr/>
        </p:nvSpPr>
        <p:spPr>
          <a:xfrm>
            <a:off x="1563767" y="755446"/>
            <a:ext cx="2312484" cy="707886"/>
          </a:xfrm>
          <a:prstGeom prst="rect">
            <a:avLst/>
          </a:prstGeom>
          <a:noFill/>
        </p:spPr>
        <p:txBody>
          <a:bodyPr wrap="square" rtlCol="0">
            <a:spAutoFit/>
          </a:bodyPr>
          <a:lstStyle/>
          <a:p>
            <a:r>
              <a:rPr lang="zh-CN" altLang="en-US" sz="2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喵喵记账</a:t>
            </a:r>
          </a:p>
          <a:p>
            <a:pPr algn="l"/>
            <a:endParaRPr lang="zh-CN" altLang="en-US" sz="2000" dirty="0">
              <a:solidFill>
                <a:schemeClr val="tx2">
                  <a:lumMod val="90000"/>
                  <a:lumOff val="10000"/>
                </a:schemeClr>
              </a:solidFill>
              <a:latin typeface="思源黑体 CN Bold" panose="020B0800000000000000" charset="-122"/>
              <a:ea typeface="思源黑体 CN Bold" panose="020B0800000000000000" charset="-122"/>
            </a:endParaRPr>
          </a:p>
        </p:txBody>
      </p:sp>
      <p:sp>
        <p:nvSpPr>
          <p:cNvPr id="20" name="矩形 19">
            <a:extLst>
              <a:ext uri="{FF2B5EF4-FFF2-40B4-BE49-F238E27FC236}">
                <a16:creationId xmlns:a16="http://schemas.microsoft.com/office/drawing/2014/main" id="{FA851957-1749-4666-9E7F-3345B3820688}"/>
              </a:ext>
            </a:extLst>
          </p:cNvPr>
          <p:cNvSpPr/>
          <p:nvPr/>
        </p:nvSpPr>
        <p:spPr>
          <a:xfrm>
            <a:off x="1040844" y="1322272"/>
            <a:ext cx="2215647" cy="4571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6E2935F-709F-417C-8C5C-F0F7B94077A7}"/>
              </a:ext>
            </a:extLst>
          </p:cNvPr>
          <p:cNvSpPr txBox="1"/>
          <p:nvPr/>
        </p:nvSpPr>
        <p:spPr>
          <a:xfrm>
            <a:off x="716782" y="2030158"/>
            <a:ext cx="10816328" cy="1200329"/>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《喵喵记账》是一款以收集猫咪为主题的趣味性萌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宠记账软件。你将扮演在名为“喵城”的城市里经营着小小事业的打工达人，每日招待前来做客的猫咪朋友。好好打造你的账本空间，得到关照的猫咪客人也会很乐意跟你多聊几句，建立起友谊的小船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15" name="文本框 14">
            <a:extLst>
              <a:ext uri="{FF2B5EF4-FFF2-40B4-BE49-F238E27FC236}">
                <a16:creationId xmlns:a16="http://schemas.microsoft.com/office/drawing/2014/main" id="{984A9427-14A5-4703-BDE3-5ACDF9F55495}"/>
              </a:ext>
            </a:extLst>
          </p:cNvPr>
          <p:cNvSpPr txBox="1"/>
          <p:nvPr/>
        </p:nvSpPr>
        <p:spPr>
          <a:xfrm>
            <a:off x="761574" y="3367507"/>
            <a:ext cx="7037310" cy="2585323"/>
          </a:xfrm>
          <a:prstGeom prst="rect">
            <a:avLst/>
          </a:prstGeom>
          <a:noFill/>
        </p:spPr>
        <p:txBody>
          <a:bodyPr wrap="square">
            <a:spAutoFit/>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超快速记账，两步就能完成</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充满趣味性的收集类记账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app</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兼顾可爱轻松游戏风格与实用的账目统计功能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周、月、年视图自由切换</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独特的图鉴系统，更快了解每只猫咪的故事与喜好 神秘的勋章成就，良好记账习惯， 从这里开始养成吧</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和来做客的猫咪互动，它们会告诉你更多关于“喵城”的故事</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划重点，无容量限制的账单云同步功能，想记多少，就记多少，永不丢失，完全免费</a:t>
            </a:r>
          </a:p>
        </p:txBody>
      </p:sp>
      <p:pic>
        <p:nvPicPr>
          <p:cNvPr id="4" name="图片 3">
            <a:extLst>
              <a:ext uri="{FF2B5EF4-FFF2-40B4-BE49-F238E27FC236}">
                <a16:creationId xmlns:a16="http://schemas.microsoft.com/office/drawing/2014/main" id="{D7432B01-1345-4B65-92FC-9CD81F2164F7}"/>
              </a:ext>
            </a:extLst>
          </p:cNvPr>
          <p:cNvPicPr>
            <a:picLocks noChangeAspect="1"/>
          </p:cNvPicPr>
          <p:nvPr/>
        </p:nvPicPr>
        <p:blipFill>
          <a:blip r:embed="rId3"/>
          <a:stretch>
            <a:fillRect/>
          </a:stretch>
        </p:blipFill>
        <p:spPr>
          <a:xfrm>
            <a:off x="8739622" y="2945988"/>
            <a:ext cx="2019818" cy="2585323"/>
          </a:xfrm>
          <a:prstGeom prst="rect">
            <a:avLst/>
          </a:prstGeom>
        </p:spPr>
      </p:pic>
    </p:spTree>
    <p:custDataLst>
      <p:tags r:id="rId1"/>
    </p:custDataLst>
    <p:extLst>
      <p:ext uri="{BB962C8B-B14F-4D97-AF65-F5344CB8AC3E}">
        <p14:creationId xmlns:p14="http://schemas.microsoft.com/office/powerpoint/2010/main" val="383497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rot="10800000">
            <a:off x="0" y="511810"/>
            <a:ext cx="953135" cy="43624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687">
                <a:moveTo>
                  <a:pt x="1804" y="99"/>
                </a:moveTo>
                <a:cubicBezTo>
                  <a:pt x="1801" y="43"/>
                  <a:pt x="1888" y="-2"/>
                  <a:pt x="1973" y="0"/>
                </a:cubicBezTo>
                <a:lnTo>
                  <a:pt x="5245" y="0"/>
                </a:lnTo>
                <a:lnTo>
                  <a:pt x="5245" y="198"/>
                </a:lnTo>
                <a:lnTo>
                  <a:pt x="1973" y="198"/>
                </a:lnTo>
                <a:cubicBezTo>
                  <a:pt x="1878" y="199"/>
                  <a:pt x="1802" y="148"/>
                  <a:pt x="1804" y="99"/>
                </a:cubicBezTo>
                <a:close/>
                <a:moveTo>
                  <a:pt x="0" y="549"/>
                </a:moveTo>
                <a:cubicBezTo>
                  <a:pt x="0" y="474"/>
                  <a:pt x="105" y="412"/>
                  <a:pt x="235" y="412"/>
                </a:cubicBezTo>
                <a:lnTo>
                  <a:pt x="5245" y="412"/>
                </a:lnTo>
                <a:lnTo>
                  <a:pt x="5245" y="687"/>
                </a:lnTo>
                <a:lnTo>
                  <a:pt x="235" y="687"/>
                </a:lnTo>
                <a:cubicBezTo>
                  <a:pt x="105" y="687"/>
                  <a:pt x="0" y="625"/>
                  <a:pt x="0" y="549"/>
                </a:cubicBez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618448" y="1554075"/>
            <a:ext cx="1729347" cy="707886"/>
          </a:xfrm>
          <a:prstGeom prst="rect">
            <a:avLst/>
          </a:prstGeom>
          <a:noFill/>
        </p:spPr>
        <p:txBody>
          <a:bodyPr wrap="square" rtlCol="0">
            <a:spAutoFit/>
          </a:bodyPr>
          <a:lstStyle>
            <a:defPPr>
              <a:defRPr lang="zh-CN"/>
            </a:defPPr>
            <a:lvl1pPr algn="ctr">
              <a:defRPr sz="2000" spc="300">
                <a:solidFill>
                  <a:schemeClr val="tx2">
                    <a:lumMod val="90000"/>
                    <a:lumOff val="10000"/>
                  </a:schemeClr>
                </a:solidFill>
                <a:uFillTx/>
                <a:latin typeface="思源黑体 CN Bold" panose="020B0800000000000000" charset="-122"/>
                <a:ea typeface="思源黑体 CN Bold" panose="020B0800000000000000" charset="-122"/>
              </a:defRPr>
            </a:lvl1pPr>
          </a:lstStyle>
          <a:p>
            <a:pPr marL="342900" indent="-342900">
              <a:buFont typeface="Arial" panose="020B0604020202020204" pitchFamily="34" charset="0"/>
              <a:buChar char="•"/>
            </a:pPr>
            <a:r>
              <a:rPr lang="zh-CN" altLang="zh-CN" dirty="0"/>
              <a:t>产品简介</a:t>
            </a:r>
          </a:p>
          <a:p>
            <a:pPr marL="342900" indent="-342900">
              <a:buFont typeface="Arial" panose="020B0604020202020204" pitchFamily="34" charset="0"/>
              <a:buChar char="•"/>
            </a:pPr>
            <a:endParaRPr lang="en-US" altLang="zh-CN" dirty="0"/>
          </a:p>
        </p:txBody>
      </p:sp>
      <p:sp>
        <p:nvSpPr>
          <p:cNvPr id="12" name="任意多边形 11"/>
          <p:cNvSpPr/>
          <p:nvPr/>
        </p:nvSpPr>
        <p:spPr>
          <a:xfrm rot="10800000" flipH="1">
            <a:off x="8091192" y="5550841"/>
            <a:ext cx="3485515" cy="7296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089" h="1528">
                <a:moveTo>
                  <a:pt x="0" y="0"/>
                </a:moveTo>
                <a:lnTo>
                  <a:pt x="3089" y="0"/>
                </a:lnTo>
                <a:lnTo>
                  <a:pt x="3089" y="197"/>
                </a:lnTo>
                <a:lnTo>
                  <a:pt x="0" y="197"/>
                </a:lnTo>
                <a:close/>
                <a:moveTo>
                  <a:pt x="0" y="841"/>
                </a:moveTo>
                <a:lnTo>
                  <a:pt x="3089" y="841"/>
                </a:lnTo>
                <a:lnTo>
                  <a:pt x="3089" y="1039"/>
                </a:lnTo>
                <a:lnTo>
                  <a:pt x="0" y="1039"/>
                </a:lnTo>
                <a:close/>
                <a:moveTo>
                  <a:pt x="0" y="402"/>
                </a:moveTo>
                <a:lnTo>
                  <a:pt x="3089" y="402"/>
                </a:lnTo>
                <a:lnTo>
                  <a:pt x="3089" y="638"/>
                </a:lnTo>
                <a:lnTo>
                  <a:pt x="0" y="638"/>
                </a:lnTo>
                <a:close/>
                <a:moveTo>
                  <a:pt x="0" y="1253"/>
                </a:moveTo>
                <a:lnTo>
                  <a:pt x="3089" y="1253"/>
                </a:lnTo>
                <a:lnTo>
                  <a:pt x="3089" y="1528"/>
                </a:lnTo>
                <a:lnTo>
                  <a:pt x="0" y="1528"/>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a:extLst>
              <a:ext uri="{FF2B5EF4-FFF2-40B4-BE49-F238E27FC236}">
                <a16:creationId xmlns:a16="http://schemas.microsoft.com/office/drawing/2014/main" id="{1AA66BC4-5565-46A4-A83E-E8CD9849F6F8}"/>
              </a:ext>
            </a:extLst>
          </p:cNvPr>
          <p:cNvSpPr txBox="1"/>
          <p:nvPr/>
        </p:nvSpPr>
        <p:spPr>
          <a:xfrm>
            <a:off x="154477" y="3127730"/>
            <a:ext cx="2657287" cy="400110"/>
          </a:xfrm>
          <a:prstGeom prst="rect">
            <a:avLst/>
          </a:prstGeom>
          <a:noFill/>
        </p:spPr>
        <p:txBody>
          <a:bodyPr wrap="square" rtlCol="0">
            <a:spAutoFit/>
          </a:bodyPr>
          <a:lstStyle/>
          <a:p>
            <a:pPr marL="342900" indent="-342900" algn="ctr">
              <a:buFont typeface="Arial" panose="020B0604020202020204" pitchFamily="34" charset="0"/>
              <a:buChar char="•"/>
            </a:pPr>
            <a:r>
              <a:rPr lang="zh-CN" altLang="en-US" sz="2000" spc="300" dirty="0">
                <a:solidFill>
                  <a:schemeClr val="tx2">
                    <a:lumMod val="90000"/>
                    <a:lumOff val="10000"/>
                  </a:schemeClr>
                </a:solidFill>
                <a:uFillTx/>
                <a:latin typeface="思源黑体 CN Bold" panose="020B0800000000000000" charset="-122"/>
                <a:ea typeface="思源黑体 CN Bold" panose="020B0800000000000000" charset="-122"/>
              </a:rPr>
              <a:t>产品功能</a:t>
            </a:r>
          </a:p>
        </p:txBody>
      </p:sp>
      <p:sp>
        <p:nvSpPr>
          <p:cNvPr id="17" name="矩形 16">
            <a:extLst>
              <a:ext uri="{FF2B5EF4-FFF2-40B4-BE49-F238E27FC236}">
                <a16:creationId xmlns:a16="http://schemas.microsoft.com/office/drawing/2014/main" id="{A01F5242-EE82-4032-925E-1BD8576833A8}"/>
              </a:ext>
            </a:extLst>
          </p:cNvPr>
          <p:cNvSpPr/>
          <p:nvPr/>
        </p:nvSpPr>
        <p:spPr>
          <a:xfrm rot="16200000">
            <a:off x="1083072" y="753542"/>
            <a:ext cx="398145" cy="40195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90000"/>
                  <a:lumOff val="10000"/>
                </a:schemeClr>
              </a:solidFill>
            </a:endParaRPr>
          </a:p>
        </p:txBody>
      </p:sp>
      <p:sp>
        <p:nvSpPr>
          <p:cNvPr id="18" name="文本框 17">
            <a:extLst>
              <a:ext uri="{FF2B5EF4-FFF2-40B4-BE49-F238E27FC236}">
                <a16:creationId xmlns:a16="http://schemas.microsoft.com/office/drawing/2014/main" id="{C849A733-36E0-4662-B331-74044387D178}"/>
              </a:ext>
            </a:extLst>
          </p:cNvPr>
          <p:cNvSpPr txBox="1"/>
          <p:nvPr/>
        </p:nvSpPr>
        <p:spPr>
          <a:xfrm>
            <a:off x="1563767" y="755446"/>
            <a:ext cx="2312484" cy="707886"/>
          </a:xfrm>
          <a:prstGeom prst="rect">
            <a:avLst/>
          </a:prstGeom>
          <a:noFill/>
        </p:spPr>
        <p:txBody>
          <a:bodyPr wrap="square" rtlCol="0">
            <a:spAutoFit/>
          </a:bodyPr>
          <a:lstStyle/>
          <a:p>
            <a:r>
              <a:rPr lang="zh-CN" altLang="en-US" sz="2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叨叨记账</a:t>
            </a:r>
          </a:p>
          <a:p>
            <a:pPr algn="l"/>
            <a:endParaRPr lang="zh-CN" altLang="en-US" sz="2000" dirty="0">
              <a:solidFill>
                <a:schemeClr val="tx2">
                  <a:lumMod val="90000"/>
                  <a:lumOff val="10000"/>
                </a:schemeClr>
              </a:solidFill>
              <a:latin typeface="思源黑体 CN Bold" panose="020B0800000000000000" charset="-122"/>
              <a:ea typeface="思源黑体 CN Bold" panose="020B0800000000000000" charset="-122"/>
            </a:endParaRPr>
          </a:p>
        </p:txBody>
      </p:sp>
      <p:sp>
        <p:nvSpPr>
          <p:cNvPr id="20" name="矩形 19">
            <a:extLst>
              <a:ext uri="{FF2B5EF4-FFF2-40B4-BE49-F238E27FC236}">
                <a16:creationId xmlns:a16="http://schemas.microsoft.com/office/drawing/2014/main" id="{FA851957-1749-4666-9E7F-3345B3820688}"/>
              </a:ext>
            </a:extLst>
          </p:cNvPr>
          <p:cNvSpPr/>
          <p:nvPr/>
        </p:nvSpPr>
        <p:spPr>
          <a:xfrm>
            <a:off x="1040844" y="1322272"/>
            <a:ext cx="2215647" cy="4571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6E2935F-709F-417C-8C5C-F0F7B94077A7}"/>
              </a:ext>
            </a:extLst>
          </p:cNvPr>
          <p:cNvSpPr txBox="1"/>
          <p:nvPr/>
        </p:nvSpPr>
        <p:spPr>
          <a:xfrm>
            <a:off x="716782" y="2030158"/>
            <a:ext cx="7116578" cy="1200329"/>
          </a:xfrm>
          <a:prstGeom prst="rect">
            <a:avLst/>
          </a:prstGeom>
          <a:noFill/>
        </p:spPr>
        <p:txBody>
          <a:bodyPr wrap="square" rtlCol="0">
            <a:spAutoFit/>
          </a:bodyPr>
          <a:lstStyle/>
          <a:p>
            <a:pPr marL="0" marR="0" algn="just">
              <a:spcBef>
                <a:spcPts val="0"/>
              </a:spcBef>
              <a:spcAft>
                <a:spcPts val="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叨叨记账是一款能和你聊天的记账本，结合养成元素，你可以自定义设置一个聊天对象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上千种个性可供选择哦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成为你的为男朋友、女朋友、哥哥、妹妹、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陪你一起记账、生活、成长、变好。</a:t>
            </a:r>
          </a:p>
          <a:p>
            <a:endParaRPr lang="zh-CN" altLang="en-US" dirty="0"/>
          </a:p>
        </p:txBody>
      </p:sp>
      <p:sp>
        <p:nvSpPr>
          <p:cNvPr id="22" name="文本框 21">
            <a:extLst>
              <a:ext uri="{FF2B5EF4-FFF2-40B4-BE49-F238E27FC236}">
                <a16:creationId xmlns:a16="http://schemas.microsoft.com/office/drawing/2014/main" id="{FC946130-C7FE-4A5E-A321-C1C9BEE6BE57}"/>
              </a:ext>
            </a:extLst>
          </p:cNvPr>
          <p:cNvSpPr txBox="1"/>
          <p:nvPr/>
        </p:nvSpPr>
        <p:spPr>
          <a:xfrm>
            <a:off x="828250" y="3710769"/>
            <a:ext cx="7005109" cy="2308324"/>
          </a:xfrm>
          <a:prstGeom prst="rect">
            <a:avLst/>
          </a:prstGeom>
          <a:noFill/>
        </p:spPr>
        <p:txBody>
          <a:bodyPr wrap="square">
            <a:spAutoFit/>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记账陪伴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自定义设置陪你记账的人资料，你喜欢的他就在你的身边</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、一笔记账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支持输入备注、上传照片、自定义记账分类</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、报表分析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 你的记账记录自动生成饼图和趋势图，清晰了解钱花哪儿了</a:t>
            </a: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、预算提醒</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每日支出将会汇总到日历中，一目了然了解每天的支出情况，还能设置红色超支提醒</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、我的资产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展示各账户余额和交易记录，清楚知道我还剩多少钱</a:t>
            </a:r>
          </a:p>
        </p:txBody>
      </p:sp>
      <p:pic>
        <p:nvPicPr>
          <p:cNvPr id="23" name="图片 22" descr="2021-05-12 13:48:04.517000">
            <a:extLst>
              <a:ext uri="{FF2B5EF4-FFF2-40B4-BE49-F238E27FC236}">
                <a16:creationId xmlns:a16="http://schemas.microsoft.com/office/drawing/2014/main" id="{2D238794-FA91-47A9-A44D-2D647289F185}"/>
              </a:ext>
            </a:extLst>
          </p:cNvPr>
          <p:cNvPicPr/>
          <p:nvPr/>
        </p:nvPicPr>
        <p:blipFill>
          <a:blip r:embed="rId3"/>
          <a:stretch>
            <a:fillRect/>
          </a:stretch>
        </p:blipFill>
        <p:spPr>
          <a:xfrm>
            <a:off x="8595360" y="1915467"/>
            <a:ext cx="2478830" cy="3459848"/>
          </a:xfrm>
          <a:prstGeom prst="rect">
            <a:avLst/>
          </a:prstGeom>
        </p:spPr>
      </p:pic>
    </p:spTree>
    <p:custDataLst>
      <p:tags r:id="rId1"/>
    </p:custDataLst>
    <p:extLst>
      <p:ext uri="{BB962C8B-B14F-4D97-AF65-F5344CB8AC3E}">
        <p14:creationId xmlns:p14="http://schemas.microsoft.com/office/powerpoint/2010/main" val="168010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10800000">
            <a:off x="0" y="0"/>
            <a:ext cx="3330575" cy="97091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rgbClr val="083B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图文框 2"/>
          <p:cNvSpPr/>
          <p:nvPr/>
        </p:nvSpPr>
        <p:spPr>
          <a:xfrm>
            <a:off x="469265" y="365760"/>
            <a:ext cx="11252835" cy="6125845"/>
          </a:xfrm>
          <a:prstGeom prst="frame">
            <a:avLst>
              <a:gd name="adj1" fmla="val 2518"/>
            </a:avLst>
          </a:prstGeom>
          <a:noFill/>
          <a:ln>
            <a:solidFill>
              <a:srgbClr val="0B3D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3910330" y="3034030"/>
            <a:ext cx="4370705" cy="706755"/>
          </a:xfrm>
          <a:prstGeom prst="rect">
            <a:avLst/>
          </a:prstGeom>
          <a:noFill/>
          <a:ln>
            <a:noFill/>
          </a:ln>
        </p:spPr>
        <p:txBody>
          <a:bodyPr wrap="square" rtlCol="0">
            <a:spAutoFit/>
          </a:bodyPr>
          <a:lstStyle/>
          <a:p>
            <a:pPr algn="ctr"/>
            <a:r>
              <a:rPr lang="zh-CN" altLang="en-US" sz="4000" dirty="0">
                <a:solidFill>
                  <a:schemeClr val="tx2">
                    <a:lumMod val="90000"/>
                    <a:lumOff val="10000"/>
                  </a:schemeClr>
                </a:solidFill>
                <a:latin typeface="思源黑体 CN Regular" panose="020B0500000000000000" pitchFamily="34" charset="-122"/>
                <a:ea typeface="思源黑体 CN Regular" panose="020B0500000000000000" pitchFamily="34" charset="-122"/>
              </a:rPr>
              <a:t>需求分析</a:t>
            </a:r>
          </a:p>
        </p:txBody>
      </p:sp>
      <p:sp>
        <p:nvSpPr>
          <p:cNvPr id="13" name="文本框 12"/>
          <p:cNvSpPr txBox="1"/>
          <p:nvPr/>
        </p:nvSpPr>
        <p:spPr>
          <a:xfrm>
            <a:off x="2865919" y="4106546"/>
            <a:ext cx="7595870" cy="369332"/>
          </a:xfrm>
          <a:prstGeom prst="rect">
            <a:avLst/>
          </a:prstGeom>
          <a:noFill/>
          <a:ln>
            <a:noFill/>
          </a:ln>
        </p:spPr>
        <p:txBody>
          <a:bodyPr wrap="square" rtlCol="0">
            <a:spAutoFit/>
          </a:bodyPr>
          <a:lstStyle/>
          <a:p>
            <a:pPr algn="ctr"/>
            <a:r>
              <a:rPr lang="en-US" altLang="zh-CN" spc="200" dirty="0">
                <a:solidFill>
                  <a:schemeClr val="tx2">
                    <a:lumMod val="90000"/>
                    <a:lumOff val="10000"/>
                  </a:schemeClr>
                </a:solidFill>
                <a:uFillTx/>
                <a:latin typeface="思源黑体 CN Light" panose="020B0300000000000000" charset="-122"/>
                <a:ea typeface="思源黑体 CN Light" panose="020B0300000000000000" charset="-122"/>
                <a:sym typeface="+mn-ea"/>
              </a:rPr>
              <a:t>requirements </a:t>
            </a:r>
            <a:r>
              <a:rPr lang="en-US" altLang="zh-CN" spc="200" dirty="0" err="1">
                <a:solidFill>
                  <a:schemeClr val="tx2">
                    <a:lumMod val="90000"/>
                    <a:lumOff val="10000"/>
                  </a:schemeClr>
                </a:solidFill>
                <a:uFillTx/>
                <a:latin typeface="思源黑体 CN Light" panose="020B0300000000000000" charset="-122"/>
                <a:ea typeface="思源黑体 CN Light" panose="020B0300000000000000" charset="-122"/>
                <a:sym typeface="+mn-ea"/>
              </a:rPr>
              <a:t>analysis</a:t>
            </a:r>
            <a:r>
              <a:rPr lang="en-US" altLang="zh-CN" b="0" i="0" dirty="0" err="1">
                <a:solidFill>
                  <a:srgbClr val="FFFFFF"/>
                </a:solidFill>
                <a:effectLst/>
                <a:latin typeface="Arial" panose="020B0604020202020204" pitchFamily="34" charset="0"/>
              </a:rPr>
              <a:t>is</a:t>
            </a:r>
            <a:r>
              <a:rPr lang="en-US" altLang="zh-CN" b="0" i="0" dirty="0">
                <a:solidFill>
                  <a:srgbClr val="FFFFFF"/>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 </a:t>
            </a:r>
            <a:r>
              <a:rPr lang="en-US" altLang="zh-CN" b="0" i="0" dirty="0">
                <a:solidFill>
                  <a:srgbClr val="FFFFFF"/>
                </a:solidFill>
                <a:effectLst/>
                <a:latin typeface="Arial" panose="020B0604020202020204" pitchFamily="34" charset="0"/>
              </a:rPr>
              <a:t>analysis </a:t>
            </a:r>
            <a:endParaRPr lang="zh-CN" altLang="en-US" spc="200" dirty="0">
              <a:solidFill>
                <a:schemeClr val="tx2">
                  <a:lumMod val="90000"/>
                  <a:lumOff val="10000"/>
                </a:schemeClr>
              </a:solidFill>
              <a:uFillTx/>
              <a:latin typeface="思源黑体 CN Light" panose="020B0300000000000000" charset="-122"/>
              <a:ea typeface="思源黑体 CN Light" panose="020B0300000000000000" charset="-122"/>
            </a:endParaRPr>
          </a:p>
        </p:txBody>
      </p:sp>
      <p:sp>
        <p:nvSpPr>
          <p:cNvPr id="2" name="文本框 1"/>
          <p:cNvSpPr txBox="1"/>
          <p:nvPr/>
        </p:nvSpPr>
        <p:spPr>
          <a:xfrm>
            <a:off x="4401503" y="1814830"/>
            <a:ext cx="3388360" cy="583565"/>
          </a:xfrm>
          <a:prstGeom prst="rect">
            <a:avLst/>
          </a:prstGeom>
          <a:noFill/>
        </p:spPr>
        <p:txBody>
          <a:bodyPr wrap="square" rtlCol="0">
            <a:spAutoFit/>
          </a:bodyPr>
          <a:lstStyle/>
          <a:p>
            <a:pPr algn="ctr"/>
            <a:r>
              <a:rPr lang="en-US" altLang="zh-CN" sz="3200" b="1" spc="200" dirty="0">
                <a:solidFill>
                  <a:srgbClr val="083B5E"/>
                </a:solidFill>
                <a:effectLst/>
                <a:uFillTx/>
                <a:latin typeface="思源黑体 CN Light" panose="020B0300000000000000" charset="-122"/>
                <a:ea typeface="思源黑体 CN Light" panose="020B0300000000000000" charset="-122"/>
              </a:rPr>
              <a:t>Part </a:t>
            </a:r>
            <a:r>
              <a:rPr lang="en-US" altLang="zh-CN" sz="3200" b="1" spc="200" dirty="0">
                <a:solidFill>
                  <a:srgbClr val="083B5E"/>
                </a:solidFill>
                <a:latin typeface="思源黑体 CN Light" panose="020B0300000000000000" charset="-122"/>
                <a:ea typeface="思源黑体 CN Light" panose="020B0300000000000000" charset="-122"/>
              </a:rPr>
              <a:t>three</a:t>
            </a:r>
            <a:endParaRPr lang="en-US" altLang="zh-CN" sz="3200" b="1" spc="200" dirty="0">
              <a:solidFill>
                <a:srgbClr val="083B5E"/>
              </a:solidFill>
              <a:effectLst/>
              <a:uFillTx/>
              <a:latin typeface="思源黑体 CN Light" panose="020B0300000000000000" charset="-122"/>
              <a:ea typeface="思源黑体 CN Light" panose="020B0300000000000000" charset="-122"/>
            </a:endParaRPr>
          </a:p>
        </p:txBody>
      </p:sp>
      <p:sp>
        <p:nvSpPr>
          <p:cNvPr id="11" name="任意多边形 10"/>
          <p:cNvSpPr/>
          <p:nvPr/>
        </p:nvSpPr>
        <p:spPr>
          <a:xfrm rot="10800000" flipH="1" flipV="1">
            <a:off x="8861425" y="5887085"/>
            <a:ext cx="3330575" cy="9702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245" h="1834">
                <a:moveTo>
                  <a:pt x="1804" y="119"/>
                </a:moveTo>
                <a:cubicBezTo>
                  <a:pt x="1801" y="52"/>
                  <a:pt x="1888" y="-2"/>
                  <a:pt x="1973" y="0"/>
                </a:cubicBezTo>
                <a:lnTo>
                  <a:pt x="5245" y="0"/>
                </a:lnTo>
                <a:lnTo>
                  <a:pt x="5245" y="237"/>
                </a:lnTo>
                <a:lnTo>
                  <a:pt x="1973" y="237"/>
                </a:lnTo>
                <a:cubicBezTo>
                  <a:pt x="1878" y="239"/>
                  <a:pt x="1802" y="178"/>
                  <a:pt x="1804" y="119"/>
                </a:cubicBezTo>
                <a:close/>
                <a:moveTo>
                  <a:pt x="1804" y="1129"/>
                </a:moveTo>
                <a:cubicBezTo>
                  <a:pt x="1801" y="1062"/>
                  <a:pt x="1888" y="1008"/>
                  <a:pt x="1973" y="1010"/>
                </a:cubicBezTo>
                <a:lnTo>
                  <a:pt x="5245" y="1010"/>
                </a:lnTo>
                <a:lnTo>
                  <a:pt x="5245" y="1247"/>
                </a:lnTo>
                <a:lnTo>
                  <a:pt x="1973" y="1247"/>
                </a:lnTo>
                <a:cubicBezTo>
                  <a:pt x="1878" y="1249"/>
                  <a:pt x="1802" y="1188"/>
                  <a:pt x="1804" y="1129"/>
                </a:cubicBezTo>
                <a:close/>
                <a:moveTo>
                  <a:pt x="499" y="624"/>
                </a:moveTo>
                <a:cubicBezTo>
                  <a:pt x="496" y="545"/>
                  <a:pt x="599" y="481"/>
                  <a:pt x="701" y="483"/>
                </a:cubicBezTo>
                <a:lnTo>
                  <a:pt x="5245" y="483"/>
                </a:lnTo>
                <a:lnTo>
                  <a:pt x="5245" y="766"/>
                </a:lnTo>
                <a:lnTo>
                  <a:pt x="701" y="766"/>
                </a:lnTo>
                <a:cubicBezTo>
                  <a:pt x="588" y="768"/>
                  <a:pt x="496" y="696"/>
                  <a:pt x="499" y="624"/>
                </a:cubicBezTo>
                <a:close/>
                <a:moveTo>
                  <a:pt x="0" y="1669"/>
                </a:moveTo>
                <a:cubicBezTo>
                  <a:pt x="0" y="1578"/>
                  <a:pt x="105" y="1504"/>
                  <a:pt x="235" y="1504"/>
                </a:cubicBezTo>
                <a:lnTo>
                  <a:pt x="5245" y="1504"/>
                </a:lnTo>
                <a:lnTo>
                  <a:pt x="5245" y="1834"/>
                </a:lnTo>
                <a:lnTo>
                  <a:pt x="235" y="1834"/>
                </a:lnTo>
                <a:cubicBezTo>
                  <a:pt x="105" y="1834"/>
                  <a:pt x="0" y="1760"/>
                  <a:pt x="0" y="1669"/>
                </a:cubicBezTo>
                <a:close/>
              </a:path>
            </a:pathLst>
          </a:custGeom>
          <a:solidFill>
            <a:srgbClr val="083B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extLst>
      <p:ext uri="{BB962C8B-B14F-4D97-AF65-F5344CB8AC3E}">
        <p14:creationId xmlns:p14="http://schemas.microsoft.com/office/powerpoint/2010/main" val="3065518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1186</Words>
  <Application>Microsoft Office PowerPoint</Application>
  <PresentationFormat>宽屏</PresentationFormat>
  <Paragraphs>79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等线</vt:lpstr>
      <vt:lpstr>思源黑体 CN Bold</vt:lpstr>
      <vt:lpstr>思源黑体 CN Light</vt:lpstr>
      <vt:lpstr>思源黑体 CN Medium</vt:lpstr>
      <vt:lpstr>思源黑体 CN Regular</vt:lpstr>
      <vt:lpstr>宋体</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oooo</dc:creator>
  <cp:lastModifiedBy>洪 致远</cp:lastModifiedBy>
  <cp:revision>10</cp:revision>
  <dcterms:created xsi:type="dcterms:W3CDTF">2021-05-12T05:24:50Z</dcterms:created>
  <dcterms:modified xsi:type="dcterms:W3CDTF">2021-05-13T01:21:06Z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