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7" r:id="rId4"/>
    <p:sldId id="268" r:id="rId5"/>
    <p:sldId id="265" r:id="rId6"/>
    <p:sldId id="269" r:id="rId7"/>
    <p:sldId id="270" r:id="rId8"/>
    <p:sldId id="271" r:id="rId9"/>
    <p:sldId id="272" r:id="rId10"/>
    <p:sldId id="273" r:id="rId11"/>
    <p:sldId id="27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9EFFB9A9-ACD9-4E23-ACE9-4288B6A01746}" type="datetimeFigureOut">
              <a:rPr lang="en-US" smtClean="0"/>
              <a:pPr/>
              <a:t>5/16/2017</a:t>
            </a:fld>
            <a:endParaRPr lang="en-PH"/>
          </a:p>
        </p:txBody>
      </p:sp>
      <p:sp>
        <p:nvSpPr>
          <p:cNvPr id="2" name="Footer Placeholder 1"/>
          <p:cNvSpPr>
            <a:spLocks noGrp="1"/>
          </p:cNvSpPr>
          <p:nvPr>
            <p:ph type="ftr" sz="quarter" idx="11"/>
          </p:nvPr>
        </p:nvSpPr>
        <p:spPr/>
        <p:txBody>
          <a:bodyPr/>
          <a:lstStyle/>
          <a:p>
            <a:endParaRPr lang="en-PH"/>
          </a:p>
        </p:txBody>
      </p:sp>
      <p:sp>
        <p:nvSpPr>
          <p:cNvPr id="15" name="Slide Number Placeholder 14"/>
          <p:cNvSpPr>
            <a:spLocks noGrp="1"/>
          </p:cNvSpPr>
          <p:nvPr>
            <p:ph type="sldNum" sz="quarter" idx="12"/>
          </p:nvPr>
        </p:nvSpPr>
        <p:spPr>
          <a:xfrm>
            <a:off x="8229600" y="6473952"/>
            <a:ext cx="758952" cy="246888"/>
          </a:xfrm>
        </p:spPr>
        <p:txBody>
          <a:bodyPr/>
          <a:lstStyle/>
          <a:p>
            <a:fld id="{3AAC5397-E30F-4ED9-B89B-F204260DEE5C}"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FFB9A9-ACD9-4E23-ACE9-4288B6A01746}" type="datetimeFigureOut">
              <a:rPr lang="en-US" smtClean="0"/>
              <a:pPr/>
              <a:t>5/16/2017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AAC5397-E30F-4ED9-B89B-F204260DEE5C}"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FFB9A9-ACD9-4E23-ACE9-4288B6A01746}" type="datetimeFigureOut">
              <a:rPr lang="en-US" smtClean="0"/>
              <a:pPr/>
              <a:t>5/16/2017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AAC5397-E30F-4ED9-B89B-F204260DEE5C}"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EFFB9A9-ACD9-4E23-ACE9-4288B6A01746}" type="datetimeFigureOut">
              <a:rPr lang="en-US" smtClean="0"/>
              <a:pPr/>
              <a:t>5/16/2017</a:t>
            </a:fld>
            <a:endParaRPr lang="en-PH"/>
          </a:p>
        </p:txBody>
      </p:sp>
      <p:sp>
        <p:nvSpPr>
          <p:cNvPr id="19" name="Footer Placeholder 18"/>
          <p:cNvSpPr>
            <a:spLocks noGrp="1"/>
          </p:cNvSpPr>
          <p:nvPr>
            <p:ph type="ftr" sz="quarter" idx="11"/>
          </p:nvPr>
        </p:nvSpPr>
        <p:spPr>
          <a:xfrm>
            <a:off x="3581400" y="76200"/>
            <a:ext cx="2895600" cy="288925"/>
          </a:xfrm>
        </p:spPr>
        <p:txBody>
          <a:bodyPr/>
          <a:lstStyle/>
          <a:p>
            <a:endParaRPr lang="en-PH"/>
          </a:p>
        </p:txBody>
      </p:sp>
      <p:sp>
        <p:nvSpPr>
          <p:cNvPr id="16" name="Slide Number Placeholder 15"/>
          <p:cNvSpPr>
            <a:spLocks noGrp="1"/>
          </p:cNvSpPr>
          <p:nvPr>
            <p:ph type="sldNum" sz="quarter" idx="12"/>
          </p:nvPr>
        </p:nvSpPr>
        <p:spPr>
          <a:xfrm>
            <a:off x="8229600" y="6473952"/>
            <a:ext cx="758952" cy="246888"/>
          </a:xfrm>
        </p:spPr>
        <p:txBody>
          <a:bodyPr/>
          <a:lstStyle/>
          <a:p>
            <a:fld id="{3AAC5397-E30F-4ED9-B89B-F204260DEE5C}"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9EFFB9A9-ACD9-4E23-ACE9-4288B6A01746}" type="datetimeFigureOut">
              <a:rPr lang="en-US" smtClean="0"/>
              <a:pPr/>
              <a:t>5/16/2017</a:t>
            </a:fld>
            <a:endParaRPr lang="en-PH"/>
          </a:p>
        </p:txBody>
      </p:sp>
      <p:sp>
        <p:nvSpPr>
          <p:cNvPr id="11" name="Footer Placeholder 10"/>
          <p:cNvSpPr>
            <a:spLocks noGrp="1"/>
          </p:cNvSpPr>
          <p:nvPr>
            <p:ph type="ftr" sz="quarter" idx="11"/>
          </p:nvPr>
        </p:nvSpPr>
        <p:spPr/>
        <p:txBody>
          <a:bodyPr/>
          <a:lstStyle/>
          <a:p>
            <a:endParaRPr lang="en-PH"/>
          </a:p>
        </p:txBody>
      </p:sp>
      <p:sp>
        <p:nvSpPr>
          <p:cNvPr id="16" name="Slide Number Placeholder 15"/>
          <p:cNvSpPr>
            <a:spLocks noGrp="1"/>
          </p:cNvSpPr>
          <p:nvPr>
            <p:ph type="sldNum" sz="quarter" idx="12"/>
          </p:nvPr>
        </p:nvSpPr>
        <p:spPr/>
        <p:txBody>
          <a:bodyPr/>
          <a:lstStyle/>
          <a:p>
            <a:fld id="{3AAC5397-E30F-4ED9-B89B-F204260DEE5C}" type="slidenum">
              <a:rPr lang="en-PH" smtClean="0"/>
              <a:pPr/>
              <a:t>‹#›</a:t>
            </a:fld>
            <a:endParaRPr lang="en-PH"/>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9EFFB9A9-ACD9-4E23-ACE9-4288B6A01746}" type="datetimeFigureOut">
              <a:rPr lang="en-US" smtClean="0"/>
              <a:pPr/>
              <a:t>5/16/2017</a:t>
            </a:fld>
            <a:endParaRPr lang="en-PH"/>
          </a:p>
        </p:txBody>
      </p:sp>
      <p:sp>
        <p:nvSpPr>
          <p:cNvPr id="10" name="Footer Placeholder 9"/>
          <p:cNvSpPr>
            <a:spLocks noGrp="1"/>
          </p:cNvSpPr>
          <p:nvPr>
            <p:ph type="ftr" sz="quarter" idx="11"/>
          </p:nvPr>
        </p:nvSpPr>
        <p:spPr/>
        <p:txBody>
          <a:bodyPr/>
          <a:lstStyle/>
          <a:p>
            <a:endParaRPr lang="en-PH"/>
          </a:p>
        </p:txBody>
      </p:sp>
      <p:sp>
        <p:nvSpPr>
          <p:cNvPr id="31" name="Slide Number Placeholder 30"/>
          <p:cNvSpPr>
            <a:spLocks noGrp="1"/>
          </p:cNvSpPr>
          <p:nvPr>
            <p:ph type="sldNum" sz="quarter" idx="12"/>
          </p:nvPr>
        </p:nvSpPr>
        <p:spPr/>
        <p:txBody>
          <a:bodyPr/>
          <a:lstStyle/>
          <a:p>
            <a:fld id="{3AAC5397-E30F-4ED9-B89B-F204260DEE5C}"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9EFFB9A9-ACD9-4E23-ACE9-4288B6A01746}" type="datetimeFigureOut">
              <a:rPr lang="en-US" smtClean="0"/>
              <a:pPr/>
              <a:t>5/16/2017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a:xfrm>
            <a:off x="8229600" y="6477000"/>
            <a:ext cx="762000" cy="246888"/>
          </a:xfrm>
        </p:spPr>
        <p:txBody>
          <a:bodyPr/>
          <a:lstStyle/>
          <a:p>
            <a:fld id="{3AAC5397-E30F-4ED9-B89B-F204260DEE5C}" type="slidenum">
              <a:rPr lang="en-PH" smtClean="0"/>
              <a:pPr/>
              <a:t>‹#›</a:t>
            </a:fld>
            <a:endParaRPr lang="en-PH"/>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EFFB9A9-ACD9-4E23-ACE9-4288B6A01746}" type="datetimeFigureOut">
              <a:rPr lang="en-US" smtClean="0"/>
              <a:pPr/>
              <a:t>5/16/2017</a:t>
            </a:fld>
            <a:endParaRPr lang="en-PH"/>
          </a:p>
        </p:txBody>
      </p:sp>
      <p:sp>
        <p:nvSpPr>
          <p:cNvPr id="21" name="Footer Placeholder 20"/>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AAC5397-E30F-4ED9-B89B-F204260DEE5C}"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EFFB9A9-ACD9-4E23-ACE9-4288B6A01746}" type="datetimeFigureOut">
              <a:rPr lang="en-US" smtClean="0"/>
              <a:pPr/>
              <a:t>5/16/2017</a:t>
            </a:fld>
            <a:endParaRPr lang="en-PH"/>
          </a:p>
        </p:txBody>
      </p:sp>
      <p:sp>
        <p:nvSpPr>
          <p:cNvPr id="24" name="Footer Placeholder 23"/>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AAC5397-E30F-4ED9-B89B-F204260DEE5C}"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EFFB9A9-ACD9-4E23-ACE9-4288B6A01746}" type="datetimeFigureOut">
              <a:rPr lang="en-US" smtClean="0"/>
              <a:pPr/>
              <a:t>5/16/2017</a:t>
            </a:fld>
            <a:endParaRPr lang="en-PH"/>
          </a:p>
        </p:txBody>
      </p:sp>
      <p:sp>
        <p:nvSpPr>
          <p:cNvPr id="29" name="Footer Placeholder 28"/>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AAC5397-E30F-4ED9-B89B-F204260DEE5C}"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9EFFB9A9-ACD9-4E23-ACE9-4288B6A01746}" type="datetimeFigureOut">
              <a:rPr lang="en-US" smtClean="0"/>
              <a:pPr/>
              <a:t>5/16/2017</a:t>
            </a:fld>
            <a:endParaRPr lang="en-PH"/>
          </a:p>
        </p:txBody>
      </p:sp>
      <p:sp>
        <p:nvSpPr>
          <p:cNvPr id="5" name="Footer Placeholder 4"/>
          <p:cNvSpPr>
            <a:spLocks noGrp="1"/>
          </p:cNvSpPr>
          <p:nvPr>
            <p:ph type="ftr" sz="quarter" idx="11"/>
          </p:nvPr>
        </p:nvSpPr>
        <p:spPr/>
        <p:txBody>
          <a:bodyPr/>
          <a:lstStyle/>
          <a:p>
            <a:endParaRPr lang="en-PH"/>
          </a:p>
        </p:txBody>
      </p:sp>
      <p:sp>
        <p:nvSpPr>
          <p:cNvPr id="31" name="Slide Number Placeholder 30"/>
          <p:cNvSpPr>
            <a:spLocks noGrp="1"/>
          </p:cNvSpPr>
          <p:nvPr>
            <p:ph type="sldNum" sz="quarter" idx="12"/>
          </p:nvPr>
        </p:nvSpPr>
        <p:spPr/>
        <p:txBody>
          <a:bodyPr/>
          <a:lstStyle/>
          <a:p>
            <a:fld id="{3AAC5397-E30F-4ED9-B89B-F204260DEE5C}" type="slidenum">
              <a:rPr lang="en-PH" smtClean="0"/>
              <a:pPr/>
              <a:t>‹#›</a:t>
            </a:fld>
            <a:endParaRPr lang="en-PH"/>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EFFB9A9-ACD9-4E23-ACE9-4288B6A01746}" type="datetimeFigureOut">
              <a:rPr lang="en-US" smtClean="0"/>
              <a:pPr/>
              <a:t>5/16/2017</a:t>
            </a:fld>
            <a:endParaRPr lang="en-PH"/>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PH"/>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AAC5397-E30F-4ED9-B89B-F204260DEE5C}" type="slidenum">
              <a:rPr lang="en-PH" smtClean="0"/>
              <a:pPr/>
              <a:t>‹#›</a:t>
            </a:fld>
            <a:endParaRPr lang="en-PH"/>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6050" y="1428736"/>
            <a:ext cx="5214974" cy="1285884"/>
          </a:xfrm>
        </p:spPr>
        <p:txBody>
          <a:bodyPr>
            <a:normAutofit fontScale="90000"/>
          </a:bodyPr>
          <a:lstStyle/>
          <a:p>
            <a:r>
              <a:rPr lang="en-PH" sz="5400" dirty="0" smtClean="0"/>
              <a:t>TCC  Web-BASED INFORMATION SYSTEM</a:t>
            </a:r>
            <a:br>
              <a:rPr lang="en-PH" sz="5400" dirty="0" smtClean="0"/>
            </a:br>
            <a:r>
              <a:rPr lang="en-PH" sz="5400" dirty="0" smtClean="0"/>
              <a:t/>
            </a:r>
            <a:br>
              <a:rPr lang="en-PH" sz="5400" dirty="0" smtClean="0"/>
            </a:br>
            <a:endParaRPr lang="en-PH" sz="5400" dirty="0"/>
          </a:p>
        </p:txBody>
      </p:sp>
      <p:pic>
        <p:nvPicPr>
          <p:cNvPr id="5" name="Picture 4" descr="tcc.jpg"/>
          <p:cNvPicPr>
            <a:picLocks noChangeAspect="1"/>
          </p:cNvPicPr>
          <p:nvPr/>
        </p:nvPicPr>
        <p:blipFill>
          <a:blip r:embed="rId2"/>
          <a:stretch>
            <a:fillRect/>
          </a:stretch>
        </p:blipFill>
        <p:spPr>
          <a:xfrm>
            <a:off x="642910" y="857232"/>
            <a:ext cx="1928826" cy="1928826"/>
          </a:xfrm>
          <a:prstGeom prst="rect">
            <a:avLst/>
          </a:prstGeom>
        </p:spPr>
      </p:pic>
      <p:sp>
        <p:nvSpPr>
          <p:cNvPr id="7" name="TextBox 6"/>
          <p:cNvSpPr txBox="1"/>
          <p:nvPr/>
        </p:nvSpPr>
        <p:spPr>
          <a:xfrm>
            <a:off x="1785918" y="4714884"/>
            <a:ext cx="3714776" cy="1323439"/>
          </a:xfrm>
          <a:prstGeom prst="rect">
            <a:avLst/>
          </a:prstGeom>
          <a:noFill/>
        </p:spPr>
        <p:txBody>
          <a:bodyPr wrap="square" rtlCol="0">
            <a:spAutoFit/>
          </a:bodyPr>
          <a:lstStyle/>
          <a:p>
            <a:r>
              <a:rPr lang="en-PH" sz="2000" dirty="0" smtClean="0"/>
              <a:t>Prepared by:</a:t>
            </a:r>
          </a:p>
          <a:p>
            <a:endParaRPr lang="en-PH" sz="2000" dirty="0" smtClean="0"/>
          </a:p>
          <a:p>
            <a:endParaRPr lang="en-PH" sz="2000" dirty="0" smtClean="0"/>
          </a:p>
          <a:p>
            <a:r>
              <a:rPr lang="en-PH" sz="2000" dirty="0" err="1" smtClean="0"/>
              <a:t>Nelia</a:t>
            </a:r>
            <a:r>
              <a:rPr lang="en-PH" sz="2000" dirty="0" smtClean="0"/>
              <a:t> C. </a:t>
            </a:r>
            <a:r>
              <a:rPr lang="en-PH" sz="2000" dirty="0" err="1" smtClean="0"/>
              <a:t>Rocamora</a:t>
            </a:r>
            <a:endParaRPr lang="en-PH"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76672"/>
            <a:ext cx="8686800" cy="5603453"/>
          </a:xfrm>
        </p:spPr>
        <p:txBody>
          <a:bodyPr>
            <a:normAutofit fontScale="70000" lnSpcReduction="20000"/>
          </a:bodyPr>
          <a:lstStyle/>
          <a:p>
            <a:pPr marL="0" lvl="0" indent="0">
              <a:buNone/>
            </a:pPr>
            <a:r>
              <a:rPr lang="en-PH" dirty="0" smtClean="0"/>
              <a:t>5. Grading- </a:t>
            </a:r>
            <a:r>
              <a:rPr lang="en-PH" dirty="0"/>
              <a:t>this module will provide the faculty to post the term grade based on their assigned teaching load in a </a:t>
            </a:r>
            <a:r>
              <a:rPr lang="en-PH" dirty="0" err="1"/>
              <a:t>semestral</a:t>
            </a:r>
            <a:r>
              <a:rPr lang="en-PH" dirty="0"/>
              <a:t> basis. This module will be activated for 1 week after the major examination. There will be a monitoring of faculty members who will post the grade and those who did not make it on the deadline. For late submission of grades, there will be a need for the faculty to submit an explanation or reason for not submitting on time before the deactivation of his/her account. Faculty members will also be reminded thru email notification before the deadline to keep them informed so as to avoid delays.</a:t>
            </a:r>
          </a:p>
          <a:p>
            <a:pPr marL="0" indent="0">
              <a:buNone/>
            </a:pPr>
            <a:endParaRPr lang="en-PH" dirty="0"/>
          </a:p>
          <a:p>
            <a:pPr marL="0" indent="0">
              <a:buNone/>
            </a:pPr>
            <a:r>
              <a:rPr lang="en-PH" dirty="0"/>
              <a:t>Submodules</a:t>
            </a:r>
          </a:p>
          <a:p>
            <a:pPr marL="514350" lvl="0" indent="-514350">
              <a:buFont typeface="+mj-lt"/>
              <a:buAutoNum type="arabicPeriod"/>
            </a:pPr>
            <a:r>
              <a:rPr lang="en-PH" dirty="0"/>
              <a:t>Posting of grades per course</a:t>
            </a:r>
          </a:p>
          <a:p>
            <a:pPr marL="514350" lvl="0" indent="-514350">
              <a:buFont typeface="+mj-lt"/>
              <a:buAutoNum type="arabicPeriod"/>
            </a:pPr>
            <a:r>
              <a:rPr lang="en-PH" dirty="0"/>
              <a:t>Monitoring of Submission of Grades</a:t>
            </a:r>
          </a:p>
          <a:p>
            <a:pPr marL="514350" lvl="0" indent="-514350">
              <a:buFont typeface="+mj-lt"/>
              <a:buAutoNum type="arabicPeriod"/>
            </a:pPr>
            <a:r>
              <a:rPr lang="en-PH" dirty="0"/>
              <a:t>Printing of Grade Slip</a:t>
            </a:r>
          </a:p>
          <a:p>
            <a:pPr marL="514350" lvl="0" indent="-514350">
              <a:buFont typeface="+mj-lt"/>
              <a:buAutoNum type="arabicPeriod"/>
            </a:pPr>
            <a:r>
              <a:rPr lang="en-PH" dirty="0"/>
              <a:t>Printing of Grading Sheet </a:t>
            </a:r>
          </a:p>
          <a:p>
            <a:pPr marL="514350" lvl="0" indent="-514350">
              <a:buFont typeface="+mj-lt"/>
              <a:buAutoNum type="arabicPeriod"/>
            </a:pPr>
            <a:r>
              <a:rPr lang="en-PH" dirty="0"/>
              <a:t>Activation/Deactivation of Grade Module</a:t>
            </a:r>
          </a:p>
          <a:p>
            <a:endParaRPr lang="en-PH" dirty="0"/>
          </a:p>
        </p:txBody>
      </p:sp>
    </p:spTree>
    <p:extLst>
      <p:ext uri="{BB962C8B-B14F-4D97-AF65-F5344CB8AC3E}">
        <p14:creationId xmlns:p14="http://schemas.microsoft.com/office/powerpoint/2010/main" val="2355434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99792" y="980728"/>
            <a:ext cx="3888432" cy="5256584"/>
          </a:xfrm>
          <a:prstGeom prst="rect">
            <a:avLst/>
          </a:prstGeom>
        </p:spPr>
      </p:pic>
    </p:spTree>
    <p:extLst>
      <p:ext uri="{BB962C8B-B14F-4D97-AF65-F5344CB8AC3E}">
        <p14:creationId xmlns:p14="http://schemas.microsoft.com/office/powerpoint/2010/main" val="3969491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Users (Level or Role)</a:t>
            </a:r>
            <a:endParaRPr lang="en-PH" dirty="0"/>
          </a:p>
        </p:txBody>
      </p:sp>
      <p:sp>
        <p:nvSpPr>
          <p:cNvPr id="3" name="Content Placeholder 2"/>
          <p:cNvSpPr>
            <a:spLocks noGrp="1"/>
          </p:cNvSpPr>
          <p:nvPr>
            <p:ph idx="1"/>
          </p:nvPr>
        </p:nvSpPr>
        <p:spPr>
          <a:xfrm>
            <a:off x="304800" y="1124744"/>
            <a:ext cx="8686800" cy="5544616"/>
          </a:xfrm>
        </p:spPr>
        <p:txBody>
          <a:bodyPr>
            <a:normAutofit fontScale="62500" lnSpcReduction="20000"/>
          </a:bodyPr>
          <a:lstStyle/>
          <a:p>
            <a:r>
              <a:rPr lang="en-PH" b="1" dirty="0"/>
              <a:t>Admin User </a:t>
            </a:r>
            <a:r>
              <a:rPr lang="en-PH" dirty="0"/>
              <a:t>– The admin prepare the set up for schedule, semester, schoolyear, student number, course, program, user (faculty &amp; staff), unit, room, academic status, section.</a:t>
            </a:r>
          </a:p>
          <a:p>
            <a:r>
              <a:rPr lang="en-PH" dirty="0"/>
              <a:t> </a:t>
            </a:r>
            <a:r>
              <a:rPr lang="en-PH" b="1" dirty="0" smtClean="0"/>
              <a:t>Student </a:t>
            </a:r>
            <a:r>
              <a:rPr lang="en-PH" b="1" dirty="0"/>
              <a:t>User- </a:t>
            </a:r>
            <a:r>
              <a:rPr lang="en-PH" dirty="0"/>
              <a:t>Allow students to interact with the system; student’s profile, grade, courses taken and courses to be taken, schedule per semester.</a:t>
            </a:r>
          </a:p>
          <a:p>
            <a:r>
              <a:rPr lang="en-PH" dirty="0"/>
              <a:t>Registrar User- Monitoring of submitted and posted term grades. Viewing of term grades, Midterm and Finals. Monitor student’s academic status. Keep track of enrolment.  Crediting of courses is also included.</a:t>
            </a:r>
          </a:p>
          <a:p>
            <a:r>
              <a:rPr lang="en-PH" b="1" dirty="0"/>
              <a:t>Adviser User- </a:t>
            </a:r>
            <a:r>
              <a:rPr lang="en-PH" dirty="0"/>
              <a:t>Assists students specially the irregular in terms of the number of subjects and of units to be enrolled as well as dropping, adding and changing of schedule. Monitoring of student’s academic status is also included.</a:t>
            </a:r>
          </a:p>
          <a:p>
            <a:r>
              <a:rPr lang="en-PH" b="1" dirty="0"/>
              <a:t>Admission User- </a:t>
            </a:r>
            <a:r>
              <a:rPr lang="en-PH" dirty="0"/>
              <a:t>will record applicant’s information, examination, interview result and credentials.  Checklist will be provided in order for the admission staff to make sure that the requirements for enrolment are all set. Missing or incomplete requirements will hinder the student’s desire to enroll.  </a:t>
            </a:r>
            <a:endParaRPr lang="en-PH" dirty="0" smtClean="0"/>
          </a:p>
          <a:p>
            <a:r>
              <a:rPr lang="en-PH" b="1" dirty="0" smtClean="0"/>
              <a:t>Instructor User- </a:t>
            </a:r>
            <a:r>
              <a:rPr lang="en-PH" dirty="0" smtClean="0"/>
              <a:t>will input and post term grades. </a:t>
            </a:r>
            <a:endParaRPr lang="en-PH" dirty="0" smtClean="0"/>
          </a:p>
          <a:p>
            <a:r>
              <a:rPr lang="en-PH" dirty="0" smtClean="0"/>
              <a:t>Registrar</a:t>
            </a:r>
          </a:p>
          <a:p>
            <a:r>
              <a:rPr lang="en-PH" dirty="0" smtClean="0"/>
              <a:t>VP for </a:t>
            </a:r>
            <a:r>
              <a:rPr lang="en-PH" dirty="0" err="1" smtClean="0"/>
              <a:t>Acad</a:t>
            </a:r>
            <a:endParaRPr lang="en-PH" dirty="0" smtClean="0"/>
          </a:p>
          <a:p>
            <a:r>
              <a:rPr lang="en-PH" dirty="0" smtClean="0"/>
              <a:t>VP for Students</a:t>
            </a:r>
          </a:p>
          <a:p>
            <a:endParaRPr lang="en-PH" dirty="0" smtClean="0"/>
          </a:p>
          <a:p>
            <a:endParaRPr lang="en-PH" dirty="0" smtClean="0"/>
          </a:p>
          <a:p>
            <a:endParaRPr lang="en-PH" dirty="0"/>
          </a:p>
          <a:p>
            <a:endParaRPr lang="en-PH" dirty="0"/>
          </a:p>
        </p:txBody>
      </p:sp>
    </p:spTree>
    <p:extLst>
      <p:ext uri="{BB962C8B-B14F-4D97-AF65-F5344CB8AC3E}">
        <p14:creationId xmlns:p14="http://schemas.microsoft.com/office/powerpoint/2010/main" val="336902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1268760"/>
            <a:ext cx="8352928" cy="5639942"/>
          </a:xfrm>
          <a:prstGeom prst="rect">
            <a:avLst/>
          </a:prstGeom>
        </p:spPr>
        <p:txBody>
          <a:bodyPr wrap="square">
            <a:spAutoFit/>
          </a:bodyPr>
          <a:lstStyle/>
          <a:p>
            <a:pPr algn="just">
              <a:lnSpc>
                <a:spcPct val="107000"/>
              </a:lnSpc>
              <a:spcAft>
                <a:spcPts val="800"/>
              </a:spcAft>
            </a:pPr>
            <a:r>
              <a:rPr lang="en-PH" sz="2400" dirty="0">
                <a:latin typeface="Calibri" panose="020F0502020204030204" pitchFamily="34" charset="0"/>
                <a:ea typeface="Calibri" panose="020F0502020204030204" pitchFamily="34" charset="0"/>
                <a:cs typeface="Times New Roman" panose="02020603050405020304" pitchFamily="18" charset="0"/>
              </a:rPr>
              <a:t>Description</a:t>
            </a:r>
          </a:p>
          <a:p>
            <a:pPr algn="just">
              <a:lnSpc>
                <a:spcPct val="107000"/>
              </a:lnSpc>
              <a:spcAft>
                <a:spcPts val="800"/>
              </a:spcAft>
            </a:pPr>
            <a:r>
              <a:rPr lang="en-PH" sz="2400" dirty="0">
                <a:latin typeface="Calibri" panose="020F0502020204030204" pitchFamily="34" charset="0"/>
                <a:ea typeface="Calibri" panose="020F0502020204030204" pitchFamily="34" charset="0"/>
                <a:cs typeface="Times New Roman" panose="02020603050405020304" pitchFamily="18" charset="0"/>
              </a:rPr>
              <a:t>TCCWIS  is an information system consists of the following modules: Admission, </a:t>
            </a:r>
            <a:r>
              <a:rPr lang="en-PH" sz="2400" dirty="0" smtClean="0">
                <a:latin typeface="Calibri" panose="020F0502020204030204" pitchFamily="34" charset="0"/>
                <a:ea typeface="Calibri" panose="020F0502020204030204" pitchFamily="34" charset="0"/>
                <a:cs typeface="Times New Roman" panose="02020603050405020304" pitchFamily="18" charset="0"/>
              </a:rPr>
              <a:t>Evaluation, Pre-enrolment, </a:t>
            </a:r>
            <a:r>
              <a:rPr lang="en-PH" sz="2400" dirty="0">
                <a:latin typeface="Calibri" panose="020F0502020204030204" pitchFamily="34" charset="0"/>
                <a:ea typeface="Calibri" panose="020F0502020204030204" pitchFamily="34" charset="0"/>
                <a:cs typeface="Times New Roman" panose="02020603050405020304" pitchFamily="18" charset="0"/>
              </a:rPr>
              <a:t>Enrolment and Grading System. </a:t>
            </a:r>
          </a:p>
          <a:p>
            <a:pPr marL="342900" lvl="0" indent="-342900" algn="just">
              <a:lnSpc>
                <a:spcPct val="107000"/>
              </a:lnSpc>
              <a:spcAft>
                <a:spcPts val="800"/>
              </a:spcAft>
              <a:buFont typeface="+mj-lt"/>
              <a:buAutoNum type="arabicPeriod"/>
            </a:pPr>
            <a:r>
              <a:rPr lang="en-PH" sz="2400" dirty="0">
                <a:latin typeface="Calibri" panose="020F0502020204030204" pitchFamily="34" charset="0"/>
                <a:ea typeface="Calibri" panose="020F0502020204030204" pitchFamily="34" charset="0"/>
                <a:cs typeface="Times New Roman" panose="02020603050405020304" pitchFamily="18" charset="0"/>
              </a:rPr>
              <a:t>Admission- this module will be used for accepting an applicant who passed in the qualifying examination and interview of becoming a TCC student. Initially all the requirements needed for enrolment will be collected here before an applicant can proceed for enrolment.</a:t>
            </a:r>
          </a:p>
          <a:p>
            <a:pPr marL="228600" indent="228600" algn="just">
              <a:lnSpc>
                <a:spcPct val="107000"/>
              </a:lnSpc>
              <a:spcAft>
                <a:spcPts val="800"/>
              </a:spcAft>
            </a:pPr>
            <a:r>
              <a:rPr lang="en-PH" sz="2400" dirty="0">
                <a:latin typeface="Calibri" panose="020F0502020204030204" pitchFamily="34" charset="0"/>
                <a:ea typeface="Calibri" panose="020F0502020204030204" pitchFamily="34" charset="0"/>
                <a:cs typeface="Times New Roman" panose="02020603050405020304" pitchFamily="18" charset="0"/>
              </a:rPr>
              <a:t>Submodules-</a:t>
            </a:r>
          </a:p>
          <a:p>
            <a:pPr marL="342900" lvl="0" indent="-342900" algn="just">
              <a:lnSpc>
                <a:spcPct val="107000"/>
              </a:lnSpc>
              <a:spcAft>
                <a:spcPts val="0"/>
              </a:spcAft>
              <a:buFont typeface="+mj-lt"/>
              <a:buAutoNum type="arabicPeriod"/>
            </a:pPr>
            <a:r>
              <a:rPr lang="en-PH" sz="2400" dirty="0">
                <a:latin typeface="Calibri" panose="020F0502020204030204" pitchFamily="34" charset="0"/>
                <a:ea typeface="Calibri" panose="020F0502020204030204" pitchFamily="34" charset="0"/>
                <a:cs typeface="Times New Roman" panose="02020603050405020304" pitchFamily="18" charset="0"/>
              </a:rPr>
              <a:t>Submission of Requirements</a:t>
            </a:r>
          </a:p>
          <a:p>
            <a:pPr marL="342900" lvl="0" indent="-342900" algn="just">
              <a:lnSpc>
                <a:spcPct val="107000"/>
              </a:lnSpc>
              <a:spcAft>
                <a:spcPts val="0"/>
              </a:spcAft>
              <a:buFont typeface="+mj-lt"/>
              <a:buAutoNum type="arabicPeriod"/>
            </a:pPr>
            <a:r>
              <a:rPr lang="en-PH" sz="2400" dirty="0">
                <a:latin typeface="Calibri" panose="020F0502020204030204" pitchFamily="34" charset="0"/>
                <a:ea typeface="Calibri" panose="020F0502020204030204" pitchFamily="34" charset="0"/>
                <a:cs typeface="Times New Roman" panose="02020603050405020304" pitchFamily="18" charset="0"/>
              </a:rPr>
              <a:t>Posting of Names for Admission</a:t>
            </a:r>
          </a:p>
          <a:p>
            <a:pPr marL="342900" lvl="0" indent="-342900" algn="just">
              <a:lnSpc>
                <a:spcPct val="107000"/>
              </a:lnSpc>
              <a:spcAft>
                <a:spcPts val="800"/>
              </a:spcAft>
              <a:buFont typeface="+mj-lt"/>
              <a:buAutoNum type="arabicPeriod"/>
            </a:pPr>
            <a:r>
              <a:rPr lang="en-PH" sz="2400" dirty="0">
                <a:latin typeface="Calibri" panose="020F0502020204030204" pitchFamily="34" charset="0"/>
                <a:ea typeface="Calibri" panose="020F0502020204030204" pitchFamily="34" charset="0"/>
                <a:cs typeface="Times New Roman" panose="02020603050405020304" pitchFamily="18" charset="0"/>
              </a:rPr>
              <a:t>Posting of Requirements and Deadlines related to admission.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pic>
        <p:nvPicPr>
          <p:cNvPr id="4" name="Content Placeholder 3"/>
          <p:cNvPicPr>
            <a:picLocks noGrp="1" noChangeAspect="1"/>
          </p:cNvPicPr>
          <p:nvPr>
            <p:ph idx="1"/>
          </p:nvPr>
        </p:nvPicPr>
        <p:blipFill>
          <a:blip r:embed="rId2"/>
          <a:stretch>
            <a:fillRect/>
          </a:stretch>
        </p:blipFill>
        <p:spPr>
          <a:xfrm>
            <a:off x="1907704" y="836712"/>
            <a:ext cx="5040560" cy="5616624"/>
          </a:xfrm>
          <a:prstGeom prst="rect">
            <a:avLst/>
          </a:prstGeom>
        </p:spPr>
      </p:pic>
    </p:spTree>
    <p:extLst>
      <p:ext uri="{BB962C8B-B14F-4D97-AF65-F5344CB8AC3E}">
        <p14:creationId xmlns:p14="http://schemas.microsoft.com/office/powerpoint/2010/main" val="4277098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76672"/>
            <a:ext cx="8686800" cy="5603453"/>
          </a:xfrm>
        </p:spPr>
        <p:txBody>
          <a:bodyPr>
            <a:normAutofit fontScale="77500" lnSpcReduction="20000"/>
          </a:bodyPr>
          <a:lstStyle/>
          <a:p>
            <a:pPr marL="0" indent="0">
              <a:buNone/>
            </a:pPr>
            <a:r>
              <a:rPr lang="en-PH" dirty="0"/>
              <a:t> </a:t>
            </a:r>
          </a:p>
          <a:p>
            <a:pPr marL="0" indent="0">
              <a:buNone/>
            </a:pPr>
            <a:r>
              <a:rPr lang="en-PH" dirty="0"/>
              <a:t> </a:t>
            </a:r>
          </a:p>
          <a:p>
            <a:pPr marL="0" lvl="0" indent="0">
              <a:buNone/>
            </a:pPr>
            <a:r>
              <a:rPr lang="en-PH" dirty="0" smtClean="0"/>
              <a:t>2. Evaluation- </a:t>
            </a:r>
            <a:r>
              <a:rPr lang="en-PH" dirty="0"/>
              <a:t>it is a module that will check on the curriculum offerings, courses taken or credited, year level, academic standing, grades of each student to generate a report on the current standing of the student, allowed course and no. of units to enroll for a specific semester.</a:t>
            </a:r>
          </a:p>
          <a:p>
            <a:pPr marL="0" indent="0">
              <a:buNone/>
            </a:pPr>
            <a:r>
              <a:rPr lang="en-PH" dirty="0"/>
              <a:t> Submodules</a:t>
            </a:r>
          </a:p>
          <a:p>
            <a:pPr marL="514350" lvl="0" indent="-514350">
              <a:buFont typeface="+mj-lt"/>
              <a:buAutoNum type="arabicPeriod"/>
            </a:pPr>
            <a:r>
              <a:rPr lang="en-PH" dirty="0"/>
              <a:t>V</a:t>
            </a:r>
            <a:r>
              <a:rPr lang="en-PH" dirty="0" smtClean="0"/>
              <a:t>iewing </a:t>
            </a:r>
            <a:r>
              <a:rPr lang="en-PH" dirty="0"/>
              <a:t>of Prospectus with Grade</a:t>
            </a:r>
          </a:p>
          <a:p>
            <a:pPr marL="514350" lvl="0" indent="-514350">
              <a:buFont typeface="+mj-lt"/>
              <a:buAutoNum type="arabicPeriod"/>
            </a:pPr>
            <a:r>
              <a:rPr lang="en-PH" dirty="0"/>
              <a:t>Viewing of No. of Courses with Failing and Passing Remarks</a:t>
            </a:r>
          </a:p>
          <a:p>
            <a:pPr marL="514350" lvl="0" indent="-514350">
              <a:buFont typeface="+mj-lt"/>
              <a:buAutoNum type="arabicPeriod"/>
            </a:pPr>
            <a:r>
              <a:rPr lang="en-PH" dirty="0"/>
              <a:t>Viewing No. of times a course was enrolled and reason/s: Dropped and Failing Mark</a:t>
            </a:r>
          </a:p>
          <a:p>
            <a:pPr marL="514350" lvl="0" indent="-514350">
              <a:buFont typeface="+mj-lt"/>
              <a:buAutoNum type="arabicPeriod"/>
            </a:pPr>
            <a:r>
              <a:rPr lang="en-PH" dirty="0"/>
              <a:t>Select Courses to be taken for the incoming semester</a:t>
            </a:r>
          </a:p>
          <a:p>
            <a:pPr marL="514350" lvl="0" indent="-514350">
              <a:buFont typeface="+mj-lt"/>
              <a:buAutoNum type="arabicPeriod"/>
            </a:pPr>
            <a:r>
              <a:rPr lang="en-PH" dirty="0"/>
              <a:t>Activation/Deactivation of Evaluation Module</a:t>
            </a:r>
          </a:p>
          <a:p>
            <a:endParaRPr lang="en-PH" dirty="0"/>
          </a:p>
          <a:p>
            <a:endParaRPr lang="en-PH" dirty="0"/>
          </a:p>
        </p:txBody>
      </p:sp>
    </p:spTree>
    <p:extLst>
      <p:ext uri="{BB962C8B-B14F-4D97-AF65-F5344CB8AC3E}">
        <p14:creationId xmlns:p14="http://schemas.microsoft.com/office/powerpoint/2010/main" val="1559364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67744" y="476672"/>
            <a:ext cx="5040559" cy="590465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686800" cy="5678091"/>
          </a:xfrm>
        </p:spPr>
        <p:txBody>
          <a:bodyPr>
            <a:normAutofit fontScale="85000" lnSpcReduction="10000"/>
          </a:bodyPr>
          <a:lstStyle/>
          <a:p>
            <a:pPr marL="0" lvl="0" indent="0">
              <a:buNone/>
            </a:pPr>
            <a:r>
              <a:rPr lang="en-PH" dirty="0" smtClean="0"/>
              <a:t>3. Pre-Enrollment- </a:t>
            </a:r>
            <a:r>
              <a:rPr lang="en-PH" dirty="0"/>
              <a:t>this module will allow students to select schedule and section, preferably a block section for regular students, for irregular students, it will be based on the units allowed, available schedule and section,  in advance, a month before the end of each semester.</a:t>
            </a:r>
          </a:p>
          <a:p>
            <a:endParaRPr lang="en-PH" dirty="0"/>
          </a:p>
          <a:p>
            <a:pPr marL="0" indent="0">
              <a:buNone/>
            </a:pPr>
            <a:r>
              <a:rPr lang="en-PH" dirty="0"/>
              <a:t>Submodules</a:t>
            </a:r>
          </a:p>
          <a:p>
            <a:pPr marL="514350" lvl="0" indent="-514350">
              <a:buFont typeface="+mj-lt"/>
              <a:buAutoNum type="arabicPeriod"/>
            </a:pPr>
            <a:r>
              <a:rPr lang="en-PH" dirty="0"/>
              <a:t>Viewing of Course offering for the semester</a:t>
            </a:r>
          </a:p>
          <a:p>
            <a:pPr marL="514350" lvl="0" indent="-514350">
              <a:buFont typeface="+mj-lt"/>
              <a:buAutoNum type="arabicPeriod"/>
            </a:pPr>
            <a:r>
              <a:rPr lang="en-PH" dirty="0"/>
              <a:t>Viewing of available Schedule for the incoming semester</a:t>
            </a:r>
          </a:p>
          <a:p>
            <a:pPr marL="514350" lvl="0" indent="-514350">
              <a:buFont typeface="+mj-lt"/>
              <a:buAutoNum type="arabicPeriod"/>
            </a:pPr>
            <a:r>
              <a:rPr lang="en-PH" dirty="0"/>
              <a:t>Pre-Enroll</a:t>
            </a:r>
          </a:p>
          <a:p>
            <a:pPr marL="514350" lvl="0" indent="-514350">
              <a:buFont typeface="+mj-lt"/>
              <a:buAutoNum type="arabicPeriod"/>
            </a:pPr>
            <a:r>
              <a:rPr lang="en-PH" dirty="0"/>
              <a:t>Printing of </a:t>
            </a:r>
            <a:r>
              <a:rPr lang="en-PH" dirty="0" smtClean="0"/>
              <a:t>PEF (pre enrolment form)</a:t>
            </a:r>
            <a:endParaRPr lang="en-PH" dirty="0"/>
          </a:p>
          <a:p>
            <a:pPr marL="514350" lvl="0" indent="-514350">
              <a:buFont typeface="+mj-lt"/>
              <a:buAutoNum type="arabicPeriod"/>
            </a:pPr>
            <a:r>
              <a:rPr lang="en-PH" dirty="0"/>
              <a:t>Activation/Deactivation of Pre-Enrolment Module</a:t>
            </a:r>
          </a:p>
          <a:p>
            <a:endParaRPr lang="en-PH" dirty="0"/>
          </a:p>
          <a:p>
            <a:endParaRPr lang="en-PH" dirty="0"/>
          </a:p>
        </p:txBody>
      </p:sp>
    </p:spTree>
    <p:extLst>
      <p:ext uri="{BB962C8B-B14F-4D97-AF65-F5344CB8AC3E}">
        <p14:creationId xmlns:p14="http://schemas.microsoft.com/office/powerpoint/2010/main" val="411486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27784" y="1052736"/>
            <a:ext cx="4464496" cy="5472608"/>
          </a:xfrm>
          <a:prstGeom prst="rect">
            <a:avLst/>
          </a:prstGeom>
        </p:spPr>
      </p:pic>
    </p:spTree>
    <p:extLst>
      <p:ext uri="{BB962C8B-B14F-4D97-AF65-F5344CB8AC3E}">
        <p14:creationId xmlns:p14="http://schemas.microsoft.com/office/powerpoint/2010/main" val="2768826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60648"/>
            <a:ext cx="8686800" cy="6408712"/>
          </a:xfrm>
        </p:spPr>
        <p:txBody>
          <a:bodyPr>
            <a:normAutofit fontScale="55000" lnSpcReduction="20000"/>
          </a:bodyPr>
          <a:lstStyle/>
          <a:p>
            <a:pPr marL="0" lvl="0" indent="0">
              <a:buNone/>
            </a:pPr>
            <a:r>
              <a:rPr lang="en-PH" sz="3600" dirty="0" smtClean="0"/>
              <a:t>4. Enrolment- </a:t>
            </a:r>
            <a:r>
              <a:rPr lang="en-PH" sz="3600" dirty="0"/>
              <a:t>this module allows the student to continue what has been started in the pre enrolment. In this module student’s grade will be part of the consideration, a student will just enroll with the help of the adviser, if all courses taken is of passing remarks.  But for those students who got a failing grade, they have to make some adjustments, again with the assistance of the adviser. Either the student will drop, add or change the schedule or in case the subject does not have any pre-requisite then, a student can continue with his enrolment like any other regular student. </a:t>
            </a:r>
          </a:p>
          <a:p>
            <a:pPr marL="0" indent="0">
              <a:buNone/>
            </a:pPr>
            <a:r>
              <a:rPr lang="en-PH" sz="3600" dirty="0"/>
              <a:t> </a:t>
            </a:r>
          </a:p>
          <a:p>
            <a:pPr marL="0" indent="0">
              <a:buNone/>
            </a:pPr>
            <a:r>
              <a:rPr lang="en-PH" sz="3600" dirty="0"/>
              <a:t>Submodules</a:t>
            </a:r>
          </a:p>
          <a:p>
            <a:pPr marL="0" indent="0">
              <a:buNone/>
            </a:pPr>
            <a:endParaRPr lang="en-PH" sz="3600" dirty="0"/>
          </a:p>
          <a:p>
            <a:pPr marL="514350" lvl="0" indent="-514350">
              <a:buFont typeface="+mj-lt"/>
              <a:buAutoNum type="arabicPeriod"/>
            </a:pPr>
            <a:r>
              <a:rPr lang="en-PH" sz="3600" dirty="0"/>
              <a:t>Viewing of Pre-enrolled courses/schedule</a:t>
            </a:r>
          </a:p>
          <a:p>
            <a:pPr marL="514350" lvl="0" indent="-514350">
              <a:buFont typeface="+mj-lt"/>
              <a:buAutoNum type="arabicPeriod"/>
            </a:pPr>
            <a:r>
              <a:rPr lang="en-PH" sz="3600" dirty="0"/>
              <a:t>Adding/changing/dropping of course in case it is necessary.</a:t>
            </a:r>
          </a:p>
          <a:p>
            <a:pPr marL="514350" lvl="0" indent="-514350">
              <a:buFont typeface="+mj-lt"/>
              <a:buAutoNum type="arabicPeriod"/>
            </a:pPr>
            <a:r>
              <a:rPr lang="en-PH" sz="3600" dirty="0"/>
              <a:t>Printing of Pre-Enrolment Form (PEF) for Adviser’s signature for enrolment.</a:t>
            </a:r>
          </a:p>
          <a:p>
            <a:pPr marL="514350" lvl="0" indent="-514350">
              <a:buFont typeface="+mj-lt"/>
              <a:buAutoNum type="arabicPeriod"/>
            </a:pPr>
            <a:r>
              <a:rPr lang="en-PH" sz="3600" dirty="0"/>
              <a:t>Enroll</a:t>
            </a:r>
          </a:p>
          <a:p>
            <a:pPr marL="514350" lvl="0" indent="-514350">
              <a:buFont typeface="+mj-lt"/>
              <a:buAutoNum type="arabicPeriod"/>
            </a:pPr>
            <a:r>
              <a:rPr lang="en-PH" sz="3600" dirty="0"/>
              <a:t>Viewing/Printing of Enrolment Form (EF) </a:t>
            </a:r>
          </a:p>
          <a:p>
            <a:pPr marL="514350" lvl="0" indent="-514350">
              <a:buFont typeface="+mj-lt"/>
              <a:buAutoNum type="arabicPeriod"/>
            </a:pPr>
            <a:r>
              <a:rPr lang="en-PH" sz="3600" dirty="0"/>
              <a:t>View/Deletion of Unenrolled Students </a:t>
            </a:r>
          </a:p>
          <a:p>
            <a:pPr marL="514350" lvl="0" indent="-514350">
              <a:buFont typeface="+mj-lt"/>
              <a:buAutoNum type="arabicPeriod"/>
            </a:pPr>
            <a:r>
              <a:rPr lang="en-PH" sz="3600" dirty="0"/>
              <a:t>View/Print Class List</a:t>
            </a:r>
          </a:p>
          <a:p>
            <a:pPr marL="514350" lvl="0" indent="-514350">
              <a:buFont typeface="+mj-lt"/>
              <a:buAutoNum type="arabicPeriod"/>
            </a:pPr>
            <a:r>
              <a:rPr lang="en-PH" sz="3600" dirty="0"/>
              <a:t>View/Print Enrolment Report per Program</a:t>
            </a:r>
          </a:p>
          <a:p>
            <a:pPr marL="514350" lvl="0" indent="-514350">
              <a:buFont typeface="+mj-lt"/>
              <a:buAutoNum type="arabicPeriod"/>
            </a:pPr>
            <a:r>
              <a:rPr lang="en-PH" sz="3600" dirty="0"/>
              <a:t>View/Print Enrolment  Summary </a:t>
            </a:r>
          </a:p>
          <a:p>
            <a:pPr marL="514350" lvl="0" indent="-514350">
              <a:buFont typeface="+mj-lt"/>
              <a:buAutoNum type="arabicPeriod"/>
            </a:pPr>
            <a:r>
              <a:rPr lang="en-PH" sz="3600" dirty="0"/>
              <a:t>Activation/Deactivation of Enrolment Module</a:t>
            </a:r>
          </a:p>
          <a:p>
            <a:pPr marL="514350" lvl="0" indent="-514350">
              <a:buFont typeface="+mj-lt"/>
              <a:buAutoNum type="arabicPeriod"/>
            </a:pPr>
            <a:r>
              <a:rPr lang="en-PH" sz="3600" dirty="0"/>
              <a:t>View Dissolved Course/s</a:t>
            </a:r>
          </a:p>
          <a:p>
            <a:pPr marL="514350" indent="-514350">
              <a:buFont typeface="+mj-lt"/>
              <a:buAutoNum type="arabicPeriod"/>
            </a:pPr>
            <a:endParaRPr lang="en-PH" dirty="0"/>
          </a:p>
        </p:txBody>
      </p:sp>
    </p:spTree>
    <p:extLst>
      <p:ext uri="{BB962C8B-B14F-4D97-AF65-F5344CB8AC3E}">
        <p14:creationId xmlns:p14="http://schemas.microsoft.com/office/powerpoint/2010/main" val="1727537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3568" y="715741"/>
            <a:ext cx="3958500" cy="5688632"/>
          </a:xfrm>
          <a:prstGeom prst="rect">
            <a:avLst/>
          </a:prstGeom>
        </p:spPr>
      </p:pic>
      <p:pic>
        <p:nvPicPr>
          <p:cNvPr id="5" name="Picture 4"/>
          <p:cNvPicPr>
            <a:picLocks noChangeAspect="1"/>
          </p:cNvPicPr>
          <p:nvPr/>
        </p:nvPicPr>
        <p:blipFill>
          <a:blip r:embed="rId3"/>
          <a:stretch>
            <a:fillRect/>
          </a:stretch>
        </p:blipFill>
        <p:spPr>
          <a:xfrm>
            <a:off x="4860032" y="703040"/>
            <a:ext cx="3600400" cy="5701333"/>
          </a:xfrm>
          <a:prstGeom prst="rect">
            <a:avLst/>
          </a:prstGeom>
        </p:spPr>
      </p:pic>
    </p:spTree>
    <p:extLst>
      <p:ext uri="{BB962C8B-B14F-4D97-AF65-F5344CB8AC3E}">
        <p14:creationId xmlns:p14="http://schemas.microsoft.com/office/powerpoint/2010/main" val="1876147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231</TotalTime>
  <Words>472</Words>
  <Application>Microsoft Office PowerPoint</Application>
  <PresentationFormat>On-screen Show (4:3)</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Franklin Gothic Book</vt:lpstr>
      <vt:lpstr>Franklin Gothic Medium</vt:lpstr>
      <vt:lpstr>Times New Roman</vt:lpstr>
      <vt:lpstr>Wingdings 2</vt:lpstr>
      <vt:lpstr>Trek</vt:lpstr>
      <vt:lpstr>TCC  Web-BASED INFORMATION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Users (Level or Role)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neliarocamora</dc:creator>
  <cp:lastModifiedBy>MB510PCD001</cp:lastModifiedBy>
  <cp:revision>21</cp:revision>
  <dcterms:created xsi:type="dcterms:W3CDTF">2017-02-16T09:24:41Z</dcterms:created>
  <dcterms:modified xsi:type="dcterms:W3CDTF">2017-05-16T05:10:50Z</dcterms:modified>
</cp:coreProperties>
</file>