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301" r:id="rId5"/>
    <p:sldId id="271" r:id="rId6"/>
    <p:sldId id="273" r:id="rId7"/>
    <p:sldId id="274" r:id="rId8"/>
    <p:sldId id="275" r:id="rId9"/>
    <p:sldId id="272" r:id="rId10"/>
    <p:sldId id="276" r:id="rId11"/>
    <p:sldId id="277" r:id="rId12"/>
    <p:sldId id="281" r:id="rId13"/>
    <p:sldId id="278" r:id="rId14"/>
    <p:sldId id="296" r:id="rId15"/>
    <p:sldId id="282" r:id="rId16"/>
    <p:sldId id="283" r:id="rId17"/>
    <p:sldId id="284" r:id="rId18"/>
    <p:sldId id="285" r:id="rId19"/>
    <p:sldId id="286" r:id="rId20"/>
    <p:sldId id="287" r:id="rId21"/>
    <p:sldId id="290" r:id="rId22"/>
    <p:sldId id="291" r:id="rId23"/>
    <p:sldId id="292" r:id="rId24"/>
    <p:sldId id="293" r:id="rId25"/>
    <p:sldId id="302" r:id="rId26"/>
    <p:sldId id="303" r:id="rId27"/>
    <p:sldId id="279" r:id="rId28"/>
    <p:sldId id="297" r:id="rId29"/>
    <p:sldId id="298" r:id="rId30"/>
    <p:sldId id="299" r:id="rId31"/>
    <p:sldId id="300" r:id="rId32"/>
    <p:sldId id="280" r:id="rId33"/>
    <p:sldId id="29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6" d="100"/>
          <a:sy n="106" d="100"/>
        </p:scale>
        <p:origin x="-1616" y="-112"/>
      </p:cViewPr>
      <p:guideLst>
        <p:guide orient="horz" pos="216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6CDAF-28B4-7E45-A69E-2DC163EF97CF}" type="datetimeFigureOut">
              <a:rPr lang="en-US" smtClean="0"/>
              <a:t>30/04/14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4FDC0-35D8-F34C-B228-DA42CBAF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Little warning: Beneficial with </a:t>
            </a:r>
            <a:r>
              <a:rPr lang="en-US" baseline="0" dirty="0" smtClean="0"/>
              <a:t> a basic understanding of x86 assembler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5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r>
              <a:rPr lang="en-US" baseline="0" dirty="0" smtClean="0"/>
              <a:t> reads </a:t>
            </a:r>
            <a:r>
              <a:rPr lang="en-US" baseline="0" dirty="0" err="1" smtClean="0"/>
              <a:t>pascal</a:t>
            </a:r>
            <a:r>
              <a:rPr lang="en-US" baseline="0" dirty="0" smtClean="0"/>
              <a:t> type strings from a remote 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35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Spot</a:t>
            </a:r>
            <a:r>
              <a:rPr lang="en-US" baseline="0" dirty="0" smtClean="0"/>
              <a:t> the bug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Read many</a:t>
            </a:r>
            <a:r>
              <a:rPr lang="en-US" baseline="0" dirty="0" smtClean="0"/>
              <a:t> chunks from a string where each chunk is prefixed with a 32 bit unsigned integer length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01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simplify</a:t>
            </a:r>
            <a:r>
              <a:rPr lang="en-US" baseline="0" dirty="0" smtClean="0"/>
              <a:t> the presentation we did not enable stack cookies or ASLR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5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understand ROP you need to understand it’s predecessor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16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Most of us have experienced it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consequence of overflowing the variable boundary can be bad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will get back to how a NOP sled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0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Circumvents non-executable stack protection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/bin/</a:t>
            </a:r>
            <a:r>
              <a:rPr lang="en-US" baseline="0" dirty="0" err="1" smtClean="0"/>
              <a:t>sh</a:t>
            </a:r>
            <a:r>
              <a:rPr lang="en-US" baseline="0" dirty="0" smtClean="0"/>
              <a:t> string could exist in </a:t>
            </a:r>
            <a:r>
              <a:rPr lang="en-US" baseline="0" dirty="0" err="1" smtClean="0"/>
              <a:t>libc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One function call : remote exploitation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5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Remote exploits: you don’t have access to inspection</a:t>
            </a:r>
            <a:r>
              <a:rPr lang="en-US" baseline="0" dirty="0" smtClean="0"/>
              <a:t> of memory layout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1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Mitigations are </a:t>
            </a:r>
            <a:r>
              <a:rPr lang="en-US" dirty="0" err="1" smtClean="0"/>
              <a:t>defences</a:t>
            </a:r>
            <a:r>
              <a:rPr lang="en-US" dirty="0" smtClean="0"/>
              <a:t> against exploitation</a:t>
            </a:r>
            <a:r>
              <a:rPr lang="en-US" baseline="0" dirty="0" smtClean="0"/>
              <a:t> techniques</a:t>
            </a:r>
            <a:endParaRPr lang="en-US" dirty="0" smtClean="0"/>
          </a:p>
          <a:p>
            <a:r>
              <a:rPr lang="en-US" dirty="0" smtClean="0"/>
              <a:t>DEP was a challenge due to </a:t>
            </a:r>
          </a:p>
          <a:p>
            <a:r>
              <a:rPr lang="en-US" dirty="0" smtClean="0"/>
              <a:t>	self-modifying</a:t>
            </a:r>
            <a:r>
              <a:rPr lang="en-US" baseline="0" dirty="0" smtClean="0"/>
              <a:t> code (JAVA)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Non-executable stack:</a:t>
            </a:r>
          </a:p>
          <a:p>
            <a:pPr lvl="1"/>
            <a:r>
              <a:rPr lang="en-US" dirty="0" smtClean="0"/>
              <a:t>Stack only has read and write permissions, therefore pointing the return address to the stack raises SIGSEGV.</a:t>
            </a:r>
          </a:p>
          <a:p>
            <a:r>
              <a:rPr lang="en-US" dirty="0" smtClean="0"/>
              <a:t>Map libraries to addresses starting with 0x00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strcpy</a:t>
            </a:r>
            <a:r>
              <a:rPr lang="en-US" dirty="0" smtClean="0"/>
              <a:t> no NULL bytes can be placed in the middle of the payload or the full payload will not be copied</a:t>
            </a:r>
          </a:p>
          <a:p>
            <a:r>
              <a:rPr lang="en-US" dirty="0" smtClean="0"/>
              <a:t>Stack canaries:</a:t>
            </a:r>
          </a:p>
          <a:p>
            <a:pPr lvl="1"/>
            <a:r>
              <a:rPr lang="en-US" dirty="0" smtClean="0"/>
              <a:t>A small bit of random information is added to the stack between the return address and local variables and is checked to be the same value before fetching the return address.</a:t>
            </a:r>
          </a:p>
          <a:p>
            <a:r>
              <a:rPr lang="en-US" dirty="0" smtClean="0"/>
              <a:t>ASLR (Address Space Layout Randomization):</a:t>
            </a:r>
          </a:p>
          <a:p>
            <a:pPr lvl="1"/>
            <a:r>
              <a:rPr lang="en-US" dirty="0" smtClean="0"/>
              <a:t>Each time the program is run, the position of the stack, heap and libraries are randomized.</a:t>
            </a:r>
          </a:p>
          <a:p>
            <a:pPr lvl="1"/>
            <a:r>
              <a:rPr lang="en-US" dirty="0" smtClean="0"/>
              <a:t>Slight performance impact on </a:t>
            </a:r>
            <a:r>
              <a:rPr lang="en-US" dirty="0" err="1" smtClean="0"/>
              <a:t>linux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12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Brute-force can</a:t>
            </a:r>
            <a:r>
              <a:rPr lang="en-US" baseline="0" dirty="0" smtClean="0"/>
              <a:t> be very simple on 32 bit architectures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Stack canary:</a:t>
            </a:r>
            <a:r>
              <a:rPr lang="en-US" baseline="0" dirty="0" smtClean="0"/>
              <a:t> 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- esoteric method </a:t>
            </a:r>
            <a:r>
              <a:rPr lang="en-US" baseline="0" dirty="0" err="1" smtClean="0"/>
              <a:t>glibc</a:t>
            </a:r>
            <a:r>
              <a:rPr lang="en-US" baseline="0" dirty="0" smtClean="0"/>
              <a:t> specific - </a:t>
            </a:r>
            <a:r>
              <a:rPr lang="en-US" dirty="0" smtClean="0"/>
              <a:t>Overwrite enough data to overwrite the memory used in the exception handler (and use ROP from there)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- Weak PRNG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Info leak:</a:t>
            </a:r>
            <a:r>
              <a:rPr lang="en-US" baseline="0" dirty="0" smtClean="0"/>
              <a:t> e.g. </a:t>
            </a:r>
            <a:r>
              <a:rPr lang="en-US" baseline="0" dirty="0" err="1" smtClean="0"/>
              <a:t>heartbleed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printf</a:t>
            </a:r>
            <a:r>
              <a:rPr lang="en-US" baseline="0" dirty="0" smtClean="0"/>
              <a:t> with user controlled first argument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64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 – Look it up!</a:t>
            </a:r>
          </a:p>
          <a:p>
            <a:endParaRPr lang="en-US" dirty="0" smtClean="0"/>
          </a:p>
          <a:p>
            <a:r>
              <a:rPr lang="en-US" dirty="0" smtClean="0"/>
              <a:t>We don’t use tools!</a:t>
            </a:r>
          </a:p>
          <a:p>
            <a:endParaRPr lang="en-US" dirty="0" smtClean="0"/>
          </a:p>
          <a:p>
            <a:r>
              <a:rPr lang="en-US" dirty="0" smtClean="0"/>
              <a:t>Next: Let’s get</a:t>
            </a:r>
            <a:r>
              <a:rPr lang="en-US" baseline="0" dirty="0" smtClean="0"/>
              <a:t> into some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4FDC0-35D8-F34C-B228-DA42CBAF11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6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30/04/14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30/04/14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30/04/14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30/04/14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30/04/14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Circumventing non-executable stack protection with return oriented</a:t>
            </a:r>
            <a:br>
              <a:rPr lang="en-US" dirty="0"/>
            </a:br>
            <a:r>
              <a:rPr lang="en-US" dirty="0"/>
              <a:t>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Techzone</a:t>
            </a:r>
            <a:r>
              <a:rPr lang="en-US" dirty="0" smtClean="0"/>
              <a:t> </a:t>
            </a:r>
            <a:r>
              <a:rPr lang="en-US" dirty="0" err="1" smtClean="0"/>
              <a:t>Sundvollen</a:t>
            </a:r>
            <a:r>
              <a:rPr lang="en-US" dirty="0" smtClean="0"/>
              <a:t>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54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0532"/>
          </a:xfrm>
        </p:spPr>
        <p:txBody>
          <a:bodyPr>
            <a:normAutofit/>
          </a:bodyPr>
          <a:lstStyle/>
          <a:p>
            <a:r>
              <a:rPr lang="en-US" dirty="0" smtClean="0"/>
              <a:t>Non-executable stack</a:t>
            </a:r>
          </a:p>
          <a:p>
            <a:r>
              <a:rPr lang="en-US" dirty="0" smtClean="0"/>
              <a:t>Map libraries to addresses starting with 0x00</a:t>
            </a:r>
          </a:p>
          <a:p>
            <a:r>
              <a:rPr lang="en-US" dirty="0" smtClean="0"/>
              <a:t>Stack canaries</a:t>
            </a:r>
          </a:p>
          <a:p>
            <a:r>
              <a:rPr lang="en-US" dirty="0" smtClean="0"/>
              <a:t>ASLR (Address Space Layout Randomization)</a:t>
            </a:r>
          </a:p>
        </p:txBody>
      </p:sp>
    </p:spTree>
    <p:extLst>
      <p:ext uri="{BB962C8B-B14F-4D97-AF65-F5344CB8AC3E}">
        <p14:creationId xmlns:p14="http://schemas.microsoft.com/office/powerpoint/2010/main" val="100586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Bypassing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0532"/>
          </a:xfrm>
        </p:spPr>
        <p:txBody>
          <a:bodyPr>
            <a:normAutofit/>
          </a:bodyPr>
          <a:lstStyle/>
          <a:p>
            <a:r>
              <a:rPr lang="en-US" dirty="0" smtClean="0"/>
              <a:t>Non-executable stack:</a:t>
            </a:r>
          </a:p>
          <a:p>
            <a:pPr lvl="1"/>
            <a:r>
              <a:rPr lang="en-US" dirty="0" smtClean="0"/>
              <a:t>Return-to-</a:t>
            </a:r>
            <a:r>
              <a:rPr lang="en-US" dirty="0" err="1" smtClean="0"/>
              <a:t>libc</a:t>
            </a:r>
            <a:r>
              <a:rPr lang="en-US" dirty="0" smtClean="0"/>
              <a:t> / ROP</a:t>
            </a:r>
          </a:p>
          <a:p>
            <a:r>
              <a:rPr lang="en-US" dirty="0" smtClean="0"/>
              <a:t>Stack canaries:</a:t>
            </a:r>
          </a:p>
          <a:p>
            <a:pPr lvl="1"/>
            <a:r>
              <a:rPr lang="en-US" dirty="0" smtClean="0"/>
              <a:t>An info leak</a:t>
            </a:r>
          </a:p>
          <a:p>
            <a:pPr lvl="1"/>
            <a:r>
              <a:rPr lang="en-US" dirty="0" smtClean="0"/>
              <a:t>Overwrite the stack cookie</a:t>
            </a:r>
          </a:p>
          <a:p>
            <a:pPr lvl="1"/>
            <a:r>
              <a:rPr lang="en-US" dirty="0"/>
              <a:t>Brute-</a:t>
            </a:r>
            <a:r>
              <a:rPr lang="en-US" dirty="0" smtClean="0"/>
              <a:t>force</a:t>
            </a:r>
          </a:p>
          <a:p>
            <a:r>
              <a:rPr lang="en-US" dirty="0" smtClean="0"/>
              <a:t>ASLR (Address Space Layout Randomization):</a:t>
            </a:r>
          </a:p>
          <a:p>
            <a:pPr lvl="1"/>
            <a:r>
              <a:rPr lang="en-US" dirty="0" smtClean="0"/>
              <a:t>Info leak (the relative addresses are the same)</a:t>
            </a:r>
          </a:p>
          <a:p>
            <a:pPr lvl="1"/>
            <a:r>
              <a:rPr lang="en-US" dirty="0" smtClean="0"/>
              <a:t>Brute-force</a:t>
            </a:r>
          </a:p>
        </p:txBody>
      </p:sp>
    </p:spTree>
    <p:extLst>
      <p:ext uri="{BB962C8B-B14F-4D97-AF65-F5344CB8AC3E}">
        <p14:creationId xmlns:p14="http://schemas.microsoft.com/office/powerpoint/2010/main" val="69967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ROP challenges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exploiting </a:t>
            </a:r>
            <a:r>
              <a:rPr lang="en-US" dirty="0" err="1" smtClean="0"/>
              <a:t>strcpy</a:t>
            </a:r>
            <a:r>
              <a:rPr lang="en-US" dirty="0" smtClean="0"/>
              <a:t> no NUL bytes may be present in the payload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/>
              </a:rPr>
              <a:t>xor / </a:t>
            </a:r>
            <a:r>
              <a:rPr lang="en-US" dirty="0" err="1" smtClean="0">
                <a:latin typeface="Courier New"/>
              </a:rPr>
              <a:t>incr</a:t>
            </a:r>
            <a:r>
              <a:rPr lang="en-US" dirty="0" smtClean="0">
                <a:latin typeface="Courier New"/>
              </a:rPr>
              <a:t> / </a:t>
            </a:r>
            <a:r>
              <a:rPr lang="en-US" dirty="0" err="1" smtClean="0">
                <a:latin typeface="Courier New"/>
              </a:rPr>
              <a:t>decr</a:t>
            </a:r>
            <a:r>
              <a:rPr lang="en-US" dirty="0" smtClean="0"/>
              <a:t> in a gadget to create 0x00 bytes</a:t>
            </a:r>
          </a:p>
          <a:p>
            <a:r>
              <a:rPr lang="en-US" dirty="0" smtClean="0"/>
              <a:t>Finding usable gadgets is hard work</a:t>
            </a:r>
          </a:p>
          <a:p>
            <a:pPr lvl="1"/>
            <a:r>
              <a:rPr lang="en-US" dirty="0" smtClean="0"/>
              <a:t>Use a tool where you can filter on useful gadgets</a:t>
            </a:r>
          </a:p>
          <a:p>
            <a:pPr lvl="1"/>
            <a:r>
              <a:rPr lang="en-US" dirty="0" smtClean="0"/>
              <a:t>There exists tools to generate a complete ROP payload based on the flora of available gadgets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55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47870"/>
            <a:ext cx="7889572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6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string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2" y="548680"/>
            <a:ext cx="9079699" cy="599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6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yer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6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er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21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er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81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er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37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4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6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Return-oriented programming (ROP) is a computer security exploit technique that allows an attacker to execute code in the presence of security </a:t>
            </a:r>
            <a:r>
              <a:rPr lang="en-US" dirty="0" smtClean="0"/>
              <a:t>defenses” - Wikipedia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Theoretically, one can perform ROP in a few different ways, but we will focus on buffer overflows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6095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6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6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42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7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71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8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0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10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0"/>
            <a:ext cx="484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5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xt_pstring-p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96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next_pstring-pos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4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12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case scenario</a:t>
            </a:r>
          </a:p>
        </p:txBody>
      </p:sp>
    </p:spTree>
    <p:extLst>
      <p:ext uri="{BB962C8B-B14F-4D97-AF65-F5344CB8AC3E}">
        <p14:creationId xmlns:p14="http://schemas.microsoft.com/office/powerpoint/2010/main" val="120008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TODO: Fill in traditional stack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37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stack overflow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-Wall –</a:t>
            </a:r>
            <a:r>
              <a:rPr lang="en-US" dirty="0" err="1" smtClean="0"/>
              <a:t>fno</a:t>
            </a:r>
            <a:r>
              <a:rPr lang="en-US" dirty="0" smtClean="0"/>
              <a:t>-stack-protector –z </a:t>
            </a:r>
            <a:r>
              <a:rPr lang="en-US" dirty="0" err="1" smtClean="0"/>
              <a:t>execstack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/>
              <a:t>gcc</a:t>
            </a:r>
            <a:r>
              <a:rPr lang="en-US" dirty="0"/>
              <a:t> -Wall –</a:t>
            </a:r>
            <a:r>
              <a:rPr lang="en-US" dirty="0" err="1"/>
              <a:t>fno</a:t>
            </a:r>
            <a:r>
              <a:rPr lang="en-US" dirty="0"/>
              <a:t>-stack-</a:t>
            </a:r>
            <a:r>
              <a:rPr lang="en-US" dirty="0" smtClean="0"/>
              <a:t>protector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628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doing 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Circumvent Data Execution Prevention (DEP)</a:t>
            </a:r>
          </a:p>
          <a:p>
            <a:r>
              <a:rPr lang="en-US" dirty="0" smtClean="0"/>
              <a:t>Bypass code signing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74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TODO: Fill in ROP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3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time!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ROP</a:t>
            </a:r>
          </a:p>
          <a:p>
            <a:pPr marL="457200" lvl="1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–Wall –</a:t>
            </a:r>
            <a:r>
              <a:rPr lang="en-US" dirty="0" err="1" smtClean="0"/>
              <a:t>fno</a:t>
            </a:r>
            <a:r>
              <a:rPr lang="en-US" dirty="0" smtClean="0"/>
              <a:t>-stack-protector</a:t>
            </a:r>
          </a:p>
        </p:txBody>
      </p:sp>
    </p:spTree>
    <p:extLst>
      <p:ext uri="{BB962C8B-B14F-4D97-AF65-F5344CB8AC3E}">
        <p14:creationId xmlns:p14="http://schemas.microsoft.com/office/powerpoint/2010/main" val="28502269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writing ROP chains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metasploit</a:t>
            </a:r>
            <a:r>
              <a:rPr lang="en-US" dirty="0" smtClean="0"/>
              <a:t>/</a:t>
            </a:r>
            <a:r>
              <a:rPr lang="en-US" dirty="0" err="1" smtClean="0"/>
              <a:t>msfrop</a:t>
            </a:r>
            <a:r>
              <a:rPr lang="en-US" dirty="0" smtClean="0"/>
              <a:t> – a gadget finder</a:t>
            </a:r>
          </a:p>
          <a:p>
            <a:r>
              <a:rPr lang="en-US" dirty="0" err="1" smtClean="0"/>
              <a:t>gogo</a:t>
            </a:r>
            <a:r>
              <a:rPr lang="en-US" dirty="0" smtClean="0"/>
              <a:t> – </a:t>
            </a:r>
            <a:r>
              <a:rPr lang="en-US" dirty="0" err="1" smtClean="0"/>
              <a:t>pwahlman’s</a:t>
            </a:r>
            <a:r>
              <a:rPr lang="en-US" dirty="0" smtClean="0"/>
              <a:t> gadget finder</a:t>
            </a:r>
          </a:p>
          <a:p>
            <a:r>
              <a:rPr lang="en-US" dirty="0" err="1"/>
              <a:t>ropc</a:t>
            </a:r>
            <a:r>
              <a:rPr lang="en-US" dirty="0"/>
              <a:t> – a </a:t>
            </a:r>
            <a:r>
              <a:rPr lang="en-US" dirty="0" smtClean="0"/>
              <a:t>ROP payload compiler</a:t>
            </a:r>
          </a:p>
          <a:p>
            <a:r>
              <a:rPr lang="en-US" dirty="0" smtClean="0"/>
              <a:t>A plethora of other tools</a:t>
            </a:r>
          </a:p>
        </p:txBody>
      </p:sp>
    </p:spTree>
    <p:extLst>
      <p:ext uri="{BB962C8B-B14F-4D97-AF65-F5344CB8AC3E}">
        <p14:creationId xmlns:p14="http://schemas.microsoft.com/office/powerpoint/2010/main" val="82216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 you!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7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4-25 at 16.43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5496"/>
            <a:ext cx="9144000" cy="84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87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History of buffer overflow exploitation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Paper published documenting it in ‘72</a:t>
            </a:r>
          </a:p>
          <a:p>
            <a:r>
              <a:rPr lang="en-US" dirty="0" smtClean="0"/>
              <a:t>First documented exploitation ‘88</a:t>
            </a:r>
          </a:p>
          <a:p>
            <a:pPr lvl="1"/>
            <a:r>
              <a:rPr lang="en-US" dirty="0" smtClean="0"/>
              <a:t>Morris Worm</a:t>
            </a:r>
          </a:p>
          <a:p>
            <a:r>
              <a:rPr lang="en-US" dirty="0" smtClean="0"/>
              <a:t>“Rediscovered” in </a:t>
            </a:r>
            <a:r>
              <a:rPr lang="fr-FR" dirty="0" smtClean="0"/>
              <a:t>’</a:t>
            </a:r>
            <a:r>
              <a:rPr lang="en-US" dirty="0" smtClean="0"/>
              <a:t>95</a:t>
            </a:r>
          </a:p>
          <a:p>
            <a:r>
              <a:rPr lang="en-US" dirty="0" smtClean="0"/>
              <a:t>‘Smashing the stack for fun and profit’ - </a:t>
            </a:r>
            <a:r>
              <a:rPr lang="fr-FR" dirty="0" smtClean="0"/>
              <a:t>’</a:t>
            </a:r>
            <a:r>
              <a:rPr lang="en-US" dirty="0" smtClean="0"/>
              <a:t>96</a:t>
            </a:r>
          </a:p>
          <a:p>
            <a:pPr lvl="1"/>
            <a:r>
              <a:rPr lang="en-US" dirty="0" smtClean="0"/>
              <a:t>One of the original articles explaining the basic technique.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14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Evolution: then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Traditional stack overflow</a:t>
            </a:r>
          </a:p>
          <a:p>
            <a:pPr lvl="1"/>
            <a:r>
              <a:rPr lang="en-US" dirty="0" smtClean="0"/>
              <a:t>Write more data to a buffer than the buffer has space allocated</a:t>
            </a:r>
          </a:p>
          <a:p>
            <a:pPr lvl="1"/>
            <a:r>
              <a:rPr lang="en-US" dirty="0" smtClean="0"/>
              <a:t>This can overwrite the return address of the calling function</a:t>
            </a:r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is performed the attacker controls the address and can point that at her own payload</a:t>
            </a:r>
          </a:p>
          <a:p>
            <a:pPr lvl="1"/>
            <a:r>
              <a:rPr lang="en-US" dirty="0" smtClean="0"/>
              <a:t>If the attacker doesn’t exactly know which address the payload starts at, she can use a </a:t>
            </a:r>
            <a:r>
              <a:rPr lang="en-US" dirty="0" smtClean="0">
                <a:latin typeface="Courier New"/>
              </a:rPr>
              <a:t>nop</a:t>
            </a:r>
            <a:r>
              <a:rPr lang="en-US" dirty="0" smtClean="0"/>
              <a:t> sled to maximize her chances of successful exploitation</a:t>
            </a:r>
          </a:p>
        </p:txBody>
      </p:sp>
    </p:spTree>
    <p:extLst>
      <p:ext uri="{BB962C8B-B14F-4D97-AF65-F5344CB8AC3E}">
        <p14:creationId xmlns:p14="http://schemas.microsoft.com/office/powerpoint/2010/main" val="352810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Evolution: then and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Return-to-</a:t>
            </a:r>
            <a:r>
              <a:rPr lang="en-US" dirty="0" err="1" smtClean="0"/>
              <a:t>libc</a:t>
            </a:r>
            <a:r>
              <a:rPr lang="en-US" dirty="0" smtClean="0"/>
              <a:t> attack</a:t>
            </a:r>
          </a:p>
          <a:p>
            <a:pPr lvl="1"/>
            <a:r>
              <a:rPr lang="en-US" dirty="0" smtClean="0"/>
              <a:t>Overwrite the return address like in the </a:t>
            </a:r>
            <a:r>
              <a:rPr lang="en-US" dirty="0"/>
              <a:t>traditional attack and </a:t>
            </a:r>
            <a:r>
              <a:rPr lang="en-US" dirty="0" smtClean="0"/>
              <a:t>point </a:t>
            </a:r>
            <a:r>
              <a:rPr lang="en-US" dirty="0"/>
              <a:t>it to a function in 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is performed the attacker controls the address (e.g. the system() function call)</a:t>
            </a:r>
          </a:p>
          <a:p>
            <a:pPr lvl="1"/>
            <a:r>
              <a:rPr lang="en-US" dirty="0" smtClean="0"/>
              <a:t>She can write her own stack frame data beyond the ret address: (e.g. pointer to “/bin/</a:t>
            </a:r>
            <a:r>
              <a:rPr lang="en-US" dirty="0" err="1" smtClean="0"/>
              <a:t>sh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Limited to one function call (which might not be enough in all cases)</a:t>
            </a:r>
          </a:p>
        </p:txBody>
      </p:sp>
    </p:spTree>
    <p:extLst>
      <p:ext uri="{BB962C8B-B14F-4D97-AF65-F5344CB8AC3E}">
        <p14:creationId xmlns:p14="http://schemas.microsoft.com/office/powerpoint/2010/main" val="339353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Return-oriented-programming</a:t>
            </a:r>
          </a:p>
          <a:p>
            <a:pPr lvl="1"/>
            <a:r>
              <a:rPr lang="en-US" dirty="0" smtClean="0"/>
              <a:t>Extension of return-to-</a:t>
            </a:r>
            <a:r>
              <a:rPr lang="en-US" dirty="0" err="1" smtClean="0"/>
              <a:t>libc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reate multiple stack frames after each other</a:t>
            </a:r>
          </a:p>
          <a:p>
            <a:pPr lvl="1"/>
            <a:r>
              <a:rPr lang="en-US" dirty="0" smtClean="0"/>
              <a:t>Chain together addresses with instructions ending in </a:t>
            </a:r>
            <a:r>
              <a:rPr lang="en-US" dirty="0" smtClean="0">
                <a:latin typeface="Courier New"/>
              </a:rPr>
              <a:t>ret</a:t>
            </a:r>
            <a:r>
              <a:rPr lang="en-US" dirty="0" smtClean="0"/>
              <a:t> (known as gadgets)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hard part is finding suitable gadgets and where they are mapped in the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552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</a:t>
            </a:r>
            <a:r>
              <a:rPr lang="en-US" dirty="0"/>
              <a:t>b</a:t>
            </a:r>
            <a:r>
              <a:rPr lang="en-US" dirty="0" smtClean="0"/>
              <a:t>uffer overflow 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7735" cy="4525963"/>
          </a:xfrm>
        </p:spPr>
        <p:txBody>
          <a:bodyPr/>
          <a:lstStyle/>
          <a:p>
            <a:pPr lvl="1"/>
            <a:r>
              <a:rPr lang="en-US" dirty="0" smtClean="0"/>
              <a:t>Type</a:t>
            </a:r>
          </a:p>
          <a:p>
            <a:r>
              <a:rPr lang="en-US" dirty="0" smtClean="0"/>
              <a:t>Traditional stack overflow</a:t>
            </a:r>
          </a:p>
          <a:p>
            <a:endParaRPr lang="en-US" dirty="0" smtClean="0"/>
          </a:p>
          <a:p>
            <a:r>
              <a:rPr lang="en-US" dirty="0" smtClean="0"/>
              <a:t>Return-to-</a:t>
            </a:r>
            <a:r>
              <a:rPr lang="en-US" dirty="0" err="1" smtClean="0"/>
              <a:t>libc</a:t>
            </a:r>
            <a:r>
              <a:rPr lang="en-US" dirty="0" smtClean="0"/>
              <a:t> attack</a:t>
            </a:r>
          </a:p>
          <a:p>
            <a:r>
              <a:rPr lang="en-US" dirty="0" smtClean="0"/>
              <a:t>Return-oriented programming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97335" y="1752600"/>
            <a:ext cx="4187735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Mitigations</a:t>
            </a:r>
          </a:p>
          <a:p>
            <a:r>
              <a:rPr lang="en-US" dirty="0" smtClean="0"/>
              <a:t>Non-executable stack (DEP)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Map libraries to addresses starting with 0x00</a:t>
            </a:r>
          </a:p>
          <a:p>
            <a:r>
              <a:rPr lang="en-US" dirty="0" smtClean="0"/>
              <a:t>Stack canaries</a:t>
            </a:r>
          </a:p>
          <a:p>
            <a:r>
              <a:rPr lang="en-US" dirty="0" smtClean="0"/>
              <a:t>ASLR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3528" y="3429000"/>
            <a:ext cx="8661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7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899</TotalTime>
  <Words>933</Words>
  <Application>Microsoft Macintosh PowerPoint</Application>
  <PresentationFormat>On-screen Show (4:3)</PresentationFormat>
  <Paragraphs>139</Paragraphs>
  <Slides>33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 Black </vt:lpstr>
      <vt:lpstr>Circumventing non-executable stack protection with return oriented programming</vt:lpstr>
      <vt:lpstr>What is ROP?</vt:lpstr>
      <vt:lpstr>Reasons for doing ROP</vt:lpstr>
      <vt:lpstr>PowerPoint Presentation</vt:lpstr>
      <vt:lpstr>History of buffer overflow exploitation</vt:lpstr>
      <vt:lpstr>Evolution: then</vt:lpstr>
      <vt:lpstr>Evolution: then and now</vt:lpstr>
      <vt:lpstr>Now</vt:lpstr>
      <vt:lpstr>Evolution of buffer overflow mitigations</vt:lpstr>
      <vt:lpstr>Mitigations</vt:lpstr>
      <vt:lpstr>Bypassing mitigations</vt:lpstr>
      <vt:lpstr>ROP challenges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time! </vt:lpstr>
      <vt:lpstr>TODO: Fill in traditional stack overflow</vt:lpstr>
      <vt:lpstr>Demo time! </vt:lpstr>
      <vt:lpstr>TODO: Fill in ROP</vt:lpstr>
      <vt:lpstr>Demo time! </vt:lpstr>
      <vt:lpstr>Tools for writing ROP chains </vt:lpstr>
      <vt:lpstr>PowerPoint Presentation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Circumventing non-executable stack protection with return oriented programming</dc:title>
  <dc:creator>David Emanuel Buchmann</dc:creator>
  <cp:lastModifiedBy>David Emanuel Buchmann</cp:lastModifiedBy>
  <cp:revision>325</cp:revision>
  <dcterms:created xsi:type="dcterms:W3CDTF">2014-04-14T20:12:20Z</dcterms:created>
  <dcterms:modified xsi:type="dcterms:W3CDTF">2014-04-30T12:33:09Z</dcterms:modified>
</cp:coreProperties>
</file>