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4" r:id="rId2"/>
  </p:sldMasterIdLst>
  <p:notesMasterIdLst>
    <p:notesMasterId r:id="rId24"/>
  </p:notesMasterIdLst>
  <p:handoutMasterIdLst>
    <p:handoutMasterId r:id="rId25"/>
  </p:handoutMasterIdLst>
  <p:sldIdLst>
    <p:sldId id="294" r:id="rId3"/>
    <p:sldId id="270" r:id="rId4"/>
    <p:sldId id="271" r:id="rId5"/>
    <p:sldId id="315" r:id="rId6"/>
    <p:sldId id="330" r:id="rId7"/>
    <p:sldId id="328" r:id="rId8"/>
    <p:sldId id="332" r:id="rId9"/>
    <p:sldId id="316" r:id="rId10"/>
    <p:sldId id="317" r:id="rId11"/>
    <p:sldId id="320" r:id="rId12"/>
    <p:sldId id="321" r:id="rId13"/>
    <p:sldId id="322" r:id="rId14"/>
    <p:sldId id="331" r:id="rId15"/>
    <p:sldId id="333" r:id="rId16"/>
    <p:sldId id="334" r:id="rId17"/>
    <p:sldId id="303" r:id="rId18"/>
    <p:sldId id="335" r:id="rId19"/>
    <p:sldId id="338" r:id="rId20"/>
    <p:sldId id="336" r:id="rId21"/>
    <p:sldId id="313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369"/>
    <a:srgbClr val="4E555D"/>
    <a:srgbClr val="ED7D31"/>
    <a:srgbClr val="52525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77" autoAdjust="0"/>
    <p:restoredTop sz="93409" autoAdjust="0"/>
  </p:normalViewPr>
  <p:slideViewPr>
    <p:cSldViewPr snapToGrid="0">
      <p:cViewPr varScale="1">
        <p:scale>
          <a:sx n="86" d="100"/>
          <a:sy n="86" d="100"/>
        </p:scale>
        <p:origin x="60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测试用例执行率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3B7-48D9-AD95-E6CF10987F54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B7-48D9-AD95-E6CF10987F5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28AEF2-CEE9-4759-BF46-B87E92DD7470}" type="VALUE">
                      <a:rPr lang="en-US" altLang="zh-CN" sz="1800">
                        <a:solidFill>
                          <a:schemeClr val="bg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3B7-48D9-AD95-E6CF10987F5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3B7-48D9-AD95-E6CF10987F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执行用例</c:v>
                </c:pt>
                <c:pt idx="1">
                  <c:v>受阻用例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B7-48D9-AD95-E6CF10987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17281997792663"/>
          <c:y val="0.12953141571589266"/>
          <c:w val="0.51123900751532991"/>
          <c:h val="0.7154825646794150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缺陷分布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7D-4D61-B2B0-BFD80A608F9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7E-41DA-81CC-0EBBB73115D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7E-41DA-81CC-0EBBB73115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严重</c:v>
                </c:pt>
                <c:pt idx="1">
                  <c:v>一般</c:v>
                </c:pt>
                <c:pt idx="2">
                  <c:v>建议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109</c:v>
                </c:pt>
                <c:pt idx="1">
                  <c:v>11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D-4D61-B2B0-BFD80A608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F1-4152-AAD3-A9C6A6889098}"/>
              </c:ext>
            </c:extLst>
          </c:dPt>
          <c:dLbls>
            <c:dLbl>
              <c:idx val="0"/>
              <c:layout>
                <c:manualLayout>
                  <c:x val="3.6303718135586786E-3"/>
                  <c:y val="-0.46227389014960169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sz="1600" dirty="0">
                        <a:solidFill>
                          <a:schemeClr val="bg1"/>
                        </a:solidFill>
                      </a:rPr>
                      <a:t>100%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5F1-4152-AAD3-A9C6A68890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缺陷发现率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1-4152-AAD3-A9C6A6889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测试用例执行率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3B7-48D9-AD95-E6CF10987F54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B7-48D9-AD95-E6CF10987F5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28AEF2-CEE9-4759-BF46-B87E92DD7470}" type="VALUE">
                      <a:rPr lang="en-US" altLang="zh-CN" sz="1800">
                        <a:solidFill>
                          <a:schemeClr val="bg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3B7-48D9-AD95-E6CF10987F5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3B7-48D9-AD95-E6CF10987F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执行用例</c:v>
                </c:pt>
                <c:pt idx="1">
                  <c:v>受阻用例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737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B7-48D9-AD95-E6CF10987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17281997792663"/>
          <c:y val="0.12953141571589266"/>
          <c:w val="0.51123900751532991"/>
          <c:h val="0.7154825646794150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缺陷分布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7D-4D61-B2B0-BFD80A608F9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7E-41DA-81CC-0EBBB73115D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7E-41DA-81CC-0EBBB73115D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FF9-4484-93B9-D997A13840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致命</c:v>
                </c:pt>
                <c:pt idx="1">
                  <c:v>严重</c:v>
                </c:pt>
                <c:pt idx="2">
                  <c:v>一般</c:v>
                </c:pt>
                <c:pt idx="3">
                  <c:v>建议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63</c:v>
                </c:pt>
                <c:pt idx="2">
                  <c:v>26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D-4D61-B2B0-BFD80A608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F1-4152-AAD3-A9C6A6889098}"/>
              </c:ext>
            </c:extLst>
          </c:dPt>
          <c:dLbls>
            <c:dLbl>
              <c:idx val="0"/>
              <c:layout>
                <c:manualLayout>
                  <c:x val="3.6303718135586786E-3"/>
                  <c:y val="-0.46227389014960169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sz="1600" dirty="0">
                        <a:solidFill>
                          <a:schemeClr val="bg1"/>
                        </a:solidFill>
                      </a:rPr>
                      <a:t>100%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5F1-4152-AAD3-A9C6A68890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缺陷发现率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1-4152-AAD3-A9C6A6889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564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场景设计要放图吗？放的话放哪张？</a:t>
            </a:r>
          </a:p>
        </p:txBody>
      </p:sp>
    </p:spTree>
    <p:extLst>
      <p:ext uri="{BB962C8B-B14F-4D97-AF65-F5344CB8AC3E}">
        <p14:creationId xmlns:p14="http://schemas.microsoft.com/office/powerpoint/2010/main" val="225943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375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75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场景设计要放图吗？放的话放哪张？</a:t>
            </a:r>
          </a:p>
        </p:txBody>
      </p:sp>
    </p:spTree>
    <p:extLst>
      <p:ext uri="{BB962C8B-B14F-4D97-AF65-F5344CB8AC3E}">
        <p14:creationId xmlns:p14="http://schemas.microsoft.com/office/powerpoint/2010/main" val="238497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场景设计要放图吗？放的话放哪张？</a:t>
            </a:r>
          </a:p>
        </p:txBody>
      </p:sp>
    </p:spTree>
    <p:extLst>
      <p:ext uri="{BB962C8B-B14F-4D97-AF65-F5344CB8AC3E}">
        <p14:creationId xmlns:p14="http://schemas.microsoft.com/office/powerpoint/2010/main" val="66403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347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 第一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083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场景设计要放图吗？放的话放哪张？</a:t>
            </a:r>
          </a:p>
        </p:txBody>
      </p:sp>
    </p:spTree>
    <p:extLst>
      <p:ext uri="{BB962C8B-B14F-4D97-AF65-F5344CB8AC3E}">
        <p14:creationId xmlns:p14="http://schemas.microsoft.com/office/powerpoint/2010/main" val="856200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场景设计要放图吗？放的话放哪张？</a:t>
            </a:r>
          </a:p>
        </p:txBody>
      </p:sp>
    </p:spTree>
    <p:extLst>
      <p:ext uri="{BB962C8B-B14F-4D97-AF65-F5344CB8AC3E}">
        <p14:creationId xmlns:p14="http://schemas.microsoft.com/office/powerpoint/2010/main" val="199838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91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94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17018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360290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61054"/>
      </p:ext>
    </p:extLst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718526"/>
      </p:ext>
    </p:extLst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0708"/>
      </p:ext>
    </p:extLst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19372"/>
      </p:ext>
    </p:extLst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54169"/>
      </p:ext>
    </p:extLst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24820"/>
      </p:ext>
    </p:extLst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96113"/>
      </p:ext>
    </p:extLst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90707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63623"/>
      </p:ext>
    </p:extLst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5072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34948"/>
      </p:ext>
    </p:extLst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40722"/>
      </p:ext>
    </p:extLst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36559"/>
      </p:ext>
    </p:extLst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28809"/>
      </p:ext>
    </p:extLst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02745"/>
      </p:ext>
    </p:extLst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88486"/>
      </p:ext>
    </p:extLst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17084"/>
      </p:ext>
    </p:extLst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1347"/>
      </p:ext>
    </p:extLst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98834"/>
      </p:ext>
    </p:extLst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860255"/>
      </p:ext>
    </p:extLst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22284"/>
      </p:ext>
    </p:extLst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81016"/>
      </p:ext>
    </p:extLst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99698"/>
      </p:ext>
    </p:extLst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06199"/>
      </p:ext>
    </p:extLst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0463"/>
      </p:ext>
    </p:extLst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4090"/>
      </p:ext>
    </p:extLst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97019"/>
      </p:ext>
    </p:extLst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65064"/>
      </p:ext>
    </p:extLst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0244"/>
      </p:ext>
    </p:extLst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73554"/>
      </p:ext>
    </p:extLst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08186"/>
      </p:ext>
    </p:extLst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81953"/>
      </p:ext>
    </p:extLst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72167"/>
      </p:ext>
    </p:extLst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61715"/>
      </p:ext>
    </p:extLst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00751"/>
      </p:ext>
    </p:extLst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66310"/>
      </p:ext>
    </p:extLst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42179"/>
      </p:ext>
    </p:extLst>
  </p:cSld>
  <p:clrMapOvr>
    <a:masterClrMapping/>
  </p:clrMapOvr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94229"/>
      </p:ext>
    </p:extLst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42376"/>
      </p:ext>
    </p:extLst>
  </p:cSld>
  <p:clrMapOvr>
    <a:masterClrMapping/>
  </p:clrMapOvr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85929"/>
      </p:ext>
    </p:extLst>
  </p:cSld>
  <p:clrMapOvr>
    <a:masterClrMapping/>
  </p:clrMapOvr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23985"/>
      </p:ext>
    </p:extLst>
  </p:cSld>
  <p:clrMapOvr>
    <a:masterClrMapping/>
  </p:clrMapOvr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606889"/>
      </p:ext>
    </p:extLst>
  </p:cSld>
  <p:clrMapOvr>
    <a:masterClrMapping/>
  </p:clrMapOvr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85469"/>
      </p:ext>
    </p:extLst>
  </p:cSld>
  <p:clrMapOvr>
    <a:masterClrMapping/>
  </p:clrMapOvr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71051"/>
      </p:ext>
    </p:extLst>
  </p:cSld>
  <p:clrMapOvr>
    <a:masterClrMapping/>
  </p:clrMapOvr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27255"/>
      </p:ext>
    </p:extLst>
  </p:cSld>
  <p:clrMapOvr>
    <a:masterClrMapping/>
  </p:clrMapOvr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539064691"/>
      </p:ext>
    </p:extLst>
  </p:cSld>
  <p:clrMapOvr>
    <a:masterClrMapping/>
  </p:clrMapOvr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26975"/>
      </p:ext>
    </p:extLst>
  </p:cSld>
  <p:clrMapOvr>
    <a:masterClrMapping/>
  </p:clrMapOvr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01283"/>
      </p:ext>
    </p:extLst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4459"/>
      </p:ext>
    </p:extLst>
  </p:cSld>
  <p:clrMapOvr>
    <a:masterClrMapping/>
  </p:clrMapOvr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316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885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14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01663"/>
      </p:ext>
    </p:extLst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88758"/>
      </p:ext>
    </p:extLst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567479"/>
      </p:ext>
    </p:extLst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7">
            <a:alphaModFix amt="8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5D01-3625-43C5-B493-F4E8D125869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528C8-B34F-4C40-8558-AA03F21AAB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704" r:id="rId50"/>
    <p:sldLayoutId id="2147483705" r:id="rId51"/>
    <p:sldLayoutId id="2147483706" r:id="rId52"/>
    <p:sldLayoutId id="2147483707" r:id="rId53"/>
    <p:sldLayoutId id="2147483708" r:id="rId54"/>
    <p:sldLayoutId id="2147483709" r:id="rId55"/>
    <p:sldLayoutId id="2147483710" r:id="rId56"/>
    <p:sldLayoutId id="2147483711" r:id="rId57"/>
    <p:sldLayoutId id="2147483712" r:id="rId58"/>
    <p:sldLayoutId id="2147483713" r:id="rId59"/>
    <p:sldLayoutId id="2147483654" r:id="rId60"/>
    <p:sldLayoutId id="2147483655" r:id="rId61"/>
    <p:sldLayoutId id="2147483656" r:id="rId62"/>
    <p:sldLayoutId id="2147483657" r:id="rId63"/>
    <p:sldLayoutId id="2147483658" r:id="rId64"/>
    <p:sldLayoutId id="2147483659" r:id="rId65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64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5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-15406" y="2116892"/>
            <a:ext cx="12207406" cy="2624208"/>
          </a:xfrm>
          <a:prstGeom prst="rect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39115" y="977634"/>
            <a:ext cx="9298364" cy="49027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sx="103000" sy="103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4660583" y="3851564"/>
            <a:ext cx="2849429" cy="663862"/>
          </a:xfrm>
          <a:prstGeom prst="roundRect">
            <a:avLst>
              <a:gd name="adj" fmla="val 50000"/>
            </a:avLst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TextBox 7"/>
          <p:cNvSpPr>
            <a:spLocks noChangeArrowheads="1"/>
          </p:cNvSpPr>
          <p:nvPr/>
        </p:nvSpPr>
        <p:spPr bwMode="auto">
          <a:xfrm>
            <a:off x="4148346" y="1789006"/>
            <a:ext cx="41282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SUMMARY</a:t>
            </a:r>
          </a:p>
        </p:txBody>
      </p:sp>
      <p:sp>
        <p:nvSpPr>
          <p:cNvPr id="39" name="文本框 25"/>
          <p:cNvSpPr txBox="1"/>
          <p:nvPr/>
        </p:nvSpPr>
        <p:spPr>
          <a:xfrm>
            <a:off x="4829070" y="3894715"/>
            <a:ext cx="251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Group-6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展示</a:t>
            </a:r>
          </a:p>
        </p:txBody>
      </p:sp>
      <p:sp>
        <p:nvSpPr>
          <p:cNvPr id="56" name="椭圆 55"/>
          <p:cNvSpPr/>
          <p:nvPr/>
        </p:nvSpPr>
        <p:spPr>
          <a:xfrm>
            <a:off x="10018950" y="1347160"/>
            <a:ext cx="294272" cy="294272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9731095" y="1803038"/>
            <a:ext cx="132430" cy="132430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755139" y="4893257"/>
            <a:ext cx="397248" cy="397248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/>
        </p:nvSpPr>
        <p:spPr>
          <a:xfrm flipV="1">
            <a:off x="5770513" y="977626"/>
            <a:ext cx="635568" cy="37620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37412" y="4868931"/>
            <a:ext cx="782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小组成员：</a:t>
            </a:r>
            <a:r>
              <a:rPr lang="zh-CN" altLang="en-US" sz="2000" dirty="0"/>
              <a:t>孙吴栅，万宜萱，唐子涵，涂可，徐依婷，刘禹含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A7D2FE71-3FA0-2AC7-5383-4000B0806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720" y="2519042"/>
            <a:ext cx="8534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微软雅黑" panose="020B0503020204020204" pitchFamily="34" charset="-122"/>
              </a:rPr>
              <a:t>心理服务热线平台</a:t>
            </a:r>
            <a:endParaRPr lang="zh-CN" altLang="en-US" sz="8000" b="1" spc="400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5" grpId="0" animBg="1"/>
      <p:bldP spid="37" grpId="0" animBg="1"/>
      <p:bldP spid="38" grpId="0"/>
      <p:bldP spid="39" grpId="0"/>
      <p:bldP spid="56" grpId="0" animBg="1"/>
      <p:bldP spid="57" grpId="0" animBg="1"/>
      <p:bldP spid="58" grpId="0" animBg="1"/>
      <p:bldP spid="4" grpId="0" animBg="1"/>
      <p:bldP spid="26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 flipV="1">
            <a:off x="449070" y="758786"/>
            <a:ext cx="441834" cy="34134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Shape 3908"/>
          <p:cNvSpPr/>
          <p:nvPr/>
        </p:nvSpPr>
        <p:spPr>
          <a:xfrm>
            <a:off x="1873158" y="2215326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9" name="Shape 3909"/>
          <p:cNvSpPr/>
          <p:nvPr/>
        </p:nvSpPr>
        <p:spPr>
          <a:xfrm>
            <a:off x="3761182" y="1875558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4" name="Shape 3908"/>
          <p:cNvSpPr/>
          <p:nvPr/>
        </p:nvSpPr>
        <p:spPr>
          <a:xfrm>
            <a:off x="4766098" y="2215326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5" name="Shape 3909"/>
          <p:cNvSpPr/>
          <p:nvPr/>
        </p:nvSpPr>
        <p:spPr>
          <a:xfrm>
            <a:off x="6654122" y="1875558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6" name="Shape 3908"/>
          <p:cNvSpPr/>
          <p:nvPr/>
        </p:nvSpPr>
        <p:spPr>
          <a:xfrm>
            <a:off x="7650845" y="2215326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7" name="Shape 3909"/>
          <p:cNvSpPr/>
          <p:nvPr/>
        </p:nvSpPr>
        <p:spPr>
          <a:xfrm>
            <a:off x="9538869" y="1875558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" name="文本框 25">
            <a:extLst>
              <a:ext uri="{FF2B5EF4-FFF2-40B4-BE49-F238E27FC236}">
                <a16:creationId xmlns:a16="http://schemas.microsoft.com/office/drawing/2014/main" id="{08A13227-C352-A451-002A-61318D5378A7}"/>
              </a:ext>
            </a:extLst>
          </p:cNvPr>
          <p:cNvSpPr txBox="1"/>
          <p:nvPr/>
        </p:nvSpPr>
        <p:spPr>
          <a:xfrm>
            <a:off x="977077" y="637068"/>
            <a:ext cx="285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缺陷说明</a:t>
            </a:r>
          </a:p>
        </p:txBody>
      </p:sp>
      <p:grpSp>
        <p:nvGrpSpPr>
          <p:cNvPr id="3" name="Group 58">
            <a:extLst>
              <a:ext uri="{FF2B5EF4-FFF2-40B4-BE49-F238E27FC236}">
                <a16:creationId xmlns:a16="http://schemas.microsoft.com/office/drawing/2014/main" id="{28431C90-56C3-EEBF-24DF-49C8537BC577}"/>
              </a:ext>
            </a:extLst>
          </p:cNvPr>
          <p:cNvGrpSpPr/>
          <p:nvPr/>
        </p:nvGrpSpPr>
        <p:grpSpPr bwMode="auto">
          <a:xfrm>
            <a:off x="840659" y="3399616"/>
            <a:ext cx="2606148" cy="1572284"/>
            <a:chOff x="4419" y="908"/>
            <a:chExt cx="1189" cy="1053"/>
          </a:xfrm>
        </p:grpSpPr>
        <p:sp>
          <p:nvSpPr>
            <p:cNvPr id="10" name="文本框 53">
              <a:extLst>
                <a:ext uri="{FF2B5EF4-FFF2-40B4-BE49-F238E27FC236}">
                  <a16:creationId xmlns:a16="http://schemas.microsoft.com/office/drawing/2014/main" id="{E170C1DA-BF3A-D87D-E83F-F4EF4C138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权限问题</a:t>
              </a:r>
            </a:p>
          </p:txBody>
        </p:sp>
        <p:sp>
          <p:nvSpPr>
            <p:cNvPr id="11" name="文本框 54">
              <a:extLst>
                <a:ext uri="{FF2B5EF4-FFF2-40B4-BE49-F238E27FC236}">
                  <a16:creationId xmlns:a16="http://schemas.microsoft.com/office/drawing/2014/main" id="{640EFC71-8491-5AE6-0F06-F24368746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7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本系统中对于各个用户的权限分配不合理，存在权限越级的情况</a:t>
              </a:r>
            </a:p>
          </p:txBody>
        </p:sp>
      </p:grpSp>
      <p:grpSp>
        <p:nvGrpSpPr>
          <p:cNvPr id="12" name="Group 58">
            <a:extLst>
              <a:ext uri="{FF2B5EF4-FFF2-40B4-BE49-F238E27FC236}">
                <a16:creationId xmlns:a16="http://schemas.microsoft.com/office/drawing/2014/main" id="{00C78282-7DC6-D4E5-9EA0-7B71C457ABDB}"/>
              </a:ext>
            </a:extLst>
          </p:cNvPr>
          <p:cNvGrpSpPr/>
          <p:nvPr/>
        </p:nvGrpSpPr>
        <p:grpSpPr bwMode="auto">
          <a:xfrm>
            <a:off x="4354578" y="3390010"/>
            <a:ext cx="2606148" cy="1493148"/>
            <a:chOff x="4419" y="908"/>
            <a:chExt cx="1189" cy="1000"/>
          </a:xfrm>
        </p:grpSpPr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D1FAD24F-2FB9-FE8E-0387-759B91B11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dirty="0">
                  <a:solidFill>
                    <a:srgbClr val="808080"/>
                  </a:solidFill>
                  <a:cs typeface="+mn-ea"/>
                  <a:sym typeface="+mn-lt"/>
                </a:rPr>
                <a:t>输入验证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问题</a:t>
              </a:r>
            </a:p>
          </p:txBody>
        </p:sp>
        <p:sp>
          <p:nvSpPr>
            <p:cNvPr id="14" name="文本框 54">
              <a:extLst>
                <a:ext uri="{FF2B5EF4-FFF2-40B4-BE49-F238E27FC236}">
                  <a16:creationId xmlns:a16="http://schemas.microsoft.com/office/drawing/2014/main" id="{8DBD306B-668B-94AD-17F3-AC6EE64BF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7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lvl="0" indent="-342900" algn="just">
                <a:buFont typeface="+mj-lt"/>
                <a:buAutoNum type="arabicPeriod"/>
              </a:pPr>
              <a:r>
                <a:rPr lang="zh-CN" altLang="zh-CN" sz="1600" dirty="0">
                  <a:solidFill>
                    <a:srgbClr val="808080"/>
                  </a:solidFill>
                  <a:cs typeface="+mn-ea"/>
                </a:rPr>
                <a:t>必填输入项可以为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</a:rPr>
                <a:t>空</a:t>
              </a:r>
              <a:endParaRPr lang="en-US" altLang="zh-CN" sz="1600" dirty="0">
                <a:solidFill>
                  <a:srgbClr val="808080"/>
                </a:solidFill>
                <a:cs typeface="+mn-ea"/>
              </a:endParaRP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zh-CN" altLang="zh-CN" sz="1600" dirty="0">
                  <a:solidFill>
                    <a:srgbClr val="808080"/>
                  </a:solidFill>
                  <a:cs typeface="+mn-ea"/>
                </a:rPr>
                <a:t>可输入非法字符</a:t>
              </a:r>
              <a:endParaRPr lang="en-US" altLang="zh-CN" sz="1600" dirty="0">
                <a:solidFill>
                  <a:srgbClr val="808080"/>
                </a:solidFill>
                <a:cs typeface="+mn-ea"/>
              </a:endParaRP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zh-CN" altLang="zh-CN" sz="1600" dirty="0">
                  <a:solidFill>
                    <a:srgbClr val="808080"/>
                  </a:solidFill>
                  <a:cs typeface="+mn-ea"/>
                </a:rPr>
                <a:t>可输入越界数据</a:t>
              </a: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zh-CN" altLang="zh-CN" sz="1600" dirty="0">
                  <a:solidFill>
                    <a:srgbClr val="808080"/>
                  </a:solidFill>
                  <a:cs typeface="+mn-ea"/>
                </a:rPr>
                <a:t>合法的数据判定为非法</a:t>
              </a:r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840464-4757-8C7C-DA16-C633340BB69F}"/>
              </a:ext>
            </a:extLst>
          </p:cNvPr>
          <p:cNvGrpSpPr/>
          <p:nvPr/>
        </p:nvGrpSpPr>
        <p:grpSpPr bwMode="auto">
          <a:xfrm>
            <a:off x="7482645" y="3357907"/>
            <a:ext cx="4123842" cy="2492064"/>
            <a:chOff x="4419" y="908"/>
            <a:chExt cx="1189" cy="1669"/>
          </a:xfrm>
        </p:grpSpPr>
        <p:sp>
          <p:nvSpPr>
            <p:cNvPr id="29" name="文本框 53">
              <a:extLst>
                <a:ext uri="{FF2B5EF4-FFF2-40B4-BE49-F238E27FC236}">
                  <a16:creationId xmlns:a16="http://schemas.microsoft.com/office/drawing/2014/main" id="{3DCAD1C4-A08E-5BB4-CD5C-F8980FAC1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批量排班</a:t>
              </a:r>
            </a:p>
          </p:txBody>
        </p:sp>
        <p:sp>
          <p:nvSpPr>
            <p:cNvPr id="30" name="文本框 54">
              <a:extLst>
                <a:ext uri="{FF2B5EF4-FFF2-40B4-BE49-F238E27FC236}">
                  <a16:creationId xmlns:a16="http://schemas.microsoft.com/office/drawing/2014/main" id="{0F122501-C537-E8BA-DDCF-4F0D49DBB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060"/>
              <a:ext cx="1189" cy="15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）排班时间可以为空或者出现在周一至周日外的时间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（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）对于不存在或者不合法的用户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ID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，机仍可以对其进行排班；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（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	对于用户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ID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和用户类型不匹配的情况仍可进行排班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577835"/>
      </p:ext>
    </p:extLst>
  </p:cSld>
  <p:clrMapOvr>
    <a:masterClrMapping/>
  </p:clrMapOvr>
  <p:transition spd="med" advTm="2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 flipV="1">
            <a:off x="449070" y="758786"/>
            <a:ext cx="441834" cy="34134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Shape 3908"/>
          <p:cNvSpPr/>
          <p:nvPr/>
        </p:nvSpPr>
        <p:spPr>
          <a:xfrm>
            <a:off x="1499995" y="3137805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9" name="Shape 3909"/>
          <p:cNvSpPr/>
          <p:nvPr/>
        </p:nvSpPr>
        <p:spPr>
          <a:xfrm>
            <a:off x="3388019" y="2798037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6" name="文本框 53"/>
          <p:cNvSpPr txBox="1">
            <a:spLocks noChangeArrowheads="1"/>
          </p:cNvSpPr>
          <p:nvPr/>
        </p:nvSpPr>
        <p:spPr bwMode="auto">
          <a:xfrm>
            <a:off x="1221846" y="4521214"/>
            <a:ext cx="240937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859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分页遇到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size/page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小于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会导致服务器内部错误</a:t>
            </a:r>
          </a:p>
        </p:txBody>
      </p:sp>
      <p:sp>
        <p:nvSpPr>
          <p:cNvPr id="19" name="文本框 53"/>
          <p:cNvSpPr txBox="1">
            <a:spLocks noChangeArrowheads="1"/>
          </p:cNvSpPr>
          <p:nvPr/>
        </p:nvSpPr>
        <p:spPr bwMode="auto">
          <a:xfrm>
            <a:off x="4664701" y="4539131"/>
            <a:ext cx="209377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859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评价类型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得分非法依然能存入数据库</a:t>
            </a:r>
          </a:p>
        </p:txBody>
      </p:sp>
      <p:sp>
        <p:nvSpPr>
          <p:cNvPr id="22" name="文本框 53"/>
          <p:cNvSpPr txBox="1">
            <a:spLocks noChangeArrowheads="1"/>
          </p:cNvSpPr>
          <p:nvPr/>
        </p:nvSpPr>
        <p:spPr bwMode="auto">
          <a:xfrm>
            <a:off x="8261112" y="4539131"/>
            <a:ext cx="1700901" cy="3389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859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接口文档缺陷</a:t>
            </a:r>
          </a:p>
        </p:txBody>
      </p:sp>
      <p:sp>
        <p:nvSpPr>
          <p:cNvPr id="24" name="Shape 3908"/>
          <p:cNvSpPr/>
          <p:nvPr/>
        </p:nvSpPr>
        <p:spPr>
          <a:xfrm>
            <a:off x="4392935" y="3137805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5" name="Shape 3909"/>
          <p:cNvSpPr/>
          <p:nvPr/>
        </p:nvSpPr>
        <p:spPr>
          <a:xfrm>
            <a:off x="6280959" y="2798037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6" name="Shape 3908"/>
          <p:cNvSpPr/>
          <p:nvPr/>
        </p:nvSpPr>
        <p:spPr>
          <a:xfrm>
            <a:off x="7277682" y="3137805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7" name="Shape 3909"/>
          <p:cNvSpPr/>
          <p:nvPr/>
        </p:nvSpPr>
        <p:spPr>
          <a:xfrm>
            <a:off x="9165706" y="2798037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" name="文本框 25">
            <a:extLst>
              <a:ext uri="{FF2B5EF4-FFF2-40B4-BE49-F238E27FC236}">
                <a16:creationId xmlns:a16="http://schemas.microsoft.com/office/drawing/2014/main" id="{08A13227-C352-A451-002A-61318D5378A7}"/>
              </a:ext>
            </a:extLst>
          </p:cNvPr>
          <p:cNvSpPr txBox="1"/>
          <p:nvPr/>
        </p:nvSpPr>
        <p:spPr>
          <a:xfrm>
            <a:off x="977077" y="637068"/>
            <a:ext cx="285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缺陷说明</a:t>
            </a:r>
          </a:p>
        </p:txBody>
      </p:sp>
      <p:sp>
        <p:nvSpPr>
          <p:cNvPr id="3" name="文本框 53">
            <a:extLst>
              <a:ext uri="{FF2B5EF4-FFF2-40B4-BE49-F238E27FC236}">
                <a16:creationId xmlns:a16="http://schemas.microsoft.com/office/drawing/2014/main" id="{BEF22744-5E64-FE08-F24B-1793C68FF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846" y="1832616"/>
            <a:ext cx="1700901" cy="585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859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部分接口无法处理重复的操作</a:t>
            </a:r>
          </a:p>
        </p:txBody>
      </p:sp>
      <p:sp>
        <p:nvSpPr>
          <p:cNvPr id="7" name="文本框 53">
            <a:extLst>
              <a:ext uri="{FF2B5EF4-FFF2-40B4-BE49-F238E27FC236}">
                <a16:creationId xmlns:a16="http://schemas.microsoft.com/office/drawing/2014/main" id="{3EE9876C-AA9B-74F7-053B-E2E0C2B70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407" y="1911701"/>
            <a:ext cx="2038450" cy="585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859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部分接口无法处理不合法的会话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53">
            <a:extLst>
              <a:ext uri="{FF2B5EF4-FFF2-40B4-BE49-F238E27FC236}">
                <a16:creationId xmlns:a16="http://schemas.microsoft.com/office/drawing/2014/main" id="{6675CC0E-5CA8-26CD-9A3B-67B637D6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375" y="1888383"/>
            <a:ext cx="2663137" cy="585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859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分页功能无法处理非法的排序依据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rPr>
              <a:t>顺序</a:t>
            </a:r>
          </a:p>
        </p:txBody>
      </p:sp>
    </p:spTree>
    <p:extLst>
      <p:ext uri="{BB962C8B-B14F-4D97-AF65-F5344CB8AC3E}">
        <p14:creationId xmlns:p14="http://schemas.microsoft.com/office/powerpoint/2010/main" val="281362742"/>
      </p:ext>
    </p:extLst>
  </p:cSld>
  <p:clrMapOvr>
    <a:masterClrMapping/>
  </p:clrMapOvr>
  <p:transition spd="med" advTm="200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39115" y="977634"/>
            <a:ext cx="9298364" cy="49027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sx="103000" sy="103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040396" y="1953097"/>
            <a:ext cx="745858" cy="745858"/>
            <a:chOff x="3192671" y="54709"/>
            <a:chExt cx="1233154" cy="1233154"/>
          </a:xfrm>
        </p:grpSpPr>
        <p:sp>
          <p:nvSpPr>
            <p:cNvPr id="23" name="椭圆 22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087532" y="1967846"/>
            <a:ext cx="745858" cy="745858"/>
            <a:chOff x="3192671" y="54709"/>
            <a:chExt cx="1233154" cy="1233154"/>
          </a:xfrm>
        </p:grpSpPr>
        <p:sp>
          <p:nvSpPr>
            <p:cNvPr id="26" name="椭圆 25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49416" y="1953097"/>
            <a:ext cx="745858" cy="745858"/>
            <a:chOff x="3192671" y="54709"/>
            <a:chExt cx="1233154" cy="1233154"/>
          </a:xfrm>
        </p:grpSpPr>
        <p:sp>
          <p:nvSpPr>
            <p:cNvPr id="29" name="椭圆 28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184522" y="1953098"/>
            <a:ext cx="745858" cy="745858"/>
            <a:chOff x="3192671" y="54709"/>
            <a:chExt cx="1233154" cy="1233154"/>
          </a:xfrm>
        </p:grpSpPr>
        <p:sp>
          <p:nvSpPr>
            <p:cNvPr id="32" name="椭圆 31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4" name="TextBox 7"/>
          <p:cNvSpPr>
            <a:spLocks noChangeArrowheads="1"/>
          </p:cNvSpPr>
          <p:nvPr/>
        </p:nvSpPr>
        <p:spPr bwMode="auto">
          <a:xfrm>
            <a:off x="4178778" y="2049027"/>
            <a:ext cx="36673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系统测试</a:t>
            </a:r>
          </a:p>
        </p:txBody>
      </p:sp>
      <p:sp>
        <p:nvSpPr>
          <p:cNvPr id="37" name="椭圆 36"/>
          <p:cNvSpPr/>
          <p:nvPr/>
        </p:nvSpPr>
        <p:spPr>
          <a:xfrm>
            <a:off x="10018950" y="1347160"/>
            <a:ext cx="294272" cy="294272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760591" y="1876780"/>
            <a:ext cx="132430" cy="132430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755139" y="4893257"/>
            <a:ext cx="397248" cy="397248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39"/>
          <p:cNvSpPr/>
          <p:nvPr/>
        </p:nvSpPr>
        <p:spPr>
          <a:xfrm flipV="1">
            <a:off x="5770513" y="977626"/>
            <a:ext cx="635568" cy="37620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40"/>
          <p:cNvSpPr/>
          <p:nvPr/>
        </p:nvSpPr>
        <p:spPr>
          <a:xfrm flipV="1">
            <a:off x="5778216" y="970958"/>
            <a:ext cx="635568" cy="37620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148F9A-F774-4AD7-2BDC-9D55CF5B62A9}"/>
              </a:ext>
            </a:extLst>
          </p:cNvPr>
          <p:cNvSpPr txBox="1"/>
          <p:nvPr/>
        </p:nvSpPr>
        <p:spPr>
          <a:xfrm>
            <a:off x="3483411" y="3152476"/>
            <a:ext cx="6096000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角色：机构管理员，督导，咨询师，访客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552D2D-D47D-151B-D004-6CD0A4F51E49}"/>
              </a:ext>
            </a:extLst>
          </p:cNvPr>
          <p:cNvSpPr txBox="1"/>
          <p:nvPr/>
        </p:nvSpPr>
        <p:spPr>
          <a:xfrm>
            <a:off x="3483411" y="3950905"/>
            <a:ext cx="6409610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功能：用户管理，排班管理，记录管理，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0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4" grpId="0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3335265" cy="584775"/>
            <a:chOff x="499316" y="637068"/>
            <a:chExt cx="3335265" cy="584775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2857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测试用例设计</a:t>
              </a:r>
            </a:p>
          </p:txBody>
        </p:sp>
      </p:grpSp>
      <p:grpSp>
        <p:nvGrpSpPr>
          <p:cNvPr id="8" name="Group 300"/>
          <p:cNvGrpSpPr/>
          <p:nvPr/>
        </p:nvGrpSpPr>
        <p:grpSpPr>
          <a:xfrm>
            <a:off x="5585878" y="2741295"/>
            <a:ext cx="2212975" cy="2270125"/>
            <a:chOff x="6285929" y="1309923"/>
            <a:chExt cx="2212975" cy="22701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6998716" y="2348148"/>
              <a:ext cx="1500188" cy="908050"/>
            </a:xfrm>
            <a:custGeom>
              <a:avLst/>
              <a:gdLst>
                <a:gd name="T0" fmla="*/ 717 w 945"/>
                <a:gd name="T1" fmla="*/ 289 h 572"/>
                <a:gd name="T2" fmla="*/ 717 w 945"/>
                <a:gd name="T3" fmla="*/ 289 h 572"/>
                <a:gd name="T4" fmla="*/ 717 w 945"/>
                <a:gd name="T5" fmla="*/ 289 h 572"/>
                <a:gd name="T6" fmla="*/ 717 w 945"/>
                <a:gd name="T7" fmla="*/ 289 h 572"/>
                <a:gd name="T8" fmla="*/ 720 w 945"/>
                <a:gd name="T9" fmla="*/ 287 h 572"/>
                <a:gd name="T10" fmla="*/ 720 w 945"/>
                <a:gd name="T11" fmla="*/ 287 h 572"/>
                <a:gd name="T12" fmla="*/ 720 w 945"/>
                <a:gd name="T13" fmla="*/ 287 h 572"/>
                <a:gd name="T14" fmla="*/ 720 w 945"/>
                <a:gd name="T15" fmla="*/ 287 h 572"/>
                <a:gd name="T16" fmla="*/ 720 w 945"/>
                <a:gd name="T17" fmla="*/ 287 h 572"/>
                <a:gd name="T18" fmla="*/ 720 w 945"/>
                <a:gd name="T19" fmla="*/ 287 h 572"/>
                <a:gd name="T20" fmla="*/ 720 w 945"/>
                <a:gd name="T21" fmla="*/ 287 h 572"/>
                <a:gd name="T22" fmla="*/ 720 w 945"/>
                <a:gd name="T23" fmla="*/ 287 h 572"/>
                <a:gd name="T24" fmla="*/ 720 w 945"/>
                <a:gd name="T25" fmla="*/ 287 h 572"/>
                <a:gd name="T26" fmla="*/ 945 w 945"/>
                <a:gd name="T27" fmla="*/ 0 h 572"/>
                <a:gd name="T28" fmla="*/ 221 w 945"/>
                <a:gd name="T29" fmla="*/ 0 h 572"/>
                <a:gd name="T30" fmla="*/ 129 w 945"/>
                <a:gd name="T31" fmla="*/ 116 h 572"/>
                <a:gd name="T32" fmla="*/ 129 w 945"/>
                <a:gd name="T33" fmla="*/ 116 h 572"/>
                <a:gd name="T34" fmla="*/ 0 w 945"/>
                <a:gd name="T35" fmla="*/ 283 h 572"/>
                <a:gd name="T36" fmla="*/ 2 w 945"/>
                <a:gd name="T37" fmla="*/ 284 h 572"/>
                <a:gd name="T38" fmla="*/ 132 w 945"/>
                <a:gd name="T39" fmla="*/ 449 h 572"/>
                <a:gd name="T40" fmla="*/ 132 w 945"/>
                <a:gd name="T41" fmla="*/ 449 h 572"/>
                <a:gd name="T42" fmla="*/ 227 w 945"/>
                <a:gd name="T43" fmla="*/ 572 h 572"/>
                <a:gd name="T44" fmla="*/ 943 w 945"/>
                <a:gd name="T45" fmla="*/ 572 h 572"/>
                <a:gd name="T46" fmla="*/ 720 w 945"/>
                <a:gd name="T47" fmla="*/ 286 h 572"/>
                <a:gd name="T48" fmla="*/ 945 w 945"/>
                <a:gd name="T4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5" h="572">
                  <a:moveTo>
                    <a:pt x="717" y="289"/>
                  </a:moveTo>
                  <a:lnTo>
                    <a:pt x="717" y="289"/>
                  </a:lnTo>
                  <a:lnTo>
                    <a:pt x="717" y="289"/>
                  </a:lnTo>
                  <a:lnTo>
                    <a:pt x="717" y="289"/>
                  </a:lnTo>
                  <a:close/>
                  <a:moveTo>
                    <a:pt x="720" y="287"/>
                  </a:moveTo>
                  <a:lnTo>
                    <a:pt x="720" y="287"/>
                  </a:lnTo>
                  <a:lnTo>
                    <a:pt x="720" y="287"/>
                  </a:lnTo>
                  <a:close/>
                  <a:moveTo>
                    <a:pt x="720" y="287"/>
                  </a:moveTo>
                  <a:lnTo>
                    <a:pt x="720" y="287"/>
                  </a:lnTo>
                  <a:lnTo>
                    <a:pt x="720" y="287"/>
                  </a:lnTo>
                  <a:close/>
                  <a:moveTo>
                    <a:pt x="720" y="287"/>
                  </a:moveTo>
                  <a:lnTo>
                    <a:pt x="720" y="287"/>
                  </a:lnTo>
                  <a:lnTo>
                    <a:pt x="720" y="287"/>
                  </a:lnTo>
                  <a:close/>
                  <a:moveTo>
                    <a:pt x="945" y="0"/>
                  </a:moveTo>
                  <a:lnTo>
                    <a:pt x="221" y="0"/>
                  </a:lnTo>
                  <a:lnTo>
                    <a:pt x="129" y="116"/>
                  </a:lnTo>
                  <a:lnTo>
                    <a:pt x="129" y="116"/>
                  </a:lnTo>
                  <a:lnTo>
                    <a:pt x="0" y="283"/>
                  </a:lnTo>
                  <a:lnTo>
                    <a:pt x="2" y="284"/>
                  </a:lnTo>
                  <a:lnTo>
                    <a:pt x="132" y="449"/>
                  </a:lnTo>
                  <a:lnTo>
                    <a:pt x="132" y="449"/>
                  </a:lnTo>
                  <a:lnTo>
                    <a:pt x="227" y="572"/>
                  </a:lnTo>
                  <a:lnTo>
                    <a:pt x="943" y="572"/>
                  </a:lnTo>
                  <a:lnTo>
                    <a:pt x="720" y="286"/>
                  </a:lnTo>
                  <a:lnTo>
                    <a:pt x="9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3200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6644704" y="3256198"/>
              <a:ext cx="962025" cy="323850"/>
            </a:xfrm>
            <a:custGeom>
              <a:avLst/>
              <a:gdLst>
                <a:gd name="T0" fmla="*/ 450 w 606"/>
                <a:gd name="T1" fmla="*/ 0 h 204"/>
                <a:gd name="T2" fmla="*/ 1 w 606"/>
                <a:gd name="T3" fmla="*/ 0 h 204"/>
                <a:gd name="T4" fmla="*/ 0 w 606"/>
                <a:gd name="T5" fmla="*/ 1 h 204"/>
                <a:gd name="T6" fmla="*/ 158 w 606"/>
                <a:gd name="T7" fmla="*/ 204 h 204"/>
                <a:gd name="T8" fmla="*/ 606 w 606"/>
                <a:gd name="T9" fmla="*/ 204 h 204"/>
                <a:gd name="T10" fmla="*/ 450 w 606"/>
                <a:gd name="T1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6" h="204">
                  <a:moveTo>
                    <a:pt x="450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158" y="204"/>
                  </a:lnTo>
                  <a:lnTo>
                    <a:pt x="606" y="204"/>
                  </a:lnTo>
                  <a:lnTo>
                    <a:pt x="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" name="Freeform 19"/>
            <p:cNvSpPr/>
            <p:nvPr/>
          </p:nvSpPr>
          <p:spPr bwMode="auto">
            <a:xfrm>
              <a:off x="6646291" y="2797411"/>
              <a:ext cx="712788" cy="458788"/>
            </a:xfrm>
            <a:custGeom>
              <a:avLst/>
              <a:gdLst>
                <a:gd name="T0" fmla="*/ 222 w 449"/>
                <a:gd name="T1" fmla="*/ 0 h 289"/>
                <a:gd name="T2" fmla="*/ 221 w 449"/>
                <a:gd name="T3" fmla="*/ 3 h 289"/>
                <a:gd name="T4" fmla="*/ 0 w 449"/>
                <a:gd name="T5" fmla="*/ 289 h 289"/>
                <a:gd name="T6" fmla="*/ 449 w 449"/>
                <a:gd name="T7" fmla="*/ 289 h 289"/>
                <a:gd name="T8" fmla="*/ 354 w 449"/>
                <a:gd name="T9" fmla="*/ 166 h 289"/>
                <a:gd name="T10" fmla="*/ 354 w 449"/>
                <a:gd name="T11" fmla="*/ 166 h 289"/>
                <a:gd name="T12" fmla="*/ 224 w 449"/>
                <a:gd name="T13" fmla="*/ 1 h 289"/>
                <a:gd name="T14" fmla="*/ 222 w 449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289">
                  <a:moveTo>
                    <a:pt x="222" y="0"/>
                  </a:moveTo>
                  <a:lnTo>
                    <a:pt x="221" y="3"/>
                  </a:lnTo>
                  <a:lnTo>
                    <a:pt x="0" y="289"/>
                  </a:lnTo>
                  <a:lnTo>
                    <a:pt x="449" y="289"/>
                  </a:lnTo>
                  <a:lnTo>
                    <a:pt x="354" y="166"/>
                  </a:lnTo>
                  <a:lnTo>
                    <a:pt x="354" y="166"/>
                  </a:lnTo>
                  <a:lnTo>
                    <a:pt x="224" y="1"/>
                  </a:lnTo>
                  <a:lnTo>
                    <a:pt x="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2" name="Freeform 21"/>
            <p:cNvSpPr>
              <a:spLocks noEditPoints="1"/>
            </p:cNvSpPr>
            <p:nvPr/>
          </p:nvSpPr>
          <p:spPr bwMode="auto">
            <a:xfrm>
              <a:off x="6285929" y="2022711"/>
              <a:ext cx="1316038" cy="1239838"/>
            </a:xfrm>
            <a:custGeom>
              <a:avLst/>
              <a:gdLst>
                <a:gd name="T0" fmla="*/ 3 w 829"/>
                <a:gd name="T1" fmla="*/ 492 h 781"/>
                <a:gd name="T2" fmla="*/ 3 w 829"/>
                <a:gd name="T3" fmla="*/ 492 h 781"/>
                <a:gd name="T4" fmla="*/ 3 w 829"/>
                <a:gd name="T5" fmla="*/ 492 h 781"/>
                <a:gd name="T6" fmla="*/ 3 w 829"/>
                <a:gd name="T7" fmla="*/ 492 h 781"/>
                <a:gd name="T8" fmla="*/ 3 w 829"/>
                <a:gd name="T9" fmla="*/ 492 h 781"/>
                <a:gd name="T10" fmla="*/ 3 w 829"/>
                <a:gd name="T11" fmla="*/ 492 h 781"/>
                <a:gd name="T12" fmla="*/ 829 w 829"/>
                <a:gd name="T13" fmla="*/ 0 h 781"/>
                <a:gd name="T14" fmla="*/ 381 w 829"/>
                <a:gd name="T15" fmla="*/ 0 h 781"/>
                <a:gd name="T16" fmla="*/ 0 w 829"/>
                <a:gd name="T17" fmla="*/ 492 h 781"/>
                <a:gd name="T18" fmla="*/ 0 w 829"/>
                <a:gd name="T19" fmla="*/ 492 h 781"/>
                <a:gd name="T20" fmla="*/ 223 w 829"/>
                <a:gd name="T21" fmla="*/ 781 h 781"/>
                <a:gd name="T22" fmla="*/ 226 w 829"/>
                <a:gd name="T23" fmla="*/ 778 h 781"/>
                <a:gd name="T24" fmla="*/ 3 w 829"/>
                <a:gd name="T25" fmla="*/ 492 h 781"/>
                <a:gd name="T26" fmla="*/ 3 w 829"/>
                <a:gd name="T27" fmla="*/ 492 h 781"/>
                <a:gd name="T28" fmla="*/ 3 w 829"/>
                <a:gd name="T29" fmla="*/ 492 h 781"/>
                <a:gd name="T30" fmla="*/ 3 w 829"/>
                <a:gd name="T31" fmla="*/ 492 h 781"/>
                <a:gd name="T32" fmla="*/ 3 w 829"/>
                <a:gd name="T33" fmla="*/ 492 h 781"/>
                <a:gd name="T34" fmla="*/ 3 w 829"/>
                <a:gd name="T35" fmla="*/ 491 h 781"/>
                <a:gd name="T36" fmla="*/ 141 w 829"/>
                <a:gd name="T37" fmla="*/ 313 h 781"/>
                <a:gd name="T38" fmla="*/ 226 w 829"/>
                <a:gd name="T39" fmla="*/ 205 h 781"/>
                <a:gd name="T40" fmla="*/ 227 w 829"/>
                <a:gd name="T41" fmla="*/ 205 h 781"/>
                <a:gd name="T42" fmla="*/ 670 w 829"/>
                <a:gd name="T43" fmla="*/ 205 h 781"/>
                <a:gd name="T44" fmla="*/ 829 w 829"/>
                <a:gd name="T45" fmla="*/ 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9" h="781">
                  <a:moveTo>
                    <a:pt x="3" y="492"/>
                  </a:moveTo>
                  <a:lnTo>
                    <a:pt x="3" y="492"/>
                  </a:lnTo>
                  <a:lnTo>
                    <a:pt x="3" y="492"/>
                  </a:lnTo>
                  <a:close/>
                  <a:moveTo>
                    <a:pt x="3" y="492"/>
                  </a:moveTo>
                  <a:lnTo>
                    <a:pt x="3" y="492"/>
                  </a:lnTo>
                  <a:lnTo>
                    <a:pt x="3" y="492"/>
                  </a:lnTo>
                  <a:close/>
                  <a:moveTo>
                    <a:pt x="829" y="0"/>
                  </a:moveTo>
                  <a:lnTo>
                    <a:pt x="381" y="0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223" y="781"/>
                  </a:lnTo>
                  <a:lnTo>
                    <a:pt x="226" y="778"/>
                  </a:lnTo>
                  <a:lnTo>
                    <a:pt x="3" y="492"/>
                  </a:lnTo>
                  <a:lnTo>
                    <a:pt x="3" y="492"/>
                  </a:lnTo>
                  <a:lnTo>
                    <a:pt x="3" y="492"/>
                  </a:lnTo>
                  <a:lnTo>
                    <a:pt x="3" y="492"/>
                  </a:lnTo>
                  <a:lnTo>
                    <a:pt x="3" y="492"/>
                  </a:lnTo>
                  <a:lnTo>
                    <a:pt x="3" y="491"/>
                  </a:lnTo>
                  <a:lnTo>
                    <a:pt x="141" y="313"/>
                  </a:lnTo>
                  <a:lnTo>
                    <a:pt x="226" y="205"/>
                  </a:lnTo>
                  <a:lnTo>
                    <a:pt x="227" y="205"/>
                  </a:lnTo>
                  <a:lnTo>
                    <a:pt x="670" y="205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3" name="Freeform 23"/>
            <p:cNvSpPr>
              <a:spLocks noEditPoints="1"/>
            </p:cNvSpPr>
            <p:nvPr/>
          </p:nvSpPr>
          <p:spPr bwMode="auto">
            <a:xfrm>
              <a:off x="6290691" y="2348148"/>
              <a:ext cx="1058863" cy="455613"/>
            </a:xfrm>
            <a:custGeom>
              <a:avLst/>
              <a:gdLst>
                <a:gd name="T0" fmla="*/ 138 w 667"/>
                <a:gd name="T1" fmla="*/ 108 h 287"/>
                <a:gd name="T2" fmla="*/ 0 w 667"/>
                <a:gd name="T3" fmla="*/ 286 h 287"/>
                <a:gd name="T4" fmla="*/ 0 w 667"/>
                <a:gd name="T5" fmla="*/ 287 h 287"/>
                <a:gd name="T6" fmla="*/ 138 w 667"/>
                <a:gd name="T7" fmla="*/ 108 h 287"/>
                <a:gd name="T8" fmla="*/ 667 w 667"/>
                <a:gd name="T9" fmla="*/ 0 h 287"/>
                <a:gd name="T10" fmla="*/ 224 w 667"/>
                <a:gd name="T11" fmla="*/ 0 h 287"/>
                <a:gd name="T12" fmla="*/ 446 w 667"/>
                <a:gd name="T13" fmla="*/ 283 h 287"/>
                <a:gd name="T14" fmla="*/ 575 w 667"/>
                <a:gd name="T15" fmla="*/ 116 h 287"/>
                <a:gd name="T16" fmla="*/ 575 w 667"/>
                <a:gd name="T17" fmla="*/ 116 h 287"/>
                <a:gd name="T18" fmla="*/ 667 w 667"/>
                <a:gd name="T1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7" h="287">
                  <a:moveTo>
                    <a:pt x="138" y="108"/>
                  </a:moveTo>
                  <a:lnTo>
                    <a:pt x="0" y="286"/>
                  </a:lnTo>
                  <a:lnTo>
                    <a:pt x="0" y="287"/>
                  </a:lnTo>
                  <a:lnTo>
                    <a:pt x="138" y="108"/>
                  </a:lnTo>
                  <a:close/>
                  <a:moveTo>
                    <a:pt x="667" y="0"/>
                  </a:moveTo>
                  <a:lnTo>
                    <a:pt x="224" y="0"/>
                  </a:lnTo>
                  <a:lnTo>
                    <a:pt x="446" y="283"/>
                  </a:lnTo>
                  <a:lnTo>
                    <a:pt x="575" y="116"/>
                  </a:lnTo>
                  <a:lnTo>
                    <a:pt x="575" y="116"/>
                  </a:lnTo>
                  <a:lnTo>
                    <a:pt x="6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6290691" y="2348148"/>
              <a:ext cx="708025" cy="908050"/>
            </a:xfrm>
            <a:custGeom>
              <a:avLst/>
              <a:gdLst>
                <a:gd name="T0" fmla="*/ 224 w 446"/>
                <a:gd name="T1" fmla="*/ 0 h 572"/>
                <a:gd name="T2" fmla="*/ 223 w 446"/>
                <a:gd name="T3" fmla="*/ 0 h 572"/>
                <a:gd name="T4" fmla="*/ 138 w 446"/>
                <a:gd name="T5" fmla="*/ 108 h 572"/>
                <a:gd name="T6" fmla="*/ 0 w 446"/>
                <a:gd name="T7" fmla="*/ 287 h 572"/>
                <a:gd name="T8" fmla="*/ 223 w 446"/>
                <a:gd name="T9" fmla="*/ 572 h 572"/>
                <a:gd name="T10" fmla="*/ 224 w 446"/>
                <a:gd name="T11" fmla="*/ 572 h 572"/>
                <a:gd name="T12" fmla="*/ 445 w 446"/>
                <a:gd name="T13" fmla="*/ 286 h 572"/>
                <a:gd name="T14" fmla="*/ 446 w 446"/>
                <a:gd name="T15" fmla="*/ 283 h 572"/>
                <a:gd name="T16" fmla="*/ 224 w 446"/>
                <a:gd name="T17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6" h="572">
                  <a:moveTo>
                    <a:pt x="224" y="0"/>
                  </a:moveTo>
                  <a:lnTo>
                    <a:pt x="223" y="0"/>
                  </a:lnTo>
                  <a:lnTo>
                    <a:pt x="138" y="108"/>
                  </a:lnTo>
                  <a:lnTo>
                    <a:pt x="0" y="287"/>
                  </a:lnTo>
                  <a:lnTo>
                    <a:pt x="223" y="572"/>
                  </a:lnTo>
                  <a:lnTo>
                    <a:pt x="224" y="572"/>
                  </a:lnTo>
                  <a:lnTo>
                    <a:pt x="445" y="286"/>
                  </a:lnTo>
                  <a:lnTo>
                    <a:pt x="446" y="283"/>
                  </a:lnTo>
                  <a:lnTo>
                    <a:pt x="2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5" name="Freeform 35"/>
            <p:cNvSpPr/>
            <p:nvPr/>
          </p:nvSpPr>
          <p:spPr bwMode="auto">
            <a:xfrm>
              <a:off x="6917754" y="1781411"/>
              <a:ext cx="869950" cy="204788"/>
            </a:xfrm>
            <a:custGeom>
              <a:avLst/>
              <a:gdLst>
                <a:gd name="T0" fmla="*/ 548 w 548"/>
                <a:gd name="T1" fmla="*/ 0 h 129"/>
                <a:gd name="T2" fmla="*/ 99 w 548"/>
                <a:gd name="T3" fmla="*/ 0 h 129"/>
                <a:gd name="T4" fmla="*/ 0 w 548"/>
                <a:gd name="T5" fmla="*/ 129 h 129"/>
                <a:gd name="T6" fmla="*/ 447 w 548"/>
                <a:gd name="T7" fmla="*/ 129 h 129"/>
                <a:gd name="T8" fmla="*/ 548 w 54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29">
                  <a:moveTo>
                    <a:pt x="548" y="0"/>
                  </a:moveTo>
                  <a:lnTo>
                    <a:pt x="99" y="0"/>
                  </a:lnTo>
                  <a:lnTo>
                    <a:pt x="0" y="129"/>
                  </a:lnTo>
                  <a:lnTo>
                    <a:pt x="447" y="129"/>
                  </a:lnTo>
                  <a:lnTo>
                    <a:pt x="5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6" name="Freeform 37"/>
            <p:cNvSpPr/>
            <p:nvPr/>
          </p:nvSpPr>
          <p:spPr bwMode="auto">
            <a:xfrm>
              <a:off x="7093966" y="1541698"/>
              <a:ext cx="869950" cy="203200"/>
            </a:xfrm>
            <a:custGeom>
              <a:avLst/>
              <a:gdLst>
                <a:gd name="T0" fmla="*/ 548 w 548"/>
                <a:gd name="T1" fmla="*/ 0 h 128"/>
                <a:gd name="T2" fmla="*/ 99 w 548"/>
                <a:gd name="T3" fmla="*/ 0 h 128"/>
                <a:gd name="T4" fmla="*/ 0 w 548"/>
                <a:gd name="T5" fmla="*/ 128 h 128"/>
                <a:gd name="T6" fmla="*/ 447 w 548"/>
                <a:gd name="T7" fmla="*/ 128 h 128"/>
                <a:gd name="T8" fmla="*/ 548 w 5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28">
                  <a:moveTo>
                    <a:pt x="548" y="0"/>
                  </a:moveTo>
                  <a:lnTo>
                    <a:pt x="99" y="0"/>
                  </a:lnTo>
                  <a:lnTo>
                    <a:pt x="0" y="128"/>
                  </a:lnTo>
                  <a:lnTo>
                    <a:pt x="447" y="128"/>
                  </a:lnTo>
                  <a:lnTo>
                    <a:pt x="5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Freeform 39"/>
            <p:cNvSpPr>
              <a:spLocks noEditPoints="1"/>
            </p:cNvSpPr>
            <p:nvPr/>
          </p:nvSpPr>
          <p:spPr bwMode="auto">
            <a:xfrm>
              <a:off x="7270179" y="1309923"/>
              <a:ext cx="869950" cy="203200"/>
            </a:xfrm>
            <a:custGeom>
              <a:avLst/>
              <a:gdLst>
                <a:gd name="T0" fmla="*/ 260 w 548"/>
                <a:gd name="T1" fmla="*/ 90 h 128"/>
                <a:gd name="T2" fmla="*/ 260 w 548"/>
                <a:gd name="T3" fmla="*/ 90 h 128"/>
                <a:gd name="T4" fmla="*/ 260 w 548"/>
                <a:gd name="T5" fmla="*/ 90 h 128"/>
                <a:gd name="T6" fmla="*/ 260 w 548"/>
                <a:gd name="T7" fmla="*/ 90 h 128"/>
                <a:gd name="T8" fmla="*/ 548 w 548"/>
                <a:gd name="T9" fmla="*/ 0 h 128"/>
                <a:gd name="T10" fmla="*/ 99 w 548"/>
                <a:gd name="T11" fmla="*/ 0 h 128"/>
                <a:gd name="T12" fmla="*/ 0 w 548"/>
                <a:gd name="T13" fmla="*/ 128 h 128"/>
                <a:gd name="T14" fmla="*/ 447 w 548"/>
                <a:gd name="T15" fmla="*/ 128 h 128"/>
                <a:gd name="T16" fmla="*/ 548 w 548"/>
                <a:gd name="T1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8" h="128">
                  <a:moveTo>
                    <a:pt x="260" y="90"/>
                  </a:moveTo>
                  <a:lnTo>
                    <a:pt x="260" y="90"/>
                  </a:lnTo>
                  <a:lnTo>
                    <a:pt x="260" y="90"/>
                  </a:lnTo>
                  <a:lnTo>
                    <a:pt x="260" y="90"/>
                  </a:lnTo>
                  <a:close/>
                  <a:moveTo>
                    <a:pt x="548" y="0"/>
                  </a:moveTo>
                  <a:lnTo>
                    <a:pt x="99" y="0"/>
                  </a:lnTo>
                  <a:lnTo>
                    <a:pt x="0" y="128"/>
                  </a:lnTo>
                  <a:lnTo>
                    <a:pt x="447" y="128"/>
                  </a:lnTo>
                  <a:lnTo>
                    <a:pt x="5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25" name="Group 299"/>
          <p:cNvGrpSpPr/>
          <p:nvPr/>
        </p:nvGrpSpPr>
        <p:grpSpPr>
          <a:xfrm>
            <a:off x="3209391" y="1833009"/>
            <a:ext cx="3503613" cy="1557338"/>
            <a:chOff x="769288" y="1041635"/>
            <a:chExt cx="3503613" cy="1557338"/>
          </a:xfrm>
          <a:solidFill>
            <a:srgbClr val="435369"/>
          </a:solidFill>
        </p:grpSpPr>
        <p:sp>
          <p:nvSpPr>
            <p:cNvPr id="26" name="Freeform 47"/>
            <p:cNvSpPr>
              <a:spLocks noEditPoints="1"/>
            </p:cNvSpPr>
            <p:nvPr/>
          </p:nvSpPr>
          <p:spPr bwMode="auto">
            <a:xfrm>
              <a:off x="2279001" y="1367072"/>
              <a:ext cx="1639888" cy="917575"/>
            </a:xfrm>
            <a:custGeom>
              <a:avLst/>
              <a:gdLst>
                <a:gd name="T0" fmla="*/ 225 w 1033"/>
                <a:gd name="T1" fmla="*/ 292 h 578"/>
                <a:gd name="T2" fmla="*/ 225 w 1033"/>
                <a:gd name="T3" fmla="*/ 292 h 578"/>
                <a:gd name="T4" fmla="*/ 225 w 1033"/>
                <a:gd name="T5" fmla="*/ 292 h 578"/>
                <a:gd name="T6" fmla="*/ 225 w 1033"/>
                <a:gd name="T7" fmla="*/ 292 h 578"/>
                <a:gd name="T8" fmla="*/ 225 w 1033"/>
                <a:gd name="T9" fmla="*/ 292 h 578"/>
                <a:gd name="T10" fmla="*/ 225 w 1033"/>
                <a:gd name="T11" fmla="*/ 292 h 578"/>
                <a:gd name="T12" fmla="*/ 225 w 1033"/>
                <a:gd name="T13" fmla="*/ 292 h 578"/>
                <a:gd name="T14" fmla="*/ 225 w 1033"/>
                <a:gd name="T15" fmla="*/ 292 h 578"/>
                <a:gd name="T16" fmla="*/ 225 w 1033"/>
                <a:gd name="T17" fmla="*/ 292 h 578"/>
                <a:gd name="T18" fmla="*/ 228 w 1033"/>
                <a:gd name="T19" fmla="*/ 290 h 578"/>
                <a:gd name="T20" fmla="*/ 228 w 1033"/>
                <a:gd name="T21" fmla="*/ 290 h 578"/>
                <a:gd name="T22" fmla="*/ 228 w 1033"/>
                <a:gd name="T23" fmla="*/ 290 h 578"/>
                <a:gd name="T24" fmla="*/ 228 w 1033"/>
                <a:gd name="T25" fmla="*/ 290 h 578"/>
                <a:gd name="T26" fmla="*/ 228 w 1033"/>
                <a:gd name="T27" fmla="*/ 290 h 578"/>
                <a:gd name="T28" fmla="*/ 583 w 1033"/>
                <a:gd name="T29" fmla="*/ 0 h 578"/>
                <a:gd name="T30" fmla="*/ 2 w 1033"/>
                <a:gd name="T31" fmla="*/ 0 h 578"/>
                <a:gd name="T32" fmla="*/ 225 w 1033"/>
                <a:gd name="T33" fmla="*/ 289 h 578"/>
                <a:gd name="T34" fmla="*/ 0 w 1033"/>
                <a:gd name="T35" fmla="*/ 578 h 578"/>
                <a:gd name="T36" fmla="*/ 581 w 1033"/>
                <a:gd name="T37" fmla="*/ 578 h 578"/>
                <a:gd name="T38" fmla="*/ 678 w 1033"/>
                <a:gd name="T39" fmla="*/ 455 h 578"/>
                <a:gd name="T40" fmla="*/ 678 w 1033"/>
                <a:gd name="T41" fmla="*/ 455 h 578"/>
                <a:gd name="T42" fmla="*/ 808 w 1033"/>
                <a:gd name="T43" fmla="*/ 290 h 578"/>
                <a:gd name="T44" fmla="*/ 805 w 1033"/>
                <a:gd name="T45" fmla="*/ 287 h 578"/>
                <a:gd name="T46" fmla="*/ 675 w 1033"/>
                <a:gd name="T47" fmla="*/ 116 h 578"/>
                <a:gd name="T48" fmla="*/ 675 w 1033"/>
                <a:gd name="T49" fmla="*/ 116 h 578"/>
                <a:gd name="T50" fmla="*/ 583 w 1033"/>
                <a:gd name="T51" fmla="*/ 0 h 578"/>
                <a:gd name="T52" fmla="*/ 1031 w 1033"/>
                <a:gd name="T53" fmla="*/ 0 h 578"/>
                <a:gd name="T54" fmla="*/ 1030 w 1033"/>
                <a:gd name="T55" fmla="*/ 0 h 578"/>
                <a:gd name="T56" fmla="*/ 1031 w 1033"/>
                <a:gd name="T57" fmla="*/ 3 h 578"/>
                <a:gd name="T58" fmla="*/ 1033 w 1033"/>
                <a:gd name="T59" fmla="*/ 1 h 578"/>
                <a:gd name="T60" fmla="*/ 1031 w 1033"/>
                <a:gd name="T61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3" h="578"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8" y="290"/>
                  </a:moveTo>
                  <a:lnTo>
                    <a:pt x="228" y="290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28" y="290"/>
                  </a:lnTo>
                  <a:close/>
                  <a:moveTo>
                    <a:pt x="583" y="0"/>
                  </a:moveTo>
                  <a:lnTo>
                    <a:pt x="2" y="0"/>
                  </a:lnTo>
                  <a:lnTo>
                    <a:pt x="225" y="289"/>
                  </a:lnTo>
                  <a:lnTo>
                    <a:pt x="0" y="578"/>
                  </a:lnTo>
                  <a:lnTo>
                    <a:pt x="581" y="578"/>
                  </a:lnTo>
                  <a:lnTo>
                    <a:pt x="678" y="455"/>
                  </a:lnTo>
                  <a:lnTo>
                    <a:pt x="678" y="455"/>
                  </a:lnTo>
                  <a:lnTo>
                    <a:pt x="808" y="290"/>
                  </a:lnTo>
                  <a:lnTo>
                    <a:pt x="805" y="287"/>
                  </a:lnTo>
                  <a:lnTo>
                    <a:pt x="675" y="116"/>
                  </a:lnTo>
                  <a:lnTo>
                    <a:pt x="675" y="116"/>
                  </a:lnTo>
                  <a:lnTo>
                    <a:pt x="583" y="0"/>
                  </a:lnTo>
                  <a:close/>
                  <a:moveTo>
                    <a:pt x="1031" y="0"/>
                  </a:moveTo>
                  <a:lnTo>
                    <a:pt x="1030" y="0"/>
                  </a:lnTo>
                  <a:lnTo>
                    <a:pt x="1031" y="3"/>
                  </a:lnTo>
                  <a:lnTo>
                    <a:pt x="1033" y="1"/>
                  </a:lnTo>
                  <a:lnTo>
                    <a:pt x="10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3200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7" name="Freeform 57"/>
            <p:cNvSpPr/>
            <p:nvPr/>
          </p:nvSpPr>
          <p:spPr bwMode="auto">
            <a:xfrm>
              <a:off x="2952101" y="1041635"/>
              <a:ext cx="962025" cy="325438"/>
            </a:xfrm>
            <a:custGeom>
              <a:avLst/>
              <a:gdLst>
                <a:gd name="T0" fmla="*/ 448 w 606"/>
                <a:gd name="T1" fmla="*/ 0 h 205"/>
                <a:gd name="T2" fmla="*/ 0 w 606"/>
                <a:gd name="T3" fmla="*/ 0 h 205"/>
                <a:gd name="T4" fmla="*/ 159 w 606"/>
                <a:gd name="T5" fmla="*/ 205 h 205"/>
                <a:gd name="T6" fmla="*/ 606 w 606"/>
                <a:gd name="T7" fmla="*/ 205 h 205"/>
                <a:gd name="T8" fmla="*/ 448 w 606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205">
                  <a:moveTo>
                    <a:pt x="448" y="0"/>
                  </a:moveTo>
                  <a:lnTo>
                    <a:pt x="0" y="0"/>
                  </a:lnTo>
                  <a:lnTo>
                    <a:pt x="159" y="205"/>
                  </a:lnTo>
                  <a:lnTo>
                    <a:pt x="606" y="205"/>
                  </a:lnTo>
                  <a:lnTo>
                    <a:pt x="4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8" name="Freeform 59"/>
            <p:cNvSpPr/>
            <p:nvPr/>
          </p:nvSpPr>
          <p:spPr bwMode="auto">
            <a:xfrm>
              <a:off x="3204513" y="1367072"/>
              <a:ext cx="711200" cy="460375"/>
            </a:xfrm>
            <a:custGeom>
              <a:avLst/>
              <a:gdLst>
                <a:gd name="T0" fmla="*/ 447 w 448"/>
                <a:gd name="T1" fmla="*/ 0 h 290"/>
                <a:gd name="T2" fmla="*/ 0 w 448"/>
                <a:gd name="T3" fmla="*/ 0 h 290"/>
                <a:gd name="T4" fmla="*/ 92 w 448"/>
                <a:gd name="T5" fmla="*/ 116 h 290"/>
                <a:gd name="T6" fmla="*/ 92 w 448"/>
                <a:gd name="T7" fmla="*/ 116 h 290"/>
                <a:gd name="T8" fmla="*/ 222 w 448"/>
                <a:gd name="T9" fmla="*/ 287 h 290"/>
                <a:gd name="T10" fmla="*/ 225 w 448"/>
                <a:gd name="T11" fmla="*/ 290 h 290"/>
                <a:gd name="T12" fmla="*/ 225 w 448"/>
                <a:gd name="T13" fmla="*/ 289 h 290"/>
                <a:gd name="T14" fmla="*/ 448 w 448"/>
                <a:gd name="T15" fmla="*/ 3 h 290"/>
                <a:gd name="T16" fmla="*/ 447 w 448"/>
                <a:gd name="T1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290">
                  <a:moveTo>
                    <a:pt x="447" y="0"/>
                  </a:moveTo>
                  <a:lnTo>
                    <a:pt x="0" y="0"/>
                  </a:lnTo>
                  <a:lnTo>
                    <a:pt x="92" y="116"/>
                  </a:lnTo>
                  <a:lnTo>
                    <a:pt x="92" y="116"/>
                  </a:lnTo>
                  <a:lnTo>
                    <a:pt x="222" y="287"/>
                  </a:lnTo>
                  <a:lnTo>
                    <a:pt x="225" y="290"/>
                  </a:lnTo>
                  <a:lnTo>
                    <a:pt x="225" y="289"/>
                  </a:lnTo>
                  <a:lnTo>
                    <a:pt x="448" y="3"/>
                  </a:lnTo>
                  <a:lnTo>
                    <a:pt x="4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9" name="Freeform 71"/>
            <p:cNvSpPr>
              <a:spLocks noEditPoints="1"/>
            </p:cNvSpPr>
            <p:nvPr/>
          </p:nvSpPr>
          <p:spPr bwMode="auto">
            <a:xfrm>
              <a:off x="2956863" y="1822685"/>
              <a:ext cx="1316038" cy="776288"/>
            </a:xfrm>
            <a:custGeom>
              <a:avLst/>
              <a:gdLst>
                <a:gd name="T0" fmla="*/ 601 w 829"/>
                <a:gd name="T1" fmla="*/ 291 h 489"/>
                <a:gd name="T2" fmla="*/ 154 w 829"/>
                <a:gd name="T3" fmla="*/ 291 h 489"/>
                <a:gd name="T4" fmla="*/ 0 w 829"/>
                <a:gd name="T5" fmla="*/ 489 h 489"/>
                <a:gd name="T6" fmla="*/ 448 w 829"/>
                <a:gd name="T7" fmla="*/ 489 h 489"/>
                <a:gd name="T8" fmla="*/ 603 w 829"/>
                <a:gd name="T9" fmla="*/ 292 h 489"/>
                <a:gd name="T10" fmla="*/ 601 w 829"/>
                <a:gd name="T11" fmla="*/ 291 h 489"/>
                <a:gd name="T12" fmla="*/ 829 w 829"/>
                <a:gd name="T13" fmla="*/ 0 h 489"/>
                <a:gd name="T14" fmla="*/ 829 w 829"/>
                <a:gd name="T15" fmla="*/ 2 h 489"/>
                <a:gd name="T16" fmla="*/ 829 w 829"/>
                <a:gd name="T17" fmla="*/ 2 h 489"/>
                <a:gd name="T18" fmla="*/ 829 w 829"/>
                <a:gd name="T1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9" h="489">
                  <a:moveTo>
                    <a:pt x="601" y="291"/>
                  </a:moveTo>
                  <a:lnTo>
                    <a:pt x="154" y="291"/>
                  </a:lnTo>
                  <a:lnTo>
                    <a:pt x="0" y="489"/>
                  </a:lnTo>
                  <a:lnTo>
                    <a:pt x="448" y="489"/>
                  </a:lnTo>
                  <a:lnTo>
                    <a:pt x="603" y="292"/>
                  </a:lnTo>
                  <a:lnTo>
                    <a:pt x="601" y="291"/>
                  </a:lnTo>
                  <a:close/>
                  <a:moveTo>
                    <a:pt x="829" y="0"/>
                  </a:moveTo>
                  <a:lnTo>
                    <a:pt x="829" y="2"/>
                  </a:lnTo>
                  <a:lnTo>
                    <a:pt x="829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0" name="Freeform 73"/>
            <p:cNvSpPr/>
            <p:nvPr/>
          </p:nvSpPr>
          <p:spPr bwMode="auto">
            <a:xfrm>
              <a:off x="3201338" y="1827447"/>
              <a:ext cx="709613" cy="457200"/>
            </a:xfrm>
            <a:custGeom>
              <a:avLst/>
              <a:gdLst>
                <a:gd name="T0" fmla="*/ 227 w 447"/>
                <a:gd name="T1" fmla="*/ 0 h 288"/>
                <a:gd name="T2" fmla="*/ 97 w 447"/>
                <a:gd name="T3" fmla="*/ 165 h 288"/>
                <a:gd name="T4" fmla="*/ 97 w 447"/>
                <a:gd name="T5" fmla="*/ 165 h 288"/>
                <a:gd name="T6" fmla="*/ 0 w 447"/>
                <a:gd name="T7" fmla="*/ 288 h 288"/>
                <a:gd name="T8" fmla="*/ 447 w 447"/>
                <a:gd name="T9" fmla="*/ 288 h 288"/>
                <a:gd name="T10" fmla="*/ 227 w 447"/>
                <a:gd name="T1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288">
                  <a:moveTo>
                    <a:pt x="227" y="0"/>
                  </a:moveTo>
                  <a:lnTo>
                    <a:pt x="97" y="165"/>
                  </a:lnTo>
                  <a:lnTo>
                    <a:pt x="97" y="165"/>
                  </a:lnTo>
                  <a:lnTo>
                    <a:pt x="0" y="288"/>
                  </a:lnTo>
                  <a:lnTo>
                    <a:pt x="447" y="288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1" name="Freeform 77"/>
            <p:cNvSpPr/>
            <p:nvPr/>
          </p:nvSpPr>
          <p:spPr bwMode="auto">
            <a:xfrm>
              <a:off x="3561701" y="1371835"/>
              <a:ext cx="706438" cy="912813"/>
            </a:xfrm>
            <a:custGeom>
              <a:avLst/>
              <a:gdLst>
                <a:gd name="T0" fmla="*/ 223 w 445"/>
                <a:gd name="T1" fmla="*/ 0 h 575"/>
                <a:gd name="T2" fmla="*/ 0 w 445"/>
                <a:gd name="T3" fmla="*/ 286 h 575"/>
                <a:gd name="T4" fmla="*/ 0 w 445"/>
                <a:gd name="T5" fmla="*/ 287 h 575"/>
                <a:gd name="T6" fmla="*/ 220 w 445"/>
                <a:gd name="T7" fmla="*/ 575 h 575"/>
                <a:gd name="T8" fmla="*/ 222 w 445"/>
                <a:gd name="T9" fmla="*/ 575 h 575"/>
                <a:gd name="T10" fmla="*/ 445 w 445"/>
                <a:gd name="T11" fmla="*/ 286 h 575"/>
                <a:gd name="T12" fmla="*/ 223 w 445"/>
                <a:gd name="T1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575">
                  <a:moveTo>
                    <a:pt x="223" y="0"/>
                  </a:moveTo>
                  <a:lnTo>
                    <a:pt x="0" y="286"/>
                  </a:lnTo>
                  <a:lnTo>
                    <a:pt x="0" y="287"/>
                  </a:lnTo>
                  <a:lnTo>
                    <a:pt x="220" y="575"/>
                  </a:lnTo>
                  <a:lnTo>
                    <a:pt x="222" y="575"/>
                  </a:lnTo>
                  <a:lnTo>
                    <a:pt x="445" y="286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2" name="Freeform 200"/>
            <p:cNvSpPr>
              <a:spLocks noEditPoints="1"/>
            </p:cNvSpPr>
            <p:nvPr/>
          </p:nvSpPr>
          <p:spPr bwMode="auto">
            <a:xfrm>
              <a:off x="1658288" y="1357547"/>
              <a:ext cx="809625" cy="927100"/>
            </a:xfrm>
            <a:custGeom>
              <a:avLst/>
              <a:gdLst>
                <a:gd name="T0" fmla="*/ 223 w 510"/>
                <a:gd name="T1" fmla="*/ 293 h 584"/>
                <a:gd name="T2" fmla="*/ 223 w 510"/>
                <a:gd name="T3" fmla="*/ 293 h 584"/>
                <a:gd name="T4" fmla="*/ 223 w 510"/>
                <a:gd name="T5" fmla="*/ 293 h 584"/>
                <a:gd name="T6" fmla="*/ 223 w 510"/>
                <a:gd name="T7" fmla="*/ 293 h 584"/>
                <a:gd name="T8" fmla="*/ 223 w 510"/>
                <a:gd name="T9" fmla="*/ 293 h 584"/>
                <a:gd name="T10" fmla="*/ 223 w 510"/>
                <a:gd name="T11" fmla="*/ 293 h 584"/>
                <a:gd name="T12" fmla="*/ 223 w 510"/>
                <a:gd name="T13" fmla="*/ 293 h 584"/>
                <a:gd name="T14" fmla="*/ 223 w 510"/>
                <a:gd name="T15" fmla="*/ 293 h 584"/>
                <a:gd name="T16" fmla="*/ 223 w 510"/>
                <a:gd name="T17" fmla="*/ 293 h 584"/>
                <a:gd name="T18" fmla="*/ 226 w 510"/>
                <a:gd name="T19" fmla="*/ 293 h 584"/>
                <a:gd name="T20" fmla="*/ 226 w 510"/>
                <a:gd name="T21" fmla="*/ 293 h 584"/>
                <a:gd name="T22" fmla="*/ 226 w 510"/>
                <a:gd name="T23" fmla="*/ 293 h 584"/>
                <a:gd name="T24" fmla="*/ 226 w 510"/>
                <a:gd name="T25" fmla="*/ 293 h 584"/>
                <a:gd name="T26" fmla="*/ 226 w 510"/>
                <a:gd name="T27" fmla="*/ 293 h 584"/>
                <a:gd name="T28" fmla="*/ 286 w 510"/>
                <a:gd name="T29" fmla="*/ 0 h 584"/>
                <a:gd name="T30" fmla="*/ 2 w 510"/>
                <a:gd name="T31" fmla="*/ 0 h 584"/>
                <a:gd name="T32" fmla="*/ 223 w 510"/>
                <a:gd name="T33" fmla="*/ 292 h 584"/>
                <a:gd name="T34" fmla="*/ 0 w 510"/>
                <a:gd name="T35" fmla="*/ 584 h 584"/>
                <a:gd name="T36" fmla="*/ 285 w 510"/>
                <a:gd name="T37" fmla="*/ 584 h 584"/>
                <a:gd name="T38" fmla="*/ 510 w 510"/>
                <a:gd name="T39" fmla="*/ 292 h 584"/>
                <a:gd name="T40" fmla="*/ 286 w 510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0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286" y="0"/>
                  </a:moveTo>
                  <a:lnTo>
                    <a:pt x="2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285" y="584"/>
                  </a:lnTo>
                  <a:lnTo>
                    <a:pt x="510" y="292"/>
                  </a:lnTo>
                  <a:lnTo>
                    <a:pt x="286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3" name="Freeform 217"/>
            <p:cNvSpPr>
              <a:spLocks noEditPoints="1"/>
            </p:cNvSpPr>
            <p:nvPr/>
          </p:nvSpPr>
          <p:spPr bwMode="auto">
            <a:xfrm>
              <a:off x="1204263" y="1357547"/>
              <a:ext cx="614363" cy="927100"/>
            </a:xfrm>
            <a:custGeom>
              <a:avLst/>
              <a:gdLst>
                <a:gd name="T0" fmla="*/ 223 w 387"/>
                <a:gd name="T1" fmla="*/ 293 h 584"/>
                <a:gd name="T2" fmla="*/ 223 w 387"/>
                <a:gd name="T3" fmla="*/ 293 h 584"/>
                <a:gd name="T4" fmla="*/ 223 w 387"/>
                <a:gd name="T5" fmla="*/ 293 h 584"/>
                <a:gd name="T6" fmla="*/ 223 w 387"/>
                <a:gd name="T7" fmla="*/ 293 h 584"/>
                <a:gd name="T8" fmla="*/ 223 w 387"/>
                <a:gd name="T9" fmla="*/ 293 h 584"/>
                <a:gd name="T10" fmla="*/ 223 w 387"/>
                <a:gd name="T11" fmla="*/ 293 h 584"/>
                <a:gd name="T12" fmla="*/ 223 w 387"/>
                <a:gd name="T13" fmla="*/ 293 h 584"/>
                <a:gd name="T14" fmla="*/ 223 w 387"/>
                <a:gd name="T15" fmla="*/ 293 h 584"/>
                <a:gd name="T16" fmla="*/ 223 w 387"/>
                <a:gd name="T17" fmla="*/ 293 h 584"/>
                <a:gd name="T18" fmla="*/ 226 w 387"/>
                <a:gd name="T19" fmla="*/ 293 h 584"/>
                <a:gd name="T20" fmla="*/ 226 w 387"/>
                <a:gd name="T21" fmla="*/ 293 h 584"/>
                <a:gd name="T22" fmla="*/ 226 w 387"/>
                <a:gd name="T23" fmla="*/ 293 h 584"/>
                <a:gd name="T24" fmla="*/ 226 w 387"/>
                <a:gd name="T25" fmla="*/ 293 h 584"/>
                <a:gd name="T26" fmla="*/ 226 w 387"/>
                <a:gd name="T27" fmla="*/ 293 h 584"/>
                <a:gd name="T28" fmla="*/ 163 w 387"/>
                <a:gd name="T29" fmla="*/ 0 h 584"/>
                <a:gd name="T30" fmla="*/ 1 w 387"/>
                <a:gd name="T31" fmla="*/ 0 h 584"/>
                <a:gd name="T32" fmla="*/ 223 w 387"/>
                <a:gd name="T33" fmla="*/ 292 h 584"/>
                <a:gd name="T34" fmla="*/ 0 w 387"/>
                <a:gd name="T35" fmla="*/ 584 h 584"/>
                <a:gd name="T36" fmla="*/ 162 w 387"/>
                <a:gd name="T37" fmla="*/ 584 h 584"/>
                <a:gd name="T38" fmla="*/ 387 w 387"/>
                <a:gd name="T39" fmla="*/ 292 h 584"/>
                <a:gd name="T40" fmla="*/ 163 w 387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7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163" y="0"/>
                  </a:moveTo>
                  <a:lnTo>
                    <a:pt x="1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162" y="584"/>
                  </a:lnTo>
                  <a:lnTo>
                    <a:pt x="387" y="292"/>
                  </a:lnTo>
                  <a:lnTo>
                    <a:pt x="163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4" name="Freeform 233"/>
            <p:cNvSpPr>
              <a:spLocks noEditPoints="1"/>
            </p:cNvSpPr>
            <p:nvPr/>
          </p:nvSpPr>
          <p:spPr bwMode="auto">
            <a:xfrm>
              <a:off x="769288" y="1357547"/>
              <a:ext cx="612775" cy="927100"/>
            </a:xfrm>
            <a:custGeom>
              <a:avLst/>
              <a:gdLst>
                <a:gd name="T0" fmla="*/ 223 w 386"/>
                <a:gd name="T1" fmla="*/ 293 h 584"/>
                <a:gd name="T2" fmla="*/ 223 w 386"/>
                <a:gd name="T3" fmla="*/ 293 h 584"/>
                <a:gd name="T4" fmla="*/ 223 w 386"/>
                <a:gd name="T5" fmla="*/ 293 h 584"/>
                <a:gd name="T6" fmla="*/ 223 w 386"/>
                <a:gd name="T7" fmla="*/ 293 h 584"/>
                <a:gd name="T8" fmla="*/ 223 w 386"/>
                <a:gd name="T9" fmla="*/ 293 h 584"/>
                <a:gd name="T10" fmla="*/ 223 w 386"/>
                <a:gd name="T11" fmla="*/ 293 h 584"/>
                <a:gd name="T12" fmla="*/ 223 w 386"/>
                <a:gd name="T13" fmla="*/ 293 h 584"/>
                <a:gd name="T14" fmla="*/ 223 w 386"/>
                <a:gd name="T15" fmla="*/ 293 h 584"/>
                <a:gd name="T16" fmla="*/ 223 w 386"/>
                <a:gd name="T17" fmla="*/ 293 h 584"/>
                <a:gd name="T18" fmla="*/ 226 w 386"/>
                <a:gd name="T19" fmla="*/ 293 h 584"/>
                <a:gd name="T20" fmla="*/ 226 w 386"/>
                <a:gd name="T21" fmla="*/ 293 h 584"/>
                <a:gd name="T22" fmla="*/ 226 w 386"/>
                <a:gd name="T23" fmla="*/ 293 h 584"/>
                <a:gd name="T24" fmla="*/ 226 w 386"/>
                <a:gd name="T25" fmla="*/ 293 h 584"/>
                <a:gd name="T26" fmla="*/ 226 w 386"/>
                <a:gd name="T27" fmla="*/ 293 h 584"/>
                <a:gd name="T28" fmla="*/ 163 w 386"/>
                <a:gd name="T29" fmla="*/ 0 h 584"/>
                <a:gd name="T30" fmla="*/ 1 w 386"/>
                <a:gd name="T31" fmla="*/ 0 h 584"/>
                <a:gd name="T32" fmla="*/ 223 w 386"/>
                <a:gd name="T33" fmla="*/ 292 h 584"/>
                <a:gd name="T34" fmla="*/ 0 w 386"/>
                <a:gd name="T35" fmla="*/ 584 h 584"/>
                <a:gd name="T36" fmla="*/ 162 w 386"/>
                <a:gd name="T37" fmla="*/ 584 h 584"/>
                <a:gd name="T38" fmla="*/ 386 w 386"/>
                <a:gd name="T39" fmla="*/ 292 h 584"/>
                <a:gd name="T40" fmla="*/ 163 w 386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6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163" y="0"/>
                  </a:moveTo>
                  <a:lnTo>
                    <a:pt x="1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162" y="584"/>
                  </a:lnTo>
                  <a:lnTo>
                    <a:pt x="386" y="292"/>
                  </a:lnTo>
                  <a:lnTo>
                    <a:pt x="163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36" name="Rectangle 304"/>
          <p:cNvSpPr/>
          <p:nvPr/>
        </p:nvSpPr>
        <p:spPr>
          <a:xfrm>
            <a:off x="7357528" y="3699434"/>
            <a:ext cx="2555875" cy="51450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lvl="0"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数据选取</a:t>
            </a:r>
          </a:p>
        </p:txBody>
      </p:sp>
      <p:sp>
        <p:nvSpPr>
          <p:cNvPr id="37" name="Rectangle 305"/>
          <p:cNvSpPr/>
          <p:nvPr/>
        </p:nvSpPr>
        <p:spPr>
          <a:xfrm>
            <a:off x="786389" y="2158446"/>
            <a:ext cx="2818130" cy="51450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lvl="0"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场景设计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44A6EA-C01B-F864-31F7-A3B37E5F4F36}"/>
              </a:ext>
            </a:extLst>
          </p:cNvPr>
          <p:cNvSpPr txBox="1"/>
          <p:nvPr/>
        </p:nvSpPr>
        <p:spPr>
          <a:xfrm>
            <a:off x="8063345" y="4213934"/>
            <a:ext cx="3507971" cy="1545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等价类划分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决策表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边界值分析方法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全组合覆盖、全对偶覆盖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F24C53-EB10-8FB1-5D9A-69AED030AA11}"/>
              </a:ext>
            </a:extLst>
          </p:cNvPr>
          <p:cNvSpPr txBox="1"/>
          <p:nvPr/>
        </p:nvSpPr>
        <p:spPr>
          <a:xfrm>
            <a:off x="1099418" y="2741295"/>
            <a:ext cx="1994087" cy="117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对于每个接口，都需要测试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正常场景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异常场景</a:t>
            </a:r>
            <a:endParaRPr lang="en-US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97263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7000" decel="8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7000" decel="83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9941469" cy="1077218"/>
            <a:chOff x="499316" y="637068"/>
            <a:chExt cx="9941469" cy="1077218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94637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自动化测试脚本：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selenium IDE</a:t>
              </a:r>
            </a:p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自动化测试工具：</a:t>
              </a:r>
              <a:r>
                <a:rPr lang="en-US" altLang="zh-CN" dirty="0" err="1">
                  <a:latin typeface="+mn-lt"/>
                  <a:ea typeface="+mn-ea"/>
                  <a:cs typeface="+mn-ea"/>
                  <a:sym typeface="+mn-lt"/>
                </a:rPr>
                <a:t>Junit,selenium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 python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9AED807-D021-F075-BCEF-E693CB425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5" y="1882446"/>
            <a:ext cx="5508819" cy="44437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B2229B-9213-D4AC-AA45-0FE032790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992" y="1882446"/>
            <a:ext cx="3145309" cy="44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55671"/>
      </p:ext>
    </p:extLst>
  </p:cSld>
  <p:clrMapOvr>
    <a:masterClrMapping/>
  </p:clrMapOvr>
  <p:transition spd="slow" advTm="2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B75C2-B795-5693-0504-E32BB9DB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F1330A83-3767-4E7D-7B1F-C41D569E8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011" y="1834128"/>
            <a:ext cx="4637684" cy="3755191"/>
          </a:xfr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2471951-8084-849A-FA75-3E92B4CE3693}"/>
              </a:ext>
            </a:extLst>
          </p:cNvPr>
          <p:cNvGrpSpPr/>
          <p:nvPr/>
        </p:nvGrpSpPr>
        <p:grpSpPr>
          <a:xfrm>
            <a:off x="499316" y="637068"/>
            <a:ext cx="9941469" cy="1077218"/>
            <a:chOff x="499316" y="637068"/>
            <a:chExt cx="9941469" cy="1077218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3E876A4A-6672-6D0B-DC93-A278D00C5F7E}"/>
                </a:ext>
              </a:extLst>
            </p:cNvPr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25">
              <a:extLst>
                <a:ext uri="{FF2B5EF4-FFF2-40B4-BE49-F238E27FC236}">
                  <a16:creationId xmlns:a16="http://schemas.microsoft.com/office/drawing/2014/main" id="{346C5639-B45E-1A04-DBD3-D84ED6D8F3C8}"/>
                </a:ext>
              </a:extLst>
            </p:cNvPr>
            <p:cNvSpPr txBox="1"/>
            <p:nvPr/>
          </p:nvSpPr>
          <p:spPr>
            <a:xfrm>
              <a:off x="977077" y="637068"/>
              <a:ext cx="94637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自动化测试脚本：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selenium IDE</a:t>
              </a:r>
            </a:p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自动化测试工具：</a:t>
              </a:r>
              <a:r>
                <a:rPr lang="en-US" altLang="zh-CN" dirty="0" err="1">
                  <a:latin typeface="+mn-lt"/>
                  <a:ea typeface="+mn-ea"/>
                  <a:cs typeface="+mn-ea"/>
                  <a:sym typeface="+mn-lt"/>
                </a:rPr>
                <a:t>Junit,selenium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 python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273082FA-7630-4843-6A4F-8A77422BDA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21"/>
          <a:stretch/>
        </p:blipFill>
        <p:spPr>
          <a:xfrm>
            <a:off x="301324" y="1834128"/>
            <a:ext cx="5833471" cy="37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5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4571447" cy="584775"/>
            <a:chOff x="499316" y="637068"/>
            <a:chExt cx="4571447" cy="584775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6" y="637068"/>
              <a:ext cx="40936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关键问题及解决方案</a:t>
              </a: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14990" y="3716867"/>
            <a:ext cx="1808480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9" name="直接连接符 8"/>
          <p:cNvCxnSpPr/>
          <p:nvPr/>
        </p:nvCxnSpPr>
        <p:spPr>
          <a:xfrm>
            <a:off x="2869950" y="2655782"/>
            <a:ext cx="2122170" cy="212217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10" name="直接连接符 9"/>
          <p:cNvCxnSpPr/>
          <p:nvPr/>
        </p:nvCxnSpPr>
        <p:spPr>
          <a:xfrm flipH="1">
            <a:off x="1818390" y="2655782"/>
            <a:ext cx="1061085" cy="1061085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11" name="直接连接符 10"/>
          <p:cNvCxnSpPr/>
          <p:nvPr/>
        </p:nvCxnSpPr>
        <p:spPr>
          <a:xfrm flipV="1">
            <a:off x="9198360" y="3716867"/>
            <a:ext cx="1061085" cy="1061085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12" name="直接连接符 11"/>
          <p:cNvCxnSpPr/>
          <p:nvPr/>
        </p:nvCxnSpPr>
        <p:spPr>
          <a:xfrm flipH="1">
            <a:off x="4980055" y="2655782"/>
            <a:ext cx="2122170" cy="212217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13" name="直接连接符 12"/>
          <p:cNvCxnSpPr/>
          <p:nvPr/>
        </p:nvCxnSpPr>
        <p:spPr>
          <a:xfrm>
            <a:off x="7088890" y="2655782"/>
            <a:ext cx="2122170" cy="212217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sp>
        <p:nvSpPr>
          <p:cNvPr id="14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305945" y="5350722"/>
            <a:ext cx="3061335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buClrTx/>
              <a:buSzTx/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使用自动化脚本测试架构，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 algn="ctr" eaLnBrk="1" hangingPunct="1">
              <a:buClrTx/>
              <a:buSzTx/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获取自动化脚本，并使用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junit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/ python selenium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进行测试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0256905" y="3716867"/>
            <a:ext cx="1906270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sp>
        <p:nvSpPr>
          <p:cNvPr id="17" name="菱形 16"/>
          <p:cNvSpPr/>
          <p:nvPr/>
        </p:nvSpPr>
        <p:spPr>
          <a:xfrm>
            <a:off x="1834900" y="3046942"/>
            <a:ext cx="2104390" cy="2104390"/>
          </a:xfrm>
          <a:prstGeom prst="diamond">
            <a:avLst/>
          </a:prstGeom>
          <a:solidFill>
            <a:srgbClr val="43536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自动化脚本测试架构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3957705" y="2281767"/>
            <a:ext cx="2104390" cy="2104390"/>
          </a:xfrm>
          <a:prstGeom prst="diamond">
            <a:avLst/>
          </a:prstGeom>
          <a:solidFill>
            <a:srgbClr val="43536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6054475" y="3046942"/>
            <a:ext cx="2104390" cy="2104390"/>
          </a:xfrm>
          <a:prstGeom prst="diamond">
            <a:avLst/>
          </a:prstGeom>
          <a:solidFill>
            <a:srgbClr val="43536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ysClr val="window" lastClr="FFFFFF"/>
                </a:solidFill>
                <a:cs typeface="+mn-ea"/>
                <a:sym typeface="+mn-lt"/>
              </a:rPr>
              <a:t>如何实现用例全覆盖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8268060" y="2291291"/>
            <a:ext cx="2104390" cy="2104390"/>
          </a:xfrm>
          <a:prstGeom prst="diamond">
            <a:avLst/>
          </a:prstGeom>
          <a:solidFill>
            <a:srgbClr val="43536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3697355" y="1332442"/>
            <a:ext cx="25831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单击此处添加简短说明，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添加简短说明文字，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具体说明文字添加此处。</a:t>
            </a:r>
          </a:p>
        </p:txBody>
      </p:sp>
      <p:sp>
        <p:nvSpPr>
          <p:cNvPr id="29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802380" y="5350722"/>
            <a:ext cx="260794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buClrTx/>
              <a:buSzTx/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咨询和排班过程中，需要设计对应的流程图，完成全流程覆盖，获得对应的用例</a:t>
            </a:r>
          </a:p>
        </p:txBody>
      </p:sp>
      <p:sp>
        <p:nvSpPr>
          <p:cNvPr id="30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7907405" y="1330537"/>
            <a:ext cx="26003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buClrTx/>
              <a:buSzTx/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单击此处添加简短说明，</a:t>
            </a:r>
          </a:p>
          <a:p>
            <a:pPr lvl="0" algn="ctr" eaLnBrk="1" hangingPunct="1">
              <a:buClrTx/>
              <a:buSzTx/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添加简短说明文字，</a:t>
            </a:r>
          </a:p>
          <a:p>
            <a:pPr lvl="0" algn="ctr" eaLnBrk="1" hangingPunct="1">
              <a:buClrTx/>
              <a:buSzTx/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具体说明文字添加此处。</a:t>
            </a:r>
          </a:p>
        </p:txBody>
      </p:sp>
    </p:spTree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3335265" cy="584775"/>
            <a:chOff x="499316" y="637068"/>
            <a:chExt cx="3335265" cy="584775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2857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测试成果</a:t>
              </a:r>
            </a:p>
          </p:txBody>
        </p:sp>
      </p:grpSp>
      <p:pic>
        <p:nvPicPr>
          <p:cNvPr id="11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190" y="2614077"/>
            <a:ext cx="56991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465" y="2614077"/>
            <a:ext cx="6016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65" y="2629952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58"/>
          <p:cNvGrpSpPr/>
          <p:nvPr/>
        </p:nvGrpSpPr>
        <p:grpSpPr bwMode="auto">
          <a:xfrm>
            <a:off x="1208186" y="4272396"/>
            <a:ext cx="2779198" cy="1034752"/>
            <a:chOff x="4419" y="1021"/>
            <a:chExt cx="1189" cy="693"/>
          </a:xfrm>
        </p:grpSpPr>
        <p:sp>
          <p:nvSpPr>
            <p:cNvPr id="15" name="文本框 53"/>
            <p:cNvSpPr txBox="1">
              <a:spLocks noChangeArrowheads="1"/>
            </p:cNvSpPr>
            <p:nvPr/>
          </p:nvSpPr>
          <p:spPr bwMode="auto">
            <a:xfrm>
              <a:off x="4690" y="1021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测试用例执行率</a:t>
              </a:r>
            </a:p>
          </p:txBody>
        </p:sp>
        <p:sp>
          <p:nvSpPr>
            <p:cNvPr id="16" name="文本框 54"/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5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just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测试用例</a:t>
              </a: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739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个，执行用例</a:t>
              </a: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737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个，受阻用例</a:t>
              </a: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2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</a:t>
              </a:r>
            </a:p>
          </p:txBody>
        </p:sp>
      </p:grpSp>
      <p:grpSp>
        <p:nvGrpSpPr>
          <p:cNvPr id="17" name="Group 58"/>
          <p:cNvGrpSpPr/>
          <p:nvPr/>
        </p:nvGrpSpPr>
        <p:grpSpPr bwMode="auto">
          <a:xfrm>
            <a:off x="4910109" y="4241645"/>
            <a:ext cx="2779198" cy="1464779"/>
            <a:chOff x="4419" y="980"/>
            <a:chExt cx="1189" cy="981"/>
          </a:xfrm>
        </p:grpSpPr>
        <p:sp>
          <p:nvSpPr>
            <p:cNvPr id="18" name="文本框 53"/>
            <p:cNvSpPr txBox="1">
              <a:spLocks noChangeArrowheads="1"/>
            </p:cNvSpPr>
            <p:nvPr/>
          </p:nvSpPr>
          <p:spPr bwMode="auto">
            <a:xfrm>
              <a:off x="4796" y="980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缺陷分布</a:t>
              </a:r>
            </a:p>
          </p:txBody>
        </p:sp>
        <p:sp>
          <p:nvSpPr>
            <p:cNvPr id="19" name="文本框 54"/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7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just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rgbClr val="808080"/>
                  </a:solidFill>
                  <a:cs typeface="+mn-ea"/>
                  <a:sym typeface="+mn-lt"/>
                </a:rPr>
                <a:t>共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发现缺陷</a:t>
              </a: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144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个，致命缺陷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10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个，严重缺陷</a:t>
              </a: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63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个，一般缺陷</a:t>
              </a: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26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个，建议缺陷</a:t>
              </a: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15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</a:t>
              </a:r>
            </a:p>
          </p:txBody>
        </p:sp>
      </p:grpSp>
      <p:grpSp>
        <p:nvGrpSpPr>
          <p:cNvPr id="20" name="Group 58"/>
          <p:cNvGrpSpPr/>
          <p:nvPr/>
        </p:nvGrpSpPr>
        <p:grpSpPr bwMode="auto">
          <a:xfrm>
            <a:off x="8394481" y="4264932"/>
            <a:ext cx="2779198" cy="1042218"/>
            <a:chOff x="4419" y="1016"/>
            <a:chExt cx="1189" cy="698"/>
          </a:xfrm>
        </p:grpSpPr>
        <p:sp>
          <p:nvSpPr>
            <p:cNvPr id="21" name="文本框 53"/>
            <p:cNvSpPr txBox="1">
              <a:spLocks noChangeArrowheads="1"/>
            </p:cNvSpPr>
            <p:nvPr/>
          </p:nvSpPr>
          <p:spPr bwMode="auto">
            <a:xfrm>
              <a:off x="4711" y="1016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缺陷发现率</a:t>
              </a:r>
            </a:p>
          </p:txBody>
        </p:sp>
        <p:sp>
          <p:nvSpPr>
            <p:cNvPr id="22" name="文本框 54"/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5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just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每个失败用例都发现了对应的缺陷</a:t>
              </a:r>
            </a:p>
          </p:txBody>
        </p:sp>
      </p:grp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7E1EAD7E-E434-7827-2C4B-C425D2435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707085"/>
              </p:ext>
            </p:extLst>
          </p:nvPr>
        </p:nvGraphicFramePr>
        <p:xfrm>
          <a:off x="501461" y="1317305"/>
          <a:ext cx="4316096" cy="2831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C7F7133C-2730-F14C-013E-52DD7BB3E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072069"/>
              </p:ext>
            </p:extLst>
          </p:nvPr>
        </p:nvGraphicFramePr>
        <p:xfrm>
          <a:off x="4122425" y="1074202"/>
          <a:ext cx="4354566" cy="311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3" name="图表 32">
            <a:extLst>
              <a:ext uri="{FF2B5EF4-FFF2-40B4-BE49-F238E27FC236}">
                <a16:creationId xmlns:a16="http://schemas.microsoft.com/office/drawing/2014/main" id="{0814B904-F6AC-72B8-1023-B32F40A3750B}"/>
              </a:ext>
            </a:extLst>
          </p:cNvPr>
          <p:cNvGraphicFramePr/>
          <p:nvPr/>
        </p:nvGraphicFramePr>
        <p:xfrm>
          <a:off x="8117378" y="1410615"/>
          <a:ext cx="3333403" cy="276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494988996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 flipV="1">
            <a:off x="449070" y="758786"/>
            <a:ext cx="441834" cy="34134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Shape 3908"/>
          <p:cNvSpPr/>
          <p:nvPr/>
        </p:nvSpPr>
        <p:spPr>
          <a:xfrm>
            <a:off x="1628667" y="3204363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9" name="Shape 3909"/>
          <p:cNvSpPr/>
          <p:nvPr/>
        </p:nvSpPr>
        <p:spPr>
          <a:xfrm>
            <a:off x="3516691" y="2864595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4" name="Shape 3908"/>
          <p:cNvSpPr/>
          <p:nvPr/>
        </p:nvSpPr>
        <p:spPr>
          <a:xfrm>
            <a:off x="4521607" y="3204363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5" name="Shape 3909"/>
          <p:cNvSpPr/>
          <p:nvPr/>
        </p:nvSpPr>
        <p:spPr>
          <a:xfrm>
            <a:off x="6409631" y="2864595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6" name="Shape 3908"/>
          <p:cNvSpPr/>
          <p:nvPr/>
        </p:nvSpPr>
        <p:spPr>
          <a:xfrm>
            <a:off x="7406354" y="3204363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7" name="Shape 3909"/>
          <p:cNvSpPr/>
          <p:nvPr/>
        </p:nvSpPr>
        <p:spPr>
          <a:xfrm>
            <a:off x="9294378" y="2864595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" name="文本框 25">
            <a:extLst>
              <a:ext uri="{FF2B5EF4-FFF2-40B4-BE49-F238E27FC236}">
                <a16:creationId xmlns:a16="http://schemas.microsoft.com/office/drawing/2014/main" id="{08A13227-C352-A451-002A-61318D5378A7}"/>
              </a:ext>
            </a:extLst>
          </p:cNvPr>
          <p:cNvSpPr txBox="1"/>
          <p:nvPr/>
        </p:nvSpPr>
        <p:spPr>
          <a:xfrm>
            <a:off x="977077" y="637068"/>
            <a:ext cx="285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缺陷说明</a:t>
            </a:r>
          </a:p>
        </p:txBody>
      </p:sp>
      <p:grpSp>
        <p:nvGrpSpPr>
          <p:cNvPr id="3" name="Group 58">
            <a:extLst>
              <a:ext uri="{FF2B5EF4-FFF2-40B4-BE49-F238E27FC236}">
                <a16:creationId xmlns:a16="http://schemas.microsoft.com/office/drawing/2014/main" id="{28431C90-56C3-EEBF-24DF-49C8537BC577}"/>
              </a:ext>
            </a:extLst>
          </p:cNvPr>
          <p:cNvGrpSpPr/>
          <p:nvPr/>
        </p:nvGrpSpPr>
        <p:grpSpPr bwMode="auto">
          <a:xfrm>
            <a:off x="585513" y="3921916"/>
            <a:ext cx="2606148" cy="2311390"/>
            <a:chOff x="4419" y="908"/>
            <a:chExt cx="1189" cy="1548"/>
          </a:xfrm>
        </p:grpSpPr>
        <p:sp>
          <p:nvSpPr>
            <p:cNvPr id="10" name="文本框 53">
              <a:extLst>
                <a:ext uri="{FF2B5EF4-FFF2-40B4-BE49-F238E27FC236}">
                  <a16:creationId xmlns:a16="http://schemas.microsoft.com/office/drawing/2014/main" id="{E170C1DA-BF3A-D87D-E83F-F4EF4C138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记录问题</a:t>
              </a:r>
            </a:p>
          </p:txBody>
        </p:sp>
        <p:sp>
          <p:nvSpPr>
            <p:cNvPr id="11" name="文本框 54">
              <a:extLst>
                <a:ext uri="{FF2B5EF4-FFF2-40B4-BE49-F238E27FC236}">
                  <a16:creationId xmlns:a16="http://schemas.microsoft.com/office/drawing/2014/main" id="{640EFC71-8491-5AE6-0F06-F24368746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1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）无法显示咨询师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/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督导发言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2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  <a:sym typeface="+mn-lt"/>
                </a:rPr>
                <a:t>）无法批量导出记录</a:t>
              </a:r>
              <a:endParaRPr lang="en-US" altLang="zh-CN" sz="1600" dirty="0">
                <a:solidFill>
                  <a:srgbClr val="808080"/>
                </a:solidFill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）导出记录文件无法正常查看</a:t>
              </a:r>
            </a:p>
          </p:txBody>
        </p:sp>
      </p:grpSp>
      <p:grpSp>
        <p:nvGrpSpPr>
          <p:cNvPr id="12" name="Group 58">
            <a:extLst>
              <a:ext uri="{FF2B5EF4-FFF2-40B4-BE49-F238E27FC236}">
                <a16:creationId xmlns:a16="http://schemas.microsoft.com/office/drawing/2014/main" id="{00C78282-7DC6-D4E5-9EA0-7B71C457ABDB}"/>
              </a:ext>
            </a:extLst>
          </p:cNvPr>
          <p:cNvGrpSpPr/>
          <p:nvPr/>
        </p:nvGrpSpPr>
        <p:grpSpPr bwMode="auto">
          <a:xfrm>
            <a:off x="4278287" y="1307606"/>
            <a:ext cx="2606148" cy="1660379"/>
            <a:chOff x="4419" y="908"/>
            <a:chExt cx="1189" cy="1112"/>
          </a:xfrm>
        </p:grpSpPr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D1FAD24F-2FB9-FE8E-0387-759B91B11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dirty="0">
                  <a:solidFill>
                    <a:srgbClr val="808080"/>
                  </a:solidFill>
                  <a:cs typeface="+mn-ea"/>
                  <a:sym typeface="+mn-lt"/>
                </a:rPr>
                <a:t>非法修改问题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54">
              <a:extLst>
                <a:ext uri="{FF2B5EF4-FFF2-40B4-BE49-F238E27FC236}">
                  <a16:creationId xmlns:a16="http://schemas.microsoft.com/office/drawing/2014/main" id="{8DBD306B-668B-94AD-17F3-AC6EE64BF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34"/>
              <a:ext cx="1189" cy="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0" algn="just"/>
              <a:r>
                <a:rPr lang="en-US" altLang="zh-CN" sz="1600" dirty="0">
                  <a:solidFill>
                    <a:srgbClr val="808080"/>
                  </a:solidFill>
                  <a:cs typeface="+mn-ea"/>
                </a:rPr>
                <a:t>1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</a:rPr>
                <a:t>）可以非法修改用户名等身份信息，导致登录失效</a:t>
              </a:r>
              <a:endParaRPr lang="en-US" altLang="zh-CN" sz="1600" dirty="0">
                <a:solidFill>
                  <a:srgbClr val="808080"/>
                </a:solidFill>
                <a:cs typeface="+mn-ea"/>
              </a:endParaRPr>
            </a:p>
            <a:p>
              <a:pPr lvl="0" algn="just"/>
              <a:endParaRPr lang="en-US" altLang="zh-CN" sz="1600" dirty="0">
                <a:solidFill>
                  <a:srgbClr val="808080"/>
                </a:solidFill>
                <a:cs typeface="+mn-ea"/>
              </a:endParaRPr>
            </a:p>
            <a:p>
              <a:pPr lvl="0" algn="just"/>
              <a:r>
                <a:rPr lang="en-US" altLang="zh-CN" sz="1600" dirty="0">
                  <a:solidFill>
                    <a:srgbClr val="808080"/>
                  </a:solidFill>
                  <a:cs typeface="+mn-ea"/>
                </a:rPr>
                <a:t>2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</a:rPr>
                <a:t>）访客部分手机号判定为非法合法有误</a:t>
              </a:r>
              <a:endParaRPr lang="zh-CN" altLang="zh-CN" sz="1600" dirty="0">
                <a:solidFill>
                  <a:srgbClr val="808080"/>
                </a:solidFill>
                <a:cs typeface="+mn-ea"/>
              </a:endParaRPr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840464-4757-8C7C-DA16-C633340BB69F}"/>
              </a:ext>
            </a:extLst>
          </p:cNvPr>
          <p:cNvGrpSpPr/>
          <p:nvPr/>
        </p:nvGrpSpPr>
        <p:grpSpPr bwMode="auto">
          <a:xfrm>
            <a:off x="7406354" y="1275505"/>
            <a:ext cx="4123842" cy="1570793"/>
            <a:chOff x="4419" y="908"/>
            <a:chExt cx="1189" cy="1052"/>
          </a:xfrm>
        </p:grpSpPr>
        <p:sp>
          <p:nvSpPr>
            <p:cNvPr id="29" name="文本框 53">
              <a:extLst>
                <a:ext uri="{FF2B5EF4-FFF2-40B4-BE49-F238E27FC236}">
                  <a16:creationId xmlns:a16="http://schemas.microsoft.com/office/drawing/2014/main" id="{3DCAD1C4-A08E-5BB4-CD5C-F8980FAC1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排班问题</a:t>
              </a:r>
            </a:p>
          </p:txBody>
        </p:sp>
        <p:sp>
          <p:nvSpPr>
            <p:cNvPr id="30" name="文本框 54">
              <a:extLst>
                <a:ext uri="{FF2B5EF4-FFF2-40B4-BE49-F238E27FC236}">
                  <a16:creationId xmlns:a16="http://schemas.microsoft.com/office/drawing/2014/main" id="{0F122501-C537-E8BA-DDCF-4F0D49DBB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7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）被禁用角色仍可参与排班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2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  <a:sym typeface="+mn-lt"/>
                </a:rPr>
                <a:t>）部分排班日期无法正常排班</a:t>
              </a:r>
              <a:endParaRPr lang="en-US" altLang="zh-CN" sz="1600" dirty="0">
                <a:solidFill>
                  <a:srgbClr val="808080"/>
                </a:solidFill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）可以给过去时间角色进行排班</a:t>
              </a:r>
            </a:p>
          </p:txBody>
        </p:sp>
      </p:grpSp>
      <p:grpSp>
        <p:nvGrpSpPr>
          <p:cNvPr id="18" name="Group 58">
            <a:extLst>
              <a:ext uri="{FF2B5EF4-FFF2-40B4-BE49-F238E27FC236}">
                <a16:creationId xmlns:a16="http://schemas.microsoft.com/office/drawing/2014/main" id="{76069CF9-FF7A-FEEF-03D1-C09D6780C023}"/>
              </a:ext>
            </a:extLst>
          </p:cNvPr>
          <p:cNvGrpSpPr/>
          <p:nvPr/>
        </p:nvGrpSpPr>
        <p:grpSpPr bwMode="auto">
          <a:xfrm>
            <a:off x="6585143" y="3921914"/>
            <a:ext cx="4123842" cy="1203478"/>
            <a:chOff x="4419" y="908"/>
            <a:chExt cx="1189" cy="806"/>
          </a:xfrm>
        </p:grpSpPr>
        <p:sp>
          <p:nvSpPr>
            <p:cNvPr id="19" name="文本框 53">
              <a:extLst>
                <a:ext uri="{FF2B5EF4-FFF2-40B4-BE49-F238E27FC236}">
                  <a16:creationId xmlns:a16="http://schemas.microsoft.com/office/drawing/2014/main" id="{2480E0D4-1C78-4353-AB5E-66647D7EA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dirty="0">
                  <a:solidFill>
                    <a:srgbClr val="808080"/>
                  </a:solidFill>
                  <a:cs typeface="+mn-ea"/>
                  <a:sym typeface="+mn-lt"/>
                </a:rPr>
                <a:t>咨询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问题</a:t>
              </a:r>
            </a:p>
          </p:txBody>
        </p:sp>
        <p:sp>
          <p:nvSpPr>
            <p:cNvPr id="20" name="文本框 54">
              <a:extLst>
                <a:ext uri="{FF2B5EF4-FFF2-40B4-BE49-F238E27FC236}">
                  <a16:creationId xmlns:a16="http://schemas.microsoft.com/office/drawing/2014/main" id="{CB91E726-A63C-4567-3865-B7EDB8609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5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）不可以正常使用语音功能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2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  <a:sym typeface="+mn-lt"/>
                </a:rPr>
                <a:t>）咨询师主动关闭，访客无法进行评价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1" name="Group 58">
            <a:extLst>
              <a:ext uri="{FF2B5EF4-FFF2-40B4-BE49-F238E27FC236}">
                <a16:creationId xmlns:a16="http://schemas.microsoft.com/office/drawing/2014/main" id="{78732332-FA45-A61B-BD72-632EB50A84FC}"/>
              </a:ext>
            </a:extLst>
          </p:cNvPr>
          <p:cNvGrpSpPr/>
          <p:nvPr/>
        </p:nvGrpSpPr>
        <p:grpSpPr bwMode="auto">
          <a:xfrm>
            <a:off x="4130795" y="3921916"/>
            <a:ext cx="2606148" cy="1203476"/>
            <a:chOff x="4419" y="908"/>
            <a:chExt cx="1189" cy="806"/>
          </a:xfrm>
        </p:grpSpPr>
        <p:sp>
          <p:nvSpPr>
            <p:cNvPr id="22" name="文本框 53">
              <a:extLst>
                <a:ext uri="{FF2B5EF4-FFF2-40B4-BE49-F238E27FC236}">
                  <a16:creationId xmlns:a16="http://schemas.microsoft.com/office/drawing/2014/main" id="{5432FD72-0502-66AA-DD33-FB97A4CAE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边界值问题</a:t>
              </a:r>
            </a:p>
          </p:txBody>
        </p:sp>
        <p:sp>
          <p:nvSpPr>
            <p:cNvPr id="23" name="文本框 54">
              <a:extLst>
                <a:ext uri="{FF2B5EF4-FFF2-40B4-BE49-F238E27FC236}">
                  <a16:creationId xmlns:a16="http://schemas.microsoft.com/office/drawing/2014/main" id="{DAEF2B18-74F6-0F96-F961-A0AFB1777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5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）设置角色人数值非法时，没有限制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Group 58">
            <a:extLst>
              <a:ext uri="{FF2B5EF4-FFF2-40B4-BE49-F238E27FC236}">
                <a16:creationId xmlns:a16="http://schemas.microsoft.com/office/drawing/2014/main" id="{A0DADA13-A16C-CC02-A5BA-02A5F8FF5EF7}"/>
              </a:ext>
            </a:extLst>
          </p:cNvPr>
          <p:cNvGrpSpPr/>
          <p:nvPr/>
        </p:nvGrpSpPr>
        <p:grpSpPr bwMode="auto">
          <a:xfrm>
            <a:off x="588828" y="1363802"/>
            <a:ext cx="2606148" cy="1203476"/>
            <a:chOff x="4419" y="908"/>
            <a:chExt cx="1189" cy="806"/>
          </a:xfrm>
        </p:grpSpPr>
        <p:sp>
          <p:nvSpPr>
            <p:cNvPr id="6" name="文本框 53">
              <a:extLst>
                <a:ext uri="{FF2B5EF4-FFF2-40B4-BE49-F238E27FC236}">
                  <a16:creationId xmlns:a16="http://schemas.microsoft.com/office/drawing/2014/main" id="{E7214D79-B20D-514A-7F9E-1975703C7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账号管理信息</a:t>
              </a:r>
            </a:p>
          </p:txBody>
        </p:sp>
        <p:sp>
          <p:nvSpPr>
            <p:cNvPr id="7" name="文本框 54">
              <a:extLst>
                <a:ext uri="{FF2B5EF4-FFF2-40B4-BE49-F238E27FC236}">
                  <a16:creationId xmlns:a16="http://schemas.microsoft.com/office/drawing/2014/main" id="{DE298F48-84C4-F54A-4D8D-39890FC53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5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）同一手机号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/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身份证可注册多个账号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784863"/>
      </p:ext>
    </p:extLst>
  </p:cSld>
  <p:clrMapOvr>
    <a:masterClrMapping/>
  </p:clrMapOvr>
  <p:transition spd="med" advTm="2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 flipV="1">
            <a:off x="449070" y="758786"/>
            <a:ext cx="441834" cy="34134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Shape 3908"/>
          <p:cNvSpPr/>
          <p:nvPr/>
        </p:nvSpPr>
        <p:spPr>
          <a:xfrm>
            <a:off x="1628667" y="1951913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9" name="Shape 3909"/>
          <p:cNvSpPr/>
          <p:nvPr/>
        </p:nvSpPr>
        <p:spPr>
          <a:xfrm>
            <a:off x="3516691" y="1612145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4" name="Shape 3908"/>
          <p:cNvSpPr/>
          <p:nvPr/>
        </p:nvSpPr>
        <p:spPr>
          <a:xfrm>
            <a:off x="4521607" y="1951913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5" name="Shape 3909"/>
          <p:cNvSpPr/>
          <p:nvPr/>
        </p:nvSpPr>
        <p:spPr>
          <a:xfrm>
            <a:off x="6409631" y="1612145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6" name="Shape 3908"/>
          <p:cNvSpPr/>
          <p:nvPr/>
        </p:nvSpPr>
        <p:spPr>
          <a:xfrm>
            <a:off x="7406354" y="1951913"/>
            <a:ext cx="2481420" cy="40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59" y="120000"/>
                </a:moveTo>
                <a:lnTo>
                  <a:pt x="120000" y="59586"/>
                </a:lnTo>
                <a:lnTo>
                  <a:pt x="110159" y="0"/>
                </a:lnTo>
                <a:lnTo>
                  <a:pt x="102505" y="48000"/>
                </a:lnTo>
                <a:lnTo>
                  <a:pt x="17494" y="48000"/>
                </a:lnTo>
                <a:lnTo>
                  <a:pt x="9840" y="0"/>
                </a:lnTo>
                <a:lnTo>
                  <a:pt x="0" y="59586"/>
                </a:lnTo>
                <a:lnTo>
                  <a:pt x="9840" y="120000"/>
                </a:lnTo>
                <a:lnTo>
                  <a:pt x="17494" y="73655"/>
                </a:lnTo>
                <a:lnTo>
                  <a:pt x="102505" y="73655"/>
                </a:lnTo>
                <a:lnTo>
                  <a:pt x="110159" y="12000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7" name="Shape 3909"/>
          <p:cNvSpPr/>
          <p:nvPr/>
        </p:nvSpPr>
        <p:spPr>
          <a:xfrm>
            <a:off x="9294378" y="1612145"/>
            <a:ext cx="949609" cy="1082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428" y="0"/>
                </a:moveTo>
                <a:lnTo>
                  <a:pt x="0" y="44490"/>
                </a:lnTo>
                <a:lnTo>
                  <a:pt x="20714" y="44490"/>
                </a:lnTo>
                <a:lnTo>
                  <a:pt x="51428" y="17545"/>
                </a:lnTo>
                <a:lnTo>
                  <a:pt x="100000" y="59530"/>
                </a:lnTo>
                <a:lnTo>
                  <a:pt x="51428" y="102454"/>
                </a:lnTo>
                <a:lnTo>
                  <a:pt x="20714" y="74882"/>
                </a:lnTo>
                <a:lnTo>
                  <a:pt x="0" y="74882"/>
                </a:lnTo>
                <a:lnTo>
                  <a:pt x="51428" y="120000"/>
                </a:lnTo>
                <a:lnTo>
                  <a:pt x="120000" y="59530"/>
                </a:lnTo>
                <a:lnTo>
                  <a:pt x="51428" y="0"/>
                </a:lnTo>
                <a:close/>
              </a:path>
            </a:pathLst>
          </a:custGeom>
          <a:solidFill>
            <a:srgbClr val="435369"/>
          </a:solidFill>
          <a:ln>
            <a:noFill/>
          </a:ln>
        </p:spPr>
        <p:txBody>
          <a:bodyPr lIns="121898" tIns="60941" rIns="121898" bIns="60941" anchor="t" anchorCtr="0">
            <a:noAutofit/>
          </a:bodyPr>
          <a:lstStyle/>
          <a:p>
            <a:endParaRPr sz="12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" name="文本框 25">
            <a:extLst>
              <a:ext uri="{FF2B5EF4-FFF2-40B4-BE49-F238E27FC236}">
                <a16:creationId xmlns:a16="http://schemas.microsoft.com/office/drawing/2014/main" id="{08A13227-C352-A451-002A-61318D5378A7}"/>
              </a:ext>
            </a:extLst>
          </p:cNvPr>
          <p:cNvSpPr txBox="1"/>
          <p:nvPr/>
        </p:nvSpPr>
        <p:spPr>
          <a:xfrm>
            <a:off x="977077" y="637068"/>
            <a:ext cx="285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缺陷说明</a:t>
            </a:r>
          </a:p>
        </p:txBody>
      </p: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840464-4757-8C7C-DA16-C633340BB69F}"/>
              </a:ext>
            </a:extLst>
          </p:cNvPr>
          <p:cNvGrpSpPr/>
          <p:nvPr/>
        </p:nvGrpSpPr>
        <p:grpSpPr bwMode="auto">
          <a:xfrm>
            <a:off x="108165" y="2986521"/>
            <a:ext cx="4123842" cy="1572286"/>
            <a:chOff x="4419" y="908"/>
            <a:chExt cx="1189" cy="1053"/>
          </a:xfrm>
        </p:grpSpPr>
        <p:sp>
          <p:nvSpPr>
            <p:cNvPr id="29" name="文本框 53">
              <a:extLst>
                <a:ext uri="{FF2B5EF4-FFF2-40B4-BE49-F238E27FC236}">
                  <a16:creationId xmlns:a16="http://schemas.microsoft.com/office/drawing/2014/main" id="{3DCAD1C4-A08E-5BB4-CD5C-F8980FAC1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dirty="0">
                  <a:solidFill>
                    <a:srgbClr val="808080"/>
                  </a:solidFill>
                  <a:cs typeface="+mn-ea"/>
                  <a:sym typeface="+mn-lt"/>
                </a:rPr>
                <a:t>禁用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问题</a:t>
              </a:r>
            </a:p>
          </p:txBody>
        </p:sp>
        <p:sp>
          <p:nvSpPr>
            <p:cNvPr id="30" name="文本框 54">
              <a:extLst>
                <a:ext uri="{FF2B5EF4-FFF2-40B4-BE49-F238E27FC236}">
                  <a16:creationId xmlns:a16="http://schemas.microsoft.com/office/drawing/2014/main" id="{0F122501-C537-E8BA-DDCF-4F0D49DBB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7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）督导和咨询师可以禁用自己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2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  <a:sym typeface="+mn-lt"/>
                </a:rPr>
                <a:t>）部分排班日期无法正常排班</a:t>
              </a:r>
              <a:endParaRPr lang="en-US" altLang="zh-CN" sz="1600" dirty="0">
                <a:solidFill>
                  <a:srgbClr val="808080"/>
                </a:solidFill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）可以给过去时间角色进行排班</a:t>
              </a:r>
            </a:p>
          </p:txBody>
        </p:sp>
      </p:grpSp>
      <p:grpSp>
        <p:nvGrpSpPr>
          <p:cNvPr id="15" name="Group 58">
            <a:extLst>
              <a:ext uri="{FF2B5EF4-FFF2-40B4-BE49-F238E27FC236}">
                <a16:creationId xmlns:a16="http://schemas.microsoft.com/office/drawing/2014/main" id="{747BA1C9-F2F9-435C-9D48-1BEC3EAF5A67}"/>
              </a:ext>
            </a:extLst>
          </p:cNvPr>
          <p:cNvGrpSpPr/>
          <p:nvPr/>
        </p:nvGrpSpPr>
        <p:grpSpPr bwMode="auto">
          <a:xfrm>
            <a:off x="4381132" y="2984957"/>
            <a:ext cx="2606148" cy="2057556"/>
            <a:chOff x="4419" y="908"/>
            <a:chExt cx="1189" cy="1378"/>
          </a:xfrm>
        </p:grpSpPr>
        <p:sp>
          <p:nvSpPr>
            <p:cNvPr id="16" name="文本框 53">
              <a:extLst>
                <a:ext uri="{FF2B5EF4-FFF2-40B4-BE49-F238E27FC236}">
                  <a16:creationId xmlns:a16="http://schemas.microsoft.com/office/drawing/2014/main" id="{468DE61E-D5F6-AE64-E66D-8B7E94394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搜索问题</a:t>
              </a:r>
            </a:p>
          </p:txBody>
        </p:sp>
        <p:sp>
          <p:nvSpPr>
            <p:cNvPr id="17" name="文本框 54">
              <a:extLst>
                <a:ext uri="{FF2B5EF4-FFF2-40B4-BE49-F238E27FC236}">
                  <a16:creationId xmlns:a16="http://schemas.microsoft.com/office/drawing/2014/main" id="{B1482AB5-38D3-F956-E937-DADEA9782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235"/>
              <a:ext cx="1189" cy="10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0" algn="just"/>
              <a:r>
                <a:rPr lang="en-US" altLang="zh-CN" sz="1600" dirty="0">
                  <a:solidFill>
                    <a:srgbClr val="808080"/>
                  </a:solidFill>
                  <a:cs typeface="+mn-ea"/>
                </a:rPr>
                <a:t>1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</a:rPr>
                <a:t>）搜索不可以包含空格分隔符</a:t>
              </a:r>
              <a:endParaRPr lang="en-US" altLang="zh-CN" sz="1600" dirty="0">
                <a:solidFill>
                  <a:srgbClr val="808080"/>
                </a:solidFill>
                <a:cs typeface="+mn-ea"/>
              </a:endParaRPr>
            </a:p>
            <a:p>
              <a:pPr lvl="0" algn="just"/>
              <a:r>
                <a:rPr lang="en-US" altLang="zh-CN" sz="1600" dirty="0">
                  <a:solidFill>
                    <a:srgbClr val="808080"/>
                  </a:solidFill>
                  <a:cs typeface="+mn-ea"/>
                </a:rPr>
                <a:t>2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</a:rPr>
                <a:t>）部分非法字符可以被搜索，如</a:t>
              </a:r>
              <a:r>
                <a:rPr lang="en-US" altLang="zh-CN" sz="1600" dirty="0">
                  <a:solidFill>
                    <a:srgbClr val="808080"/>
                  </a:solidFill>
                  <a:cs typeface="+mn-ea"/>
                </a:rPr>
                <a:t>_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</a:rPr>
                <a:t>，可搜索到全部人的信息</a:t>
              </a:r>
              <a:endParaRPr lang="en-US" altLang="zh-CN" sz="1600" dirty="0">
                <a:solidFill>
                  <a:srgbClr val="808080"/>
                </a:solidFill>
                <a:cs typeface="+mn-ea"/>
              </a:endParaRPr>
            </a:p>
            <a:p>
              <a:pPr lvl="0" algn="just"/>
              <a:r>
                <a:rPr lang="en-US" altLang="zh-CN" sz="1600" dirty="0">
                  <a:solidFill>
                    <a:srgbClr val="808080"/>
                  </a:solidFill>
                  <a:cs typeface="+mn-ea"/>
                </a:rPr>
                <a:t>3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</a:rPr>
                <a:t>）搜索过长信息会出错</a:t>
              </a:r>
              <a:endParaRPr lang="zh-CN" altLang="zh-CN" sz="1600" dirty="0">
                <a:solidFill>
                  <a:srgbClr val="808080"/>
                </a:solidFill>
                <a:cs typeface="+mn-ea"/>
              </a:endParaRPr>
            </a:p>
          </p:txBody>
        </p:sp>
      </p:grpSp>
      <p:grpSp>
        <p:nvGrpSpPr>
          <p:cNvPr id="18" name="Group 58">
            <a:extLst>
              <a:ext uri="{FF2B5EF4-FFF2-40B4-BE49-F238E27FC236}">
                <a16:creationId xmlns:a16="http://schemas.microsoft.com/office/drawing/2014/main" id="{76069CF9-FF7A-FEEF-03D1-C09D6780C023}"/>
              </a:ext>
            </a:extLst>
          </p:cNvPr>
          <p:cNvGrpSpPr/>
          <p:nvPr/>
        </p:nvGrpSpPr>
        <p:grpSpPr bwMode="auto">
          <a:xfrm>
            <a:off x="7482645" y="2915269"/>
            <a:ext cx="4123842" cy="1941094"/>
            <a:chOff x="4419" y="908"/>
            <a:chExt cx="1189" cy="1300"/>
          </a:xfrm>
        </p:grpSpPr>
        <p:sp>
          <p:nvSpPr>
            <p:cNvPr id="19" name="文本框 53">
              <a:extLst>
                <a:ext uri="{FF2B5EF4-FFF2-40B4-BE49-F238E27FC236}">
                  <a16:creationId xmlns:a16="http://schemas.microsoft.com/office/drawing/2014/main" id="{2480E0D4-1C78-4353-AB5E-66647D7EA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908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dirty="0">
                  <a:solidFill>
                    <a:srgbClr val="808080"/>
                  </a:solidFill>
                  <a:cs typeface="+mn-ea"/>
                  <a:sym typeface="+mn-lt"/>
                </a:rPr>
                <a:t>UI</a:t>
              </a:r>
              <a:r>
                <a:rPr lang="zh-CN" altLang="en-US" sz="1600" b="1" dirty="0">
                  <a:solidFill>
                    <a:srgbClr val="808080"/>
                  </a:solidFill>
                  <a:cs typeface="+mn-ea"/>
                  <a:sym typeface="+mn-lt"/>
                </a:rPr>
                <a:t>设计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54">
              <a:extLst>
                <a:ext uri="{FF2B5EF4-FFF2-40B4-BE49-F238E27FC236}">
                  <a16:creationId xmlns:a16="http://schemas.microsoft.com/office/drawing/2014/main" id="{CB91E726-A63C-4567-3865-B7EDB8609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10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）存在无效按钮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2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  <a:sym typeface="+mn-lt"/>
                </a:rPr>
                <a:t>）存在无法显示的情况</a:t>
              </a:r>
              <a:endParaRPr lang="en-US" altLang="zh-CN" sz="1600" dirty="0">
                <a:solidFill>
                  <a:srgbClr val="808080"/>
                </a:solidFill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）分页显示有误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rgbClr val="808080"/>
                  </a:solidFill>
                  <a:cs typeface="+mn-ea"/>
                  <a:sym typeface="+mn-lt"/>
                </a:rPr>
                <a:t>4</a:t>
              </a:r>
              <a:r>
                <a:rPr lang="zh-CN" altLang="en-US" sz="1600" dirty="0">
                  <a:solidFill>
                    <a:srgbClr val="808080"/>
                  </a:solidFill>
                  <a:cs typeface="+mn-ea"/>
                  <a:sym typeface="+mn-lt"/>
                </a:rPr>
                <a:t>）缺少提示或提示有误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657241"/>
      </p:ext>
    </p:extLst>
  </p:cSld>
  <p:clrMapOvr>
    <a:masterClrMapping/>
  </p:clrMapOvr>
  <p:transition spd="med" advTm="2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-15406" y="2116892"/>
            <a:ext cx="12207406" cy="2624208"/>
          </a:xfrm>
          <a:prstGeom prst="rect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17689" y="1298077"/>
            <a:ext cx="9298364" cy="49027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sx="103000" sy="103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559055" y="2164334"/>
            <a:ext cx="611610" cy="611610"/>
            <a:chOff x="3192671" y="54709"/>
            <a:chExt cx="1233154" cy="1233154"/>
          </a:xfrm>
        </p:grpSpPr>
        <p:sp>
          <p:nvSpPr>
            <p:cNvPr id="44" name="椭圆 43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TextBox 7"/>
          <p:cNvSpPr>
            <a:spLocks noChangeArrowheads="1"/>
          </p:cNvSpPr>
          <p:nvPr/>
        </p:nvSpPr>
        <p:spPr bwMode="auto">
          <a:xfrm>
            <a:off x="2270885" y="2813447"/>
            <a:ext cx="226453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4000" b="1" spc="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</a:t>
            </a:r>
            <a:endParaRPr lang="zh-CN" altLang="en-US" sz="4000" b="1" spc="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25"/>
          <p:cNvSpPr txBox="1"/>
          <p:nvPr/>
        </p:nvSpPr>
        <p:spPr>
          <a:xfrm>
            <a:off x="6327977" y="2193991"/>
            <a:ext cx="32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接口测试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5559055" y="3196570"/>
            <a:ext cx="611610" cy="611610"/>
            <a:chOff x="3192671" y="54709"/>
            <a:chExt cx="1233154" cy="1233154"/>
          </a:xfrm>
        </p:grpSpPr>
        <p:sp>
          <p:nvSpPr>
            <p:cNvPr id="49" name="椭圆 48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文本框 25"/>
          <p:cNvSpPr txBox="1"/>
          <p:nvPr/>
        </p:nvSpPr>
        <p:spPr>
          <a:xfrm>
            <a:off x="6327977" y="3226227"/>
            <a:ext cx="32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系统功能测试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5559055" y="4228806"/>
            <a:ext cx="611610" cy="611610"/>
            <a:chOff x="3192671" y="54709"/>
            <a:chExt cx="1233154" cy="1233154"/>
          </a:xfrm>
        </p:grpSpPr>
        <p:sp>
          <p:nvSpPr>
            <p:cNvPr id="53" name="椭圆 52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3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5" name="文本框 25"/>
          <p:cNvSpPr txBox="1"/>
          <p:nvPr/>
        </p:nvSpPr>
        <p:spPr>
          <a:xfrm>
            <a:off x="6327977" y="4258463"/>
            <a:ext cx="32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人员分工</a:t>
            </a:r>
          </a:p>
        </p:txBody>
      </p:sp>
      <p:sp>
        <p:nvSpPr>
          <p:cNvPr id="60" name="椭圆 59"/>
          <p:cNvSpPr/>
          <p:nvPr/>
        </p:nvSpPr>
        <p:spPr>
          <a:xfrm>
            <a:off x="4079532" y="1778978"/>
            <a:ext cx="294272" cy="294272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791677" y="2234856"/>
            <a:ext cx="132430" cy="132430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835624" y="4680174"/>
            <a:ext cx="870521" cy="870521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  <p:transition spd="slow" advTm="2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6" grpId="0"/>
      <p:bldP spid="47" grpId="0"/>
      <p:bldP spid="51" grpId="0"/>
      <p:bldP spid="55" grpId="0"/>
      <p:bldP spid="60" grpId="0" animBg="1"/>
      <p:bldP spid="61" grpId="0" animBg="1"/>
      <p:bldP spid="6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3335265" cy="584775"/>
            <a:chOff x="499316" y="637068"/>
            <a:chExt cx="3335265" cy="584775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2857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人员分工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1185" y="3134363"/>
            <a:ext cx="1212252" cy="1942659"/>
            <a:chOff x="1060096" y="1166689"/>
            <a:chExt cx="1630664" cy="2613175"/>
          </a:xfrm>
          <a:solidFill>
            <a:srgbClr val="11375B"/>
          </a:solidFill>
        </p:grpSpPr>
        <p:sp>
          <p:nvSpPr>
            <p:cNvPr id="9" name="任意多边形 7"/>
            <p:cNvSpPr/>
            <p:nvPr/>
          </p:nvSpPr>
          <p:spPr>
            <a:xfrm>
              <a:off x="1880173" y="1474986"/>
              <a:ext cx="256854" cy="2304878"/>
            </a:xfrm>
            <a:custGeom>
              <a:avLst/>
              <a:gdLst>
                <a:gd name="connsiteX0" fmla="*/ 161695 w 323391"/>
                <a:gd name="connsiteY0" fmla="*/ 0 h 1950138"/>
                <a:gd name="connsiteX1" fmla="*/ 323391 w 323391"/>
                <a:gd name="connsiteY1" fmla="*/ 1950138 h 1950138"/>
                <a:gd name="connsiteX2" fmla="*/ 0 w 323391"/>
                <a:gd name="connsiteY2" fmla="*/ 1950138 h 19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391" h="1950138">
                  <a:moveTo>
                    <a:pt x="161695" y="0"/>
                  </a:moveTo>
                  <a:lnTo>
                    <a:pt x="323391" y="1950138"/>
                  </a:lnTo>
                  <a:lnTo>
                    <a:pt x="0" y="19501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任意多边形 8"/>
            <p:cNvSpPr/>
            <p:nvPr/>
          </p:nvSpPr>
          <p:spPr>
            <a:xfrm rot="15003712">
              <a:off x="1174777" y="1052008"/>
              <a:ext cx="1401301" cy="1630664"/>
            </a:xfrm>
            <a:custGeom>
              <a:avLst/>
              <a:gdLst>
                <a:gd name="connsiteX0" fmla="*/ 1919991 w 1919991"/>
                <a:gd name="connsiteY0" fmla="*/ 1642624 h 2234254"/>
                <a:gd name="connsiteX1" fmla="*/ 1908910 w 1919991"/>
                <a:gd name="connsiteY1" fmla="*/ 1673171 h 2234254"/>
                <a:gd name="connsiteX2" fmla="*/ 789344 w 1919991"/>
                <a:gd name="connsiteY2" fmla="*/ 1316202 h 2234254"/>
                <a:gd name="connsiteX3" fmla="*/ 25781 w 1919991"/>
                <a:gd name="connsiteY3" fmla="*/ 2234254 h 2234254"/>
                <a:gd name="connsiteX4" fmla="*/ 0 w 1919991"/>
                <a:gd name="connsiteY4" fmla="*/ 2214473 h 2234254"/>
                <a:gd name="connsiteX5" fmla="*/ 702524 w 1919991"/>
                <a:gd name="connsiteY5" fmla="*/ 1220209 h 2234254"/>
                <a:gd name="connsiteX6" fmla="*/ 702585 w 1919991"/>
                <a:gd name="connsiteY6" fmla="*/ 1220042 h 2234254"/>
                <a:gd name="connsiteX7" fmla="*/ 750593 w 1919991"/>
                <a:gd name="connsiteY7" fmla="*/ 0 h 2234254"/>
                <a:gd name="connsiteX8" fmla="*/ 783088 w 1919991"/>
                <a:gd name="connsiteY8" fmla="*/ 0 h 2234254"/>
                <a:gd name="connsiteX9" fmla="*/ 830234 w 1919991"/>
                <a:gd name="connsiteY9" fmla="*/ 1198091 h 223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9991" h="2234254">
                  <a:moveTo>
                    <a:pt x="1919991" y="1642624"/>
                  </a:moveTo>
                  <a:lnTo>
                    <a:pt x="1908910" y="1673171"/>
                  </a:lnTo>
                  <a:lnTo>
                    <a:pt x="789344" y="1316202"/>
                  </a:lnTo>
                  <a:lnTo>
                    <a:pt x="25781" y="2234254"/>
                  </a:lnTo>
                  <a:lnTo>
                    <a:pt x="0" y="2214473"/>
                  </a:lnTo>
                  <a:lnTo>
                    <a:pt x="702524" y="1220209"/>
                  </a:lnTo>
                  <a:lnTo>
                    <a:pt x="702585" y="1220042"/>
                  </a:lnTo>
                  <a:lnTo>
                    <a:pt x="750593" y="0"/>
                  </a:lnTo>
                  <a:lnTo>
                    <a:pt x="783088" y="0"/>
                  </a:lnTo>
                  <a:lnTo>
                    <a:pt x="830234" y="11980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59938" y="3566460"/>
            <a:ext cx="942617" cy="1510562"/>
            <a:chOff x="1060093" y="1166692"/>
            <a:chExt cx="1630664" cy="2613172"/>
          </a:xfrm>
          <a:solidFill>
            <a:srgbClr val="11375B"/>
          </a:solidFill>
        </p:grpSpPr>
        <p:sp>
          <p:nvSpPr>
            <p:cNvPr id="12" name="任意多边形 10"/>
            <p:cNvSpPr/>
            <p:nvPr/>
          </p:nvSpPr>
          <p:spPr>
            <a:xfrm>
              <a:off x="1880172" y="1474986"/>
              <a:ext cx="256854" cy="2304878"/>
            </a:xfrm>
            <a:custGeom>
              <a:avLst/>
              <a:gdLst>
                <a:gd name="connsiteX0" fmla="*/ 161695 w 323391"/>
                <a:gd name="connsiteY0" fmla="*/ 0 h 1950138"/>
                <a:gd name="connsiteX1" fmla="*/ 323391 w 323391"/>
                <a:gd name="connsiteY1" fmla="*/ 1950138 h 1950138"/>
                <a:gd name="connsiteX2" fmla="*/ 0 w 323391"/>
                <a:gd name="connsiteY2" fmla="*/ 1950138 h 19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391" h="1950138">
                  <a:moveTo>
                    <a:pt x="161695" y="0"/>
                  </a:moveTo>
                  <a:lnTo>
                    <a:pt x="323391" y="1950138"/>
                  </a:lnTo>
                  <a:lnTo>
                    <a:pt x="0" y="19501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 11"/>
            <p:cNvSpPr/>
            <p:nvPr/>
          </p:nvSpPr>
          <p:spPr>
            <a:xfrm rot="15003712">
              <a:off x="1174775" y="1052010"/>
              <a:ext cx="1401300" cy="1630664"/>
            </a:xfrm>
            <a:custGeom>
              <a:avLst/>
              <a:gdLst>
                <a:gd name="connsiteX0" fmla="*/ 1919991 w 1919991"/>
                <a:gd name="connsiteY0" fmla="*/ 1642624 h 2234254"/>
                <a:gd name="connsiteX1" fmla="*/ 1908910 w 1919991"/>
                <a:gd name="connsiteY1" fmla="*/ 1673171 h 2234254"/>
                <a:gd name="connsiteX2" fmla="*/ 789344 w 1919991"/>
                <a:gd name="connsiteY2" fmla="*/ 1316202 h 2234254"/>
                <a:gd name="connsiteX3" fmla="*/ 25781 w 1919991"/>
                <a:gd name="connsiteY3" fmla="*/ 2234254 h 2234254"/>
                <a:gd name="connsiteX4" fmla="*/ 0 w 1919991"/>
                <a:gd name="connsiteY4" fmla="*/ 2214473 h 2234254"/>
                <a:gd name="connsiteX5" fmla="*/ 702524 w 1919991"/>
                <a:gd name="connsiteY5" fmla="*/ 1220209 h 2234254"/>
                <a:gd name="connsiteX6" fmla="*/ 702585 w 1919991"/>
                <a:gd name="connsiteY6" fmla="*/ 1220042 h 2234254"/>
                <a:gd name="connsiteX7" fmla="*/ 750593 w 1919991"/>
                <a:gd name="connsiteY7" fmla="*/ 0 h 2234254"/>
                <a:gd name="connsiteX8" fmla="*/ 783088 w 1919991"/>
                <a:gd name="connsiteY8" fmla="*/ 0 h 2234254"/>
                <a:gd name="connsiteX9" fmla="*/ 830234 w 1919991"/>
                <a:gd name="connsiteY9" fmla="*/ 1198091 h 223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9991" h="2234254">
                  <a:moveTo>
                    <a:pt x="1919991" y="1642624"/>
                  </a:moveTo>
                  <a:lnTo>
                    <a:pt x="1908910" y="1673171"/>
                  </a:lnTo>
                  <a:lnTo>
                    <a:pt x="789344" y="1316202"/>
                  </a:lnTo>
                  <a:lnTo>
                    <a:pt x="25781" y="2234254"/>
                  </a:lnTo>
                  <a:lnTo>
                    <a:pt x="0" y="2214473"/>
                  </a:lnTo>
                  <a:lnTo>
                    <a:pt x="702524" y="1220209"/>
                  </a:lnTo>
                  <a:lnTo>
                    <a:pt x="702585" y="1220042"/>
                  </a:lnTo>
                  <a:lnTo>
                    <a:pt x="750593" y="0"/>
                  </a:lnTo>
                  <a:lnTo>
                    <a:pt x="783088" y="0"/>
                  </a:lnTo>
                  <a:lnTo>
                    <a:pt x="830234" y="11980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31183" y="4029455"/>
            <a:ext cx="653700" cy="1047567"/>
            <a:chOff x="1060094" y="1166691"/>
            <a:chExt cx="1630664" cy="2613171"/>
          </a:xfrm>
          <a:solidFill>
            <a:srgbClr val="11375B"/>
          </a:solidFill>
        </p:grpSpPr>
        <p:sp>
          <p:nvSpPr>
            <p:cNvPr id="15" name="任意多边形 13"/>
            <p:cNvSpPr/>
            <p:nvPr/>
          </p:nvSpPr>
          <p:spPr>
            <a:xfrm>
              <a:off x="1880173" y="1474984"/>
              <a:ext cx="256853" cy="2304878"/>
            </a:xfrm>
            <a:custGeom>
              <a:avLst/>
              <a:gdLst>
                <a:gd name="connsiteX0" fmla="*/ 161695 w 323391"/>
                <a:gd name="connsiteY0" fmla="*/ 0 h 1950138"/>
                <a:gd name="connsiteX1" fmla="*/ 323391 w 323391"/>
                <a:gd name="connsiteY1" fmla="*/ 1950138 h 1950138"/>
                <a:gd name="connsiteX2" fmla="*/ 0 w 323391"/>
                <a:gd name="connsiteY2" fmla="*/ 1950138 h 19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391" h="1950138">
                  <a:moveTo>
                    <a:pt x="161695" y="0"/>
                  </a:moveTo>
                  <a:lnTo>
                    <a:pt x="323391" y="1950138"/>
                  </a:lnTo>
                  <a:lnTo>
                    <a:pt x="0" y="19501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任意多边形 14"/>
            <p:cNvSpPr/>
            <p:nvPr/>
          </p:nvSpPr>
          <p:spPr>
            <a:xfrm rot="15003712">
              <a:off x="1174776" y="1052009"/>
              <a:ext cx="1401299" cy="1630664"/>
            </a:xfrm>
            <a:custGeom>
              <a:avLst/>
              <a:gdLst>
                <a:gd name="connsiteX0" fmla="*/ 1919991 w 1919991"/>
                <a:gd name="connsiteY0" fmla="*/ 1642624 h 2234254"/>
                <a:gd name="connsiteX1" fmla="*/ 1908910 w 1919991"/>
                <a:gd name="connsiteY1" fmla="*/ 1673171 h 2234254"/>
                <a:gd name="connsiteX2" fmla="*/ 789344 w 1919991"/>
                <a:gd name="connsiteY2" fmla="*/ 1316202 h 2234254"/>
                <a:gd name="connsiteX3" fmla="*/ 25781 w 1919991"/>
                <a:gd name="connsiteY3" fmla="*/ 2234254 h 2234254"/>
                <a:gd name="connsiteX4" fmla="*/ 0 w 1919991"/>
                <a:gd name="connsiteY4" fmla="*/ 2214473 h 2234254"/>
                <a:gd name="connsiteX5" fmla="*/ 702524 w 1919991"/>
                <a:gd name="connsiteY5" fmla="*/ 1220209 h 2234254"/>
                <a:gd name="connsiteX6" fmla="*/ 702585 w 1919991"/>
                <a:gd name="connsiteY6" fmla="*/ 1220042 h 2234254"/>
                <a:gd name="connsiteX7" fmla="*/ 750593 w 1919991"/>
                <a:gd name="connsiteY7" fmla="*/ 0 h 2234254"/>
                <a:gd name="connsiteX8" fmla="*/ 783088 w 1919991"/>
                <a:gd name="connsiteY8" fmla="*/ 0 h 2234254"/>
                <a:gd name="connsiteX9" fmla="*/ 830234 w 1919991"/>
                <a:gd name="connsiteY9" fmla="*/ 1198091 h 223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9991" h="2234254">
                  <a:moveTo>
                    <a:pt x="1919991" y="1642624"/>
                  </a:moveTo>
                  <a:lnTo>
                    <a:pt x="1908910" y="1673171"/>
                  </a:lnTo>
                  <a:lnTo>
                    <a:pt x="789344" y="1316202"/>
                  </a:lnTo>
                  <a:lnTo>
                    <a:pt x="25781" y="2234254"/>
                  </a:lnTo>
                  <a:lnTo>
                    <a:pt x="0" y="2214473"/>
                  </a:lnTo>
                  <a:lnTo>
                    <a:pt x="702524" y="1220209"/>
                  </a:lnTo>
                  <a:lnTo>
                    <a:pt x="702585" y="1220042"/>
                  </a:lnTo>
                  <a:lnTo>
                    <a:pt x="750593" y="0"/>
                  </a:lnTo>
                  <a:lnTo>
                    <a:pt x="783088" y="0"/>
                  </a:lnTo>
                  <a:lnTo>
                    <a:pt x="830234" y="11980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78515" y="2121775"/>
            <a:ext cx="1844125" cy="2955248"/>
            <a:chOff x="1060094" y="1166691"/>
            <a:chExt cx="1630664" cy="2613173"/>
          </a:xfrm>
          <a:solidFill>
            <a:srgbClr val="11375B"/>
          </a:solidFill>
        </p:grpSpPr>
        <p:sp>
          <p:nvSpPr>
            <p:cNvPr id="18" name="任意多边形 16"/>
            <p:cNvSpPr/>
            <p:nvPr/>
          </p:nvSpPr>
          <p:spPr>
            <a:xfrm>
              <a:off x="1880172" y="1474986"/>
              <a:ext cx="256854" cy="2304878"/>
            </a:xfrm>
            <a:custGeom>
              <a:avLst/>
              <a:gdLst>
                <a:gd name="connsiteX0" fmla="*/ 161695 w 323391"/>
                <a:gd name="connsiteY0" fmla="*/ 0 h 1950138"/>
                <a:gd name="connsiteX1" fmla="*/ 323391 w 323391"/>
                <a:gd name="connsiteY1" fmla="*/ 1950138 h 1950138"/>
                <a:gd name="connsiteX2" fmla="*/ 0 w 323391"/>
                <a:gd name="connsiteY2" fmla="*/ 1950138 h 19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391" h="1950138">
                  <a:moveTo>
                    <a:pt x="161695" y="0"/>
                  </a:moveTo>
                  <a:lnTo>
                    <a:pt x="323391" y="1950138"/>
                  </a:lnTo>
                  <a:lnTo>
                    <a:pt x="0" y="19501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 17"/>
            <p:cNvSpPr/>
            <p:nvPr/>
          </p:nvSpPr>
          <p:spPr>
            <a:xfrm rot="15003712">
              <a:off x="1174776" y="1052009"/>
              <a:ext cx="1401300" cy="1630664"/>
            </a:xfrm>
            <a:custGeom>
              <a:avLst/>
              <a:gdLst>
                <a:gd name="connsiteX0" fmla="*/ 1919991 w 1919991"/>
                <a:gd name="connsiteY0" fmla="*/ 1642624 h 2234254"/>
                <a:gd name="connsiteX1" fmla="*/ 1908910 w 1919991"/>
                <a:gd name="connsiteY1" fmla="*/ 1673171 h 2234254"/>
                <a:gd name="connsiteX2" fmla="*/ 789344 w 1919991"/>
                <a:gd name="connsiteY2" fmla="*/ 1316202 h 2234254"/>
                <a:gd name="connsiteX3" fmla="*/ 25781 w 1919991"/>
                <a:gd name="connsiteY3" fmla="*/ 2234254 h 2234254"/>
                <a:gd name="connsiteX4" fmla="*/ 0 w 1919991"/>
                <a:gd name="connsiteY4" fmla="*/ 2214473 h 2234254"/>
                <a:gd name="connsiteX5" fmla="*/ 702524 w 1919991"/>
                <a:gd name="connsiteY5" fmla="*/ 1220209 h 2234254"/>
                <a:gd name="connsiteX6" fmla="*/ 702585 w 1919991"/>
                <a:gd name="connsiteY6" fmla="*/ 1220042 h 2234254"/>
                <a:gd name="connsiteX7" fmla="*/ 750593 w 1919991"/>
                <a:gd name="connsiteY7" fmla="*/ 0 h 2234254"/>
                <a:gd name="connsiteX8" fmla="*/ 783088 w 1919991"/>
                <a:gd name="connsiteY8" fmla="*/ 0 h 2234254"/>
                <a:gd name="connsiteX9" fmla="*/ 830234 w 1919991"/>
                <a:gd name="connsiteY9" fmla="*/ 1198091 h 223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9991" h="2234254">
                  <a:moveTo>
                    <a:pt x="1919991" y="1642624"/>
                  </a:moveTo>
                  <a:lnTo>
                    <a:pt x="1908910" y="1673171"/>
                  </a:lnTo>
                  <a:lnTo>
                    <a:pt x="789344" y="1316202"/>
                  </a:lnTo>
                  <a:lnTo>
                    <a:pt x="25781" y="2234254"/>
                  </a:lnTo>
                  <a:lnTo>
                    <a:pt x="0" y="2214473"/>
                  </a:lnTo>
                  <a:lnTo>
                    <a:pt x="702524" y="1220209"/>
                  </a:lnTo>
                  <a:lnTo>
                    <a:pt x="702585" y="1220042"/>
                  </a:lnTo>
                  <a:lnTo>
                    <a:pt x="750593" y="0"/>
                  </a:lnTo>
                  <a:lnTo>
                    <a:pt x="783088" y="0"/>
                  </a:lnTo>
                  <a:lnTo>
                    <a:pt x="830234" y="11980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91068" y="2689681"/>
            <a:ext cx="1481023" cy="2373370"/>
            <a:chOff x="1060095" y="1166690"/>
            <a:chExt cx="1630664" cy="2613174"/>
          </a:xfrm>
          <a:solidFill>
            <a:srgbClr val="11375B"/>
          </a:solidFill>
        </p:grpSpPr>
        <p:sp>
          <p:nvSpPr>
            <p:cNvPr id="21" name="任意多边形 19"/>
            <p:cNvSpPr/>
            <p:nvPr/>
          </p:nvSpPr>
          <p:spPr>
            <a:xfrm>
              <a:off x="1880172" y="1474985"/>
              <a:ext cx="256854" cy="2304879"/>
            </a:xfrm>
            <a:custGeom>
              <a:avLst/>
              <a:gdLst>
                <a:gd name="connsiteX0" fmla="*/ 161695 w 323391"/>
                <a:gd name="connsiteY0" fmla="*/ 0 h 1950138"/>
                <a:gd name="connsiteX1" fmla="*/ 323391 w 323391"/>
                <a:gd name="connsiteY1" fmla="*/ 1950138 h 1950138"/>
                <a:gd name="connsiteX2" fmla="*/ 0 w 323391"/>
                <a:gd name="connsiteY2" fmla="*/ 1950138 h 19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391" h="1950138">
                  <a:moveTo>
                    <a:pt x="161695" y="0"/>
                  </a:moveTo>
                  <a:lnTo>
                    <a:pt x="323391" y="1950138"/>
                  </a:lnTo>
                  <a:lnTo>
                    <a:pt x="0" y="19501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任意多边形 20"/>
            <p:cNvSpPr/>
            <p:nvPr/>
          </p:nvSpPr>
          <p:spPr>
            <a:xfrm rot="15003712">
              <a:off x="1174776" y="1052009"/>
              <a:ext cx="1401301" cy="1630664"/>
            </a:xfrm>
            <a:custGeom>
              <a:avLst/>
              <a:gdLst>
                <a:gd name="connsiteX0" fmla="*/ 1919991 w 1919991"/>
                <a:gd name="connsiteY0" fmla="*/ 1642624 h 2234254"/>
                <a:gd name="connsiteX1" fmla="*/ 1908910 w 1919991"/>
                <a:gd name="connsiteY1" fmla="*/ 1673171 h 2234254"/>
                <a:gd name="connsiteX2" fmla="*/ 789344 w 1919991"/>
                <a:gd name="connsiteY2" fmla="*/ 1316202 h 2234254"/>
                <a:gd name="connsiteX3" fmla="*/ 25781 w 1919991"/>
                <a:gd name="connsiteY3" fmla="*/ 2234254 h 2234254"/>
                <a:gd name="connsiteX4" fmla="*/ 0 w 1919991"/>
                <a:gd name="connsiteY4" fmla="*/ 2214473 h 2234254"/>
                <a:gd name="connsiteX5" fmla="*/ 702524 w 1919991"/>
                <a:gd name="connsiteY5" fmla="*/ 1220209 h 2234254"/>
                <a:gd name="connsiteX6" fmla="*/ 702585 w 1919991"/>
                <a:gd name="connsiteY6" fmla="*/ 1220042 h 2234254"/>
                <a:gd name="connsiteX7" fmla="*/ 750593 w 1919991"/>
                <a:gd name="connsiteY7" fmla="*/ 0 h 2234254"/>
                <a:gd name="connsiteX8" fmla="*/ 783088 w 1919991"/>
                <a:gd name="connsiteY8" fmla="*/ 0 h 2234254"/>
                <a:gd name="connsiteX9" fmla="*/ 830234 w 1919991"/>
                <a:gd name="connsiteY9" fmla="*/ 1198091 h 223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9991" h="2234254">
                  <a:moveTo>
                    <a:pt x="1919991" y="1642624"/>
                  </a:moveTo>
                  <a:lnTo>
                    <a:pt x="1908910" y="1673171"/>
                  </a:lnTo>
                  <a:lnTo>
                    <a:pt x="789344" y="1316202"/>
                  </a:lnTo>
                  <a:lnTo>
                    <a:pt x="25781" y="2234254"/>
                  </a:lnTo>
                  <a:lnTo>
                    <a:pt x="0" y="2214473"/>
                  </a:lnTo>
                  <a:lnTo>
                    <a:pt x="702524" y="1220209"/>
                  </a:lnTo>
                  <a:lnTo>
                    <a:pt x="702585" y="1220042"/>
                  </a:lnTo>
                  <a:lnTo>
                    <a:pt x="750593" y="0"/>
                  </a:lnTo>
                  <a:lnTo>
                    <a:pt x="783088" y="0"/>
                  </a:lnTo>
                  <a:lnTo>
                    <a:pt x="830234" y="11980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67829" y="3551077"/>
            <a:ext cx="943498" cy="1511974"/>
            <a:chOff x="1060093" y="1166692"/>
            <a:chExt cx="1630664" cy="2613172"/>
          </a:xfrm>
          <a:solidFill>
            <a:srgbClr val="11375B"/>
          </a:solidFill>
        </p:grpSpPr>
        <p:sp>
          <p:nvSpPr>
            <p:cNvPr id="24" name="任意多边形 22"/>
            <p:cNvSpPr/>
            <p:nvPr/>
          </p:nvSpPr>
          <p:spPr>
            <a:xfrm>
              <a:off x="1880172" y="1474985"/>
              <a:ext cx="256855" cy="2304879"/>
            </a:xfrm>
            <a:custGeom>
              <a:avLst/>
              <a:gdLst>
                <a:gd name="connsiteX0" fmla="*/ 161695 w 323391"/>
                <a:gd name="connsiteY0" fmla="*/ 0 h 1950138"/>
                <a:gd name="connsiteX1" fmla="*/ 323391 w 323391"/>
                <a:gd name="connsiteY1" fmla="*/ 1950138 h 1950138"/>
                <a:gd name="connsiteX2" fmla="*/ 0 w 323391"/>
                <a:gd name="connsiteY2" fmla="*/ 1950138 h 19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391" h="1950138">
                  <a:moveTo>
                    <a:pt x="161695" y="0"/>
                  </a:moveTo>
                  <a:lnTo>
                    <a:pt x="323391" y="1950138"/>
                  </a:lnTo>
                  <a:lnTo>
                    <a:pt x="0" y="19501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任意多边形 23"/>
            <p:cNvSpPr/>
            <p:nvPr/>
          </p:nvSpPr>
          <p:spPr>
            <a:xfrm rot="15003712">
              <a:off x="1174775" y="1052010"/>
              <a:ext cx="1401299" cy="1630664"/>
            </a:xfrm>
            <a:custGeom>
              <a:avLst/>
              <a:gdLst>
                <a:gd name="connsiteX0" fmla="*/ 1919991 w 1919991"/>
                <a:gd name="connsiteY0" fmla="*/ 1642624 h 2234254"/>
                <a:gd name="connsiteX1" fmla="*/ 1908910 w 1919991"/>
                <a:gd name="connsiteY1" fmla="*/ 1673171 h 2234254"/>
                <a:gd name="connsiteX2" fmla="*/ 789344 w 1919991"/>
                <a:gd name="connsiteY2" fmla="*/ 1316202 h 2234254"/>
                <a:gd name="connsiteX3" fmla="*/ 25781 w 1919991"/>
                <a:gd name="connsiteY3" fmla="*/ 2234254 h 2234254"/>
                <a:gd name="connsiteX4" fmla="*/ 0 w 1919991"/>
                <a:gd name="connsiteY4" fmla="*/ 2214473 h 2234254"/>
                <a:gd name="connsiteX5" fmla="*/ 702524 w 1919991"/>
                <a:gd name="connsiteY5" fmla="*/ 1220209 h 2234254"/>
                <a:gd name="connsiteX6" fmla="*/ 702585 w 1919991"/>
                <a:gd name="connsiteY6" fmla="*/ 1220042 h 2234254"/>
                <a:gd name="connsiteX7" fmla="*/ 750593 w 1919991"/>
                <a:gd name="connsiteY7" fmla="*/ 0 h 2234254"/>
                <a:gd name="connsiteX8" fmla="*/ 783088 w 1919991"/>
                <a:gd name="connsiteY8" fmla="*/ 0 h 2234254"/>
                <a:gd name="connsiteX9" fmla="*/ 830234 w 1919991"/>
                <a:gd name="connsiteY9" fmla="*/ 1198091 h 223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9991" h="2234254">
                  <a:moveTo>
                    <a:pt x="1919991" y="1642624"/>
                  </a:moveTo>
                  <a:lnTo>
                    <a:pt x="1908910" y="1673171"/>
                  </a:lnTo>
                  <a:lnTo>
                    <a:pt x="789344" y="1316202"/>
                  </a:lnTo>
                  <a:lnTo>
                    <a:pt x="25781" y="2234254"/>
                  </a:lnTo>
                  <a:lnTo>
                    <a:pt x="0" y="2214473"/>
                  </a:lnTo>
                  <a:lnTo>
                    <a:pt x="702524" y="1220209"/>
                  </a:lnTo>
                  <a:lnTo>
                    <a:pt x="702585" y="1220042"/>
                  </a:lnTo>
                  <a:lnTo>
                    <a:pt x="750593" y="0"/>
                  </a:lnTo>
                  <a:lnTo>
                    <a:pt x="783088" y="0"/>
                  </a:lnTo>
                  <a:lnTo>
                    <a:pt x="830234" y="11980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026910" y="1501260"/>
            <a:ext cx="4875025" cy="4243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接口测试：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万宜萱  会话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，评价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，消息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，配置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孙吴栅  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，排班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系统功能测试：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机构管理员 唐子涵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督导  刘禹含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咨询师 徐依婷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访客 涂可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项目经理  唐子涵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000">
        <p14:warp dir="in"/>
      </p:transition>
    </mc:Choice>
    <mc:Fallback xmlns="">
      <p:transition spd="slow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15406" y="2116892"/>
            <a:ext cx="12207406" cy="2624208"/>
          </a:xfrm>
          <a:prstGeom prst="rect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39115" y="977634"/>
            <a:ext cx="9298364" cy="49027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sx="103000" sy="103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文本框 25"/>
          <p:cNvSpPr txBox="1"/>
          <p:nvPr/>
        </p:nvSpPr>
        <p:spPr>
          <a:xfrm>
            <a:off x="5024419" y="4975040"/>
            <a:ext cx="21431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汇报人：第一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845778" y="2380800"/>
            <a:ext cx="1518632" cy="1518632"/>
            <a:chOff x="3192671" y="54709"/>
            <a:chExt cx="1233154" cy="1233154"/>
          </a:xfrm>
        </p:grpSpPr>
        <p:sp>
          <p:nvSpPr>
            <p:cNvPr id="38" name="椭圆 37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503746" y="2380800"/>
            <a:ext cx="1518632" cy="1518632"/>
            <a:chOff x="3192671" y="54709"/>
            <a:chExt cx="1233154" cy="1233154"/>
          </a:xfrm>
        </p:grpSpPr>
        <p:sp>
          <p:nvSpPr>
            <p:cNvPr id="49" name="椭圆 48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138673" y="2373731"/>
            <a:ext cx="1518632" cy="1518632"/>
            <a:chOff x="3192671" y="54709"/>
            <a:chExt cx="1233154" cy="1233154"/>
          </a:xfrm>
        </p:grpSpPr>
        <p:sp>
          <p:nvSpPr>
            <p:cNvPr id="52" name="椭圆 51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819683" y="2396848"/>
            <a:ext cx="1518632" cy="1518632"/>
            <a:chOff x="3192671" y="54709"/>
            <a:chExt cx="1233154" cy="1233154"/>
          </a:xfrm>
        </p:grpSpPr>
        <p:sp>
          <p:nvSpPr>
            <p:cNvPr id="55" name="椭圆 54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7" name="TextBox 7"/>
          <p:cNvSpPr>
            <a:spLocks noChangeArrowheads="1"/>
          </p:cNvSpPr>
          <p:nvPr/>
        </p:nvSpPr>
        <p:spPr bwMode="auto">
          <a:xfrm>
            <a:off x="3073765" y="2519042"/>
            <a:ext cx="60534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80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lt"/>
              </a:rPr>
              <a:t>谢谢观看</a:t>
            </a:r>
          </a:p>
        </p:txBody>
      </p:sp>
      <p:sp>
        <p:nvSpPr>
          <p:cNvPr id="58" name="椭圆 57"/>
          <p:cNvSpPr/>
          <p:nvPr/>
        </p:nvSpPr>
        <p:spPr>
          <a:xfrm>
            <a:off x="10018950" y="1347160"/>
            <a:ext cx="294272" cy="294272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731095" y="1803038"/>
            <a:ext cx="132430" cy="132430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755139" y="4893257"/>
            <a:ext cx="397248" cy="397248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等腰三角形 60"/>
          <p:cNvSpPr/>
          <p:nvPr/>
        </p:nvSpPr>
        <p:spPr>
          <a:xfrm flipV="1">
            <a:off x="5770513" y="977626"/>
            <a:ext cx="635568" cy="37620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9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6" grpId="0"/>
      <p:bldP spid="57" grpId="0"/>
      <p:bldP spid="58" grpId="0" animBg="1"/>
      <p:bldP spid="59" grpId="0" animBg="1"/>
      <p:bldP spid="60" grpId="0" animBg="1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39115" y="977634"/>
            <a:ext cx="9298364" cy="49027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sx="103000" sy="103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040396" y="1953097"/>
            <a:ext cx="745858" cy="745858"/>
            <a:chOff x="3192671" y="54709"/>
            <a:chExt cx="1233154" cy="1233154"/>
          </a:xfrm>
        </p:grpSpPr>
        <p:sp>
          <p:nvSpPr>
            <p:cNvPr id="23" name="椭圆 22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087532" y="1967846"/>
            <a:ext cx="745858" cy="745858"/>
            <a:chOff x="3192671" y="54709"/>
            <a:chExt cx="1233154" cy="1233154"/>
          </a:xfrm>
        </p:grpSpPr>
        <p:sp>
          <p:nvSpPr>
            <p:cNvPr id="26" name="椭圆 25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49416" y="1953097"/>
            <a:ext cx="745858" cy="745858"/>
            <a:chOff x="3192671" y="54709"/>
            <a:chExt cx="1233154" cy="1233154"/>
          </a:xfrm>
        </p:grpSpPr>
        <p:sp>
          <p:nvSpPr>
            <p:cNvPr id="29" name="椭圆 28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184522" y="1953098"/>
            <a:ext cx="745858" cy="745858"/>
            <a:chOff x="3192671" y="54709"/>
            <a:chExt cx="1233154" cy="1233154"/>
          </a:xfrm>
        </p:grpSpPr>
        <p:sp>
          <p:nvSpPr>
            <p:cNvPr id="32" name="椭圆 31"/>
            <p:cNvSpPr/>
            <p:nvPr/>
          </p:nvSpPr>
          <p:spPr>
            <a:xfrm>
              <a:off x="3192671" y="54709"/>
              <a:ext cx="1233154" cy="1233154"/>
            </a:xfrm>
            <a:prstGeom prst="ellips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252587" y="131290"/>
              <a:ext cx="1143302" cy="1143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4" name="TextBox 7"/>
          <p:cNvSpPr>
            <a:spLocks noChangeArrowheads="1"/>
          </p:cNvSpPr>
          <p:nvPr/>
        </p:nvSpPr>
        <p:spPr bwMode="auto">
          <a:xfrm>
            <a:off x="4178778" y="2049027"/>
            <a:ext cx="36673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接口测试</a:t>
            </a:r>
          </a:p>
        </p:txBody>
      </p:sp>
      <p:sp>
        <p:nvSpPr>
          <p:cNvPr id="37" name="椭圆 36"/>
          <p:cNvSpPr/>
          <p:nvPr/>
        </p:nvSpPr>
        <p:spPr>
          <a:xfrm>
            <a:off x="10018950" y="1347160"/>
            <a:ext cx="294272" cy="294272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760591" y="1876780"/>
            <a:ext cx="132430" cy="132430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755139" y="4893257"/>
            <a:ext cx="397248" cy="397248"/>
          </a:xfrm>
          <a:prstGeom prst="ellips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39"/>
          <p:cNvSpPr/>
          <p:nvPr/>
        </p:nvSpPr>
        <p:spPr>
          <a:xfrm flipV="1">
            <a:off x="5770513" y="977626"/>
            <a:ext cx="635568" cy="37620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40"/>
          <p:cNvSpPr/>
          <p:nvPr/>
        </p:nvSpPr>
        <p:spPr>
          <a:xfrm flipV="1">
            <a:off x="5778216" y="970958"/>
            <a:ext cx="635568" cy="376202"/>
          </a:xfrm>
          <a:prstGeom prst="triangle">
            <a:avLst/>
          </a:prstGeom>
          <a:solidFill>
            <a:srgbClr val="43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148F9A-F774-4AD7-2BDC-9D55CF5B62A9}"/>
              </a:ext>
            </a:extLst>
          </p:cNvPr>
          <p:cNvSpPr txBox="1"/>
          <p:nvPr/>
        </p:nvSpPr>
        <p:spPr>
          <a:xfrm>
            <a:off x="4518517" y="3271369"/>
            <a:ext cx="6096000" cy="138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552D2D-D47D-151B-D004-6CD0A4F51E49}"/>
              </a:ext>
            </a:extLst>
          </p:cNvPr>
          <p:cNvSpPr txBox="1"/>
          <p:nvPr/>
        </p:nvSpPr>
        <p:spPr>
          <a:xfrm>
            <a:off x="6012459" y="3278045"/>
            <a:ext cx="6096000" cy="138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4" grpId="0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3335265" cy="584775"/>
            <a:chOff x="499316" y="637068"/>
            <a:chExt cx="3335265" cy="584775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2857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测试用例设计</a:t>
              </a:r>
            </a:p>
          </p:txBody>
        </p:sp>
      </p:grpSp>
      <p:grpSp>
        <p:nvGrpSpPr>
          <p:cNvPr id="8" name="Group 300"/>
          <p:cNvGrpSpPr/>
          <p:nvPr/>
        </p:nvGrpSpPr>
        <p:grpSpPr>
          <a:xfrm>
            <a:off x="5585878" y="2741295"/>
            <a:ext cx="2212975" cy="2270125"/>
            <a:chOff x="6285929" y="1309923"/>
            <a:chExt cx="2212975" cy="22701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6998716" y="2348148"/>
              <a:ext cx="1500188" cy="908050"/>
            </a:xfrm>
            <a:custGeom>
              <a:avLst/>
              <a:gdLst>
                <a:gd name="T0" fmla="*/ 717 w 945"/>
                <a:gd name="T1" fmla="*/ 289 h 572"/>
                <a:gd name="T2" fmla="*/ 717 w 945"/>
                <a:gd name="T3" fmla="*/ 289 h 572"/>
                <a:gd name="T4" fmla="*/ 717 w 945"/>
                <a:gd name="T5" fmla="*/ 289 h 572"/>
                <a:gd name="T6" fmla="*/ 717 w 945"/>
                <a:gd name="T7" fmla="*/ 289 h 572"/>
                <a:gd name="T8" fmla="*/ 720 w 945"/>
                <a:gd name="T9" fmla="*/ 287 h 572"/>
                <a:gd name="T10" fmla="*/ 720 w 945"/>
                <a:gd name="T11" fmla="*/ 287 h 572"/>
                <a:gd name="T12" fmla="*/ 720 w 945"/>
                <a:gd name="T13" fmla="*/ 287 h 572"/>
                <a:gd name="T14" fmla="*/ 720 w 945"/>
                <a:gd name="T15" fmla="*/ 287 h 572"/>
                <a:gd name="T16" fmla="*/ 720 w 945"/>
                <a:gd name="T17" fmla="*/ 287 h 572"/>
                <a:gd name="T18" fmla="*/ 720 w 945"/>
                <a:gd name="T19" fmla="*/ 287 h 572"/>
                <a:gd name="T20" fmla="*/ 720 w 945"/>
                <a:gd name="T21" fmla="*/ 287 h 572"/>
                <a:gd name="T22" fmla="*/ 720 w 945"/>
                <a:gd name="T23" fmla="*/ 287 h 572"/>
                <a:gd name="T24" fmla="*/ 720 w 945"/>
                <a:gd name="T25" fmla="*/ 287 h 572"/>
                <a:gd name="T26" fmla="*/ 945 w 945"/>
                <a:gd name="T27" fmla="*/ 0 h 572"/>
                <a:gd name="T28" fmla="*/ 221 w 945"/>
                <a:gd name="T29" fmla="*/ 0 h 572"/>
                <a:gd name="T30" fmla="*/ 129 w 945"/>
                <a:gd name="T31" fmla="*/ 116 h 572"/>
                <a:gd name="T32" fmla="*/ 129 w 945"/>
                <a:gd name="T33" fmla="*/ 116 h 572"/>
                <a:gd name="T34" fmla="*/ 0 w 945"/>
                <a:gd name="T35" fmla="*/ 283 h 572"/>
                <a:gd name="T36" fmla="*/ 2 w 945"/>
                <a:gd name="T37" fmla="*/ 284 h 572"/>
                <a:gd name="T38" fmla="*/ 132 w 945"/>
                <a:gd name="T39" fmla="*/ 449 h 572"/>
                <a:gd name="T40" fmla="*/ 132 w 945"/>
                <a:gd name="T41" fmla="*/ 449 h 572"/>
                <a:gd name="T42" fmla="*/ 227 w 945"/>
                <a:gd name="T43" fmla="*/ 572 h 572"/>
                <a:gd name="T44" fmla="*/ 943 w 945"/>
                <a:gd name="T45" fmla="*/ 572 h 572"/>
                <a:gd name="T46" fmla="*/ 720 w 945"/>
                <a:gd name="T47" fmla="*/ 286 h 572"/>
                <a:gd name="T48" fmla="*/ 945 w 945"/>
                <a:gd name="T4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5" h="572">
                  <a:moveTo>
                    <a:pt x="717" y="289"/>
                  </a:moveTo>
                  <a:lnTo>
                    <a:pt x="717" y="289"/>
                  </a:lnTo>
                  <a:lnTo>
                    <a:pt x="717" y="289"/>
                  </a:lnTo>
                  <a:lnTo>
                    <a:pt x="717" y="289"/>
                  </a:lnTo>
                  <a:close/>
                  <a:moveTo>
                    <a:pt x="720" y="287"/>
                  </a:moveTo>
                  <a:lnTo>
                    <a:pt x="720" y="287"/>
                  </a:lnTo>
                  <a:lnTo>
                    <a:pt x="720" y="287"/>
                  </a:lnTo>
                  <a:close/>
                  <a:moveTo>
                    <a:pt x="720" y="287"/>
                  </a:moveTo>
                  <a:lnTo>
                    <a:pt x="720" y="287"/>
                  </a:lnTo>
                  <a:lnTo>
                    <a:pt x="720" y="287"/>
                  </a:lnTo>
                  <a:close/>
                  <a:moveTo>
                    <a:pt x="720" y="287"/>
                  </a:moveTo>
                  <a:lnTo>
                    <a:pt x="720" y="287"/>
                  </a:lnTo>
                  <a:lnTo>
                    <a:pt x="720" y="287"/>
                  </a:lnTo>
                  <a:close/>
                  <a:moveTo>
                    <a:pt x="945" y="0"/>
                  </a:moveTo>
                  <a:lnTo>
                    <a:pt x="221" y="0"/>
                  </a:lnTo>
                  <a:lnTo>
                    <a:pt x="129" y="116"/>
                  </a:lnTo>
                  <a:lnTo>
                    <a:pt x="129" y="116"/>
                  </a:lnTo>
                  <a:lnTo>
                    <a:pt x="0" y="283"/>
                  </a:lnTo>
                  <a:lnTo>
                    <a:pt x="2" y="284"/>
                  </a:lnTo>
                  <a:lnTo>
                    <a:pt x="132" y="449"/>
                  </a:lnTo>
                  <a:lnTo>
                    <a:pt x="132" y="449"/>
                  </a:lnTo>
                  <a:lnTo>
                    <a:pt x="227" y="572"/>
                  </a:lnTo>
                  <a:lnTo>
                    <a:pt x="943" y="572"/>
                  </a:lnTo>
                  <a:lnTo>
                    <a:pt x="720" y="286"/>
                  </a:lnTo>
                  <a:lnTo>
                    <a:pt x="9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3200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6644704" y="3256198"/>
              <a:ext cx="962025" cy="323850"/>
            </a:xfrm>
            <a:custGeom>
              <a:avLst/>
              <a:gdLst>
                <a:gd name="T0" fmla="*/ 450 w 606"/>
                <a:gd name="T1" fmla="*/ 0 h 204"/>
                <a:gd name="T2" fmla="*/ 1 w 606"/>
                <a:gd name="T3" fmla="*/ 0 h 204"/>
                <a:gd name="T4" fmla="*/ 0 w 606"/>
                <a:gd name="T5" fmla="*/ 1 h 204"/>
                <a:gd name="T6" fmla="*/ 158 w 606"/>
                <a:gd name="T7" fmla="*/ 204 h 204"/>
                <a:gd name="T8" fmla="*/ 606 w 606"/>
                <a:gd name="T9" fmla="*/ 204 h 204"/>
                <a:gd name="T10" fmla="*/ 450 w 606"/>
                <a:gd name="T1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6" h="204">
                  <a:moveTo>
                    <a:pt x="450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158" y="204"/>
                  </a:lnTo>
                  <a:lnTo>
                    <a:pt x="606" y="204"/>
                  </a:lnTo>
                  <a:lnTo>
                    <a:pt x="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" name="Freeform 19"/>
            <p:cNvSpPr/>
            <p:nvPr/>
          </p:nvSpPr>
          <p:spPr bwMode="auto">
            <a:xfrm>
              <a:off x="6646291" y="2797411"/>
              <a:ext cx="712788" cy="458788"/>
            </a:xfrm>
            <a:custGeom>
              <a:avLst/>
              <a:gdLst>
                <a:gd name="T0" fmla="*/ 222 w 449"/>
                <a:gd name="T1" fmla="*/ 0 h 289"/>
                <a:gd name="T2" fmla="*/ 221 w 449"/>
                <a:gd name="T3" fmla="*/ 3 h 289"/>
                <a:gd name="T4" fmla="*/ 0 w 449"/>
                <a:gd name="T5" fmla="*/ 289 h 289"/>
                <a:gd name="T6" fmla="*/ 449 w 449"/>
                <a:gd name="T7" fmla="*/ 289 h 289"/>
                <a:gd name="T8" fmla="*/ 354 w 449"/>
                <a:gd name="T9" fmla="*/ 166 h 289"/>
                <a:gd name="T10" fmla="*/ 354 w 449"/>
                <a:gd name="T11" fmla="*/ 166 h 289"/>
                <a:gd name="T12" fmla="*/ 224 w 449"/>
                <a:gd name="T13" fmla="*/ 1 h 289"/>
                <a:gd name="T14" fmla="*/ 222 w 449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289">
                  <a:moveTo>
                    <a:pt x="222" y="0"/>
                  </a:moveTo>
                  <a:lnTo>
                    <a:pt x="221" y="3"/>
                  </a:lnTo>
                  <a:lnTo>
                    <a:pt x="0" y="289"/>
                  </a:lnTo>
                  <a:lnTo>
                    <a:pt x="449" y="289"/>
                  </a:lnTo>
                  <a:lnTo>
                    <a:pt x="354" y="166"/>
                  </a:lnTo>
                  <a:lnTo>
                    <a:pt x="354" y="166"/>
                  </a:lnTo>
                  <a:lnTo>
                    <a:pt x="224" y="1"/>
                  </a:lnTo>
                  <a:lnTo>
                    <a:pt x="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2" name="Freeform 21"/>
            <p:cNvSpPr>
              <a:spLocks noEditPoints="1"/>
            </p:cNvSpPr>
            <p:nvPr/>
          </p:nvSpPr>
          <p:spPr bwMode="auto">
            <a:xfrm>
              <a:off x="6285929" y="2022711"/>
              <a:ext cx="1316038" cy="1239838"/>
            </a:xfrm>
            <a:custGeom>
              <a:avLst/>
              <a:gdLst>
                <a:gd name="T0" fmla="*/ 3 w 829"/>
                <a:gd name="T1" fmla="*/ 492 h 781"/>
                <a:gd name="T2" fmla="*/ 3 w 829"/>
                <a:gd name="T3" fmla="*/ 492 h 781"/>
                <a:gd name="T4" fmla="*/ 3 w 829"/>
                <a:gd name="T5" fmla="*/ 492 h 781"/>
                <a:gd name="T6" fmla="*/ 3 w 829"/>
                <a:gd name="T7" fmla="*/ 492 h 781"/>
                <a:gd name="T8" fmla="*/ 3 w 829"/>
                <a:gd name="T9" fmla="*/ 492 h 781"/>
                <a:gd name="T10" fmla="*/ 3 w 829"/>
                <a:gd name="T11" fmla="*/ 492 h 781"/>
                <a:gd name="T12" fmla="*/ 829 w 829"/>
                <a:gd name="T13" fmla="*/ 0 h 781"/>
                <a:gd name="T14" fmla="*/ 381 w 829"/>
                <a:gd name="T15" fmla="*/ 0 h 781"/>
                <a:gd name="T16" fmla="*/ 0 w 829"/>
                <a:gd name="T17" fmla="*/ 492 h 781"/>
                <a:gd name="T18" fmla="*/ 0 w 829"/>
                <a:gd name="T19" fmla="*/ 492 h 781"/>
                <a:gd name="T20" fmla="*/ 223 w 829"/>
                <a:gd name="T21" fmla="*/ 781 h 781"/>
                <a:gd name="T22" fmla="*/ 226 w 829"/>
                <a:gd name="T23" fmla="*/ 778 h 781"/>
                <a:gd name="T24" fmla="*/ 3 w 829"/>
                <a:gd name="T25" fmla="*/ 492 h 781"/>
                <a:gd name="T26" fmla="*/ 3 w 829"/>
                <a:gd name="T27" fmla="*/ 492 h 781"/>
                <a:gd name="T28" fmla="*/ 3 w 829"/>
                <a:gd name="T29" fmla="*/ 492 h 781"/>
                <a:gd name="T30" fmla="*/ 3 w 829"/>
                <a:gd name="T31" fmla="*/ 492 h 781"/>
                <a:gd name="T32" fmla="*/ 3 w 829"/>
                <a:gd name="T33" fmla="*/ 492 h 781"/>
                <a:gd name="T34" fmla="*/ 3 w 829"/>
                <a:gd name="T35" fmla="*/ 491 h 781"/>
                <a:gd name="T36" fmla="*/ 141 w 829"/>
                <a:gd name="T37" fmla="*/ 313 h 781"/>
                <a:gd name="T38" fmla="*/ 226 w 829"/>
                <a:gd name="T39" fmla="*/ 205 h 781"/>
                <a:gd name="T40" fmla="*/ 227 w 829"/>
                <a:gd name="T41" fmla="*/ 205 h 781"/>
                <a:gd name="T42" fmla="*/ 670 w 829"/>
                <a:gd name="T43" fmla="*/ 205 h 781"/>
                <a:gd name="T44" fmla="*/ 829 w 829"/>
                <a:gd name="T45" fmla="*/ 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9" h="781">
                  <a:moveTo>
                    <a:pt x="3" y="492"/>
                  </a:moveTo>
                  <a:lnTo>
                    <a:pt x="3" y="492"/>
                  </a:lnTo>
                  <a:lnTo>
                    <a:pt x="3" y="492"/>
                  </a:lnTo>
                  <a:close/>
                  <a:moveTo>
                    <a:pt x="3" y="492"/>
                  </a:moveTo>
                  <a:lnTo>
                    <a:pt x="3" y="492"/>
                  </a:lnTo>
                  <a:lnTo>
                    <a:pt x="3" y="492"/>
                  </a:lnTo>
                  <a:close/>
                  <a:moveTo>
                    <a:pt x="829" y="0"/>
                  </a:moveTo>
                  <a:lnTo>
                    <a:pt x="381" y="0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223" y="781"/>
                  </a:lnTo>
                  <a:lnTo>
                    <a:pt x="226" y="778"/>
                  </a:lnTo>
                  <a:lnTo>
                    <a:pt x="3" y="492"/>
                  </a:lnTo>
                  <a:lnTo>
                    <a:pt x="3" y="492"/>
                  </a:lnTo>
                  <a:lnTo>
                    <a:pt x="3" y="492"/>
                  </a:lnTo>
                  <a:lnTo>
                    <a:pt x="3" y="492"/>
                  </a:lnTo>
                  <a:lnTo>
                    <a:pt x="3" y="492"/>
                  </a:lnTo>
                  <a:lnTo>
                    <a:pt x="3" y="491"/>
                  </a:lnTo>
                  <a:lnTo>
                    <a:pt x="141" y="313"/>
                  </a:lnTo>
                  <a:lnTo>
                    <a:pt x="226" y="205"/>
                  </a:lnTo>
                  <a:lnTo>
                    <a:pt x="227" y="205"/>
                  </a:lnTo>
                  <a:lnTo>
                    <a:pt x="670" y="205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3" name="Freeform 23"/>
            <p:cNvSpPr>
              <a:spLocks noEditPoints="1"/>
            </p:cNvSpPr>
            <p:nvPr/>
          </p:nvSpPr>
          <p:spPr bwMode="auto">
            <a:xfrm>
              <a:off x="6290691" y="2348148"/>
              <a:ext cx="1058863" cy="455613"/>
            </a:xfrm>
            <a:custGeom>
              <a:avLst/>
              <a:gdLst>
                <a:gd name="T0" fmla="*/ 138 w 667"/>
                <a:gd name="T1" fmla="*/ 108 h 287"/>
                <a:gd name="T2" fmla="*/ 0 w 667"/>
                <a:gd name="T3" fmla="*/ 286 h 287"/>
                <a:gd name="T4" fmla="*/ 0 w 667"/>
                <a:gd name="T5" fmla="*/ 287 h 287"/>
                <a:gd name="T6" fmla="*/ 138 w 667"/>
                <a:gd name="T7" fmla="*/ 108 h 287"/>
                <a:gd name="T8" fmla="*/ 667 w 667"/>
                <a:gd name="T9" fmla="*/ 0 h 287"/>
                <a:gd name="T10" fmla="*/ 224 w 667"/>
                <a:gd name="T11" fmla="*/ 0 h 287"/>
                <a:gd name="T12" fmla="*/ 446 w 667"/>
                <a:gd name="T13" fmla="*/ 283 h 287"/>
                <a:gd name="T14" fmla="*/ 575 w 667"/>
                <a:gd name="T15" fmla="*/ 116 h 287"/>
                <a:gd name="T16" fmla="*/ 575 w 667"/>
                <a:gd name="T17" fmla="*/ 116 h 287"/>
                <a:gd name="T18" fmla="*/ 667 w 667"/>
                <a:gd name="T1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7" h="287">
                  <a:moveTo>
                    <a:pt x="138" y="108"/>
                  </a:moveTo>
                  <a:lnTo>
                    <a:pt x="0" y="286"/>
                  </a:lnTo>
                  <a:lnTo>
                    <a:pt x="0" y="287"/>
                  </a:lnTo>
                  <a:lnTo>
                    <a:pt x="138" y="108"/>
                  </a:lnTo>
                  <a:close/>
                  <a:moveTo>
                    <a:pt x="667" y="0"/>
                  </a:moveTo>
                  <a:lnTo>
                    <a:pt x="224" y="0"/>
                  </a:lnTo>
                  <a:lnTo>
                    <a:pt x="446" y="283"/>
                  </a:lnTo>
                  <a:lnTo>
                    <a:pt x="575" y="116"/>
                  </a:lnTo>
                  <a:lnTo>
                    <a:pt x="575" y="116"/>
                  </a:lnTo>
                  <a:lnTo>
                    <a:pt x="6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6290691" y="2348148"/>
              <a:ext cx="708025" cy="908050"/>
            </a:xfrm>
            <a:custGeom>
              <a:avLst/>
              <a:gdLst>
                <a:gd name="T0" fmla="*/ 224 w 446"/>
                <a:gd name="T1" fmla="*/ 0 h 572"/>
                <a:gd name="T2" fmla="*/ 223 w 446"/>
                <a:gd name="T3" fmla="*/ 0 h 572"/>
                <a:gd name="T4" fmla="*/ 138 w 446"/>
                <a:gd name="T5" fmla="*/ 108 h 572"/>
                <a:gd name="T6" fmla="*/ 0 w 446"/>
                <a:gd name="T7" fmla="*/ 287 h 572"/>
                <a:gd name="T8" fmla="*/ 223 w 446"/>
                <a:gd name="T9" fmla="*/ 572 h 572"/>
                <a:gd name="T10" fmla="*/ 224 w 446"/>
                <a:gd name="T11" fmla="*/ 572 h 572"/>
                <a:gd name="T12" fmla="*/ 445 w 446"/>
                <a:gd name="T13" fmla="*/ 286 h 572"/>
                <a:gd name="T14" fmla="*/ 446 w 446"/>
                <a:gd name="T15" fmla="*/ 283 h 572"/>
                <a:gd name="T16" fmla="*/ 224 w 446"/>
                <a:gd name="T17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6" h="572">
                  <a:moveTo>
                    <a:pt x="224" y="0"/>
                  </a:moveTo>
                  <a:lnTo>
                    <a:pt x="223" y="0"/>
                  </a:lnTo>
                  <a:lnTo>
                    <a:pt x="138" y="108"/>
                  </a:lnTo>
                  <a:lnTo>
                    <a:pt x="0" y="287"/>
                  </a:lnTo>
                  <a:lnTo>
                    <a:pt x="223" y="572"/>
                  </a:lnTo>
                  <a:lnTo>
                    <a:pt x="224" y="572"/>
                  </a:lnTo>
                  <a:lnTo>
                    <a:pt x="445" y="286"/>
                  </a:lnTo>
                  <a:lnTo>
                    <a:pt x="446" y="283"/>
                  </a:lnTo>
                  <a:lnTo>
                    <a:pt x="2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5" name="Freeform 35"/>
            <p:cNvSpPr/>
            <p:nvPr/>
          </p:nvSpPr>
          <p:spPr bwMode="auto">
            <a:xfrm>
              <a:off x="6917754" y="1781411"/>
              <a:ext cx="869950" cy="204788"/>
            </a:xfrm>
            <a:custGeom>
              <a:avLst/>
              <a:gdLst>
                <a:gd name="T0" fmla="*/ 548 w 548"/>
                <a:gd name="T1" fmla="*/ 0 h 129"/>
                <a:gd name="T2" fmla="*/ 99 w 548"/>
                <a:gd name="T3" fmla="*/ 0 h 129"/>
                <a:gd name="T4" fmla="*/ 0 w 548"/>
                <a:gd name="T5" fmla="*/ 129 h 129"/>
                <a:gd name="T6" fmla="*/ 447 w 548"/>
                <a:gd name="T7" fmla="*/ 129 h 129"/>
                <a:gd name="T8" fmla="*/ 548 w 54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29">
                  <a:moveTo>
                    <a:pt x="548" y="0"/>
                  </a:moveTo>
                  <a:lnTo>
                    <a:pt x="99" y="0"/>
                  </a:lnTo>
                  <a:lnTo>
                    <a:pt x="0" y="129"/>
                  </a:lnTo>
                  <a:lnTo>
                    <a:pt x="447" y="129"/>
                  </a:lnTo>
                  <a:lnTo>
                    <a:pt x="5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6" name="Freeform 37"/>
            <p:cNvSpPr/>
            <p:nvPr/>
          </p:nvSpPr>
          <p:spPr bwMode="auto">
            <a:xfrm>
              <a:off x="7093966" y="1541698"/>
              <a:ext cx="869950" cy="203200"/>
            </a:xfrm>
            <a:custGeom>
              <a:avLst/>
              <a:gdLst>
                <a:gd name="T0" fmla="*/ 548 w 548"/>
                <a:gd name="T1" fmla="*/ 0 h 128"/>
                <a:gd name="T2" fmla="*/ 99 w 548"/>
                <a:gd name="T3" fmla="*/ 0 h 128"/>
                <a:gd name="T4" fmla="*/ 0 w 548"/>
                <a:gd name="T5" fmla="*/ 128 h 128"/>
                <a:gd name="T6" fmla="*/ 447 w 548"/>
                <a:gd name="T7" fmla="*/ 128 h 128"/>
                <a:gd name="T8" fmla="*/ 548 w 5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28">
                  <a:moveTo>
                    <a:pt x="548" y="0"/>
                  </a:moveTo>
                  <a:lnTo>
                    <a:pt x="99" y="0"/>
                  </a:lnTo>
                  <a:lnTo>
                    <a:pt x="0" y="128"/>
                  </a:lnTo>
                  <a:lnTo>
                    <a:pt x="447" y="128"/>
                  </a:lnTo>
                  <a:lnTo>
                    <a:pt x="5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Freeform 39"/>
            <p:cNvSpPr>
              <a:spLocks noEditPoints="1"/>
            </p:cNvSpPr>
            <p:nvPr/>
          </p:nvSpPr>
          <p:spPr bwMode="auto">
            <a:xfrm>
              <a:off x="7270179" y="1309923"/>
              <a:ext cx="869950" cy="203200"/>
            </a:xfrm>
            <a:custGeom>
              <a:avLst/>
              <a:gdLst>
                <a:gd name="T0" fmla="*/ 260 w 548"/>
                <a:gd name="T1" fmla="*/ 90 h 128"/>
                <a:gd name="T2" fmla="*/ 260 w 548"/>
                <a:gd name="T3" fmla="*/ 90 h 128"/>
                <a:gd name="T4" fmla="*/ 260 w 548"/>
                <a:gd name="T5" fmla="*/ 90 h 128"/>
                <a:gd name="T6" fmla="*/ 260 w 548"/>
                <a:gd name="T7" fmla="*/ 90 h 128"/>
                <a:gd name="T8" fmla="*/ 548 w 548"/>
                <a:gd name="T9" fmla="*/ 0 h 128"/>
                <a:gd name="T10" fmla="*/ 99 w 548"/>
                <a:gd name="T11" fmla="*/ 0 h 128"/>
                <a:gd name="T12" fmla="*/ 0 w 548"/>
                <a:gd name="T13" fmla="*/ 128 h 128"/>
                <a:gd name="T14" fmla="*/ 447 w 548"/>
                <a:gd name="T15" fmla="*/ 128 h 128"/>
                <a:gd name="T16" fmla="*/ 548 w 548"/>
                <a:gd name="T1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8" h="128">
                  <a:moveTo>
                    <a:pt x="260" y="90"/>
                  </a:moveTo>
                  <a:lnTo>
                    <a:pt x="260" y="90"/>
                  </a:lnTo>
                  <a:lnTo>
                    <a:pt x="260" y="90"/>
                  </a:lnTo>
                  <a:lnTo>
                    <a:pt x="260" y="90"/>
                  </a:lnTo>
                  <a:close/>
                  <a:moveTo>
                    <a:pt x="548" y="0"/>
                  </a:moveTo>
                  <a:lnTo>
                    <a:pt x="99" y="0"/>
                  </a:lnTo>
                  <a:lnTo>
                    <a:pt x="0" y="128"/>
                  </a:lnTo>
                  <a:lnTo>
                    <a:pt x="447" y="128"/>
                  </a:lnTo>
                  <a:lnTo>
                    <a:pt x="5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25" name="Group 299"/>
          <p:cNvGrpSpPr/>
          <p:nvPr/>
        </p:nvGrpSpPr>
        <p:grpSpPr>
          <a:xfrm>
            <a:off x="3209391" y="1833009"/>
            <a:ext cx="3503613" cy="1557338"/>
            <a:chOff x="769288" y="1041635"/>
            <a:chExt cx="3503613" cy="1557338"/>
          </a:xfrm>
          <a:solidFill>
            <a:srgbClr val="435369"/>
          </a:solidFill>
        </p:grpSpPr>
        <p:sp>
          <p:nvSpPr>
            <p:cNvPr id="26" name="Freeform 47"/>
            <p:cNvSpPr>
              <a:spLocks noEditPoints="1"/>
            </p:cNvSpPr>
            <p:nvPr/>
          </p:nvSpPr>
          <p:spPr bwMode="auto">
            <a:xfrm>
              <a:off x="2279001" y="1367072"/>
              <a:ext cx="1639888" cy="917575"/>
            </a:xfrm>
            <a:custGeom>
              <a:avLst/>
              <a:gdLst>
                <a:gd name="T0" fmla="*/ 225 w 1033"/>
                <a:gd name="T1" fmla="*/ 292 h 578"/>
                <a:gd name="T2" fmla="*/ 225 w 1033"/>
                <a:gd name="T3" fmla="*/ 292 h 578"/>
                <a:gd name="T4" fmla="*/ 225 w 1033"/>
                <a:gd name="T5" fmla="*/ 292 h 578"/>
                <a:gd name="T6" fmla="*/ 225 w 1033"/>
                <a:gd name="T7" fmla="*/ 292 h 578"/>
                <a:gd name="T8" fmla="*/ 225 w 1033"/>
                <a:gd name="T9" fmla="*/ 292 h 578"/>
                <a:gd name="T10" fmla="*/ 225 w 1033"/>
                <a:gd name="T11" fmla="*/ 292 h 578"/>
                <a:gd name="T12" fmla="*/ 225 w 1033"/>
                <a:gd name="T13" fmla="*/ 292 h 578"/>
                <a:gd name="T14" fmla="*/ 225 w 1033"/>
                <a:gd name="T15" fmla="*/ 292 h 578"/>
                <a:gd name="T16" fmla="*/ 225 w 1033"/>
                <a:gd name="T17" fmla="*/ 292 h 578"/>
                <a:gd name="T18" fmla="*/ 228 w 1033"/>
                <a:gd name="T19" fmla="*/ 290 h 578"/>
                <a:gd name="T20" fmla="*/ 228 w 1033"/>
                <a:gd name="T21" fmla="*/ 290 h 578"/>
                <a:gd name="T22" fmla="*/ 228 w 1033"/>
                <a:gd name="T23" fmla="*/ 290 h 578"/>
                <a:gd name="T24" fmla="*/ 228 w 1033"/>
                <a:gd name="T25" fmla="*/ 290 h 578"/>
                <a:gd name="T26" fmla="*/ 228 w 1033"/>
                <a:gd name="T27" fmla="*/ 290 h 578"/>
                <a:gd name="T28" fmla="*/ 583 w 1033"/>
                <a:gd name="T29" fmla="*/ 0 h 578"/>
                <a:gd name="T30" fmla="*/ 2 w 1033"/>
                <a:gd name="T31" fmla="*/ 0 h 578"/>
                <a:gd name="T32" fmla="*/ 225 w 1033"/>
                <a:gd name="T33" fmla="*/ 289 h 578"/>
                <a:gd name="T34" fmla="*/ 0 w 1033"/>
                <a:gd name="T35" fmla="*/ 578 h 578"/>
                <a:gd name="T36" fmla="*/ 581 w 1033"/>
                <a:gd name="T37" fmla="*/ 578 h 578"/>
                <a:gd name="T38" fmla="*/ 678 w 1033"/>
                <a:gd name="T39" fmla="*/ 455 h 578"/>
                <a:gd name="T40" fmla="*/ 678 w 1033"/>
                <a:gd name="T41" fmla="*/ 455 h 578"/>
                <a:gd name="T42" fmla="*/ 808 w 1033"/>
                <a:gd name="T43" fmla="*/ 290 h 578"/>
                <a:gd name="T44" fmla="*/ 805 w 1033"/>
                <a:gd name="T45" fmla="*/ 287 h 578"/>
                <a:gd name="T46" fmla="*/ 675 w 1033"/>
                <a:gd name="T47" fmla="*/ 116 h 578"/>
                <a:gd name="T48" fmla="*/ 675 w 1033"/>
                <a:gd name="T49" fmla="*/ 116 h 578"/>
                <a:gd name="T50" fmla="*/ 583 w 1033"/>
                <a:gd name="T51" fmla="*/ 0 h 578"/>
                <a:gd name="T52" fmla="*/ 1031 w 1033"/>
                <a:gd name="T53" fmla="*/ 0 h 578"/>
                <a:gd name="T54" fmla="*/ 1030 w 1033"/>
                <a:gd name="T55" fmla="*/ 0 h 578"/>
                <a:gd name="T56" fmla="*/ 1031 w 1033"/>
                <a:gd name="T57" fmla="*/ 3 h 578"/>
                <a:gd name="T58" fmla="*/ 1033 w 1033"/>
                <a:gd name="T59" fmla="*/ 1 h 578"/>
                <a:gd name="T60" fmla="*/ 1031 w 1033"/>
                <a:gd name="T61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3" h="578"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5" y="292"/>
                  </a:moveTo>
                  <a:lnTo>
                    <a:pt x="225" y="292"/>
                  </a:lnTo>
                  <a:lnTo>
                    <a:pt x="225" y="292"/>
                  </a:lnTo>
                  <a:close/>
                  <a:moveTo>
                    <a:pt x="228" y="290"/>
                  </a:moveTo>
                  <a:lnTo>
                    <a:pt x="228" y="290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28" y="290"/>
                  </a:lnTo>
                  <a:close/>
                  <a:moveTo>
                    <a:pt x="583" y="0"/>
                  </a:moveTo>
                  <a:lnTo>
                    <a:pt x="2" y="0"/>
                  </a:lnTo>
                  <a:lnTo>
                    <a:pt x="225" y="289"/>
                  </a:lnTo>
                  <a:lnTo>
                    <a:pt x="0" y="578"/>
                  </a:lnTo>
                  <a:lnTo>
                    <a:pt x="581" y="578"/>
                  </a:lnTo>
                  <a:lnTo>
                    <a:pt x="678" y="455"/>
                  </a:lnTo>
                  <a:lnTo>
                    <a:pt x="678" y="455"/>
                  </a:lnTo>
                  <a:lnTo>
                    <a:pt x="808" y="290"/>
                  </a:lnTo>
                  <a:lnTo>
                    <a:pt x="805" y="287"/>
                  </a:lnTo>
                  <a:lnTo>
                    <a:pt x="675" y="116"/>
                  </a:lnTo>
                  <a:lnTo>
                    <a:pt x="675" y="116"/>
                  </a:lnTo>
                  <a:lnTo>
                    <a:pt x="583" y="0"/>
                  </a:lnTo>
                  <a:close/>
                  <a:moveTo>
                    <a:pt x="1031" y="0"/>
                  </a:moveTo>
                  <a:lnTo>
                    <a:pt x="1030" y="0"/>
                  </a:lnTo>
                  <a:lnTo>
                    <a:pt x="1031" y="3"/>
                  </a:lnTo>
                  <a:lnTo>
                    <a:pt x="1033" y="1"/>
                  </a:lnTo>
                  <a:lnTo>
                    <a:pt x="10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3200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7" name="Freeform 57"/>
            <p:cNvSpPr/>
            <p:nvPr/>
          </p:nvSpPr>
          <p:spPr bwMode="auto">
            <a:xfrm>
              <a:off x="2952101" y="1041635"/>
              <a:ext cx="962025" cy="325438"/>
            </a:xfrm>
            <a:custGeom>
              <a:avLst/>
              <a:gdLst>
                <a:gd name="T0" fmla="*/ 448 w 606"/>
                <a:gd name="T1" fmla="*/ 0 h 205"/>
                <a:gd name="T2" fmla="*/ 0 w 606"/>
                <a:gd name="T3" fmla="*/ 0 h 205"/>
                <a:gd name="T4" fmla="*/ 159 w 606"/>
                <a:gd name="T5" fmla="*/ 205 h 205"/>
                <a:gd name="T6" fmla="*/ 606 w 606"/>
                <a:gd name="T7" fmla="*/ 205 h 205"/>
                <a:gd name="T8" fmla="*/ 448 w 606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205">
                  <a:moveTo>
                    <a:pt x="448" y="0"/>
                  </a:moveTo>
                  <a:lnTo>
                    <a:pt x="0" y="0"/>
                  </a:lnTo>
                  <a:lnTo>
                    <a:pt x="159" y="205"/>
                  </a:lnTo>
                  <a:lnTo>
                    <a:pt x="606" y="205"/>
                  </a:lnTo>
                  <a:lnTo>
                    <a:pt x="4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8" name="Freeform 59"/>
            <p:cNvSpPr/>
            <p:nvPr/>
          </p:nvSpPr>
          <p:spPr bwMode="auto">
            <a:xfrm>
              <a:off x="3204513" y="1367072"/>
              <a:ext cx="711200" cy="460375"/>
            </a:xfrm>
            <a:custGeom>
              <a:avLst/>
              <a:gdLst>
                <a:gd name="T0" fmla="*/ 447 w 448"/>
                <a:gd name="T1" fmla="*/ 0 h 290"/>
                <a:gd name="T2" fmla="*/ 0 w 448"/>
                <a:gd name="T3" fmla="*/ 0 h 290"/>
                <a:gd name="T4" fmla="*/ 92 w 448"/>
                <a:gd name="T5" fmla="*/ 116 h 290"/>
                <a:gd name="T6" fmla="*/ 92 w 448"/>
                <a:gd name="T7" fmla="*/ 116 h 290"/>
                <a:gd name="T8" fmla="*/ 222 w 448"/>
                <a:gd name="T9" fmla="*/ 287 h 290"/>
                <a:gd name="T10" fmla="*/ 225 w 448"/>
                <a:gd name="T11" fmla="*/ 290 h 290"/>
                <a:gd name="T12" fmla="*/ 225 w 448"/>
                <a:gd name="T13" fmla="*/ 289 h 290"/>
                <a:gd name="T14" fmla="*/ 448 w 448"/>
                <a:gd name="T15" fmla="*/ 3 h 290"/>
                <a:gd name="T16" fmla="*/ 447 w 448"/>
                <a:gd name="T1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290">
                  <a:moveTo>
                    <a:pt x="447" y="0"/>
                  </a:moveTo>
                  <a:lnTo>
                    <a:pt x="0" y="0"/>
                  </a:lnTo>
                  <a:lnTo>
                    <a:pt x="92" y="116"/>
                  </a:lnTo>
                  <a:lnTo>
                    <a:pt x="92" y="116"/>
                  </a:lnTo>
                  <a:lnTo>
                    <a:pt x="222" y="287"/>
                  </a:lnTo>
                  <a:lnTo>
                    <a:pt x="225" y="290"/>
                  </a:lnTo>
                  <a:lnTo>
                    <a:pt x="225" y="289"/>
                  </a:lnTo>
                  <a:lnTo>
                    <a:pt x="448" y="3"/>
                  </a:lnTo>
                  <a:lnTo>
                    <a:pt x="4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9" name="Freeform 71"/>
            <p:cNvSpPr>
              <a:spLocks noEditPoints="1"/>
            </p:cNvSpPr>
            <p:nvPr/>
          </p:nvSpPr>
          <p:spPr bwMode="auto">
            <a:xfrm>
              <a:off x="2956863" y="1822685"/>
              <a:ext cx="1316038" cy="776288"/>
            </a:xfrm>
            <a:custGeom>
              <a:avLst/>
              <a:gdLst>
                <a:gd name="T0" fmla="*/ 601 w 829"/>
                <a:gd name="T1" fmla="*/ 291 h 489"/>
                <a:gd name="T2" fmla="*/ 154 w 829"/>
                <a:gd name="T3" fmla="*/ 291 h 489"/>
                <a:gd name="T4" fmla="*/ 0 w 829"/>
                <a:gd name="T5" fmla="*/ 489 h 489"/>
                <a:gd name="T6" fmla="*/ 448 w 829"/>
                <a:gd name="T7" fmla="*/ 489 h 489"/>
                <a:gd name="T8" fmla="*/ 603 w 829"/>
                <a:gd name="T9" fmla="*/ 292 h 489"/>
                <a:gd name="T10" fmla="*/ 601 w 829"/>
                <a:gd name="T11" fmla="*/ 291 h 489"/>
                <a:gd name="T12" fmla="*/ 829 w 829"/>
                <a:gd name="T13" fmla="*/ 0 h 489"/>
                <a:gd name="T14" fmla="*/ 829 w 829"/>
                <a:gd name="T15" fmla="*/ 2 h 489"/>
                <a:gd name="T16" fmla="*/ 829 w 829"/>
                <a:gd name="T17" fmla="*/ 2 h 489"/>
                <a:gd name="T18" fmla="*/ 829 w 829"/>
                <a:gd name="T1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9" h="489">
                  <a:moveTo>
                    <a:pt x="601" y="291"/>
                  </a:moveTo>
                  <a:lnTo>
                    <a:pt x="154" y="291"/>
                  </a:lnTo>
                  <a:lnTo>
                    <a:pt x="0" y="489"/>
                  </a:lnTo>
                  <a:lnTo>
                    <a:pt x="448" y="489"/>
                  </a:lnTo>
                  <a:lnTo>
                    <a:pt x="603" y="292"/>
                  </a:lnTo>
                  <a:lnTo>
                    <a:pt x="601" y="291"/>
                  </a:lnTo>
                  <a:close/>
                  <a:moveTo>
                    <a:pt x="829" y="0"/>
                  </a:moveTo>
                  <a:lnTo>
                    <a:pt x="829" y="2"/>
                  </a:lnTo>
                  <a:lnTo>
                    <a:pt x="829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0" name="Freeform 73"/>
            <p:cNvSpPr/>
            <p:nvPr/>
          </p:nvSpPr>
          <p:spPr bwMode="auto">
            <a:xfrm>
              <a:off x="3201338" y="1827447"/>
              <a:ext cx="709613" cy="457200"/>
            </a:xfrm>
            <a:custGeom>
              <a:avLst/>
              <a:gdLst>
                <a:gd name="T0" fmla="*/ 227 w 447"/>
                <a:gd name="T1" fmla="*/ 0 h 288"/>
                <a:gd name="T2" fmla="*/ 97 w 447"/>
                <a:gd name="T3" fmla="*/ 165 h 288"/>
                <a:gd name="T4" fmla="*/ 97 w 447"/>
                <a:gd name="T5" fmla="*/ 165 h 288"/>
                <a:gd name="T6" fmla="*/ 0 w 447"/>
                <a:gd name="T7" fmla="*/ 288 h 288"/>
                <a:gd name="T8" fmla="*/ 447 w 447"/>
                <a:gd name="T9" fmla="*/ 288 h 288"/>
                <a:gd name="T10" fmla="*/ 227 w 447"/>
                <a:gd name="T1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288">
                  <a:moveTo>
                    <a:pt x="227" y="0"/>
                  </a:moveTo>
                  <a:lnTo>
                    <a:pt x="97" y="165"/>
                  </a:lnTo>
                  <a:lnTo>
                    <a:pt x="97" y="165"/>
                  </a:lnTo>
                  <a:lnTo>
                    <a:pt x="0" y="288"/>
                  </a:lnTo>
                  <a:lnTo>
                    <a:pt x="447" y="288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1" name="Freeform 77"/>
            <p:cNvSpPr/>
            <p:nvPr/>
          </p:nvSpPr>
          <p:spPr bwMode="auto">
            <a:xfrm>
              <a:off x="3561701" y="1371835"/>
              <a:ext cx="706438" cy="912813"/>
            </a:xfrm>
            <a:custGeom>
              <a:avLst/>
              <a:gdLst>
                <a:gd name="T0" fmla="*/ 223 w 445"/>
                <a:gd name="T1" fmla="*/ 0 h 575"/>
                <a:gd name="T2" fmla="*/ 0 w 445"/>
                <a:gd name="T3" fmla="*/ 286 h 575"/>
                <a:gd name="T4" fmla="*/ 0 w 445"/>
                <a:gd name="T5" fmla="*/ 287 h 575"/>
                <a:gd name="T6" fmla="*/ 220 w 445"/>
                <a:gd name="T7" fmla="*/ 575 h 575"/>
                <a:gd name="T8" fmla="*/ 222 w 445"/>
                <a:gd name="T9" fmla="*/ 575 h 575"/>
                <a:gd name="T10" fmla="*/ 445 w 445"/>
                <a:gd name="T11" fmla="*/ 286 h 575"/>
                <a:gd name="T12" fmla="*/ 223 w 445"/>
                <a:gd name="T1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575">
                  <a:moveTo>
                    <a:pt x="223" y="0"/>
                  </a:moveTo>
                  <a:lnTo>
                    <a:pt x="0" y="286"/>
                  </a:lnTo>
                  <a:lnTo>
                    <a:pt x="0" y="287"/>
                  </a:lnTo>
                  <a:lnTo>
                    <a:pt x="220" y="575"/>
                  </a:lnTo>
                  <a:lnTo>
                    <a:pt x="222" y="575"/>
                  </a:lnTo>
                  <a:lnTo>
                    <a:pt x="445" y="286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2" name="Freeform 200"/>
            <p:cNvSpPr>
              <a:spLocks noEditPoints="1"/>
            </p:cNvSpPr>
            <p:nvPr/>
          </p:nvSpPr>
          <p:spPr bwMode="auto">
            <a:xfrm>
              <a:off x="1658288" y="1357547"/>
              <a:ext cx="809625" cy="927100"/>
            </a:xfrm>
            <a:custGeom>
              <a:avLst/>
              <a:gdLst>
                <a:gd name="T0" fmla="*/ 223 w 510"/>
                <a:gd name="T1" fmla="*/ 293 h 584"/>
                <a:gd name="T2" fmla="*/ 223 w 510"/>
                <a:gd name="T3" fmla="*/ 293 h 584"/>
                <a:gd name="T4" fmla="*/ 223 w 510"/>
                <a:gd name="T5" fmla="*/ 293 h 584"/>
                <a:gd name="T6" fmla="*/ 223 w 510"/>
                <a:gd name="T7" fmla="*/ 293 h 584"/>
                <a:gd name="T8" fmla="*/ 223 w 510"/>
                <a:gd name="T9" fmla="*/ 293 h 584"/>
                <a:gd name="T10" fmla="*/ 223 w 510"/>
                <a:gd name="T11" fmla="*/ 293 h 584"/>
                <a:gd name="T12" fmla="*/ 223 w 510"/>
                <a:gd name="T13" fmla="*/ 293 h 584"/>
                <a:gd name="T14" fmla="*/ 223 w 510"/>
                <a:gd name="T15" fmla="*/ 293 h 584"/>
                <a:gd name="T16" fmla="*/ 223 w 510"/>
                <a:gd name="T17" fmla="*/ 293 h 584"/>
                <a:gd name="T18" fmla="*/ 226 w 510"/>
                <a:gd name="T19" fmla="*/ 293 h 584"/>
                <a:gd name="T20" fmla="*/ 226 w 510"/>
                <a:gd name="T21" fmla="*/ 293 h 584"/>
                <a:gd name="T22" fmla="*/ 226 w 510"/>
                <a:gd name="T23" fmla="*/ 293 h 584"/>
                <a:gd name="T24" fmla="*/ 226 w 510"/>
                <a:gd name="T25" fmla="*/ 293 h 584"/>
                <a:gd name="T26" fmla="*/ 226 w 510"/>
                <a:gd name="T27" fmla="*/ 293 h 584"/>
                <a:gd name="T28" fmla="*/ 286 w 510"/>
                <a:gd name="T29" fmla="*/ 0 h 584"/>
                <a:gd name="T30" fmla="*/ 2 w 510"/>
                <a:gd name="T31" fmla="*/ 0 h 584"/>
                <a:gd name="T32" fmla="*/ 223 w 510"/>
                <a:gd name="T33" fmla="*/ 292 h 584"/>
                <a:gd name="T34" fmla="*/ 0 w 510"/>
                <a:gd name="T35" fmla="*/ 584 h 584"/>
                <a:gd name="T36" fmla="*/ 285 w 510"/>
                <a:gd name="T37" fmla="*/ 584 h 584"/>
                <a:gd name="T38" fmla="*/ 510 w 510"/>
                <a:gd name="T39" fmla="*/ 292 h 584"/>
                <a:gd name="T40" fmla="*/ 286 w 510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0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286" y="0"/>
                  </a:moveTo>
                  <a:lnTo>
                    <a:pt x="2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285" y="584"/>
                  </a:lnTo>
                  <a:lnTo>
                    <a:pt x="510" y="292"/>
                  </a:lnTo>
                  <a:lnTo>
                    <a:pt x="286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3" name="Freeform 217"/>
            <p:cNvSpPr>
              <a:spLocks noEditPoints="1"/>
            </p:cNvSpPr>
            <p:nvPr/>
          </p:nvSpPr>
          <p:spPr bwMode="auto">
            <a:xfrm>
              <a:off x="1204263" y="1357547"/>
              <a:ext cx="614363" cy="927100"/>
            </a:xfrm>
            <a:custGeom>
              <a:avLst/>
              <a:gdLst>
                <a:gd name="T0" fmla="*/ 223 w 387"/>
                <a:gd name="T1" fmla="*/ 293 h 584"/>
                <a:gd name="T2" fmla="*/ 223 w 387"/>
                <a:gd name="T3" fmla="*/ 293 h 584"/>
                <a:gd name="T4" fmla="*/ 223 w 387"/>
                <a:gd name="T5" fmla="*/ 293 h 584"/>
                <a:gd name="T6" fmla="*/ 223 w 387"/>
                <a:gd name="T7" fmla="*/ 293 h 584"/>
                <a:gd name="T8" fmla="*/ 223 w 387"/>
                <a:gd name="T9" fmla="*/ 293 h 584"/>
                <a:gd name="T10" fmla="*/ 223 w 387"/>
                <a:gd name="T11" fmla="*/ 293 h 584"/>
                <a:gd name="T12" fmla="*/ 223 w 387"/>
                <a:gd name="T13" fmla="*/ 293 h 584"/>
                <a:gd name="T14" fmla="*/ 223 w 387"/>
                <a:gd name="T15" fmla="*/ 293 h 584"/>
                <a:gd name="T16" fmla="*/ 223 w 387"/>
                <a:gd name="T17" fmla="*/ 293 h 584"/>
                <a:gd name="T18" fmla="*/ 226 w 387"/>
                <a:gd name="T19" fmla="*/ 293 h 584"/>
                <a:gd name="T20" fmla="*/ 226 w 387"/>
                <a:gd name="T21" fmla="*/ 293 h 584"/>
                <a:gd name="T22" fmla="*/ 226 w 387"/>
                <a:gd name="T23" fmla="*/ 293 h 584"/>
                <a:gd name="T24" fmla="*/ 226 w 387"/>
                <a:gd name="T25" fmla="*/ 293 h 584"/>
                <a:gd name="T26" fmla="*/ 226 w 387"/>
                <a:gd name="T27" fmla="*/ 293 h 584"/>
                <a:gd name="T28" fmla="*/ 163 w 387"/>
                <a:gd name="T29" fmla="*/ 0 h 584"/>
                <a:gd name="T30" fmla="*/ 1 w 387"/>
                <a:gd name="T31" fmla="*/ 0 h 584"/>
                <a:gd name="T32" fmla="*/ 223 w 387"/>
                <a:gd name="T33" fmla="*/ 292 h 584"/>
                <a:gd name="T34" fmla="*/ 0 w 387"/>
                <a:gd name="T35" fmla="*/ 584 h 584"/>
                <a:gd name="T36" fmla="*/ 162 w 387"/>
                <a:gd name="T37" fmla="*/ 584 h 584"/>
                <a:gd name="T38" fmla="*/ 387 w 387"/>
                <a:gd name="T39" fmla="*/ 292 h 584"/>
                <a:gd name="T40" fmla="*/ 163 w 387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7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163" y="0"/>
                  </a:moveTo>
                  <a:lnTo>
                    <a:pt x="1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162" y="584"/>
                  </a:lnTo>
                  <a:lnTo>
                    <a:pt x="387" y="292"/>
                  </a:lnTo>
                  <a:lnTo>
                    <a:pt x="163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4" name="Freeform 233"/>
            <p:cNvSpPr>
              <a:spLocks noEditPoints="1"/>
            </p:cNvSpPr>
            <p:nvPr/>
          </p:nvSpPr>
          <p:spPr bwMode="auto">
            <a:xfrm>
              <a:off x="769288" y="1357547"/>
              <a:ext cx="612775" cy="927100"/>
            </a:xfrm>
            <a:custGeom>
              <a:avLst/>
              <a:gdLst>
                <a:gd name="T0" fmla="*/ 223 w 386"/>
                <a:gd name="T1" fmla="*/ 293 h 584"/>
                <a:gd name="T2" fmla="*/ 223 w 386"/>
                <a:gd name="T3" fmla="*/ 293 h 584"/>
                <a:gd name="T4" fmla="*/ 223 w 386"/>
                <a:gd name="T5" fmla="*/ 293 h 584"/>
                <a:gd name="T6" fmla="*/ 223 w 386"/>
                <a:gd name="T7" fmla="*/ 293 h 584"/>
                <a:gd name="T8" fmla="*/ 223 w 386"/>
                <a:gd name="T9" fmla="*/ 293 h 584"/>
                <a:gd name="T10" fmla="*/ 223 w 386"/>
                <a:gd name="T11" fmla="*/ 293 h 584"/>
                <a:gd name="T12" fmla="*/ 223 w 386"/>
                <a:gd name="T13" fmla="*/ 293 h 584"/>
                <a:gd name="T14" fmla="*/ 223 w 386"/>
                <a:gd name="T15" fmla="*/ 293 h 584"/>
                <a:gd name="T16" fmla="*/ 223 w 386"/>
                <a:gd name="T17" fmla="*/ 293 h 584"/>
                <a:gd name="T18" fmla="*/ 226 w 386"/>
                <a:gd name="T19" fmla="*/ 293 h 584"/>
                <a:gd name="T20" fmla="*/ 226 w 386"/>
                <a:gd name="T21" fmla="*/ 293 h 584"/>
                <a:gd name="T22" fmla="*/ 226 w 386"/>
                <a:gd name="T23" fmla="*/ 293 h 584"/>
                <a:gd name="T24" fmla="*/ 226 w 386"/>
                <a:gd name="T25" fmla="*/ 293 h 584"/>
                <a:gd name="T26" fmla="*/ 226 w 386"/>
                <a:gd name="T27" fmla="*/ 293 h 584"/>
                <a:gd name="T28" fmla="*/ 163 w 386"/>
                <a:gd name="T29" fmla="*/ 0 h 584"/>
                <a:gd name="T30" fmla="*/ 1 w 386"/>
                <a:gd name="T31" fmla="*/ 0 h 584"/>
                <a:gd name="T32" fmla="*/ 223 w 386"/>
                <a:gd name="T33" fmla="*/ 292 h 584"/>
                <a:gd name="T34" fmla="*/ 0 w 386"/>
                <a:gd name="T35" fmla="*/ 584 h 584"/>
                <a:gd name="T36" fmla="*/ 162 w 386"/>
                <a:gd name="T37" fmla="*/ 584 h 584"/>
                <a:gd name="T38" fmla="*/ 386 w 386"/>
                <a:gd name="T39" fmla="*/ 292 h 584"/>
                <a:gd name="T40" fmla="*/ 163 w 386"/>
                <a:gd name="T4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6" h="584"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3" y="293"/>
                  </a:moveTo>
                  <a:lnTo>
                    <a:pt x="223" y="293"/>
                  </a:lnTo>
                  <a:lnTo>
                    <a:pt x="223" y="293"/>
                  </a:lnTo>
                  <a:moveTo>
                    <a:pt x="226" y="293"/>
                  </a:move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lnTo>
                    <a:pt x="226" y="293"/>
                  </a:lnTo>
                  <a:moveTo>
                    <a:pt x="163" y="0"/>
                  </a:moveTo>
                  <a:lnTo>
                    <a:pt x="1" y="0"/>
                  </a:lnTo>
                  <a:lnTo>
                    <a:pt x="223" y="292"/>
                  </a:lnTo>
                  <a:lnTo>
                    <a:pt x="0" y="584"/>
                  </a:lnTo>
                  <a:lnTo>
                    <a:pt x="162" y="584"/>
                  </a:lnTo>
                  <a:lnTo>
                    <a:pt x="386" y="292"/>
                  </a:lnTo>
                  <a:lnTo>
                    <a:pt x="163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36" name="Rectangle 304"/>
          <p:cNvSpPr/>
          <p:nvPr/>
        </p:nvSpPr>
        <p:spPr>
          <a:xfrm>
            <a:off x="7308559" y="3718517"/>
            <a:ext cx="2555875" cy="51450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lvl="0"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覆盖原则</a:t>
            </a:r>
          </a:p>
        </p:txBody>
      </p:sp>
      <p:sp>
        <p:nvSpPr>
          <p:cNvPr id="37" name="Rectangle 305"/>
          <p:cNvSpPr/>
          <p:nvPr/>
        </p:nvSpPr>
        <p:spPr>
          <a:xfrm>
            <a:off x="786389" y="2158446"/>
            <a:ext cx="2818130" cy="51450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lvl="0"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场景设计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44A6EA-C01B-F864-31F7-A3B37E5F4F36}"/>
              </a:ext>
            </a:extLst>
          </p:cNvPr>
          <p:cNvSpPr txBox="1"/>
          <p:nvPr/>
        </p:nvSpPr>
        <p:spPr>
          <a:xfrm>
            <a:off x="8063345" y="4213934"/>
            <a:ext cx="3507971" cy="799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全部满足</a:t>
            </a:r>
            <a:r>
              <a:rPr lang="zh-CN" altLang="en-US" sz="2000" b="1" dirty="0"/>
              <a:t>基本值覆盖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，大部分满足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全对偶覆盖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F24C53-EB10-8FB1-5D9A-69AED030AA11}"/>
              </a:ext>
            </a:extLst>
          </p:cNvPr>
          <p:cNvSpPr txBox="1"/>
          <p:nvPr/>
        </p:nvSpPr>
        <p:spPr>
          <a:xfrm>
            <a:off x="1099418" y="2741295"/>
            <a:ext cx="1994087" cy="117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对于每个接口，都需要测试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正常场景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异常场景</a:t>
            </a:r>
            <a:endParaRPr lang="en-US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06342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7000" decel="8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7000" decel="83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3335265" cy="584775"/>
            <a:chOff x="499316" y="637068"/>
            <a:chExt cx="3335265" cy="584775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2857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测试数据选取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AEB9800-A31E-066C-EA05-A49707FB05F0}"/>
              </a:ext>
            </a:extLst>
          </p:cNvPr>
          <p:cNvSpPr txBox="1"/>
          <p:nvPr/>
        </p:nvSpPr>
        <p:spPr>
          <a:xfrm>
            <a:off x="840659" y="1536048"/>
            <a:ext cx="8447116" cy="372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正常测试数据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 使用符合预期输入要求的正常数据，确保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在正常情况下能够正确处理请求，并返回预期的结果。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边界测试数据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 对于有范围的数字或者字符串，需要选择接近边界值的测试数据，包括最小值、最大值、和临界值。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非法测试数据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 使用非法测试数据，包括错误的数据格式、类型不匹配等。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重复数据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 测试重复数据的情况，包括尝试创建已经存在的资源、重复的删除请求等。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空数据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 测试传递空数据或缺失必要参数的情况。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身份验证和权限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 测试具有不同权限级别的用户的接口调用，包括未经授权的接口调用。</a:t>
            </a:r>
          </a:p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特殊字符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 在输入中包含特殊字符，测试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对于这些字符的处理方式。</a:t>
            </a:r>
          </a:p>
        </p:txBody>
      </p:sp>
    </p:spTree>
    <p:extLst>
      <p:ext uri="{BB962C8B-B14F-4D97-AF65-F5344CB8AC3E}">
        <p14:creationId xmlns:p14="http://schemas.microsoft.com/office/powerpoint/2010/main" val="1154908359"/>
      </p:ext>
    </p:extLst>
  </p:cSld>
  <p:clrMapOvr>
    <a:masterClrMapping/>
  </p:clrMapOvr>
  <p:transition spd="slow" advTm="2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5142125" cy="1077218"/>
            <a:chOff x="499316" y="637068"/>
            <a:chExt cx="5142125" cy="1077218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46643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测试工具：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postman</a:t>
              </a:r>
            </a:p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抓包工具：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Fiddler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EC2F75F-46E3-CA9E-15EC-ECCFAFBFA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86" y="956309"/>
            <a:ext cx="7651424" cy="5626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380071"/>
      </p:ext>
    </p:extLst>
  </p:cSld>
  <p:clrMapOvr>
    <a:masterClrMapping/>
  </p:clrMapOvr>
  <p:transition spd="slow" advTm="2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05B83-73F7-EB62-AF6A-61ED08C0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C6C1E7-1AE1-22F4-8FEF-024D819B0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7" y="1962631"/>
            <a:ext cx="6499530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3424BAD-85FA-8318-C992-6A9D53F90BB5}"/>
              </a:ext>
            </a:extLst>
          </p:cNvPr>
          <p:cNvGrpSpPr/>
          <p:nvPr/>
        </p:nvGrpSpPr>
        <p:grpSpPr>
          <a:xfrm>
            <a:off x="499316" y="637068"/>
            <a:ext cx="5142125" cy="1077218"/>
            <a:chOff x="499316" y="637068"/>
            <a:chExt cx="5142125" cy="1077218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71EA374F-5BA8-C1C4-464B-5E056CF9BE0B}"/>
                </a:ext>
              </a:extLst>
            </p:cNvPr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25">
              <a:extLst>
                <a:ext uri="{FF2B5EF4-FFF2-40B4-BE49-F238E27FC236}">
                  <a16:creationId xmlns:a16="http://schemas.microsoft.com/office/drawing/2014/main" id="{40E7DDA1-D69E-3C6B-C53E-CBF702EAF896}"/>
                </a:ext>
              </a:extLst>
            </p:cNvPr>
            <p:cNvSpPr txBox="1"/>
            <p:nvPr/>
          </p:nvSpPr>
          <p:spPr>
            <a:xfrm>
              <a:off x="977077" y="637068"/>
              <a:ext cx="46643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测试工具：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postman</a:t>
              </a:r>
            </a:p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抓包工具：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Fiddler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F2B3F0CA-B25A-E66D-976D-08A8814DF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257" y="1889762"/>
            <a:ext cx="2140031" cy="4424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016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5519099" cy="584775"/>
            <a:chOff x="499316" y="637068"/>
            <a:chExt cx="5519099" cy="584775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5041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关键问题及解决方案</a:t>
              </a:r>
            </a:p>
          </p:txBody>
        </p:sp>
      </p:grp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963801" y="2229065"/>
            <a:ext cx="3146725" cy="1631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/>
              <a:t>在使用</a:t>
            </a:r>
            <a:r>
              <a:rPr lang="en-US" altLang="zh-CN" sz="1600" dirty="0"/>
              <a:t>Postman</a:t>
            </a:r>
            <a:r>
              <a:rPr lang="zh-CN" altLang="en-US" sz="1600" dirty="0"/>
              <a:t>进行接口测试时，某些接口（例如创建会话）要求提供用户</a:t>
            </a:r>
            <a:r>
              <a:rPr lang="en-US" altLang="zh-CN" sz="1600" dirty="0"/>
              <a:t>Cookie</a:t>
            </a:r>
            <a:r>
              <a:rPr lang="en-US" altLang="zh-CN" sz="1600" b="1" dirty="0"/>
              <a:t> 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解决方案： 在电脑端首先登录微信小程序，随后利用</a:t>
            </a:r>
            <a:r>
              <a:rPr lang="en-US" altLang="zh-CN" sz="1600" dirty="0"/>
              <a:t>Fiddler</a:t>
            </a:r>
            <a:r>
              <a:rPr lang="zh-CN" altLang="en-US" sz="1600" dirty="0"/>
              <a:t>软件进行抓包操作，以获取</a:t>
            </a:r>
            <a:r>
              <a:rPr lang="en-US" altLang="zh-CN" sz="1600" dirty="0"/>
              <a:t>Cookie</a:t>
            </a:r>
            <a:r>
              <a:rPr lang="zh-CN" altLang="en-US" sz="1600" dirty="0"/>
              <a:t>。</a:t>
            </a:r>
          </a:p>
          <a:p>
            <a:pPr marL="0" marR="0" lvl="0" indent="0" algn="just" defTabSz="909320" rtl="0" eaLnBrk="1" fontAlgn="base" latinLnBrk="0" hangingPunct="1">
              <a:lnSpc>
                <a:spcPts val="122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7961767" y="2074139"/>
            <a:ext cx="3295376" cy="12311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/>
              <a:t>由于测试数据量较大，逐个输入测试用例测试效率较低。</a:t>
            </a:r>
            <a:endParaRPr lang="en-US" altLang="zh-CN" sz="1600" dirty="0"/>
          </a:p>
          <a:p>
            <a:r>
              <a:rPr lang="zh-CN" altLang="en-US" sz="1600" dirty="0"/>
              <a:t>解决方案：撰写</a:t>
            </a:r>
            <a:r>
              <a:rPr lang="en-US" altLang="zh-CN" sz="1600" dirty="0"/>
              <a:t>Postman</a:t>
            </a:r>
            <a:r>
              <a:rPr lang="zh-CN" altLang="en-US" sz="1600" dirty="0"/>
              <a:t>脚本，将测试用例批量导入，从而实现对测试数据的自动化处理和执行。</a:t>
            </a: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977077" y="4691875"/>
            <a:ext cx="3089241" cy="187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/>
              <a:t>尽管通过抓包方式可以获取小程序的</a:t>
            </a:r>
            <a:r>
              <a:rPr lang="en-US" altLang="zh-CN" sz="1600" dirty="0"/>
              <a:t>Code</a:t>
            </a:r>
            <a:r>
              <a:rPr lang="zh-CN" altLang="en-US" sz="1600" dirty="0"/>
              <a:t>，然而由于每个</a:t>
            </a:r>
            <a:r>
              <a:rPr lang="en-US" altLang="zh-CN" sz="1600" dirty="0"/>
              <a:t>Code</a:t>
            </a:r>
            <a:r>
              <a:rPr lang="zh-CN" altLang="en-US" sz="1600" dirty="0"/>
              <a:t>仅允许使用一次，导致抓到的</a:t>
            </a:r>
            <a:r>
              <a:rPr lang="en-US" altLang="zh-CN" sz="1600" dirty="0"/>
              <a:t>Code</a:t>
            </a:r>
            <a:r>
              <a:rPr lang="zh-CN" altLang="en-US" sz="1600" dirty="0"/>
              <a:t>都是失效的。</a:t>
            </a:r>
            <a:endParaRPr lang="en-US" altLang="zh-CN" sz="1600" dirty="0"/>
          </a:p>
          <a:p>
            <a:r>
              <a:rPr lang="zh-CN" altLang="en-US" sz="1600" dirty="0"/>
              <a:t>解决方案： 使用脚本，结合小程序源代码包来生成</a:t>
            </a:r>
            <a:r>
              <a:rPr lang="en-US" altLang="zh-CN" sz="1600" dirty="0"/>
              <a:t>Code</a:t>
            </a:r>
            <a:r>
              <a:rPr lang="zh-CN" altLang="en-US" sz="1600" dirty="0"/>
              <a:t>，以确保测试时能够持续使用有效的</a:t>
            </a:r>
            <a:r>
              <a:rPr lang="en-US" altLang="zh-CN" sz="1600" dirty="0"/>
              <a:t>Code</a:t>
            </a:r>
            <a:r>
              <a:rPr lang="zh-CN" altLang="en-US" sz="1600" dirty="0"/>
              <a:t>。</a:t>
            </a:r>
          </a:p>
          <a:p>
            <a:pPr marL="0" marR="0" lvl="0" indent="0" algn="just" defTabSz="909320" rtl="0" eaLnBrk="1" fontAlgn="base" latinLnBrk="0" hangingPunct="1">
              <a:lnSpc>
                <a:spcPts val="122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7961766" y="4673501"/>
            <a:ext cx="4058437" cy="17235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/>
              <a:t>在测试过程中，我们需要明确覆盖准则以确保全面的测试覆盖率。理想情况是全部使用全对偶覆盖，但是那样工作量较大。</a:t>
            </a:r>
            <a:endParaRPr lang="en-US" altLang="zh-CN" sz="1600" dirty="0"/>
          </a:p>
          <a:p>
            <a:r>
              <a:rPr lang="zh-CN" altLang="en-US" sz="1600" dirty="0"/>
              <a:t>解决方案： 大部分情况下，我们采用全对偶覆盖，以确保各种可能的组合都得到测试。对于参数个数多的接口，要求必须至少满足基本值覆盖准则，以确保测试用例的覆盖度。</a:t>
            </a:r>
          </a:p>
        </p:txBody>
      </p:sp>
      <p:sp>
        <p:nvSpPr>
          <p:cNvPr id="12" name="TextBox 24"/>
          <p:cNvSpPr txBox="1">
            <a:spLocks noChangeArrowheads="1"/>
          </p:cNvSpPr>
          <p:nvPr/>
        </p:nvSpPr>
        <p:spPr bwMode="auto">
          <a:xfrm>
            <a:off x="963801" y="1643239"/>
            <a:ext cx="2533945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lvl="0" defTabSz="9093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/>
              <a:t>用户</a:t>
            </a:r>
            <a:r>
              <a:rPr lang="en-US" altLang="zh-CN" b="1" dirty="0"/>
              <a:t>Cookie</a:t>
            </a:r>
            <a:r>
              <a:rPr lang="zh-CN" altLang="en-US" b="1" dirty="0"/>
              <a:t>获取问题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36"/>
          <p:cNvSpPr txBox="1">
            <a:spLocks noChangeArrowheads="1"/>
          </p:cNvSpPr>
          <p:nvPr/>
        </p:nvSpPr>
        <p:spPr bwMode="auto">
          <a:xfrm>
            <a:off x="963801" y="4236997"/>
            <a:ext cx="234964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lvl="0" defTabSz="9093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/>
              <a:t>小程序</a:t>
            </a:r>
            <a:r>
              <a:rPr lang="en-US" altLang="zh-CN" b="1" dirty="0"/>
              <a:t>Code</a:t>
            </a:r>
            <a:r>
              <a:rPr lang="zh-CN" altLang="en-US" b="1" dirty="0"/>
              <a:t>获取问题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TextBox 37"/>
          <p:cNvSpPr txBox="1">
            <a:spLocks noChangeArrowheads="1"/>
          </p:cNvSpPr>
          <p:nvPr/>
        </p:nvSpPr>
        <p:spPr bwMode="auto">
          <a:xfrm>
            <a:off x="7966817" y="1643239"/>
            <a:ext cx="2805834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lvl="0" defTabSz="9093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/>
              <a:t>Postman</a:t>
            </a:r>
            <a:r>
              <a:rPr lang="zh-CN" altLang="en-US" b="1" dirty="0"/>
              <a:t>脚本的编写与执行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Box 38"/>
          <p:cNvSpPr txBox="1">
            <a:spLocks noChangeArrowheads="1"/>
          </p:cNvSpPr>
          <p:nvPr/>
        </p:nvSpPr>
        <p:spPr bwMode="auto">
          <a:xfrm>
            <a:off x="7961767" y="4024224"/>
            <a:ext cx="2388493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093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覆盖准则的选取</a:t>
            </a:r>
          </a:p>
        </p:txBody>
      </p:sp>
      <p:grpSp>
        <p:nvGrpSpPr>
          <p:cNvPr id="16" name="Group 46"/>
          <p:cNvGrpSpPr/>
          <p:nvPr/>
        </p:nvGrpSpPr>
        <p:grpSpPr bwMode="auto">
          <a:xfrm>
            <a:off x="4741721" y="2433282"/>
            <a:ext cx="2708559" cy="2708559"/>
            <a:chOff x="2155" y="930"/>
            <a:chExt cx="1814" cy="1814"/>
          </a:xfrm>
        </p:grpSpPr>
        <p:sp>
          <p:nvSpPr>
            <p:cNvPr id="17" name="椭圆 168"/>
            <p:cNvSpPr>
              <a:spLocks noChangeArrowheads="1"/>
            </p:cNvSpPr>
            <p:nvPr/>
          </p:nvSpPr>
          <p:spPr bwMode="auto">
            <a:xfrm rot="2700000">
              <a:off x="2769" y="930"/>
              <a:ext cx="1200" cy="1200"/>
            </a:xfrm>
            <a:custGeom>
              <a:avLst/>
              <a:gdLst>
                <a:gd name="T0" fmla="*/ 0 w 2207694"/>
                <a:gd name="T1" fmla="*/ 0 h 2207694"/>
                <a:gd name="T2" fmla="*/ 0 w 2207694"/>
                <a:gd name="T3" fmla="*/ 0 h 2207694"/>
                <a:gd name="T4" fmla="*/ 0 w 2207694"/>
                <a:gd name="T5" fmla="*/ 0 h 2207694"/>
                <a:gd name="T6" fmla="*/ 0 w 2207694"/>
                <a:gd name="T7" fmla="*/ 0 h 2207694"/>
                <a:gd name="T8" fmla="*/ 0 w 2207694"/>
                <a:gd name="T9" fmla="*/ 0 h 2207694"/>
                <a:gd name="T10" fmla="*/ 0 w 2207694"/>
                <a:gd name="T11" fmla="*/ 0 h 2207694"/>
                <a:gd name="T12" fmla="*/ 0 w 2207694"/>
                <a:gd name="T13" fmla="*/ 0 h 2207694"/>
                <a:gd name="T14" fmla="*/ 0 w 2207694"/>
                <a:gd name="T15" fmla="*/ 0 h 2207694"/>
                <a:gd name="T16" fmla="*/ 0 w 2207694"/>
                <a:gd name="T17" fmla="*/ 0 h 2207694"/>
                <a:gd name="T18" fmla="*/ 0 w 2207694"/>
                <a:gd name="T19" fmla="*/ 0 h 2207694"/>
                <a:gd name="T20" fmla="*/ 0 w 2207694"/>
                <a:gd name="T21" fmla="*/ 0 h 2207694"/>
                <a:gd name="T22" fmla="*/ 0 w 2207694"/>
                <a:gd name="T23" fmla="*/ 0 h 2207694"/>
                <a:gd name="T24" fmla="*/ 0 w 2207694"/>
                <a:gd name="T25" fmla="*/ 0 h 2207694"/>
                <a:gd name="T26" fmla="*/ 0 w 2207694"/>
                <a:gd name="T27" fmla="*/ 0 h 2207694"/>
                <a:gd name="T28" fmla="*/ 0 w 2207694"/>
                <a:gd name="T29" fmla="*/ 0 h 2207694"/>
                <a:gd name="T30" fmla="*/ 0 w 2207694"/>
                <a:gd name="T31" fmla="*/ 0 h 2207694"/>
                <a:gd name="T32" fmla="*/ 0 w 2207694"/>
                <a:gd name="T33" fmla="*/ 0 h 2207694"/>
                <a:gd name="T34" fmla="*/ 0 w 2207694"/>
                <a:gd name="T35" fmla="*/ 0 h 2207694"/>
                <a:gd name="T36" fmla="*/ 0 w 2207694"/>
                <a:gd name="T37" fmla="*/ 0 h 220769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07694"/>
                <a:gd name="T58" fmla="*/ 0 h 2207694"/>
                <a:gd name="T59" fmla="*/ 2207694 w 2207694"/>
                <a:gd name="T60" fmla="*/ 2207694 h 220769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lnTo>
                    <a:pt x="1240201" y="2198410"/>
                  </a:ln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lnTo>
                    <a:pt x="1396176" y="2167304"/>
                  </a:ln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435369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l" defTabSz="9093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椭圆 161"/>
            <p:cNvSpPr>
              <a:spLocks noChangeArrowheads="1"/>
            </p:cNvSpPr>
            <p:nvPr/>
          </p:nvSpPr>
          <p:spPr bwMode="auto">
            <a:xfrm rot="2700000">
              <a:off x="2163" y="938"/>
              <a:ext cx="1200" cy="1200"/>
            </a:xfrm>
            <a:custGeom>
              <a:avLst/>
              <a:gdLst>
                <a:gd name="T0" fmla="*/ 0 w 2207690"/>
                <a:gd name="T1" fmla="*/ 0 h 2207691"/>
                <a:gd name="T2" fmla="*/ 0 w 2207690"/>
                <a:gd name="T3" fmla="*/ 0 h 2207691"/>
                <a:gd name="T4" fmla="*/ 0 w 2207690"/>
                <a:gd name="T5" fmla="*/ 0 h 2207691"/>
                <a:gd name="T6" fmla="*/ 0 w 2207690"/>
                <a:gd name="T7" fmla="*/ 0 h 2207691"/>
                <a:gd name="T8" fmla="*/ 0 w 2207690"/>
                <a:gd name="T9" fmla="*/ 0 h 2207691"/>
                <a:gd name="T10" fmla="*/ 0 w 2207690"/>
                <a:gd name="T11" fmla="*/ 0 h 2207691"/>
                <a:gd name="T12" fmla="*/ 0 w 2207690"/>
                <a:gd name="T13" fmla="*/ 0 h 2207691"/>
                <a:gd name="T14" fmla="*/ 0 w 2207690"/>
                <a:gd name="T15" fmla="*/ 0 h 2207691"/>
                <a:gd name="T16" fmla="*/ 0 w 2207690"/>
                <a:gd name="T17" fmla="*/ 0 h 2207691"/>
                <a:gd name="T18" fmla="*/ 0 w 2207690"/>
                <a:gd name="T19" fmla="*/ 0 h 2207691"/>
                <a:gd name="T20" fmla="*/ 0 w 2207690"/>
                <a:gd name="T21" fmla="*/ 0 h 2207691"/>
                <a:gd name="T22" fmla="*/ 0 w 2207690"/>
                <a:gd name="T23" fmla="*/ 0 h 2207691"/>
                <a:gd name="T24" fmla="*/ 0 w 2207690"/>
                <a:gd name="T25" fmla="*/ 0 h 2207691"/>
                <a:gd name="T26" fmla="*/ 0 w 2207690"/>
                <a:gd name="T27" fmla="*/ 0 h 2207691"/>
                <a:gd name="T28" fmla="*/ 0 w 2207690"/>
                <a:gd name="T29" fmla="*/ 0 h 2207691"/>
                <a:gd name="T30" fmla="*/ 0 w 2207690"/>
                <a:gd name="T31" fmla="*/ 0 h 2207691"/>
                <a:gd name="T32" fmla="*/ 0 w 2207690"/>
                <a:gd name="T33" fmla="*/ 0 h 2207691"/>
                <a:gd name="T34" fmla="*/ 0 w 2207690"/>
                <a:gd name="T35" fmla="*/ 0 h 2207691"/>
                <a:gd name="T36" fmla="*/ 0 w 2207690"/>
                <a:gd name="T37" fmla="*/ 0 h 22076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07690"/>
                <a:gd name="T58" fmla="*/ 0 h 2207691"/>
                <a:gd name="T59" fmla="*/ 2207690 w 2207690"/>
                <a:gd name="T60" fmla="*/ 2207691 h 22076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lnTo>
                    <a:pt x="2199826" y="976772"/>
                  </a:ln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lnTo>
                    <a:pt x="2174170" y="838223"/>
                  </a:ln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l" defTabSz="9093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椭圆 162"/>
            <p:cNvSpPr>
              <a:spLocks noChangeArrowheads="1"/>
            </p:cNvSpPr>
            <p:nvPr/>
          </p:nvSpPr>
          <p:spPr bwMode="auto">
            <a:xfrm rot="2700000">
              <a:off x="2761" y="1538"/>
              <a:ext cx="1201" cy="1200"/>
            </a:xfrm>
            <a:custGeom>
              <a:avLst/>
              <a:gdLst>
                <a:gd name="T0" fmla="*/ 0 w 2207694"/>
                <a:gd name="T1" fmla="*/ 0 h 2207694"/>
                <a:gd name="T2" fmla="*/ 0 w 2207694"/>
                <a:gd name="T3" fmla="*/ 0 h 2207694"/>
                <a:gd name="T4" fmla="*/ 0 w 2207694"/>
                <a:gd name="T5" fmla="*/ 0 h 2207694"/>
                <a:gd name="T6" fmla="*/ 0 w 2207694"/>
                <a:gd name="T7" fmla="*/ 0 h 2207694"/>
                <a:gd name="T8" fmla="*/ 0 w 2207694"/>
                <a:gd name="T9" fmla="*/ 0 h 2207694"/>
                <a:gd name="T10" fmla="*/ 0 w 2207694"/>
                <a:gd name="T11" fmla="*/ 0 h 2207694"/>
                <a:gd name="T12" fmla="*/ 0 w 2207694"/>
                <a:gd name="T13" fmla="*/ 0 h 2207694"/>
                <a:gd name="T14" fmla="*/ 0 w 2207694"/>
                <a:gd name="T15" fmla="*/ 0 h 2207694"/>
                <a:gd name="T16" fmla="*/ 0 w 2207694"/>
                <a:gd name="T17" fmla="*/ 0 h 2207694"/>
                <a:gd name="T18" fmla="*/ 0 w 2207694"/>
                <a:gd name="T19" fmla="*/ 0 h 2207694"/>
                <a:gd name="T20" fmla="*/ 0 w 2207694"/>
                <a:gd name="T21" fmla="*/ 0 h 2207694"/>
                <a:gd name="T22" fmla="*/ 0 w 2207694"/>
                <a:gd name="T23" fmla="*/ 0 h 2207694"/>
                <a:gd name="T24" fmla="*/ 0 w 2207694"/>
                <a:gd name="T25" fmla="*/ 0 h 2207694"/>
                <a:gd name="T26" fmla="*/ 0 w 2207694"/>
                <a:gd name="T27" fmla="*/ 0 h 2207694"/>
                <a:gd name="T28" fmla="*/ 0 w 2207694"/>
                <a:gd name="T29" fmla="*/ 0 h 2207694"/>
                <a:gd name="T30" fmla="*/ 0 w 2207694"/>
                <a:gd name="T31" fmla="*/ 0 h 22076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07694"/>
                <a:gd name="T49" fmla="*/ 0 h 2207694"/>
                <a:gd name="T50" fmla="*/ 2207694 w 2207694"/>
                <a:gd name="T51" fmla="*/ 2207694 h 22076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l" defTabSz="9093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63"/>
            <p:cNvSpPr>
              <a:spLocks noChangeArrowheads="1"/>
            </p:cNvSpPr>
            <p:nvPr/>
          </p:nvSpPr>
          <p:spPr bwMode="auto">
            <a:xfrm rot="2700000">
              <a:off x="2155" y="1544"/>
              <a:ext cx="1200" cy="1200"/>
            </a:xfrm>
            <a:custGeom>
              <a:avLst/>
              <a:gdLst>
                <a:gd name="T0" fmla="*/ 0 w 2207690"/>
                <a:gd name="T1" fmla="*/ 0 h 2207692"/>
                <a:gd name="T2" fmla="*/ 0 w 2207690"/>
                <a:gd name="T3" fmla="*/ 0 h 2207692"/>
                <a:gd name="T4" fmla="*/ 0 w 2207690"/>
                <a:gd name="T5" fmla="*/ 0 h 2207692"/>
                <a:gd name="T6" fmla="*/ 0 w 2207690"/>
                <a:gd name="T7" fmla="*/ 0 h 2207692"/>
                <a:gd name="T8" fmla="*/ 0 w 2207690"/>
                <a:gd name="T9" fmla="*/ 0 h 2207692"/>
                <a:gd name="T10" fmla="*/ 0 w 2207690"/>
                <a:gd name="T11" fmla="*/ 0 h 2207692"/>
                <a:gd name="T12" fmla="*/ 0 w 2207690"/>
                <a:gd name="T13" fmla="*/ 0 h 2207692"/>
                <a:gd name="T14" fmla="*/ 0 w 2207690"/>
                <a:gd name="T15" fmla="*/ 0 h 2207692"/>
                <a:gd name="T16" fmla="*/ 0 w 2207690"/>
                <a:gd name="T17" fmla="*/ 0 h 2207692"/>
                <a:gd name="T18" fmla="*/ 0 w 2207690"/>
                <a:gd name="T19" fmla="*/ 0 h 2207692"/>
                <a:gd name="T20" fmla="*/ 0 w 2207690"/>
                <a:gd name="T21" fmla="*/ 0 h 2207692"/>
                <a:gd name="T22" fmla="*/ 0 w 2207690"/>
                <a:gd name="T23" fmla="*/ 0 h 2207692"/>
                <a:gd name="T24" fmla="*/ 0 w 2207690"/>
                <a:gd name="T25" fmla="*/ 0 h 2207692"/>
                <a:gd name="T26" fmla="*/ 0 w 2207690"/>
                <a:gd name="T27" fmla="*/ 0 h 2207692"/>
                <a:gd name="T28" fmla="*/ 0 w 2207690"/>
                <a:gd name="T29" fmla="*/ 0 h 2207692"/>
                <a:gd name="T30" fmla="*/ 0 w 2207690"/>
                <a:gd name="T31" fmla="*/ 0 h 2207692"/>
                <a:gd name="T32" fmla="*/ 0 w 2207690"/>
                <a:gd name="T33" fmla="*/ 0 h 2207692"/>
                <a:gd name="T34" fmla="*/ 0 w 2207690"/>
                <a:gd name="T35" fmla="*/ 0 h 2207692"/>
                <a:gd name="T36" fmla="*/ 0 w 2207690"/>
                <a:gd name="T37" fmla="*/ 0 h 22076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07690"/>
                <a:gd name="T58" fmla="*/ 0 h 2207692"/>
                <a:gd name="T59" fmla="*/ 2207690 w 2207690"/>
                <a:gd name="T60" fmla="*/ 2207692 h 22076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lnTo>
                    <a:pt x="2195631" y="1258405"/>
                  </a:ln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lnTo>
                    <a:pt x="2207690" y="1103924"/>
                  </a:ln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435369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l" defTabSz="90932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1" name="椭圆 23"/>
          <p:cNvSpPr>
            <a:spLocks noChangeArrowheads="1"/>
          </p:cNvSpPr>
          <p:nvPr/>
        </p:nvSpPr>
        <p:spPr bwMode="auto">
          <a:xfrm>
            <a:off x="5343457" y="3040991"/>
            <a:ext cx="1494635" cy="1494634"/>
          </a:xfrm>
          <a:prstGeom prst="ellipse">
            <a:avLst/>
          </a:prstGeom>
          <a:solidFill>
            <a:srgbClr val="F2F2F2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859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8479292"/>
      </p:ext>
    </p:extLst>
  </p:cSld>
  <p:clrMapOvr>
    <a:masterClrMapping/>
  </p:clrMapOvr>
  <p:transition spd="med" advTm="2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9316" y="637068"/>
            <a:ext cx="3335265" cy="584775"/>
            <a:chOff x="499316" y="637068"/>
            <a:chExt cx="3335265" cy="584775"/>
          </a:xfrm>
        </p:grpSpPr>
        <p:sp>
          <p:nvSpPr>
            <p:cNvPr id="5" name="等腰三角形 4"/>
            <p:cNvSpPr/>
            <p:nvPr/>
          </p:nvSpPr>
          <p:spPr>
            <a:xfrm rot="16200000" flipV="1">
              <a:off x="449070" y="758786"/>
              <a:ext cx="441834" cy="341342"/>
            </a:xfrm>
            <a:prstGeom prst="triangle">
              <a:avLst/>
            </a:prstGeom>
            <a:solidFill>
              <a:srgbClr val="435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25"/>
            <p:cNvSpPr txBox="1"/>
            <p:nvPr/>
          </p:nvSpPr>
          <p:spPr>
            <a:xfrm>
              <a:off x="977077" y="637068"/>
              <a:ext cx="2857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测试成果</a:t>
              </a:r>
            </a:p>
          </p:txBody>
        </p:sp>
      </p:grpSp>
      <p:pic>
        <p:nvPicPr>
          <p:cNvPr id="11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190" y="2614077"/>
            <a:ext cx="56991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465" y="2614077"/>
            <a:ext cx="6016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65" y="2629952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58"/>
          <p:cNvGrpSpPr/>
          <p:nvPr/>
        </p:nvGrpSpPr>
        <p:grpSpPr bwMode="auto">
          <a:xfrm>
            <a:off x="1208186" y="4272396"/>
            <a:ext cx="2779198" cy="1773860"/>
            <a:chOff x="4419" y="1021"/>
            <a:chExt cx="1189" cy="1188"/>
          </a:xfrm>
        </p:grpSpPr>
        <p:sp>
          <p:nvSpPr>
            <p:cNvPr id="15" name="文本框 53"/>
            <p:cNvSpPr txBox="1">
              <a:spLocks noChangeArrowheads="1"/>
            </p:cNvSpPr>
            <p:nvPr/>
          </p:nvSpPr>
          <p:spPr bwMode="auto">
            <a:xfrm>
              <a:off x="4690" y="1021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测试用例执行率</a:t>
              </a:r>
            </a:p>
          </p:txBody>
        </p:sp>
        <p:sp>
          <p:nvSpPr>
            <p:cNvPr id="16" name="文本框 54"/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10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just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测试用例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461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个，执行用例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452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个，受阻用例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9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个，受阻原因：接口被弃用；无法得知合理参数</a:t>
              </a:r>
            </a:p>
          </p:txBody>
        </p:sp>
      </p:grpSp>
      <p:grpSp>
        <p:nvGrpSpPr>
          <p:cNvPr id="17" name="Group 58"/>
          <p:cNvGrpSpPr/>
          <p:nvPr/>
        </p:nvGrpSpPr>
        <p:grpSpPr bwMode="auto">
          <a:xfrm>
            <a:off x="4910109" y="4241645"/>
            <a:ext cx="2779198" cy="1464779"/>
            <a:chOff x="4419" y="980"/>
            <a:chExt cx="1189" cy="981"/>
          </a:xfrm>
        </p:grpSpPr>
        <p:sp>
          <p:nvSpPr>
            <p:cNvPr id="18" name="文本框 53"/>
            <p:cNvSpPr txBox="1">
              <a:spLocks noChangeArrowheads="1"/>
            </p:cNvSpPr>
            <p:nvPr/>
          </p:nvSpPr>
          <p:spPr bwMode="auto">
            <a:xfrm>
              <a:off x="4796" y="980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缺陷分布</a:t>
              </a:r>
            </a:p>
          </p:txBody>
        </p:sp>
        <p:sp>
          <p:nvSpPr>
            <p:cNvPr id="19" name="文本框 54"/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7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just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rgbClr val="808080"/>
                  </a:solidFill>
                  <a:cs typeface="+mn-ea"/>
                  <a:sym typeface="+mn-lt"/>
                </a:rPr>
                <a:t>共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发现缺陷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127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个，严重缺陷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109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个，一般缺陷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11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个，建议缺陷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7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个</a:t>
              </a:r>
            </a:p>
          </p:txBody>
        </p:sp>
      </p:grpSp>
      <p:grpSp>
        <p:nvGrpSpPr>
          <p:cNvPr id="20" name="Group 58"/>
          <p:cNvGrpSpPr/>
          <p:nvPr/>
        </p:nvGrpSpPr>
        <p:grpSpPr bwMode="auto">
          <a:xfrm>
            <a:off x="8394481" y="4264932"/>
            <a:ext cx="2779198" cy="1042218"/>
            <a:chOff x="4419" y="1016"/>
            <a:chExt cx="1189" cy="698"/>
          </a:xfrm>
        </p:grpSpPr>
        <p:sp>
          <p:nvSpPr>
            <p:cNvPr id="21" name="文本框 53"/>
            <p:cNvSpPr txBox="1">
              <a:spLocks noChangeArrowheads="1"/>
            </p:cNvSpPr>
            <p:nvPr/>
          </p:nvSpPr>
          <p:spPr bwMode="auto">
            <a:xfrm>
              <a:off x="4711" y="1016"/>
              <a:ext cx="776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8597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缺陷发现率</a:t>
              </a:r>
            </a:p>
          </p:txBody>
        </p:sp>
        <p:sp>
          <p:nvSpPr>
            <p:cNvPr id="22" name="文本框 54"/>
            <p:cNvSpPr txBox="1">
              <a:spLocks noChangeArrowheads="1"/>
            </p:cNvSpPr>
            <p:nvPr/>
          </p:nvSpPr>
          <p:spPr bwMode="auto">
            <a:xfrm>
              <a:off x="4419" y="1187"/>
              <a:ext cx="1189" cy="5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just" defTabSz="85979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+mn-ea"/>
                  <a:sym typeface="+mn-lt"/>
                </a:rPr>
                <a:t>每个失败用例都发现了对应的缺陷</a:t>
              </a:r>
            </a:p>
          </p:txBody>
        </p:sp>
      </p:grp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7E1EAD7E-E434-7827-2C4B-C425D2435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592069"/>
              </p:ext>
            </p:extLst>
          </p:nvPr>
        </p:nvGraphicFramePr>
        <p:xfrm>
          <a:off x="501461" y="1317305"/>
          <a:ext cx="4316096" cy="2831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C7F7133C-2730-F14C-013E-52DD7BB3E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444665"/>
              </p:ext>
            </p:extLst>
          </p:nvPr>
        </p:nvGraphicFramePr>
        <p:xfrm>
          <a:off x="4122425" y="1074202"/>
          <a:ext cx="4354566" cy="311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3" name="图表 32">
            <a:extLst>
              <a:ext uri="{FF2B5EF4-FFF2-40B4-BE49-F238E27FC236}">
                <a16:creationId xmlns:a16="http://schemas.microsoft.com/office/drawing/2014/main" id="{0814B904-F6AC-72B8-1023-B32F40A37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98491"/>
              </p:ext>
            </p:extLst>
          </p:nvPr>
        </p:nvGraphicFramePr>
        <p:xfrm>
          <a:off x="8117378" y="1410615"/>
          <a:ext cx="3333403" cy="276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752622417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5x5qu3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55x5qu3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1327</Words>
  <Application>Microsoft Office PowerPoint</Application>
  <PresentationFormat>宽屏</PresentationFormat>
  <Paragraphs>174</Paragraphs>
  <Slides>21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华文仿宋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年中总结</dc:title>
  <dc:creator>第一PPT</dc:creator>
  <cp:keywords>www.1ppt.com</cp:keywords>
  <dc:description>www.1ppt.com</dc:description>
  <cp:lastModifiedBy>8618120149879</cp:lastModifiedBy>
  <cp:revision>42</cp:revision>
  <dcterms:created xsi:type="dcterms:W3CDTF">2019-10-17T01:44:00Z</dcterms:created>
  <dcterms:modified xsi:type="dcterms:W3CDTF">2024-01-03T06:33:15Z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1EC1C0F91360426D86D7FDA1924A40E1_12</vt:lpwstr>
  </property>
  <property fmtid="{D5CDD505-2E9C-101B-9397-08002B2CF9AE}" pid="3" name="KSOProductBuildVer">
    <vt:lpwstr>2052-12.1.0.15374</vt:lpwstr>
  </property>
</Properties>
</file>