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4" r:id="rId2"/>
  </p:sldMasterIdLst>
  <p:notesMasterIdLst>
    <p:notesMasterId r:id="rId24"/>
  </p:notesMasterIdLst>
  <p:handoutMasterIdLst>
    <p:handoutMasterId r:id="rId25"/>
  </p:handoutMasterIdLst>
  <p:sldIdLst>
    <p:sldId id="294" r:id="rId3"/>
    <p:sldId id="270" r:id="rId4"/>
    <p:sldId id="271" r:id="rId5"/>
    <p:sldId id="315" r:id="rId6"/>
    <p:sldId id="330" r:id="rId7"/>
    <p:sldId id="328" r:id="rId8"/>
    <p:sldId id="332" r:id="rId9"/>
    <p:sldId id="316" r:id="rId10"/>
    <p:sldId id="317" r:id="rId11"/>
    <p:sldId id="320" r:id="rId12"/>
    <p:sldId id="321" r:id="rId13"/>
    <p:sldId id="322" r:id="rId14"/>
    <p:sldId id="331" r:id="rId15"/>
    <p:sldId id="333" r:id="rId16"/>
    <p:sldId id="334" r:id="rId17"/>
    <p:sldId id="303" r:id="rId18"/>
    <p:sldId id="335" r:id="rId19"/>
    <p:sldId id="336" r:id="rId20"/>
    <p:sldId id="338" r:id="rId21"/>
    <p:sldId id="313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369"/>
    <a:srgbClr val="4E555D"/>
    <a:srgbClr val="ED7D31"/>
    <a:srgbClr val="5252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7" autoAdjust="0"/>
    <p:restoredTop sz="93409" autoAdjust="0"/>
  </p:normalViewPr>
  <p:slideViewPr>
    <p:cSldViewPr snapToGrid="0">
      <p:cViewPr varScale="1">
        <p:scale>
          <a:sx n="86" d="100"/>
          <a:sy n="86" d="100"/>
        </p:scale>
        <p:origin x="6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测试用例执行率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B7-48D9-AD95-E6CF10987F54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B7-48D9-AD95-E6CF10987F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28AEF2-CEE9-4759-BF46-B87E92DD7470}" type="VALUE">
                      <a:rPr lang="en-US" altLang="zh-CN" sz="1800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B7-48D9-AD95-E6CF10987F5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3B7-48D9-AD95-E6CF10987F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执行用例</c:v>
                </c:pt>
                <c:pt idx="1">
                  <c:v>受阻用例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7-48D9-AD95-E6CF1098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7281997792663"/>
          <c:y val="0.12953141571589266"/>
          <c:w val="0.51123900751532991"/>
          <c:h val="0.715482564679415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7D-4D61-B2B0-BFD80A608F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7E-41DA-81CC-0EBBB73115D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7E-41DA-81CC-0EBBB73115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严重</c:v>
                </c:pt>
                <c:pt idx="1">
                  <c:v>一般</c:v>
                </c:pt>
                <c:pt idx="2">
                  <c:v>建议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109</c:v>
                </c:pt>
                <c:pt idx="1">
                  <c:v>11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D61-B2B0-BFD80A608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1-4152-AAD3-A9C6A6889098}"/>
              </c:ext>
            </c:extLst>
          </c:dPt>
          <c:dLbls>
            <c:dLbl>
              <c:idx val="0"/>
              <c:layout>
                <c:manualLayout>
                  <c:x val="3.6303718135586786E-3"/>
                  <c:y val="-0.4622738901496016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600" dirty="0">
                        <a:solidFill>
                          <a:schemeClr val="bg1"/>
                        </a:solidFill>
                      </a:rPr>
                      <a:t>100%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5F1-4152-AAD3-A9C6A6889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缺陷发现率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1-4152-AAD3-A9C6A6889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测试用例执行率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B7-48D9-AD95-E6CF10987F54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B7-48D9-AD95-E6CF10987F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28AEF2-CEE9-4759-BF46-B87E92DD7470}" type="VALUE">
                      <a:rPr lang="en-US" altLang="zh-CN" sz="1800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B7-48D9-AD95-E6CF10987F5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3B7-48D9-AD95-E6CF10987F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执行用例</c:v>
                </c:pt>
                <c:pt idx="1">
                  <c:v>受阻用例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737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7-48D9-AD95-E6CF1098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7281997792663"/>
          <c:y val="0.12953141571589266"/>
          <c:w val="0.51123900751532991"/>
          <c:h val="0.715482564679415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7D-4D61-B2B0-BFD80A608F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7E-41DA-81CC-0EBBB73115D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7E-41DA-81CC-0EBBB73115D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致命</c:v>
                </c:pt>
                <c:pt idx="1">
                  <c:v>严重</c:v>
                </c:pt>
                <c:pt idx="2">
                  <c:v>一般</c:v>
                </c:pt>
                <c:pt idx="3">
                  <c:v>建议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63</c:v>
                </c:pt>
                <c:pt idx="2">
                  <c:v>26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D61-B2B0-BFD80A608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1-4152-AAD3-A9C6A6889098}"/>
              </c:ext>
            </c:extLst>
          </c:dPt>
          <c:dLbls>
            <c:dLbl>
              <c:idx val="0"/>
              <c:layout>
                <c:manualLayout>
                  <c:x val="3.6303718135586786E-3"/>
                  <c:y val="-0.4622738901496016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600" dirty="0">
                        <a:solidFill>
                          <a:schemeClr val="bg1"/>
                        </a:solidFill>
                      </a:rPr>
                      <a:t>100%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5F1-4152-AAD3-A9C6A6889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缺陷发现率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1-4152-AAD3-A9C6A6889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56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225943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5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238497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6640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4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08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85620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199838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9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4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1701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60290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105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18526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708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9372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54169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4820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96113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90707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63623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5072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4948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40722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6559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2880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02745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8486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17084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1347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98834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60255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22284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1016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99698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06199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0463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4090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97019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65064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0244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73554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08186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1953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72167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61715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00751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6310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2179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94229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2376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85929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23985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06889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85469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71051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27255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539064691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26975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01283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459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16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88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1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01663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8758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67479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7">
            <a:alphaModFix amt="8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654" r:id="rId60"/>
    <p:sldLayoutId id="2147483655" r:id="rId61"/>
    <p:sldLayoutId id="2147483656" r:id="rId62"/>
    <p:sldLayoutId id="2147483657" r:id="rId63"/>
    <p:sldLayoutId id="2147483658" r:id="rId64"/>
    <p:sldLayoutId id="2147483659" r:id="rId65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4660583" y="3851564"/>
            <a:ext cx="2849429" cy="663862"/>
          </a:xfrm>
          <a:prstGeom prst="roundRect">
            <a:avLst>
              <a:gd name="adj" fmla="val 50000"/>
            </a:avLst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4148346" y="1789006"/>
            <a:ext cx="4128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SUMMARY</a:t>
            </a:r>
          </a:p>
        </p:txBody>
      </p:sp>
      <p:sp>
        <p:nvSpPr>
          <p:cNvPr id="39" name="文本框 25"/>
          <p:cNvSpPr txBox="1"/>
          <p:nvPr/>
        </p:nvSpPr>
        <p:spPr>
          <a:xfrm>
            <a:off x="4829070" y="3894715"/>
            <a:ext cx="25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Group-6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</a:p>
        </p:txBody>
      </p:sp>
      <p:sp>
        <p:nvSpPr>
          <p:cNvPr id="56" name="椭圆 55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731095" y="1803038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7412" y="4868931"/>
            <a:ext cx="782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小组成员：</a:t>
            </a:r>
            <a:r>
              <a:rPr lang="zh-CN" altLang="en-US" sz="2000" dirty="0"/>
              <a:t>孙吴栅，万宜萱，唐子涵，涂可，徐依婷，刘禹含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A7D2FE71-3FA0-2AC7-5383-4000B080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2519042"/>
            <a:ext cx="8534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微软雅黑" panose="020B0503020204020204" pitchFamily="34" charset="-122"/>
              </a:rPr>
              <a:t>心理服务热线平台</a:t>
            </a:r>
            <a:endParaRPr lang="zh-CN" altLang="en-US" sz="8000" b="1" spc="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 animBg="1"/>
      <p:bldP spid="37" grpId="0" animBg="1"/>
      <p:bldP spid="38" grpId="0"/>
      <p:bldP spid="39" grpId="0"/>
      <p:bldP spid="56" grpId="0" animBg="1"/>
      <p:bldP spid="57" grpId="0" animBg="1"/>
      <p:bldP spid="58" grpId="0" animBg="1"/>
      <p:bldP spid="4" grpId="0" animBg="1"/>
      <p:bldP spid="2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3985757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3645989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521607" y="3985757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3645989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3985757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3645989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28431C90-56C3-EEBF-24DF-49C8537BC577}"/>
              </a:ext>
            </a:extLst>
          </p:cNvPr>
          <p:cNvGrpSpPr/>
          <p:nvPr/>
        </p:nvGrpSpPr>
        <p:grpSpPr bwMode="auto">
          <a:xfrm>
            <a:off x="764368" y="1317213"/>
            <a:ext cx="2606148" cy="1942585"/>
            <a:chOff x="4419" y="908"/>
            <a:chExt cx="1189" cy="1301"/>
          </a:xfrm>
        </p:grpSpPr>
        <p:sp>
          <p:nvSpPr>
            <p:cNvPr id="10" name="文本框 53">
              <a:extLst>
                <a:ext uri="{FF2B5EF4-FFF2-40B4-BE49-F238E27FC236}">
                  <a16:creationId xmlns:a16="http://schemas.microsoft.com/office/drawing/2014/main" id="{E170C1DA-BF3A-D87D-E83F-F4EF4C13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权限问题</a:t>
              </a:r>
            </a:p>
          </p:txBody>
        </p:sp>
        <p:sp>
          <p:nvSpPr>
            <p:cNvPr id="11" name="文本框 54">
              <a:extLst>
                <a:ext uri="{FF2B5EF4-FFF2-40B4-BE49-F238E27FC236}">
                  <a16:creationId xmlns:a16="http://schemas.microsoft.com/office/drawing/2014/main" id="{640EFC71-8491-5AE6-0F06-F24368746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按照测试场景，权限大小关系应为：管理员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&gt;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督导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&gt;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咨询师，但系统对于权限的界定不明确</a:t>
              </a:r>
            </a:p>
          </p:txBody>
        </p:sp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00C78282-7DC6-D4E5-9EA0-7B71C457ABDB}"/>
              </a:ext>
            </a:extLst>
          </p:cNvPr>
          <p:cNvGrpSpPr/>
          <p:nvPr/>
        </p:nvGrpSpPr>
        <p:grpSpPr bwMode="auto">
          <a:xfrm>
            <a:off x="4278287" y="1307607"/>
            <a:ext cx="2606148" cy="1493148"/>
            <a:chOff x="4419" y="908"/>
            <a:chExt cx="1189" cy="1000"/>
          </a:xfrm>
        </p:grpSpPr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D1FAD24F-2FB9-FE8E-0387-759B91B1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输入验证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14" name="文本框 54">
              <a:extLst>
                <a:ext uri="{FF2B5EF4-FFF2-40B4-BE49-F238E27FC236}">
                  <a16:creationId xmlns:a16="http://schemas.microsoft.com/office/drawing/2014/main" id="{8DBD306B-668B-94AD-17F3-AC6EE64BF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必填输入项可以为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空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可输入非法字符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可输入越界数据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合法的数据判定为非法</a:t>
              </a: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7406354" y="1275504"/>
            <a:ext cx="4123842" cy="1942586"/>
            <a:chOff x="4419" y="908"/>
            <a:chExt cx="1189" cy="1301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批量排班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）排班时间可以为空或者出现在周一至周日外的时间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）对于不存在或者不合法的用户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ID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，机仍可以对其进行排班；</a:t>
              </a:r>
            </a:p>
          </p:txBody>
        </p:sp>
      </p:grpSp>
      <p:sp>
        <p:nvSpPr>
          <p:cNvPr id="35" name="文本框 53">
            <a:extLst>
              <a:ext uri="{FF2B5EF4-FFF2-40B4-BE49-F238E27FC236}">
                <a16:creationId xmlns:a16="http://schemas.microsoft.com/office/drawing/2014/main" id="{A5D2FCAB-D482-4693-19D3-EEC1E7E6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608" y="5050537"/>
            <a:ext cx="1700901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部分接口无法处理重复的操作</a:t>
            </a:r>
          </a:p>
        </p:txBody>
      </p:sp>
      <p:sp>
        <p:nvSpPr>
          <p:cNvPr id="38" name="文本框 53">
            <a:extLst>
              <a:ext uri="{FF2B5EF4-FFF2-40B4-BE49-F238E27FC236}">
                <a16:creationId xmlns:a16="http://schemas.microsoft.com/office/drawing/2014/main" id="{6FF99B1D-2CCB-699B-03BA-64D28596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169" y="5129622"/>
            <a:ext cx="2038450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部分接口无法处理不合法的会话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文本框 53">
            <a:extLst>
              <a:ext uri="{FF2B5EF4-FFF2-40B4-BE49-F238E27FC236}">
                <a16:creationId xmlns:a16="http://schemas.microsoft.com/office/drawing/2014/main" id="{F65D6EE7-DB13-CC25-9449-D2A7286C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137" y="5106304"/>
            <a:ext cx="2663137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分页功能无法处理非法的排序依据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顺序</a:t>
            </a:r>
          </a:p>
        </p:txBody>
      </p:sp>
    </p:spTree>
    <p:extLst>
      <p:ext uri="{BB962C8B-B14F-4D97-AF65-F5344CB8AC3E}">
        <p14:creationId xmlns:p14="http://schemas.microsoft.com/office/powerpoint/2010/main" val="2177577835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1734394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1394626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6" name="文本框 53"/>
          <p:cNvSpPr txBox="1">
            <a:spLocks noChangeArrowheads="1"/>
          </p:cNvSpPr>
          <p:nvPr/>
        </p:nvSpPr>
        <p:spPr bwMode="auto">
          <a:xfrm>
            <a:off x="1205345" y="3229841"/>
            <a:ext cx="240937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分页遇到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size/page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小于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会导致服务器内部错误</a:t>
            </a:r>
          </a:p>
        </p:txBody>
      </p:sp>
      <p:sp>
        <p:nvSpPr>
          <p:cNvPr id="19" name="文本框 53"/>
          <p:cNvSpPr txBox="1">
            <a:spLocks noChangeArrowheads="1"/>
          </p:cNvSpPr>
          <p:nvPr/>
        </p:nvSpPr>
        <p:spPr bwMode="auto">
          <a:xfrm>
            <a:off x="4648200" y="3247758"/>
            <a:ext cx="20937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评价类型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得分非法依然能存入数据库</a:t>
            </a:r>
          </a:p>
        </p:txBody>
      </p:sp>
      <p:sp>
        <p:nvSpPr>
          <p:cNvPr id="22" name="文本框 53"/>
          <p:cNvSpPr txBox="1">
            <a:spLocks noChangeArrowheads="1"/>
          </p:cNvSpPr>
          <p:nvPr/>
        </p:nvSpPr>
        <p:spPr bwMode="auto">
          <a:xfrm>
            <a:off x="8244611" y="3247758"/>
            <a:ext cx="1700901" cy="3389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接口文档缺陷</a:t>
            </a:r>
          </a:p>
        </p:txBody>
      </p:sp>
      <p:sp>
        <p:nvSpPr>
          <p:cNvPr id="24" name="Shape 3908"/>
          <p:cNvSpPr/>
          <p:nvPr/>
        </p:nvSpPr>
        <p:spPr>
          <a:xfrm>
            <a:off x="4521607" y="1734394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1394626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1734394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1394626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sp>
        <p:nvSpPr>
          <p:cNvPr id="4" name="文本框 54">
            <a:extLst>
              <a:ext uri="{FF2B5EF4-FFF2-40B4-BE49-F238E27FC236}">
                <a16:creationId xmlns:a16="http://schemas.microsoft.com/office/drawing/2014/main" id="{A685A1AC-11A0-417B-2468-A92FDA7CA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45" y="4420240"/>
            <a:ext cx="8579178" cy="18950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defTabSz="85979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）接口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30-35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的接口说明都是“⾸⻚展⽰的七⽇咨询数量统计”</a:t>
            </a:r>
          </a:p>
          <a:p>
            <a:pPr marL="0" marR="0" lvl="0" indent="0" defTabSz="85979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）新增评价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/evaluate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接口，请求参数少写了两个，缺少的是：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"content" 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"level"</a:t>
            </a:r>
          </a:p>
          <a:p>
            <a:pPr marL="0" marR="0" lvl="0" indent="0" defTabSz="85979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）接口错误码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-3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在接口文档中的描述是接⼝调⽤次数超限，但实际上比如咨询师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非法的时候，也会返回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-3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的报错，报错信息是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"counselor not find"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</a:p>
          <a:p>
            <a:pPr marL="0" marR="0" lvl="0" indent="0" defTabSz="85979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）新增评价接口，评价内容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content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的最大长度没有在接口文档中给出。</a:t>
            </a:r>
          </a:p>
        </p:txBody>
      </p:sp>
      <p:sp>
        <p:nvSpPr>
          <p:cNvPr id="6" name="文本框 53">
            <a:extLst>
              <a:ext uri="{FF2B5EF4-FFF2-40B4-BE49-F238E27FC236}">
                <a16:creationId xmlns:a16="http://schemas.microsoft.com/office/drawing/2014/main" id="{79C4CCD1-C051-D8A4-4696-FBDF28C4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55" y="4152174"/>
            <a:ext cx="1700901" cy="3389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接口文档缺陷</a:t>
            </a:r>
          </a:p>
        </p:txBody>
      </p:sp>
    </p:spTree>
    <p:extLst>
      <p:ext uri="{BB962C8B-B14F-4D97-AF65-F5344CB8AC3E}">
        <p14:creationId xmlns:p14="http://schemas.microsoft.com/office/powerpoint/2010/main" val="281362742"/>
      </p:ext>
    </p:extLst>
  </p:cSld>
  <p:clrMapOvr>
    <a:masterClrMapping/>
  </p:clrMapOvr>
  <p:transition spd="med" advTm="2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0396" y="1953097"/>
            <a:ext cx="745858" cy="745858"/>
            <a:chOff x="3192671" y="54709"/>
            <a:chExt cx="1233154" cy="1233154"/>
          </a:xfrm>
        </p:grpSpPr>
        <p:sp>
          <p:nvSpPr>
            <p:cNvPr id="23" name="椭圆 2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87532" y="1967846"/>
            <a:ext cx="745858" cy="745858"/>
            <a:chOff x="3192671" y="54709"/>
            <a:chExt cx="1233154" cy="1233154"/>
          </a:xfrm>
        </p:grpSpPr>
        <p:sp>
          <p:nvSpPr>
            <p:cNvPr id="26" name="椭圆 25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49416" y="1953097"/>
            <a:ext cx="745858" cy="745858"/>
            <a:chOff x="3192671" y="54709"/>
            <a:chExt cx="1233154" cy="1233154"/>
          </a:xfrm>
        </p:grpSpPr>
        <p:sp>
          <p:nvSpPr>
            <p:cNvPr id="29" name="椭圆 2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84522" y="1953098"/>
            <a:ext cx="745858" cy="745858"/>
            <a:chOff x="3192671" y="54709"/>
            <a:chExt cx="1233154" cy="1233154"/>
          </a:xfrm>
        </p:grpSpPr>
        <p:sp>
          <p:nvSpPr>
            <p:cNvPr id="32" name="椭圆 3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TextBox 7"/>
          <p:cNvSpPr>
            <a:spLocks noChangeArrowheads="1"/>
          </p:cNvSpPr>
          <p:nvPr/>
        </p:nvSpPr>
        <p:spPr bwMode="auto">
          <a:xfrm>
            <a:off x="4178778" y="2049027"/>
            <a:ext cx="3667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sp>
        <p:nvSpPr>
          <p:cNvPr id="37" name="椭圆 36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60591" y="1876780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flipV="1">
            <a:off x="5778216" y="970958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48F9A-F774-4AD7-2BDC-9D55CF5B62A9}"/>
              </a:ext>
            </a:extLst>
          </p:cNvPr>
          <p:cNvSpPr txBox="1"/>
          <p:nvPr/>
        </p:nvSpPr>
        <p:spPr>
          <a:xfrm>
            <a:off x="3483411" y="3152476"/>
            <a:ext cx="609600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角色：机构管理员，督导，咨询师，访客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552D2D-D47D-151B-D004-6CD0A4F51E49}"/>
              </a:ext>
            </a:extLst>
          </p:cNvPr>
          <p:cNvSpPr txBox="1"/>
          <p:nvPr/>
        </p:nvSpPr>
        <p:spPr>
          <a:xfrm>
            <a:off x="3483411" y="3950905"/>
            <a:ext cx="640961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功能：用户管理，排班管理，记录管理，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0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测试用例设计</a:t>
              </a:r>
            </a:p>
          </p:txBody>
        </p:sp>
      </p:grpSp>
      <p:grpSp>
        <p:nvGrpSpPr>
          <p:cNvPr id="8" name="Group 300"/>
          <p:cNvGrpSpPr/>
          <p:nvPr/>
        </p:nvGrpSpPr>
        <p:grpSpPr>
          <a:xfrm>
            <a:off x="5585878" y="2741295"/>
            <a:ext cx="2212975" cy="2270125"/>
            <a:chOff x="6285929" y="1309923"/>
            <a:chExt cx="2212975" cy="22701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98716" y="2348148"/>
              <a:ext cx="1500188" cy="908050"/>
            </a:xfrm>
            <a:custGeom>
              <a:avLst/>
              <a:gdLst>
                <a:gd name="T0" fmla="*/ 717 w 945"/>
                <a:gd name="T1" fmla="*/ 289 h 572"/>
                <a:gd name="T2" fmla="*/ 717 w 945"/>
                <a:gd name="T3" fmla="*/ 289 h 572"/>
                <a:gd name="T4" fmla="*/ 717 w 945"/>
                <a:gd name="T5" fmla="*/ 289 h 572"/>
                <a:gd name="T6" fmla="*/ 717 w 945"/>
                <a:gd name="T7" fmla="*/ 289 h 572"/>
                <a:gd name="T8" fmla="*/ 720 w 945"/>
                <a:gd name="T9" fmla="*/ 287 h 572"/>
                <a:gd name="T10" fmla="*/ 720 w 945"/>
                <a:gd name="T11" fmla="*/ 287 h 572"/>
                <a:gd name="T12" fmla="*/ 720 w 945"/>
                <a:gd name="T13" fmla="*/ 287 h 572"/>
                <a:gd name="T14" fmla="*/ 720 w 945"/>
                <a:gd name="T15" fmla="*/ 287 h 572"/>
                <a:gd name="T16" fmla="*/ 720 w 945"/>
                <a:gd name="T17" fmla="*/ 287 h 572"/>
                <a:gd name="T18" fmla="*/ 720 w 945"/>
                <a:gd name="T19" fmla="*/ 287 h 572"/>
                <a:gd name="T20" fmla="*/ 720 w 945"/>
                <a:gd name="T21" fmla="*/ 287 h 572"/>
                <a:gd name="T22" fmla="*/ 720 w 945"/>
                <a:gd name="T23" fmla="*/ 287 h 572"/>
                <a:gd name="T24" fmla="*/ 720 w 945"/>
                <a:gd name="T25" fmla="*/ 287 h 572"/>
                <a:gd name="T26" fmla="*/ 945 w 945"/>
                <a:gd name="T27" fmla="*/ 0 h 572"/>
                <a:gd name="T28" fmla="*/ 221 w 945"/>
                <a:gd name="T29" fmla="*/ 0 h 572"/>
                <a:gd name="T30" fmla="*/ 129 w 945"/>
                <a:gd name="T31" fmla="*/ 116 h 572"/>
                <a:gd name="T32" fmla="*/ 129 w 945"/>
                <a:gd name="T33" fmla="*/ 116 h 572"/>
                <a:gd name="T34" fmla="*/ 0 w 945"/>
                <a:gd name="T35" fmla="*/ 283 h 572"/>
                <a:gd name="T36" fmla="*/ 2 w 945"/>
                <a:gd name="T37" fmla="*/ 284 h 572"/>
                <a:gd name="T38" fmla="*/ 132 w 945"/>
                <a:gd name="T39" fmla="*/ 449 h 572"/>
                <a:gd name="T40" fmla="*/ 132 w 945"/>
                <a:gd name="T41" fmla="*/ 449 h 572"/>
                <a:gd name="T42" fmla="*/ 227 w 945"/>
                <a:gd name="T43" fmla="*/ 572 h 572"/>
                <a:gd name="T44" fmla="*/ 943 w 945"/>
                <a:gd name="T45" fmla="*/ 572 h 572"/>
                <a:gd name="T46" fmla="*/ 720 w 945"/>
                <a:gd name="T47" fmla="*/ 286 h 572"/>
                <a:gd name="T48" fmla="*/ 945 w 945"/>
                <a:gd name="T4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5" h="572">
                  <a:moveTo>
                    <a:pt x="717" y="289"/>
                  </a:moveTo>
                  <a:lnTo>
                    <a:pt x="717" y="289"/>
                  </a:lnTo>
                  <a:lnTo>
                    <a:pt x="717" y="289"/>
                  </a:lnTo>
                  <a:lnTo>
                    <a:pt x="717" y="289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945" y="0"/>
                  </a:moveTo>
                  <a:lnTo>
                    <a:pt x="221" y="0"/>
                  </a:lnTo>
                  <a:lnTo>
                    <a:pt x="129" y="116"/>
                  </a:lnTo>
                  <a:lnTo>
                    <a:pt x="129" y="116"/>
                  </a:lnTo>
                  <a:lnTo>
                    <a:pt x="0" y="283"/>
                  </a:lnTo>
                  <a:lnTo>
                    <a:pt x="2" y="284"/>
                  </a:lnTo>
                  <a:lnTo>
                    <a:pt x="132" y="449"/>
                  </a:lnTo>
                  <a:lnTo>
                    <a:pt x="132" y="449"/>
                  </a:lnTo>
                  <a:lnTo>
                    <a:pt x="227" y="572"/>
                  </a:lnTo>
                  <a:lnTo>
                    <a:pt x="943" y="572"/>
                  </a:lnTo>
                  <a:lnTo>
                    <a:pt x="720" y="286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6644704" y="3256198"/>
              <a:ext cx="962025" cy="323850"/>
            </a:xfrm>
            <a:custGeom>
              <a:avLst/>
              <a:gdLst>
                <a:gd name="T0" fmla="*/ 450 w 606"/>
                <a:gd name="T1" fmla="*/ 0 h 204"/>
                <a:gd name="T2" fmla="*/ 1 w 606"/>
                <a:gd name="T3" fmla="*/ 0 h 204"/>
                <a:gd name="T4" fmla="*/ 0 w 606"/>
                <a:gd name="T5" fmla="*/ 1 h 204"/>
                <a:gd name="T6" fmla="*/ 158 w 606"/>
                <a:gd name="T7" fmla="*/ 204 h 204"/>
                <a:gd name="T8" fmla="*/ 606 w 606"/>
                <a:gd name="T9" fmla="*/ 204 h 204"/>
                <a:gd name="T10" fmla="*/ 450 w 606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04">
                  <a:moveTo>
                    <a:pt x="45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58" y="204"/>
                  </a:lnTo>
                  <a:lnTo>
                    <a:pt x="606" y="20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6646291" y="2797411"/>
              <a:ext cx="712788" cy="458788"/>
            </a:xfrm>
            <a:custGeom>
              <a:avLst/>
              <a:gdLst>
                <a:gd name="T0" fmla="*/ 222 w 449"/>
                <a:gd name="T1" fmla="*/ 0 h 289"/>
                <a:gd name="T2" fmla="*/ 221 w 449"/>
                <a:gd name="T3" fmla="*/ 3 h 289"/>
                <a:gd name="T4" fmla="*/ 0 w 449"/>
                <a:gd name="T5" fmla="*/ 289 h 289"/>
                <a:gd name="T6" fmla="*/ 449 w 449"/>
                <a:gd name="T7" fmla="*/ 289 h 289"/>
                <a:gd name="T8" fmla="*/ 354 w 449"/>
                <a:gd name="T9" fmla="*/ 166 h 289"/>
                <a:gd name="T10" fmla="*/ 354 w 449"/>
                <a:gd name="T11" fmla="*/ 166 h 289"/>
                <a:gd name="T12" fmla="*/ 224 w 449"/>
                <a:gd name="T13" fmla="*/ 1 h 289"/>
                <a:gd name="T14" fmla="*/ 222 w 449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89">
                  <a:moveTo>
                    <a:pt x="222" y="0"/>
                  </a:moveTo>
                  <a:lnTo>
                    <a:pt x="221" y="3"/>
                  </a:lnTo>
                  <a:lnTo>
                    <a:pt x="0" y="289"/>
                  </a:lnTo>
                  <a:lnTo>
                    <a:pt x="449" y="289"/>
                  </a:lnTo>
                  <a:lnTo>
                    <a:pt x="354" y="166"/>
                  </a:lnTo>
                  <a:lnTo>
                    <a:pt x="354" y="166"/>
                  </a:lnTo>
                  <a:lnTo>
                    <a:pt x="224" y="1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285929" y="2022711"/>
              <a:ext cx="1316038" cy="1239838"/>
            </a:xfrm>
            <a:custGeom>
              <a:avLst/>
              <a:gdLst>
                <a:gd name="T0" fmla="*/ 3 w 829"/>
                <a:gd name="T1" fmla="*/ 492 h 781"/>
                <a:gd name="T2" fmla="*/ 3 w 829"/>
                <a:gd name="T3" fmla="*/ 492 h 781"/>
                <a:gd name="T4" fmla="*/ 3 w 829"/>
                <a:gd name="T5" fmla="*/ 492 h 781"/>
                <a:gd name="T6" fmla="*/ 3 w 829"/>
                <a:gd name="T7" fmla="*/ 492 h 781"/>
                <a:gd name="T8" fmla="*/ 3 w 829"/>
                <a:gd name="T9" fmla="*/ 492 h 781"/>
                <a:gd name="T10" fmla="*/ 3 w 829"/>
                <a:gd name="T11" fmla="*/ 492 h 781"/>
                <a:gd name="T12" fmla="*/ 829 w 829"/>
                <a:gd name="T13" fmla="*/ 0 h 781"/>
                <a:gd name="T14" fmla="*/ 381 w 829"/>
                <a:gd name="T15" fmla="*/ 0 h 781"/>
                <a:gd name="T16" fmla="*/ 0 w 829"/>
                <a:gd name="T17" fmla="*/ 492 h 781"/>
                <a:gd name="T18" fmla="*/ 0 w 829"/>
                <a:gd name="T19" fmla="*/ 492 h 781"/>
                <a:gd name="T20" fmla="*/ 223 w 829"/>
                <a:gd name="T21" fmla="*/ 781 h 781"/>
                <a:gd name="T22" fmla="*/ 226 w 829"/>
                <a:gd name="T23" fmla="*/ 778 h 781"/>
                <a:gd name="T24" fmla="*/ 3 w 829"/>
                <a:gd name="T25" fmla="*/ 492 h 781"/>
                <a:gd name="T26" fmla="*/ 3 w 829"/>
                <a:gd name="T27" fmla="*/ 492 h 781"/>
                <a:gd name="T28" fmla="*/ 3 w 829"/>
                <a:gd name="T29" fmla="*/ 492 h 781"/>
                <a:gd name="T30" fmla="*/ 3 w 829"/>
                <a:gd name="T31" fmla="*/ 492 h 781"/>
                <a:gd name="T32" fmla="*/ 3 w 829"/>
                <a:gd name="T33" fmla="*/ 492 h 781"/>
                <a:gd name="T34" fmla="*/ 3 w 829"/>
                <a:gd name="T35" fmla="*/ 491 h 781"/>
                <a:gd name="T36" fmla="*/ 141 w 829"/>
                <a:gd name="T37" fmla="*/ 313 h 781"/>
                <a:gd name="T38" fmla="*/ 226 w 829"/>
                <a:gd name="T39" fmla="*/ 205 h 781"/>
                <a:gd name="T40" fmla="*/ 227 w 829"/>
                <a:gd name="T41" fmla="*/ 205 h 781"/>
                <a:gd name="T42" fmla="*/ 670 w 829"/>
                <a:gd name="T43" fmla="*/ 205 h 781"/>
                <a:gd name="T44" fmla="*/ 829 w 829"/>
                <a:gd name="T45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9" h="781"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829" y="0"/>
                  </a:moveTo>
                  <a:lnTo>
                    <a:pt x="381" y="0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223" y="781"/>
                  </a:lnTo>
                  <a:lnTo>
                    <a:pt x="226" y="778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1"/>
                  </a:lnTo>
                  <a:lnTo>
                    <a:pt x="141" y="313"/>
                  </a:lnTo>
                  <a:lnTo>
                    <a:pt x="226" y="205"/>
                  </a:lnTo>
                  <a:lnTo>
                    <a:pt x="227" y="205"/>
                  </a:lnTo>
                  <a:lnTo>
                    <a:pt x="670" y="205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6290691" y="2348148"/>
              <a:ext cx="1058863" cy="455613"/>
            </a:xfrm>
            <a:custGeom>
              <a:avLst/>
              <a:gdLst>
                <a:gd name="T0" fmla="*/ 138 w 667"/>
                <a:gd name="T1" fmla="*/ 108 h 287"/>
                <a:gd name="T2" fmla="*/ 0 w 667"/>
                <a:gd name="T3" fmla="*/ 286 h 287"/>
                <a:gd name="T4" fmla="*/ 0 w 667"/>
                <a:gd name="T5" fmla="*/ 287 h 287"/>
                <a:gd name="T6" fmla="*/ 138 w 667"/>
                <a:gd name="T7" fmla="*/ 108 h 287"/>
                <a:gd name="T8" fmla="*/ 667 w 667"/>
                <a:gd name="T9" fmla="*/ 0 h 287"/>
                <a:gd name="T10" fmla="*/ 224 w 667"/>
                <a:gd name="T11" fmla="*/ 0 h 287"/>
                <a:gd name="T12" fmla="*/ 446 w 667"/>
                <a:gd name="T13" fmla="*/ 283 h 287"/>
                <a:gd name="T14" fmla="*/ 575 w 667"/>
                <a:gd name="T15" fmla="*/ 116 h 287"/>
                <a:gd name="T16" fmla="*/ 575 w 667"/>
                <a:gd name="T17" fmla="*/ 116 h 287"/>
                <a:gd name="T18" fmla="*/ 667 w 667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" h="287">
                  <a:moveTo>
                    <a:pt x="138" y="108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138" y="108"/>
                  </a:lnTo>
                  <a:close/>
                  <a:moveTo>
                    <a:pt x="667" y="0"/>
                  </a:moveTo>
                  <a:lnTo>
                    <a:pt x="224" y="0"/>
                  </a:lnTo>
                  <a:lnTo>
                    <a:pt x="446" y="283"/>
                  </a:lnTo>
                  <a:lnTo>
                    <a:pt x="575" y="116"/>
                  </a:lnTo>
                  <a:lnTo>
                    <a:pt x="575" y="116"/>
                  </a:lnTo>
                  <a:lnTo>
                    <a:pt x="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6290691" y="2348148"/>
              <a:ext cx="708025" cy="908050"/>
            </a:xfrm>
            <a:custGeom>
              <a:avLst/>
              <a:gdLst>
                <a:gd name="T0" fmla="*/ 224 w 446"/>
                <a:gd name="T1" fmla="*/ 0 h 572"/>
                <a:gd name="T2" fmla="*/ 223 w 446"/>
                <a:gd name="T3" fmla="*/ 0 h 572"/>
                <a:gd name="T4" fmla="*/ 138 w 446"/>
                <a:gd name="T5" fmla="*/ 108 h 572"/>
                <a:gd name="T6" fmla="*/ 0 w 446"/>
                <a:gd name="T7" fmla="*/ 287 h 572"/>
                <a:gd name="T8" fmla="*/ 223 w 446"/>
                <a:gd name="T9" fmla="*/ 572 h 572"/>
                <a:gd name="T10" fmla="*/ 224 w 446"/>
                <a:gd name="T11" fmla="*/ 572 h 572"/>
                <a:gd name="T12" fmla="*/ 445 w 446"/>
                <a:gd name="T13" fmla="*/ 286 h 572"/>
                <a:gd name="T14" fmla="*/ 446 w 446"/>
                <a:gd name="T15" fmla="*/ 283 h 572"/>
                <a:gd name="T16" fmla="*/ 224 w 446"/>
                <a:gd name="T17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572">
                  <a:moveTo>
                    <a:pt x="224" y="0"/>
                  </a:moveTo>
                  <a:lnTo>
                    <a:pt x="223" y="0"/>
                  </a:lnTo>
                  <a:lnTo>
                    <a:pt x="138" y="108"/>
                  </a:lnTo>
                  <a:lnTo>
                    <a:pt x="0" y="287"/>
                  </a:lnTo>
                  <a:lnTo>
                    <a:pt x="223" y="572"/>
                  </a:lnTo>
                  <a:lnTo>
                    <a:pt x="224" y="572"/>
                  </a:lnTo>
                  <a:lnTo>
                    <a:pt x="445" y="286"/>
                  </a:lnTo>
                  <a:lnTo>
                    <a:pt x="446" y="283"/>
                  </a:lnTo>
                  <a:lnTo>
                    <a:pt x="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6917754" y="1781411"/>
              <a:ext cx="869950" cy="204788"/>
            </a:xfrm>
            <a:custGeom>
              <a:avLst/>
              <a:gdLst>
                <a:gd name="T0" fmla="*/ 548 w 548"/>
                <a:gd name="T1" fmla="*/ 0 h 129"/>
                <a:gd name="T2" fmla="*/ 99 w 548"/>
                <a:gd name="T3" fmla="*/ 0 h 129"/>
                <a:gd name="T4" fmla="*/ 0 w 548"/>
                <a:gd name="T5" fmla="*/ 129 h 129"/>
                <a:gd name="T6" fmla="*/ 447 w 548"/>
                <a:gd name="T7" fmla="*/ 129 h 129"/>
                <a:gd name="T8" fmla="*/ 548 w 54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9">
                  <a:moveTo>
                    <a:pt x="548" y="0"/>
                  </a:moveTo>
                  <a:lnTo>
                    <a:pt x="99" y="0"/>
                  </a:lnTo>
                  <a:lnTo>
                    <a:pt x="0" y="129"/>
                  </a:lnTo>
                  <a:lnTo>
                    <a:pt x="447" y="129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7093966" y="1541698"/>
              <a:ext cx="869950" cy="203200"/>
            </a:xfrm>
            <a:custGeom>
              <a:avLst/>
              <a:gdLst>
                <a:gd name="T0" fmla="*/ 548 w 548"/>
                <a:gd name="T1" fmla="*/ 0 h 128"/>
                <a:gd name="T2" fmla="*/ 99 w 548"/>
                <a:gd name="T3" fmla="*/ 0 h 128"/>
                <a:gd name="T4" fmla="*/ 0 w 548"/>
                <a:gd name="T5" fmla="*/ 128 h 128"/>
                <a:gd name="T6" fmla="*/ 447 w 548"/>
                <a:gd name="T7" fmla="*/ 128 h 128"/>
                <a:gd name="T8" fmla="*/ 548 w 5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8"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39"/>
            <p:cNvSpPr>
              <a:spLocks noEditPoints="1"/>
            </p:cNvSpPr>
            <p:nvPr/>
          </p:nvSpPr>
          <p:spPr bwMode="auto">
            <a:xfrm>
              <a:off x="7270179" y="1309923"/>
              <a:ext cx="869950" cy="203200"/>
            </a:xfrm>
            <a:custGeom>
              <a:avLst/>
              <a:gdLst>
                <a:gd name="T0" fmla="*/ 260 w 548"/>
                <a:gd name="T1" fmla="*/ 90 h 128"/>
                <a:gd name="T2" fmla="*/ 260 w 548"/>
                <a:gd name="T3" fmla="*/ 90 h 128"/>
                <a:gd name="T4" fmla="*/ 260 w 548"/>
                <a:gd name="T5" fmla="*/ 90 h 128"/>
                <a:gd name="T6" fmla="*/ 260 w 548"/>
                <a:gd name="T7" fmla="*/ 90 h 128"/>
                <a:gd name="T8" fmla="*/ 548 w 548"/>
                <a:gd name="T9" fmla="*/ 0 h 128"/>
                <a:gd name="T10" fmla="*/ 99 w 548"/>
                <a:gd name="T11" fmla="*/ 0 h 128"/>
                <a:gd name="T12" fmla="*/ 0 w 548"/>
                <a:gd name="T13" fmla="*/ 128 h 128"/>
                <a:gd name="T14" fmla="*/ 447 w 548"/>
                <a:gd name="T15" fmla="*/ 128 h 128"/>
                <a:gd name="T16" fmla="*/ 548 w 548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128">
                  <a:moveTo>
                    <a:pt x="260" y="90"/>
                  </a:moveTo>
                  <a:lnTo>
                    <a:pt x="260" y="90"/>
                  </a:lnTo>
                  <a:lnTo>
                    <a:pt x="260" y="90"/>
                  </a:lnTo>
                  <a:lnTo>
                    <a:pt x="260" y="90"/>
                  </a:lnTo>
                  <a:close/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Group 299"/>
          <p:cNvGrpSpPr/>
          <p:nvPr/>
        </p:nvGrpSpPr>
        <p:grpSpPr>
          <a:xfrm>
            <a:off x="3209391" y="1833009"/>
            <a:ext cx="3503613" cy="1557338"/>
            <a:chOff x="769288" y="1041635"/>
            <a:chExt cx="3503613" cy="1557338"/>
          </a:xfrm>
          <a:solidFill>
            <a:srgbClr val="435369"/>
          </a:solidFill>
        </p:grpSpPr>
        <p:sp>
          <p:nvSpPr>
            <p:cNvPr id="26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1658288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6" name="Rectangle 304"/>
          <p:cNvSpPr/>
          <p:nvPr/>
        </p:nvSpPr>
        <p:spPr>
          <a:xfrm>
            <a:off x="7357528" y="3699434"/>
            <a:ext cx="2555875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数据选取</a:t>
            </a:r>
          </a:p>
        </p:txBody>
      </p:sp>
      <p:sp>
        <p:nvSpPr>
          <p:cNvPr id="37" name="Rectangle 305"/>
          <p:cNvSpPr/>
          <p:nvPr/>
        </p:nvSpPr>
        <p:spPr>
          <a:xfrm>
            <a:off x="786389" y="2158446"/>
            <a:ext cx="2818130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场景设计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4A6EA-C01B-F864-31F7-A3B37E5F4F36}"/>
              </a:ext>
            </a:extLst>
          </p:cNvPr>
          <p:cNvSpPr txBox="1"/>
          <p:nvPr/>
        </p:nvSpPr>
        <p:spPr>
          <a:xfrm>
            <a:off x="8063345" y="4213934"/>
            <a:ext cx="3507971" cy="154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等价类划分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决策表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边界值分析方法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全组合覆盖、全对偶覆盖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F24C53-EB10-8FB1-5D9A-69AED030AA11}"/>
              </a:ext>
            </a:extLst>
          </p:cNvPr>
          <p:cNvSpPr txBox="1"/>
          <p:nvPr/>
        </p:nvSpPr>
        <p:spPr>
          <a:xfrm>
            <a:off x="1099418" y="2741295"/>
            <a:ext cx="1994087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对于每个接口，都需要测试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正常场景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异常场景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9726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7000" decel="8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7000" decel="8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9941469" cy="1077218"/>
            <a:chOff x="499316" y="637068"/>
            <a:chExt cx="9941469" cy="1077218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9463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自动化测试脚本：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selenium IDE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自动化测试工具：</a:t>
              </a:r>
              <a:r>
                <a:rPr lang="en-US" altLang="zh-CN" dirty="0" err="1">
                  <a:latin typeface="+mn-lt"/>
                  <a:ea typeface="+mn-ea"/>
                  <a:cs typeface="+mn-ea"/>
                  <a:sym typeface="+mn-lt"/>
                </a:rPr>
                <a:t>Junit,selenium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 python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9AED807-D021-F075-BCEF-E693CB42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5" y="1882446"/>
            <a:ext cx="5508819" cy="44437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B2229B-9213-D4AC-AA45-0FE03279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92" y="1882446"/>
            <a:ext cx="3145309" cy="44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5671"/>
      </p:ext>
    </p:extLst>
  </p:cSld>
  <p:clrMapOvr>
    <a:masterClrMapping/>
  </p:clrMapOvr>
  <p:transition spd="slow" advTm="2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5C2-B795-5693-0504-E32BB9DB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F1330A83-3767-4E7D-7B1F-C41D569E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11" y="1834128"/>
            <a:ext cx="4637684" cy="3755191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2471951-8084-849A-FA75-3E92B4CE3693}"/>
              </a:ext>
            </a:extLst>
          </p:cNvPr>
          <p:cNvGrpSpPr/>
          <p:nvPr/>
        </p:nvGrpSpPr>
        <p:grpSpPr>
          <a:xfrm>
            <a:off x="499316" y="637068"/>
            <a:ext cx="9941469" cy="1077218"/>
            <a:chOff x="499316" y="637068"/>
            <a:chExt cx="9941469" cy="1077218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E876A4A-6672-6D0B-DC93-A278D00C5F7E}"/>
                </a:ext>
              </a:extLst>
            </p:cNvPr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346C5639-B45E-1A04-DBD3-D84ED6D8F3C8}"/>
                </a:ext>
              </a:extLst>
            </p:cNvPr>
            <p:cNvSpPr txBox="1"/>
            <p:nvPr/>
          </p:nvSpPr>
          <p:spPr>
            <a:xfrm>
              <a:off x="977077" y="637068"/>
              <a:ext cx="9463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自动化测试脚本：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selenium IDE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自动化测试工具：</a:t>
              </a:r>
              <a:r>
                <a:rPr lang="en-US" altLang="zh-CN" dirty="0" err="1">
                  <a:latin typeface="+mn-lt"/>
                  <a:ea typeface="+mn-ea"/>
                  <a:cs typeface="+mn-ea"/>
                  <a:sym typeface="+mn-lt"/>
                </a:rPr>
                <a:t>Junit,selenium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 python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73082FA-7630-4843-6A4F-8A77422B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21"/>
          <a:stretch/>
        </p:blipFill>
        <p:spPr>
          <a:xfrm>
            <a:off x="301324" y="1834128"/>
            <a:ext cx="5833471" cy="3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4571447" cy="584775"/>
            <a:chOff x="499316" y="637068"/>
            <a:chExt cx="4571447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6" y="637068"/>
              <a:ext cx="4093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关键问题及解决方案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14990" y="3716867"/>
            <a:ext cx="180848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2869950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>
          <a:xfrm flipH="1">
            <a:off x="1818390" y="2655782"/>
            <a:ext cx="1061085" cy="1061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 flipV="1">
            <a:off x="9198360" y="3716867"/>
            <a:ext cx="1061085" cy="1061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2" name="直接连接符 11"/>
          <p:cNvCxnSpPr/>
          <p:nvPr/>
        </p:nvCxnSpPr>
        <p:spPr>
          <a:xfrm flipH="1">
            <a:off x="4980055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7088890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1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305945" y="5350722"/>
            <a:ext cx="3061335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使用自动化脚本测试架构，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获取自动化脚本，并使用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junit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/ python selenium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进行测试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0256905" y="3716867"/>
            <a:ext cx="190627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17" name="菱形 16"/>
          <p:cNvSpPr/>
          <p:nvPr/>
        </p:nvSpPr>
        <p:spPr>
          <a:xfrm>
            <a:off x="1834900" y="3046942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自动化脚本测试架构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57705" y="2281767"/>
            <a:ext cx="2104390" cy="2104390"/>
            <a:chOff x="3029144" y="1491630"/>
            <a:chExt cx="1584176" cy="1584176"/>
          </a:xfrm>
          <a:solidFill>
            <a:srgbClr val="435369"/>
          </a:solidFill>
        </p:grpSpPr>
        <p:sp>
          <p:nvSpPr>
            <p:cNvPr id="20" name="菱形 1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Box 16"/>
            <p:cNvSpPr txBox="1"/>
            <p:nvPr/>
          </p:nvSpPr>
          <p:spPr>
            <a:xfrm flipH="1">
              <a:off x="3219007" y="2143146"/>
              <a:ext cx="1261884" cy="2772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l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800" kern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菱形 22"/>
          <p:cNvSpPr/>
          <p:nvPr/>
        </p:nvSpPr>
        <p:spPr>
          <a:xfrm>
            <a:off x="6054475" y="3046942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ysClr val="window" lastClr="FFFFFF"/>
                </a:solidFill>
                <a:cs typeface="+mn-ea"/>
                <a:sym typeface="+mn-lt"/>
              </a:rPr>
              <a:t>如何实现用例全覆盖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268060" y="2291291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697355" y="1332442"/>
            <a:ext cx="25831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单击此处添加简短说明，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添加简短说明文字，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具体说明文字添加此处。</a:t>
            </a:r>
          </a:p>
        </p:txBody>
      </p:sp>
      <p:sp>
        <p:nvSpPr>
          <p:cNvPr id="2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802380" y="5350722"/>
            <a:ext cx="26079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咨询和排班过程中，需要设计对应的流程图，完成全流程覆盖，获得对应的用例</a:t>
            </a:r>
          </a:p>
        </p:txBody>
      </p:sp>
      <p:sp>
        <p:nvSpPr>
          <p:cNvPr id="3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907405" y="1330537"/>
            <a:ext cx="2600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单击此处添加简短说明，</a:t>
            </a: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添加简短说明文字，</a:t>
            </a: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具体说明文字添加此处。</a:t>
            </a:r>
          </a:p>
        </p:txBody>
      </p:sp>
    </p:spTree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测试成果</a:t>
              </a:r>
            </a:p>
          </p:txBody>
        </p:sp>
      </p:grpSp>
      <p:pic>
        <p:nvPicPr>
          <p:cNvPr id="11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90" y="2614077"/>
            <a:ext cx="569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2614077"/>
            <a:ext cx="6016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65" y="2629952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58"/>
          <p:cNvGrpSpPr/>
          <p:nvPr/>
        </p:nvGrpSpPr>
        <p:grpSpPr bwMode="auto">
          <a:xfrm>
            <a:off x="1208186" y="4272396"/>
            <a:ext cx="2779198" cy="1034752"/>
            <a:chOff x="4419" y="1021"/>
            <a:chExt cx="1189" cy="693"/>
          </a:xfrm>
        </p:grpSpPr>
        <p:sp>
          <p:nvSpPr>
            <p:cNvPr id="15" name="文本框 53"/>
            <p:cNvSpPr txBox="1">
              <a:spLocks noChangeArrowheads="1"/>
            </p:cNvSpPr>
            <p:nvPr/>
          </p:nvSpPr>
          <p:spPr bwMode="auto">
            <a:xfrm>
              <a:off x="4690" y="1021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测试用例执行率</a:t>
              </a:r>
            </a:p>
          </p:txBody>
        </p:sp>
        <p:sp>
          <p:nvSpPr>
            <p:cNvPr id="16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739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个，执行用例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737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17" name="Group 58"/>
          <p:cNvGrpSpPr/>
          <p:nvPr/>
        </p:nvGrpSpPr>
        <p:grpSpPr bwMode="auto">
          <a:xfrm>
            <a:off x="4910109" y="4241645"/>
            <a:ext cx="2779198" cy="1464779"/>
            <a:chOff x="4419" y="980"/>
            <a:chExt cx="1189" cy="981"/>
          </a:xfrm>
        </p:grpSpPr>
        <p:sp>
          <p:nvSpPr>
            <p:cNvPr id="18" name="文本框 53"/>
            <p:cNvSpPr txBox="1">
              <a:spLocks noChangeArrowheads="1"/>
            </p:cNvSpPr>
            <p:nvPr/>
          </p:nvSpPr>
          <p:spPr bwMode="auto">
            <a:xfrm>
              <a:off x="4796" y="980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缺陷分布</a:t>
              </a:r>
            </a:p>
          </p:txBody>
        </p:sp>
        <p:sp>
          <p:nvSpPr>
            <p:cNvPr id="19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共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发现缺陷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144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个，致命缺陷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个，严重缺陷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63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个，一般缺陷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个，建议缺陷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15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20" name="Group 58"/>
          <p:cNvGrpSpPr/>
          <p:nvPr/>
        </p:nvGrpSpPr>
        <p:grpSpPr bwMode="auto">
          <a:xfrm>
            <a:off x="8394481" y="4264932"/>
            <a:ext cx="2779198" cy="1042218"/>
            <a:chOff x="4419" y="1016"/>
            <a:chExt cx="1189" cy="698"/>
          </a:xfrm>
        </p:grpSpPr>
        <p:sp>
          <p:nvSpPr>
            <p:cNvPr id="21" name="文本框 53"/>
            <p:cNvSpPr txBox="1">
              <a:spLocks noChangeArrowheads="1"/>
            </p:cNvSpPr>
            <p:nvPr/>
          </p:nvSpPr>
          <p:spPr bwMode="auto">
            <a:xfrm>
              <a:off x="4711" y="1016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缺陷发现率</a:t>
              </a:r>
            </a:p>
          </p:txBody>
        </p:sp>
        <p:sp>
          <p:nvSpPr>
            <p:cNvPr id="22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每个失败用例都发现了对应的缺陷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E1EAD7E-E434-7827-2C4B-C425D243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707085"/>
              </p:ext>
            </p:extLst>
          </p:nvPr>
        </p:nvGraphicFramePr>
        <p:xfrm>
          <a:off x="501461" y="1317305"/>
          <a:ext cx="4316096" cy="283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C7F7133C-2730-F14C-013E-52DD7BB3E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072069"/>
              </p:ext>
            </p:extLst>
          </p:nvPr>
        </p:nvGraphicFramePr>
        <p:xfrm>
          <a:off x="4122425" y="1074202"/>
          <a:ext cx="4354566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0814B904-F6AC-72B8-1023-B32F40A3750B}"/>
              </a:ext>
            </a:extLst>
          </p:cNvPr>
          <p:cNvGraphicFramePr/>
          <p:nvPr/>
        </p:nvGraphicFramePr>
        <p:xfrm>
          <a:off x="8117378" y="1410615"/>
          <a:ext cx="3333403" cy="276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94988996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521607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108165" y="2986521"/>
            <a:ext cx="4123842" cy="1572286"/>
            <a:chOff x="4419" y="908"/>
            <a:chExt cx="1189" cy="1053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禁用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）督导和咨询师可以禁用自己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）部分排班日期无法正常排班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）可以给过去时间角色进行排班</a:t>
              </a:r>
            </a:p>
          </p:txBody>
        </p:sp>
      </p:grpSp>
      <p:grpSp>
        <p:nvGrpSpPr>
          <p:cNvPr id="15" name="Group 58">
            <a:extLst>
              <a:ext uri="{FF2B5EF4-FFF2-40B4-BE49-F238E27FC236}">
                <a16:creationId xmlns:a16="http://schemas.microsoft.com/office/drawing/2014/main" id="{747BA1C9-F2F9-435C-9D48-1BEC3EAF5A67}"/>
              </a:ext>
            </a:extLst>
          </p:cNvPr>
          <p:cNvGrpSpPr/>
          <p:nvPr/>
        </p:nvGrpSpPr>
        <p:grpSpPr bwMode="auto">
          <a:xfrm>
            <a:off x="4381132" y="2984957"/>
            <a:ext cx="2606148" cy="2057556"/>
            <a:chOff x="4419" y="908"/>
            <a:chExt cx="1189" cy="1378"/>
          </a:xfrm>
        </p:grpSpPr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468DE61E-D5F6-AE64-E66D-8B7E94394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搜索问题</a:t>
              </a:r>
            </a:p>
          </p:txBody>
        </p:sp>
        <p:sp>
          <p:nvSpPr>
            <p:cNvPr id="17" name="文本框 54">
              <a:extLst>
                <a:ext uri="{FF2B5EF4-FFF2-40B4-BE49-F238E27FC236}">
                  <a16:creationId xmlns:a16="http://schemas.microsoft.com/office/drawing/2014/main" id="{B1482AB5-38D3-F956-E937-DADEA9782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235"/>
              <a:ext cx="1189" cy="1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1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）搜索不可以包含空格分隔符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）部分非法字符可以被搜索，如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_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，可搜索到全部人的信息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3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）搜索过长信息会出错</a:t>
              </a:r>
              <a:endParaRPr lang="zh-CN" altLang="zh-CN" sz="1600" dirty="0">
                <a:solidFill>
                  <a:srgbClr val="808080"/>
                </a:solidFill>
                <a:cs typeface="+mn-ea"/>
              </a:endParaRPr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76069CF9-FF7A-FEEF-03D1-C09D6780C023}"/>
              </a:ext>
            </a:extLst>
          </p:cNvPr>
          <p:cNvGrpSpPr/>
          <p:nvPr/>
        </p:nvGrpSpPr>
        <p:grpSpPr bwMode="auto">
          <a:xfrm>
            <a:off x="7482645" y="2915269"/>
            <a:ext cx="4123842" cy="1941094"/>
            <a:chOff x="4419" y="908"/>
            <a:chExt cx="1189" cy="1300"/>
          </a:xfrm>
        </p:grpSpPr>
        <p:sp>
          <p:nvSpPr>
            <p:cNvPr id="19" name="文本框 53">
              <a:extLst>
                <a:ext uri="{FF2B5EF4-FFF2-40B4-BE49-F238E27FC236}">
                  <a16:creationId xmlns:a16="http://schemas.microsoft.com/office/drawing/2014/main" id="{2480E0D4-1C78-4353-AB5E-66647D7E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srgbClr val="808080"/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设计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54">
              <a:extLst>
                <a:ext uri="{FF2B5EF4-FFF2-40B4-BE49-F238E27FC236}">
                  <a16:creationId xmlns:a16="http://schemas.microsoft.com/office/drawing/2014/main" id="{CB91E726-A63C-4567-3865-B7EDB860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）存在无效按钮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）存在无法显示的情况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）分页显示有误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4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）缺少提示或提示有误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657241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521607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28431C90-56C3-EEBF-24DF-49C8537BC577}"/>
              </a:ext>
            </a:extLst>
          </p:cNvPr>
          <p:cNvGrpSpPr/>
          <p:nvPr/>
        </p:nvGrpSpPr>
        <p:grpSpPr bwMode="auto">
          <a:xfrm>
            <a:off x="585513" y="3921916"/>
            <a:ext cx="2606148" cy="2311390"/>
            <a:chOff x="4419" y="908"/>
            <a:chExt cx="1189" cy="1548"/>
          </a:xfrm>
        </p:grpSpPr>
        <p:sp>
          <p:nvSpPr>
            <p:cNvPr id="10" name="文本框 53">
              <a:extLst>
                <a:ext uri="{FF2B5EF4-FFF2-40B4-BE49-F238E27FC236}">
                  <a16:creationId xmlns:a16="http://schemas.microsoft.com/office/drawing/2014/main" id="{E170C1DA-BF3A-D87D-E83F-F4EF4C13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记录问题</a:t>
              </a:r>
            </a:p>
          </p:txBody>
        </p:sp>
        <p:sp>
          <p:nvSpPr>
            <p:cNvPr id="11" name="文本框 54">
              <a:extLst>
                <a:ext uri="{FF2B5EF4-FFF2-40B4-BE49-F238E27FC236}">
                  <a16:creationId xmlns:a16="http://schemas.microsoft.com/office/drawing/2014/main" id="{640EFC71-8491-5AE6-0F06-F24368746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）无法显示咨询师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督导发言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）无法批量导出记录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）导出记录文件无法正常查看</a:t>
              </a:r>
            </a:p>
          </p:txBody>
        </p:sp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00C78282-7DC6-D4E5-9EA0-7B71C457ABDB}"/>
              </a:ext>
            </a:extLst>
          </p:cNvPr>
          <p:cNvGrpSpPr/>
          <p:nvPr/>
        </p:nvGrpSpPr>
        <p:grpSpPr bwMode="auto">
          <a:xfrm>
            <a:off x="4278287" y="1307606"/>
            <a:ext cx="2606148" cy="1660379"/>
            <a:chOff x="4419" y="908"/>
            <a:chExt cx="1189" cy="1112"/>
          </a:xfrm>
        </p:grpSpPr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D1FAD24F-2FB9-FE8E-0387-759B91B1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非法修改问题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54">
              <a:extLst>
                <a:ext uri="{FF2B5EF4-FFF2-40B4-BE49-F238E27FC236}">
                  <a16:creationId xmlns:a16="http://schemas.microsoft.com/office/drawing/2014/main" id="{8DBD306B-668B-94AD-17F3-AC6EE64BF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34"/>
              <a:ext cx="1189" cy="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1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）可以非法修改用户名等身份信息，导致登录失效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）访客部分手机号判定为非法合法有误</a:t>
              </a:r>
              <a:endParaRPr lang="zh-CN" altLang="zh-CN" sz="1600" dirty="0">
                <a:solidFill>
                  <a:srgbClr val="808080"/>
                </a:solidFill>
                <a:cs typeface="+mn-ea"/>
              </a:endParaRP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7406354" y="1275505"/>
            <a:ext cx="4123842" cy="1570793"/>
            <a:chOff x="4419" y="908"/>
            <a:chExt cx="1189" cy="1052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排班问题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）被禁用角色仍可参与排班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）部分排班日期无法正常排班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）可以给过去时间角色进行排班</a:t>
              </a:r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76069CF9-FF7A-FEEF-03D1-C09D6780C023}"/>
              </a:ext>
            </a:extLst>
          </p:cNvPr>
          <p:cNvGrpSpPr/>
          <p:nvPr/>
        </p:nvGrpSpPr>
        <p:grpSpPr bwMode="auto">
          <a:xfrm>
            <a:off x="7482645" y="4167718"/>
            <a:ext cx="4123842" cy="1203478"/>
            <a:chOff x="4419" y="908"/>
            <a:chExt cx="1189" cy="806"/>
          </a:xfrm>
        </p:grpSpPr>
        <p:sp>
          <p:nvSpPr>
            <p:cNvPr id="19" name="文本框 53">
              <a:extLst>
                <a:ext uri="{FF2B5EF4-FFF2-40B4-BE49-F238E27FC236}">
                  <a16:creationId xmlns:a16="http://schemas.microsoft.com/office/drawing/2014/main" id="{2480E0D4-1C78-4353-AB5E-66647D7E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咨询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20" name="文本框 54">
              <a:extLst>
                <a:ext uri="{FF2B5EF4-FFF2-40B4-BE49-F238E27FC236}">
                  <a16:creationId xmlns:a16="http://schemas.microsoft.com/office/drawing/2014/main" id="{CB91E726-A63C-4567-3865-B7EDB860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）不可以正常使用语音功能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）咨询师主动关闭，访客无法进行评价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id="{78732332-FA45-A61B-BD72-632EB50A84FC}"/>
              </a:ext>
            </a:extLst>
          </p:cNvPr>
          <p:cNvGrpSpPr/>
          <p:nvPr/>
        </p:nvGrpSpPr>
        <p:grpSpPr bwMode="auto">
          <a:xfrm>
            <a:off x="4130795" y="3921916"/>
            <a:ext cx="2606148" cy="1203476"/>
            <a:chOff x="4419" y="908"/>
            <a:chExt cx="1189" cy="806"/>
          </a:xfrm>
        </p:grpSpPr>
        <p:sp>
          <p:nvSpPr>
            <p:cNvPr id="22" name="文本框 53">
              <a:extLst>
                <a:ext uri="{FF2B5EF4-FFF2-40B4-BE49-F238E27FC236}">
                  <a16:creationId xmlns:a16="http://schemas.microsoft.com/office/drawing/2014/main" id="{5432FD72-0502-66AA-DD33-FB97A4CAE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边界值问题</a:t>
              </a:r>
            </a:p>
          </p:txBody>
        </p:sp>
        <p:sp>
          <p:nvSpPr>
            <p:cNvPr id="23" name="文本框 54">
              <a:extLst>
                <a:ext uri="{FF2B5EF4-FFF2-40B4-BE49-F238E27FC236}">
                  <a16:creationId xmlns:a16="http://schemas.microsoft.com/office/drawing/2014/main" id="{DAEF2B18-74F6-0F96-F961-A0AFB1777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）设置角色人数值非法时，没有限制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92962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17689" y="1298077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559055" y="2164334"/>
            <a:ext cx="611610" cy="611610"/>
            <a:chOff x="3192671" y="54709"/>
            <a:chExt cx="1233154" cy="1233154"/>
          </a:xfrm>
        </p:grpSpPr>
        <p:sp>
          <p:nvSpPr>
            <p:cNvPr id="44" name="椭圆 43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TextBox 7"/>
          <p:cNvSpPr>
            <a:spLocks noChangeArrowheads="1"/>
          </p:cNvSpPr>
          <p:nvPr/>
        </p:nvSpPr>
        <p:spPr bwMode="auto">
          <a:xfrm>
            <a:off x="2270885" y="2813447"/>
            <a:ext cx="226453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4000" b="1" spc="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4000" b="1" spc="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25"/>
          <p:cNvSpPr txBox="1"/>
          <p:nvPr/>
        </p:nvSpPr>
        <p:spPr>
          <a:xfrm>
            <a:off x="6327977" y="2193991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接口测试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559055" y="3196570"/>
            <a:ext cx="611610" cy="611610"/>
            <a:chOff x="3192671" y="54709"/>
            <a:chExt cx="1233154" cy="1233154"/>
          </a:xfrm>
        </p:grpSpPr>
        <p:sp>
          <p:nvSpPr>
            <p:cNvPr id="49" name="椭圆 4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25"/>
          <p:cNvSpPr txBox="1"/>
          <p:nvPr/>
        </p:nvSpPr>
        <p:spPr>
          <a:xfrm>
            <a:off x="6327977" y="3226227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系统功能测试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559055" y="4228806"/>
            <a:ext cx="611610" cy="611610"/>
            <a:chOff x="3192671" y="54709"/>
            <a:chExt cx="1233154" cy="1233154"/>
          </a:xfrm>
        </p:grpSpPr>
        <p:sp>
          <p:nvSpPr>
            <p:cNvPr id="53" name="椭圆 5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25"/>
          <p:cNvSpPr txBox="1"/>
          <p:nvPr/>
        </p:nvSpPr>
        <p:spPr>
          <a:xfrm>
            <a:off x="6327977" y="4258463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人员分工</a:t>
            </a:r>
          </a:p>
        </p:txBody>
      </p:sp>
      <p:sp>
        <p:nvSpPr>
          <p:cNvPr id="60" name="椭圆 59"/>
          <p:cNvSpPr/>
          <p:nvPr/>
        </p:nvSpPr>
        <p:spPr>
          <a:xfrm>
            <a:off x="4079532" y="1778978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91677" y="2234856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835624" y="4680174"/>
            <a:ext cx="870521" cy="870521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6" grpId="0"/>
      <p:bldP spid="47" grpId="0"/>
      <p:bldP spid="51" grpId="0"/>
      <p:bldP spid="55" grpId="0"/>
      <p:bldP spid="60" grpId="0" animBg="1"/>
      <p:bldP spid="61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人员分工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1185" y="3134363"/>
            <a:ext cx="1212252" cy="1942659"/>
            <a:chOff x="1060096" y="1166689"/>
            <a:chExt cx="1630664" cy="2613175"/>
          </a:xfrm>
          <a:solidFill>
            <a:srgbClr val="11375B"/>
          </a:solidFill>
        </p:grpSpPr>
        <p:sp>
          <p:nvSpPr>
            <p:cNvPr id="9" name="任意多边形 7"/>
            <p:cNvSpPr/>
            <p:nvPr/>
          </p:nvSpPr>
          <p:spPr>
            <a:xfrm>
              <a:off x="1880173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 8"/>
            <p:cNvSpPr/>
            <p:nvPr/>
          </p:nvSpPr>
          <p:spPr>
            <a:xfrm rot="15003712">
              <a:off x="1174777" y="1052008"/>
              <a:ext cx="1401301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59938" y="3566460"/>
            <a:ext cx="942617" cy="1510562"/>
            <a:chOff x="1060093" y="1166692"/>
            <a:chExt cx="1630664" cy="2613172"/>
          </a:xfrm>
          <a:solidFill>
            <a:srgbClr val="11375B"/>
          </a:solidFill>
        </p:grpSpPr>
        <p:sp>
          <p:nvSpPr>
            <p:cNvPr id="12" name="任意多边形 10"/>
            <p:cNvSpPr/>
            <p:nvPr/>
          </p:nvSpPr>
          <p:spPr>
            <a:xfrm>
              <a:off x="1880172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11"/>
            <p:cNvSpPr/>
            <p:nvPr/>
          </p:nvSpPr>
          <p:spPr>
            <a:xfrm rot="15003712">
              <a:off x="1174775" y="1052010"/>
              <a:ext cx="1401300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31183" y="4029455"/>
            <a:ext cx="653700" cy="1047567"/>
            <a:chOff x="1060094" y="1166691"/>
            <a:chExt cx="1630664" cy="2613171"/>
          </a:xfrm>
          <a:solidFill>
            <a:srgbClr val="11375B"/>
          </a:solidFill>
        </p:grpSpPr>
        <p:sp>
          <p:nvSpPr>
            <p:cNvPr id="15" name="任意多边形 13"/>
            <p:cNvSpPr/>
            <p:nvPr/>
          </p:nvSpPr>
          <p:spPr>
            <a:xfrm>
              <a:off x="1880173" y="1474984"/>
              <a:ext cx="256853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 14"/>
            <p:cNvSpPr/>
            <p:nvPr/>
          </p:nvSpPr>
          <p:spPr>
            <a:xfrm rot="15003712">
              <a:off x="1174776" y="1052009"/>
              <a:ext cx="1401299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8515" y="2121775"/>
            <a:ext cx="1844125" cy="2955248"/>
            <a:chOff x="1060094" y="1166691"/>
            <a:chExt cx="1630664" cy="2613173"/>
          </a:xfrm>
          <a:solidFill>
            <a:srgbClr val="11375B"/>
          </a:solidFill>
        </p:grpSpPr>
        <p:sp>
          <p:nvSpPr>
            <p:cNvPr id="18" name="任意多边形 16"/>
            <p:cNvSpPr/>
            <p:nvPr/>
          </p:nvSpPr>
          <p:spPr>
            <a:xfrm>
              <a:off x="1880172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7"/>
            <p:cNvSpPr/>
            <p:nvPr/>
          </p:nvSpPr>
          <p:spPr>
            <a:xfrm rot="15003712">
              <a:off x="1174776" y="1052009"/>
              <a:ext cx="1401300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1068" y="2689681"/>
            <a:ext cx="1481023" cy="2373370"/>
            <a:chOff x="1060095" y="1166690"/>
            <a:chExt cx="1630664" cy="2613174"/>
          </a:xfrm>
          <a:solidFill>
            <a:srgbClr val="11375B"/>
          </a:solidFill>
        </p:grpSpPr>
        <p:sp>
          <p:nvSpPr>
            <p:cNvPr id="21" name="任意多边形 19"/>
            <p:cNvSpPr/>
            <p:nvPr/>
          </p:nvSpPr>
          <p:spPr>
            <a:xfrm>
              <a:off x="1880172" y="1474985"/>
              <a:ext cx="256854" cy="2304879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0"/>
            <p:cNvSpPr/>
            <p:nvPr/>
          </p:nvSpPr>
          <p:spPr>
            <a:xfrm rot="15003712">
              <a:off x="1174776" y="1052009"/>
              <a:ext cx="1401301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67829" y="3551077"/>
            <a:ext cx="943498" cy="1511974"/>
            <a:chOff x="1060093" y="1166692"/>
            <a:chExt cx="1630664" cy="2613172"/>
          </a:xfrm>
          <a:solidFill>
            <a:srgbClr val="11375B"/>
          </a:solidFill>
        </p:grpSpPr>
        <p:sp>
          <p:nvSpPr>
            <p:cNvPr id="24" name="任意多边形 22"/>
            <p:cNvSpPr/>
            <p:nvPr/>
          </p:nvSpPr>
          <p:spPr>
            <a:xfrm>
              <a:off x="1880172" y="1474985"/>
              <a:ext cx="256855" cy="2304879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3"/>
            <p:cNvSpPr/>
            <p:nvPr/>
          </p:nvSpPr>
          <p:spPr>
            <a:xfrm rot="15003712">
              <a:off x="1174775" y="1052010"/>
              <a:ext cx="1401299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026910" y="1501260"/>
            <a:ext cx="4875025" cy="424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接口测试：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万宜萱  会话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，评价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，消息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孙吴栅  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，排班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系统功能测试：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机构管理员 唐子涵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督导  刘禹含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咨询师 徐依婷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访客 涂可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项目经理  唐子涵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warp dir="in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25"/>
          <p:cNvSpPr txBox="1"/>
          <p:nvPr/>
        </p:nvSpPr>
        <p:spPr>
          <a:xfrm>
            <a:off x="5024419" y="4975040"/>
            <a:ext cx="21431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汇报人：第一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845778" y="2380800"/>
            <a:ext cx="1518632" cy="1518632"/>
            <a:chOff x="3192671" y="54709"/>
            <a:chExt cx="1233154" cy="1233154"/>
          </a:xfrm>
        </p:grpSpPr>
        <p:sp>
          <p:nvSpPr>
            <p:cNvPr id="38" name="椭圆 37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03746" y="2380800"/>
            <a:ext cx="1518632" cy="1518632"/>
            <a:chOff x="3192671" y="54709"/>
            <a:chExt cx="1233154" cy="1233154"/>
          </a:xfrm>
        </p:grpSpPr>
        <p:sp>
          <p:nvSpPr>
            <p:cNvPr id="49" name="椭圆 4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138673" y="2373731"/>
            <a:ext cx="1518632" cy="1518632"/>
            <a:chOff x="3192671" y="54709"/>
            <a:chExt cx="1233154" cy="1233154"/>
          </a:xfrm>
        </p:grpSpPr>
        <p:sp>
          <p:nvSpPr>
            <p:cNvPr id="52" name="椭圆 5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819683" y="2396848"/>
            <a:ext cx="1518632" cy="1518632"/>
            <a:chOff x="3192671" y="54709"/>
            <a:chExt cx="1233154" cy="1233154"/>
          </a:xfrm>
        </p:grpSpPr>
        <p:sp>
          <p:nvSpPr>
            <p:cNvPr id="55" name="椭圆 54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7" name="TextBox 7"/>
          <p:cNvSpPr>
            <a:spLocks noChangeArrowheads="1"/>
          </p:cNvSpPr>
          <p:nvPr/>
        </p:nvSpPr>
        <p:spPr bwMode="auto">
          <a:xfrm>
            <a:off x="3073765" y="2519042"/>
            <a:ext cx="60534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80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lt"/>
              </a:rPr>
              <a:t>谢谢观看</a:t>
            </a:r>
          </a:p>
        </p:txBody>
      </p:sp>
      <p:sp>
        <p:nvSpPr>
          <p:cNvPr id="58" name="椭圆 57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731095" y="1803038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9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0396" y="1953097"/>
            <a:ext cx="745858" cy="745858"/>
            <a:chOff x="3192671" y="54709"/>
            <a:chExt cx="1233154" cy="1233154"/>
          </a:xfrm>
        </p:grpSpPr>
        <p:sp>
          <p:nvSpPr>
            <p:cNvPr id="23" name="椭圆 2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87532" y="1967846"/>
            <a:ext cx="745858" cy="745858"/>
            <a:chOff x="3192671" y="54709"/>
            <a:chExt cx="1233154" cy="1233154"/>
          </a:xfrm>
        </p:grpSpPr>
        <p:sp>
          <p:nvSpPr>
            <p:cNvPr id="26" name="椭圆 25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49416" y="1953097"/>
            <a:ext cx="745858" cy="745858"/>
            <a:chOff x="3192671" y="54709"/>
            <a:chExt cx="1233154" cy="1233154"/>
          </a:xfrm>
        </p:grpSpPr>
        <p:sp>
          <p:nvSpPr>
            <p:cNvPr id="29" name="椭圆 2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84522" y="1953098"/>
            <a:ext cx="745858" cy="745858"/>
            <a:chOff x="3192671" y="54709"/>
            <a:chExt cx="1233154" cy="1233154"/>
          </a:xfrm>
        </p:grpSpPr>
        <p:sp>
          <p:nvSpPr>
            <p:cNvPr id="32" name="椭圆 3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TextBox 7"/>
          <p:cNvSpPr>
            <a:spLocks noChangeArrowheads="1"/>
          </p:cNvSpPr>
          <p:nvPr/>
        </p:nvSpPr>
        <p:spPr bwMode="auto">
          <a:xfrm>
            <a:off x="4178778" y="2049027"/>
            <a:ext cx="3667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接口测试</a:t>
            </a:r>
          </a:p>
        </p:txBody>
      </p:sp>
      <p:sp>
        <p:nvSpPr>
          <p:cNvPr id="37" name="椭圆 36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60591" y="1876780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flipV="1">
            <a:off x="5778216" y="970958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48F9A-F774-4AD7-2BDC-9D55CF5B62A9}"/>
              </a:ext>
            </a:extLst>
          </p:cNvPr>
          <p:cNvSpPr txBox="1"/>
          <p:nvPr/>
        </p:nvSpPr>
        <p:spPr>
          <a:xfrm>
            <a:off x="4518517" y="3271369"/>
            <a:ext cx="6096000" cy="138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552D2D-D47D-151B-D004-6CD0A4F51E49}"/>
              </a:ext>
            </a:extLst>
          </p:cNvPr>
          <p:cNvSpPr txBox="1"/>
          <p:nvPr/>
        </p:nvSpPr>
        <p:spPr>
          <a:xfrm>
            <a:off x="6012459" y="3278045"/>
            <a:ext cx="6096000" cy="138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测试用例设计</a:t>
              </a:r>
            </a:p>
          </p:txBody>
        </p:sp>
      </p:grpSp>
      <p:grpSp>
        <p:nvGrpSpPr>
          <p:cNvPr id="8" name="Group 300"/>
          <p:cNvGrpSpPr/>
          <p:nvPr/>
        </p:nvGrpSpPr>
        <p:grpSpPr>
          <a:xfrm>
            <a:off x="5585878" y="2741295"/>
            <a:ext cx="2212975" cy="2270125"/>
            <a:chOff x="6285929" y="1309923"/>
            <a:chExt cx="2212975" cy="22701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98716" y="2348148"/>
              <a:ext cx="1500188" cy="908050"/>
            </a:xfrm>
            <a:custGeom>
              <a:avLst/>
              <a:gdLst>
                <a:gd name="T0" fmla="*/ 717 w 945"/>
                <a:gd name="T1" fmla="*/ 289 h 572"/>
                <a:gd name="T2" fmla="*/ 717 w 945"/>
                <a:gd name="T3" fmla="*/ 289 h 572"/>
                <a:gd name="T4" fmla="*/ 717 w 945"/>
                <a:gd name="T5" fmla="*/ 289 h 572"/>
                <a:gd name="T6" fmla="*/ 717 w 945"/>
                <a:gd name="T7" fmla="*/ 289 h 572"/>
                <a:gd name="T8" fmla="*/ 720 w 945"/>
                <a:gd name="T9" fmla="*/ 287 h 572"/>
                <a:gd name="T10" fmla="*/ 720 w 945"/>
                <a:gd name="T11" fmla="*/ 287 h 572"/>
                <a:gd name="T12" fmla="*/ 720 w 945"/>
                <a:gd name="T13" fmla="*/ 287 h 572"/>
                <a:gd name="T14" fmla="*/ 720 w 945"/>
                <a:gd name="T15" fmla="*/ 287 h 572"/>
                <a:gd name="T16" fmla="*/ 720 w 945"/>
                <a:gd name="T17" fmla="*/ 287 h 572"/>
                <a:gd name="T18" fmla="*/ 720 w 945"/>
                <a:gd name="T19" fmla="*/ 287 h 572"/>
                <a:gd name="T20" fmla="*/ 720 w 945"/>
                <a:gd name="T21" fmla="*/ 287 h 572"/>
                <a:gd name="T22" fmla="*/ 720 w 945"/>
                <a:gd name="T23" fmla="*/ 287 h 572"/>
                <a:gd name="T24" fmla="*/ 720 w 945"/>
                <a:gd name="T25" fmla="*/ 287 h 572"/>
                <a:gd name="T26" fmla="*/ 945 w 945"/>
                <a:gd name="T27" fmla="*/ 0 h 572"/>
                <a:gd name="T28" fmla="*/ 221 w 945"/>
                <a:gd name="T29" fmla="*/ 0 h 572"/>
                <a:gd name="T30" fmla="*/ 129 w 945"/>
                <a:gd name="T31" fmla="*/ 116 h 572"/>
                <a:gd name="T32" fmla="*/ 129 w 945"/>
                <a:gd name="T33" fmla="*/ 116 h 572"/>
                <a:gd name="T34" fmla="*/ 0 w 945"/>
                <a:gd name="T35" fmla="*/ 283 h 572"/>
                <a:gd name="T36" fmla="*/ 2 w 945"/>
                <a:gd name="T37" fmla="*/ 284 h 572"/>
                <a:gd name="T38" fmla="*/ 132 w 945"/>
                <a:gd name="T39" fmla="*/ 449 h 572"/>
                <a:gd name="T40" fmla="*/ 132 w 945"/>
                <a:gd name="T41" fmla="*/ 449 h 572"/>
                <a:gd name="T42" fmla="*/ 227 w 945"/>
                <a:gd name="T43" fmla="*/ 572 h 572"/>
                <a:gd name="T44" fmla="*/ 943 w 945"/>
                <a:gd name="T45" fmla="*/ 572 h 572"/>
                <a:gd name="T46" fmla="*/ 720 w 945"/>
                <a:gd name="T47" fmla="*/ 286 h 572"/>
                <a:gd name="T48" fmla="*/ 945 w 945"/>
                <a:gd name="T4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5" h="572">
                  <a:moveTo>
                    <a:pt x="717" y="289"/>
                  </a:moveTo>
                  <a:lnTo>
                    <a:pt x="717" y="289"/>
                  </a:lnTo>
                  <a:lnTo>
                    <a:pt x="717" y="289"/>
                  </a:lnTo>
                  <a:lnTo>
                    <a:pt x="717" y="289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945" y="0"/>
                  </a:moveTo>
                  <a:lnTo>
                    <a:pt x="221" y="0"/>
                  </a:lnTo>
                  <a:lnTo>
                    <a:pt x="129" y="116"/>
                  </a:lnTo>
                  <a:lnTo>
                    <a:pt x="129" y="116"/>
                  </a:lnTo>
                  <a:lnTo>
                    <a:pt x="0" y="283"/>
                  </a:lnTo>
                  <a:lnTo>
                    <a:pt x="2" y="284"/>
                  </a:lnTo>
                  <a:lnTo>
                    <a:pt x="132" y="449"/>
                  </a:lnTo>
                  <a:lnTo>
                    <a:pt x="132" y="449"/>
                  </a:lnTo>
                  <a:lnTo>
                    <a:pt x="227" y="572"/>
                  </a:lnTo>
                  <a:lnTo>
                    <a:pt x="943" y="572"/>
                  </a:lnTo>
                  <a:lnTo>
                    <a:pt x="720" y="286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6644704" y="3256198"/>
              <a:ext cx="962025" cy="323850"/>
            </a:xfrm>
            <a:custGeom>
              <a:avLst/>
              <a:gdLst>
                <a:gd name="T0" fmla="*/ 450 w 606"/>
                <a:gd name="T1" fmla="*/ 0 h 204"/>
                <a:gd name="T2" fmla="*/ 1 w 606"/>
                <a:gd name="T3" fmla="*/ 0 h 204"/>
                <a:gd name="T4" fmla="*/ 0 w 606"/>
                <a:gd name="T5" fmla="*/ 1 h 204"/>
                <a:gd name="T6" fmla="*/ 158 w 606"/>
                <a:gd name="T7" fmla="*/ 204 h 204"/>
                <a:gd name="T8" fmla="*/ 606 w 606"/>
                <a:gd name="T9" fmla="*/ 204 h 204"/>
                <a:gd name="T10" fmla="*/ 450 w 606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04">
                  <a:moveTo>
                    <a:pt x="45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58" y="204"/>
                  </a:lnTo>
                  <a:lnTo>
                    <a:pt x="606" y="20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6646291" y="2797411"/>
              <a:ext cx="712788" cy="458788"/>
            </a:xfrm>
            <a:custGeom>
              <a:avLst/>
              <a:gdLst>
                <a:gd name="T0" fmla="*/ 222 w 449"/>
                <a:gd name="T1" fmla="*/ 0 h 289"/>
                <a:gd name="T2" fmla="*/ 221 w 449"/>
                <a:gd name="T3" fmla="*/ 3 h 289"/>
                <a:gd name="T4" fmla="*/ 0 w 449"/>
                <a:gd name="T5" fmla="*/ 289 h 289"/>
                <a:gd name="T6" fmla="*/ 449 w 449"/>
                <a:gd name="T7" fmla="*/ 289 h 289"/>
                <a:gd name="T8" fmla="*/ 354 w 449"/>
                <a:gd name="T9" fmla="*/ 166 h 289"/>
                <a:gd name="T10" fmla="*/ 354 w 449"/>
                <a:gd name="T11" fmla="*/ 166 h 289"/>
                <a:gd name="T12" fmla="*/ 224 w 449"/>
                <a:gd name="T13" fmla="*/ 1 h 289"/>
                <a:gd name="T14" fmla="*/ 222 w 449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89">
                  <a:moveTo>
                    <a:pt x="222" y="0"/>
                  </a:moveTo>
                  <a:lnTo>
                    <a:pt x="221" y="3"/>
                  </a:lnTo>
                  <a:lnTo>
                    <a:pt x="0" y="289"/>
                  </a:lnTo>
                  <a:lnTo>
                    <a:pt x="449" y="289"/>
                  </a:lnTo>
                  <a:lnTo>
                    <a:pt x="354" y="166"/>
                  </a:lnTo>
                  <a:lnTo>
                    <a:pt x="354" y="166"/>
                  </a:lnTo>
                  <a:lnTo>
                    <a:pt x="224" y="1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285929" y="2022711"/>
              <a:ext cx="1316038" cy="1239838"/>
            </a:xfrm>
            <a:custGeom>
              <a:avLst/>
              <a:gdLst>
                <a:gd name="T0" fmla="*/ 3 w 829"/>
                <a:gd name="T1" fmla="*/ 492 h 781"/>
                <a:gd name="T2" fmla="*/ 3 w 829"/>
                <a:gd name="T3" fmla="*/ 492 h 781"/>
                <a:gd name="T4" fmla="*/ 3 w 829"/>
                <a:gd name="T5" fmla="*/ 492 h 781"/>
                <a:gd name="T6" fmla="*/ 3 w 829"/>
                <a:gd name="T7" fmla="*/ 492 h 781"/>
                <a:gd name="T8" fmla="*/ 3 w 829"/>
                <a:gd name="T9" fmla="*/ 492 h 781"/>
                <a:gd name="T10" fmla="*/ 3 w 829"/>
                <a:gd name="T11" fmla="*/ 492 h 781"/>
                <a:gd name="T12" fmla="*/ 829 w 829"/>
                <a:gd name="T13" fmla="*/ 0 h 781"/>
                <a:gd name="T14" fmla="*/ 381 w 829"/>
                <a:gd name="T15" fmla="*/ 0 h 781"/>
                <a:gd name="T16" fmla="*/ 0 w 829"/>
                <a:gd name="T17" fmla="*/ 492 h 781"/>
                <a:gd name="T18" fmla="*/ 0 w 829"/>
                <a:gd name="T19" fmla="*/ 492 h 781"/>
                <a:gd name="T20" fmla="*/ 223 w 829"/>
                <a:gd name="T21" fmla="*/ 781 h 781"/>
                <a:gd name="T22" fmla="*/ 226 w 829"/>
                <a:gd name="T23" fmla="*/ 778 h 781"/>
                <a:gd name="T24" fmla="*/ 3 w 829"/>
                <a:gd name="T25" fmla="*/ 492 h 781"/>
                <a:gd name="T26" fmla="*/ 3 w 829"/>
                <a:gd name="T27" fmla="*/ 492 h 781"/>
                <a:gd name="T28" fmla="*/ 3 w 829"/>
                <a:gd name="T29" fmla="*/ 492 h 781"/>
                <a:gd name="T30" fmla="*/ 3 w 829"/>
                <a:gd name="T31" fmla="*/ 492 h 781"/>
                <a:gd name="T32" fmla="*/ 3 w 829"/>
                <a:gd name="T33" fmla="*/ 492 h 781"/>
                <a:gd name="T34" fmla="*/ 3 w 829"/>
                <a:gd name="T35" fmla="*/ 491 h 781"/>
                <a:gd name="T36" fmla="*/ 141 w 829"/>
                <a:gd name="T37" fmla="*/ 313 h 781"/>
                <a:gd name="T38" fmla="*/ 226 w 829"/>
                <a:gd name="T39" fmla="*/ 205 h 781"/>
                <a:gd name="T40" fmla="*/ 227 w 829"/>
                <a:gd name="T41" fmla="*/ 205 h 781"/>
                <a:gd name="T42" fmla="*/ 670 w 829"/>
                <a:gd name="T43" fmla="*/ 205 h 781"/>
                <a:gd name="T44" fmla="*/ 829 w 829"/>
                <a:gd name="T45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9" h="781"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829" y="0"/>
                  </a:moveTo>
                  <a:lnTo>
                    <a:pt x="381" y="0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223" y="781"/>
                  </a:lnTo>
                  <a:lnTo>
                    <a:pt x="226" y="778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1"/>
                  </a:lnTo>
                  <a:lnTo>
                    <a:pt x="141" y="313"/>
                  </a:lnTo>
                  <a:lnTo>
                    <a:pt x="226" y="205"/>
                  </a:lnTo>
                  <a:lnTo>
                    <a:pt x="227" y="205"/>
                  </a:lnTo>
                  <a:lnTo>
                    <a:pt x="670" y="205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6290691" y="2348148"/>
              <a:ext cx="1058863" cy="455613"/>
            </a:xfrm>
            <a:custGeom>
              <a:avLst/>
              <a:gdLst>
                <a:gd name="T0" fmla="*/ 138 w 667"/>
                <a:gd name="T1" fmla="*/ 108 h 287"/>
                <a:gd name="T2" fmla="*/ 0 w 667"/>
                <a:gd name="T3" fmla="*/ 286 h 287"/>
                <a:gd name="T4" fmla="*/ 0 w 667"/>
                <a:gd name="T5" fmla="*/ 287 h 287"/>
                <a:gd name="T6" fmla="*/ 138 w 667"/>
                <a:gd name="T7" fmla="*/ 108 h 287"/>
                <a:gd name="T8" fmla="*/ 667 w 667"/>
                <a:gd name="T9" fmla="*/ 0 h 287"/>
                <a:gd name="T10" fmla="*/ 224 w 667"/>
                <a:gd name="T11" fmla="*/ 0 h 287"/>
                <a:gd name="T12" fmla="*/ 446 w 667"/>
                <a:gd name="T13" fmla="*/ 283 h 287"/>
                <a:gd name="T14" fmla="*/ 575 w 667"/>
                <a:gd name="T15" fmla="*/ 116 h 287"/>
                <a:gd name="T16" fmla="*/ 575 w 667"/>
                <a:gd name="T17" fmla="*/ 116 h 287"/>
                <a:gd name="T18" fmla="*/ 667 w 667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" h="287">
                  <a:moveTo>
                    <a:pt x="138" y="108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138" y="108"/>
                  </a:lnTo>
                  <a:close/>
                  <a:moveTo>
                    <a:pt x="667" y="0"/>
                  </a:moveTo>
                  <a:lnTo>
                    <a:pt x="224" y="0"/>
                  </a:lnTo>
                  <a:lnTo>
                    <a:pt x="446" y="283"/>
                  </a:lnTo>
                  <a:lnTo>
                    <a:pt x="575" y="116"/>
                  </a:lnTo>
                  <a:lnTo>
                    <a:pt x="575" y="116"/>
                  </a:lnTo>
                  <a:lnTo>
                    <a:pt x="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6290691" y="2348148"/>
              <a:ext cx="708025" cy="908050"/>
            </a:xfrm>
            <a:custGeom>
              <a:avLst/>
              <a:gdLst>
                <a:gd name="T0" fmla="*/ 224 w 446"/>
                <a:gd name="T1" fmla="*/ 0 h 572"/>
                <a:gd name="T2" fmla="*/ 223 w 446"/>
                <a:gd name="T3" fmla="*/ 0 h 572"/>
                <a:gd name="T4" fmla="*/ 138 w 446"/>
                <a:gd name="T5" fmla="*/ 108 h 572"/>
                <a:gd name="T6" fmla="*/ 0 w 446"/>
                <a:gd name="T7" fmla="*/ 287 h 572"/>
                <a:gd name="T8" fmla="*/ 223 w 446"/>
                <a:gd name="T9" fmla="*/ 572 h 572"/>
                <a:gd name="T10" fmla="*/ 224 w 446"/>
                <a:gd name="T11" fmla="*/ 572 h 572"/>
                <a:gd name="T12" fmla="*/ 445 w 446"/>
                <a:gd name="T13" fmla="*/ 286 h 572"/>
                <a:gd name="T14" fmla="*/ 446 w 446"/>
                <a:gd name="T15" fmla="*/ 283 h 572"/>
                <a:gd name="T16" fmla="*/ 224 w 446"/>
                <a:gd name="T17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572">
                  <a:moveTo>
                    <a:pt x="224" y="0"/>
                  </a:moveTo>
                  <a:lnTo>
                    <a:pt x="223" y="0"/>
                  </a:lnTo>
                  <a:lnTo>
                    <a:pt x="138" y="108"/>
                  </a:lnTo>
                  <a:lnTo>
                    <a:pt x="0" y="287"/>
                  </a:lnTo>
                  <a:lnTo>
                    <a:pt x="223" y="572"/>
                  </a:lnTo>
                  <a:lnTo>
                    <a:pt x="224" y="572"/>
                  </a:lnTo>
                  <a:lnTo>
                    <a:pt x="445" y="286"/>
                  </a:lnTo>
                  <a:lnTo>
                    <a:pt x="446" y="283"/>
                  </a:lnTo>
                  <a:lnTo>
                    <a:pt x="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6917754" y="1781411"/>
              <a:ext cx="869950" cy="204788"/>
            </a:xfrm>
            <a:custGeom>
              <a:avLst/>
              <a:gdLst>
                <a:gd name="T0" fmla="*/ 548 w 548"/>
                <a:gd name="T1" fmla="*/ 0 h 129"/>
                <a:gd name="T2" fmla="*/ 99 w 548"/>
                <a:gd name="T3" fmla="*/ 0 h 129"/>
                <a:gd name="T4" fmla="*/ 0 w 548"/>
                <a:gd name="T5" fmla="*/ 129 h 129"/>
                <a:gd name="T6" fmla="*/ 447 w 548"/>
                <a:gd name="T7" fmla="*/ 129 h 129"/>
                <a:gd name="T8" fmla="*/ 548 w 54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9">
                  <a:moveTo>
                    <a:pt x="548" y="0"/>
                  </a:moveTo>
                  <a:lnTo>
                    <a:pt x="99" y="0"/>
                  </a:lnTo>
                  <a:lnTo>
                    <a:pt x="0" y="129"/>
                  </a:lnTo>
                  <a:lnTo>
                    <a:pt x="447" y="129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7093966" y="1541698"/>
              <a:ext cx="869950" cy="203200"/>
            </a:xfrm>
            <a:custGeom>
              <a:avLst/>
              <a:gdLst>
                <a:gd name="T0" fmla="*/ 548 w 548"/>
                <a:gd name="T1" fmla="*/ 0 h 128"/>
                <a:gd name="T2" fmla="*/ 99 w 548"/>
                <a:gd name="T3" fmla="*/ 0 h 128"/>
                <a:gd name="T4" fmla="*/ 0 w 548"/>
                <a:gd name="T5" fmla="*/ 128 h 128"/>
                <a:gd name="T6" fmla="*/ 447 w 548"/>
                <a:gd name="T7" fmla="*/ 128 h 128"/>
                <a:gd name="T8" fmla="*/ 548 w 5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8"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39"/>
            <p:cNvSpPr>
              <a:spLocks noEditPoints="1"/>
            </p:cNvSpPr>
            <p:nvPr/>
          </p:nvSpPr>
          <p:spPr bwMode="auto">
            <a:xfrm>
              <a:off x="7270179" y="1309923"/>
              <a:ext cx="869950" cy="203200"/>
            </a:xfrm>
            <a:custGeom>
              <a:avLst/>
              <a:gdLst>
                <a:gd name="T0" fmla="*/ 260 w 548"/>
                <a:gd name="T1" fmla="*/ 90 h 128"/>
                <a:gd name="T2" fmla="*/ 260 w 548"/>
                <a:gd name="T3" fmla="*/ 90 h 128"/>
                <a:gd name="T4" fmla="*/ 260 w 548"/>
                <a:gd name="T5" fmla="*/ 90 h 128"/>
                <a:gd name="T6" fmla="*/ 260 w 548"/>
                <a:gd name="T7" fmla="*/ 90 h 128"/>
                <a:gd name="T8" fmla="*/ 548 w 548"/>
                <a:gd name="T9" fmla="*/ 0 h 128"/>
                <a:gd name="T10" fmla="*/ 99 w 548"/>
                <a:gd name="T11" fmla="*/ 0 h 128"/>
                <a:gd name="T12" fmla="*/ 0 w 548"/>
                <a:gd name="T13" fmla="*/ 128 h 128"/>
                <a:gd name="T14" fmla="*/ 447 w 548"/>
                <a:gd name="T15" fmla="*/ 128 h 128"/>
                <a:gd name="T16" fmla="*/ 548 w 548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128">
                  <a:moveTo>
                    <a:pt x="260" y="90"/>
                  </a:moveTo>
                  <a:lnTo>
                    <a:pt x="260" y="90"/>
                  </a:lnTo>
                  <a:lnTo>
                    <a:pt x="260" y="90"/>
                  </a:lnTo>
                  <a:lnTo>
                    <a:pt x="260" y="90"/>
                  </a:lnTo>
                  <a:close/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Group 299"/>
          <p:cNvGrpSpPr/>
          <p:nvPr/>
        </p:nvGrpSpPr>
        <p:grpSpPr>
          <a:xfrm>
            <a:off x="3209391" y="1833009"/>
            <a:ext cx="3503613" cy="1557338"/>
            <a:chOff x="769288" y="1041635"/>
            <a:chExt cx="3503613" cy="1557338"/>
          </a:xfrm>
          <a:solidFill>
            <a:srgbClr val="435369"/>
          </a:solidFill>
        </p:grpSpPr>
        <p:sp>
          <p:nvSpPr>
            <p:cNvPr id="26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1658288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6" name="Rectangle 304"/>
          <p:cNvSpPr/>
          <p:nvPr/>
        </p:nvSpPr>
        <p:spPr>
          <a:xfrm>
            <a:off x="7308559" y="3718517"/>
            <a:ext cx="2555875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覆盖原则</a:t>
            </a:r>
          </a:p>
        </p:txBody>
      </p:sp>
      <p:sp>
        <p:nvSpPr>
          <p:cNvPr id="37" name="Rectangle 305"/>
          <p:cNvSpPr/>
          <p:nvPr/>
        </p:nvSpPr>
        <p:spPr>
          <a:xfrm>
            <a:off x="786389" y="2158446"/>
            <a:ext cx="2818130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场景设计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4A6EA-C01B-F864-31F7-A3B37E5F4F36}"/>
              </a:ext>
            </a:extLst>
          </p:cNvPr>
          <p:cNvSpPr txBox="1"/>
          <p:nvPr/>
        </p:nvSpPr>
        <p:spPr>
          <a:xfrm>
            <a:off x="8063345" y="4213934"/>
            <a:ext cx="3507971" cy="799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全部满足</a:t>
            </a:r>
            <a:r>
              <a:rPr lang="zh-CN" altLang="en-US" sz="2000" b="1" dirty="0"/>
              <a:t>基本值覆盖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，大部分满足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全对偶覆盖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F24C53-EB10-8FB1-5D9A-69AED030AA11}"/>
              </a:ext>
            </a:extLst>
          </p:cNvPr>
          <p:cNvSpPr txBox="1"/>
          <p:nvPr/>
        </p:nvSpPr>
        <p:spPr>
          <a:xfrm>
            <a:off x="1099418" y="2741295"/>
            <a:ext cx="1994087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对于每个接口，都需要测试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正常场景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异常场景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06342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7000" decel="8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7000" decel="8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测试数据选取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AEB9800-A31E-066C-EA05-A49707FB05F0}"/>
              </a:ext>
            </a:extLst>
          </p:cNvPr>
          <p:cNvSpPr txBox="1"/>
          <p:nvPr/>
        </p:nvSpPr>
        <p:spPr>
          <a:xfrm>
            <a:off x="840659" y="1536048"/>
            <a:ext cx="8447116" cy="372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使用符合预期输入要求的正常数据，确保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在正常情况下能够正确处理请求，并返回预期的结果。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边界测试数据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对于有范围的数字或者字符串，需要选择接近边界值的测试数据，包括最小值、最大值、和临界值。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非法测试数据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使用非法测试数据，包括错误的数据格式、类型不匹配等。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测试重复数据的情况，包括尝试创建已经存在的资源、重复的删除请求等。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测试传递空数据或缺失必要参数的情况。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身份验证和权限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测试具有不同权限级别的用户的接口调用，包括未经授权的接口调用。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特殊字符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在输入中包含特殊字符，测试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对于这些字符的处理方式。</a:t>
            </a:r>
          </a:p>
        </p:txBody>
      </p:sp>
    </p:spTree>
    <p:extLst>
      <p:ext uri="{BB962C8B-B14F-4D97-AF65-F5344CB8AC3E}">
        <p14:creationId xmlns:p14="http://schemas.microsoft.com/office/powerpoint/2010/main" val="1154908359"/>
      </p:ext>
    </p:extLst>
  </p:cSld>
  <p:clrMapOvr>
    <a:masterClrMapping/>
  </p:clrMapOvr>
  <p:transition spd="slow" advTm="2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5142125" cy="1077218"/>
            <a:chOff x="499316" y="637068"/>
            <a:chExt cx="5142125" cy="1077218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46643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postman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抓包工具：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Fiddler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EC2F75F-46E3-CA9E-15EC-ECCFAFBF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86" y="956309"/>
            <a:ext cx="7651424" cy="5626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380071"/>
      </p:ext>
    </p:extLst>
  </p:cSld>
  <p:clrMapOvr>
    <a:masterClrMapping/>
  </p:clrMapOvr>
  <p:transition spd="slow" advTm="2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05B83-73F7-EB62-AF6A-61ED08C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C6C1E7-1AE1-22F4-8FEF-024D819B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1962631"/>
            <a:ext cx="6499530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3424BAD-85FA-8318-C992-6A9D53F90BB5}"/>
              </a:ext>
            </a:extLst>
          </p:cNvPr>
          <p:cNvGrpSpPr/>
          <p:nvPr/>
        </p:nvGrpSpPr>
        <p:grpSpPr>
          <a:xfrm>
            <a:off x="499316" y="637068"/>
            <a:ext cx="5142125" cy="1077218"/>
            <a:chOff x="499316" y="637068"/>
            <a:chExt cx="5142125" cy="107721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1EA374F-5BA8-C1C4-464B-5E056CF9BE0B}"/>
                </a:ext>
              </a:extLst>
            </p:cNvPr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40E7DDA1-D69E-3C6B-C53E-CBF702EAF896}"/>
                </a:ext>
              </a:extLst>
            </p:cNvPr>
            <p:cNvSpPr txBox="1"/>
            <p:nvPr/>
          </p:nvSpPr>
          <p:spPr>
            <a:xfrm>
              <a:off x="977077" y="637068"/>
              <a:ext cx="46643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postman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抓包工具：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Fiddler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2B3F0CA-B25A-E66D-976D-08A8814D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57" y="1889762"/>
            <a:ext cx="2140031" cy="4424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1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5519099" cy="584775"/>
            <a:chOff x="499316" y="637068"/>
            <a:chExt cx="5519099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5041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关键问题及解决方案</a:t>
              </a:r>
            </a:p>
          </p:txBody>
        </p:sp>
      </p:grp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963801" y="2229065"/>
            <a:ext cx="3146725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在使用</a:t>
            </a:r>
            <a:r>
              <a:rPr lang="en-US" altLang="zh-CN" sz="1600" dirty="0"/>
              <a:t>Postman</a:t>
            </a:r>
            <a:r>
              <a:rPr lang="zh-CN" altLang="en-US" sz="1600" dirty="0"/>
              <a:t>进行接口测试时，某些接口（例如创建会话）要求提供用户</a:t>
            </a:r>
            <a:r>
              <a:rPr lang="en-US" altLang="zh-CN" sz="1600" dirty="0"/>
              <a:t>Cookie</a:t>
            </a:r>
            <a:r>
              <a:rPr lang="en-US" altLang="zh-CN" sz="1600" b="1" dirty="0"/>
              <a:t> 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解决方案： 在电脑端首先登录微信小程序，随后利用</a:t>
            </a:r>
            <a:r>
              <a:rPr lang="en-US" altLang="zh-CN" sz="1600" dirty="0"/>
              <a:t>Fiddler</a:t>
            </a:r>
            <a:r>
              <a:rPr lang="zh-CN" altLang="en-US" sz="1600" dirty="0"/>
              <a:t>软件进行抓包操作，以获取</a:t>
            </a:r>
            <a:r>
              <a:rPr lang="en-US" altLang="zh-CN" sz="1600" dirty="0"/>
              <a:t>Cookie</a:t>
            </a:r>
            <a:r>
              <a:rPr lang="zh-CN" altLang="en-US" sz="1600" dirty="0"/>
              <a:t>。</a:t>
            </a:r>
          </a:p>
          <a:p>
            <a:pPr marL="0" marR="0" lvl="0" indent="0" algn="just" defTabSz="909320" rtl="0" eaLnBrk="1" fontAlgn="base" latinLnBrk="0" hangingPunct="1">
              <a:lnSpc>
                <a:spcPts val="12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7961767" y="2074139"/>
            <a:ext cx="3295376" cy="1231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由于测试数据量较大，逐个输入测试用例测试效率较低。</a:t>
            </a:r>
            <a:endParaRPr lang="en-US" altLang="zh-CN" sz="1600" dirty="0"/>
          </a:p>
          <a:p>
            <a:r>
              <a:rPr lang="zh-CN" altLang="en-US" sz="1600" dirty="0"/>
              <a:t>解决方案：撰写</a:t>
            </a:r>
            <a:r>
              <a:rPr lang="en-US" altLang="zh-CN" sz="1600" dirty="0"/>
              <a:t>Postman</a:t>
            </a:r>
            <a:r>
              <a:rPr lang="zh-CN" altLang="en-US" sz="1600" dirty="0"/>
              <a:t>脚本，将测试用例批量导入，从而实现对测试数据的自动化处理和执行。</a:t>
            </a: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977077" y="4691875"/>
            <a:ext cx="3089241" cy="187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尽管通过抓包方式可以获取小程序的</a:t>
            </a:r>
            <a:r>
              <a:rPr lang="en-US" altLang="zh-CN" sz="1600" dirty="0"/>
              <a:t>Code</a:t>
            </a:r>
            <a:r>
              <a:rPr lang="zh-CN" altLang="en-US" sz="1600" dirty="0"/>
              <a:t>，然而由于每个</a:t>
            </a:r>
            <a:r>
              <a:rPr lang="en-US" altLang="zh-CN" sz="1600" dirty="0"/>
              <a:t>Code</a:t>
            </a:r>
            <a:r>
              <a:rPr lang="zh-CN" altLang="en-US" sz="1600" dirty="0"/>
              <a:t>仅允许使用一次，导致抓到的</a:t>
            </a:r>
            <a:r>
              <a:rPr lang="en-US" altLang="zh-CN" sz="1600" dirty="0"/>
              <a:t>Code</a:t>
            </a:r>
            <a:r>
              <a:rPr lang="zh-CN" altLang="en-US" sz="1600" dirty="0"/>
              <a:t>都是失效的。</a:t>
            </a:r>
            <a:endParaRPr lang="en-US" altLang="zh-CN" sz="1600" dirty="0"/>
          </a:p>
          <a:p>
            <a:r>
              <a:rPr lang="zh-CN" altLang="en-US" sz="1600" dirty="0"/>
              <a:t>解决方案： 使用脚本，结合小程序源代码包来生成</a:t>
            </a:r>
            <a:r>
              <a:rPr lang="en-US" altLang="zh-CN" sz="1600" dirty="0"/>
              <a:t>Code</a:t>
            </a:r>
            <a:r>
              <a:rPr lang="zh-CN" altLang="en-US" sz="1600" dirty="0"/>
              <a:t>，以确保测试时能够持续使用有效的</a:t>
            </a:r>
            <a:r>
              <a:rPr lang="en-US" altLang="zh-CN" sz="1600" dirty="0"/>
              <a:t>Code</a:t>
            </a:r>
            <a:r>
              <a:rPr lang="zh-CN" altLang="en-US" sz="1600" dirty="0"/>
              <a:t>。</a:t>
            </a:r>
          </a:p>
          <a:p>
            <a:pPr marL="0" marR="0" lvl="0" indent="0" algn="just" defTabSz="909320" rtl="0" eaLnBrk="1" fontAlgn="base" latinLnBrk="0" hangingPunct="1">
              <a:lnSpc>
                <a:spcPts val="12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961766" y="4673501"/>
            <a:ext cx="4058437" cy="17235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在测试过程中，我们需要明确覆盖准则以确保全面的测试覆盖率。理想情况是全部使用全对偶覆盖，但是那样工作量较大。</a:t>
            </a:r>
            <a:endParaRPr lang="en-US" altLang="zh-CN" sz="1600" dirty="0"/>
          </a:p>
          <a:p>
            <a:r>
              <a:rPr lang="zh-CN" altLang="en-US" sz="1600" dirty="0"/>
              <a:t>解决方案： 大部分情况下，我们采用全对偶覆盖，以确保各种可能的组合都得到测试。对于参数个数多的接口，要求必须至少满足基本值覆盖准则，以确保测试用例的覆盖度。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963801" y="1643239"/>
            <a:ext cx="253394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/>
              <a:t>用户</a:t>
            </a:r>
            <a:r>
              <a:rPr lang="en-US" altLang="zh-CN" b="1" dirty="0"/>
              <a:t>Cookie</a:t>
            </a:r>
            <a:r>
              <a:rPr lang="zh-CN" altLang="en-US" b="1" dirty="0"/>
              <a:t>获取问题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36"/>
          <p:cNvSpPr txBox="1">
            <a:spLocks noChangeArrowheads="1"/>
          </p:cNvSpPr>
          <p:nvPr/>
        </p:nvSpPr>
        <p:spPr bwMode="auto">
          <a:xfrm>
            <a:off x="963801" y="4236997"/>
            <a:ext cx="234964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/>
              <a:t>小程序</a:t>
            </a:r>
            <a:r>
              <a:rPr lang="en-US" altLang="zh-CN" b="1" dirty="0"/>
              <a:t>Code</a:t>
            </a:r>
            <a:r>
              <a:rPr lang="zh-CN" altLang="en-US" b="1" dirty="0"/>
              <a:t>获取问题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7966817" y="1643239"/>
            <a:ext cx="280583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/>
              <a:t>Postman</a:t>
            </a:r>
            <a:r>
              <a:rPr lang="zh-CN" altLang="en-US" b="1" dirty="0"/>
              <a:t>脚本的编写与执行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7961767" y="4024224"/>
            <a:ext cx="2388493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093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覆盖准则的选取</a:t>
            </a:r>
          </a:p>
        </p:txBody>
      </p:sp>
      <p:grpSp>
        <p:nvGrpSpPr>
          <p:cNvPr id="16" name="Group 46"/>
          <p:cNvGrpSpPr/>
          <p:nvPr/>
        </p:nvGrpSpPr>
        <p:grpSpPr bwMode="auto">
          <a:xfrm>
            <a:off x="4741721" y="2433282"/>
            <a:ext cx="2708559" cy="2708559"/>
            <a:chOff x="2155" y="930"/>
            <a:chExt cx="1814" cy="1814"/>
          </a:xfrm>
        </p:grpSpPr>
        <p:sp>
          <p:nvSpPr>
            <p:cNvPr id="17" name="椭圆 168"/>
            <p:cNvSpPr>
              <a:spLocks noChangeArrowheads="1"/>
            </p:cNvSpPr>
            <p:nvPr/>
          </p:nvSpPr>
          <p:spPr bwMode="auto">
            <a:xfrm rot="2700000">
              <a:off x="2769" y="930"/>
              <a:ext cx="1200" cy="1200"/>
            </a:xfrm>
            <a:custGeom>
              <a:avLst/>
              <a:gdLst>
                <a:gd name="T0" fmla="*/ 0 w 2207694"/>
                <a:gd name="T1" fmla="*/ 0 h 2207694"/>
                <a:gd name="T2" fmla="*/ 0 w 2207694"/>
                <a:gd name="T3" fmla="*/ 0 h 2207694"/>
                <a:gd name="T4" fmla="*/ 0 w 2207694"/>
                <a:gd name="T5" fmla="*/ 0 h 2207694"/>
                <a:gd name="T6" fmla="*/ 0 w 2207694"/>
                <a:gd name="T7" fmla="*/ 0 h 2207694"/>
                <a:gd name="T8" fmla="*/ 0 w 2207694"/>
                <a:gd name="T9" fmla="*/ 0 h 2207694"/>
                <a:gd name="T10" fmla="*/ 0 w 2207694"/>
                <a:gd name="T11" fmla="*/ 0 h 2207694"/>
                <a:gd name="T12" fmla="*/ 0 w 2207694"/>
                <a:gd name="T13" fmla="*/ 0 h 2207694"/>
                <a:gd name="T14" fmla="*/ 0 w 2207694"/>
                <a:gd name="T15" fmla="*/ 0 h 2207694"/>
                <a:gd name="T16" fmla="*/ 0 w 2207694"/>
                <a:gd name="T17" fmla="*/ 0 h 2207694"/>
                <a:gd name="T18" fmla="*/ 0 w 2207694"/>
                <a:gd name="T19" fmla="*/ 0 h 2207694"/>
                <a:gd name="T20" fmla="*/ 0 w 2207694"/>
                <a:gd name="T21" fmla="*/ 0 h 2207694"/>
                <a:gd name="T22" fmla="*/ 0 w 2207694"/>
                <a:gd name="T23" fmla="*/ 0 h 2207694"/>
                <a:gd name="T24" fmla="*/ 0 w 2207694"/>
                <a:gd name="T25" fmla="*/ 0 h 2207694"/>
                <a:gd name="T26" fmla="*/ 0 w 2207694"/>
                <a:gd name="T27" fmla="*/ 0 h 2207694"/>
                <a:gd name="T28" fmla="*/ 0 w 2207694"/>
                <a:gd name="T29" fmla="*/ 0 h 2207694"/>
                <a:gd name="T30" fmla="*/ 0 w 2207694"/>
                <a:gd name="T31" fmla="*/ 0 h 2207694"/>
                <a:gd name="T32" fmla="*/ 0 w 2207694"/>
                <a:gd name="T33" fmla="*/ 0 h 2207694"/>
                <a:gd name="T34" fmla="*/ 0 w 2207694"/>
                <a:gd name="T35" fmla="*/ 0 h 2207694"/>
                <a:gd name="T36" fmla="*/ 0 w 2207694"/>
                <a:gd name="T37" fmla="*/ 0 h 220769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4"/>
                <a:gd name="T58" fmla="*/ 0 h 2207694"/>
                <a:gd name="T59" fmla="*/ 2207694 w 2207694"/>
                <a:gd name="T60" fmla="*/ 2207694 h 220769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lnTo>
                    <a:pt x="1240201" y="2198410"/>
                  </a:ln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lnTo>
                    <a:pt x="1396176" y="2167304"/>
                  </a:ln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43536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61"/>
            <p:cNvSpPr>
              <a:spLocks noChangeArrowheads="1"/>
            </p:cNvSpPr>
            <p:nvPr/>
          </p:nvSpPr>
          <p:spPr bwMode="auto">
            <a:xfrm rot="2700000">
              <a:off x="2163" y="938"/>
              <a:ext cx="1200" cy="1200"/>
            </a:xfrm>
            <a:custGeom>
              <a:avLst/>
              <a:gdLst>
                <a:gd name="T0" fmla="*/ 0 w 2207690"/>
                <a:gd name="T1" fmla="*/ 0 h 2207691"/>
                <a:gd name="T2" fmla="*/ 0 w 2207690"/>
                <a:gd name="T3" fmla="*/ 0 h 2207691"/>
                <a:gd name="T4" fmla="*/ 0 w 2207690"/>
                <a:gd name="T5" fmla="*/ 0 h 2207691"/>
                <a:gd name="T6" fmla="*/ 0 w 2207690"/>
                <a:gd name="T7" fmla="*/ 0 h 2207691"/>
                <a:gd name="T8" fmla="*/ 0 w 2207690"/>
                <a:gd name="T9" fmla="*/ 0 h 2207691"/>
                <a:gd name="T10" fmla="*/ 0 w 2207690"/>
                <a:gd name="T11" fmla="*/ 0 h 2207691"/>
                <a:gd name="T12" fmla="*/ 0 w 2207690"/>
                <a:gd name="T13" fmla="*/ 0 h 2207691"/>
                <a:gd name="T14" fmla="*/ 0 w 2207690"/>
                <a:gd name="T15" fmla="*/ 0 h 2207691"/>
                <a:gd name="T16" fmla="*/ 0 w 2207690"/>
                <a:gd name="T17" fmla="*/ 0 h 2207691"/>
                <a:gd name="T18" fmla="*/ 0 w 2207690"/>
                <a:gd name="T19" fmla="*/ 0 h 2207691"/>
                <a:gd name="T20" fmla="*/ 0 w 2207690"/>
                <a:gd name="T21" fmla="*/ 0 h 2207691"/>
                <a:gd name="T22" fmla="*/ 0 w 2207690"/>
                <a:gd name="T23" fmla="*/ 0 h 2207691"/>
                <a:gd name="T24" fmla="*/ 0 w 2207690"/>
                <a:gd name="T25" fmla="*/ 0 h 2207691"/>
                <a:gd name="T26" fmla="*/ 0 w 2207690"/>
                <a:gd name="T27" fmla="*/ 0 h 2207691"/>
                <a:gd name="T28" fmla="*/ 0 w 2207690"/>
                <a:gd name="T29" fmla="*/ 0 h 2207691"/>
                <a:gd name="T30" fmla="*/ 0 w 2207690"/>
                <a:gd name="T31" fmla="*/ 0 h 2207691"/>
                <a:gd name="T32" fmla="*/ 0 w 2207690"/>
                <a:gd name="T33" fmla="*/ 0 h 2207691"/>
                <a:gd name="T34" fmla="*/ 0 w 2207690"/>
                <a:gd name="T35" fmla="*/ 0 h 2207691"/>
                <a:gd name="T36" fmla="*/ 0 w 2207690"/>
                <a:gd name="T37" fmla="*/ 0 h 22076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0"/>
                <a:gd name="T58" fmla="*/ 0 h 2207691"/>
                <a:gd name="T59" fmla="*/ 2207690 w 2207690"/>
                <a:gd name="T60" fmla="*/ 2207691 h 22076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lnTo>
                    <a:pt x="2199826" y="976772"/>
                  </a:ln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lnTo>
                    <a:pt x="2174170" y="838223"/>
                  </a:ln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62"/>
            <p:cNvSpPr>
              <a:spLocks noChangeArrowheads="1"/>
            </p:cNvSpPr>
            <p:nvPr/>
          </p:nvSpPr>
          <p:spPr bwMode="auto">
            <a:xfrm rot="2700000">
              <a:off x="2761" y="1538"/>
              <a:ext cx="1201" cy="1200"/>
            </a:xfrm>
            <a:custGeom>
              <a:avLst/>
              <a:gdLst>
                <a:gd name="T0" fmla="*/ 0 w 2207694"/>
                <a:gd name="T1" fmla="*/ 0 h 2207694"/>
                <a:gd name="T2" fmla="*/ 0 w 2207694"/>
                <a:gd name="T3" fmla="*/ 0 h 2207694"/>
                <a:gd name="T4" fmla="*/ 0 w 2207694"/>
                <a:gd name="T5" fmla="*/ 0 h 2207694"/>
                <a:gd name="T6" fmla="*/ 0 w 2207694"/>
                <a:gd name="T7" fmla="*/ 0 h 2207694"/>
                <a:gd name="T8" fmla="*/ 0 w 2207694"/>
                <a:gd name="T9" fmla="*/ 0 h 2207694"/>
                <a:gd name="T10" fmla="*/ 0 w 2207694"/>
                <a:gd name="T11" fmla="*/ 0 h 2207694"/>
                <a:gd name="T12" fmla="*/ 0 w 2207694"/>
                <a:gd name="T13" fmla="*/ 0 h 2207694"/>
                <a:gd name="T14" fmla="*/ 0 w 2207694"/>
                <a:gd name="T15" fmla="*/ 0 h 2207694"/>
                <a:gd name="T16" fmla="*/ 0 w 2207694"/>
                <a:gd name="T17" fmla="*/ 0 h 2207694"/>
                <a:gd name="T18" fmla="*/ 0 w 2207694"/>
                <a:gd name="T19" fmla="*/ 0 h 2207694"/>
                <a:gd name="T20" fmla="*/ 0 w 2207694"/>
                <a:gd name="T21" fmla="*/ 0 h 2207694"/>
                <a:gd name="T22" fmla="*/ 0 w 2207694"/>
                <a:gd name="T23" fmla="*/ 0 h 2207694"/>
                <a:gd name="T24" fmla="*/ 0 w 2207694"/>
                <a:gd name="T25" fmla="*/ 0 h 2207694"/>
                <a:gd name="T26" fmla="*/ 0 w 2207694"/>
                <a:gd name="T27" fmla="*/ 0 h 2207694"/>
                <a:gd name="T28" fmla="*/ 0 w 2207694"/>
                <a:gd name="T29" fmla="*/ 0 h 2207694"/>
                <a:gd name="T30" fmla="*/ 0 w 2207694"/>
                <a:gd name="T31" fmla="*/ 0 h 22076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07694"/>
                <a:gd name="T49" fmla="*/ 0 h 2207694"/>
                <a:gd name="T50" fmla="*/ 2207694 w 2207694"/>
                <a:gd name="T51" fmla="*/ 2207694 h 22076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63"/>
            <p:cNvSpPr>
              <a:spLocks noChangeArrowheads="1"/>
            </p:cNvSpPr>
            <p:nvPr/>
          </p:nvSpPr>
          <p:spPr bwMode="auto">
            <a:xfrm rot="2700000">
              <a:off x="2155" y="1544"/>
              <a:ext cx="1200" cy="1200"/>
            </a:xfrm>
            <a:custGeom>
              <a:avLst/>
              <a:gdLst>
                <a:gd name="T0" fmla="*/ 0 w 2207690"/>
                <a:gd name="T1" fmla="*/ 0 h 2207692"/>
                <a:gd name="T2" fmla="*/ 0 w 2207690"/>
                <a:gd name="T3" fmla="*/ 0 h 2207692"/>
                <a:gd name="T4" fmla="*/ 0 w 2207690"/>
                <a:gd name="T5" fmla="*/ 0 h 2207692"/>
                <a:gd name="T6" fmla="*/ 0 w 2207690"/>
                <a:gd name="T7" fmla="*/ 0 h 2207692"/>
                <a:gd name="T8" fmla="*/ 0 w 2207690"/>
                <a:gd name="T9" fmla="*/ 0 h 2207692"/>
                <a:gd name="T10" fmla="*/ 0 w 2207690"/>
                <a:gd name="T11" fmla="*/ 0 h 2207692"/>
                <a:gd name="T12" fmla="*/ 0 w 2207690"/>
                <a:gd name="T13" fmla="*/ 0 h 2207692"/>
                <a:gd name="T14" fmla="*/ 0 w 2207690"/>
                <a:gd name="T15" fmla="*/ 0 h 2207692"/>
                <a:gd name="T16" fmla="*/ 0 w 2207690"/>
                <a:gd name="T17" fmla="*/ 0 h 2207692"/>
                <a:gd name="T18" fmla="*/ 0 w 2207690"/>
                <a:gd name="T19" fmla="*/ 0 h 2207692"/>
                <a:gd name="T20" fmla="*/ 0 w 2207690"/>
                <a:gd name="T21" fmla="*/ 0 h 2207692"/>
                <a:gd name="T22" fmla="*/ 0 w 2207690"/>
                <a:gd name="T23" fmla="*/ 0 h 2207692"/>
                <a:gd name="T24" fmla="*/ 0 w 2207690"/>
                <a:gd name="T25" fmla="*/ 0 h 2207692"/>
                <a:gd name="T26" fmla="*/ 0 w 2207690"/>
                <a:gd name="T27" fmla="*/ 0 h 2207692"/>
                <a:gd name="T28" fmla="*/ 0 w 2207690"/>
                <a:gd name="T29" fmla="*/ 0 h 2207692"/>
                <a:gd name="T30" fmla="*/ 0 w 2207690"/>
                <a:gd name="T31" fmla="*/ 0 h 2207692"/>
                <a:gd name="T32" fmla="*/ 0 w 2207690"/>
                <a:gd name="T33" fmla="*/ 0 h 2207692"/>
                <a:gd name="T34" fmla="*/ 0 w 2207690"/>
                <a:gd name="T35" fmla="*/ 0 h 2207692"/>
                <a:gd name="T36" fmla="*/ 0 w 2207690"/>
                <a:gd name="T37" fmla="*/ 0 h 22076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0"/>
                <a:gd name="T58" fmla="*/ 0 h 2207692"/>
                <a:gd name="T59" fmla="*/ 2207690 w 2207690"/>
                <a:gd name="T60" fmla="*/ 2207692 h 22076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lnTo>
                    <a:pt x="2195631" y="1258405"/>
                  </a:ln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lnTo>
                    <a:pt x="2207690" y="1103924"/>
                  </a:ln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43536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椭圆 23"/>
          <p:cNvSpPr>
            <a:spLocks noChangeArrowheads="1"/>
          </p:cNvSpPr>
          <p:nvPr/>
        </p:nvSpPr>
        <p:spPr bwMode="auto">
          <a:xfrm>
            <a:off x="5343457" y="3040991"/>
            <a:ext cx="1494635" cy="1494634"/>
          </a:xfrm>
          <a:prstGeom prst="ellipse">
            <a:avLst/>
          </a:prstGeom>
          <a:solidFill>
            <a:srgbClr val="F2F2F2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479292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测试成果</a:t>
              </a:r>
            </a:p>
          </p:txBody>
        </p:sp>
      </p:grpSp>
      <p:pic>
        <p:nvPicPr>
          <p:cNvPr id="11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90" y="2614077"/>
            <a:ext cx="569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2614077"/>
            <a:ext cx="6016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65" y="2629952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58"/>
          <p:cNvGrpSpPr/>
          <p:nvPr/>
        </p:nvGrpSpPr>
        <p:grpSpPr bwMode="auto">
          <a:xfrm>
            <a:off x="1208186" y="4272396"/>
            <a:ext cx="2779198" cy="1773860"/>
            <a:chOff x="4419" y="1021"/>
            <a:chExt cx="1189" cy="1188"/>
          </a:xfrm>
        </p:grpSpPr>
        <p:sp>
          <p:nvSpPr>
            <p:cNvPr id="15" name="文本框 53"/>
            <p:cNvSpPr txBox="1">
              <a:spLocks noChangeArrowheads="1"/>
            </p:cNvSpPr>
            <p:nvPr/>
          </p:nvSpPr>
          <p:spPr bwMode="auto">
            <a:xfrm>
              <a:off x="4690" y="1021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测试用例执行率</a:t>
              </a:r>
            </a:p>
          </p:txBody>
        </p:sp>
        <p:sp>
          <p:nvSpPr>
            <p:cNvPr id="16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461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个，执行用例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452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个，受阻原因：接口被弃用；无法得知合理参数</a:t>
              </a:r>
            </a:p>
          </p:txBody>
        </p:sp>
      </p:grpSp>
      <p:grpSp>
        <p:nvGrpSpPr>
          <p:cNvPr id="17" name="Group 58"/>
          <p:cNvGrpSpPr/>
          <p:nvPr/>
        </p:nvGrpSpPr>
        <p:grpSpPr bwMode="auto">
          <a:xfrm>
            <a:off x="4910109" y="4241645"/>
            <a:ext cx="2779198" cy="1464779"/>
            <a:chOff x="4419" y="980"/>
            <a:chExt cx="1189" cy="981"/>
          </a:xfrm>
        </p:grpSpPr>
        <p:sp>
          <p:nvSpPr>
            <p:cNvPr id="18" name="文本框 53"/>
            <p:cNvSpPr txBox="1">
              <a:spLocks noChangeArrowheads="1"/>
            </p:cNvSpPr>
            <p:nvPr/>
          </p:nvSpPr>
          <p:spPr bwMode="auto">
            <a:xfrm>
              <a:off x="4796" y="980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缺陷分布</a:t>
              </a:r>
            </a:p>
          </p:txBody>
        </p:sp>
        <p:sp>
          <p:nvSpPr>
            <p:cNvPr id="19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共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发现缺陷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127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个，严重缺陷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109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个，一般缺陷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个，建议缺陷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20" name="Group 58"/>
          <p:cNvGrpSpPr/>
          <p:nvPr/>
        </p:nvGrpSpPr>
        <p:grpSpPr bwMode="auto">
          <a:xfrm>
            <a:off x="8394481" y="4264932"/>
            <a:ext cx="2779198" cy="1042218"/>
            <a:chOff x="4419" y="1016"/>
            <a:chExt cx="1189" cy="698"/>
          </a:xfrm>
        </p:grpSpPr>
        <p:sp>
          <p:nvSpPr>
            <p:cNvPr id="21" name="文本框 53"/>
            <p:cNvSpPr txBox="1">
              <a:spLocks noChangeArrowheads="1"/>
            </p:cNvSpPr>
            <p:nvPr/>
          </p:nvSpPr>
          <p:spPr bwMode="auto">
            <a:xfrm>
              <a:off x="4711" y="1016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缺陷发现率</a:t>
              </a:r>
            </a:p>
          </p:txBody>
        </p:sp>
        <p:sp>
          <p:nvSpPr>
            <p:cNvPr id="22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每个失败用例都发现了对应的缺陷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E1EAD7E-E434-7827-2C4B-C425D243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92069"/>
              </p:ext>
            </p:extLst>
          </p:nvPr>
        </p:nvGraphicFramePr>
        <p:xfrm>
          <a:off x="501461" y="1317305"/>
          <a:ext cx="4316096" cy="283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C7F7133C-2730-F14C-013E-52DD7BB3E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44665"/>
              </p:ext>
            </p:extLst>
          </p:nvPr>
        </p:nvGraphicFramePr>
        <p:xfrm>
          <a:off x="4122425" y="1074202"/>
          <a:ext cx="4354566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0814B904-F6AC-72B8-1023-B32F40A37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98491"/>
              </p:ext>
            </p:extLst>
          </p:nvPr>
        </p:nvGraphicFramePr>
        <p:xfrm>
          <a:off x="8117378" y="1410615"/>
          <a:ext cx="3333403" cy="276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52622417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5x5q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5x5q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1424</Words>
  <Application>Microsoft Office PowerPoint</Application>
  <PresentationFormat>宽屏</PresentationFormat>
  <Paragraphs>176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华文仿宋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年中总结</dc:title>
  <dc:creator>第一PPT</dc:creator>
  <cp:keywords>www.1ppt.com</cp:keywords>
  <dc:description>www.1ppt.com</dc:description>
  <cp:lastModifiedBy>8618120149879</cp:lastModifiedBy>
  <cp:revision>39</cp:revision>
  <dcterms:created xsi:type="dcterms:W3CDTF">2019-10-17T01:44:00Z</dcterms:created>
  <dcterms:modified xsi:type="dcterms:W3CDTF">2024-01-03T06:19:11Z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1EC1C0F91360426D86D7FDA1924A40E1_12</vt:lpwstr>
  </property>
  <property fmtid="{D5CDD505-2E9C-101B-9397-08002B2CF9AE}" pid="3" name="KSOProductBuildVer">
    <vt:lpwstr>2052-12.1.0.15374</vt:lpwstr>
  </property>
</Properties>
</file>