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8" r:id="rId3"/>
    <p:sldId id="299" r:id="rId4"/>
    <p:sldId id="300" r:id="rId5"/>
    <p:sldId id="329" r:id="rId6"/>
    <p:sldId id="330" r:id="rId7"/>
    <p:sldId id="331" r:id="rId8"/>
    <p:sldId id="332" r:id="rId9"/>
    <p:sldId id="333" r:id="rId10"/>
    <p:sldId id="334" r:id="rId11"/>
    <p:sldId id="319" r:id="rId12"/>
    <p:sldId id="326" r:id="rId13"/>
    <p:sldId id="327" r:id="rId14"/>
    <p:sldId id="328" r:id="rId15"/>
    <p:sldId id="257" r:id="rId16"/>
    <p:sldId id="258" r:id="rId17"/>
    <p:sldId id="335" r:id="rId18"/>
    <p:sldId id="259" r:id="rId19"/>
    <p:sldId id="261" r:id="rId20"/>
    <p:sldId id="265" r:id="rId21"/>
    <p:sldId id="262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6" y="-5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7C4C8F18-0E44-1743-1547-47B01DFC45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D950E797-49DF-8754-AB2C-8CBAF8713C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3CCA-1505-47E7-9580-49EACBA5E9B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1D2E782E-B2CF-2679-E23F-3ACCC03754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70DDC1A-1987-AF0B-6447-2097AED871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83191-16A2-4718-AA60-4432C2CA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9DBF-CE24-408F-B0FF-C7E9A71AACC5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9533-9512-4105-82DF-6654EC526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408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71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72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20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7742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52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47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3CE6-4591-4214-B086-9E7E6A0AF684}" type="datetime1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240AAE5-B9E9-2256-F91C-DAEE5D07FEAB}"/>
              </a:ext>
            </a:extLst>
          </p:cNvPr>
          <p:cNvSpPr txBox="1">
            <a:spLocks/>
          </p:cNvSpPr>
          <p:nvPr userDrawn="1"/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96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32EA-2717-442B-96A0-3E443144E281}" type="datetime1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8FF7-F689-4323-9280-30987C84C9B5}" type="datetime1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70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F559-5549-463E-8DCA-E70155984377}" type="datetime1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1941211-D9F0-48AC-0002-4CFA61BB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32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B73C-DDE2-472E-BEDB-D574BBD8D7D9}" type="datetime1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4E01FD9-DB79-839F-1515-2C6AE436D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205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9BBC-1845-42CB-B4BD-14174F29BEEA}" type="datetime1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2AE676A-F875-B3D1-BDE5-19D386382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49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1EA0-E11B-4760-9AB1-B1BF61863E1D}" type="datetime1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B0320CA7-46AB-03A3-FC92-AA423E04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97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368B-976D-430E-9166-A402E437FA3F}" type="datetime1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F0DC4E-8C15-1A66-351E-326836B61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002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0604-EEE5-4CA6-9A47-BAF40111BF11}" type="datetime1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4D53A384-84FE-9897-44F7-FB59205E0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2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DB57-2362-452F-8290-7347DDDAB90C}" type="datetime1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B542395-626E-395B-B571-5625DFFC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94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26AC-9659-4350-A81E-53B3E0DCB707}" type="datetime1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0852DB3C-FEDB-6469-7997-A0063179E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08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E429-1683-4FDA-8D6C-2D932B6BC6D2}" type="datetime1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139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jp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pytorch.org/vision/main/models/generated/torchvision.models.resnet101.html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www.cs.toronto.edu/~kriz/cifar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pypi.org/project/pytorch-model-summar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vision/main/generated/torchvision.transforms.RandomApply.html#torchvision.transforms.RandomApply" TargetMode="External"/><Relationship Id="rId13" Type="http://schemas.openxmlformats.org/officeDocument/2006/relationships/hyperlink" Target="https://pytorch.org/vision/main/generated/torchvision.transforms.RandomResizedCrop.html#torchvision.transforms.RandomResizedCrop" TargetMode="External"/><Relationship Id="rId3" Type="http://schemas.openxmlformats.org/officeDocument/2006/relationships/hyperlink" Target="https://pytorch.org/vision/main/generated/torchvision.transforms.ColorJitter.html#torchvision.transforms.ColorJitter" TargetMode="External"/><Relationship Id="rId7" Type="http://schemas.openxmlformats.org/officeDocument/2006/relationships/hyperlink" Target="https://pytorch.org/vision/main/generated/torchvision.transforms.RandomAffine.html#torchvision.transforms.RandomAffine" TargetMode="External"/><Relationship Id="rId12" Type="http://schemas.openxmlformats.org/officeDocument/2006/relationships/hyperlink" Target="https://pytorch.org/vision/main/generated/torchvision.transforms.RandomPerspective.html#torchvision.transforms.RandomPerspective" TargetMode="External"/><Relationship Id="rId2" Type="http://schemas.openxmlformats.org/officeDocument/2006/relationships/hyperlink" Target="https://pytorch.org/vision/main/generated/torchvision.transforms.CenterCrop.html#torchvision.transforms.CenterCro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ytorch.org/vision/main/generated/torchvision.transforms.Pad.html#torchvision.transforms.Pad" TargetMode="External"/><Relationship Id="rId11" Type="http://schemas.openxmlformats.org/officeDocument/2006/relationships/hyperlink" Target="https://pytorch.org/vision/main/generated/torchvision.transforms.RandomHorizontalFlip.html#torchvision.transforms.RandomHorizontalFlip" TargetMode="External"/><Relationship Id="rId5" Type="http://schemas.openxmlformats.org/officeDocument/2006/relationships/hyperlink" Target="https://pytorch.org/vision/main/generated/torchvision.transforms.Grayscale.html#torchvision.transforms.Grayscale" TargetMode="External"/><Relationship Id="rId10" Type="http://schemas.openxmlformats.org/officeDocument/2006/relationships/hyperlink" Target="https://pytorch.org/vision/main/generated/torchvision.transforms.RandomGrayscale.html#torchvision.transforms.RandomGrayscale" TargetMode="External"/><Relationship Id="rId4" Type="http://schemas.openxmlformats.org/officeDocument/2006/relationships/hyperlink" Target="https://pytorch.org/vision/main/generated/torchvision.transforms.FiveCrop.html#torchvision.transforms.FiveCrop" TargetMode="External"/><Relationship Id="rId9" Type="http://schemas.openxmlformats.org/officeDocument/2006/relationships/hyperlink" Target="https://pytorch.org/vision/main/generated/torchvision.transforms.RandomCrop.html#torchvision.transforms.RandomCrop" TargetMode="External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owardsdatascience.com/understanding-pytorch-with-an-example-a-step-by-step-tutorial-81fc5f8c4e8e#5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c.ncku.edu.tw/download/" TargetMode="External"/><Relationship Id="rId4" Type="http://schemas.openxmlformats.org/officeDocument/2006/relationships/hyperlink" Target="https://opencv.org/releas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b" anchorCtr="0">
            <a:noAutofit/>
          </a:bodyPr>
          <a:lstStyle/>
          <a:p>
            <a:pPr>
              <a:buSzPct val="25000"/>
            </a:pPr>
            <a:r>
              <a:rPr lang="zh-TW" altLang="en-US" sz="2700" b="1" dirty="0">
                <a:ea typeface="Arial"/>
                <a:cs typeface="Arial"/>
                <a:sym typeface="Arial"/>
              </a:rPr>
              <a:t>影像處理、電腦視覺及深度學習概論</a:t>
            </a:r>
            <a:r>
              <a:rPr lang="en-US" altLang="zh-TW" sz="2700" b="1" dirty="0">
                <a:ea typeface="Arial"/>
                <a:cs typeface="Arial"/>
                <a:sym typeface="Arial"/>
              </a:rPr>
              <a:t/>
            </a:r>
            <a:br>
              <a:rPr lang="en-US" altLang="zh-TW" sz="2700" b="1" dirty="0">
                <a:ea typeface="Arial"/>
                <a:cs typeface="Arial"/>
                <a:sym typeface="Arial"/>
              </a:rPr>
            </a:br>
            <a:r>
              <a:rPr lang="zh-TW" altLang="en-US" sz="2700" b="1" dirty="0">
                <a:ea typeface="Arial"/>
                <a:cs typeface="Arial"/>
                <a:sym typeface="Arial"/>
              </a:rPr>
              <a:t> </a:t>
            </a:r>
            <a:r>
              <a:rPr lang="en-US" altLang="zh-TW" sz="2700" b="1" dirty="0">
                <a:ea typeface="Arial"/>
                <a:cs typeface="Arial"/>
                <a:sym typeface="Arial"/>
              </a:rPr>
              <a:t>(Introduction to Image Processing, Computer Vision and Deep Learning)</a:t>
            </a:r>
            <a:r>
              <a:rPr lang="zh-TW" altLang="en-US" sz="2700" dirty="0">
                <a:ea typeface="Arial"/>
                <a:cs typeface="Arial"/>
                <a:sym typeface="Arial"/>
              </a:rPr>
              <a:t/>
            </a:r>
            <a:br>
              <a:rPr lang="zh-TW" altLang="en-US" sz="2700" dirty="0">
                <a:ea typeface="Arial"/>
                <a:cs typeface="Arial"/>
                <a:sym typeface="Arial"/>
              </a:rPr>
            </a:br>
            <a:r>
              <a:rPr lang="zh-TW" altLang="en-US" sz="2700" dirty="0">
                <a:ea typeface="Arial"/>
                <a:cs typeface="Arial"/>
                <a:sym typeface="Arial"/>
              </a:rPr>
              <a:t/>
            </a:r>
            <a:br>
              <a:rPr lang="zh-TW" altLang="en-US" sz="2700" dirty="0">
                <a:ea typeface="Arial"/>
                <a:cs typeface="Arial"/>
                <a:sym typeface="Arial"/>
              </a:rPr>
            </a:br>
            <a:r>
              <a:rPr lang="en-US" altLang="zh-TW" sz="2700" dirty="0">
                <a:ea typeface="Arial"/>
                <a:cs typeface="Arial"/>
                <a:sym typeface="Arial"/>
              </a:rPr>
              <a:t>Homework 1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TA:</a:t>
            </a:r>
          </a:p>
          <a:p>
            <a:pPr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        </a:t>
            </a:r>
            <a:r>
              <a:rPr lang="zh-TW" altLang="en-US" sz="2000" dirty="0">
                <a:latin typeface="+mj-lt"/>
                <a:ea typeface="Arial"/>
                <a:cs typeface="Arial"/>
                <a:sym typeface="Arial"/>
              </a:rPr>
              <a:t>少鈞</a:t>
            </a: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: nckubot65904@gmail.com</a:t>
            </a:r>
          </a:p>
          <a:p>
            <a:pPr indent="1815704" algn="l">
              <a:buSzPct val="25000"/>
            </a:pPr>
            <a:endParaRPr lang="en-US" altLang="zh-TW" sz="2000" dirty="0">
              <a:latin typeface="+mj-lt"/>
              <a:ea typeface="Arial"/>
              <a:cs typeface="Arial"/>
              <a:sym typeface="Arial"/>
            </a:endParaRP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Office Hour: 14:00~16:00, Mon.</a:t>
            </a: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		       10:00~12:00, Fri.</a:t>
            </a: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	At CSIE 9F Robotics Lab.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5">
            <a:extLst>
              <a:ext uri="{FF2B5EF4-FFF2-40B4-BE49-F238E27FC236}">
                <a16:creationId xmlns:a16="http://schemas.microsoft.com/office/drawing/2014/main" xmlns="" id="{D862B547-D028-0316-F7DD-27541FE9EB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49053" indent="-1949053"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1.4</a:t>
            </a:r>
            <a:r>
              <a:rPr lang="zh-TW" altLang="en-US" sz="2800" b="1" dirty="0">
                <a:ea typeface="Arial"/>
                <a:cs typeface="Arial"/>
                <a:sym typeface="Arial"/>
              </a:rPr>
              <a:t> </a:t>
            </a:r>
            <a:r>
              <a:rPr lang="en-US" altLang="zh-TW" sz="2800" b="1" dirty="0">
                <a:ea typeface="Arial"/>
                <a:cs typeface="Arial"/>
                <a:sym typeface="Arial"/>
              </a:rPr>
              <a:t>Blending (5%) </a:t>
            </a:r>
            <a:r>
              <a:rPr lang="zh-TW" altLang="en-US" sz="2800" b="1" dirty="0"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" name="Shape 156">
            <a:extLst>
              <a:ext uri="{FF2B5EF4-FFF2-40B4-BE49-F238E27FC236}">
                <a16:creationId xmlns:a16="http://schemas.microsoft.com/office/drawing/2014/main" xmlns="" id="{BA528A3C-FD18-8141-DB42-05DF223A7CF9}"/>
              </a:ext>
            </a:extLst>
          </p:cNvPr>
          <p:cNvSpPr txBox="1">
            <a:spLocks/>
          </p:cNvSpPr>
          <p:nvPr/>
        </p:nvSpPr>
        <p:spPr>
          <a:xfrm>
            <a:off x="248366" y="412306"/>
            <a:ext cx="8838704" cy="242389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2 images, “Dog_Strong.jpg” and “Dog_Weak.jpg” 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Q: 1) Combine two images (Dog_Strong.jpg and Dog_Weak.jpg).</a:t>
            </a:r>
            <a:br>
              <a:rPr lang="en-US" altLang="zh-TW" sz="1800" dirty="0">
                <a:latin typeface="+mj-lt"/>
                <a:ea typeface="Arial"/>
                <a:cs typeface="Arial"/>
                <a:sym typeface="Arial"/>
              </a:rPr>
            </a:b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2) Use </a:t>
            </a:r>
            <a:r>
              <a:rPr lang="en-US" altLang="zh-TW" sz="1800" dirty="0">
                <a:latin typeface="+mj-lt"/>
              </a:rPr>
              <a:t>Trackbar</a:t>
            </a:r>
            <a:r>
              <a:rPr lang="en-US" altLang="zh-TW" sz="1800" dirty="0">
                <a:latin typeface="+mj-lt"/>
                <a:cs typeface="Arial"/>
                <a:sym typeface="Arial"/>
              </a:rPr>
              <a:t> to change the weights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and show the result in the new</a:t>
            </a:r>
            <a:r>
              <a:rPr lang="zh-TW" altLang="en-US" sz="1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window.</a:t>
            </a:r>
            <a:endParaRPr lang="en-US" altLang="zh-TW" sz="1800" dirty="0">
              <a:latin typeface="+mj-lt"/>
            </a:endParaRPr>
          </a:p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</a:rPr>
              <a:t>Hint:</a:t>
            </a:r>
            <a:endParaRPr lang="en-US" altLang="zh-TW" dirty="0">
              <a:latin typeface="+mj-lt"/>
            </a:endParaRP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 50 ~ 52</a:t>
            </a: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cv2.addWeighted(), cv2.createTrackbar()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31281E20-12C5-0B30-0566-D86E124D58C8}"/>
              </a:ext>
            </a:extLst>
          </p:cNvPr>
          <p:cNvGrpSpPr/>
          <p:nvPr/>
        </p:nvGrpSpPr>
        <p:grpSpPr>
          <a:xfrm>
            <a:off x="4083989" y="2535928"/>
            <a:ext cx="4811645" cy="2010784"/>
            <a:chOff x="3681777" y="3052576"/>
            <a:chExt cx="4811645" cy="2010784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xmlns="" id="{F53D364E-0EC6-D71C-77B9-5CB089DCD534}"/>
                </a:ext>
              </a:extLst>
            </p:cNvPr>
            <p:cNvGrpSpPr/>
            <p:nvPr/>
          </p:nvGrpSpPr>
          <p:grpSpPr>
            <a:xfrm>
              <a:off x="3681777" y="3078695"/>
              <a:ext cx="2119082" cy="1820295"/>
              <a:chOff x="4202510" y="1811692"/>
              <a:chExt cx="2119082" cy="1820295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xmlns="" id="{67A79CA6-9CEC-2234-8CC8-8677032385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46" t="732" r="1620" b="732"/>
              <a:stretch/>
            </p:blipFill>
            <p:spPr>
              <a:xfrm>
                <a:off x="4202510" y="1811692"/>
                <a:ext cx="2119082" cy="1820295"/>
              </a:xfrm>
              <a:prstGeom prst="rect">
                <a:avLst/>
              </a:prstGeom>
            </p:spPr>
          </p:pic>
          <p:sp>
            <p:nvSpPr>
              <p:cNvPr id="13" name="Shape 166">
                <a:extLst>
                  <a:ext uri="{FF2B5EF4-FFF2-40B4-BE49-F238E27FC236}">
                    <a16:creationId xmlns:a16="http://schemas.microsoft.com/office/drawing/2014/main" xmlns="" id="{70CA5DC6-7DFA-7883-518E-03FCF79244E3}"/>
                  </a:ext>
                </a:extLst>
              </p:cNvPr>
              <p:cNvSpPr/>
              <p:nvPr/>
            </p:nvSpPr>
            <p:spPr>
              <a:xfrm>
                <a:off x="4903627" y="1976184"/>
                <a:ext cx="119890" cy="134012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xmlns="" id="{CF713AF2-6564-C972-95C2-838C43EFD620}"/>
                </a:ext>
              </a:extLst>
            </p:cNvPr>
            <p:cNvGrpSpPr/>
            <p:nvPr/>
          </p:nvGrpSpPr>
          <p:grpSpPr>
            <a:xfrm>
              <a:off x="6374340" y="3052576"/>
              <a:ext cx="2119082" cy="1820295"/>
              <a:chOff x="6374340" y="3052576"/>
              <a:chExt cx="2119082" cy="1820295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xmlns="" id="{3CB95AC7-B14D-4F88-7FBB-F87D5083E5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299" r="-1"/>
              <a:stretch/>
            </p:blipFill>
            <p:spPr>
              <a:xfrm>
                <a:off x="6374340" y="3052576"/>
                <a:ext cx="2119082" cy="1820295"/>
              </a:xfrm>
              <a:prstGeom prst="rect">
                <a:avLst/>
              </a:prstGeom>
            </p:spPr>
          </p:pic>
          <p:sp>
            <p:nvSpPr>
              <p:cNvPr id="11" name="Shape 165">
                <a:extLst>
                  <a:ext uri="{FF2B5EF4-FFF2-40B4-BE49-F238E27FC236}">
                    <a16:creationId xmlns:a16="http://schemas.microsoft.com/office/drawing/2014/main" xmlns="" id="{2FEBE8C7-E9F8-5932-75DC-91162E67203D}"/>
                  </a:ext>
                </a:extLst>
              </p:cNvPr>
              <p:cNvSpPr/>
              <p:nvPr/>
            </p:nvSpPr>
            <p:spPr>
              <a:xfrm>
                <a:off x="7858944" y="3229517"/>
                <a:ext cx="119890" cy="134012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</p:grpSp>
        <p:sp>
          <p:nvSpPr>
            <p:cNvPr id="8" name="向右箭號 1">
              <a:extLst>
                <a:ext uri="{FF2B5EF4-FFF2-40B4-BE49-F238E27FC236}">
                  <a16:creationId xmlns:a16="http://schemas.microsoft.com/office/drawing/2014/main" xmlns="" id="{48DBD967-6EAD-ABA0-7341-2B222BC17A23}"/>
                </a:ext>
              </a:extLst>
            </p:cNvPr>
            <p:cNvSpPr/>
            <p:nvPr/>
          </p:nvSpPr>
          <p:spPr>
            <a:xfrm rot="2996566">
              <a:off x="4716605" y="4760771"/>
              <a:ext cx="331138" cy="26871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+mj-lt"/>
              </a:endParaRPr>
            </a:p>
          </p:txBody>
        </p:sp>
        <p:sp>
          <p:nvSpPr>
            <p:cNvPr id="9" name="向右箭號 14">
              <a:extLst>
                <a:ext uri="{FF2B5EF4-FFF2-40B4-BE49-F238E27FC236}">
                  <a16:creationId xmlns:a16="http://schemas.microsoft.com/office/drawing/2014/main" xmlns="" id="{8D8536EB-D16E-0830-1A91-8A2BE084BF80}"/>
                </a:ext>
              </a:extLst>
            </p:cNvPr>
            <p:cNvSpPr/>
            <p:nvPr/>
          </p:nvSpPr>
          <p:spPr>
            <a:xfrm rot="7680673">
              <a:off x="6892437" y="4764171"/>
              <a:ext cx="336465" cy="2619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+mj-lt"/>
              </a:endParaRPr>
            </a:p>
          </p:txBody>
        </p:sp>
      </p:grpSp>
      <p:pic>
        <p:nvPicPr>
          <p:cNvPr id="14" name="Hw1_Q1.4_Blending">
            <a:hlinkClick r:id="" action="ppaction://media"/>
            <a:extLst>
              <a:ext uri="{FF2B5EF4-FFF2-40B4-BE49-F238E27FC236}">
                <a16:creationId xmlns:a16="http://schemas.microsoft.com/office/drawing/2014/main" xmlns="" id="{6628549B-4C00-A2E8-4B86-B9BD50CE939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00993" y="4598447"/>
            <a:ext cx="2468668" cy="211600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6FB45812-F7DD-44AC-B40E-AD80BBE353DF}"/>
              </a:ext>
            </a:extLst>
          </p:cNvPr>
          <p:cNvSpPr txBox="1"/>
          <p:nvPr/>
        </p:nvSpPr>
        <p:spPr>
          <a:xfrm>
            <a:off x="4342011" y="453969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lt"/>
              </a:rPr>
              <a:t>Demo: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xmlns="" id="{E566124C-AE6F-9AA8-09EB-49CBD2508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906" y="2676819"/>
            <a:ext cx="2930415" cy="358525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D75D19CD-8F1D-875B-01E3-DCA2CAF0B94B}"/>
              </a:ext>
            </a:extLst>
          </p:cNvPr>
          <p:cNvSpPr/>
          <p:nvPr/>
        </p:nvSpPr>
        <p:spPr>
          <a:xfrm>
            <a:off x="626466" y="5360533"/>
            <a:ext cx="2233294" cy="591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70009221-2286-54DE-2579-9E4F79A19D4E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xmlns="" id="{CA91CAC3-AD64-4BC8-3B8A-8ACE1171E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2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2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6000"/>
          </a:xfrm>
        </p:spPr>
        <p:txBody>
          <a:bodyPr>
            <a:normAutofit fontScale="90000"/>
          </a:bodyPr>
          <a:lstStyle/>
          <a:p>
            <a:r>
              <a:rPr lang="en-US" altLang="zh-TW" sz="3100" b="1" dirty="0">
                <a:cs typeface="Arial" panose="020B0604020202020204" pitchFamily="34" charset="0"/>
              </a:rPr>
              <a:t>2</a:t>
            </a:r>
            <a:r>
              <a:rPr lang="en-US" altLang="zh-TW" sz="3100" b="1" dirty="0">
                <a:solidFill>
                  <a:schemeClr val="tx1"/>
                </a:solidFill>
                <a:cs typeface="Arial" panose="020B0604020202020204" pitchFamily="34" charset="0"/>
              </a:rPr>
              <a:t>. Image Smoothing (20%)</a:t>
            </a:r>
            <a:r>
              <a:rPr lang="zh-TW" altLang="en-US" sz="3100" b="1" dirty="0"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cs typeface="Arial" panose="020B0604020202020204" pitchFamily="34" charset="0"/>
              </a:rPr>
              <a:t>	</a:t>
            </a:r>
            <a:endParaRPr lang="zh-TW" altLang="en-US" sz="32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2800" y="486000"/>
            <a:ext cx="8438400" cy="18496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latin typeface="+mj-lt"/>
                <a:cs typeface="Arial" panose="020B0604020202020204" pitchFamily="34" charset="0"/>
              </a:rPr>
              <a:t>2.1</a:t>
            </a:r>
            <a:r>
              <a:rPr lang="zh-TW" altLang="en-US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+mj-lt"/>
                <a:ea typeface="Arial"/>
                <a:cs typeface="Arial" panose="020B0604020202020204" pitchFamily="34" charset="0"/>
              </a:rPr>
              <a:t>(6%) </a:t>
            </a:r>
            <a:r>
              <a:rPr lang="en-US" altLang="zh-TW" sz="2400" dirty="0">
                <a:latin typeface="+mj-lt"/>
                <a:cs typeface="Arial" panose="020B0604020202020204" pitchFamily="34" charset="0"/>
              </a:rPr>
              <a:t>Gaussian blur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2.2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ea typeface="Arial"/>
                <a:cs typeface="Arial" panose="020B0604020202020204" pitchFamily="34" charset="0"/>
              </a:rPr>
              <a:t>(7%)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Bilateral filter</a:t>
            </a:r>
            <a:endParaRPr lang="en-US" altLang="zh-TW" dirty="0">
              <a:latin typeface="+mj-lt"/>
              <a:ea typeface="Arial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2.3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ea typeface="Arial"/>
                <a:cs typeface="Arial" panose="020B0604020202020204" pitchFamily="34" charset="0"/>
              </a:rPr>
              <a:t>(7%)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Median filter</a:t>
            </a:r>
            <a:endParaRPr lang="en-US" altLang="zh-TW" dirty="0">
              <a:latin typeface="+mj-lt"/>
              <a:ea typeface="Arial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en-US" altLang="zh-TW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D53B9BEE-E36A-4EE2-AC2C-26A70142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931" y="2644588"/>
            <a:ext cx="3743325" cy="32004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61BCC3A-B017-F9DF-E1AB-037B4B3F5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01487AA-C0F2-CE97-CC46-659B27BC5D76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34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0" y="2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lvl="0"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2.1 </a:t>
            </a:r>
            <a:r>
              <a:rPr lang="en-US" altLang="zh-TW" sz="2800" b="1" dirty="0">
                <a:cs typeface="Arial" panose="020B0604020202020204" pitchFamily="34" charset="0"/>
              </a:rPr>
              <a:t>Gaussian Blur</a:t>
            </a:r>
            <a:endParaRPr lang="zh-TW" altLang="en-US" sz="2800" b="1" dirty="0">
              <a:cs typeface="Arial"/>
              <a:sym typeface="Arial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70A943AC-1A2E-78E9-FADE-6E6A30C498E8}"/>
              </a:ext>
            </a:extLst>
          </p:cNvPr>
          <p:cNvGrpSpPr/>
          <p:nvPr/>
        </p:nvGrpSpPr>
        <p:grpSpPr>
          <a:xfrm>
            <a:off x="425675" y="3649486"/>
            <a:ext cx="3743325" cy="3200400"/>
            <a:chOff x="641387" y="2504131"/>
            <a:chExt cx="3743325" cy="32004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xmlns="" id="{58278978-BF95-4C51-B5CC-83D4DCFDA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387" y="2504131"/>
              <a:ext cx="3743325" cy="3200400"/>
            </a:xfrm>
            <a:prstGeom prst="rect">
              <a:avLst/>
            </a:prstGeom>
          </p:spPr>
        </p:pic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xmlns="" id="{698CA353-5DBD-432D-B8B3-02E07862956E}"/>
                </a:ext>
              </a:extLst>
            </p:cNvPr>
            <p:cNvSpPr/>
            <p:nvPr/>
          </p:nvSpPr>
          <p:spPr>
            <a:xfrm>
              <a:off x="1184992" y="3300562"/>
              <a:ext cx="2423868" cy="6328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15" name="Picture 2" descr="Discrete approximation of the Gaussian kernels 3x3, 5x5, 7x7 | Download  Scientific Diagram">
            <a:extLst>
              <a:ext uri="{FF2B5EF4-FFF2-40B4-BE49-F238E27FC236}">
                <a16:creationId xmlns:a16="http://schemas.microsoft.com/office/drawing/2014/main" xmlns="" id="{9081240F-D2B3-4EAC-BC84-35E2DCD2B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68" y="2492595"/>
            <a:ext cx="4475703" cy="15322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56">
            <a:extLst>
              <a:ext uri="{FF2B5EF4-FFF2-40B4-BE49-F238E27FC236}">
                <a16:creationId xmlns:a16="http://schemas.microsoft.com/office/drawing/2014/main" xmlns="" id="{D3689B29-39D3-9C20-5409-54E2FA4EFDC0}"/>
              </a:ext>
            </a:extLst>
          </p:cNvPr>
          <p:cNvSpPr txBox="1">
            <a:spLocks/>
          </p:cNvSpPr>
          <p:nvPr/>
        </p:nvSpPr>
        <p:spPr>
          <a:xfrm>
            <a:off x="193730" y="390758"/>
            <a:ext cx="8756542" cy="2867972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“image1.jpg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+mj-lt"/>
                <a:ea typeface="Arial"/>
                <a:cs typeface="Arial"/>
                <a:sym typeface="Arial"/>
              </a:rPr>
              <a:t>   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Define: gaussian magnitude 0 ~ 10,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Condition1. magnitude = m &gt; 0 then Apply gaussian filter k x k to “image1.jpg” (k=2m+1)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Condition2. magnitude = m = 0 then output “image1.jpg”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   Q: Use 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Trackbar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to change the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magnitude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and show the result in the popup window.</a:t>
            </a:r>
            <a:endParaRPr lang="en-US" altLang="zh-TW" sz="1800" dirty="0">
              <a:latin typeface="+mj-lt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</a:rPr>
              <a:t>Hint:</a:t>
            </a:r>
            <a:endParaRPr lang="en-US" altLang="zh-TW" dirty="0">
              <a:latin typeface="+mj-lt"/>
            </a:endParaRP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 50 ~ 52, p.109~115</a:t>
            </a: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cv2.GaussianBlur(), cv2.createTrackbar()</a:t>
            </a:r>
          </a:p>
        </p:txBody>
      </p:sp>
      <p:sp>
        <p:nvSpPr>
          <p:cNvPr id="10" name="向右箭號 14">
            <a:extLst>
              <a:ext uri="{FF2B5EF4-FFF2-40B4-BE49-F238E27FC236}">
                <a16:creationId xmlns:a16="http://schemas.microsoft.com/office/drawing/2014/main" xmlns="" id="{91C2368F-BA32-A3EE-9FA5-4F8C9C02C350}"/>
              </a:ext>
            </a:extLst>
          </p:cNvPr>
          <p:cNvSpPr/>
          <p:nvPr/>
        </p:nvSpPr>
        <p:spPr>
          <a:xfrm>
            <a:off x="6530559" y="5464369"/>
            <a:ext cx="398719" cy="1822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0864909E-2BFB-82B6-216B-6ECC80B96703}"/>
              </a:ext>
            </a:extLst>
          </p:cNvPr>
          <p:cNvSpPr txBox="1"/>
          <p:nvPr/>
        </p:nvSpPr>
        <p:spPr>
          <a:xfrm>
            <a:off x="4454588" y="4293613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lt"/>
              </a:rPr>
              <a:t>image1.jpg</a:t>
            </a:r>
            <a:endParaRPr lang="zh-TW" altLang="en-US" dirty="0">
              <a:latin typeface="+mj-lt"/>
            </a:endParaRPr>
          </a:p>
        </p:txBody>
      </p:sp>
      <p:pic>
        <p:nvPicPr>
          <p:cNvPr id="12" name="圖片 11" descr="一張含有 文字, 個人, 女性 的圖片&#10;&#10;自動產生的描述">
            <a:extLst>
              <a:ext uri="{FF2B5EF4-FFF2-40B4-BE49-F238E27FC236}">
                <a16:creationId xmlns:a16="http://schemas.microsoft.com/office/drawing/2014/main" xmlns="" id="{4E3B2636-D86F-A84E-AA3D-E93FCD57F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34" y="4662945"/>
            <a:ext cx="1911190" cy="191119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84270CCA-8490-0538-F883-67CBCAACB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347" y="4168487"/>
            <a:ext cx="1911190" cy="2437993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xmlns="" id="{A9A6C1F9-ABDD-40D3-A458-2113CC937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F8B7BB4C-8095-C1FA-9B50-CD26D934CF6E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24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0" y="2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lvl="0"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2.2 </a:t>
            </a:r>
            <a:r>
              <a:rPr lang="en-US" altLang="zh-TW" sz="2800" b="1" dirty="0">
                <a:cs typeface="Arial" panose="020B0604020202020204" pitchFamily="34" charset="0"/>
              </a:rPr>
              <a:t>Bilateral Filter</a:t>
            </a:r>
            <a:endParaRPr lang="zh-TW" altLang="en-US" sz="2800" b="1" dirty="0">
              <a:cs typeface="Arial"/>
              <a:sym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9D8AF8FA-22A3-357D-F2A4-630CC3F96ED0}"/>
              </a:ext>
            </a:extLst>
          </p:cNvPr>
          <p:cNvGrpSpPr/>
          <p:nvPr/>
        </p:nvGrpSpPr>
        <p:grpSpPr>
          <a:xfrm>
            <a:off x="546378" y="3555157"/>
            <a:ext cx="3743325" cy="3200400"/>
            <a:chOff x="546378" y="3555157"/>
            <a:chExt cx="3743325" cy="320040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xmlns="" id="{9B6907D4-D686-40AD-B76A-E87634E28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378" y="3555157"/>
              <a:ext cx="3743325" cy="3200400"/>
            </a:xfrm>
            <a:prstGeom prst="rect">
              <a:avLst/>
            </a:prstGeom>
          </p:spPr>
        </p:pic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xmlns="" id="{4B637D89-8D49-404E-BA2B-5628E17EDA20}"/>
                </a:ext>
              </a:extLst>
            </p:cNvPr>
            <p:cNvSpPr/>
            <p:nvPr/>
          </p:nvSpPr>
          <p:spPr>
            <a:xfrm>
              <a:off x="1084495" y="5009225"/>
              <a:ext cx="2423868" cy="6328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9D3D29D1-DC93-4733-9241-CA57A0BB057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3035" y="2135920"/>
            <a:ext cx="3328200" cy="2383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hape 156">
            <a:extLst>
              <a:ext uri="{FF2B5EF4-FFF2-40B4-BE49-F238E27FC236}">
                <a16:creationId xmlns:a16="http://schemas.microsoft.com/office/drawing/2014/main" xmlns="" id="{60A51A75-593E-6634-EB7D-B9C0EF4CC846}"/>
              </a:ext>
            </a:extLst>
          </p:cNvPr>
          <p:cNvSpPr txBox="1">
            <a:spLocks/>
          </p:cNvSpPr>
          <p:nvPr/>
        </p:nvSpPr>
        <p:spPr>
          <a:xfrm>
            <a:off x="201475" y="385968"/>
            <a:ext cx="8724946" cy="2867972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“image1.jpg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Define: gaussian magnitude 0 ~ 10,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Condition1. magnitude = m &gt; 0 then Apply bilateral filter k x k to “image1.jpg” (k=2m+1)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Condition2. magnitude = m = 0 then output “image1.jpg”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   Q: Use 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Trackbar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to change the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magnitude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and show the result in the popup window.</a:t>
            </a:r>
            <a:endParaRPr lang="en-US" altLang="zh-TW" sz="1800" dirty="0"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+mj-lt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</a:rPr>
              <a:t>Hint:</a:t>
            </a:r>
            <a:endParaRPr lang="en-US" altLang="zh-TW" dirty="0">
              <a:latin typeface="+mj-lt"/>
            </a:endParaRP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 50 ~ 52, p.109~115</a:t>
            </a: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cv2.bilateralFilter(), cv2.createTrackbar()</a:t>
            </a:r>
          </a:p>
        </p:txBody>
      </p:sp>
      <p:sp>
        <p:nvSpPr>
          <p:cNvPr id="10" name="向右箭號 14">
            <a:extLst>
              <a:ext uri="{FF2B5EF4-FFF2-40B4-BE49-F238E27FC236}">
                <a16:creationId xmlns:a16="http://schemas.microsoft.com/office/drawing/2014/main" xmlns="" id="{646ACE01-B02D-B346-89CC-19A4559192A1}"/>
              </a:ext>
            </a:extLst>
          </p:cNvPr>
          <p:cNvSpPr/>
          <p:nvPr/>
        </p:nvSpPr>
        <p:spPr>
          <a:xfrm>
            <a:off x="6756413" y="5580485"/>
            <a:ext cx="398719" cy="1822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E8713F59-BA85-46C4-EF79-1BFDBFEA81C5}"/>
              </a:ext>
            </a:extLst>
          </p:cNvPr>
          <p:cNvSpPr txBox="1"/>
          <p:nvPr/>
        </p:nvSpPr>
        <p:spPr>
          <a:xfrm>
            <a:off x="5008857" y="4572447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lt"/>
              </a:rPr>
              <a:t>image1.jpg</a:t>
            </a:r>
            <a:endParaRPr lang="zh-TW" altLang="en-US" dirty="0">
              <a:latin typeface="+mj-lt"/>
            </a:endParaRPr>
          </a:p>
        </p:txBody>
      </p:sp>
      <p:pic>
        <p:nvPicPr>
          <p:cNvPr id="14" name="圖片 13" descr="一張含有 文字, 個人, 女性 的圖片&#10;&#10;自動產生的描述">
            <a:extLst>
              <a:ext uri="{FF2B5EF4-FFF2-40B4-BE49-F238E27FC236}">
                <a16:creationId xmlns:a16="http://schemas.microsoft.com/office/drawing/2014/main" xmlns="" id="{524C5CD9-E607-5587-9C2D-406B6794F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13" y="4971157"/>
            <a:ext cx="1602978" cy="160297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96B0CD5F-2C4E-DAE1-0FA7-E07966ED8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454" y="4534904"/>
            <a:ext cx="1602978" cy="2039231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xmlns="" id="{7BFD0421-C7E3-C3A9-D727-8E3C4D804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53CB66C0-0DD1-3DFC-366D-672975D97080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68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6">
            <a:extLst>
              <a:ext uri="{FF2B5EF4-FFF2-40B4-BE49-F238E27FC236}">
                <a16:creationId xmlns:a16="http://schemas.microsoft.com/office/drawing/2014/main" xmlns="" id="{E90F87A3-0B4D-561F-CC7C-27F2DE413BCC}"/>
              </a:ext>
            </a:extLst>
          </p:cNvPr>
          <p:cNvSpPr txBox="1">
            <a:spLocks/>
          </p:cNvSpPr>
          <p:nvPr/>
        </p:nvSpPr>
        <p:spPr>
          <a:xfrm>
            <a:off x="201475" y="395585"/>
            <a:ext cx="8942525" cy="2867972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“image2.jpg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Define: gaussian magnitude 0 ~ 10,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Condition1. magnitude = m &gt; 0 then Apply median filter k x k to “image2.jpg” (k = 2m+1)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Condition2. magnitude = m = 0 then output “image2.jpg”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   Q: Use 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Trackbar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to change the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magnitude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and show the result in the popup window.</a:t>
            </a:r>
            <a:endParaRPr lang="en-US" altLang="zh-TW" sz="1800" dirty="0"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+mj-lt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</a:rPr>
              <a:t>Hint:</a:t>
            </a:r>
            <a:endParaRPr lang="en-US" altLang="zh-TW" dirty="0">
              <a:latin typeface="+mj-lt"/>
            </a:endParaRP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 50 ~ 52, p.109~115</a:t>
            </a: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cv2.medianBlur(), cv2.createTrackbar()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0" y="2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lvl="0"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2.3 </a:t>
            </a:r>
            <a:r>
              <a:rPr lang="en-US" altLang="zh-TW" sz="2800" b="1" dirty="0">
                <a:cs typeface="Arial" panose="020B0604020202020204" pitchFamily="34" charset="0"/>
              </a:rPr>
              <a:t>Median Filter</a:t>
            </a:r>
            <a:endParaRPr lang="zh-TW" altLang="en-US" sz="2800" b="1" dirty="0">
              <a:cs typeface="Arial"/>
              <a:sym typeface="Arial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DDF2AE40-0EE2-F5CA-7A00-4A03D77D3A5A}"/>
              </a:ext>
            </a:extLst>
          </p:cNvPr>
          <p:cNvGrpSpPr/>
          <p:nvPr/>
        </p:nvGrpSpPr>
        <p:grpSpPr>
          <a:xfrm>
            <a:off x="494740" y="3599770"/>
            <a:ext cx="3743325" cy="3200400"/>
            <a:chOff x="689482" y="2647195"/>
            <a:chExt cx="3743325" cy="320040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xmlns="" id="{3A98D47E-836B-4658-A5DE-492A5C789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482" y="2647195"/>
              <a:ext cx="3743325" cy="3200400"/>
            </a:xfrm>
            <a:prstGeom prst="rect">
              <a:avLst/>
            </a:prstGeom>
          </p:spPr>
        </p:pic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xmlns="" id="{4C0A0C79-0E46-4F7E-8A91-B360EE970E9B}"/>
                </a:ext>
              </a:extLst>
            </p:cNvPr>
            <p:cNvSpPr/>
            <p:nvPr/>
          </p:nvSpPr>
          <p:spPr>
            <a:xfrm>
              <a:off x="1232633" y="4773105"/>
              <a:ext cx="2423868" cy="6328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14" name="Picture 2" descr="3.4. Median Blur">
            <a:extLst>
              <a:ext uri="{FF2B5EF4-FFF2-40B4-BE49-F238E27FC236}">
                <a16:creationId xmlns:a16="http://schemas.microsoft.com/office/drawing/2014/main" xmlns="" id="{DB6F7DAD-2EC3-4C76-88F7-CF0BBFF71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50" y="3189972"/>
            <a:ext cx="2979527" cy="10726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239933B8-6CA3-4022-B8F4-E60A33C2ED09}"/>
              </a:ext>
            </a:extLst>
          </p:cNvPr>
          <p:cNvSpPr txBox="1"/>
          <p:nvPr/>
        </p:nvSpPr>
        <p:spPr>
          <a:xfrm>
            <a:off x="5544237" y="2880086"/>
            <a:ext cx="2014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j-lt"/>
              </a:rPr>
              <a:t>Median filter example</a:t>
            </a:r>
            <a:endParaRPr lang="zh-TW" altLang="en-US" sz="1400" dirty="0">
              <a:latin typeface="+mj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6C406C5A-9B2F-A867-EB1D-5CACEB87E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389" y="4702436"/>
            <a:ext cx="1720601" cy="1885515"/>
          </a:xfrm>
          <a:prstGeom prst="rect">
            <a:avLst/>
          </a:prstGeom>
        </p:spPr>
      </p:pic>
      <p:sp>
        <p:nvSpPr>
          <p:cNvPr id="12" name="向右箭號 14">
            <a:extLst>
              <a:ext uri="{FF2B5EF4-FFF2-40B4-BE49-F238E27FC236}">
                <a16:creationId xmlns:a16="http://schemas.microsoft.com/office/drawing/2014/main" xmlns="" id="{AB7A55D8-2053-7506-C3D2-C2FAB4E0B39D}"/>
              </a:ext>
            </a:extLst>
          </p:cNvPr>
          <p:cNvSpPr/>
          <p:nvPr/>
        </p:nvSpPr>
        <p:spPr>
          <a:xfrm>
            <a:off x="6351965" y="5471186"/>
            <a:ext cx="398719" cy="1822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xmlns="" id="{04331603-8A26-2ED8-9C0E-B0EC25880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659" y="4368236"/>
            <a:ext cx="1720601" cy="2205899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xmlns="" id="{F332D1B1-585C-DBCC-2A0A-7ADB73781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1B7B6329-EA4F-A68B-25BC-AE5E0A789C4D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304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6000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cs typeface="Arial" panose="020B0604020202020204" pitchFamily="34" charset="0"/>
              </a:rPr>
              <a:t>5. </a:t>
            </a:r>
            <a:r>
              <a:rPr lang="en-US" altLang="zh-TW" sz="2800" b="1" dirty="0"/>
              <a:t>Training Cifar10 Classifier Using Resnet101</a:t>
            </a:r>
            <a:r>
              <a:rPr lang="en-US" altLang="zh-TW" sz="2800" b="1" dirty="0">
                <a:cs typeface="Arial" panose="020B0604020202020204" pitchFamily="34" charset="0"/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  <a:cs typeface="Arial" panose="020B0604020202020204" pitchFamily="34" charset="0"/>
              </a:rPr>
              <a:t>(20%)</a:t>
            </a:r>
            <a:r>
              <a:rPr lang="zh-TW" altLang="en-US" sz="2800" b="1" dirty="0">
                <a:cs typeface="Arial" panose="020B0604020202020204" pitchFamily="34" charset="0"/>
              </a:rPr>
              <a:t> </a:t>
            </a:r>
            <a:r>
              <a:rPr lang="en-US" altLang="zh-TW" sz="2800" b="1" dirty="0">
                <a:cs typeface="Arial" panose="020B0604020202020204" pitchFamily="34" charset="0"/>
              </a:rPr>
              <a:t>	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6690" y="443082"/>
            <a:ext cx="8688698" cy="2912595"/>
          </a:xfrm>
        </p:spPr>
        <p:txBody>
          <a:bodyPr>
            <a:normAutofit/>
          </a:bodyPr>
          <a:lstStyle/>
          <a:p>
            <a:pPr marL="133350" indent="-133350">
              <a:lnSpc>
                <a:spcPct val="100000"/>
              </a:lnSpc>
              <a:buNone/>
            </a:pPr>
            <a:r>
              <a:rPr lang="en-US" altLang="zh-TW" sz="2400" dirty="0">
                <a:latin typeface="+mj-lt"/>
                <a:cs typeface="Arial" panose="020B0604020202020204" pitchFamily="34" charset="0"/>
              </a:rPr>
              <a:t>5.1</a:t>
            </a:r>
            <a:r>
              <a:rPr lang="zh-TW" altLang="en-US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+mj-lt"/>
                <a:cs typeface="Arial" panose="020B0604020202020204" pitchFamily="34" charset="0"/>
              </a:rPr>
              <a:t>Load Image and Show 9 Training Images with Different Label </a:t>
            </a:r>
            <a:r>
              <a:rPr lang="en-US" altLang="zh-TW" sz="2400" dirty="0">
                <a:latin typeface="+mj-lt"/>
                <a:ea typeface="Arial"/>
                <a:cs typeface="Arial" panose="020B0604020202020204" pitchFamily="34" charset="0"/>
              </a:rPr>
              <a:t>(2%)</a:t>
            </a:r>
            <a:endParaRPr lang="en-US" altLang="zh-TW" sz="2400" dirty="0">
              <a:latin typeface="+mj-lt"/>
              <a:cs typeface="Arial" panose="020B0604020202020204" pitchFamily="34" charset="0"/>
            </a:endParaRPr>
          </a:p>
          <a:p>
            <a:pPr marL="133350" lvl="1" indent="-13335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5.2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Show Model Structure </a:t>
            </a:r>
            <a:r>
              <a:rPr lang="en-US" altLang="zh-TW" dirty="0">
                <a:latin typeface="+mj-lt"/>
                <a:ea typeface="Arial"/>
                <a:cs typeface="Arial" panose="020B0604020202020204" pitchFamily="34" charset="0"/>
              </a:rPr>
              <a:t>(2%) </a:t>
            </a:r>
          </a:p>
          <a:p>
            <a:pPr marL="133350" lvl="1" indent="-13335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5.3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Show Data Augmentation Result </a:t>
            </a:r>
            <a:r>
              <a:rPr lang="en-US" altLang="zh-TW" dirty="0">
                <a:latin typeface="+mj-lt"/>
                <a:ea typeface="Arial"/>
                <a:cs typeface="Arial" panose="020B0604020202020204" pitchFamily="34" charset="0"/>
              </a:rPr>
              <a:t>(2%)</a:t>
            </a:r>
          </a:p>
          <a:p>
            <a:pPr marL="133350" lvl="1" indent="-13335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5.4 Show Accuracy and Loss (2%)</a:t>
            </a:r>
          </a:p>
          <a:p>
            <a:pPr marL="133350" lvl="1" indent="-13335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5.5 Inference (12%)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E924DCF-CD71-FDF1-6053-4B5B45534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EDAE18F-AC09-F3D6-F0F1-726770AD30F3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04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9">
            <a:extLst>
              <a:ext uri="{FF2B5EF4-FFF2-40B4-BE49-F238E27FC236}">
                <a16:creationId xmlns:a16="http://schemas.microsoft.com/office/drawing/2014/main" xmlns="" id="{0C1563C8-72C4-4692-A34A-88BF29FB0EC1}"/>
              </a:ext>
            </a:extLst>
          </p:cNvPr>
          <p:cNvSpPr txBox="1">
            <a:spLocks/>
          </p:cNvSpPr>
          <p:nvPr/>
        </p:nvSpPr>
        <p:spPr>
          <a:xfrm>
            <a:off x="0" y="-2554"/>
            <a:ext cx="9192538" cy="4860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marL="1949054" indent="-1949054">
              <a:buSzPct val="25000"/>
            </a:pPr>
            <a:r>
              <a:rPr lang="en-US" altLang="zh-TW" sz="2400" b="1" dirty="0">
                <a:latin typeface="+mj-lt"/>
              </a:rPr>
              <a:t>5.0 Training Cifar10 Classifier Using Resnet101 </a:t>
            </a:r>
            <a:r>
              <a:rPr lang="en-US" altLang="zh-TW" sz="2800" b="1" dirty="0">
                <a:latin typeface="+mj-lt"/>
                <a:ea typeface="Arial"/>
                <a:cs typeface="Arial"/>
                <a:sym typeface="Arial"/>
              </a:rPr>
              <a:t>	</a:t>
            </a:r>
            <a:endParaRPr lang="en-US" altLang="zh-TW" sz="2800" dirty="0">
              <a:latin typeface="+mj-lt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xmlns="" id="{9AF1B500-BF54-4315-BD11-71CA83FF17FC}"/>
              </a:ext>
            </a:extLst>
          </p:cNvPr>
          <p:cNvSpPr txBox="1">
            <a:spLocks/>
          </p:cNvSpPr>
          <p:nvPr/>
        </p:nvSpPr>
        <p:spPr>
          <a:xfrm>
            <a:off x="134816" y="598019"/>
            <a:ext cx="8788886" cy="62599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717550" marR="0" lvl="1" indent="-1809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96938" marR="0" lvl="2" indent="-179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+mj-lt"/>
                <a:cs typeface="Calibri" panose="020F0502020204030204" pitchFamily="34" charset="0"/>
              </a:rPr>
              <a:t>Learn how to construct Resnet101</a:t>
            </a:r>
            <a:br>
              <a:rPr lang="en-US" altLang="zh-TW" dirty="0">
                <a:latin typeface="+mj-lt"/>
                <a:cs typeface="Calibri" panose="020F0502020204030204" pitchFamily="34" charset="0"/>
              </a:rPr>
            </a:br>
            <a:r>
              <a:rPr lang="en-US" altLang="zh-TW" dirty="0">
                <a:latin typeface="+mj-lt"/>
                <a:cs typeface="Calibri" panose="020F0502020204030204" pitchFamily="34" charset="0"/>
              </a:rPr>
              <a:t>and train it on Cifar10.</a:t>
            </a:r>
          </a:p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+mj-lt"/>
                <a:cs typeface="Calibri" panose="020F0502020204030204" pitchFamily="34" charset="0"/>
              </a:rPr>
              <a:t>Environment Requirement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Python 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 err="1">
                <a:latin typeface="+mj-lt"/>
                <a:cs typeface="Calibri" panose="020F0502020204030204" pitchFamily="34" charset="0"/>
              </a:rPr>
              <a:t>Tensorflow</a:t>
            </a: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  / </a:t>
            </a:r>
            <a:r>
              <a:rPr lang="en-US" altLang="zh-TW" sz="1400" dirty="0" err="1">
                <a:latin typeface="+mj-lt"/>
                <a:cs typeface="Calibri" panose="020F0502020204030204" pitchFamily="34" charset="0"/>
              </a:rPr>
              <a:t>PyTorch</a:t>
            </a: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 (Can choose the one)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 err="1">
                <a:latin typeface="+mj-lt"/>
                <a:cs typeface="Calibri" panose="020F0502020204030204" pitchFamily="34" charset="0"/>
              </a:rPr>
              <a:t>opencv</a:t>
            </a: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-</a:t>
            </a:r>
            <a:r>
              <a:rPr lang="en-US" altLang="zh-TW" sz="1400" dirty="0" err="1">
                <a:latin typeface="+mj-lt"/>
                <a:cs typeface="Calibri" panose="020F0502020204030204" pitchFamily="34" charset="0"/>
              </a:rPr>
              <a:t>contrib</a:t>
            </a: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-python 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Matplotlib </a:t>
            </a:r>
          </a:p>
          <a:p>
            <a:pPr marL="269875" lvl="1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+mj-lt"/>
                <a:cs typeface="Calibri" panose="020F0502020204030204" pitchFamily="34" charset="0"/>
              </a:rPr>
              <a:t>Reference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latin typeface="+mj-lt"/>
                <a:hlinkClick r:id="rId3"/>
              </a:rPr>
              <a:t>https://pytorch.org/vision/main/models/generated/torchvision.models.resnet101.html</a:t>
            </a:r>
            <a:r>
              <a:rPr lang="en-US" altLang="zh-TW" dirty="0">
                <a:latin typeface="+mj-lt"/>
              </a:rPr>
              <a:t> </a:t>
            </a:r>
            <a:r>
              <a:rPr lang="en-US" altLang="zh-TW" dirty="0">
                <a:latin typeface="+mj-lt"/>
                <a:cs typeface="Calibri" panose="020F0502020204030204" pitchFamily="34" charset="0"/>
              </a:rPr>
              <a:t>(Source Code)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latin typeface="+mj-lt"/>
                <a:hlinkClick r:id="rId4"/>
              </a:rPr>
              <a:t>https://www.cs.toronto.edu/~kriz/cifar.html</a:t>
            </a:r>
            <a:r>
              <a:rPr lang="en-US" altLang="zh-TW" dirty="0">
                <a:latin typeface="+mj-lt"/>
              </a:rPr>
              <a:t> (Cifar10 Dataset)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947120" y="5000673"/>
            <a:ext cx="186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+mj-lt"/>
              </a:rPr>
              <a:t>GUI example</a:t>
            </a:r>
            <a:endParaRPr lang="zh-TW" altLang="en-US" dirty="0">
              <a:latin typeface="+mj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68599" y="4851401"/>
            <a:ext cx="2313251" cy="13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DEE9324-D606-4E14-851A-5A5F937EC7ED}"/>
              </a:ext>
            </a:extLst>
          </p:cNvPr>
          <p:cNvSpPr/>
          <p:nvPr/>
        </p:nvSpPr>
        <p:spPr>
          <a:xfrm>
            <a:off x="3860800" y="630570"/>
            <a:ext cx="5217392" cy="50682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4AE3A56-58A4-4F1B-9EE1-4FFAB1F50BCC}"/>
              </a:ext>
            </a:extLst>
          </p:cNvPr>
          <p:cNvSpPr/>
          <p:nvPr/>
        </p:nvSpPr>
        <p:spPr>
          <a:xfrm>
            <a:off x="61056" y="2336313"/>
            <a:ext cx="3742506" cy="33625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379059" y="5402739"/>
            <a:ext cx="26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+mj-lt"/>
              </a:rPr>
              <a:t>Resnet101 framework</a:t>
            </a:r>
            <a:endParaRPr lang="zh-TW" altLang="en-US" dirty="0">
              <a:latin typeface="+mj-lt"/>
            </a:endParaRPr>
          </a:p>
        </p:txBody>
      </p:sp>
      <p:pic>
        <p:nvPicPr>
          <p:cNvPr id="1028" name="Picture 4" descr="Architectures for ResNet34, ResNet50 and ResNet101 in this paper.... |  Download Scientific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039" y="680205"/>
            <a:ext cx="5079423" cy="362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structure of the ResNet-101-based deep feature extractor. | Download  Scientific Di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039" y="4115277"/>
            <a:ext cx="5136661" cy="132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134817" y="2454157"/>
            <a:ext cx="3493476" cy="2205627"/>
            <a:chOff x="134817" y="2969977"/>
            <a:chExt cx="3493476" cy="220562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7"/>
            <a:srcRect r="4552"/>
            <a:stretch/>
          </p:blipFill>
          <p:spPr>
            <a:xfrm>
              <a:off x="134817" y="2969977"/>
              <a:ext cx="3493476" cy="2205627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52383" y="3287450"/>
              <a:ext cx="1536223" cy="1546498"/>
            </a:xfrm>
            <a:prstGeom prst="rect">
              <a:avLst/>
            </a:prstGeom>
          </p:spPr>
        </p:pic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1792CA7-B8FD-8ABE-D2A6-25D7739D0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A56F5CD0-0B19-9C60-05FF-9DE6C86F62D2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323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6A3FD8FC-8301-B56F-D9EF-F96A8DD81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8629FFDB-9692-079C-2E9C-71E093BC944E}"/>
              </a:ext>
            </a:extLst>
          </p:cNvPr>
          <p:cNvSpPr txBox="1"/>
          <p:nvPr/>
        </p:nvSpPr>
        <p:spPr>
          <a:xfrm>
            <a:off x="2224669" y="5601782"/>
            <a:ext cx="469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+mj-lt"/>
              </a:rPr>
              <a:t>GUI example</a:t>
            </a:r>
            <a:endParaRPr lang="zh-TW" altLang="en-US" sz="2800" dirty="0">
              <a:latin typeface="+mj-lt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28FEF47F-633C-3C30-B783-89249FE0180D}"/>
              </a:ext>
            </a:extLst>
          </p:cNvPr>
          <p:cNvGrpSpPr/>
          <p:nvPr/>
        </p:nvGrpSpPr>
        <p:grpSpPr>
          <a:xfrm>
            <a:off x="184140" y="1215957"/>
            <a:ext cx="8775719" cy="4299861"/>
            <a:chOff x="134817" y="2969977"/>
            <a:chExt cx="3493476" cy="220562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xmlns="" id="{BEDC58CF-8255-8340-60AD-6925130D6E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552"/>
            <a:stretch/>
          </p:blipFill>
          <p:spPr>
            <a:xfrm>
              <a:off x="134817" y="2969977"/>
              <a:ext cx="3493476" cy="220562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xmlns="" id="{E4E56BDC-DF9E-006E-1BCF-847DEE1E7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2383" y="3287450"/>
              <a:ext cx="1536223" cy="1546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92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7799294" cy="972000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400" b="1" dirty="0">
                <a:latin typeface="+mj-lt"/>
                <a:cs typeface="Calibri" panose="020F0502020204030204" pitchFamily="34" charset="0"/>
              </a:rPr>
              <a:t>5.1 Load Cifar10 </a:t>
            </a:r>
            <a:r>
              <a:rPr lang="en-US" altLang="zh-TW" sz="24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training dataset</a:t>
            </a:r>
            <a:r>
              <a:rPr lang="en-US" altLang="zh-TW" sz="2400" b="1" dirty="0">
                <a:latin typeface="+mj-lt"/>
                <a:cs typeface="Calibri" panose="020F0502020204030204" pitchFamily="34" charset="0"/>
              </a:rPr>
              <a:t>, and then </a:t>
            </a:r>
            <a:r>
              <a:rPr lang="en-US" altLang="zh-TW" sz="24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show  9 Images </a:t>
            </a:r>
            <a:r>
              <a:rPr lang="en-US" altLang="zh-TW" sz="24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and </a:t>
            </a:r>
            <a:r>
              <a:rPr lang="en-US" altLang="zh-TW" sz="24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Labels</a:t>
            </a:r>
            <a:r>
              <a:rPr lang="en-US" altLang="zh-TW" sz="24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respectively</a:t>
            </a:r>
            <a:r>
              <a:rPr lang="en-US" altLang="zh-TW" sz="24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TW" sz="2400" b="1" dirty="0">
                <a:latin typeface="+mj-lt"/>
                <a:cs typeface="Calibri" panose="020F0502020204030204" pitchFamily="34" charset="0"/>
              </a:rPr>
              <a:t>(2%)</a:t>
            </a: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3853" y="1241032"/>
            <a:ext cx="145618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+mj-lt"/>
              </a:rPr>
              <a:t>0 airplane</a:t>
            </a:r>
          </a:p>
          <a:p>
            <a:r>
              <a:rPr lang="en-US" altLang="zh-TW" sz="1400" dirty="0">
                <a:latin typeface="+mj-lt"/>
              </a:rPr>
              <a:t>1 automobile</a:t>
            </a:r>
          </a:p>
          <a:p>
            <a:r>
              <a:rPr lang="en-US" altLang="zh-TW" sz="1400" dirty="0">
                <a:latin typeface="+mj-lt"/>
              </a:rPr>
              <a:t>2 bird	</a:t>
            </a:r>
          </a:p>
          <a:p>
            <a:r>
              <a:rPr lang="en-US" altLang="zh-TW" sz="1400" dirty="0">
                <a:latin typeface="+mj-lt"/>
              </a:rPr>
              <a:t>3 cat	</a:t>
            </a:r>
          </a:p>
          <a:p>
            <a:r>
              <a:rPr lang="en-US" altLang="zh-TW" sz="1400" dirty="0">
                <a:latin typeface="+mj-lt"/>
              </a:rPr>
              <a:t>4 deer	</a:t>
            </a:r>
          </a:p>
          <a:p>
            <a:r>
              <a:rPr lang="en-US" altLang="zh-TW" sz="1400" dirty="0">
                <a:latin typeface="+mj-lt"/>
              </a:rPr>
              <a:t>5 dog	</a:t>
            </a:r>
          </a:p>
          <a:p>
            <a:r>
              <a:rPr lang="en-US" altLang="zh-TW" sz="1400" dirty="0">
                <a:latin typeface="+mj-lt"/>
              </a:rPr>
              <a:t>6 frog	</a:t>
            </a:r>
          </a:p>
          <a:p>
            <a:r>
              <a:rPr lang="en-US" altLang="zh-TW" sz="1400" dirty="0">
                <a:latin typeface="+mj-lt"/>
              </a:rPr>
              <a:t>7 horse	</a:t>
            </a:r>
          </a:p>
          <a:p>
            <a:r>
              <a:rPr lang="en-US" altLang="zh-TW" sz="1400" dirty="0">
                <a:latin typeface="+mj-lt"/>
              </a:rPr>
              <a:t>8 ship	</a:t>
            </a:r>
          </a:p>
          <a:p>
            <a:r>
              <a:rPr lang="en-US" altLang="zh-TW" sz="1400" dirty="0">
                <a:latin typeface="+mj-lt"/>
              </a:rPr>
              <a:t>9 truck</a:t>
            </a:r>
            <a:endParaRPr lang="zh-TW" altLang="en-US" sz="1400" dirty="0"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A2F4DEA-815C-4EED-93EA-254DEA52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" y="1004564"/>
            <a:ext cx="4395678" cy="4731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EC5F188-D356-45AF-90BF-F93F254BF4A3}"/>
              </a:ext>
            </a:extLst>
          </p:cNvPr>
          <p:cNvSpPr txBox="1"/>
          <p:nvPr/>
        </p:nvSpPr>
        <p:spPr>
          <a:xfrm>
            <a:off x="4450096" y="3487801"/>
            <a:ext cx="28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10 Class of CIFAR 10 Dataset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C4B5250-9C94-4B39-901C-FA9801B407B1}"/>
              </a:ext>
            </a:extLst>
          </p:cNvPr>
          <p:cNvSpPr/>
          <p:nvPr/>
        </p:nvSpPr>
        <p:spPr>
          <a:xfrm>
            <a:off x="596900" y="1683544"/>
            <a:ext cx="1027113" cy="99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1E6F984-99CB-4585-B0B2-3AA67E7ABF69}"/>
              </a:ext>
            </a:extLst>
          </p:cNvPr>
          <p:cNvSpPr/>
          <p:nvPr/>
        </p:nvSpPr>
        <p:spPr>
          <a:xfrm>
            <a:off x="596900" y="1550194"/>
            <a:ext cx="1027113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4141E8-E05B-4C3B-A6A6-B753A16C201F}"/>
              </a:ext>
            </a:extLst>
          </p:cNvPr>
          <p:cNvSpPr txBox="1"/>
          <p:nvPr/>
        </p:nvSpPr>
        <p:spPr>
          <a:xfrm>
            <a:off x="-35999" y="2028527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Image</a:t>
            </a:r>
            <a:endParaRPr lang="ko-KR" altLang="en-US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B90D79C-D302-4528-ABD8-52F1C6A5E691}"/>
              </a:ext>
            </a:extLst>
          </p:cNvPr>
          <p:cNvSpPr txBox="1"/>
          <p:nvPr/>
        </p:nvSpPr>
        <p:spPr>
          <a:xfrm>
            <a:off x="-35999" y="1340971"/>
            <a:ext cx="68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Class</a:t>
            </a:r>
          </a:p>
          <a:p>
            <a:r>
              <a:rPr lang="en-US" altLang="ko-KR" dirty="0">
                <a:latin typeface="+mj-lt"/>
              </a:rPr>
              <a:t>Label</a:t>
            </a:r>
            <a:endParaRPr lang="ko-KR" alt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9C3EBA-2846-4BA3-8F71-5DF26BA4416E}"/>
              </a:ext>
            </a:extLst>
          </p:cNvPr>
          <p:cNvSpPr txBox="1"/>
          <p:nvPr/>
        </p:nvSpPr>
        <p:spPr>
          <a:xfrm>
            <a:off x="4450096" y="3913179"/>
            <a:ext cx="48164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+mj-lt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Use Matplotlib 4 function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figure()   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title()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Axis()</a:t>
            </a:r>
          </a:p>
          <a:p>
            <a:pPr marL="342900" indent="-342900">
              <a:buAutoNum type="arabicPeriod"/>
            </a:pP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imshow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()</a:t>
            </a:r>
          </a:p>
          <a:p>
            <a:pPr marL="342900" indent="-342900">
              <a:buAutoNum type="arabicPeriod"/>
            </a:pPr>
            <a:endParaRPr lang="en-US" altLang="zh-TW" sz="1600" dirty="0"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600" dirty="0">
                <a:latin typeface="+mj-lt"/>
                <a:cs typeface="Calibri" panose="020F0502020204030204" pitchFamily="34" charset="0"/>
                <a:hlinkClick r:id="rId3"/>
              </a:rPr>
              <a:t>https://matplotlib.org/stable/tutorials/index.html</a:t>
            </a:r>
            <a:endParaRPr lang="en-US" altLang="zh-TW" sz="1600" dirty="0">
              <a:latin typeface="+mj-lt"/>
              <a:cs typeface="Calibri" panose="020F0502020204030204" pitchFamily="34" charset="0"/>
            </a:endParaRPr>
          </a:p>
          <a:p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endParaRPr lang="en-US" altLang="zh-TW" sz="1400" dirty="0">
              <a:latin typeface="+mj-lt"/>
              <a:cs typeface="Calibri" panose="020F0502020204030204" pitchFamily="34" charset="0"/>
            </a:endParaRPr>
          </a:p>
          <a:p>
            <a:endParaRPr lang="en-US" altLang="zh-TW" sz="1400" dirty="0">
              <a:latin typeface="+mj-lt"/>
              <a:cs typeface="Calibri" panose="020F0502020204030204" pitchFamily="34" charset="0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84F07260-0C7A-6FAF-F985-30B3CBD03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15D1754D-F80D-2242-066D-0357DF05BFB9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234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050306" cy="972000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000" b="1" dirty="0">
                <a:latin typeface="+mj-lt"/>
                <a:cs typeface="Calibri" panose="020F0502020204030204" pitchFamily="34" charset="0"/>
              </a:rPr>
              <a:t>5.2</a:t>
            </a:r>
            <a:r>
              <a:rPr lang="zh-TW" altLang="en-US" sz="2000" b="1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+mj-lt"/>
                <a:cs typeface="Calibri" panose="020F0502020204030204" pitchFamily="34" charset="0"/>
              </a:rPr>
              <a:t>Construct and show your model structure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by print out on the terminal </a:t>
            </a:r>
            <a:r>
              <a:rPr lang="en-US" altLang="zh-TW" sz="2000" dirty="0">
                <a:solidFill>
                  <a:srgbClr val="00B0F0"/>
                </a:solidFill>
                <a:latin typeface="+mj-lt"/>
                <a:cs typeface="Calibri" panose="020F0502020204030204" pitchFamily="34" charset="0"/>
              </a:rPr>
              <a:t>(You can use available architecture provided by ML framework to build your model)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(2%)</a:t>
            </a:r>
          </a:p>
          <a:p>
            <a:pPr marL="0" indent="0">
              <a:buNone/>
            </a:pPr>
            <a:endParaRPr lang="en-US" altLang="zh-TW" sz="18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036B017-BA0D-41C2-862E-8A7F8F3DE5B0}"/>
              </a:ext>
            </a:extLst>
          </p:cNvPr>
          <p:cNvSpPr txBox="1"/>
          <p:nvPr/>
        </p:nvSpPr>
        <p:spPr>
          <a:xfrm>
            <a:off x="4352924" y="1001536"/>
            <a:ext cx="481645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◆ 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Hint</a:t>
            </a:r>
          </a:p>
          <a:p>
            <a:endParaRPr lang="en-US" altLang="zh-TW" sz="1400" dirty="0">
              <a:latin typeface="+mj-lt"/>
              <a:cs typeface="Calibri" panose="020F0502020204030204" pitchFamily="34" charset="0"/>
            </a:endParaRPr>
          </a:p>
          <a:p>
            <a:r>
              <a:rPr lang="en-US" altLang="ko-KR" sz="1600" dirty="0" err="1">
                <a:latin typeface="+mj-lt"/>
              </a:rPr>
              <a:t>Pytorch</a:t>
            </a:r>
            <a:r>
              <a:rPr lang="en-US" altLang="ko-KR" sz="1600" dirty="0">
                <a:latin typeface="+mj-lt"/>
              </a:rPr>
              <a:t> API</a:t>
            </a:r>
          </a:p>
          <a:p>
            <a:r>
              <a:rPr lang="en-US" altLang="ko-KR" sz="1600" dirty="0">
                <a:latin typeface="+mj-lt"/>
              </a:rPr>
              <a:t>Use the two option</a:t>
            </a:r>
          </a:p>
          <a:p>
            <a:pPr marL="342900" indent="-342900">
              <a:buAutoNum type="arabicParenR"/>
            </a:pP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Summary function</a:t>
            </a:r>
          </a:p>
          <a:p>
            <a:r>
              <a:rPr lang="en-US" altLang="ko-KR" sz="1600" dirty="0">
                <a:latin typeface="+mj-lt"/>
              </a:rPr>
              <a:t>from </a:t>
            </a:r>
            <a:r>
              <a:rPr lang="en-US" altLang="ko-KR" sz="1600" dirty="0" err="1">
                <a:latin typeface="+mj-lt"/>
              </a:rPr>
              <a:t>torchsummary</a:t>
            </a:r>
            <a:r>
              <a:rPr lang="en-US" altLang="ko-KR" sz="1600" dirty="0">
                <a:latin typeface="+mj-lt"/>
              </a:rPr>
              <a:t> import summary</a:t>
            </a:r>
          </a:p>
          <a:p>
            <a:r>
              <a:rPr lang="en-US" altLang="ko-KR" sz="1600" dirty="0">
                <a:latin typeface="+mj-lt"/>
              </a:rPr>
              <a:t>-&gt; import the package</a:t>
            </a:r>
          </a:p>
          <a:p>
            <a:r>
              <a:rPr lang="en-US" altLang="ko-KR" sz="1600" dirty="0">
                <a:latin typeface="+mj-lt"/>
              </a:rPr>
              <a:t>summary(Model name, (Input Channel, Input Width, Input Height)) </a:t>
            </a:r>
          </a:p>
          <a:p>
            <a:r>
              <a:rPr lang="en-US" altLang="ko-KR" sz="1600" dirty="0">
                <a:latin typeface="+mj-lt"/>
              </a:rPr>
              <a:t>-&gt; run the function and print on the terminal</a:t>
            </a:r>
          </a:p>
          <a:p>
            <a:endParaRPr lang="en-US" altLang="ko-KR" sz="1600" dirty="0">
              <a:latin typeface="+mj-lt"/>
            </a:endParaRPr>
          </a:p>
          <a:p>
            <a:pPr marL="228600" indent="-228600">
              <a:buAutoNum type="arabicParenR" startAt="2"/>
            </a:pP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Print function </a:t>
            </a:r>
          </a:p>
          <a:p>
            <a:r>
              <a:rPr lang="en-US" altLang="ko-KR" sz="1600" dirty="0">
                <a:latin typeface="+mj-lt"/>
              </a:rPr>
              <a:t>From </a:t>
            </a:r>
            <a:r>
              <a:rPr lang="en-US" altLang="ko-KR" sz="1600" dirty="0" err="1">
                <a:latin typeface="+mj-lt"/>
              </a:rPr>
              <a:t>torchvision</a:t>
            </a:r>
            <a:r>
              <a:rPr lang="en-US" altLang="ko-KR" sz="1600" dirty="0">
                <a:latin typeface="+mj-lt"/>
              </a:rPr>
              <a:t> import models</a:t>
            </a:r>
          </a:p>
          <a:p>
            <a:r>
              <a:rPr lang="en-US" altLang="ko-KR" sz="1600" dirty="0">
                <a:latin typeface="+mj-lt"/>
              </a:rPr>
              <a:t>-&gt; import the package </a:t>
            </a:r>
          </a:p>
          <a:p>
            <a:r>
              <a:rPr lang="en-US" altLang="ko-KR" sz="1600" dirty="0">
                <a:latin typeface="+mj-lt"/>
              </a:rPr>
              <a:t>model = </a:t>
            </a:r>
            <a:r>
              <a:rPr lang="en-US" dirty="0">
                <a:latin typeface="+mj-lt"/>
              </a:rPr>
              <a:t>torchvision.models.resnet101</a:t>
            </a:r>
            <a:r>
              <a:rPr lang="en-US" altLang="ko-KR" sz="1600" dirty="0">
                <a:latin typeface="+mj-lt"/>
              </a:rPr>
              <a:t>()</a:t>
            </a:r>
          </a:p>
          <a:p>
            <a:r>
              <a:rPr lang="en-US" altLang="ko-KR" sz="1600" dirty="0">
                <a:latin typeface="+mj-lt"/>
              </a:rPr>
              <a:t>-&gt; Make the mode data</a:t>
            </a:r>
          </a:p>
          <a:p>
            <a:r>
              <a:rPr lang="en-US" altLang="ko-KR" sz="1600" dirty="0">
                <a:latin typeface="+mj-lt"/>
              </a:rPr>
              <a:t>Print(Model)</a:t>
            </a:r>
          </a:p>
          <a:p>
            <a:endParaRPr lang="en-US" altLang="ko-KR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lt"/>
              </a:rPr>
              <a:t>Can refer this web-site</a:t>
            </a:r>
          </a:p>
          <a:p>
            <a:r>
              <a:rPr lang="en-US" altLang="ko-KR" sz="1600" dirty="0">
                <a:latin typeface="+mj-lt"/>
                <a:hlinkClick r:id="rId2"/>
              </a:rPr>
              <a:t>https://pypi.org/project/pytorch-model-summary/</a:t>
            </a:r>
            <a:endParaRPr lang="en-US" altLang="ko-KR" sz="1600" dirty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endParaRPr lang="en-US" altLang="ko-KR" sz="1100" dirty="0">
              <a:latin typeface="+mj-lt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F041D0D8-6A80-F28E-690D-C9D9CEAADF43}"/>
              </a:ext>
            </a:extLst>
          </p:cNvPr>
          <p:cNvGrpSpPr/>
          <p:nvPr/>
        </p:nvGrpSpPr>
        <p:grpSpPr>
          <a:xfrm>
            <a:off x="95252" y="940947"/>
            <a:ext cx="4219056" cy="5370107"/>
            <a:chOff x="95252" y="940947"/>
            <a:chExt cx="4219056" cy="53701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r="15646"/>
            <a:stretch/>
          </p:blipFill>
          <p:spPr>
            <a:xfrm>
              <a:off x="107193" y="940947"/>
              <a:ext cx="4013470" cy="4275084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EDAE2A37-2EC1-4B85-AAED-5AD32657A65A}"/>
                </a:ext>
              </a:extLst>
            </p:cNvPr>
            <p:cNvSpPr/>
            <p:nvPr/>
          </p:nvSpPr>
          <p:spPr>
            <a:xfrm>
              <a:off x="95252" y="940947"/>
              <a:ext cx="1504948" cy="42750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558BF60-75CC-40A2-907E-FA987CFE59EC}"/>
                </a:ext>
              </a:extLst>
            </p:cNvPr>
            <p:cNvSpPr/>
            <p:nvPr/>
          </p:nvSpPr>
          <p:spPr>
            <a:xfrm>
              <a:off x="1609725" y="940947"/>
              <a:ext cx="1657350" cy="42750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9FC84E07-A8E4-4C7D-9AF3-95236FF1E975}"/>
                </a:ext>
              </a:extLst>
            </p:cNvPr>
            <p:cNvSpPr/>
            <p:nvPr/>
          </p:nvSpPr>
          <p:spPr>
            <a:xfrm>
              <a:off x="3276600" y="940948"/>
              <a:ext cx="857253" cy="42750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0E77793-E382-4AB2-AAE5-DDF7FCE323C0}"/>
                </a:ext>
              </a:extLst>
            </p:cNvPr>
            <p:cNvSpPr txBox="1"/>
            <p:nvPr/>
          </p:nvSpPr>
          <p:spPr>
            <a:xfrm>
              <a:off x="149256" y="5216031"/>
              <a:ext cx="1297856" cy="5847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lt"/>
                </a:rPr>
                <a:t>Layers List of </a:t>
              </a:r>
            </a:p>
            <a:p>
              <a:r>
                <a:rPr lang="en-US" altLang="ko-KR" sz="1600" dirty="0">
                  <a:latin typeface="+mj-lt"/>
                </a:rPr>
                <a:t>Model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201C4C6-EFA9-43E8-82D0-F68487283915}"/>
                </a:ext>
              </a:extLst>
            </p:cNvPr>
            <p:cNvSpPr txBox="1"/>
            <p:nvPr/>
          </p:nvSpPr>
          <p:spPr>
            <a:xfrm>
              <a:off x="1590677" y="5233836"/>
              <a:ext cx="1584986" cy="10772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lt"/>
                </a:rPr>
                <a:t>After processing </a:t>
              </a:r>
            </a:p>
            <a:p>
              <a:r>
                <a:rPr lang="en-US" altLang="ko-KR" sz="1600" dirty="0">
                  <a:latin typeface="+mj-lt"/>
                </a:rPr>
                <a:t>each layer</a:t>
              </a:r>
            </a:p>
            <a:p>
              <a:r>
                <a:rPr lang="en-US" altLang="ko-KR" sz="1600" dirty="0">
                  <a:latin typeface="+mj-lt"/>
                </a:rPr>
                <a:t>Change of input </a:t>
              </a:r>
            </a:p>
            <a:p>
              <a:r>
                <a:rPr lang="en-US" altLang="ko-KR" sz="1600" dirty="0">
                  <a:latin typeface="+mj-lt"/>
                </a:rPr>
                <a:t>data type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43CD349-28C2-4F13-8110-4C9994FDD55B}"/>
                </a:ext>
              </a:extLst>
            </p:cNvPr>
            <p:cNvSpPr txBox="1"/>
            <p:nvPr/>
          </p:nvSpPr>
          <p:spPr>
            <a:xfrm>
              <a:off x="3175663" y="5233831"/>
              <a:ext cx="1138645" cy="830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lt"/>
                </a:rPr>
                <a:t>Number of </a:t>
              </a:r>
            </a:p>
            <a:p>
              <a:r>
                <a:rPr lang="en-US" altLang="ko-KR" sz="1600" dirty="0">
                  <a:latin typeface="+mj-lt"/>
                </a:rPr>
                <a:t>trainable </a:t>
              </a:r>
            </a:p>
            <a:p>
              <a:r>
                <a:rPr lang="en-US" altLang="ko-KR" sz="1600" dirty="0">
                  <a:latin typeface="+mj-lt"/>
                </a:rPr>
                <a:t>parameters</a:t>
              </a:r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D7D956ED-B4CD-07A1-DA68-9C90A7D2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847B79F-F65E-8650-567C-92335827752B}"/>
              </a:ext>
            </a:extLst>
          </p:cNvPr>
          <p:cNvSpPr txBox="1"/>
          <p:nvPr/>
        </p:nvSpPr>
        <p:spPr>
          <a:xfrm>
            <a:off x="7790322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900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0">
            <a:extLst>
              <a:ext uri="{FF2B5EF4-FFF2-40B4-BE49-F238E27FC236}">
                <a16:creationId xmlns:a16="http://schemas.microsoft.com/office/drawing/2014/main" xmlns="" id="{EB0CEA43-15DC-466C-8D16-58885C574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(1/2)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FA2815D-7254-47C0-9FCD-4ABD8486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87" y="616557"/>
            <a:ext cx="9070825" cy="608173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Copying homework is strictly prohibited!! </a:t>
            </a:r>
            <a:r>
              <a:rPr lang="en-US" sz="2600" dirty="0">
                <a:solidFill>
                  <a:srgbClr val="FF0000"/>
                </a:solidFill>
              </a:rPr>
              <a:t>Penalty: Score will be zero for both persons!!</a:t>
            </a:r>
          </a:p>
          <a:p>
            <a:r>
              <a:rPr lang="en-US" sz="2600" dirty="0"/>
              <a:t>Due date =&gt; </a:t>
            </a:r>
            <a:r>
              <a:rPr lang="en-US" sz="2600" dirty="0">
                <a:solidFill>
                  <a:srgbClr val="FF0000"/>
                </a:solidFill>
              </a:rPr>
              <a:t>08:00:00, 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20</a:t>
            </a:r>
            <a:r>
              <a:rPr lang="en-US" altLang="zh-TW" sz="2600" dirty="0">
                <a:solidFill>
                  <a:srgbClr val="FF0000"/>
                </a:solidFill>
              </a:rPr>
              <a:t>22</a:t>
            </a:r>
            <a:r>
              <a:rPr lang="en-US" sz="2600" dirty="0">
                <a:solidFill>
                  <a:srgbClr val="FF0000"/>
                </a:solidFill>
              </a:rPr>
              <a:t>/10/17  (Mon.) </a:t>
            </a:r>
          </a:p>
          <a:p>
            <a:pPr marL="266700" indent="0">
              <a:buNone/>
            </a:pPr>
            <a:r>
              <a:rPr lang="en-US" sz="2600" dirty="0"/>
              <a:t>No delay. Penalties for late homework:</a:t>
            </a:r>
          </a:p>
          <a:p>
            <a:pPr marL="538163" lvl="1" indent="-269875">
              <a:buFont typeface="Wingdings" panose="05000000000000000000" pitchFamily="2" charset="2"/>
              <a:buChar char="Ø"/>
            </a:pPr>
            <a:r>
              <a:rPr lang="en-US" dirty="0"/>
              <a:t>Up to 7 days late, loss of 50% of the score awarded</a:t>
            </a:r>
          </a:p>
          <a:p>
            <a:pPr marL="538163" lvl="1" indent="-269875">
              <a:buFont typeface="Wingdings" panose="05000000000000000000" pitchFamily="2" charset="2"/>
              <a:buChar char="Ø"/>
            </a:pPr>
            <a:r>
              <a:rPr lang="en-US" dirty="0"/>
              <a:t>After 7 days, the score will be marked as 0.</a:t>
            </a:r>
          </a:p>
          <a:p>
            <a:pPr marL="266700" lvl="1" indent="-266700">
              <a:buFont typeface="Arial" panose="020B0604020202020204" pitchFamily="34" charset="0"/>
              <a:buChar char="•"/>
            </a:pPr>
            <a:r>
              <a:rPr lang="en-US" sz="2600" dirty="0"/>
              <a:t>You must </a:t>
            </a:r>
            <a:r>
              <a:rPr lang="en-US" sz="2600" dirty="0">
                <a:solidFill>
                  <a:srgbClr val="FF0000"/>
                </a:solidFill>
              </a:rPr>
              <a:t>attend the demonstration</a:t>
            </a:r>
            <a:r>
              <a:rPr lang="en-US" sz="2600" dirty="0"/>
              <a:t>, or your score will be 0. The demonstration schedule will be announced on NCKU </a:t>
            </a:r>
            <a:r>
              <a:rPr lang="en-US" sz="2600" dirty="0" err="1"/>
              <a:t>moodle</a:t>
            </a:r>
            <a:r>
              <a:rPr lang="en-US" sz="2600" dirty="0"/>
              <a:t>.</a:t>
            </a:r>
          </a:p>
          <a:p>
            <a:pPr marL="266700" lvl="1" indent="-266700">
              <a:buFont typeface="Arial" panose="020B0604020202020204" pitchFamily="34" charset="0"/>
              <a:buChar char="•"/>
            </a:pPr>
            <a:r>
              <a:rPr lang="en-US" sz="2600" dirty="0"/>
              <a:t>You must </a:t>
            </a:r>
            <a:r>
              <a:rPr lang="en-US" sz="2600" dirty="0">
                <a:solidFill>
                  <a:srgbClr val="FF0000"/>
                </a:solidFill>
              </a:rPr>
              <a:t>make a GUI</a:t>
            </a:r>
            <a:r>
              <a:rPr lang="en-US" sz="2600" dirty="0"/>
              <a:t>, or you will get some penalties.</a:t>
            </a:r>
          </a:p>
          <a:p>
            <a:r>
              <a:rPr lang="en-US" sz="2600" dirty="0"/>
              <a:t>Upload to =&gt; </a:t>
            </a:r>
            <a:r>
              <a:rPr lang="en-US" sz="2600" dirty="0">
                <a:solidFill>
                  <a:srgbClr val="0070C0"/>
                </a:solidFill>
              </a:rPr>
              <a:t>140.116.154.1 -&gt; </a:t>
            </a:r>
            <a:r>
              <a:rPr lang="en-US" sz="2600" dirty="0" smtClean="0">
                <a:solidFill>
                  <a:srgbClr val="0070C0"/>
                </a:solidFill>
              </a:rPr>
              <a:t>Upload/Homework/Hw1_1 (Hw1_05)</a:t>
            </a:r>
            <a:endParaRPr lang="en-US" sz="2600" dirty="0">
              <a:solidFill>
                <a:srgbClr val="FF0000"/>
              </a:solidFill>
            </a:endParaRPr>
          </a:p>
          <a:p>
            <a:pPr marL="538163" lvl="1" indent="-2730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User ID: opencvdl20</a:t>
            </a:r>
            <a:r>
              <a:rPr lang="en-US" altLang="zh-TW" dirty="0">
                <a:solidFill>
                  <a:srgbClr val="0070C0"/>
                </a:solidFill>
              </a:rPr>
              <a:t>22</a:t>
            </a:r>
            <a:r>
              <a:rPr lang="en-US" dirty="0">
                <a:solidFill>
                  <a:srgbClr val="0070C0"/>
                </a:solidFill>
              </a:rPr>
              <a:t> 	Password: opencvdl20</a:t>
            </a:r>
            <a:r>
              <a:rPr lang="en-US" altLang="zh-TW" dirty="0">
                <a:solidFill>
                  <a:srgbClr val="0070C0"/>
                </a:solidFill>
              </a:rPr>
              <a:t>22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2600" dirty="0"/>
              <a:t>Format</a:t>
            </a:r>
          </a:p>
          <a:p>
            <a:pPr marL="538163" lvl="1" indent="-273050">
              <a:buFont typeface="Wingdings" panose="05000000000000000000" pitchFamily="2" charset="2"/>
              <a:buChar char="Ø"/>
            </a:pPr>
            <a:r>
              <a:rPr lang="en-US" dirty="0"/>
              <a:t>Filename: Hw1_StudentID_Name_Version.rar</a:t>
            </a:r>
          </a:p>
          <a:p>
            <a:pPr lvl="5" indent="-185738"/>
            <a:r>
              <a:rPr lang="en-US" dirty="0"/>
              <a:t>Ex: Hw1_F71234567_林小明_V1.rar</a:t>
            </a:r>
          </a:p>
          <a:p>
            <a:pPr lvl="5" indent="-185738"/>
            <a:r>
              <a:rPr lang="en-US" dirty="0"/>
              <a:t>If you want to update your file, you should update your version to be V2, ex: Hw1_F71234567_林小明_V2.rar</a:t>
            </a:r>
          </a:p>
          <a:p>
            <a:pPr marL="538163" lvl="1" indent="-273050">
              <a:buFont typeface="Wingdings" panose="05000000000000000000" pitchFamily="2" charset="2"/>
              <a:buChar char="Ø"/>
            </a:pPr>
            <a:r>
              <a:rPr lang="en-US" dirty="0"/>
              <a:t>Content: </a:t>
            </a:r>
            <a:r>
              <a:rPr lang="en-US" dirty="0">
                <a:solidFill>
                  <a:srgbClr val="FF0000"/>
                </a:solidFill>
              </a:rPr>
              <a:t>project folder</a:t>
            </a:r>
            <a:r>
              <a:rPr lang="en-US" dirty="0"/>
              <a:t>*( excluding the pictures )</a:t>
            </a:r>
            <a:br>
              <a:rPr lang="en-US" dirty="0"/>
            </a:br>
            <a:r>
              <a:rPr lang="en-US" dirty="0"/>
              <a:t>	            *note: remove your “Debug” folder to reduce file size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99FD9667-52A2-574D-37FA-130C4E6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015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en-US" altLang="zh-TW" sz="2400" b="1" dirty="0">
                <a:latin typeface="+mj-lt"/>
                <a:cs typeface="Arial" panose="020B0604020202020204" pitchFamily="34" charset="0"/>
              </a:rPr>
              <a:t>5.3</a:t>
            </a:r>
            <a:r>
              <a:rPr lang="zh-TW" altLang="en-US" sz="24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latin typeface="+mj-lt"/>
                <a:cs typeface="Arial" panose="020B0604020202020204" pitchFamily="34" charset="0"/>
              </a:rPr>
              <a:t>Show Data Augmentation Result </a:t>
            </a:r>
            <a:r>
              <a:rPr lang="en-US" altLang="zh-TW" sz="2400" b="1" dirty="0">
                <a:latin typeface="+mj-lt"/>
                <a:ea typeface="Arial"/>
                <a:cs typeface="Arial" panose="020B0604020202020204" pitchFamily="34" charset="0"/>
              </a:rPr>
              <a:t>(2%)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71896"/>
              </p:ext>
            </p:extLst>
          </p:nvPr>
        </p:nvGraphicFramePr>
        <p:xfrm>
          <a:off x="4982308" y="1566985"/>
          <a:ext cx="338210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107">
                  <a:extLst>
                    <a:ext uri="{9D8B030D-6E8A-4147-A177-3AD203B41FA5}">
                      <a16:colId xmlns:a16="http://schemas.microsoft.com/office/drawing/2014/main" xmlns="" val="245451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 tooltip="torchvision.transforms.CenterCrop"/>
                        </a:rPr>
                        <a:t>CenterCrop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9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 tooltip="torchvision.transforms.ColorJitter"/>
                        </a:rPr>
                        <a:t>ColorJitter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([brightness, contrast,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1189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 tooltip="torchvision.transforms.FiveCrop"/>
                        </a:rPr>
                        <a:t>FiveCrop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1434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 tooltip="torchvision.transforms.Grayscale"/>
                        </a:rPr>
                        <a:t>Grayscale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([num_output_channels])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220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 tooltip="torchvision.transforms.Pad"/>
                        </a:rPr>
                        <a:t>Pad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(padding[, fill, </a:t>
                      </a:r>
                      <a:r>
                        <a:rPr lang="en-US" sz="1050" b="0" dirty="0" err="1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padding_mode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622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 tooltip="torchvision.transforms.RandomAffine"/>
                        </a:rPr>
                        <a:t>RandomAffine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(degrees[, translate, scale,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6423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 tooltip="torchvision.transforms.RandomApply"/>
                        </a:rPr>
                        <a:t>RandomApply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(transforms[, p])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2361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 tooltip="torchvision.transforms.RandomCrop"/>
                        </a:rPr>
                        <a:t>RandomCrop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(size[, padding, </a:t>
                      </a:r>
                      <a:r>
                        <a:rPr lang="en-US" sz="1050" b="0" dirty="0" err="1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pad_if_needed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77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 tooltip="torchvision.transforms.RandomGrayscale"/>
                        </a:rPr>
                        <a:t>RandomGrayscale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([p])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914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 tooltip="torchvision.transforms.RandomHorizontalFlip"/>
                        </a:rPr>
                        <a:t>RandomHorizontalFlip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([p])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9306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 tooltip="torchvision.transforms.RandomPerspective"/>
                        </a:rPr>
                        <a:t>RandomPerspective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([distortion_scale, p,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4593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 tooltip="torchvision.transforms.RandomResizedCrop"/>
                        </a:rPr>
                        <a:t>RandomResizedCrop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(size[, scale, ratio,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2275388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424668" y="1062463"/>
            <a:ext cx="421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+mj-lt"/>
                <a:cs typeface="Arial" panose="020B0604020202020204" pitchFamily="34" charset="0"/>
              </a:rPr>
              <a:t>Transforms on PIL Image and torch.*Tensor</a:t>
            </a:r>
          </a:p>
        </p:txBody>
      </p:sp>
      <p:sp>
        <p:nvSpPr>
          <p:cNvPr id="5" name="向下箭號 4"/>
          <p:cNvSpPr/>
          <p:nvPr/>
        </p:nvSpPr>
        <p:spPr>
          <a:xfrm>
            <a:off x="2271057" y="3209783"/>
            <a:ext cx="213999" cy="791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2" name="Picture 4" descr="Data Augmentation in Deep Learning | by Valentina Alto | Analytics Vidhya |  Medium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t="13700" r="62869" b="21360"/>
          <a:stretch/>
        </p:blipFill>
        <p:spPr bwMode="auto">
          <a:xfrm>
            <a:off x="1351085" y="1199315"/>
            <a:ext cx="2063261" cy="192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ata Augmentation in Deep Learning | by Valentina Alto | Analytics Vidhya |  Medium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6754" r="6027" b="12268"/>
          <a:stretch/>
        </p:blipFill>
        <p:spPr bwMode="auto">
          <a:xfrm>
            <a:off x="1131535" y="4135122"/>
            <a:ext cx="2778110" cy="19225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3">
            <a:extLst>
              <a:ext uri="{FF2B5EF4-FFF2-40B4-BE49-F238E27FC236}">
                <a16:creationId xmlns:a16="http://schemas.microsoft.com/office/drawing/2014/main" xmlns="" id="{C4AE6AED-DACA-42DA-AC14-AC3259C912CE}"/>
              </a:ext>
            </a:extLst>
          </p:cNvPr>
          <p:cNvSpPr txBox="1"/>
          <p:nvPr/>
        </p:nvSpPr>
        <p:spPr>
          <a:xfrm>
            <a:off x="564542" y="465102"/>
            <a:ext cx="84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+mj-lt"/>
              </a:rPr>
              <a:t>Show three kinds of augmentation methods and show the results as example.</a:t>
            </a:r>
            <a:endParaRPr lang="ko-KR" altLang="en-US" dirty="0">
              <a:latin typeface="+mj-lt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E0F998E-AB1D-035B-2112-0A8BE0FAE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6267BF0A-01DD-5E60-02DF-1EBA7A0DFFF7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67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497AB284-4112-459E-82E5-B3298E3DE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45" y="1046285"/>
            <a:ext cx="4374697" cy="3281025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xmlns="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81365" cy="9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5.4	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Training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 your model at least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 epochs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by your own computer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, then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save your model 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and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take a screenshot of your training loss and accuracy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. </a:t>
            </a:r>
            <a:r>
              <a:rPr lang="en-US" altLang="zh-TW" sz="2000" b="1" dirty="0">
                <a:latin typeface="+mj-lt"/>
                <a:cs typeface="Calibri" panose="020F0502020204030204" pitchFamily="34" charset="0"/>
              </a:rPr>
              <a:t>No saved images no points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 (2%)</a:t>
            </a: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+mj-lt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+mj-lt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+mj-lt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+mj-lt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+mj-lt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+mj-lt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3E2EE2EE-78C4-4CEF-9EFC-77E989F52C11}"/>
              </a:ext>
            </a:extLst>
          </p:cNvPr>
          <p:cNvSpPr txBox="1"/>
          <p:nvPr/>
        </p:nvSpPr>
        <p:spPr>
          <a:xfrm>
            <a:off x="2806281" y="4327310"/>
            <a:ext cx="296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(record accuracy/loss per epoch)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3AC1F3-F23B-44ED-ACD2-5D75938B143A}"/>
              </a:ext>
            </a:extLst>
          </p:cNvPr>
          <p:cNvSpPr txBox="1"/>
          <p:nvPr/>
        </p:nvSpPr>
        <p:spPr>
          <a:xfrm>
            <a:off x="304800" y="4327310"/>
            <a:ext cx="8534399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+mj-lt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There are two option.</a:t>
            </a:r>
          </a:p>
          <a:p>
            <a:pPr marL="342900" indent="-342900">
              <a:buAutoNum type="arabicParenR"/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Just use the normal method(Above image used this way)</a:t>
            </a:r>
          </a:p>
          <a:p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https://www.pyimagesearch.com/2021/07/19/pytorch-training-your-first-convolutional-neural-network-cnn/</a:t>
            </a:r>
          </a:p>
          <a:p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2)    Use </a:t>
            </a: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tensorboard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 in </a:t>
            </a: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Tensorflow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 API or </a:t>
            </a: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tensorboard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 in </a:t>
            </a: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pytorch</a:t>
            </a:r>
            <a:endParaRPr lang="en-US" altLang="zh-TW" sz="1600" dirty="0">
              <a:latin typeface="+mj-lt"/>
              <a:cs typeface="Calibri" panose="020F0502020204030204" pitchFamily="34" charset="0"/>
            </a:endParaRPr>
          </a:p>
          <a:p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https://pytorch.org/tutorials/intermediate/tensorboard_tutorial.html</a:t>
            </a:r>
          </a:p>
          <a:p>
            <a:endParaRPr lang="en-US" altLang="zh-TW" sz="1400" dirty="0">
              <a:latin typeface="+mj-lt"/>
              <a:cs typeface="Calibri" panose="020F0502020204030204" pitchFamily="34" charset="0"/>
            </a:endParaRPr>
          </a:p>
          <a:p>
            <a:endParaRPr lang="en-US" altLang="zh-TW" sz="1400" dirty="0">
              <a:latin typeface="+mj-lt"/>
              <a:cs typeface="Calibri" panose="020F0502020204030204" pitchFamily="34" charset="0"/>
            </a:endParaRPr>
          </a:p>
          <a:p>
            <a:endParaRPr lang="en-US" altLang="ko-KR" sz="1100" dirty="0">
              <a:latin typeface="+mj-lt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62C08046-2B04-4AD0-F8AC-73A0C7DE1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84B2E9A1-03C0-AA1A-F0D7-1BE914865559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4455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xmlns="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023411" cy="9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5.5	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Load your model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 trained at 5.4, we will give you 6 images (2 pts/image),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inference them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 and show the result image and class (12%)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38CFE3E-5FA1-41EE-8251-A19F668E0580}"/>
              </a:ext>
            </a:extLst>
          </p:cNvPr>
          <p:cNvSpPr txBox="1"/>
          <p:nvPr/>
        </p:nvSpPr>
        <p:spPr>
          <a:xfrm>
            <a:off x="304798" y="1679663"/>
            <a:ext cx="17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2. Run Inference</a:t>
            </a:r>
            <a:endParaRPr lang="ko-KR" alt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4403C9D-4DD9-4221-A7F5-4C406D3381B3}"/>
              </a:ext>
            </a:extLst>
          </p:cNvPr>
          <p:cNvSpPr txBox="1"/>
          <p:nvPr/>
        </p:nvSpPr>
        <p:spPr>
          <a:xfrm>
            <a:off x="0" y="5704227"/>
            <a:ext cx="95821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  <a:ea typeface="맑은 고딕" panose="020B0503020000020004" pitchFamily="50" charset="-127"/>
                <a:hlinkClick r:id="rId2"/>
              </a:rPr>
              <a:t>https://towardsdatascience.com/understanding-pytorch-with-an-example-a-step-by-step-tutorial-81fc5f8c4e8e#5017</a:t>
            </a:r>
            <a:endParaRPr lang="en-US" altLang="ko-KR" dirty="0">
              <a:latin typeface="+mj-lt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https://pytorch.org/tutorials/</a:t>
            </a:r>
            <a:endParaRPr lang="en-US" altLang="zh-TW" sz="1400" dirty="0">
              <a:latin typeface="+mj-lt"/>
              <a:cs typeface="Calibri" panose="020F0502020204030204" pitchFamily="34" charset="0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301472" y="3323856"/>
            <a:ext cx="4599709" cy="2448236"/>
            <a:chOff x="4544290" y="914899"/>
            <a:chExt cx="4599709" cy="2448236"/>
          </a:xfrm>
        </p:grpSpPr>
        <p:grpSp>
          <p:nvGrpSpPr>
            <p:cNvPr id="40" name="群組 39"/>
            <p:cNvGrpSpPr/>
            <p:nvPr/>
          </p:nvGrpSpPr>
          <p:grpSpPr>
            <a:xfrm>
              <a:off x="4544290" y="914899"/>
              <a:ext cx="4599709" cy="2448236"/>
              <a:chOff x="4544290" y="914899"/>
              <a:chExt cx="4599709" cy="244823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7B737340-AA02-4814-9D3A-302CC71A802B}"/>
                  </a:ext>
                </a:extLst>
              </p:cNvPr>
              <p:cNvSpPr/>
              <p:nvPr/>
            </p:nvSpPr>
            <p:spPr>
              <a:xfrm>
                <a:off x="4544290" y="914899"/>
                <a:ext cx="4599709" cy="24482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1316" y="1023578"/>
                <a:ext cx="4247076" cy="2259555"/>
              </a:xfrm>
              <a:prstGeom prst="rect">
                <a:avLst/>
              </a:prstGeom>
            </p:spPr>
          </p:pic>
        </p:grpSp>
        <p:sp>
          <p:nvSpPr>
            <p:cNvPr id="6" name="文字方塊 5"/>
            <p:cNvSpPr txBox="1"/>
            <p:nvPr/>
          </p:nvSpPr>
          <p:spPr>
            <a:xfrm>
              <a:off x="5687742" y="1245375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+mj-lt"/>
                </a:rPr>
                <a:t>Confidence = 0.98</a:t>
              </a:r>
            </a:p>
            <a:p>
              <a:r>
                <a:rPr lang="en-US" sz="600" dirty="0">
                  <a:latin typeface="+mj-lt"/>
                </a:rPr>
                <a:t>Prediction Label: bird </a:t>
              </a:r>
            </a:p>
          </p:txBody>
        </p:sp>
        <p:sp>
          <p:nvSpPr>
            <p:cNvPr id="22" name="직사각형 1">
              <a:extLst>
                <a:ext uri="{FF2B5EF4-FFF2-40B4-BE49-F238E27FC236}">
                  <a16:creationId xmlns:a16="http://schemas.microsoft.com/office/drawing/2014/main" xmlns="" id="{EC567260-2B4A-4A21-A70A-01E18220BC23}"/>
                </a:ext>
              </a:extLst>
            </p:cNvPr>
            <p:cNvSpPr/>
            <p:nvPr/>
          </p:nvSpPr>
          <p:spPr>
            <a:xfrm>
              <a:off x="5574011" y="1262881"/>
              <a:ext cx="1189892" cy="2235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5" name="TextBox 23">
            <a:extLst>
              <a:ext uri="{FF2B5EF4-FFF2-40B4-BE49-F238E27FC236}">
                <a16:creationId xmlns:a16="http://schemas.microsoft.com/office/drawing/2014/main" xmlns="" id="{C4AE6AED-DACA-42DA-AC14-AC3259C912CE}"/>
              </a:ext>
            </a:extLst>
          </p:cNvPr>
          <p:cNvSpPr txBox="1"/>
          <p:nvPr/>
        </p:nvSpPr>
        <p:spPr>
          <a:xfrm>
            <a:off x="271935" y="2676083"/>
            <a:ext cx="403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US" altLang="ko-KR" dirty="0">
                <a:latin typeface="+mj-lt"/>
              </a:rPr>
              <a:t>3. Show the prediction label, confidence score and the </a:t>
            </a:r>
            <a:r>
              <a:rPr lang="en-US" altLang="ko-KR" dirty="0" err="1">
                <a:latin typeface="+mj-lt"/>
              </a:rPr>
              <a:t>heatmap</a:t>
            </a:r>
            <a:endParaRPr lang="ko-KR" altLang="en-US" dirty="0">
              <a:latin typeface="+mj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710819"/>
            <a:ext cx="4708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+mj-lt"/>
              </a:rPr>
              <a:t>Warning!!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+mj-lt"/>
              </a:rPr>
              <a:t>You should train the model with 10 classes, but inference for 11 classes (1 label for not belong to any). Prediction label = Nothing,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if confidence lower than 0.7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+mj-lt"/>
              </a:rPr>
              <a:t>Inference image will be different size, please resize the image before inference.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+mj-lt"/>
              </a:rPr>
              <a:t>The image will suffer adversarial attack, please think about how to defense.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24" y="2104926"/>
            <a:ext cx="3463306" cy="54683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19" y="1172443"/>
            <a:ext cx="3454611" cy="520360"/>
          </a:xfrm>
          <a:prstGeom prst="rect">
            <a:avLst/>
          </a:prstGeom>
        </p:spPr>
      </p:pic>
      <p:sp>
        <p:nvSpPr>
          <p:cNvPr id="39" name="TextBox 4">
            <a:extLst>
              <a:ext uri="{FF2B5EF4-FFF2-40B4-BE49-F238E27FC236}">
                <a16:creationId xmlns:a16="http://schemas.microsoft.com/office/drawing/2014/main" xmlns="" id="{54F1F84F-4080-4453-81B1-3406133593FE}"/>
              </a:ext>
            </a:extLst>
          </p:cNvPr>
          <p:cNvSpPr txBox="1"/>
          <p:nvPr/>
        </p:nvSpPr>
        <p:spPr>
          <a:xfrm>
            <a:off x="332787" y="801910"/>
            <a:ext cx="232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1. Choose the any data</a:t>
            </a:r>
            <a:endParaRPr lang="ko-KR" altLang="en-US" dirty="0">
              <a:latin typeface="+mj-lt"/>
            </a:endParaRPr>
          </a:p>
        </p:txBody>
      </p:sp>
      <p:pic>
        <p:nvPicPr>
          <p:cNvPr id="3076" name="Picture 4" descr="Some normal and adversarial examples from MNIST and CIFAR-10. Adversarial examples are generated by C&amp;W-wb with minimal distortions. The normal test images are termed as Normal, and adversarial examples generated on Resnet-32 (CE) and Resnet-32 (RCE) are separately termed as CE / RCE. 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0" t="56659" r="52823"/>
          <a:stretch/>
        </p:blipFill>
        <p:spPr bwMode="auto">
          <a:xfrm>
            <a:off x="5188264" y="3311960"/>
            <a:ext cx="3321752" cy="257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6FADD93-36DC-2F4E-16AA-4119F0E3D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F8FD3DDE-9800-4AAE-0BE5-8391F3EE430C}"/>
              </a:ext>
            </a:extLst>
          </p:cNvPr>
          <p:cNvSpPr txBox="1"/>
          <p:nvPr/>
        </p:nvSpPr>
        <p:spPr>
          <a:xfrm>
            <a:off x="7790322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53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" y="6552"/>
            <a:ext cx="7886699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(2/2)</a:t>
            </a:r>
            <a:endParaRPr lang="en-US" sz="2800" b="1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F36B0FDB-5F82-4B18-8B2E-80ECBF69D58D}"/>
              </a:ext>
            </a:extLst>
          </p:cNvPr>
          <p:cNvSpPr txBox="1">
            <a:spLocks/>
          </p:cNvSpPr>
          <p:nvPr/>
        </p:nvSpPr>
        <p:spPr>
          <a:xfrm>
            <a:off x="146850" y="72006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zh-TW" dirty="0">
                <a:cs typeface="Arial" panose="020B0604020202020204" pitchFamily="34" charset="0"/>
              </a:rPr>
              <a:t>Python (recommended)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Python 3.7 (</a:t>
            </a:r>
            <a:r>
              <a:rPr lang="en-US" altLang="zh-TW" sz="2000" dirty="0">
                <a:latin typeface="+mj-lt"/>
                <a:hlinkClick r:id="rId3"/>
              </a:rPr>
              <a:t>https://www.python.org/downloads/</a:t>
            </a:r>
            <a:r>
              <a:rPr lang="en-US" altLang="zh-TW" sz="2000" dirty="0">
                <a:latin typeface="+mj-lt"/>
              </a:rPr>
              <a:t>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latin typeface="+mj-lt"/>
              </a:rPr>
              <a:t>opencv</a:t>
            </a:r>
            <a:r>
              <a:rPr lang="en-US" altLang="zh-TW" sz="2000" dirty="0">
                <a:latin typeface="+mj-lt"/>
              </a:rPr>
              <a:t>-</a:t>
            </a:r>
            <a:r>
              <a:rPr lang="en-US" altLang="zh-TW" sz="2000" dirty="0" err="1">
                <a:latin typeface="+mj-lt"/>
              </a:rPr>
              <a:t>contrib</a:t>
            </a:r>
            <a:r>
              <a:rPr lang="en-US" altLang="zh-TW" sz="2000" dirty="0">
                <a:latin typeface="+mj-lt"/>
              </a:rPr>
              <a:t>-python (3.4.2.17)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Matplotlib 3.1.1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UI framework: pyqt5 (5.15.1)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C++ (check MFC guide in ftp)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OpenCV 3.3.1 (</a:t>
            </a:r>
            <a:r>
              <a:rPr lang="en-US" sz="2000" dirty="0">
                <a:latin typeface="+mj-lt"/>
                <a:cs typeface="Arial" panose="020B0604020202020204" pitchFamily="34" charset="0"/>
                <a:hlinkClick r:id="rId4"/>
              </a:rPr>
              <a:t>https://opencv.org/release.html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Visual Studio 2015 (download  from </a:t>
            </a:r>
            <a:r>
              <a:rPr lang="en-US" sz="2000" dirty="0">
                <a:latin typeface="+mj-lt"/>
                <a:cs typeface="Arial" panose="020B0604020202020204" pitchFamily="34" charset="0"/>
                <a:hlinkClick r:id="rId5"/>
              </a:rPr>
              <a:t>http://www.cc.ncku.edu.tw/download/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 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UI framework: MFC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BD10738E-617F-FB9A-BC4C-B93566675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404"/>
            <a:ext cx="7886699" cy="486000"/>
          </a:xfrm>
        </p:spPr>
        <p:txBody>
          <a:bodyPr/>
          <a:lstStyle/>
          <a:p>
            <a:r>
              <a:rPr lang="en-US" altLang="zh-TW" sz="2800" b="1" dirty="0">
                <a:cs typeface="Arial" panose="020B0604020202020204" pitchFamily="34" charset="0"/>
              </a:rPr>
              <a:t>Assignment scoring (Total: 100%)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262099" y="507081"/>
            <a:ext cx="8761133" cy="5755697"/>
          </a:xfrm>
        </p:spPr>
        <p:txBody>
          <a:bodyPr>
            <a:normAutofit/>
          </a:bodyPr>
          <a:lstStyle/>
          <a:p>
            <a:pPr marL="269081" indent="-269081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1.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Image Processing	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	 </a:t>
            </a:r>
          </a:p>
          <a:p>
            <a:pPr marL="2667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1.1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Color </a:t>
            </a:r>
            <a:r>
              <a:rPr lang="en-US" altLang="zh-TW" sz="1400" dirty="0">
                <a:latin typeface="+mj-lt"/>
                <a:ea typeface="Arial"/>
                <a:cs typeface="Arial"/>
                <a:sym typeface="Arial"/>
              </a:rPr>
              <a:t>Separation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endParaRPr lang="en-US" altLang="zh-TW" sz="1400" dirty="0">
              <a:latin typeface="+mj-lt"/>
            </a:endParaRP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1.2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Color Transformation</a:t>
            </a:r>
            <a:endParaRPr lang="en-US" altLang="zh-TW" sz="1400" dirty="0">
              <a:latin typeface="+mj-lt"/>
              <a:cs typeface="Arial" panose="020B0604020202020204" pitchFamily="34" charset="0"/>
            </a:endParaRP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1.3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Color Detection</a:t>
            </a:r>
            <a:endParaRPr lang="en-US" altLang="zh-TW" sz="1400" dirty="0">
              <a:latin typeface="+mj-lt"/>
              <a:cs typeface="Arial" panose="020B0604020202020204" pitchFamily="34" charset="0"/>
            </a:endParaRP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1.4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Blending</a:t>
            </a:r>
            <a:endParaRPr lang="en-US" altLang="zh-TW" sz="1400" dirty="0">
              <a:latin typeface="+mj-lt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2.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Image Smoothing</a:t>
            </a:r>
          </a:p>
          <a:p>
            <a:pPr marL="2667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2.1 (6%) Gaussian blur</a:t>
            </a:r>
            <a:endParaRPr lang="en-US" altLang="zh-TW" sz="1400" dirty="0">
              <a:latin typeface="+mj-lt"/>
            </a:endParaRP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2.2 (7%) Bilateral filter </a:t>
            </a: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2.3 (7%) Median filter </a:t>
            </a:r>
            <a:endParaRPr lang="en-US" altLang="zh-TW" sz="1400" dirty="0">
              <a:latin typeface="+mj-lt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3.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</a:t>
            </a:r>
          </a:p>
          <a:p>
            <a:pPr marL="269875" lvl="1" indent="-269875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269875" lvl="1" indent="-269875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269875" lvl="1" indent="-269875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4.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5.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Training Cifar10 Classifier Using Resnet101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zh-TW" sz="1400" dirty="0">
              <a:latin typeface="+mj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CB5DCF5D-72D2-4E6B-A5F5-3BCA16136602}"/>
              </a:ext>
            </a:extLst>
          </p:cNvPr>
          <p:cNvSpPr txBox="1"/>
          <p:nvPr/>
        </p:nvSpPr>
        <p:spPr>
          <a:xfrm>
            <a:off x="3113034" y="507081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46EA356C-A0FF-4A54-8DE5-DCC4A87DB81A}"/>
              </a:ext>
            </a:extLst>
          </p:cNvPr>
          <p:cNvSpPr txBox="1"/>
          <p:nvPr/>
        </p:nvSpPr>
        <p:spPr>
          <a:xfrm>
            <a:off x="3113034" y="1948216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0EAC8C3D-883C-41D6-9E1B-6B2B35289AC1}"/>
              </a:ext>
            </a:extLst>
          </p:cNvPr>
          <p:cNvSpPr txBox="1"/>
          <p:nvPr/>
        </p:nvSpPr>
        <p:spPr>
          <a:xfrm>
            <a:off x="3113034" y="3148842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F5812C8E-3153-4E98-BD0D-3EA22247DC1D}"/>
              </a:ext>
            </a:extLst>
          </p:cNvPr>
          <p:cNvSpPr txBox="1"/>
          <p:nvPr/>
        </p:nvSpPr>
        <p:spPr>
          <a:xfrm>
            <a:off x="3113034" y="4349469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77875A-B7B1-40FA-BC59-B45A39066199}"/>
              </a:ext>
            </a:extLst>
          </p:cNvPr>
          <p:cNvSpPr txBox="1"/>
          <p:nvPr/>
        </p:nvSpPr>
        <p:spPr>
          <a:xfrm>
            <a:off x="5282917" y="5578080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Wen)</a:t>
            </a:r>
            <a:endParaRPr lang="zh-TW" altLang="en-US" dirty="0">
              <a:latin typeface="+mj-lt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xmlns="" id="{72944EC0-8BC0-89CE-6E1B-E1F4C3CF0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2FD90E9B-901E-1403-A0EC-ED811B57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r="222" b="221"/>
          <a:stretch/>
        </p:blipFill>
        <p:spPr>
          <a:xfrm>
            <a:off x="4642665" y="562114"/>
            <a:ext cx="4337051" cy="2503712"/>
          </a:xfrm>
          <a:prstGeom prst="roundRect">
            <a:avLst>
              <a:gd name="adj" fmla="val 2058"/>
            </a:avLst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xmlns="" id="{63E4D5D1-F7BE-4731-8672-0D392EDB50F2}"/>
              </a:ext>
            </a:extLst>
          </p:cNvPr>
          <p:cNvCxnSpPr>
            <a:cxnSpLocks/>
          </p:cNvCxnSpPr>
          <p:nvPr/>
        </p:nvCxnSpPr>
        <p:spPr>
          <a:xfrm flipH="1" flipV="1">
            <a:off x="5575177" y="1402672"/>
            <a:ext cx="630314" cy="1864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963903B8-0932-0D53-6039-798663786297}"/>
              </a:ext>
            </a:extLst>
          </p:cNvPr>
          <p:cNvCxnSpPr>
            <a:cxnSpLocks/>
          </p:cNvCxnSpPr>
          <p:nvPr/>
        </p:nvCxnSpPr>
        <p:spPr>
          <a:xfrm flipH="1" flipV="1">
            <a:off x="5575177" y="2201662"/>
            <a:ext cx="497149" cy="1131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A281897E-881F-95B1-33C6-93E31A912D4F}"/>
              </a:ext>
            </a:extLst>
          </p:cNvPr>
          <p:cNvSpPr txBox="1"/>
          <p:nvPr/>
        </p:nvSpPr>
        <p:spPr>
          <a:xfrm>
            <a:off x="5173332" y="3277526"/>
            <a:ext cx="3806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Don’t fix your image path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(There is another dataset for demonstration)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3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7789E068-DEAA-ACD5-5BE6-4360C56F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6000"/>
          </a:xfrm>
        </p:spPr>
        <p:txBody>
          <a:bodyPr>
            <a:normAutofit fontScale="90000"/>
          </a:bodyPr>
          <a:lstStyle/>
          <a:p>
            <a:r>
              <a:rPr lang="en-US" altLang="zh-TW" sz="3100" b="1" dirty="0">
                <a:solidFill>
                  <a:schemeClr val="tx1"/>
                </a:solidFill>
                <a:cs typeface="Arial" panose="020B0604020202020204" pitchFamily="34" charset="0"/>
              </a:rPr>
              <a:t>1. Image Processing (20%)</a:t>
            </a:r>
            <a:r>
              <a:rPr lang="zh-TW" altLang="en-US" sz="3100" b="1" dirty="0"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xmlns="" id="{486037A3-0FFC-2F22-C81B-7769CC6F7591}"/>
              </a:ext>
            </a:extLst>
          </p:cNvPr>
          <p:cNvSpPr txBox="1">
            <a:spLocks/>
          </p:cNvSpPr>
          <p:nvPr/>
        </p:nvSpPr>
        <p:spPr>
          <a:xfrm>
            <a:off x="356110" y="486000"/>
            <a:ext cx="8438400" cy="1849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latin typeface="+mj-lt"/>
                <a:cs typeface="Arial" panose="020B0604020202020204" pitchFamily="34" charset="0"/>
              </a:rPr>
              <a:t>1.1</a:t>
            </a:r>
            <a:r>
              <a:rPr lang="zh-TW" altLang="en-US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2400" dirty="0">
                <a:latin typeface="+mj-lt"/>
                <a:cs typeface="Arial" panose="020B0604020202020204" pitchFamily="34" charset="0"/>
                <a:sym typeface="Arial"/>
              </a:rPr>
              <a:t>Color </a:t>
            </a:r>
            <a:r>
              <a:rPr lang="en-US" altLang="zh-TW" sz="2400" dirty="0">
                <a:latin typeface="+mj-lt"/>
                <a:ea typeface="Arial"/>
                <a:cs typeface="Arial"/>
                <a:sym typeface="Arial"/>
              </a:rPr>
              <a:t>Separation</a:t>
            </a:r>
            <a:r>
              <a:rPr lang="en-US" altLang="zh-TW" sz="24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endParaRPr lang="en-US" altLang="zh-TW" sz="2400" dirty="0">
              <a:latin typeface="+mj-lt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1.2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dirty="0">
                <a:latin typeface="+mj-lt"/>
                <a:cs typeface="Arial" panose="020B0604020202020204" pitchFamily="34" charset="0"/>
                <a:sym typeface="Arial"/>
              </a:rPr>
              <a:t>Color Transformation</a:t>
            </a:r>
            <a:endParaRPr lang="en-US" altLang="zh-TW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1.3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dirty="0">
                <a:latin typeface="+mj-lt"/>
                <a:cs typeface="Arial" panose="020B0604020202020204" pitchFamily="34" charset="0"/>
                <a:sym typeface="Arial"/>
              </a:rPr>
              <a:t>Color Detection</a:t>
            </a:r>
            <a:endParaRPr lang="en-US" altLang="zh-TW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1.4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dirty="0">
                <a:latin typeface="+mj-lt"/>
                <a:cs typeface="Arial" panose="020B0604020202020204" pitchFamily="34" charset="0"/>
                <a:sym typeface="Arial"/>
              </a:rPr>
              <a:t>Blending</a:t>
            </a:r>
            <a:endParaRPr lang="en-US" altLang="zh-TW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5C93F3DD-1495-D333-B3FE-D524ED202E42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xmlns="" id="{1569BC40-879C-4830-6EE0-1B914D48D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56439602-5C03-7901-3452-B7E6994A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386" y="1649432"/>
            <a:ext cx="3061048" cy="37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2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6">
            <a:extLst>
              <a:ext uri="{FF2B5EF4-FFF2-40B4-BE49-F238E27FC236}">
                <a16:creationId xmlns:a16="http://schemas.microsoft.com/office/drawing/2014/main" xmlns="" id="{80EFDE0F-9C33-2799-E89D-A07FD52E8E1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1.1 Color </a:t>
            </a:r>
            <a:r>
              <a:rPr lang="en-US" altLang="zh-TW" sz="2800" b="1" dirty="0">
                <a:cs typeface="Arial"/>
              </a:rPr>
              <a:t>Separation</a:t>
            </a:r>
            <a:r>
              <a:rPr lang="zh-TW" altLang="en-US" sz="2800" b="1" dirty="0">
                <a:cs typeface="Arial"/>
              </a:rPr>
              <a:t> </a:t>
            </a:r>
            <a:r>
              <a:rPr lang="en-US" altLang="zh-TW" sz="2800" b="1" dirty="0">
                <a:cs typeface="Arial"/>
              </a:rPr>
              <a:t>(5%)</a:t>
            </a:r>
            <a:endParaRPr lang="zh-TW" altLang="en-US" sz="2800" b="1" dirty="0">
              <a:cs typeface="Arial"/>
              <a:sym typeface="Arial"/>
            </a:endParaRPr>
          </a:p>
        </p:txBody>
      </p:sp>
      <p:sp>
        <p:nvSpPr>
          <p:cNvPr id="3" name="Shape 134">
            <a:extLst>
              <a:ext uri="{FF2B5EF4-FFF2-40B4-BE49-F238E27FC236}">
                <a16:creationId xmlns:a16="http://schemas.microsoft.com/office/drawing/2014/main" xmlns="" id="{4E1984D4-7716-E3E0-E090-3847C9946432}"/>
              </a:ext>
            </a:extLst>
          </p:cNvPr>
          <p:cNvSpPr txBox="1">
            <a:spLocks/>
          </p:cNvSpPr>
          <p:nvPr/>
        </p:nvSpPr>
        <p:spPr>
          <a:xfrm>
            <a:off x="256950" y="493769"/>
            <a:ext cx="8804364" cy="2532311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a color image, “OpenCV.jpg”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Q: 1) Extract 3 channels of the image </a:t>
            </a:r>
            <a:r>
              <a:rPr lang="en-US" altLang="zh-TW" sz="2000" dirty="0">
                <a:solidFill>
                  <a:srgbClr val="0000FF"/>
                </a:solidFill>
                <a:latin typeface="+mj-lt"/>
                <a:ea typeface="Arial"/>
                <a:cs typeface="Arial"/>
                <a:sym typeface="Arial"/>
              </a:rPr>
              <a:t>B</a:t>
            </a:r>
            <a:r>
              <a:rPr lang="en-US" altLang="zh-TW" sz="2000" dirty="0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rPr>
              <a:t>G</a:t>
            </a:r>
            <a:r>
              <a:rPr lang="en-US" altLang="zh-TW" sz="2000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R </a:t>
            </a: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to 3 separated channels and 	 show the result images.</a:t>
            </a:r>
            <a:endParaRPr lang="en-US" altLang="zh-TW" sz="20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</a:rPr>
              <a:t>Hint: </a:t>
            </a:r>
          </a:p>
          <a:p>
            <a:pPr marL="538163" lvl="1" indent="-1809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p.31 ~ p.49</a:t>
            </a:r>
          </a:p>
          <a:p>
            <a:pPr marL="538163" lvl="1" indent="-1809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cv2.split(),</a:t>
            </a:r>
            <a:r>
              <a:rPr lang="zh-TW" altLang="en-US" sz="1600" dirty="0">
                <a:latin typeface="+mj-lt"/>
              </a:rPr>
              <a:t> </a:t>
            </a:r>
            <a:r>
              <a:rPr lang="en-US" altLang="zh-TW" sz="1600" dirty="0">
                <a:latin typeface="+mj-lt"/>
              </a:rPr>
              <a:t>cv2.merge()</a:t>
            </a:r>
          </a:p>
          <a:p>
            <a:pPr marL="627063" lvl="1" indent="-269875">
              <a:lnSpc>
                <a:spcPct val="100000"/>
              </a:lnSpc>
            </a:pPr>
            <a:endParaRPr lang="zh-TW" altLang="en-US" sz="1600" dirty="0">
              <a:latin typeface="+mj-lt"/>
            </a:endParaRPr>
          </a:p>
        </p:txBody>
      </p:sp>
      <p:sp>
        <p:nvSpPr>
          <p:cNvPr id="5" name="Shape 139">
            <a:extLst>
              <a:ext uri="{FF2B5EF4-FFF2-40B4-BE49-F238E27FC236}">
                <a16:creationId xmlns:a16="http://schemas.microsoft.com/office/drawing/2014/main" xmlns="" id="{3A03B9A0-7D86-BE11-EA33-59613A2B6C35}"/>
              </a:ext>
            </a:extLst>
          </p:cNvPr>
          <p:cNvSpPr/>
          <p:nvPr/>
        </p:nvSpPr>
        <p:spPr>
          <a:xfrm rot="7748674">
            <a:off x="3827546" y="4570838"/>
            <a:ext cx="427159" cy="3379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sp>
        <p:nvSpPr>
          <p:cNvPr id="6" name="Shape 139">
            <a:extLst>
              <a:ext uri="{FF2B5EF4-FFF2-40B4-BE49-F238E27FC236}">
                <a16:creationId xmlns:a16="http://schemas.microsoft.com/office/drawing/2014/main" xmlns="" id="{BDFCCFBA-0F1F-9F52-30F9-837442E512DF}"/>
              </a:ext>
            </a:extLst>
          </p:cNvPr>
          <p:cNvSpPr/>
          <p:nvPr/>
        </p:nvSpPr>
        <p:spPr>
          <a:xfrm rot="5400000">
            <a:off x="5564222" y="4617071"/>
            <a:ext cx="427159" cy="3379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sp>
        <p:nvSpPr>
          <p:cNvPr id="7" name="Shape 139">
            <a:extLst>
              <a:ext uri="{FF2B5EF4-FFF2-40B4-BE49-F238E27FC236}">
                <a16:creationId xmlns:a16="http://schemas.microsoft.com/office/drawing/2014/main" xmlns="" id="{902C40BD-6054-9696-209D-FF287BF640C7}"/>
              </a:ext>
            </a:extLst>
          </p:cNvPr>
          <p:cNvSpPr/>
          <p:nvPr/>
        </p:nvSpPr>
        <p:spPr>
          <a:xfrm rot="3243739">
            <a:off x="7437858" y="4605303"/>
            <a:ext cx="427159" cy="3379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xmlns="" id="{ECC6D01F-F4F4-22F2-4088-1E0AE7563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688" y="6274405"/>
            <a:ext cx="1104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+mj-lt"/>
              </a:rPr>
              <a:t>B channel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xmlns="" id="{0766754B-B815-40A6-24D7-129F6E667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341" y="6272555"/>
            <a:ext cx="1104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+mj-lt"/>
              </a:rPr>
              <a:t>R channel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xmlns="" id="{A17469F4-D7D7-28A0-A689-8ED91C96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98" y="6272555"/>
            <a:ext cx="1125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+mj-lt"/>
              </a:rPr>
              <a:t>G channel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7927659D-50AD-87FD-C701-6C94DF88CD3F}"/>
              </a:ext>
            </a:extLst>
          </p:cNvPr>
          <p:cNvSpPr txBox="1"/>
          <p:nvPr/>
        </p:nvSpPr>
        <p:spPr>
          <a:xfrm>
            <a:off x="5313872" y="2388223"/>
            <a:ext cx="1425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+mj-lt"/>
                <a:ea typeface="Arial"/>
                <a:cs typeface="Arial"/>
                <a:sym typeface="Arial"/>
              </a:rPr>
              <a:t>OpenCV.jpg</a:t>
            </a:r>
            <a:endParaRPr lang="zh-TW" altLang="en-US" sz="1400" dirty="0">
              <a:latin typeface="+mj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DC79EDE5-8C61-DE91-9E3B-94AFE7EB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" y="3266697"/>
            <a:ext cx="2531775" cy="309753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85E6C199-EED4-DBF2-E73F-A4AA384C29AD}"/>
              </a:ext>
            </a:extLst>
          </p:cNvPr>
          <p:cNvSpPr/>
          <p:nvPr/>
        </p:nvSpPr>
        <p:spPr>
          <a:xfrm>
            <a:off x="296190" y="3849725"/>
            <a:ext cx="1900163" cy="525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EAC35961-CFA1-5CF8-0C57-6C84D83CA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23"/>
          <a:stretch/>
        </p:blipFill>
        <p:spPr>
          <a:xfrm>
            <a:off x="6940182" y="5143630"/>
            <a:ext cx="1946868" cy="11289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AEE80593-48B3-8556-2AF3-58BF3F6DC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38" r="32858"/>
          <a:stretch/>
        </p:blipFill>
        <p:spPr>
          <a:xfrm>
            <a:off x="4800556" y="5122219"/>
            <a:ext cx="1954493" cy="112892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xmlns="" id="{449EC951-30E9-C054-48CB-536E6E3E8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95"/>
          <a:stretch/>
        </p:blipFill>
        <p:spPr>
          <a:xfrm>
            <a:off x="2632747" y="5143629"/>
            <a:ext cx="1954493" cy="112892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26EED672-89DA-9D08-084C-3C135188C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00" y="2729920"/>
            <a:ext cx="2732202" cy="153686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56EBAA10-5330-6EE9-3098-E18A6E5F16A4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xmlns="" id="{2ACB1E66-3D01-ED3D-B5AC-71F1923C8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45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6">
            <a:extLst>
              <a:ext uri="{FF2B5EF4-FFF2-40B4-BE49-F238E27FC236}">
                <a16:creationId xmlns:a16="http://schemas.microsoft.com/office/drawing/2014/main" xmlns="" id="{2E8E5A11-4F4C-BE8D-42A3-706CE3EFD92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1.2 Color </a:t>
            </a:r>
            <a:r>
              <a:rPr lang="en-US" altLang="zh-TW" sz="2800" b="1" dirty="0">
                <a:cs typeface="Arial"/>
              </a:rPr>
              <a:t>Transformation</a:t>
            </a:r>
            <a:r>
              <a:rPr lang="zh-TW" altLang="en-US" sz="2800" b="1" dirty="0">
                <a:cs typeface="Arial"/>
              </a:rPr>
              <a:t> </a:t>
            </a:r>
            <a:r>
              <a:rPr lang="en-US" altLang="zh-TW" sz="2800" b="1" dirty="0">
                <a:cs typeface="Arial"/>
              </a:rPr>
              <a:t>(5%)</a:t>
            </a:r>
            <a:endParaRPr lang="zh-TW" altLang="en-US" sz="2800" b="1" dirty="0">
              <a:cs typeface="Arial"/>
              <a:sym typeface="Arial"/>
            </a:endParaRPr>
          </a:p>
        </p:txBody>
      </p:sp>
      <p:sp>
        <p:nvSpPr>
          <p:cNvPr id="3" name="Shape 134">
            <a:extLst>
              <a:ext uri="{FF2B5EF4-FFF2-40B4-BE49-F238E27FC236}">
                <a16:creationId xmlns:a16="http://schemas.microsoft.com/office/drawing/2014/main" xmlns="" id="{DC393EDD-5677-07E0-8FDE-879334F634EC}"/>
              </a:ext>
            </a:extLst>
          </p:cNvPr>
          <p:cNvSpPr txBox="1">
            <a:spLocks/>
          </p:cNvSpPr>
          <p:nvPr/>
        </p:nvSpPr>
        <p:spPr>
          <a:xfrm>
            <a:off x="248472" y="448515"/>
            <a:ext cx="8841741" cy="2532311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1 color image: “OpenCV. jpg”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Q: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1) T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ransform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“OpenCV.jpg”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into grayscale image</a:t>
            </a:r>
            <a:r>
              <a:rPr lang="zh-TW" altLang="en-US" sz="18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800" i="1" spc="-5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zh-TW" sz="1800" i="1" spc="-5" baseline="-250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altLang="zh-TW" sz="1800" i="1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by c</a:t>
            </a:r>
            <a:r>
              <a:rPr lang="en-US" altLang="zh-TW" sz="1800" dirty="0">
                <a:latin typeface="+mj-lt"/>
              </a:rPr>
              <a:t>alling OpenCV function directly.</a:t>
            </a:r>
            <a:endParaRPr lang="en-US" altLang="zh-TW" sz="1800" i="1" baseline="-25000" dirty="0">
              <a:latin typeface="+mj-lt"/>
              <a:ea typeface="Arial"/>
              <a:cs typeface="Arial"/>
              <a:sym typeface="Arial"/>
            </a:endParaRPr>
          </a:p>
          <a:p>
            <a:pPr marL="984250" indent="-269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2)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Merge </a:t>
            </a:r>
            <a:r>
              <a:rPr lang="en-US" altLang="zh-TW" sz="1800" dirty="0">
                <a:solidFill>
                  <a:srgbClr val="0000FF"/>
                </a:solidFill>
                <a:latin typeface="+mj-lt"/>
                <a:ea typeface="Arial"/>
                <a:cs typeface="Arial"/>
                <a:sym typeface="Arial"/>
              </a:rPr>
              <a:t>B</a:t>
            </a:r>
            <a:r>
              <a:rPr lang="en-US" altLang="zh-TW" sz="1800" dirty="0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rPr>
              <a:t>G</a:t>
            </a:r>
            <a:r>
              <a:rPr lang="en-US" altLang="zh-TW" sz="1800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R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separated channel images from problem 1.2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into grayscale image 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TW" sz="1800" i="1" baseline="-25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by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 I</a:t>
            </a:r>
            <a:r>
              <a:rPr lang="en-US" altLang="zh-TW" sz="1800" i="1" baseline="-25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= (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R+G+B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)/3.</a:t>
            </a:r>
          </a:p>
          <a:p>
            <a:pPr marL="714375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3) Show the above 2 results.</a:t>
            </a:r>
            <a:endParaRPr lang="en-US" altLang="zh-TW" sz="18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</a:rPr>
              <a:t>Hint: </a:t>
            </a: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p.56 ~ p.59</a:t>
            </a: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cv2.cvtColor(…, cv2.COLOR_BGR2GRAY)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xmlns="" id="{F87408CC-29A8-C49D-82DD-7E4E96CC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788" y="6027003"/>
            <a:ext cx="32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 dirty="0">
                <a:latin typeface="+mj-lt"/>
              </a:rPr>
              <a:t>I</a:t>
            </a:r>
            <a:r>
              <a:rPr lang="en-US" altLang="zh-TW" sz="1800" i="1" baseline="-25000" dirty="0">
                <a:latin typeface="+mj-lt"/>
              </a:rPr>
              <a:t>1</a:t>
            </a:r>
          </a:p>
        </p:txBody>
      </p:sp>
      <p:sp>
        <p:nvSpPr>
          <p:cNvPr id="6" name="Shape 139">
            <a:extLst>
              <a:ext uri="{FF2B5EF4-FFF2-40B4-BE49-F238E27FC236}">
                <a16:creationId xmlns:a16="http://schemas.microsoft.com/office/drawing/2014/main" xmlns="" id="{28DE2D03-08B2-6833-58CF-B9EB5BD65E5D}"/>
              </a:ext>
            </a:extLst>
          </p:cNvPr>
          <p:cNvSpPr/>
          <p:nvPr/>
        </p:nvSpPr>
        <p:spPr>
          <a:xfrm rot="7737696">
            <a:off x="5359878" y="4364548"/>
            <a:ext cx="368799" cy="2142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9BC1D85D-5CBD-759C-D480-687A8D2E6751}"/>
              </a:ext>
            </a:extLst>
          </p:cNvPr>
          <p:cNvSpPr txBox="1"/>
          <p:nvPr/>
        </p:nvSpPr>
        <p:spPr>
          <a:xfrm>
            <a:off x="7038981" y="6396335"/>
            <a:ext cx="1869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+mj-lt"/>
              </a:rPr>
              <a:t>Average weighted </a:t>
            </a:r>
            <a:r>
              <a:rPr lang="en-US" altLang="zh-TW" sz="1200" dirty="0">
                <a:latin typeface="+mj-lt"/>
              </a:rPr>
              <a:t>formula:</a:t>
            </a:r>
          </a:p>
          <a:p>
            <a:r>
              <a:rPr lang="en-US" altLang="zh-TW" sz="1200" i="1" dirty="0">
                <a:latin typeface="+mj-lt"/>
              </a:rPr>
              <a:t>I</a:t>
            </a:r>
            <a:r>
              <a:rPr lang="en-US" altLang="zh-TW" sz="1200" i="1" baseline="-25000" dirty="0">
                <a:latin typeface="+mj-lt"/>
              </a:rPr>
              <a:t>2</a:t>
            </a:r>
            <a:r>
              <a:rPr lang="en-US" altLang="zh-TW" sz="1200" dirty="0">
                <a:latin typeface="+mj-lt"/>
              </a:rPr>
              <a:t> = (R+G+B)/3</a:t>
            </a:r>
            <a:endParaRPr lang="zh-TW" altLang="en-US" sz="1200" dirty="0">
              <a:latin typeface="+mj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9137C352-76D8-9B68-71B7-CA0B6179CDB4}"/>
              </a:ext>
            </a:extLst>
          </p:cNvPr>
          <p:cNvSpPr txBox="1"/>
          <p:nvPr/>
        </p:nvSpPr>
        <p:spPr>
          <a:xfrm>
            <a:off x="4289572" y="6363033"/>
            <a:ext cx="273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+mj-lt"/>
              </a:rPr>
              <a:t>Perceptually weighted </a:t>
            </a:r>
            <a:r>
              <a:rPr lang="en-US" altLang="zh-TW" sz="1200" dirty="0">
                <a:latin typeface="+mj-lt"/>
              </a:rPr>
              <a:t>formula:</a:t>
            </a:r>
          </a:p>
          <a:p>
            <a:r>
              <a:rPr lang="en-US" altLang="zh-TW" sz="1200" dirty="0">
                <a:latin typeface="+mj-lt"/>
              </a:rPr>
              <a:t>I</a:t>
            </a:r>
            <a:r>
              <a:rPr lang="en-US" altLang="zh-TW" sz="1200" baseline="-25000" dirty="0">
                <a:latin typeface="+mj-lt"/>
              </a:rPr>
              <a:t>1</a:t>
            </a:r>
            <a:r>
              <a:rPr lang="en-US" altLang="zh-TW" sz="1200" dirty="0">
                <a:latin typeface="+mj-lt"/>
              </a:rPr>
              <a:t> = 0.07*B + 0.72*G + 0.21*R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027F7502-95CF-4CBC-2CC0-96FB76607B9F}"/>
              </a:ext>
            </a:extLst>
          </p:cNvPr>
          <p:cNvSpPr txBox="1"/>
          <p:nvPr/>
        </p:nvSpPr>
        <p:spPr>
          <a:xfrm>
            <a:off x="4330081" y="4528548"/>
            <a:ext cx="1929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+mj-lt"/>
              </a:rPr>
              <a:t>1) </a:t>
            </a:r>
            <a:r>
              <a:rPr lang="en-US" altLang="zh-TW" sz="1400" dirty="0">
                <a:latin typeface="+mj-lt"/>
              </a:rPr>
              <a:t>OpenCV function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68FDB0D0-9B01-711C-952E-20C3C9D8FB18}"/>
              </a:ext>
            </a:extLst>
          </p:cNvPr>
          <p:cNvSpPr txBox="1"/>
          <p:nvPr/>
        </p:nvSpPr>
        <p:spPr>
          <a:xfrm>
            <a:off x="7024941" y="4523958"/>
            <a:ext cx="1679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+mj-lt"/>
              </a:rPr>
              <a:t>2) Average weighted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xmlns="" id="{81D4A318-10DF-7308-B7AE-313A4E3E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727" y="6078832"/>
            <a:ext cx="32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 dirty="0">
                <a:latin typeface="+mj-lt"/>
              </a:rPr>
              <a:t>I</a:t>
            </a:r>
            <a:r>
              <a:rPr lang="en-US" altLang="zh-TW" sz="1800" i="1" baseline="-25000" dirty="0">
                <a:latin typeface="+mj-lt"/>
              </a:rPr>
              <a:t>2</a:t>
            </a:r>
          </a:p>
        </p:txBody>
      </p:sp>
      <p:sp>
        <p:nvSpPr>
          <p:cNvPr id="12" name="Shape 139">
            <a:extLst>
              <a:ext uri="{FF2B5EF4-FFF2-40B4-BE49-F238E27FC236}">
                <a16:creationId xmlns:a16="http://schemas.microsoft.com/office/drawing/2014/main" xmlns="" id="{94860D67-7F9E-2EA9-1483-BB905226C0BC}"/>
              </a:ext>
            </a:extLst>
          </p:cNvPr>
          <p:cNvSpPr/>
          <p:nvPr/>
        </p:nvSpPr>
        <p:spPr>
          <a:xfrm rot="2812710">
            <a:off x="6953761" y="4331840"/>
            <a:ext cx="402001" cy="2142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B04CBC1E-F50F-F331-EC93-67E740DD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4" y="3077340"/>
            <a:ext cx="2930415" cy="358525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E3B0D38-E87E-FE64-D83F-3C77ACD05963}"/>
              </a:ext>
            </a:extLst>
          </p:cNvPr>
          <p:cNvSpPr/>
          <p:nvPr/>
        </p:nvSpPr>
        <p:spPr>
          <a:xfrm>
            <a:off x="922304" y="4444684"/>
            <a:ext cx="2233294" cy="591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FCE958E1-A68C-41D1-FCDD-6663D7EF0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75"/>
          <a:stretch/>
        </p:blipFill>
        <p:spPr>
          <a:xfrm>
            <a:off x="4330081" y="1568867"/>
            <a:ext cx="4162026" cy="268381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xmlns="" id="{6B0DF75C-2DD8-99F9-A84A-21A81386B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59" r="66662"/>
          <a:stretch/>
        </p:blipFill>
        <p:spPr>
          <a:xfrm>
            <a:off x="4438008" y="4774034"/>
            <a:ext cx="1465364" cy="165219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1244A4E3-140E-A8ED-DB20-E3E5B82650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808"/>
          <a:stretch/>
        </p:blipFill>
        <p:spPr>
          <a:xfrm>
            <a:off x="7054316" y="4791760"/>
            <a:ext cx="1649931" cy="165081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1CB3F0F7-5930-32CD-5487-4F2FEC59EA5B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xmlns="" id="{B6678430-DEE5-D0A3-7F61-9F1B4E53C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24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6">
            <a:extLst>
              <a:ext uri="{FF2B5EF4-FFF2-40B4-BE49-F238E27FC236}">
                <a16:creationId xmlns:a16="http://schemas.microsoft.com/office/drawing/2014/main" xmlns="" id="{AFD134FE-A481-0734-E436-3898418FFAB3}"/>
              </a:ext>
            </a:extLst>
          </p:cNvPr>
          <p:cNvSpPr txBox="1">
            <a:spLocks/>
          </p:cNvSpPr>
          <p:nvPr/>
        </p:nvSpPr>
        <p:spPr>
          <a:xfrm>
            <a:off x="-3" y="3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1.3 Color Detection</a:t>
            </a:r>
            <a:r>
              <a:rPr lang="zh-TW" altLang="en-US" sz="2800" b="1" dirty="0">
                <a:cs typeface="Arial"/>
              </a:rPr>
              <a:t> </a:t>
            </a:r>
            <a:r>
              <a:rPr lang="en-US" altLang="zh-TW" sz="2800" b="1" dirty="0">
                <a:cs typeface="Arial"/>
              </a:rPr>
              <a:t>(5%)</a:t>
            </a:r>
            <a:endParaRPr lang="zh-TW" altLang="en-US" sz="2800" b="1" dirty="0">
              <a:cs typeface="Arial"/>
              <a:sym typeface="Arial"/>
            </a:endParaRPr>
          </a:p>
        </p:txBody>
      </p:sp>
      <p:sp>
        <p:nvSpPr>
          <p:cNvPr id="4" name="Shape 134">
            <a:extLst>
              <a:ext uri="{FF2B5EF4-FFF2-40B4-BE49-F238E27FC236}">
                <a16:creationId xmlns:a16="http://schemas.microsoft.com/office/drawing/2014/main" xmlns="" id="{5418DBFE-E15B-D1BB-1376-D50A04B35DF5}"/>
              </a:ext>
            </a:extLst>
          </p:cNvPr>
          <p:cNvSpPr txBox="1">
            <a:spLocks/>
          </p:cNvSpPr>
          <p:nvPr/>
        </p:nvSpPr>
        <p:spPr>
          <a:xfrm>
            <a:off x="-6" y="402103"/>
            <a:ext cx="9022007" cy="1384113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1 color image: “OpenCV. jpg”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Q: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1) T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ransform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“OpenCV.jpg”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from </a:t>
            </a:r>
            <a:r>
              <a:rPr lang="en-US" altLang="zh-TW" sz="1800" dirty="0">
                <a:solidFill>
                  <a:srgbClr val="0000FF"/>
                </a:solidFill>
                <a:latin typeface="+mj-lt"/>
                <a:ea typeface="Arial"/>
                <a:cs typeface="Arial"/>
                <a:sym typeface="Arial"/>
              </a:rPr>
              <a:t>B</a:t>
            </a:r>
            <a:r>
              <a:rPr lang="en-US" altLang="zh-TW" sz="1800" dirty="0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rPr>
              <a:t>G</a:t>
            </a:r>
            <a:r>
              <a:rPr lang="en-US" altLang="zh-TW" sz="1800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R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format to </a:t>
            </a:r>
            <a:r>
              <a:rPr lang="en-US" altLang="zh-TW" sz="1800" u="sng" dirty="0">
                <a:solidFill>
                  <a:srgbClr val="7030A0"/>
                </a:solidFill>
                <a:latin typeface="+mj-lt"/>
                <a:cs typeface="Arial"/>
              </a:rPr>
              <a:t>HSV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format</a:t>
            </a:r>
            <a:r>
              <a:rPr lang="en-US" altLang="zh-TW" sz="1800" dirty="0">
                <a:latin typeface="+mj-lt"/>
              </a:rPr>
              <a:t>.</a:t>
            </a:r>
            <a:endParaRPr lang="en-US" altLang="zh-TW" sz="1800" i="1" baseline="-25000" dirty="0">
              <a:latin typeface="+mj-lt"/>
              <a:ea typeface="Arial"/>
              <a:cs typeface="Arial"/>
              <a:sym typeface="Arial"/>
            </a:endParaRPr>
          </a:p>
          <a:p>
            <a:pPr marL="984250" indent="-269875"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2) Generate mask by calling</a:t>
            </a:r>
            <a:r>
              <a:rPr lang="zh-TW" altLang="en-US" sz="1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:</a:t>
            </a:r>
          </a:p>
          <a:p>
            <a:pPr marL="984250" indent="-269875">
              <a:spcBef>
                <a:spcPts val="0"/>
              </a:spcBef>
              <a:buNone/>
            </a:pPr>
            <a:r>
              <a:rPr lang="zh-TW" altLang="en-US" sz="1800" b="1" dirty="0">
                <a:latin typeface="+mj-lt"/>
                <a:cs typeface="Arial"/>
                <a:sym typeface="Arial"/>
              </a:rPr>
              <a:t>                                                    </a:t>
            </a:r>
            <a:r>
              <a:rPr lang="en-US" altLang="zh-TW" sz="1800" b="1" dirty="0">
                <a:latin typeface="+mj-lt"/>
              </a:rPr>
              <a:t>cv2.</a:t>
            </a:r>
            <a:r>
              <a:rPr lang="en-US" altLang="zh-CN" sz="1800" b="1" dirty="0">
                <a:latin typeface="+mj-lt"/>
              </a:rPr>
              <a:t>inRange(</a:t>
            </a:r>
            <a:r>
              <a:rPr lang="en-US" altLang="zh-CN" sz="1800" b="1" dirty="0" err="1">
                <a:latin typeface="+mj-lt"/>
              </a:rPr>
              <a:t>hsv_img</a:t>
            </a:r>
            <a:r>
              <a:rPr lang="en-US" altLang="zh-CN" sz="1800" b="1" dirty="0">
                <a:latin typeface="+mj-lt"/>
              </a:rPr>
              <a:t> , </a:t>
            </a:r>
            <a:r>
              <a:rPr lang="en-US" altLang="zh-CN" sz="1800" b="1" dirty="0" err="1">
                <a:latin typeface="+mj-lt"/>
              </a:rPr>
              <a:t>lower_bound</a:t>
            </a:r>
            <a:r>
              <a:rPr lang="en-US" altLang="zh-CN" sz="1800" b="1" dirty="0">
                <a:latin typeface="+mj-lt"/>
              </a:rPr>
              <a:t> , upper_bound</a:t>
            </a:r>
            <a:r>
              <a:rPr lang="en-US" altLang="zh-CN" sz="1800" dirty="0">
                <a:latin typeface="+mj-lt"/>
              </a:rPr>
              <a:t>)</a:t>
            </a:r>
            <a:endParaRPr lang="en-US" altLang="zh-TW" sz="1800" dirty="0">
              <a:latin typeface="+mj-lt"/>
              <a:ea typeface="Arial"/>
              <a:cs typeface="Arial"/>
              <a:sym typeface="Arial"/>
            </a:endParaRPr>
          </a:p>
          <a:p>
            <a:pPr marL="984250" indent="-269875">
              <a:spcBef>
                <a:spcPts val="0"/>
              </a:spcBef>
              <a:buNone/>
            </a:pP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3) Detect </a:t>
            </a:r>
            <a:r>
              <a:rPr lang="en-US" altLang="zh-TW" sz="18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  <a:ea typeface="Arial"/>
                <a:cs typeface="Arial" panose="020B0604020202020204" pitchFamily="34" charset="0"/>
                <a:sym typeface="Arial"/>
              </a:rPr>
              <a:t>Green</a:t>
            </a: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 and </a:t>
            </a:r>
            <a:r>
              <a:rPr lang="en-US" altLang="zh-TW" sz="1800" b="1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Arial"/>
                <a:cs typeface="Arial" panose="020B0604020202020204" pitchFamily="34" charset="0"/>
                <a:sym typeface="Arial"/>
              </a:rPr>
              <a:t>White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000000"/>
                </a:highlight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color in the image by calling :</a:t>
            </a:r>
          </a:p>
          <a:p>
            <a:pPr marL="984250" indent="-269875">
              <a:spcBef>
                <a:spcPts val="0"/>
              </a:spcBef>
              <a:buNone/>
            </a:pPr>
            <a:r>
              <a:rPr lang="zh-TW" altLang="en-US" sz="18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/>
              </a:rPr>
              <a:t>                                                     </a:t>
            </a:r>
            <a:r>
              <a:rPr lang="en-US" altLang="zh-TW" sz="1800" b="1" dirty="0">
                <a:latin typeface="+mj-lt"/>
              </a:rPr>
              <a:t>cv2.bitwise_and(</a:t>
            </a:r>
            <a:r>
              <a:rPr lang="en-US" altLang="zh-TW" sz="1800" b="1" dirty="0" err="1">
                <a:latin typeface="+mj-lt"/>
              </a:rPr>
              <a:t>bgr_img</a:t>
            </a:r>
            <a:r>
              <a:rPr lang="en-US" altLang="zh-TW" sz="1800" b="1" dirty="0">
                <a:latin typeface="+mj-lt"/>
              </a:rPr>
              <a:t> , </a:t>
            </a:r>
            <a:r>
              <a:rPr lang="en-US" altLang="zh-TW" sz="1800" b="1" dirty="0" err="1">
                <a:latin typeface="+mj-lt"/>
              </a:rPr>
              <a:t>bgr_img</a:t>
            </a:r>
            <a:r>
              <a:rPr lang="en-US" altLang="zh-TW" sz="1800" b="1" dirty="0">
                <a:latin typeface="+mj-lt"/>
              </a:rPr>
              <a:t> , mask)</a:t>
            </a:r>
            <a:endParaRPr lang="en-US" altLang="zh-TW" sz="1800" b="1" dirty="0">
              <a:solidFill>
                <a:srgbClr val="000000"/>
              </a:solidFill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984250" indent="-269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4) Show the result</a:t>
            </a:r>
            <a:endParaRPr lang="en-US" altLang="zh-TW" sz="18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latin typeface="+mj-lt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B2696E23-67A5-B637-B813-111E20594F5A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27" name="投影片編號版面配置區 26">
            <a:extLst>
              <a:ext uri="{FF2B5EF4-FFF2-40B4-BE49-F238E27FC236}">
                <a16:creationId xmlns:a16="http://schemas.microsoft.com/office/drawing/2014/main" xmlns="" id="{6F329E90-9339-88AF-7BE7-46C83E5F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76432" y="6578350"/>
            <a:ext cx="2057400" cy="279647"/>
          </a:xfrm>
        </p:spPr>
        <p:txBody>
          <a:bodyPr/>
          <a:lstStyle/>
          <a:p>
            <a:fld id="{CE83DE27-3F3A-421C-8CC9-9BCAA9F1532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xmlns="" id="{13445B2B-8AFB-951C-EEC1-99CA250C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94" y="2629415"/>
            <a:ext cx="5636106" cy="371995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xmlns="" id="{E1D1541E-C97C-A181-243D-BB33C188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5" y="2870641"/>
            <a:ext cx="2930415" cy="3585256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68CC43B8-CD38-C0D4-76EE-0F69443E9485}"/>
              </a:ext>
            </a:extLst>
          </p:cNvPr>
          <p:cNvSpPr/>
          <p:nvPr/>
        </p:nvSpPr>
        <p:spPr>
          <a:xfrm>
            <a:off x="576075" y="4237985"/>
            <a:ext cx="2233294" cy="591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576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6">
            <a:extLst>
              <a:ext uri="{FF2B5EF4-FFF2-40B4-BE49-F238E27FC236}">
                <a16:creationId xmlns:a16="http://schemas.microsoft.com/office/drawing/2014/main" xmlns="" id="{2B72CD40-EDF6-88C2-3011-33D8B7E384D1}"/>
              </a:ext>
            </a:extLst>
          </p:cNvPr>
          <p:cNvSpPr txBox="1">
            <a:spLocks/>
          </p:cNvSpPr>
          <p:nvPr/>
        </p:nvSpPr>
        <p:spPr>
          <a:xfrm>
            <a:off x="-3" y="3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1.3 Color Detection</a:t>
            </a:r>
            <a:r>
              <a:rPr lang="zh-TW" altLang="en-US" sz="2800" b="1" dirty="0">
                <a:cs typeface="Arial"/>
              </a:rPr>
              <a:t> </a:t>
            </a:r>
            <a:r>
              <a:rPr lang="en-US" altLang="zh-TW" sz="2800" b="1" dirty="0">
                <a:cs typeface="Arial"/>
              </a:rPr>
              <a:t>(5%)</a:t>
            </a:r>
            <a:endParaRPr lang="zh-TW" altLang="en-US" sz="2800" b="1" dirty="0">
              <a:cs typeface="Arial"/>
              <a:sym typeface="Arial"/>
            </a:endParaRPr>
          </a:p>
        </p:txBody>
      </p:sp>
      <p:pic>
        <p:nvPicPr>
          <p:cNvPr id="4" name="Picture 2" descr="HSV Color Map">
            <a:extLst>
              <a:ext uri="{FF2B5EF4-FFF2-40B4-BE49-F238E27FC236}">
                <a16:creationId xmlns:a16="http://schemas.microsoft.com/office/drawing/2014/main" xmlns="" id="{84D5C13C-4072-B39A-0324-808538186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3"/>
          <a:stretch/>
        </p:blipFill>
        <p:spPr bwMode="auto">
          <a:xfrm>
            <a:off x="103121" y="2239186"/>
            <a:ext cx="6123221" cy="28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34">
            <a:extLst>
              <a:ext uri="{FF2B5EF4-FFF2-40B4-BE49-F238E27FC236}">
                <a16:creationId xmlns:a16="http://schemas.microsoft.com/office/drawing/2014/main" xmlns="" id="{95F19F99-ED4C-6D96-1A2C-3F1FF8BF2AEA}"/>
              </a:ext>
            </a:extLst>
          </p:cNvPr>
          <p:cNvSpPr txBox="1">
            <a:spLocks/>
          </p:cNvSpPr>
          <p:nvPr/>
        </p:nvSpPr>
        <p:spPr>
          <a:xfrm>
            <a:off x="290062" y="490895"/>
            <a:ext cx="6796538" cy="1647279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</a:rPr>
              <a:t>Hint: </a:t>
            </a: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cv2.cvtColor(…, cv2.COLOR_BGR2HSV)</a:t>
            </a: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</a:t>
            </a:r>
            <a:r>
              <a:rPr lang="en-US" altLang="zh-CN" sz="1600" dirty="0">
                <a:latin typeface="+mj-lt"/>
              </a:rPr>
              <a:t>inRange(</a:t>
            </a:r>
            <a:r>
              <a:rPr lang="en-US" altLang="zh-CN" sz="1600" dirty="0" err="1">
                <a:latin typeface="+mj-lt"/>
              </a:rPr>
              <a:t>hsv_img</a:t>
            </a:r>
            <a:r>
              <a:rPr lang="en-US" altLang="zh-CN" sz="1600" dirty="0">
                <a:latin typeface="+mj-lt"/>
              </a:rPr>
              <a:t> , </a:t>
            </a:r>
            <a:r>
              <a:rPr lang="en-US" altLang="zh-CN" sz="1600" dirty="0" err="1">
                <a:latin typeface="+mj-lt"/>
              </a:rPr>
              <a:t>lower_bound</a:t>
            </a:r>
            <a:r>
              <a:rPr lang="en-US" altLang="zh-CN" sz="1600" dirty="0">
                <a:latin typeface="+mj-lt"/>
              </a:rPr>
              <a:t> , </a:t>
            </a:r>
            <a:r>
              <a:rPr lang="en-US" altLang="zh-CN" sz="1600" dirty="0" err="1">
                <a:latin typeface="+mj-lt"/>
              </a:rPr>
              <a:t>upper_bound</a:t>
            </a:r>
            <a:r>
              <a:rPr lang="en-US" altLang="zh-CN" sz="1600" dirty="0">
                <a:latin typeface="+mj-lt"/>
              </a:rPr>
              <a:t>)</a:t>
            </a:r>
            <a:endParaRPr lang="en-US" altLang="zh-TW" sz="1600" dirty="0">
              <a:latin typeface="+mj-lt"/>
            </a:endParaRP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cv2.bitwise_and(</a:t>
            </a:r>
            <a:r>
              <a:rPr lang="en-US" altLang="zh-TW" sz="1600" dirty="0" err="1">
                <a:latin typeface="+mj-lt"/>
              </a:rPr>
              <a:t>bgr_img</a:t>
            </a:r>
            <a:r>
              <a:rPr lang="en-US" altLang="zh-TW" sz="1600" dirty="0">
                <a:latin typeface="+mj-lt"/>
              </a:rPr>
              <a:t> , </a:t>
            </a:r>
            <a:r>
              <a:rPr lang="en-US" altLang="zh-TW" sz="1600" dirty="0" err="1">
                <a:latin typeface="+mj-lt"/>
              </a:rPr>
              <a:t>bgr_img</a:t>
            </a:r>
            <a:r>
              <a:rPr lang="en-US" altLang="zh-TW" sz="1600" dirty="0">
                <a:latin typeface="+mj-lt"/>
              </a:rPr>
              <a:t> , mask)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95732203-141A-707D-C9C8-BA536C2ACA2A}"/>
              </a:ext>
            </a:extLst>
          </p:cNvPr>
          <p:cNvSpPr txBox="1"/>
          <p:nvPr/>
        </p:nvSpPr>
        <p:spPr>
          <a:xfrm>
            <a:off x="103121" y="6407127"/>
            <a:ext cx="8053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+mj-lt"/>
              </a:rPr>
              <a:t>REF: </a:t>
            </a:r>
            <a:r>
              <a:rPr lang="zh-TW" altLang="en-US" sz="1400" dirty="0">
                <a:latin typeface="+mj-lt"/>
              </a:rPr>
              <a:t>https://medium.com/@gowtham180502/how-to-detect-colors-using-opencv-python-98aa0241e713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9ABBC1E8-DEC1-16E3-BFBD-AC5AE8484C4E}"/>
              </a:ext>
            </a:extLst>
          </p:cNvPr>
          <p:cNvSpPr txBox="1"/>
          <p:nvPr/>
        </p:nvSpPr>
        <p:spPr>
          <a:xfrm>
            <a:off x="6282278" y="2369949"/>
            <a:ext cx="29544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dirty="0">
                <a:solidFill>
                  <a:srgbClr val="292929"/>
                </a:solidFill>
                <a:effectLst/>
                <a:latin typeface="+mj-lt"/>
              </a:rPr>
              <a:t>HSV values ranges between (0–180, 0–255, 0–255)</a:t>
            </a:r>
          </a:p>
          <a:p>
            <a:endParaRPr lang="en-US" altLang="zh-TW" b="1" dirty="0">
              <a:solidFill>
                <a:srgbClr val="292929"/>
              </a:solidFill>
              <a:latin typeface="+mj-lt"/>
            </a:endParaRPr>
          </a:p>
          <a:p>
            <a:r>
              <a:rPr lang="en-US" altLang="zh-TW" b="1" i="0" dirty="0">
                <a:solidFill>
                  <a:srgbClr val="292929"/>
                </a:solidFill>
                <a:effectLst/>
                <a:latin typeface="+mj-lt"/>
              </a:rPr>
              <a:t>H(H</a:t>
            </a:r>
            <a:r>
              <a:rPr lang="en-US" altLang="zh-TW" b="1" dirty="0">
                <a:solidFill>
                  <a:srgbClr val="292929"/>
                </a:solidFill>
                <a:latin typeface="+mj-lt"/>
              </a:rPr>
              <a:t>ue) : x axis</a:t>
            </a:r>
          </a:p>
          <a:p>
            <a:r>
              <a:rPr lang="en-US" altLang="zh-TW" b="1" i="0" dirty="0">
                <a:solidFill>
                  <a:srgbClr val="292929"/>
                </a:solidFill>
                <a:effectLst/>
                <a:latin typeface="+mj-lt"/>
              </a:rPr>
              <a:t>S(Saturation) : y axis</a:t>
            </a:r>
          </a:p>
          <a:p>
            <a:r>
              <a:rPr lang="en-US" altLang="zh-TW" b="1" dirty="0">
                <a:solidFill>
                  <a:srgbClr val="292929"/>
                </a:solidFill>
                <a:latin typeface="+mj-lt"/>
              </a:rPr>
              <a:t>V(Value) : 255</a:t>
            </a:r>
          </a:p>
          <a:p>
            <a:endParaRPr lang="en-US" altLang="zh-TW" b="1" i="0" dirty="0">
              <a:solidFill>
                <a:srgbClr val="292929"/>
              </a:solidFill>
              <a:effectLst/>
              <a:latin typeface="+mj-lt"/>
            </a:endParaRPr>
          </a:p>
          <a:p>
            <a:endParaRPr lang="en-US" altLang="zh-TW" b="1" dirty="0">
              <a:solidFill>
                <a:srgbClr val="292929"/>
              </a:solidFill>
              <a:latin typeface="+mj-lt"/>
            </a:endParaRPr>
          </a:p>
          <a:p>
            <a:endParaRPr lang="zh-TW" altLang="en-US" b="1" dirty="0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FE34D35-DE9D-247A-1EFD-C86CFC22F564}"/>
              </a:ext>
            </a:extLst>
          </p:cNvPr>
          <p:cNvSpPr/>
          <p:nvPr/>
        </p:nvSpPr>
        <p:spPr>
          <a:xfrm>
            <a:off x="360726" y="2442755"/>
            <a:ext cx="1958370" cy="244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pic>
        <p:nvPicPr>
          <p:cNvPr id="9" name="Picture 2" descr="RGB 轉HSV, HSL (線上色碼轉換HSL, HSV, RGB, HEX)">
            <a:extLst>
              <a:ext uri="{FF2B5EF4-FFF2-40B4-BE49-F238E27FC236}">
                <a16:creationId xmlns:a16="http://schemas.microsoft.com/office/drawing/2014/main" xmlns="" id="{7018EDBE-0C50-4676-D49A-C56D021E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38" y="594309"/>
            <a:ext cx="2048759" cy="15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38338D6B-03DE-74A4-F7D5-0002E0C25C63}"/>
              </a:ext>
            </a:extLst>
          </p:cNvPr>
          <p:cNvCxnSpPr>
            <a:cxnSpLocks/>
          </p:cNvCxnSpPr>
          <p:nvPr/>
        </p:nvCxnSpPr>
        <p:spPr>
          <a:xfrm flipH="1" flipV="1">
            <a:off x="1398306" y="2710207"/>
            <a:ext cx="4883972" cy="607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B5BCC2C9-2776-D711-9349-B64D939FC751}"/>
              </a:ext>
            </a:extLst>
          </p:cNvPr>
          <p:cNvSpPr txBox="1"/>
          <p:nvPr/>
        </p:nvSpPr>
        <p:spPr>
          <a:xfrm>
            <a:off x="5500538" y="5166648"/>
            <a:ext cx="36434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+mj-lt"/>
              </a:rPr>
              <a:t>Using this range should be fine</a:t>
            </a:r>
          </a:p>
          <a:p>
            <a:r>
              <a:rPr lang="en-US" altLang="zh-TW" i="0" dirty="0">
                <a:solidFill>
                  <a:srgbClr val="292929"/>
                </a:solidFill>
                <a:effectLst/>
                <a:latin typeface="+mj-lt"/>
              </a:rPr>
              <a:t>Green Range </a:t>
            </a:r>
            <a:r>
              <a:rPr lang="en-US" altLang="zh-TW" dirty="0">
                <a:solidFill>
                  <a:srgbClr val="292929"/>
                </a:solidFill>
                <a:latin typeface="+mj-lt"/>
              </a:rPr>
              <a:t>: (40-80,50-255,20-255)</a:t>
            </a:r>
          </a:p>
          <a:p>
            <a:r>
              <a:rPr lang="en-US" altLang="zh-TW" i="0" dirty="0">
                <a:solidFill>
                  <a:srgbClr val="292929"/>
                </a:solidFill>
                <a:effectLst/>
                <a:latin typeface="+mj-lt"/>
              </a:rPr>
              <a:t>White Range : (0-180,0-20,200-255)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6AABABFD-BA25-75C9-BC77-6A4CAB13E496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xmlns="" id="{B47ADD81-9EAB-8B19-49E5-B6EECF5D8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5246</TotalTime>
  <Words>1511</Words>
  <Application>Microsoft Office PowerPoint</Application>
  <PresentationFormat>如螢幕大小 (4:3)</PresentationFormat>
  <Paragraphs>342</Paragraphs>
  <Slides>22</Slides>
  <Notes>6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影像處理、電腦視覺及深度學習概論  (Introduction to Image Processing, Computer Vision and Deep Learning)  Homework 1</vt:lpstr>
      <vt:lpstr>Notice (1/2)</vt:lpstr>
      <vt:lpstr>Notice (2/2)</vt:lpstr>
      <vt:lpstr>Assignment scoring (Total: 100%)</vt:lpstr>
      <vt:lpstr>1. Image Processing (20%)  </vt:lpstr>
      <vt:lpstr>PowerPoint 簡報</vt:lpstr>
      <vt:lpstr>PowerPoint 簡報</vt:lpstr>
      <vt:lpstr>PowerPoint 簡報</vt:lpstr>
      <vt:lpstr>PowerPoint 簡報</vt:lpstr>
      <vt:lpstr>PowerPoint 簡報</vt:lpstr>
      <vt:lpstr>2. Image Smoothing (20%)  </vt:lpstr>
      <vt:lpstr>2.1 Gaussian Blur</vt:lpstr>
      <vt:lpstr>2.2 Bilateral Filter</vt:lpstr>
      <vt:lpstr>2.3 Median Filter</vt:lpstr>
      <vt:lpstr>5. Training Cifar10 Classifier Using Resnet101 (20%)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影像處理、電腦視覺及深度學習概論 (Introduction to Image Processing, Computer Vision and Deep Learning)  Homework 1</dc:title>
  <dc:creator>rl</dc:creator>
  <cp:lastModifiedBy>Ur</cp:lastModifiedBy>
  <cp:revision>170</cp:revision>
  <dcterms:created xsi:type="dcterms:W3CDTF">2020-09-25T03:15:31Z</dcterms:created>
  <dcterms:modified xsi:type="dcterms:W3CDTF">2022-10-15T06:39:29Z</dcterms:modified>
</cp:coreProperties>
</file>