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8" r:id="rId3"/>
    <p:sldId id="259" r:id="rId4"/>
    <p:sldId id="256" r:id="rId5"/>
    <p:sldId id="270" r:id="rId6"/>
    <p:sldId id="257" r:id="rId7"/>
    <p:sldId id="271" r:id="rId8"/>
    <p:sldId id="272" r:id="rId9"/>
    <p:sldId id="273" r:id="rId10"/>
    <p:sldId id="274" r:id="rId11"/>
    <p:sldId id="275" r:id="rId12"/>
    <p:sldId id="276" r:id="rId13"/>
    <p:sldId id="262"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696" autoAdjust="0"/>
  </p:normalViewPr>
  <p:slideViewPr>
    <p:cSldViewPr snapToGrid="0">
      <p:cViewPr varScale="1">
        <p:scale>
          <a:sx n="83" d="100"/>
          <a:sy n="83" d="100"/>
        </p:scale>
        <p:origin x="48" y="2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12636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16924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 volcano is a rupture in the crust of a planetary-mass object, such as Earth, that allows hot lava, volcanic ash, and gases to escape from a magma chamber below the surface. Earth's volcanoes occur because its crust is broken into 17 major, rigid tectonic plates that float on a hotter, softer layer in its mantle. Therefore, on Earth, volcanoes are generally found where tectonic plates are diverging or converging, and most are found underwater. For example, a mid-oceanic ridge, such as the Mid-Atlantic Ridge, has volcanoes caused by divergent tectonic plates whereas the Pacific Ring of Fire has volcanoes caused by convergent tectonic plates. Volcanoes can also form where there is stretching and thinning of the crust's plates, e.g., in the East African Rift and the Wells Gray-Clearwater volcanic field and Rio Grande Rift in North America. This type of volcanism falls under the umbrella of "plate hypothesis" volcanism. Volcanism away from plate boundaries has also been explained as mantle plumes. These so-called "hotspots", for example Hawaii, are postulated to arise from upwelling diapirs with magma from the core–mantle boundary, 3,000 km deep in the Earth. Volcanoes are usually not created where two tectonic plates slide past one another.</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12636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 volcano is a rupture in the crust of a planetary-mass object, such as Earth, that allows hot lava, volcanic ash, and gases to escape from a magma chamber below the surface. Earth's volcanoes occur because its crust is broken into 17 major, rigid tectonic plates that float on a hotter, softer layer in its mantle. Therefore, on Earth, volcanoes are generally found where tectonic plates are diverging or converging, and most are found underwater. For example, a mid-oceanic ridge, such as the Mid-Atlantic Ridge, has volcanoes caused by divergent tectonic plates whereas the Pacific Ring of Fire has volcanoes caused by convergent tectonic plates. Volcanoes can also form where there is stretching and thinning of the crust's plates, e.g., in the East African Rift and the Wells Gray-Clearwater volcanic field and Rio Grande Rift in North America. This type of volcanism falls under the umbrella of "plate hypothesis" volcanism. Volcanism away from plate boundaries has also been explained as mantle plumes. These so-called "hotspots", for example Hawaii, are postulated to arise from upwelling diapirs with magma from the core–mantle boundary, 3,000 km deep in the Earth. Volcanoes are usually not created where two tectonic plates slide past one another.</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92128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Fissure vents</a:t>
            </a:r>
          </a:p>
          <a:p>
            <a:pPr marL="171450" indent="-171450">
              <a:buFont typeface="Arial" panose="020B0604020202020204" pitchFamily="34" charset="0"/>
              <a:buChar char="•"/>
            </a:pPr>
            <a:r>
              <a:rPr lang="en-US" dirty="0"/>
              <a:t>Shield volcanoes</a:t>
            </a:r>
          </a:p>
          <a:p>
            <a:pPr marL="171450" indent="-171450">
              <a:buFont typeface="Arial" panose="020B0604020202020204" pitchFamily="34" charset="0"/>
              <a:buChar char="•"/>
            </a:pPr>
            <a:r>
              <a:rPr lang="en-US" dirty="0"/>
              <a:t>Lava domes</a:t>
            </a:r>
          </a:p>
          <a:p>
            <a:pPr marL="171450" indent="-171450">
              <a:buFont typeface="Arial" panose="020B0604020202020204" pitchFamily="34" charset="0"/>
              <a:buChar char="•"/>
            </a:pPr>
            <a:r>
              <a:rPr lang="en-US" dirty="0"/>
              <a:t>Cryptodomes</a:t>
            </a:r>
          </a:p>
          <a:p>
            <a:pPr marL="171450" indent="-171450">
              <a:buFont typeface="Arial" panose="020B0604020202020204" pitchFamily="34" charset="0"/>
              <a:buChar char="•"/>
            </a:pPr>
            <a:r>
              <a:rPr lang="en-US" dirty="0"/>
              <a:t>Volcanic cones (cinder cones)</a:t>
            </a:r>
          </a:p>
          <a:p>
            <a:pPr marL="171450" indent="-171450">
              <a:buFont typeface="Arial" panose="020B0604020202020204" pitchFamily="34" charset="0"/>
              <a:buChar char="•"/>
            </a:pPr>
            <a:r>
              <a:rPr lang="en-US" dirty="0"/>
              <a:t>Stratovolcanoes (composite volcanoes)</a:t>
            </a:r>
          </a:p>
          <a:p>
            <a:pPr marL="171450" indent="-171450">
              <a:buFont typeface="Arial" panose="020B0604020202020204" pitchFamily="34" charset="0"/>
              <a:buChar char="•"/>
            </a:pPr>
            <a:r>
              <a:rPr lang="en-US" dirty="0"/>
              <a:t>Supervolcanoes</a:t>
            </a:r>
          </a:p>
          <a:p>
            <a:pPr marL="171450" indent="-171450">
              <a:buFont typeface="Arial" panose="020B0604020202020204" pitchFamily="34" charset="0"/>
              <a:buChar char="•"/>
            </a:pPr>
            <a:r>
              <a:rPr lang="en-US" dirty="0"/>
              <a:t>Underwater volcanoes</a:t>
            </a:r>
          </a:p>
          <a:p>
            <a:pPr marL="171450" indent="-171450">
              <a:buFont typeface="Arial" panose="020B0604020202020204" pitchFamily="34" charset="0"/>
              <a:buChar char="•"/>
            </a:pPr>
            <a:r>
              <a:rPr lang="en-US" dirty="0"/>
              <a:t>Subglacial volcanoes</a:t>
            </a:r>
          </a:p>
          <a:p>
            <a:pPr marL="171450" indent="-171450">
              <a:buFont typeface="Arial" panose="020B0604020202020204" pitchFamily="34" charset="0"/>
              <a:buChar char="•"/>
            </a:pPr>
            <a:r>
              <a:rPr lang="en-US" dirty="0"/>
              <a:t>Mud volcanoes</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09368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73836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2.0" TargetMode="External"/><Relationship Id="rId4" Type="http://schemas.openxmlformats.org/officeDocument/2006/relationships/hyperlink" Target="http://commons.wikimedia.org/wiki/File:Erupci&#243;n_en_el_volc&#225;n_Sabancaya,_Per&#250;.jp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Skjaldbreidur_Herbst_2004.jp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Worcester_County,_Massachusett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1EEBEF-CCD5-47A1-97C0-9A90495125EE}"/>
              </a:ext>
            </a:extLst>
          </p:cNvPr>
          <p:cNvPicPr>
            <a:picLocks noChangeAspect="1"/>
          </p:cNvPicPr>
          <p:nvPr/>
        </p:nvPicPr>
        <p:blipFill rotWithShape="1">
          <a:blip r:embed="rId3"/>
          <a:srcRect l="11420" r="13617" b="1097"/>
          <a:stretch/>
        </p:blipFill>
        <p:spPr>
          <a:xfrm>
            <a:off x="4818888" y="1"/>
            <a:ext cx="7373112" cy="6857999"/>
          </a:xfrm>
          <a:prstGeom prst="rect">
            <a:avLst/>
          </a:prstGeom>
        </p:spPr>
      </p:pic>
      <p:sp>
        <p:nvSpPr>
          <p:cNvPr id="20"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2600324"/>
            <a:ext cx="5058370" cy="3320973"/>
          </a:xfrm>
        </p:spPr>
        <p:txBody>
          <a:bodyPr anchor="t">
            <a:normAutofit/>
          </a:bodyPr>
          <a:lstStyle/>
          <a:p>
            <a:pPr algn="l"/>
            <a:r>
              <a:rPr lang="en-US" sz="5400" b="1"/>
              <a:t>Capstone P</a:t>
            </a:r>
            <a:r>
              <a:rPr lang="en-US" altLang="zh-CN" sz="5400" b="1"/>
              <a:t>roject:</a:t>
            </a:r>
            <a:r>
              <a:rPr lang="en-US" sz="5400" b="1"/>
              <a:t> Worcester Neighborhoods</a:t>
            </a:r>
            <a:endParaRPr lang="en-US" sz="5400"/>
          </a:p>
        </p:txBody>
      </p:sp>
      <p:sp>
        <p:nvSpPr>
          <p:cNvPr id="5" name="Footer PlaceHolder 3"/>
          <p:cNvSpPr>
            <a:spLocks noGrp="1"/>
          </p:cNvSpPr>
          <p:nvPr>
            <p:ph type="ftr" sz="quarter" idx="11"/>
          </p:nvPr>
        </p:nvSpPr>
        <p:spPr>
          <a:xfrm>
            <a:off x="804672" y="6356350"/>
            <a:ext cx="6520053" cy="365125"/>
          </a:xfrm>
        </p:spPr>
        <p:txBody>
          <a:bodyPr>
            <a:normAutofit/>
          </a:bodyPr>
          <a:lstStyle/>
          <a:p>
            <a:pPr algn="l">
              <a:spcAft>
                <a:spcPts val="600"/>
              </a:spcAft>
            </a:pPr>
            <a:r>
              <a:rPr lang="en-US">
                <a:solidFill>
                  <a:schemeClr val="tx1"/>
                </a:solidFill>
                <a:hlinkClick r:id="rId4"/>
              </a:rPr>
              <a:t>Photo</a:t>
            </a:r>
            <a:r>
              <a:rPr lang="en-US">
                <a:solidFill>
                  <a:schemeClr val="tx1"/>
                </a:solidFill>
              </a:rPr>
              <a:t> by Galeria del Ministerio de Defensa del Perú / </a:t>
            </a:r>
            <a:r>
              <a:rPr lang="en-US">
                <a:solidFill>
                  <a:schemeClr val="tx1"/>
                </a:solidFill>
                <a:hlinkClick r:id="rId5"/>
              </a:rPr>
              <a:t>CC BY 2.0</a:t>
            </a:r>
          </a:p>
        </p:txBody>
      </p:sp>
    </p:spTree>
    <p:extLst>
      <p:ext uri="{BB962C8B-B14F-4D97-AF65-F5344CB8AC3E}">
        <p14:creationId xmlns:p14="http://schemas.microsoft.com/office/powerpoint/2010/main" val="12861780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Results</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dirty="0"/>
              <a:t>I</a:t>
            </a:r>
            <a:r>
              <a:rPr lang="en-US" altLang="zh-CN" dirty="0"/>
              <a:t>dentify the top</a:t>
            </a:r>
            <a:r>
              <a:rPr lang="en-US" dirty="0"/>
              <a:t> ten venues for each neighborhood.</a:t>
            </a:r>
          </a:p>
        </p:txBody>
      </p:sp>
      <p:pic>
        <p:nvPicPr>
          <p:cNvPr id="4" name="Picture 3">
            <a:extLst>
              <a:ext uri="{FF2B5EF4-FFF2-40B4-BE49-F238E27FC236}">
                <a16:creationId xmlns:a16="http://schemas.microsoft.com/office/drawing/2014/main" id="{0FE82265-1A27-4C90-B8BA-7A6C2F07E71E}"/>
              </a:ext>
            </a:extLst>
          </p:cNvPr>
          <p:cNvPicPr>
            <a:picLocks noChangeAspect="1"/>
          </p:cNvPicPr>
          <p:nvPr/>
        </p:nvPicPr>
        <p:blipFill>
          <a:blip r:embed="rId2"/>
          <a:stretch>
            <a:fillRect/>
          </a:stretch>
        </p:blipFill>
        <p:spPr>
          <a:xfrm>
            <a:off x="0" y="2744137"/>
            <a:ext cx="12192000" cy="3220298"/>
          </a:xfrm>
          <a:prstGeom prst="rect">
            <a:avLst/>
          </a:prstGeom>
        </p:spPr>
      </p:pic>
    </p:spTree>
    <p:extLst>
      <p:ext uri="{BB962C8B-B14F-4D97-AF65-F5344CB8AC3E}">
        <p14:creationId xmlns:p14="http://schemas.microsoft.com/office/powerpoint/2010/main" val="90106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Results</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84410" y="1429000"/>
            <a:ext cx="10465450" cy="4000000"/>
          </a:xfrm>
          <a:prstGeom prst="rect">
            <a:avLst/>
          </a:prstGeom>
          <a:ln w="57150">
            <a:noFill/>
          </a:ln>
        </p:spPr>
        <p:txBody>
          <a:bodyPr vert="horz" lIns="91440" tIns="45720" rIns="91440" bIns="45720" numCol="1" rtlCol="0" anchor="t">
            <a:normAutofit/>
          </a:bodyPr>
          <a:lstStyle/>
          <a:p>
            <a:r>
              <a:rPr lang="en-US" dirty="0"/>
              <a:t>Use the K-means Clustering to group similar neighborhoods.</a:t>
            </a:r>
          </a:p>
        </p:txBody>
      </p:sp>
      <p:pic>
        <p:nvPicPr>
          <p:cNvPr id="3" name="Picture 2">
            <a:extLst>
              <a:ext uri="{FF2B5EF4-FFF2-40B4-BE49-F238E27FC236}">
                <a16:creationId xmlns:a16="http://schemas.microsoft.com/office/drawing/2014/main" id="{0750A1B8-063A-4D97-94B1-DDC0DB729019}"/>
              </a:ext>
            </a:extLst>
          </p:cNvPr>
          <p:cNvPicPr>
            <a:picLocks noChangeAspect="1"/>
          </p:cNvPicPr>
          <p:nvPr/>
        </p:nvPicPr>
        <p:blipFill>
          <a:blip r:embed="rId2"/>
          <a:stretch>
            <a:fillRect/>
          </a:stretch>
        </p:blipFill>
        <p:spPr>
          <a:xfrm>
            <a:off x="1562334" y="1824113"/>
            <a:ext cx="9067331" cy="4914145"/>
          </a:xfrm>
          <a:prstGeom prst="rect">
            <a:avLst/>
          </a:prstGeom>
        </p:spPr>
      </p:pic>
      <p:sp>
        <p:nvSpPr>
          <p:cNvPr id="5" name="Left Brace 4">
            <a:extLst>
              <a:ext uri="{FF2B5EF4-FFF2-40B4-BE49-F238E27FC236}">
                <a16:creationId xmlns:a16="http://schemas.microsoft.com/office/drawing/2014/main" id="{6F3D15DF-C480-4A2E-A4D5-BAF4371515C1}"/>
              </a:ext>
            </a:extLst>
          </p:cNvPr>
          <p:cNvSpPr/>
          <p:nvPr/>
        </p:nvSpPr>
        <p:spPr>
          <a:xfrm>
            <a:off x="1403230" y="2725946"/>
            <a:ext cx="159104" cy="34333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A9E5F3D-897A-4940-9567-45B62F11D278}"/>
              </a:ext>
            </a:extLst>
          </p:cNvPr>
          <p:cNvSpPr txBox="1"/>
          <p:nvPr/>
        </p:nvSpPr>
        <p:spPr>
          <a:xfrm>
            <a:off x="158525" y="4027103"/>
            <a:ext cx="1244705" cy="830997"/>
          </a:xfrm>
          <a:prstGeom prst="rect">
            <a:avLst/>
          </a:prstGeom>
          <a:noFill/>
        </p:spPr>
        <p:txBody>
          <a:bodyPr wrap="square" rtlCol="0">
            <a:spAutoFit/>
          </a:bodyPr>
          <a:lstStyle/>
          <a:p>
            <a:r>
              <a:rPr lang="en-US" sz="1200" dirty="0"/>
              <a:t>These are neighborhoods similar to Worcester.</a:t>
            </a:r>
          </a:p>
        </p:txBody>
      </p:sp>
    </p:spTree>
    <p:extLst>
      <p:ext uri="{BB962C8B-B14F-4D97-AF65-F5344CB8AC3E}">
        <p14:creationId xmlns:p14="http://schemas.microsoft.com/office/powerpoint/2010/main" val="415846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Volcanic features</a:t>
            </a:r>
          </a:p>
        </p:txBody>
      </p:sp>
      <p:sp>
        <p:nvSpPr>
          <p:cNvPr id="3" name="Content Placeholder 2"/>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Look in the slide notes below for topics to consider talking about</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The volcano Skjaldbreiður, National Park of Þingvellir, Icelan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410381"/>
            <a:ext cx="6553545" cy="4045180"/>
          </a:xfrm>
          <a:prstGeom prst="rect">
            <a:avLst/>
          </a:prstGeom>
        </p:spPr>
      </p:pic>
      <p:sp>
        <p:nvSpPr>
          <p:cNvPr id="5" name="Footer PlaceHolder 3"/>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spcAft>
                <a:spcPts val="600"/>
              </a:spcAft>
            </a:pPr>
            <a:r>
              <a:rPr lang="en-US" kern="1200">
                <a:solidFill>
                  <a:srgbClr val="595959"/>
                </a:solidFill>
                <a:latin typeface="+mn-lt"/>
                <a:ea typeface="+mn-ea"/>
                <a:cs typeface="+mn-cs"/>
                <a:hlinkClick r:id="rId4"/>
              </a:rPr>
              <a:t>Photo</a:t>
            </a:r>
            <a:r>
              <a:rPr lang="en-US" kern="1200">
                <a:solidFill>
                  <a:srgbClr val="595959"/>
                </a:solidFill>
                <a:latin typeface="+mn-lt"/>
                <a:ea typeface="+mn-ea"/>
                <a:cs typeface="+mn-cs"/>
              </a:rPr>
              <a:t> by User:Reykholt / </a:t>
            </a:r>
            <a:r>
              <a:rPr lang="en-US" kern="1200">
                <a:solidFill>
                  <a:srgbClr val="595959"/>
                </a:solidFill>
                <a:latin typeface="+mn-lt"/>
                <a:ea typeface="+mn-ea"/>
                <a:cs typeface="+mn-cs"/>
                <a:hlinkClick r:id="rId5"/>
              </a:rPr>
              <a:t>CC BY-SA 3.0</a:t>
            </a:r>
          </a:p>
        </p:txBody>
      </p:sp>
    </p:spTree>
    <p:extLst>
      <p:ext uri="{BB962C8B-B14F-4D97-AF65-F5344CB8AC3E}">
        <p14:creationId xmlns:p14="http://schemas.microsoft.com/office/powerpoint/2010/main" val="119821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916D3-D24B-49C1-B7C3-6E8B9F4CD54A}"/>
              </a:ext>
            </a:extLst>
          </p:cNvPr>
          <p:cNvPicPr>
            <a:picLocks noChangeAspect="1"/>
          </p:cNvPicPr>
          <p:nvPr/>
        </p:nvPicPr>
        <p:blipFill rotWithShape="1">
          <a:blip r:embed="rId2"/>
          <a:srcRect t="20891" b="162"/>
          <a:stretch/>
        </p:blipFill>
        <p:spPr>
          <a:xfrm>
            <a:off x="-1" y="10"/>
            <a:ext cx="12192000" cy="6857990"/>
          </a:xfrm>
          <a:prstGeom prst="rect">
            <a:avLst/>
          </a:prstGeom>
        </p:spPr>
      </p:pic>
      <p:sp>
        <p:nvSpPr>
          <p:cNvPr id="2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652692" y="2348082"/>
            <a:ext cx="4204137" cy="1240967"/>
          </a:xfrm>
        </p:spPr>
        <p:txBody>
          <a:bodyPr vert="horz" lIns="91440" tIns="45720" rIns="91440" bIns="45720" rtlCol="0" anchor="ctr">
            <a:normAutofit/>
          </a:bodyPr>
          <a:lstStyle/>
          <a:p>
            <a:pPr algn="ctr"/>
            <a:r>
              <a:rPr lang="en-US" sz="3600" b="1" dirty="0"/>
              <a:t>D</a:t>
            </a:r>
            <a:r>
              <a:rPr lang="en-US" altLang="zh-CN" sz="3600" b="1" dirty="0"/>
              <a:t>iscussion</a:t>
            </a:r>
            <a:endParaRPr lang="en-US" sz="3600" b="1" dirty="0"/>
          </a:p>
        </p:txBody>
      </p:sp>
      <p:cxnSp>
        <p:nvCxnSpPr>
          <p:cNvPr id="27" name="Straight Connector 2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501656" y="3081767"/>
            <a:ext cx="4819987" cy="3264497"/>
          </a:xfrm>
          <a:prstGeom prst="rect">
            <a:avLst/>
          </a:prstGeom>
        </p:spPr>
        <p:txBody>
          <a:bodyPr vert="horz" lIns="91440" tIns="45720" rIns="91440" bIns="45720" numCol="1" rtlCol="0" anchor="ctr">
            <a:noAutofit/>
          </a:bodyPr>
          <a:lstStyle/>
          <a:p>
            <a:pPr algn="just">
              <a:lnSpc>
                <a:spcPct val="90000"/>
              </a:lnSpc>
              <a:spcAft>
                <a:spcPts val="600"/>
              </a:spcAft>
            </a:pPr>
            <a:r>
              <a:rPr lang="en-US" sz="2000" dirty="0"/>
              <a:t>The neighborhood of Gardner, </a:t>
            </a:r>
            <a:r>
              <a:rPr lang="en-US" sz="2000" dirty="0" err="1"/>
              <a:t>Petersham</a:t>
            </a:r>
            <a:r>
              <a:rPr lang="en-US" sz="2000" dirty="0"/>
              <a:t>, and Warren come closest to our current neighborhood in terms of nearby venues. But these neighborhoods are still far away from my husband's workplace. Since our first consideration was to reduce his travel time, we might want to assess a few more neighborhoods in the same Cluster as Worcester.</a:t>
            </a:r>
          </a:p>
        </p:txBody>
      </p:sp>
    </p:spTree>
    <p:extLst>
      <p:ext uri="{BB962C8B-B14F-4D97-AF65-F5344CB8AC3E}">
        <p14:creationId xmlns:p14="http://schemas.microsoft.com/office/powerpoint/2010/main" val="72679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b="1" dirty="0">
                <a:solidFill>
                  <a:srgbClr val="000000"/>
                </a:solidFill>
              </a:rPr>
              <a:t>I</a:t>
            </a:r>
            <a:r>
              <a:rPr lang="en-US" altLang="zh-CN" b="1" dirty="0">
                <a:solidFill>
                  <a:srgbClr val="000000"/>
                </a:solidFill>
              </a:rPr>
              <a:t>ntroduction</a:t>
            </a:r>
            <a:endParaRPr lang="en-US" b="1" dirty="0">
              <a:solidFill>
                <a:srgbClr val="000000"/>
              </a:solidFill>
            </a:endParaRPr>
          </a:p>
          <a:p>
            <a:r>
              <a:rPr lang="en-US" b="1" dirty="0">
                <a:solidFill>
                  <a:srgbClr val="000000"/>
                </a:solidFill>
              </a:rPr>
              <a:t>Data</a:t>
            </a:r>
          </a:p>
          <a:p>
            <a:r>
              <a:rPr lang="en-US" b="1" dirty="0">
                <a:solidFill>
                  <a:srgbClr val="000000"/>
                </a:solidFill>
              </a:rPr>
              <a:t>Methodology</a:t>
            </a:r>
          </a:p>
          <a:p>
            <a:r>
              <a:rPr lang="en-US" b="1" dirty="0">
                <a:solidFill>
                  <a:srgbClr val="000000"/>
                </a:solidFill>
              </a:rPr>
              <a:t>R</a:t>
            </a:r>
            <a:r>
              <a:rPr lang="en-US" altLang="zh-CN" b="1" dirty="0">
                <a:solidFill>
                  <a:srgbClr val="000000"/>
                </a:solidFill>
              </a:rPr>
              <a:t>esults</a:t>
            </a:r>
          </a:p>
          <a:p>
            <a:r>
              <a:rPr lang="en-US" b="1" dirty="0">
                <a:solidFill>
                  <a:srgbClr val="000000"/>
                </a:solidFill>
              </a:rPr>
              <a:t>Discussion</a:t>
            </a:r>
          </a:p>
        </p:txBody>
      </p:sp>
    </p:spTree>
    <p:extLst>
      <p:ext uri="{BB962C8B-B14F-4D97-AF65-F5344CB8AC3E}">
        <p14:creationId xmlns:p14="http://schemas.microsoft.com/office/powerpoint/2010/main" val="366827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b="1" dirty="0"/>
              <a:t>Introduction</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20" name="Text 2"/>
          <p:cNvSpPr/>
          <p:nvPr/>
        </p:nvSpPr>
        <p:spPr>
          <a:xfrm>
            <a:off x="838200" y="1461299"/>
            <a:ext cx="1046284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A description of the background.</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Our family live in Worcester County, MA. My husband has recently got a job in Boylston and his new office is located almost 15 miles away from home. This means his daily travel time is close to 1.5 hours. We are considering moving closer to his office to save time. We currently stay in the neighborhood of the city of Worcester, which is in the west of Worcester County, and his office is in Boylston, which is in the east of Worcester County. We don’t have to stay in Boylston where has a relatively high rent price. But we prefer moving to a neighborhood closer to his workplace and similar to our current neighborhood of Worcester.</a:t>
            </a:r>
          </a:p>
        </p:txBody>
      </p:sp>
      <p:pic>
        <p:nvPicPr>
          <p:cNvPr id="3" name="Picture 2">
            <a:extLst>
              <a:ext uri="{FF2B5EF4-FFF2-40B4-BE49-F238E27FC236}">
                <a16:creationId xmlns:a16="http://schemas.microsoft.com/office/drawing/2014/main" id="{9E69E19E-53FE-46B6-A781-B46A26AC3EB8}"/>
              </a:ext>
            </a:extLst>
          </p:cNvPr>
          <p:cNvPicPr>
            <a:picLocks noChangeAspect="1"/>
          </p:cNvPicPr>
          <p:nvPr/>
        </p:nvPicPr>
        <p:blipFill>
          <a:blip r:embed="rId3"/>
          <a:stretch>
            <a:fillRect/>
          </a:stretch>
        </p:blipFill>
        <p:spPr>
          <a:xfrm>
            <a:off x="2397735" y="4762373"/>
            <a:ext cx="7343775" cy="1114425"/>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b="1" dirty="0"/>
              <a:t>Introduction</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20" name="Text 2"/>
          <p:cNvSpPr/>
          <p:nvPr/>
        </p:nvSpPr>
        <p:spPr>
          <a:xfrm>
            <a:off x="838200" y="1461299"/>
            <a:ext cx="10462846" cy="456215"/>
          </a:xfrm>
          <a:prstGeom prst="rect">
            <a:avLst/>
          </a:prstGeom>
        </p:spPr>
        <p:txBody>
          <a:bodyPr wrap="square">
            <a:spAutoFit/>
          </a:bodyPr>
          <a:lstStyle/>
          <a:p>
            <a:pPr>
              <a:lnSpc>
                <a:spcPct val="150000"/>
              </a:lnSpc>
            </a:pPr>
            <a:r>
              <a:rPr lang="en-US"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A discussion of the problems</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Which neighborhoods in Worcester County are good choices for our family to move to?</a:t>
            </a:r>
          </a:p>
          <a:p>
            <a:pPr marL="285750" indent="-285750">
              <a:lnSpc>
                <a:spcPct val="150000"/>
              </a:lnSpc>
              <a:buFont typeface="Arial" panose="020B0604020202020204" pitchFamily="34" charset="0"/>
              <a:buChar char="•"/>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These candidate neighborhoods should be both close to my husband’s new office and similar to our current living environment.</a:t>
            </a:r>
          </a:p>
        </p:txBody>
      </p:sp>
    </p:spTree>
    <p:extLst>
      <p:ext uri="{BB962C8B-B14F-4D97-AF65-F5344CB8AC3E}">
        <p14:creationId xmlns:p14="http://schemas.microsoft.com/office/powerpoint/2010/main" val="983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Data</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b="1" dirty="0"/>
              <a:t>To address this problem, we need:</a:t>
            </a:r>
          </a:p>
          <a:p>
            <a:endParaRPr lang="en-US" dirty="0"/>
          </a:p>
          <a:p>
            <a:r>
              <a:rPr lang="en-US" altLang="zh-CN" dirty="0"/>
              <a:t>1. </a:t>
            </a:r>
            <a:r>
              <a:rPr lang="en-US" dirty="0"/>
              <a:t>Geographical Data of Worcester County neighborhoods - latitude and longitude details of the cities in Worcester County </a:t>
            </a:r>
          </a:p>
          <a:p>
            <a:endParaRPr lang="en-US" dirty="0"/>
          </a:p>
          <a:p>
            <a:r>
              <a:rPr lang="en-US" altLang="zh-CN" dirty="0"/>
              <a:t>2. </a:t>
            </a:r>
            <a:r>
              <a:rPr lang="en-US" dirty="0"/>
              <a:t>Neighborhoods Environment Data - data describing interests and venues within a given radius</a:t>
            </a:r>
          </a:p>
          <a:p>
            <a:endParaRPr lang="en-US" dirty="0"/>
          </a:p>
        </p:txBody>
      </p:sp>
      <p:pic>
        <p:nvPicPr>
          <p:cNvPr id="21" name="Picture 20">
            <a:extLst>
              <a:ext uri="{FF2B5EF4-FFF2-40B4-BE49-F238E27FC236}">
                <a16:creationId xmlns:a16="http://schemas.microsoft.com/office/drawing/2014/main" id="{D0E219FD-9B64-4134-9571-2D99D9C5EDD0}"/>
              </a:ext>
            </a:extLst>
          </p:cNvPr>
          <p:cNvPicPr>
            <a:picLocks noChangeAspect="1"/>
          </p:cNvPicPr>
          <p:nvPr/>
        </p:nvPicPr>
        <p:blipFill>
          <a:blip r:embed="rId2"/>
          <a:stretch>
            <a:fillRect/>
          </a:stretch>
        </p:blipFill>
        <p:spPr>
          <a:xfrm>
            <a:off x="1026253" y="3619242"/>
            <a:ext cx="4867275" cy="2914650"/>
          </a:xfrm>
          <a:prstGeom prst="rect">
            <a:avLst/>
          </a:prstGeom>
        </p:spPr>
      </p:pic>
      <p:pic>
        <p:nvPicPr>
          <p:cNvPr id="22" name="Picture 21">
            <a:extLst>
              <a:ext uri="{FF2B5EF4-FFF2-40B4-BE49-F238E27FC236}">
                <a16:creationId xmlns:a16="http://schemas.microsoft.com/office/drawing/2014/main" id="{70A32BA2-75B3-4EA9-A5B9-5FE9DCD5FA9A}"/>
              </a:ext>
            </a:extLst>
          </p:cNvPr>
          <p:cNvPicPr>
            <a:picLocks noChangeAspect="1"/>
          </p:cNvPicPr>
          <p:nvPr/>
        </p:nvPicPr>
        <p:blipFill>
          <a:blip r:embed="rId3"/>
          <a:stretch>
            <a:fillRect/>
          </a:stretch>
        </p:blipFill>
        <p:spPr>
          <a:xfrm>
            <a:off x="6811056" y="3759578"/>
            <a:ext cx="3682774" cy="286241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Data</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b="1" dirty="0"/>
              <a:t>Sources of Data:</a:t>
            </a:r>
            <a:r>
              <a:rPr lang="en-US" dirty="0"/>
              <a:t> </a:t>
            </a:r>
          </a:p>
          <a:p>
            <a:endParaRPr lang="en-US" dirty="0"/>
          </a:p>
          <a:p>
            <a:r>
              <a:rPr lang="en-US" altLang="zh-CN" dirty="0"/>
              <a:t>1. </a:t>
            </a:r>
            <a:r>
              <a:rPr lang="en-US" dirty="0"/>
              <a:t>For the latitude and longitude coordinates of neighborhoods, our primary source of information is the following Wikipedia page: </a:t>
            </a:r>
            <a:r>
              <a:rPr lang="en-US" u="sng" dirty="0">
                <a:hlinkClick r:id="rId2"/>
              </a:rPr>
              <a:t>https://en.wikipedia.org/wiki/Worcester_County,_Massachusetts</a:t>
            </a:r>
            <a:endParaRPr lang="en-US" dirty="0"/>
          </a:p>
          <a:p>
            <a:r>
              <a:rPr lang="en-US" dirty="0"/>
              <a:t>This wiki page comprises a list of links to 60 cities/towns neighborhoods. Each link contains the latitude and longitude of that particular location. Hence, we can compile a database of 88 neighborhoods in Worcester County from these wiki pages, using a web-scraping tool i.e. </a:t>
            </a:r>
            <a:r>
              <a:rPr lang="en-US" i="1" dirty="0" err="1"/>
              <a:t>BeautifulSoup</a:t>
            </a:r>
            <a:r>
              <a:rPr lang="en-US" dirty="0"/>
              <a:t>. </a:t>
            </a:r>
          </a:p>
          <a:p>
            <a:endParaRPr lang="en-US" dirty="0"/>
          </a:p>
          <a:p>
            <a:r>
              <a:rPr lang="en-US" altLang="zh-CN" dirty="0"/>
              <a:t>2. </a:t>
            </a:r>
            <a:r>
              <a:rPr lang="en-US" dirty="0"/>
              <a:t>For neighborhood environment details, we use the Foursquare database. Since we are interested in the character and composition of each neighborhood, we use the ‘explore’ endpoint to learn about the popular venues in each neighborhood. </a:t>
            </a:r>
          </a:p>
        </p:txBody>
      </p:sp>
    </p:spTree>
    <p:extLst>
      <p:ext uri="{BB962C8B-B14F-4D97-AF65-F5344CB8AC3E}">
        <p14:creationId xmlns:p14="http://schemas.microsoft.com/office/powerpoint/2010/main" val="425543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Methodology</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dirty="0"/>
              <a:t>We will run a </a:t>
            </a:r>
            <a:r>
              <a:rPr lang="en-US" b="1" dirty="0"/>
              <a:t>unsupervised k-means clustering model </a:t>
            </a:r>
            <a:r>
              <a:rPr lang="en-US" dirty="0"/>
              <a:t>to look for similar locations as our current neighborhood.</a:t>
            </a:r>
          </a:p>
        </p:txBody>
      </p:sp>
      <p:pic>
        <p:nvPicPr>
          <p:cNvPr id="3" name="Picture 2">
            <a:extLst>
              <a:ext uri="{FF2B5EF4-FFF2-40B4-BE49-F238E27FC236}">
                <a16:creationId xmlns:a16="http://schemas.microsoft.com/office/drawing/2014/main" id="{EBA5BD0E-0A4E-4282-966C-4EC82546FFC9}"/>
              </a:ext>
            </a:extLst>
          </p:cNvPr>
          <p:cNvPicPr>
            <a:picLocks noChangeAspect="1"/>
          </p:cNvPicPr>
          <p:nvPr/>
        </p:nvPicPr>
        <p:blipFill>
          <a:blip r:embed="rId2"/>
          <a:stretch>
            <a:fillRect/>
          </a:stretch>
        </p:blipFill>
        <p:spPr>
          <a:xfrm>
            <a:off x="3580039" y="2413625"/>
            <a:ext cx="4671332" cy="4224620"/>
          </a:xfrm>
          <a:prstGeom prst="rect">
            <a:avLst/>
          </a:prstGeom>
        </p:spPr>
      </p:pic>
    </p:spTree>
    <p:extLst>
      <p:ext uri="{BB962C8B-B14F-4D97-AF65-F5344CB8AC3E}">
        <p14:creationId xmlns:p14="http://schemas.microsoft.com/office/powerpoint/2010/main" val="211315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Results</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dirty="0"/>
              <a:t>We get venues for every neighborhood by popularity and proximity.</a:t>
            </a:r>
          </a:p>
        </p:txBody>
      </p:sp>
      <p:pic>
        <p:nvPicPr>
          <p:cNvPr id="4" name="Picture 3">
            <a:extLst>
              <a:ext uri="{FF2B5EF4-FFF2-40B4-BE49-F238E27FC236}">
                <a16:creationId xmlns:a16="http://schemas.microsoft.com/office/drawing/2014/main" id="{7E1C5B38-807F-4EED-B4A1-735B1568F4B3}"/>
              </a:ext>
            </a:extLst>
          </p:cNvPr>
          <p:cNvPicPr>
            <a:picLocks noChangeAspect="1"/>
          </p:cNvPicPr>
          <p:nvPr/>
        </p:nvPicPr>
        <p:blipFill>
          <a:blip r:embed="rId2"/>
          <a:stretch>
            <a:fillRect/>
          </a:stretch>
        </p:blipFill>
        <p:spPr>
          <a:xfrm>
            <a:off x="0" y="2788662"/>
            <a:ext cx="12192000" cy="2176272"/>
          </a:xfrm>
          <a:prstGeom prst="rect">
            <a:avLst/>
          </a:prstGeom>
        </p:spPr>
      </p:pic>
    </p:spTree>
    <p:extLst>
      <p:ext uri="{BB962C8B-B14F-4D97-AF65-F5344CB8AC3E}">
        <p14:creationId xmlns:p14="http://schemas.microsoft.com/office/powerpoint/2010/main" val="253292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vert="horz" lIns="91440" tIns="45720" rIns="91440" bIns="45720" rtlCol="0" anchor="ctr">
            <a:normAutofit/>
          </a:bodyPr>
          <a:lstStyle/>
          <a:p>
            <a:r>
              <a:rPr lang="en-US" b="1" dirty="0"/>
              <a:t>Results</a:t>
            </a:r>
          </a:p>
        </p:txBody>
      </p:sp>
      <p:sp>
        <p:nvSpPr>
          <p:cNvPr id="20" name="Content Placeholder 2">
            <a:extLst>
              <a:ext uri="{FF2B5EF4-FFF2-40B4-BE49-F238E27FC236}">
                <a16:creationId xmlns:a16="http://schemas.microsoft.com/office/drawing/2014/main" id="{55D3D0C6-525C-4F41-8F95-7A2BB6843AC2}"/>
              </a:ext>
            </a:extLst>
          </p:cNvPr>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dirty="0"/>
              <a:t>Group by neighborhood and calculate the mean value for type of venue.</a:t>
            </a:r>
          </a:p>
        </p:txBody>
      </p:sp>
      <p:pic>
        <p:nvPicPr>
          <p:cNvPr id="3" name="Picture 2">
            <a:extLst>
              <a:ext uri="{FF2B5EF4-FFF2-40B4-BE49-F238E27FC236}">
                <a16:creationId xmlns:a16="http://schemas.microsoft.com/office/drawing/2014/main" id="{F9B14D0A-4EE9-4358-B692-572E8546EA9F}"/>
              </a:ext>
            </a:extLst>
          </p:cNvPr>
          <p:cNvPicPr>
            <a:picLocks noChangeAspect="1"/>
          </p:cNvPicPr>
          <p:nvPr/>
        </p:nvPicPr>
        <p:blipFill>
          <a:blip r:embed="rId2"/>
          <a:stretch>
            <a:fillRect/>
          </a:stretch>
        </p:blipFill>
        <p:spPr>
          <a:xfrm>
            <a:off x="0" y="3089139"/>
            <a:ext cx="12192000" cy="2530293"/>
          </a:xfrm>
          <a:prstGeom prst="rect">
            <a:avLst/>
          </a:prstGeom>
        </p:spPr>
      </p:pic>
    </p:spTree>
    <p:extLst>
      <p:ext uri="{BB962C8B-B14F-4D97-AF65-F5344CB8AC3E}">
        <p14:creationId xmlns:p14="http://schemas.microsoft.com/office/powerpoint/2010/main" val="14922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Web567</Template>
  <TotalTime>25</TotalTime>
  <Words>1103</Words>
  <Application>Microsoft Office PowerPoint</Application>
  <PresentationFormat>Widescreen</PresentationFormat>
  <Paragraphs>69</Paragraphs>
  <Slides>13</Slides>
  <Notes>4</Notes>
  <HiddenSlides>10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Segoe UI</vt:lpstr>
      <vt:lpstr>Segoe UI Light</vt:lpstr>
      <vt:lpstr>Segoe UI Semibold</vt:lpstr>
      <vt:lpstr>Segoe UI Semilight</vt:lpstr>
      <vt:lpstr>Office Theme</vt:lpstr>
      <vt:lpstr>QuickStarter Theme</vt:lpstr>
      <vt:lpstr>Capstone Project: Worcester Neighborhoods</vt:lpstr>
      <vt:lpstr>Contents</vt:lpstr>
      <vt:lpstr>Introduction</vt:lpstr>
      <vt:lpstr>Introduction</vt:lpstr>
      <vt:lpstr>Data</vt:lpstr>
      <vt:lpstr>Data</vt:lpstr>
      <vt:lpstr>Methodology</vt:lpstr>
      <vt:lpstr>Results</vt:lpstr>
      <vt:lpstr>Results</vt:lpstr>
      <vt:lpstr>Results</vt:lpstr>
      <vt:lpstr>Results</vt:lpstr>
      <vt:lpstr>Volcanic features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Worcester Neighborhoods</dc:title>
  <dc:creator>Weixiao Wu</dc:creator>
  <cp:lastModifiedBy>Weixiao Wu</cp:lastModifiedBy>
  <cp:revision>3</cp:revision>
  <dcterms:created xsi:type="dcterms:W3CDTF">2019-03-27T19:22:39Z</dcterms:created>
  <dcterms:modified xsi:type="dcterms:W3CDTF">2019-03-27T19:48:22Z</dcterms:modified>
</cp:coreProperties>
</file>