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可以看到随着训练次数增加，损失率都在逐步下降，但是</a:t>
            </a:r>
            <a:r>
              <a:rPr lang="en-US" altLang="zh-CN"/>
              <a:t>boxloss</a:t>
            </a:r>
            <a:r>
              <a:rPr lang="zh-CN" altLang="en-US"/>
              <a:t>在验证集上面的表现不好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AimBot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调代码调到吐的陈胤遒（指晕</a:t>
            </a:r>
            <a:r>
              <a:rPr lang="en-US" altLang="zh-CN"/>
              <a:t>3D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屏幕捕捉模块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两种方法：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使用</a:t>
            </a:r>
            <a:r>
              <a:rPr lang="en-US" altLang="zh-CN"/>
              <a:t>obs</a:t>
            </a:r>
            <a:r>
              <a:rPr lang="zh-CN" altLang="en-US"/>
              <a:t>捕捉画面，将</a:t>
            </a:r>
            <a:r>
              <a:rPr lang="en-US" altLang="zh-CN"/>
              <a:t>obs</a:t>
            </a:r>
            <a:r>
              <a:rPr lang="zh-CN" altLang="en-US"/>
              <a:t>虚拟化成一个网络摄像头，再使用</a:t>
            </a:r>
            <a:r>
              <a:rPr lang="en-US" altLang="zh-CN"/>
              <a:t>opencv</a:t>
            </a:r>
            <a:r>
              <a:rPr lang="zh-CN" altLang="en-US"/>
              <a:t>进行画面获取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使用</a:t>
            </a:r>
            <a:r>
              <a:rPr lang="en-US" altLang="zh-CN"/>
              <a:t>mss</a:t>
            </a:r>
            <a:r>
              <a:rPr lang="zh-CN" altLang="en-US"/>
              <a:t>进行画面的获取。这里由于画面的获取和预处理需要时间，所以另外拉了一个线程出来专门进行画面的获取，大幅度的提高了帧率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比：使用体验上，使用obs的帧率略高于mss，约高3到4帧；使用mss的延迟会更低一些，推测是因为推流会导致延迟。不过这两者的性能瓶颈应该在gpu的处理上面，理由主要是观察到，当鼠标切到桌面上的时候，aimbot的gpu占用高于游戏，帧率能到60左右；当鼠标进入游戏，系统将资源更多的调度给游戏，gpu占用降低，两个方法均在30帧左右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屏幕捕捉模块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030" y="1766570"/>
            <a:ext cx="4863465" cy="303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55" y="1691005"/>
            <a:ext cx="4148455" cy="3605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图片推断模块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69965" cy="4351655"/>
          </a:xfrm>
        </p:spPr>
        <p:txBody>
          <a:bodyPr/>
          <a:p>
            <a:r>
              <a:rPr lang="zh-CN" altLang="en-US"/>
              <a:t>从屏幕捕捉模块中获取画面，送入微调后的</a:t>
            </a:r>
            <a:r>
              <a:rPr lang="en-US" altLang="zh-CN"/>
              <a:t>yolov8</a:t>
            </a:r>
            <a:r>
              <a:rPr lang="zh-CN" altLang="en-US"/>
              <a:t>中进行推断</a:t>
            </a:r>
            <a:endParaRPr lang="zh-CN" altLang="en-US"/>
          </a:p>
          <a:p>
            <a:r>
              <a:rPr lang="zh-CN" altLang="en-US"/>
              <a:t>将结果送到鼠标移动模块</a:t>
            </a:r>
            <a:endParaRPr lang="zh-CN" altLang="en-US"/>
          </a:p>
          <a:p>
            <a:r>
              <a:rPr lang="zh-CN" altLang="en-US"/>
              <a:t>输出画面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这里的</a:t>
            </a:r>
            <a:r>
              <a:rPr lang="en-US" altLang="zh-CN"/>
              <a:t>conf</a:t>
            </a:r>
            <a:r>
              <a:rPr lang="zh-CN" altLang="en-US"/>
              <a:t>选用了</a:t>
            </a:r>
            <a:r>
              <a:rPr lang="en-US" altLang="zh-CN"/>
              <a:t>0.7</a:t>
            </a:r>
            <a:r>
              <a:rPr lang="zh-CN" altLang="en-US"/>
              <a:t>，基于的是之前的结果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810" y="250190"/>
            <a:ext cx="4286250" cy="362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5" y="4789805"/>
            <a:ext cx="53149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鼠标移动模块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60685" cy="4572635"/>
          </a:xfrm>
        </p:spPr>
        <p:txBody>
          <a:bodyPr>
            <a:normAutofit fontScale="90000" lnSpcReduction="10000"/>
          </a:bodyPr>
          <a:p>
            <a:pPr>
              <a:lnSpc>
                <a:spcPct val="150000"/>
              </a:lnSpc>
            </a:pPr>
            <a:r>
              <a:rPr lang="zh-CN" altLang="en-US"/>
              <a:t>主要两个函数，</a:t>
            </a:r>
            <a:r>
              <a:rPr lang="en-US" altLang="zh-CN"/>
              <a:t>update</a:t>
            </a:r>
            <a:r>
              <a:rPr lang="zh-CN" altLang="en-US"/>
              <a:t>和</a:t>
            </a:r>
            <a:r>
              <a:rPr lang="en-US" altLang="zh-CN"/>
              <a:t>move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update</a:t>
            </a:r>
            <a:r>
              <a:rPr lang="zh-CN" altLang="en-US"/>
              <a:t>是暴露给上一个模块的接口，主要完成目标的选择和定位工作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move</a:t>
            </a:r>
            <a:r>
              <a:rPr lang="zh-CN" altLang="en-US"/>
              <a:t>模块根据</a:t>
            </a:r>
            <a:r>
              <a:rPr lang="en-US" altLang="zh-CN"/>
              <a:t>update</a:t>
            </a:r>
            <a:r>
              <a:rPr lang="zh-CN" altLang="en-US"/>
              <a:t>提供的信息，完成鼠标移动量的计算。使用</a:t>
            </a:r>
            <a:r>
              <a:rPr lang="en-US" altLang="zh-CN"/>
              <a:t>pydirectinput</a:t>
            </a:r>
            <a:r>
              <a:rPr lang="zh-CN" altLang="en-US"/>
              <a:t>进行鼠标控制。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这里的控制算法选择了</a:t>
            </a:r>
            <a:r>
              <a:rPr lang="en-US" altLang="zh-CN"/>
              <a:t>PID</a:t>
            </a:r>
            <a:r>
              <a:rPr lang="zh-CN" altLang="en-US"/>
              <a:t>，可以根据需要，更加灵活的提供配置选择。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两个函数之间通过锁进行同步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将功能进行分离，便于开发，如控制算法的迭代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鼠标移动模块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6480" y="1825625"/>
            <a:ext cx="377634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30" y="2282825"/>
            <a:ext cx="6423025" cy="1281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按键监控模块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根据按键控制，进行自瞄开关、退出、屏幕源切换等功能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效果展示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特性：由于专门进行了准星的识别，所以可以在连续射击时候做到</a:t>
            </a:r>
            <a:r>
              <a:rPr lang="en-US" altLang="zh-CN"/>
              <a:t>“</a:t>
            </a:r>
            <a:r>
              <a:rPr lang="zh-CN" altLang="en-US"/>
              <a:t>压枪</a:t>
            </a:r>
            <a:r>
              <a:rPr lang="en-US" altLang="zh-CN"/>
              <a:t>”</a:t>
            </a:r>
            <a:r>
              <a:rPr lang="zh-CN" altLang="en-US"/>
              <a:t>的效果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不足和展望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利用鼠标驱动进行鼠标控制，更加高效</a:t>
            </a:r>
            <a:endParaRPr lang="zh-CN" altLang="en-US"/>
          </a:p>
          <a:p>
            <a:r>
              <a:rPr lang="zh-CN" altLang="en-US"/>
              <a:t>加入对于匪的识别（只是偷懒没做。。。</a:t>
            </a:r>
            <a:endParaRPr lang="zh-CN" altLang="en-US"/>
          </a:p>
          <a:p>
            <a:r>
              <a:rPr lang="zh-CN" altLang="en-US"/>
              <a:t>更好的</a:t>
            </a:r>
            <a:r>
              <a:rPr lang="en-US" altLang="zh-CN"/>
              <a:t>PID</a:t>
            </a:r>
            <a:r>
              <a:rPr lang="zh-CN" altLang="en-US"/>
              <a:t>调参或者更棒的控制算法</a:t>
            </a:r>
            <a:endParaRPr lang="zh-CN" altLang="en-US"/>
          </a:p>
          <a:p>
            <a:r>
              <a:rPr lang="zh-CN" altLang="en-US"/>
              <a:t>加大训练集，提高准确率，有些准星和远处的人重合的情况容易产生误判，</a:t>
            </a:r>
            <a:endParaRPr lang="zh-CN" altLang="en-US"/>
          </a:p>
          <a:p>
            <a:r>
              <a:rPr lang="zh-CN" altLang="en-US"/>
              <a:t>识别敌人头（也是偷懒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训练过程</a:t>
            </a:r>
            <a:endParaRPr lang="zh-CN" altLang="en-US"/>
          </a:p>
          <a:p>
            <a:r>
              <a:rPr lang="en-US" altLang="zh-CN"/>
              <a:t>1.1 </a:t>
            </a:r>
            <a:r>
              <a:rPr lang="zh-CN" altLang="en-US"/>
              <a:t>数据集收集、标注、预处理</a:t>
            </a:r>
            <a:endParaRPr lang="zh-CN" altLang="en-US"/>
          </a:p>
          <a:p>
            <a:r>
              <a:rPr lang="en-US" altLang="zh-CN"/>
              <a:t>1.2 </a:t>
            </a:r>
            <a:r>
              <a:rPr lang="zh-CN" altLang="en-US"/>
              <a:t>模型训练、结果分析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 </a:t>
            </a:r>
            <a:r>
              <a:rPr lang="zh-CN" altLang="en-US"/>
              <a:t>项目架构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2.1 </a:t>
            </a:r>
            <a:r>
              <a:rPr lang="zh-CN" altLang="en-US"/>
              <a:t>整体架构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2.2 </a:t>
            </a:r>
            <a:r>
              <a:rPr lang="zh-CN" altLang="en-US"/>
              <a:t>细节分析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zh-CN" altLang="en-US"/>
              <a:t>效果展示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 </a:t>
            </a:r>
            <a:r>
              <a:rPr lang="zh-CN" altLang="en-US"/>
              <a:t>不足与展望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数据集收集、标注、预处理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1105" cy="4440555"/>
          </a:xfrm>
        </p:spPr>
        <p:txBody>
          <a:bodyPr/>
          <a:p>
            <a:r>
              <a:rPr lang="zh-CN" altLang="en-US"/>
              <a:t>数据来源于训练场中的截屏、人机模式的录像等，一共选组了</a:t>
            </a:r>
            <a:r>
              <a:rPr lang="en-US" altLang="zh-CN"/>
              <a:t>87</a:t>
            </a:r>
            <a:r>
              <a:rPr lang="zh-CN" altLang="en-US"/>
              <a:t>张</a:t>
            </a:r>
            <a:endParaRPr lang="zh-CN" altLang="en-US"/>
          </a:p>
          <a:p>
            <a:r>
              <a:rPr lang="zh-CN" altLang="en-US"/>
              <a:t>数据使用</a:t>
            </a:r>
            <a:r>
              <a:rPr lang="en-US" altLang="zh-CN"/>
              <a:t>label-stutdio</a:t>
            </a:r>
            <a:r>
              <a:rPr lang="zh-CN" altLang="en-US"/>
              <a:t>进行标注，标注的类别一共是两类，分别是准星和</a:t>
            </a:r>
            <a:r>
              <a:rPr lang="en-US" altLang="zh-CN"/>
              <a:t>CT</a:t>
            </a:r>
            <a:endParaRPr lang="en-US" altLang="zh-CN"/>
          </a:p>
          <a:p>
            <a:r>
              <a:rPr lang="zh-CN" altLang="en-US"/>
              <a:t>在生成标注结果后，使用一小段代码对数据进行训练集和验证集的划分，满足</a:t>
            </a:r>
            <a:r>
              <a:rPr lang="en-US" altLang="zh-CN"/>
              <a:t>yolov8</a:t>
            </a:r>
            <a:r>
              <a:rPr lang="zh-CN" altLang="en-US"/>
              <a:t>的训练结果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8665" y="1364615"/>
            <a:ext cx="4049395" cy="2645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4135120"/>
            <a:ext cx="2694940" cy="2633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4286885"/>
            <a:ext cx="22098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模型训练、结果分析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训练模型的代码只要</a:t>
            </a:r>
            <a:r>
              <a:rPr lang="en-US" altLang="zh-CN"/>
              <a:t>3</a:t>
            </a:r>
            <a:r>
              <a:rPr lang="zh-CN" altLang="en-US"/>
              <a:t>行就行</a:t>
            </a:r>
            <a:endParaRPr lang="zh-CN" altLang="en-US"/>
          </a:p>
          <a:p>
            <a:r>
              <a:rPr lang="zh-CN" altLang="en-US"/>
              <a:t>选择了训练</a:t>
            </a:r>
            <a:r>
              <a:rPr lang="en-US" altLang="zh-CN"/>
              <a:t>500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，训练耗时大概在十分钟左右</a:t>
            </a:r>
            <a:endParaRPr lang="zh-CN" altLang="en-US"/>
          </a:p>
          <a:p>
            <a:r>
              <a:rPr lang="zh-CN" altLang="en-US"/>
              <a:t>观察对显存利用的情况，基本全部用上了，再多估计会出现频繁的数据交换，不利于训练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模型训练、结果分析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训练模型的代码只要</a:t>
            </a:r>
            <a:r>
              <a:rPr lang="en-US" altLang="zh-CN"/>
              <a:t>3</a:t>
            </a:r>
            <a:r>
              <a:rPr lang="zh-CN" altLang="en-US"/>
              <a:t>行就行</a:t>
            </a:r>
            <a:endParaRPr lang="zh-CN" altLang="en-US"/>
          </a:p>
          <a:p>
            <a:r>
              <a:rPr lang="zh-CN" altLang="en-US"/>
              <a:t>选择了训练</a:t>
            </a:r>
            <a:r>
              <a:rPr lang="en-US" altLang="zh-CN"/>
              <a:t>500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，训练耗时大概在十分钟左右</a:t>
            </a:r>
            <a:endParaRPr lang="zh-CN" altLang="en-US"/>
          </a:p>
          <a:p>
            <a:r>
              <a:rPr lang="zh-CN" altLang="en-US"/>
              <a:t>观察对显存利用的情况，基本全部用上了，再多估计会出现频繁的数据交换，不利于训练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137160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模型训练、结果分析</a:t>
            </a:r>
            <a:endParaRPr lang="zh-CN" altLang="en-US"/>
          </a:p>
        </p:txBody>
      </p:sp>
      <p:pic>
        <p:nvPicPr>
          <p:cNvPr id="5" name="图片 4" descr="confusion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7455"/>
            <a:ext cx="7420610" cy="556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模型训练、结果分析</a:t>
            </a:r>
            <a:endParaRPr lang="zh-CN" altLang="en-US"/>
          </a:p>
        </p:txBody>
      </p:sp>
      <p:pic>
        <p:nvPicPr>
          <p:cNvPr id="3" name="图片 2" descr="F1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270635"/>
            <a:ext cx="8229600" cy="548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40395" y="2625725"/>
            <a:ext cx="3387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r>
              <a:rPr lang="zh-CN" altLang="en-US"/>
              <a:t>分数是精确率和召回率之间的调和平均，高</a:t>
            </a:r>
            <a:r>
              <a:rPr lang="en-US" altLang="zh-CN"/>
              <a:t>F1</a:t>
            </a:r>
            <a:r>
              <a:rPr lang="zh-CN" altLang="en-US"/>
              <a:t>分数代表着两者之间的良好平衡</a:t>
            </a:r>
            <a:endParaRPr lang="zh-CN" altLang="en-US"/>
          </a:p>
          <a:p>
            <a:r>
              <a:rPr lang="zh-CN" altLang="en-US"/>
              <a:t>这对我们之后构建模型时候选择</a:t>
            </a:r>
            <a:r>
              <a:rPr lang="en-US" altLang="zh-CN"/>
              <a:t>conf</a:t>
            </a:r>
            <a:r>
              <a:rPr lang="zh-CN" altLang="en-US"/>
              <a:t>阈值有所帮助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模型训练、结果分析</a:t>
            </a:r>
            <a:endParaRPr lang="zh-CN" altLang="en-US"/>
          </a:p>
        </p:txBody>
      </p:sp>
      <p:pic>
        <p:nvPicPr>
          <p:cNvPr id="3" name="图片 2" descr="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50035"/>
            <a:ext cx="4182745" cy="2788920"/>
          </a:xfrm>
          <a:prstGeom prst="rect">
            <a:avLst/>
          </a:prstGeom>
        </p:spPr>
      </p:pic>
      <p:pic>
        <p:nvPicPr>
          <p:cNvPr id="4" name="图片 3" descr="PR_cur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45" y="1691005"/>
            <a:ext cx="3879850" cy="2586990"/>
          </a:xfrm>
          <a:prstGeom prst="rect">
            <a:avLst/>
          </a:prstGeom>
        </p:spPr>
      </p:pic>
      <p:pic>
        <p:nvPicPr>
          <p:cNvPr id="6" name="图片 5" descr="R_cur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" y="4185920"/>
            <a:ext cx="3831590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整体架构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整体上由</a:t>
            </a:r>
            <a:r>
              <a:rPr lang="en-US" altLang="zh-CN"/>
              <a:t>3</a:t>
            </a:r>
            <a:r>
              <a:rPr lang="zh-CN" altLang="en-US"/>
              <a:t>个模块构成：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屏幕捕捉模块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图片推断模块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鼠标移动模块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按键监控模块</a:t>
            </a:r>
            <a:endParaRPr lang="zh-CN" altLang="en-US"/>
          </a:p>
          <a:p>
            <a:r>
              <a:rPr lang="zh-CN" altLang="en-US"/>
              <a:t>采用了多线程的方式进行项目搭建，每一个模块都至少是一个线程</a:t>
            </a:r>
            <a:endParaRPr lang="zh-CN" altLang="en-US"/>
          </a:p>
          <a:p>
            <a:r>
              <a:rPr lang="zh-CN" altLang="en-US"/>
              <a:t>模块之间尽量做到隔离，模块内部也将任务进行划分，便于拓展开发</a:t>
            </a:r>
            <a:endParaRPr lang="zh-CN" altLang="en-US"/>
          </a:p>
          <a:p>
            <a:r>
              <a:rPr lang="zh-CN" altLang="en-US"/>
              <a:t>使用锁进行并发线程间的同步互斥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NkZmZmYWZmNzBhODZiYjYwNTVhMGE0NDE0MDZkMz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1.2 模型训练、结果分析</vt:lpstr>
      <vt:lpstr>1.2 模型训练、结果分析</vt:lpstr>
      <vt:lpstr>1.2 模型训练、结果分析</vt:lpstr>
      <vt:lpstr>1.2 模型训练、结果分析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cyq</dc:creator>
  <cp:lastModifiedBy>繁星点点</cp:lastModifiedBy>
  <cp:revision>3</cp:revision>
  <dcterms:created xsi:type="dcterms:W3CDTF">2023-08-09T12:44:00Z</dcterms:created>
  <dcterms:modified xsi:type="dcterms:W3CDTF">2024-06-25T20:11:35Z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