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623" r:id="rId2"/>
    <p:sldId id="624" r:id="rId3"/>
    <p:sldId id="628" r:id="rId4"/>
    <p:sldId id="629" r:id="rId5"/>
    <p:sldId id="630" r:id="rId6"/>
    <p:sldId id="631" r:id="rId7"/>
    <p:sldId id="632" r:id="rId8"/>
    <p:sldId id="634" r:id="rId9"/>
    <p:sldId id="633" r:id="rId10"/>
    <p:sldId id="626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9FFCC"/>
    <a:srgbClr val="CCFFCC"/>
    <a:srgbClr val="33CCFF"/>
    <a:srgbClr val="FFCC99"/>
    <a:srgbClr val="00FF00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48" d="100"/>
          <a:sy n="148" d="100"/>
        </p:scale>
        <p:origin x="20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FD7B75C-7818-40FB-BE31-D0751EDE82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24F9248-AD38-47D7-A7CA-5FC2454AFE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5EB7583D-BF93-418C-A804-4092636F7F4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687F6BDA-85F0-4E8E-9B56-C0DBFCCAC7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8F43A347-8B83-4411-A927-D8A1AFD196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DE922E3B-007C-4579-9F6F-AFD6F081A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7BC84F35-304C-42B6-BB56-269E789155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C52DF6-B0EE-4BCA-9FB6-D00811C14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669E5-1513-4490-AC16-A66EFE25A3F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02F4C934-23BB-4165-A2E7-6A51968EB3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A2030E33-8B77-423D-A16F-1EE45032C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52D6FB-EEE9-428C-8425-F1837FDB4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ED4A6-BA0E-446A-9F41-D29F21EAAB0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9D5E1D62-4092-4C7F-B990-697D5028F8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7C173064-E30B-43DD-8E45-9A0852F5B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1C4D0C-9BE3-4C3A-A113-A46E2945B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D4725-64C8-4653-B7E3-0E86829C212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5F449CAF-4FB7-4B11-A376-87F4A269C5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F0BED8CD-7088-4D68-99A8-46E1DF578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87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008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240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773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883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300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9327F0-4FE7-4F64-8D92-833CFA2E1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325BE-0F6F-4506-94B9-B461F52A415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06BBA9A2-F281-4E2F-8E10-168D17064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171B945-67A4-47DD-98D7-AA6DB8918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958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54" name="Group 38">
            <a:extLst>
              <a:ext uri="{FF2B5EF4-FFF2-40B4-BE49-F238E27FC236}">
                <a16:creationId xmlns:a16="http://schemas.microsoft.com/office/drawing/2014/main" id="{EE3C965C-9B9D-4CE3-BD16-B947AD719B77}"/>
              </a:ext>
            </a:extLst>
          </p:cNvPr>
          <p:cNvGrpSpPr>
            <a:grpSpLocks/>
          </p:cNvGrpSpPr>
          <p:nvPr/>
        </p:nvGrpSpPr>
        <p:grpSpPr bwMode="auto">
          <a:xfrm>
            <a:off x="0" y="-26988"/>
            <a:ext cx="9155113" cy="6884988"/>
            <a:chOff x="0" y="-17"/>
            <a:chExt cx="5767" cy="4337"/>
          </a:xfrm>
        </p:grpSpPr>
        <p:sp>
          <p:nvSpPr>
            <p:cNvPr id="214019" name="Freeform 3">
              <a:extLst>
                <a:ext uri="{FF2B5EF4-FFF2-40B4-BE49-F238E27FC236}">
                  <a16:creationId xmlns:a16="http://schemas.microsoft.com/office/drawing/2014/main" id="{D623A968-27CF-4198-90CD-E8B374BA6E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13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0" name="Freeform 4">
              <a:extLst>
                <a:ext uri="{FF2B5EF4-FFF2-40B4-BE49-F238E27FC236}">
                  <a16:creationId xmlns:a16="http://schemas.microsoft.com/office/drawing/2014/main" id="{E8B4DE15-525F-4BD3-B12C-65EFE2F6BE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15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1" name="Freeform 5">
              <a:extLst>
                <a:ext uri="{FF2B5EF4-FFF2-40B4-BE49-F238E27FC236}">
                  <a16:creationId xmlns:a16="http://schemas.microsoft.com/office/drawing/2014/main" id="{8AD7121B-764D-4D0D-AD8A-0871115C5F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12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2" name="Freeform 6">
              <a:extLst>
                <a:ext uri="{FF2B5EF4-FFF2-40B4-BE49-F238E27FC236}">
                  <a16:creationId xmlns:a16="http://schemas.microsoft.com/office/drawing/2014/main" id="{58BF4607-E107-44C3-B8D7-0D58AC6C8D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17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3" name="Freeform 7">
              <a:extLst>
                <a:ext uri="{FF2B5EF4-FFF2-40B4-BE49-F238E27FC236}">
                  <a16:creationId xmlns:a16="http://schemas.microsoft.com/office/drawing/2014/main" id="{475B989E-0553-43DA-8988-C73C9DC4D0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8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4" name="Freeform 8">
              <a:extLst>
                <a:ext uri="{FF2B5EF4-FFF2-40B4-BE49-F238E27FC236}">
                  <a16:creationId xmlns:a16="http://schemas.microsoft.com/office/drawing/2014/main" id="{2D450DCE-C628-4796-B0B5-11C523BD192F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58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5" name="Freeform 9">
              <a:extLst>
                <a:ext uri="{FF2B5EF4-FFF2-40B4-BE49-F238E27FC236}">
                  <a16:creationId xmlns:a16="http://schemas.microsoft.com/office/drawing/2014/main" id="{D960F00B-E073-4D7C-B4F4-26936F8E50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6" name="Freeform 10">
              <a:extLst>
                <a:ext uri="{FF2B5EF4-FFF2-40B4-BE49-F238E27FC236}">
                  <a16:creationId xmlns:a16="http://schemas.microsoft.com/office/drawing/2014/main" id="{92C48D36-7F49-4EB2-BFB2-AFFB8C3CD081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33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7" name="Freeform 11">
              <a:extLst>
                <a:ext uri="{FF2B5EF4-FFF2-40B4-BE49-F238E27FC236}">
                  <a16:creationId xmlns:a16="http://schemas.microsoft.com/office/drawing/2014/main" id="{51E0EE8B-36E5-476E-88F4-72CB02EBBBF7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05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8" name="Freeform 12">
              <a:extLst>
                <a:ext uri="{FF2B5EF4-FFF2-40B4-BE49-F238E27FC236}">
                  <a16:creationId xmlns:a16="http://schemas.microsoft.com/office/drawing/2014/main" id="{16F1A282-3FAF-40E6-B568-4BC3E53B2A81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5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29" name="Freeform 13">
              <a:extLst>
                <a:ext uri="{FF2B5EF4-FFF2-40B4-BE49-F238E27FC236}">
                  <a16:creationId xmlns:a16="http://schemas.microsoft.com/office/drawing/2014/main" id="{090F2A6F-1EE2-418B-B848-37A02E21BD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15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0" name="Rectangle 14">
              <a:extLst>
                <a:ext uri="{FF2B5EF4-FFF2-40B4-BE49-F238E27FC236}">
                  <a16:creationId xmlns:a16="http://schemas.microsoft.com/office/drawing/2014/main" id="{4C3DE7E2-CAF3-4B76-97AE-B88DA12B8A0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33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1" name="Freeform 15">
              <a:extLst>
                <a:ext uri="{FF2B5EF4-FFF2-40B4-BE49-F238E27FC236}">
                  <a16:creationId xmlns:a16="http://schemas.microsoft.com/office/drawing/2014/main" id="{FC05F21B-0208-4D2F-8DED-A968782AAC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79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2" name="Freeform 16">
              <a:extLst>
                <a:ext uri="{FF2B5EF4-FFF2-40B4-BE49-F238E27FC236}">
                  <a16:creationId xmlns:a16="http://schemas.microsoft.com/office/drawing/2014/main" id="{7D92D44A-BA4B-4352-A456-B93499550C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79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3" name="Freeform 17">
              <a:extLst>
                <a:ext uri="{FF2B5EF4-FFF2-40B4-BE49-F238E27FC236}">
                  <a16:creationId xmlns:a16="http://schemas.microsoft.com/office/drawing/2014/main" id="{A3475895-10AA-497C-97B3-137D43052B5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79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4" name="Freeform 18">
              <a:extLst>
                <a:ext uri="{FF2B5EF4-FFF2-40B4-BE49-F238E27FC236}">
                  <a16:creationId xmlns:a16="http://schemas.microsoft.com/office/drawing/2014/main" id="{3470D488-13EE-44F1-B4BC-FACEB16D644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79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5" name="Rectangle 19">
              <a:extLst>
                <a:ext uri="{FF2B5EF4-FFF2-40B4-BE49-F238E27FC236}">
                  <a16:creationId xmlns:a16="http://schemas.microsoft.com/office/drawing/2014/main" id="{236DE0D9-4055-4D0F-883E-0E343CD81AB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48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6" name="Freeform 20">
              <a:extLst>
                <a:ext uri="{FF2B5EF4-FFF2-40B4-BE49-F238E27FC236}">
                  <a16:creationId xmlns:a16="http://schemas.microsoft.com/office/drawing/2014/main" id="{9AB19117-DDC9-40D6-9BDE-B2DFFEC26A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1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7" name="Freeform 21">
              <a:extLst>
                <a:ext uri="{FF2B5EF4-FFF2-40B4-BE49-F238E27FC236}">
                  <a16:creationId xmlns:a16="http://schemas.microsoft.com/office/drawing/2014/main" id="{CD8968B5-8B8D-485A-A4DD-47F665F29413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09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8" name="Freeform 22">
              <a:extLst>
                <a:ext uri="{FF2B5EF4-FFF2-40B4-BE49-F238E27FC236}">
                  <a16:creationId xmlns:a16="http://schemas.microsoft.com/office/drawing/2014/main" id="{7ECD4EDD-2954-4909-89E0-401AD5C14511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09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39" name="Freeform 23">
              <a:extLst>
                <a:ext uri="{FF2B5EF4-FFF2-40B4-BE49-F238E27FC236}">
                  <a16:creationId xmlns:a16="http://schemas.microsoft.com/office/drawing/2014/main" id="{D7D46322-860E-4B3A-BDB1-8963598A6513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7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0" name="Freeform 24">
              <a:extLst>
                <a:ext uri="{FF2B5EF4-FFF2-40B4-BE49-F238E27FC236}">
                  <a16:creationId xmlns:a16="http://schemas.microsoft.com/office/drawing/2014/main" id="{FD6D4770-3020-427E-B00F-3B94443AA4BD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33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1" name="Freeform 25">
              <a:extLst>
                <a:ext uri="{FF2B5EF4-FFF2-40B4-BE49-F238E27FC236}">
                  <a16:creationId xmlns:a16="http://schemas.microsoft.com/office/drawing/2014/main" id="{4C9D6F7D-4AF8-45FB-8AB6-EAE9C1A4A00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33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2" name="Freeform 26">
              <a:extLst>
                <a:ext uri="{FF2B5EF4-FFF2-40B4-BE49-F238E27FC236}">
                  <a16:creationId xmlns:a16="http://schemas.microsoft.com/office/drawing/2014/main" id="{5F713CAB-55A3-4041-A0CE-7C3302347F88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1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3" name="Freeform 27">
              <a:extLst>
                <a:ext uri="{FF2B5EF4-FFF2-40B4-BE49-F238E27FC236}">
                  <a16:creationId xmlns:a16="http://schemas.microsoft.com/office/drawing/2014/main" id="{9DFF745E-EAAB-4BD9-BB17-9690FBB24C2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33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4" name="Freeform 28">
              <a:extLst>
                <a:ext uri="{FF2B5EF4-FFF2-40B4-BE49-F238E27FC236}">
                  <a16:creationId xmlns:a16="http://schemas.microsoft.com/office/drawing/2014/main" id="{AF2399E4-FD76-4461-8BE0-16565EA9953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33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5" name="Rectangle 29">
              <a:extLst>
                <a:ext uri="{FF2B5EF4-FFF2-40B4-BE49-F238E27FC236}">
                  <a16:creationId xmlns:a16="http://schemas.microsoft.com/office/drawing/2014/main" id="{25EAACE7-AACD-4C6F-AC72-8FFD28505C7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54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6" name="Rectangle 30">
              <a:extLst>
                <a:ext uri="{FF2B5EF4-FFF2-40B4-BE49-F238E27FC236}">
                  <a16:creationId xmlns:a16="http://schemas.microsoft.com/office/drawing/2014/main" id="{693F2B37-A3E5-4496-B2D2-D9B507BE62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72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047" name="Rectangle 31">
              <a:extLst>
                <a:ext uri="{FF2B5EF4-FFF2-40B4-BE49-F238E27FC236}">
                  <a16:creationId xmlns:a16="http://schemas.microsoft.com/office/drawing/2014/main" id="{0FEA185D-5806-45CF-AD53-8254D94DD5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0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14048" name="Picture 32">
              <a:extLst>
                <a:ext uri="{FF2B5EF4-FFF2-40B4-BE49-F238E27FC236}">
                  <a16:creationId xmlns:a16="http://schemas.microsoft.com/office/drawing/2014/main" id="{A392B1BF-8BE7-4930-A55B-1AC6F5BE1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248"/>
              <a:ext cx="204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049" name="Rectangle 33">
            <a:extLst>
              <a:ext uri="{FF2B5EF4-FFF2-40B4-BE49-F238E27FC236}">
                <a16:creationId xmlns:a16="http://schemas.microsoft.com/office/drawing/2014/main" id="{4673BF00-E0B0-4818-8B20-E5A30A038C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14050" name="Rectangle 34">
            <a:extLst>
              <a:ext uri="{FF2B5EF4-FFF2-40B4-BE49-F238E27FC236}">
                <a16:creationId xmlns:a16="http://schemas.microsoft.com/office/drawing/2014/main" id="{188E5FFD-E689-459E-8F16-1255F25E96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14051" name="Rectangle 35">
            <a:extLst>
              <a:ext uri="{FF2B5EF4-FFF2-40B4-BE49-F238E27FC236}">
                <a16:creationId xmlns:a16="http://schemas.microsoft.com/office/drawing/2014/main" id="{EA1D77B6-6F33-49CE-8F35-73CD2D972E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14052" name="Rectangle 36">
            <a:extLst>
              <a:ext uri="{FF2B5EF4-FFF2-40B4-BE49-F238E27FC236}">
                <a16:creationId xmlns:a16="http://schemas.microsoft.com/office/drawing/2014/main" id="{49B34174-5A2D-41AA-8F76-50A3EFC811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14053" name="Rectangle 37">
            <a:extLst>
              <a:ext uri="{FF2B5EF4-FFF2-40B4-BE49-F238E27FC236}">
                <a16:creationId xmlns:a16="http://schemas.microsoft.com/office/drawing/2014/main" id="{FC2177EF-ADC8-42FC-AF13-4503C75770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fld id="{88C44418-F102-4FC9-BDB2-388D20D715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C36EE-9970-4069-9FC4-EDC1F4F2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C6292-6F5D-4D2D-A64B-CA49EC2D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570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D7A07F-67FB-4645-A3FB-93FB3F35E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34152-9453-4B6D-9702-FB8939D2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1912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E4F243-DC26-449F-8D53-7FE384290EB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465138"/>
            <a:ext cx="7772400" cy="5630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53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CCC90-88E3-402C-A79D-18A2858B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43ED9-81A8-4350-AC4C-398C8D0D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073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14899-B7CB-43B4-8609-6D60DE49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73ED7-749B-47C6-BEF3-321DD9AC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419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188F-74EA-49E9-BB75-29994A4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B793B-FE95-43A9-82B9-5A636EC0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931DF-3CDD-4FE6-85BC-DD0F5411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102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A640-631F-4EA7-AC25-C012E7E4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B0ECD-4A7F-43A8-AAA4-605DA72D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17A06-9B98-4FC4-BC43-20E39ADAA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EEEAB-8D04-478C-8E7C-F78DA3747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09BE3-954F-421A-9318-B2165B066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382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6CCAD-9E51-4657-9303-E4D1E5DE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28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6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D9D81-E585-40EA-AD36-4CF818D8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317B0-6424-44A0-B575-B7D39ACA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BCA9C0-2771-4EFD-911E-EF7A53C6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672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FAB3B-58D2-4B42-90D4-9DFA8357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09AB3-E0FE-477E-AC2B-FBF916F14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94BCA-8AB4-409A-8693-4EC675BF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776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Freeform 3">
            <a:extLst>
              <a:ext uri="{FF2B5EF4-FFF2-40B4-BE49-F238E27FC236}">
                <a16:creationId xmlns:a16="http://schemas.microsoft.com/office/drawing/2014/main" id="{8566EA60-4D04-4770-AE40-58FAB091FE1F}"/>
              </a:ext>
            </a:extLst>
          </p:cNvPr>
          <p:cNvSpPr>
            <a:spLocks/>
          </p:cNvSpPr>
          <p:nvPr/>
        </p:nvSpPr>
        <p:spPr bwMode="hidden">
          <a:xfrm>
            <a:off x="2590800" y="6350"/>
            <a:ext cx="2757488" cy="6878638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6" name="Freeform 4">
            <a:extLst>
              <a:ext uri="{FF2B5EF4-FFF2-40B4-BE49-F238E27FC236}">
                <a16:creationId xmlns:a16="http://schemas.microsoft.com/office/drawing/2014/main" id="{529671D6-FE9B-4FA9-AD6A-1607250DF2D8}"/>
              </a:ext>
            </a:extLst>
          </p:cNvPr>
          <p:cNvSpPr>
            <a:spLocks/>
          </p:cNvSpPr>
          <p:nvPr/>
        </p:nvSpPr>
        <p:spPr bwMode="hidden">
          <a:xfrm>
            <a:off x="-14288" y="-14288"/>
            <a:ext cx="2757488" cy="6872288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Freeform 5">
            <a:extLst>
              <a:ext uri="{FF2B5EF4-FFF2-40B4-BE49-F238E27FC236}">
                <a16:creationId xmlns:a16="http://schemas.microsoft.com/office/drawing/2014/main" id="{5163E6CE-233A-4753-9A08-044F6F1E860A}"/>
              </a:ext>
            </a:extLst>
          </p:cNvPr>
          <p:cNvSpPr>
            <a:spLocks/>
          </p:cNvSpPr>
          <p:nvPr/>
        </p:nvSpPr>
        <p:spPr bwMode="hidden">
          <a:xfrm>
            <a:off x="5943600" y="0"/>
            <a:ext cx="2760663" cy="6873875"/>
          </a:xfrm>
          <a:custGeom>
            <a:avLst/>
            <a:gdLst>
              <a:gd name="T0" fmla="*/ 494 w 1739"/>
              <a:gd name="T1" fmla="*/ 4415 h 4420"/>
              <a:gd name="T2" fmla="*/ 1739 w 1739"/>
              <a:gd name="T3" fmla="*/ 4420 h 4420"/>
              <a:gd name="T4" fmla="*/ 524 w 1739"/>
              <a:gd name="T5" fmla="*/ 0 h 4420"/>
              <a:gd name="T6" fmla="*/ 0 w 1739"/>
              <a:gd name="T7" fmla="*/ 7 h 4420"/>
              <a:gd name="T8" fmla="*/ 494 w 1739"/>
              <a:gd name="T9" fmla="*/ 4415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9" h="4420">
                <a:moveTo>
                  <a:pt x="494" y="4415"/>
                </a:moveTo>
                <a:lnTo>
                  <a:pt x="1739" y="4420"/>
                </a:lnTo>
                <a:lnTo>
                  <a:pt x="524" y="0"/>
                </a:lnTo>
                <a:lnTo>
                  <a:pt x="0" y="7"/>
                </a:lnTo>
                <a:lnTo>
                  <a:pt x="494" y="441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Freeform 6">
            <a:extLst>
              <a:ext uri="{FF2B5EF4-FFF2-40B4-BE49-F238E27FC236}">
                <a16:creationId xmlns:a16="http://schemas.microsoft.com/office/drawing/2014/main" id="{4B26AFA9-C2E4-4668-90A6-9A6F52EBF24D}"/>
              </a:ext>
            </a:extLst>
          </p:cNvPr>
          <p:cNvSpPr>
            <a:spLocks/>
          </p:cNvSpPr>
          <p:nvPr/>
        </p:nvSpPr>
        <p:spPr bwMode="hidden">
          <a:xfrm>
            <a:off x="3048000" y="0"/>
            <a:ext cx="3302000" cy="6864350"/>
          </a:xfrm>
          <a:custGeom>
            <a:avLst/>
            <a:gdLst>
              <a:gd name="T0" fmla="*/ 0 w 2080"/>
              <a:gd name="T1" fmla="*/ 7 h 4338"/>
              <a:gd name="T2" fmla="*/ 1870 w 2080"/>
              <a:gd name="T3" fmla="*/ 4338 h 4338"/>
              <a:gd name="T4" fmla="*/ 2080 w 2080"/>
              <a:gd name="T5" fmla="*/ 4338 h 4338"/>
              <a:gd name="T6" fmla="*/ 1033 w 2080"/>
              <a:gd name="T7" fmla="*/ 0 h 4338"/>
              <a:gd name="T8" fmla="*/ 0 w 2080"/>
              <a:gd name="T9" fmla="*/ 7 h 4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9" name="Freeform 7">
            <a:extLst>
              <a:ext uri="{FF2B5EF4-FFF2-40B4-BE49-F238E27FC236}">
                <a16:creationId xmlns:a16="http://schemas.microsoft.com/office/drawing/2014/main" id="{B588D135-2D62-476E-96D4-AAE96996BA39}"/>
              </a:ext>
            </a:extLst>
          </p:cNvPr>
          <p:cNvSpPr>
            <a:spLocks/>
          </p:cNvSpPr>
          <p:nvPr/>
        </p:nvSpPr>
        <p:spPr bwMode="hidden">
          <a:xfrm>
            <a:off x="185738" y="168275"/>
            <a:ext cx="5562600" cy="2438400"/>
          </a:xfrm>
          <a:custGeom>
            <a:avLst/>
            <a:gdLst>
              <a:gd name="T0" fmla="*/ 0 w 4763"/>
              <a:gd name="T1" fmla="*/ 1778 h 1845"/>
              <a:gd name="T2" fmla="*/ 4742 w 4763"/>
              <a:gd name="T3" fmla="*/ 0 h 1845"/>
              <a:gd name="T4" fmla="*/ 4763 w 4763"/>
              <a:gd name="T5" fmla="*/ 42 h 1845"/>
              <a:gd name="T6" fmla="*/ 20 w 4763"/>
              <a:gd name="T7" fmla="*/ 1845 h 1845"/>
              <a:gd name="T8" fmla="*/ 0 w 4763"/>
              <a:gd name="T9" fmla="*/ 1778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3" h="1845">
                <a:moveTo>
                  <a:pt x="0" y="1778"/>
                </a:moveTo>
                <a:cubicBezTo>
                  <a:pt x="2065" y="797"/>
                  <a:pt x="3942" y="281"/>
                  <a:pt x="4742" y="0"/>
                </a:cubicBezTo>
                <a:lnTo>
                  <a:pt x="4763" y="42"/>
                </a:lnTo>
                <a:cubicBezTo>
                  <a:pt x="3976" y="350"/>
                  <a:pt x="1830" y="918"/>
                  <a:pt x="20" y="1845"/>
                </a:cubicBezTo>
                <a:cubicBezTo>
                  <a:pt x="20" y="1845"/>
                  <a:pt x="0" y="1778"/>
                  <a:pt x="0" y="1778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CE2E3D4E-ECFA-4127-BDAA-08FB80B8C2C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6096000"/>
            <a:ext cx="9144000" cy="685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7" name="Freeform 15">
            <a:extLst>
              <a:ext uri="{FF2B5EF4-FFF2-40B4-BE49-F238E27FC236}">
                <a16:creationId xmlns:a16="http://schemas.microsoft.com/office/drawing/2014/main" id="{68577478-A17B-4FE0-B29B-ED716F27BCA3}"/>
              </a:ext>
            </a:extLst>
          </p:cNvPr>
          <p:cNvSpPr>
            <a:spLocks/>
          </p:cNvSpPr>
          <p:nvPr/>
        </p:nvSpPr>
        <p:spPr bwMode="hidden">
          <a:xfrm>
            <a:off x="2590800" y="6294438"/>
            <a:ext cx="2757488" cy="606425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8" name="Freeform 16">
            <a:extLst>
              <a:ext uri="{FF2B5EF4-FFF2-40B4-BE49-F238E27FC236}">
                <a16:creationId xmlns:a16="http://schemas.microsoft.com/office/drawing/2014/main" id="{E078DC4D-6D7B-4AFD-AFAC-437EB52A5644}"/>
              </a:ext>
            </a:extLst>
          </p:cNvPr>
          <p:cNvSpPr>
            <a:spLocks/>
          </p:cNvSpPr>
          <p:nvPr/>
        </p:nvSpPr>
        <p:spPr bwMode="hidden">
          <a:xfrm>
            <a:off x="0" y="6294438"/>
            <a:ext cx="2757488" cy="604837"/>
          </a:xfrm>
          <a:custGeom>
            <a:avLst/>
            <a:gdLst>
              <a:gd name="T0" fmla="*/ 494 w 1737"/>
              <a:gd name="T1" fmla="*/ 4309 h 4320"/>
              <a:gd name="T2" fmla="*/ 1737 w 1737"/>
              <a:gd name="T3" fmla="*/ 4320 h 4320"/>
              <a:gd name="T4" fmla="*/ 524 w 1737"/>
              <a:gd name="T5" fmla="*/ 0 h 4320"/>
              <a:gd name="T6" fmla="*/ 0 w 1737"/>
              <a:gd name="T7" fmla="*/ 7 h 4320"/>
              <a:gd name="T8" fmla="*/ 494 w 1737"/>
              <a:gd name="T9" fmla="*/ 4309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0" name="Freeform 18">
            <a:extLst>
              <a:ext uri="{FF2B5EF4-FFF2-40B4-BE49-F238E27FC236}">
                <a16:creationId xmlns:a16="http://schemas.microsoft.com/office/drawing/2014/main" id="{8E219494-99C3-4C5E-9ABC-335ADDB4591D}"/>
              </a:ext>
            </a:extLst>
          </p:cNvPr>
          <p:cNvSpPr>
            <a:spLocks/>
          </p:cNvSpPr>
          <p:nvPr/>
        </p:nvSpPr>
        <p:spPr bwMode="hidden">
          <a:xfrm>
            <a:off x="3048000" y="6294438"/>
            <a:ext cx="3302000" cy="604837"/>
          </a:xfrm>
          <a:custGeom>
            <a:avLst/>
            <a:gdLst>
              <a:gd name="T0" fmla="*/ 0 w 2080"/>
              <a:gd name="T1" fmla="*/ 7 h 4338"/>
              <a:gd name="T2" fmla="*/ 1870 w 2080"/>
              <a:gd name="T3" fmla="*/ 4338 h 4338"/>
              <a:gd name="T4" fmla="*/ 2080 w 2080"/>
              <a:gd name="T5" fmla="*/ 4338 h 4338"/>
              <a:gd name="T6" fmla="*/ 1033 w 2080"/>
              <a:gd name="T7" fmla="*/ 0 h 4338"/>
              <a:gd name="T8" fmla="*/ 0 w 2080"/>
              <a:gd name="T9" fmla="*/ 7 h 4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8CE3C09B-F590-4BB7-985C-477CA220E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0D44F13F-2FB3-4294-9CFC-6D18C7A04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>
            <a:extLst>
              <a:ext uri="{FF2B5EF4-FFF2-40B4-BE49-F238E27FC236}">
                <a16:creationId xmlns:a16="http://schemas.microsoft.com/office/drawing/2014/main" id="{9C844763-D2A5-414C-948D-48F75B974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52CFA36-3E66-4156-8475-7280FA4A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1828" name="Text Box 4">
            <a:extLst>
              <a:ext uri="{FF2B5EF4-FFF2-40B4-BE49-F238E27FC236}">
                <a16:creationId xmlns:a16="http://schemas.microsoft.com/office/drawing/2014/main" id="{59720E97-F85D-493E-9C1D-AD5C0860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66" y="2420888"/>
            <a:ext cx="88570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热力学系统（包括热力系，边界，工质的概念，热力系的分类）。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状态及平衡状态，实现平衡状态的充要条件。状态参数及其特性。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系统的能量，热量和功。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>
            <a:extLst>
              <a:ext uri="{FF2B5EF4-FFF2-40B4-BE49-F238E27FC236}">
                <a16:creationId xmlns:a16="http://schemas.microsoft.com/office/drawing/2014/main" id="{5F1D5DCE-5D7E-4BFE-9146-C3F3FB0E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4901" name="Text Box 5">
            <a:extLst>
              <a:ext uri="{FF2B5EF4-FFF2-40B4-BE49-F238E27FC236}">
                <a16:creationId xmlns:a16="http://schemas.microsoft.com/office/drawing/2014/main" id="{0255AA4E-5A3B-45BE-A293-F8A0CE83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2089150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热力过程</a:t>
            </a:r>
          </a:p>
        </p:txBody>
      </p:sp>
      <p:sp>
        <p:nvSpPr>
          <p:cNvPr id="464903" name="Text Box 7">
            <a:extLst>
              <a:ext uri="{FF2B5EF4-FFF2-40B4-BE49-F238E27FC236}">
                <a16:creationId xmlns:a16="http://schemas.microsoft.com/office/drawing/2014/main" id="{A245D334-3E35-4B9F-A81B-796A17306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99" y="2565872"/>
            <a:ext cx="649288" cy="35131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闭口系热力过程</a:t>
            </a:r>
          </a:p>
        </p:txBody>
      </p:sp>
      <p:sp>
        <p:nvSpPr>
          <p:cNvPr id="464904" name="Text Box 8">
            <a:extLst>
              <a:ext uri="{FF2B5EF4-FFF2-40B4-BE49-F238E27FC236}">
                <a16:creationId xmlns:a16="http://schemas.microsoft.com/office/drawing/2014/main" id="{C1678667-5F6A-41ED-ADD1-BA0E03AB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087" y="2565872"/>
            <a:ext cx="576262" cy="35131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开口系热力过程</a:t>
            </a:r>
          </a:p>
        </p:txBody>
      </p:sp>
      <p:sp>
        <p:nvSpPr>
          <p:cNvPr id="464905" name="Text Box 9">
            <a:extLst>
              <a:ext uri="{FF2B5EF4-FFF2-40B4-BE49-F238E27FC236}">
                <a16:creationId xmlns:a16="http://schemas.microsoft.com/office/drawing/2014/main" id="{93E1689E-4D12-4B13-8F92-836208562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712" y="2565872"/>
            <a:ext cx="1081087" cy="588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464907" name="Text Box 11">
            <a:extLst>
              <a:ext uri="{FF2B5EF4-FFF2-40B4-BE49-F238E27FC236}">
                <a16:creationId xmlns:a16="http://schemas.microsoft.com/office/drawing/2014/main" id="{C0BD05BE-BF45-40F7-914C-67356F72A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599" y="2924647"/>
            <a:ext cx="10795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制冷热泵</a:t>
            </a:r>
          </a:p>
        </p:txBody>
      </p:sp>
      <p:sp>
        <p:nvSpPr>
          <p:cNvPr id="464908" name="Text Box 12">
            <a:extLst>
              <a:ext uri="{FF2B5EF4-FFF2-40B4-BE49-F238E27FC236}">
                <a16:creationId xmlns:a16="http://schemas.microsoft.com/office/drawing/2014/main" id="{A31DB051-9B6F-4774-95B0-2E82F637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049" y="4005734"/>
            <a:ext cx="1439863" cy="588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内燃机</a:t>
            </a:r>
          </a:p>
        </p:txBody>
      </p:sp>
      <p:sp>
        <p:nvSpPr>
          <p:cNvPr id="464909" name="Text Box 13">
            <a:extLst>
              <a:ext uri="{FF2B5EF4-FFF2-40B4-BE49-F238E27FC236}">
                <a16:creationId xmlns:a16="http://schemas.microsoft.com/office/drawing/2014/main" id="{CFC8DB80-CD58-4931-AAE4-AEF4004DE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812" y="4005734"/>
            <a:ext cx="1439862" cy="588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外燃机</a:t>
            </a:r>
          </a:p>
        </p:txBody>
      </p:sp>
      <p:sp>
        <p:nvSpPr>
          <p:cNvPr id="464910" name="Text Box 14">
            <a:extLst>
              <a:ext uri="{FF2B5EF4-FFF2-40B4-BE49-F238E27FC236}">
                <a16:creationId xmlns:a16="http://schemas.microsoft.com/office/drawing/2014/main" id="{D7E08623-E6C7-41A4-92EC-C6FE5E613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687" y="4869334"/>
            <a:ext cx="576262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柴油</a:t>
            </a:r>
          </a:p>
        </p:txBody>
      </p:sp>
      <p:sp>
        <p:nvSpPr>
          <p:cNvPr id="464911" name="Text Box 15">
            <a:extLst>
              <a:ext uri="{FF2B5EF4-FFF2-40B4-BE49-F238E27FC236}">
                <a16:creationId xmlns:a16="http://schemas.microsoft.com/office/drawing/2014/main" id="{C26DD860-D5EA-487C-96A6-3CE1981C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412" y="4869334"/>
            <a:ext cx="503237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汽油</a:t>
            </a:r>
          </a:p>
        </p:txBody>
      </p:sp>
      <p:sp>
        <p:nvSpPr>
          <p:cNvPr id="464912" name="Text Box 16">
            <a:extLst>
              <a:ext uri="{FF2B5EF4-FFF2-40B4-BE49-F238E27FC236}">
                <a16:creationId xmlns:a16="http://schemas.microsoft.com/office/drawing/2014/main" id="{31808411-C213-4D65-93A1-841F55AD2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112" y="4869334"/>
            <a:ext cx="10795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燃气轮机</a:t>
            </a:r>
          </a:p>
        </p:txBody>
      </p:sp>
      <p:sp>
        <p:nvSpPr>
          <p:cNvPr id="464913" name="Text Box 17">
            <a:extLst>
              <a:ext uri="{FF2B5EF4-FFF2-40B4-BE49-F238E27FC236}">
                <a16:creationId xmlns:a16="http://schemas.microsoft.com/office/drawing/2014/main" id="{6A39561D-6117-4051-8A09-C6BF7A4E2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399" y="4240684"/>
            <a:ext cx="574675" cy="2051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空气压缩</a:t>
            </a:r>
          </a:p>
        </p:txBody>
      </p:sp>
      <p:sp>
        <p:nvSpPr>
          <p:cNvPr id="464914" name="Text Box 18">
            <a:extLst>
              <a:ext uri="{FF2B5EF4-FFF2-40B4-BE49-F238E27FC236}">
                <a16:creationId xmlns:a16="http://schemas.microsoft.com/office/drawing/2014/main" id="{A15E31FE-45C7-4CD0-9EBA-F23C70A8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9024" y="4240684"/>
            <a:ext cx="576263" cy="2051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蒸气压缩</a:t>
            </a:r>
          </a:p>
        </p:txBody>
      </p: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0B352C8B-0CAA-46AD-BA90-A013CF59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624" y="4293072"/>
            <a:ext cx="576263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吸收</a:t>
            </a:r>
          </a:p>
        </p:txBody>
      </p:sp>
      <p:sp>
        <p:nvSpPr>
          <p:cNvPr id="464916" name="Text Box 20">
            <a:extLst>
              <a:ext uri="{FF2B5EF4-FFF2-40B4-BE49-F238E27FC236}">
                <a16:creationId xmlns:a16="http://schemas.microsoft.com/office/drawing/2014/main" id="{626696BF-8816-4083-BFAE-10D8F71D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12" y="3213572"/>
            <a:ext cx="1079500" cy="588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热机</a:t>
            </a:r>
          </a:p>
        </p:txBody>
      </p:sp>
      <p:sp>
        <p:nvSpPr>
          <p:cNvPr id="464921" name="Line 25">
            <a:extLst>
              <a:ext uri="{FF2B5EF4-FFF2-40B4-BE49-F238E27FC236}">
                <a16:creationId xmlns:a16="http://schemas.microsoft.com/office/drawing/2014/main" id="{F017397C-5DED-43B9-83B6-51D95C5047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287" y="2132484"/>
            <a:ext cx="287337" cy="360363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2" name="Line 26">
            <a:extLst>
              <a:ext uri="{FF2B5EF4-FFF2-40B4-BE49-F238E27FC236}">
                <a16:creationId xmlns:a16="http://schemas.microsoft.com/office/drawing/2014/main" id="{A07D92EE-1A82-4F91-B63E-7CDA8E355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887" y="2132484"/>
            <a:ext cx="71437" cy="433388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3" name="Line 27">
            <a:extLst>
              <a:ext uri="{FF2B5EF4-FFF2-40B4-BE49-F238E27FC236}">
                <a16:creationId xmlns:a16="http://schemas.microsoft.com/office/drawing/2014/main" id="{8077F278-7E60-4730-A9EE-059759216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187" y="2061047"/>
            <a:ext cx="1081087" cy="504825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4" name="Line 28">
            <a:extLst>
              <a:ext uri="{FF2B5EF4-FFF2-40B4-BE49-F238E27FC236}">
                <a16:creationId xmlns:a16="http://schemas.microsoft.com/office/drawing/2014/main" id="{070CB530-E50A-4214-ACD7-964577C52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349" y="2924647"/>
            <a:ext cx="288925" cy="215900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5" name="Line 29">
            <a:extLst>
              <a:ext uri="{FF2B5EF4-FFF2-40B4-BE49-F238E27FC236}">
                <a16:creationId xmlns:a16="http://schemas.microsoft.com/office/drawing/2014/main" id="{29267B40-2651-4719-87DA-41B9CED35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799" y="2924647"/>
            <a:ext cx="358775" cy="288925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7" name="Line 31">
            <a:extLst>
              <a:ext uri="{FF2B5EF4-FFF2-40B4-BE49-F238E27FC236}">
                <a16:creationId xmlns:a16="http://schemas.microsoft.com/office/drawing/2014/main" id="{F7D30EE4-84F1-478B-9F0C-95D6F0594A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8212" y="3789834"/>
            <a:ext cx="215900" cy="215900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8" name="Line 32">
            <a:extLst>
              <a:ext uri="{FF2B5EF4-FFF2-40B4-BE49-F238E27FC236}">
                <a16:creationId xmlns:a16="http://schemas.microsoft.com/office/drawing/2014/main" id="{AB653210-6AC9-4AEA-BB32-E2A076E18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374" y="3861272"/>
            <a:ext cx="360363" cy="144462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E52F2BB8-8320-4DAE-AFDC-E7255416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512" y="4869334"/>
            <a:ext cx="10795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蒸汽动力</a:t>
            </a:r>
          </a:p>
        </p:txBody>
      </p:sp>
      <p:sp>
        <p:nvSpPr>
          <p:cNvPr id="464930" name="Line 34">
            <a:extLst>
              <a:ext uri="{FF2B5EF4-FFF2-40B4-BE49-F238E27FC236}">
                <a16:creationId xmlns:a16="http://schemas.microsoft.com/office/drawing/2014/main" id="{D99688F4-283A-4BF9-B785-B031F7581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612" y="4581997"/>
            <a:ext cx="503237" cy="287337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31" name="Line 35">
            <a:extLst>
              <a:ext uri="{FF2B5EF4-FFF2-40B4-BE49-F238E27FC236}">
                <a16:creationId xmlns:a16="http://schemas.microsoft.com/office/drawing/2014/main" id="{E0A54C53-2598-4157-92B6-E0C8E0FD8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749" y="4581997"/>
            <a:ext cx="144463" cy="287337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32" name="Line 36">
            <a:extLst>
              <a:ext uri="{FF2B5EF4-FFF2-40B4-BE49-F238E27FC236}">
                <a16:creationId xmlns:a16="http://schemas.microsoft.com/office/drawing/2014/main" id="{F7E314D5-8420-46FD-8C4D-B6A96C053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574" y="4581997"/>
            <a:ext cx="287338" cy="287337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33" name="Line 37">
            <a:extLst>
              <a:ext uri="{FF2B5EF4-FFF2-40B4-BE49-F238E27FC236}">
                <a16:creationId xmlns:a16="http://schemas.microsoft.com/office/drawing/2014/main" id="{49B22E14-766F-4C5F-BE3E-EE2DBD03D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337" y="4581997"/>
            <a:ext cx="0" cy="287337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34" name="Line 38">
            <a:extLst>
              <a:ext uri="{FF2B5EF4-FFF2-40B4-BE49-F238E27FC236}">
                <a16:creationId xmlns:a16="http://schemas.microsoft.com/office/drawing/2014/main" id="{121969F2-B8BB-4E56-970C-A2CA12894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299" y="4005734"/>
            <a:ext cx="71438" cy="215900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35" name="Line 39">
            <a:extLst>
              <a:ext uri="{FF2B5EF4-FFF2-40B4-BE49-F238E27FC236}">
                <a16:creationId xmlns:a16="http://schemas.microsoft.com/office/drawing/2014/main" id="{278D7D5E-4DAB-4279-BEC5-F7FE13D0E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124" y="3789834"/>
            <a:ext cx="431800" cy="431800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4936" name="Line 40">
            <a:extLst>
              <a:ext uri="{FF2B5EF4-FFF2-40B4-BE49-F238E27FC236}">
                <a16:creationId xmlns:a16="http://schemas.microsoft.com/office/drawing/2014/main" id="{2058F4A8-5ECC-4C2C-9FE1-F12AD819E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124" y="3716809"/>
            <a:ext cx="1366838" cy="576263"/>
          </a:xfrm>
          <a:prstGeom prst="line">
            <a:avLst/>
          </a:prstGeom>
          <a:noFill/>
          <a:ln w="50800" cap="sq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1026">
            <a:extLst>
              <a:ext uri="{FF2B5EF4-FFF2-40B4-BE49-F238E27FC236}">
                <a16:creationId xmlns:a16="http://schemas.microsoft.com/office/drawing/2014/main" id="{3960EC88-40F6-4180-B71A-32670852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第一定律</a:t>
            </a:r>
          </a:p>
        </p:txBody>
      </p:sp>
      <p:sp>
        <p:nvSpPr>
          <p:cNvPr id="462851" name="Rectangle 1027">
            <a:extLst>
              <a:ext uri="{FF2B5EF4-FFF2-40B4-BE49-F238E27FC236}">
                <a16:creationId xmlns:a16="http://schemas.microsoft.com/office/drawing/2014/main" id="{8CD73C85-4FFF-4390-BDE0-112EAE34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2852" name="Text Box 1028">
            <a:extLst>
              <a:ext uri="{FF2B5EF4-FFF2-40B4-BE49-F238E27FC236}">
                <a16:creationId xmlns:a16="http://schemas.microsoft.com/office/drawing/2014/main" id="{3CA6AD86-435D-447C-B473-D00E21D78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557338"/>
            <a:ext cx="396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能的数量关系</a:t>
            </a:r>
          </a:p>
        </p:txBody>
      </p:sp>
      <p:sp>
        <p:nvSpPr>
          <p:cNvPr id="462853" name="Text Box 1029">
            <a:extLst>
              <a:ext uri="{FF2B5EF4-FFF2-40B4-BE49-F238E27FC236}">
                <a16:creationId xmlns:a16="http://schemas.microsoft.com/office/drawing/2014/main" id="{9A539B1A-B77D-49EE-9F86-4F988A5FD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348880"/>
            <a:ext cx="813690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热力学第一定律的实质。热力学第一定律的基本表达式。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闭口系能量方程。热力学第一定律应用于开口热力系的一般表达式。稳态稳流的能量方程。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焓。技术功。几种功的关系（包括体积变化功、流动功、轴功、技术功）。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0768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第二定律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8ECEBAFD-9908-4004-8FCA-1FAE8C3F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374106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能的质量</a:t>
            </a: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09143"/>
            <a:ext cx="8640638" cy="373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可逆过程与不可逆过程（包括可逆过程的热量和功的计算）。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热力学第二定律及其表述（克劳修斯表述，开尔文表述等）。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卡诺循环和卡诺定理（包括卡诺循环、概括性卡诺循环及多热源可逆循环热效率的计算和分析）。</a:t>
            </a:r>
          </a:p>
        </p:txBody>
      </p:sp>
    </p:spTree>
    <p:extLst>
      <p:ext uri="{BB962C8B-B14F-4D97-AF65-F5344CB8AC3E}">
        <p14:creationId xmlns:p14="http://schemas.microsoft.com/office/powerpoint/2010/main" val="62364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76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第二定律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8ECEBAFD-9908-4004-8FCA-1FAE8C3F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302098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能的质量</a:t>
            </a: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21632"/>
            <a:ext cx="8496622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熵（熵参数的引入，克劳修斯不等式，熵的状参数特性）。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热力系的熵方程（闭口系熵方程，开口系熵方程）。温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熵图的分析及应用。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熵产原理与孤立系熵增原理，以及它们的数学表达式。能量的品质和可用能的概念。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火用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（包括热量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，焓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，内能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的概念和计算）。可用能损失的计算。</a:t>
            </a:r>
          </a:p>
        </p:txBody>
      </p:sp>
    </p:spTree>
    <p:extLst>
      <p:ext uri="{BB962C8B-B14F-4D97-AF65-F5344CB8AC3E}">
        <p14:creationId xmlns:p14="http://schemas.microsoft.com/office/powerpoint/2010/main" val="4774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76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理想气体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89" y="2135882"/>
            <a:ext cx="849662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理想气体模型。理想气体状态方程及通用气体常数。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理想气体的比热。理想气体的内能、焓、熵及其计算。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定容、定压、定温和绝热过程（计算及其在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p-v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T-s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图上的表示与分析）。理想气体多变过程（计算及其在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p-v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T-s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图上的表示与分析）。</a:t>
            </a:r>
          </a:p>
        </p:txBody>
      </p:sp>
    </p:spTree>
    <p:extLst>
      <p:ext uri="{BB962C8B-B14F-4D97-AF65-F5344CB8AC3E}">
        <p14:creationId xmlns:p14="http://schemas.microsoft.com/office/powerpoint/2010/main" val="324872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76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实际气体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89" y="2135882"/>
            <a:ext cx="849662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实际气体（包括实际气体与理想气体的区别）。纯物质的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P-v-T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热力学面。三相点。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蒸汽的热力性质（汽化、凝结、饱和状态、饱和蒸汽、饱和温度、饱和压力、三相点、临界点、汽化潜热等）。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蒸汽的定压发生过程（包括其在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p-v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T-s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图上的一点、二线、三区和五态）。水蒸气图表及其应用。</a:t>
            </a:r>
          </a:p>
        </p:txBody>
      </p:sp>
    </p:spTree>
    <p:extLst>
      <p:ext uri="{BB962C8B-B14F-4D97-AF65-F5344CB8AC3E}">
        <p14:creationId xmlns:p14="http://schemas.microsoft.com/office/powerpoint/2010/main" val="97639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76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动力循环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89" y="2135882"/>
            <a:ext cx="8496622" cy="314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分析循环的目的及一般方法。分析循环的热效率法。实际循环的抽象和简化。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活塞式内燃机循环以及各种理想循环（定容加热循环，定压加热循环以及混合加热循环）的计算和能量分析。各种活塞式内燃机理想循环的比较。</a:t>
            </a:r>
          </a:p>
        </p:txBody>
      </p:sp>
    </p:spTree>
    <p:extLst>
      <p:ext uri="{BB962C8B-B14F-4D97-AF65-F5344CB8AC3E}">
        <p14:creationId xmlns:p14="http://schemas.microsoft.com/office/powerpoint/2010/main" val="27460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76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动力循环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89" y="2135882"/>
            <a:ext cx="8496622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燃气轮机装置循环以及其理想循环（布雷顿循环）的循环功和效率的计算，提高循环热效率的方法。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蒸气动力装置朗肯循环及其效率分析。提高蒸汽动力装置循环热效率的各种途径（包括改变初蒸汽参数和降低背压、再热和回热循环）。</a:t>
            </a:r>
          </a:p>
        </p:txBody>
      </p:sp>
    </p:spTree>
    <p:extLst>
      <p:ext uri="{BB962C8B-B14F-4D97-AF65-F5344CB8AC3E}">
        <p14:creationId xmlns:p14="http://schemas.microsoft.com/office/powerpoint/2010/main" val="17272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>
            <a:extLst>
              <a:ext uri="{FF2B5EF4-FFF2-40B4-BE49-F238E27FC236}">
                <a16:creationId xmlns:a16="http://schemas.microsoft.com/office/drawing/2014/main" id="{AC22D015-6E17-431A-A895-8F1B28B5D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68760"/>
            <a:ext cx="20859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制冷循环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498E698E-26CD-480A-A15D-9A3F184E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28600"/>
            <a:ext cx="7407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800">
                <a:ea typeface="楷体_GB2312" pitchFamily="49" charset="-122"/>
              </a:rPr>
              <a:t>“</a:t>
            </a:r>
            <a:r>
              <a:rPr lang="zh-CN" altLang="en-US" sz="4800">
                <a:ea typeface="楷体_GB2312" pitchFamily="49" charset="-122"/>
              </a:rPr>
              <a:t>工程热力学”课程总结</a:t>
            </a:r>
            <a:endParaRPr lang="zh-CN" altLang="en-US" sz="4400">
              <a:ea typeface="楷体_GB2312" pitchFamily="49" charset="-122"/>
            </a:endParaRPr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05A3704D-1540-4050-B574-FCB4EAFE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89" y="2135882"/>
            <a:ext cx="8496622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逆向卡诺循环。热泵循环。制冷系数、供暖系数。制冷能力。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空气压缩制冷循环的计算和分析（包括简单空气压缩制冷循环和回热式空气压缩制冷循环）。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蒸气压缩制冷循环的计算和分析。</a:t>
            </a:r>
          </a:p>
        </p:txBody>
      </p:sp>
    </p:spTree>
    <p:extLst>
      <p:ext uri="{BB962C8B-B14F-4D97-AF65-F5344CB8AC3E}">
        <p14:creationId xmlns:p14="http://schemas.microsoft.com/office/powerpoint/2010/main" val="2814004286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Office\Templates\2000演示文稿\Blue Diagonal.pot</Template>
  <TotalTime>9329</TotalTime>
  <Words>639</Words>
  <Application>Microsoft Office PowerPoint</Application>
  <PresentationFormat>全屏显示(4:3)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Times New Roman</vt:lpstr>
      <vt:lpstr>宋体</vt:lpstr>
      <vt:lpstr>Arial Black</vt:lpstr>
      <vt:lpstr>Arial</vt:lpstr>
      <vt:lpstr>Wingdings</vt:lpstr>
      <vt:lpstr>楷体_GB2312</vt:lpstr>
      <vt:lpstr>黑体</vt:lpstr>
      <vt:lpstr>Network Blitz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creator>dyy</dc:creator>
  <cp:lastModifiedBy>董 若宇</cp:lastModifiedBy>
  <cp:revision>904</cp:revision>
  <dcterms:created xsi:type="dcterms:W3CDTF">1999-06-28T01:28:23Z</dcterms:created>
  <dcterms:modified xsi:type="dcterms:W3CDTF">2024-05-11T02:02:56Z</dcterms:modified>
</cp:coreProperties>
</file>