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8" r:id="rId2"/>
    <p:sldId id="339" r:id="rId3"/>
    <p:sldId id="340" r:id="rId4"/>
    <p:sldId id="341" r:id="rId5"/>
    <p:sldId id="342" r:id="rId6"/>
    <p:sldId id="344" r:id="rId7"/>
    <p:sldId id="34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C128DE8-EF40-4C08-9C8A-1B641B8CB35B}">
          <p14:sldIdLst/>
        </p14:section>
        <p14:section name="目录" id="{DF7E535B-6CDE-4434-9B99-266D32724B5B}">
          <p14:sldIdLst>
            <p14:sldId id="338"/>
            <p14:sldId id="339"/>
            <p14:sldId id="340"/>
            <p14:sldId id="341"/>
            <p14:sldId id="342"/>
            <p14:sldId id="344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4A8ECC"/>
    <a:srgbClr val="BFBFBF"/>
    <a:srgbClr val="C89800"/>
    <a:srgbClr val="0066B1"/>
    <a:srgbClr val="05459A"/>
    <a:srgbClr val="DB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4007" autoAdjust="0"/>
  </p:normalViewPr>
  <p:slideViewPr>
    <p:cSldViewPr snapToGrid="0" showGuides="1">
      <p:cViewPr varScale="1">
        <p:scale>
          <a:sx n="61" d="100"/>
          <a:sy n="61" d="100"/>
        </p:scale>
        <p:origin x="11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E3C79-FA60-41B1-A468-1CBA910F81F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F9B8E-F016-452C-8205-13CA78C87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4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F9B8E-F016-452C-8205-13CA78C873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7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F9B8E-F016-452C-8205-13CA78C873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3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F9B8E-F016-452C-8205-13CA78C873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4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F9B8E-F016-452C-8205-13CA78C873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F9B8E-F016-452C-8205-13CA78C873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9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F9B8E-F016-452C-8205-13CA78C873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7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F9B8E-F016-452C-8205-13CA78C873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4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371B6-467B-4D40-BCA9-E4E145E1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5C334-17F7-4BF5-A66F-DFD95E5BD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B0E5A-8F5D-4E40-BB8B-C8DE7A2F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9CDD-8BF5-4C25-9F94-E138E9D2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BEE68-E136-42A5-BD57-A4B8C71A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4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3665-BDB0-491D-B95F-A756371E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83DF03-04F5-41FE-AF2F-564480D2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97510-BC16-4CBF-8305-316A96A7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3DE7B-23D5-4E82-988B-93213365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4B58-59F2-4F12-ADC9-4C5EC7BB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7711F-E41E-4EF7-8688-0F07E62E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9EE881-857F-4AFF-B775-8CDC9159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69589-D575-4E34-8557-BBEDB26B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E2E28-9667-4F1F-9159-251671B9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547EE-D713-4207-AF38-C0D70A00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9235-017F-4A3D-8DCD-B204C3EF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940CE-711F-4212-A48C-E3529FB0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10A90-12F1-41FA-A780-C73E226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BC720-A2A6-4038-A31F-6E2CA8F0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CF190-BB0F-468C-BAEA-F2E37B74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2C5C-AFDA-4A2D-9CF6-B2E44538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805A2-4BB0-46DA-8A25-DC902D37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E3447-FA2E-4AE1-907F-D80F8348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B0B60-F7C8-437E-8CC9-812AAF82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1E95F-78C5-467C-9598-20FF234A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7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CDDB1-9D13-4928-A6D3-06CED93F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92F71-BDC4-4416-8140-88A4EF032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5A908A-D3B6-494C-A22C-692E35D49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7EB9D-16A8-4D42-998C-73A82E3C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62FF3-0EC8-4AA7-8C55-EB1ABEFF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F11D2-2DED-463B-8801-B3B879EA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43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CA6A-D789-49E0-960A-63C055AB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BA3C2-9AFE-4C27-AF2A-3529ADF6B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0B2DD-E3C7-4D50-8160-2E136208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0A554-B68C-4FC8-89CE-29D7C6D6C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AEB90E-49AD-4EA9-A09B-802B755DE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C9610B-E8E9-4B36-BED2-6BE9A8C0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18E1AA-00C5-47BE-B093-842E3CE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502419-0912-44BE-9AE6-E6BD713B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C3B5-7F6F-412D-B319-BB525C92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1A51C-7949-4E21-8146-626D5BDE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E6ED31-EC52-40C8-A6BE-BD20F187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4E28C9-8404-4F01-9898-62431D00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6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53D209-18B2-4CFA-B962-D1907E4D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EE739-F6AF-4FA9-B295-B05AF958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F0208-9DF3-4C4C-A5EC-84CF5D1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9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9FCE-8B4E-4284-ABF9-E4978F3E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2E246-1093-4774-B206-1F8AA9AA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06A530-209A-4F61-8C45-E07FDFAE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ADE79-E5A9-46ED-89E3-19A983D7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8FDCF-F3EE-46A7-8B7C-C6EEDCE5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8FB68-DF0B-40BE-B1AF-871900D7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FCF8B-8282-4A76-9015-B30B5479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C6C4E7-9442-4BE6-A589-C0777CC8A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6E444-6EA1-42C6-947A-2507B6953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72735-1A98-416E-A99C-6DBC12AD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22D5D-B6C4-4B0D-9B8F-0592FC78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9ECC2-5FFE-4D1B-8D18-3707D518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13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657840-D95E-48DF-8F5B-AA5CF0A8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3B4E9-D5D0-4A5B-8A2A-081D1595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B48AC-1863-49EA-B799-B3F1F5574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1782-CA64-4191-9E09-7ABC85FF6DC6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28DFA-110F-4A2C-905F-D09F3257D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AFB3B-CBB9-4B05-9958-6CE114997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A567-F4E4-4914-8A80-80ACF6891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色块 1">
            <a:extLst>
              <a:ext uri="{FF2B5EF4-FFF2-40B4-BE49-F238E27FC236}">
                <a16:creationId xmlns:a16="http://schemas.microsoft.com/office/drawing/2014/main" id="{62CB4F21-7072-45DB-AFDE-011D84265FE8}"/>
              </a:ext>
            </a:extLst>
          </p:cNvPr>
          <p:cNvSpPr/>
          <p:nvPr/>
        </p:nvSpPr>
        <p:spPr>
          <a:xfrm>
            <a:off x="334962" y="395288"/>
            <a:ext cx="11522076" cy="6067425"/>
          </a:xfrm>
          <a:prstGeom prst="rect">
            <a:avLst/>
          </a:prstGeom>
          <a:solidFill>
            <a:srgbClr val="4A8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背景色块 2">
            <a:extLst>
              <a:ext uri="{FF2B5EF4-FFF2-40B4-BE49-F238E27FC236}">
                <a16:creationId xmlns:a16="http://schemas.microsoft.com/office/drawing/2014/main" id="{FA3D9E11-071A-439C-B0A5-8256385D23F8}"/>
              </a:ext>
            </a:extLst>
          </p:cNvPr>
          <p:cNvSpPr/>
          <p:nvPr/>
        </p:nvSpPr>
        <p:spPr>
          <a:xfrm>
            <a:off x="687532" y="696191"/>
            <a:ext cx="10816936" cy="546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合作QQ： 243001978">
            <a:extLst>
              <a:ext uri="{FF2B5EF4-FFF2-40B4-BE49-F238E27FC236}">
                <a16:creationId xmlns:a16="http://schemas.microsoft.com/office/drawing/2014/main" id="{9AFB5E02-FEEC-4BC7-B627-896C67043A0A}"/>
              </a:ext>
            </a:extLst>
          </p:cNvPr>
          <p:cNvSpPr/>
          <p:nvPr/>
        </p:nvSpPr>
        <p:spPr>
          <a:xfrm>
            <a:off x="9737482" y="64886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合作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QQ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243001978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799112" y="2764216"/>
            <a:ext cx="615553" cy="910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55" y="824480"/>
            <a:ext cx="6148551" cy="52498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7008" y="2472227"/>
            <a:ext cx="395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从用户角度看，用户比较关注的业务节点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50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色块 1">
            <a:extLst>
              <a:ext uri="{FF2B5EF4-FFF2-40B4-BE49-F238E27FC236}">
                <a16:creationId xmlns:a16="http://schemas.microsoft.com/office/drawing/2014/main" id="{62CB4F21-7072-45DB-AFDE-011D84265FE8}"/>
              </a:ext>
            </a:extLst>
          </p:cNvPr>
          <p:cNvSpPr/>
          <p:nvPr/>
        </p:nvSpPr>
        <p:spPr>
          <a:xfrm>
            <a:off x="334962" y="395288"/>
            <a:ext cx="11522076" cy="6067425"/>
          </a:xfrm>
          <a:prstGeom prst="rect">
            <a:avLst/>
          </a:prstGeom>
          <a:solidFill>
            <a:srgbClr val="4A8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背景色块 2">
            <a:extLst>
              <a:ext uri="{FF2B5EF4-FFF2-40B4-BE49-F238E27FC236}">
                <a16:creationId xmlns:a16="http://schemas.microsoft.com/office/drawing/2014/main" id="{FA3D9E11-071A-439C-B0A5-8256385D23F8}"/>
              </a:ext>
            </a:extLst>
          </p:cNvPr>
          <p:cNvSpPr/>
          <p:nvPr/>
        </p:nvSpPr>
        <p:spPr>
          <a:xfrm>
            <a:off x="687531" y="696191"/>
            <a:ext cx="10915889" cy="5489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合作QQ： 243001978">
            <a:extLst>
              <a:ext uri="{FF2B5EF4-FFF2-40B4-BE49-F238E27FC236}">
                <a16:creationId xmlns:a16="http://schemas.microsoft.com/office/drawing/2014/main" id="{9AFB5E02-FEEC-4BC7-B627-896C67043A0A}"/>
              </a:ext>
            </a:extLst>
          </p:cNvPr>
          <p:cNvSpPr/>
          <p:nvPr/>
        </p:nvSpPr>
        <p:spPr>
          <a:xfrm>
            <a:off x="9737482" y="64886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合作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QQ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243001978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799112" y="2764216"/>
            <a:ext cx="615553" cy="910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65" y="252249"/>
            <a:ext cx="7040037" cy="6182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61698" y="696191"/>
            <a:ext cx="39571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服务</a:t>
            </a:r>
            <a:r>
              <a:rPr lang="zh-CN" altLang="en-US" sz="2400" b="1" dirty="0" smtClean="0"/>
              <a:t>质量的基本模板</a:t>
            </a:r>
            <a:endParaRPr lang="en-US" altLang="zh-CN" sz="2400" b="1" dirty="0" smtClean="0"/>
          </a:p>
          <a:p>
            <a:r>
              <a:rPr lang="en-US" altLang="zh-CN" sz="2400" dirty="0" smtClean="0"/>
              <a:t>1. Name</a:t>
            </a:r>
            <a:r>
              <a:rPr lang="zh-CN" altLang="en-US" sz="2400" dirty="0" smtClean="0"/>
              <a:t>：服务质量名称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 Category</a:t>
            </a:r>
            <a:r>
              <a:rPr lang="zh-CN" altLang="en-US" sz="2400" dirty="0" smtClean="0"/>
              <a:t>：服务质量所属的服务类别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 Metrics</a:t>
            </a:r>
            <a:r>
              <a:rPr lang="zh-CN" altLang="en-US" sz="2400" dirty="0" smtClean="0"/>
              <a:t>：与该质量相关的度量指标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Metrics </a:t>
            </a:r>
            <a:r>
              <a:rPr lang="en-US" altLang="zh-CN" sz="2400" dirty="0"/>
              <a:t>= {M1,M2,...,</a:t>
            </a:r>
            <a:r>
              <a:rPr lang="en-US" altLang="zh-CN" sz="2400" dirty="0" err="1" smtClean="0"/>
              <a:t>Mn</a:t>
            </a:r>
            <a:r>
              <a:rPr lang="en-US" altLang="zh-CN" sz="2400" dirty="0" smtClean="0"/>
              <a:t> | </a:t>
            </a:r>
            <a:r>
              <a:rPr lang="en-US" altLang="zh-CN" sz="2400" dirty="0" err="1" smtClean="0"/>
              <a:t>Mi</a:t>
            </a:r>
            <a:r>
              <a:rPr lang="zh-CN" altLang="en-US" sz="2400" dirty="0"/>
              <a:t>作为一种</a:t>
            </a:r>
            <a:r>
              <a:rPr lang="zh-CN" altLang="en-US" sz="2400" dirty="0" smtClean="0"/>
              <a:t>度量</a:t>
            </a:r>
            <a:r>
              <a:rPr lang="en-US" altLang="zh-CN" sz="2400" dirty="0" smtClean="0"/>
              <a:t>,1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，不同服务质量对应</a:t>
            </a:r>
            <a:r>
              <a:rPr lang="en-US" altLang="zh-CN" sz="2400" dirty="0" smtClean="0"/>
              <a:t>metrics</a:t>
            </a:r>
            <a:r>
              <a:rPr lang="zh-CN" altLang="en-US" sz="2400" dirty="0" smtClean="0"/>
              <a:t>有所不同</a:t>
            </a:r>
            <a:endParaRPr lang="en-US" altLang="zh-CN" sz="2400" dirty="0" smtClean="0"/>
          </a:p>
          <a:p>
            <a:r>
              <a:rPr lang="zh-CN" altLang="en-US" sz="2400" dirty="0" smtClean="0"/>
              <a:t>并不是所有服务质量都可以通过具体数值量化，有些需要抽象成</a:t>
            </a:r>
            <a:r>
              <a:rPr lang="en-US" altLang="zh-CN" sz="2400" dirty="0" smtClean="0"/>
              <a:t>SLA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542480" y="1523676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category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10435400" y="1021800"/>
            <a:ext cx="300917" cy="17424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色块 1">
            <a:extLst>
              <a:ext uri="{FF2B5EF4-FFF2-40B4-BE49-F238E27FC236}">
                <a16:creationId xmlns:a16="http://schemas.microsoft.com/office/drawing/2014/main" id="{62CB4F21-7072-45DB-AFDE-011D84265FE8}"/>
              </a:ext>
            </a:extLst>
          </p:cNvPr>
          <p:cNvSpPr/>
          <p:nvPr/>
        </p:nvSpPr>
        <p:spPr>
          <a:xfrm>
            <a:off x="334962" y="395288"/>
            <a:ext cx="11522076" cy="6067425"/>
          </a:xfrm>
          <a:prstGeom prst="rect">
            <a:avLst/>
          </a:prstGeom>
          <a:solidFill>
            <a:srgbClr val="4A8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背景色块 2">
            <a:extLst>
              <a:ext uri="{FF2B5EF4-FFF2-40B4-BE49-F238E27FC236}">
                <a16:creationId xmlns:a16="http://schemas.microsoft.com/office/drawing/2014/main" id="{FA3D9E11-071A-439C-B0A5-8256385D23F8}"/>
              </a:ext>
            </a:extLst>
          </p:cNvPr>
          <p:cNvSpPr/>
          <p:nvPr/>
        </p:nvSpPr>
        <p:spPr>
          <a:xfrm>
            <a:off x="687532" y="630621"/>
            <a:ext cx="10868592" cy="55311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合作QQ： 243001978">
            <a:extLst>
              <a:ext uri="{FF2B5EF4-FFF2-40B4-BE49-F238E27FC236}">
                <a16:creationId xmlns:a16="http://schemas.microsoft.com/office/drawing/2014/main" id="{9AFB5E02-FEEC-4BC7-B627-896C67043A0A}"/>
              </a:ext>
            </a:extLst>
          </p:cNvPr>
          <p:cNvSpPr/>
          <p:nvPr/>
        </p:nvSpPr>
        <p:spPr>
          <a:xfrm>
            <a:off x="9737482" y="64886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合作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QQ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243001978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799112" y="2764216"/>
            <a:ext cx="615553" cy="910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1" y="173421"/>
            <a:ext cx="11522077" cy="628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色块 1">
            <a:extLst>
              <a:ext uri="{FF2B5EF4-FFF2-40B4-BE49-F238E27FC236}">
                <a16:creationId xmlns:a16="http://schemas.microsoft.com/office/drawing/2014/main" id="{62CB4F21-7072-45DB-AFDE-011D84265FE8}"/>
              </a:ext>
            </a:extLst>
          </p:cNvPr>
          <p:cNvSpPr/>
          <p:nvPr/>
        </p:nvSpPr>
        <p:spPr>
          <a:xfrm>
            <a:off x="334962" y="395288"/>
            <a:ext cx="11522076" cy="6067425"/>
          </a:xfrm>
          <a:prstGeom prst="rect">
            <a:avLst/>
          </a:prstGeom>
          <a:solidFill>
            <a:srgbClr val="4A8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背景色块 2">
            <a:extLst>
              <a:ext uri="{FF2B5EF4-FFF2-40B4-BE49-F238E27FC236}">
                <a16:creationId xmlns:a16="http://schemas.microsoft.com/office/drawing/2014/main" id="{FA3D9E11-071A-439C-B0A5-8256385D23F8}"/>
              </a:ext>
            </a:extLst>
          </p:cNvPr>
          <p:cNvSpPr/>
          <p:nvPr/>
        </p:nvSpPr>
        <p:spPr>
          <a:xfrm>
            <a:off x="687532" y="696191"/>
            <a:ext cx="10816936" cy="54656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合作QQ： 243001978">
            <a:extLst>
              <a:ext uri="{FF2B5EF4-FFF2-40B4-BE49-F238E27FC236}">
                <a16:creationId xmlns:a16="http://schemas.microsoft.com/office/drawing/2014/main" id="{9AFB5E02-FEEC-4BC7-B627-896C67043A0A}"/>
              </a:ext>
            </a:extLst>
          </p:cNvPr>
          <p:cNvSpPr/>
          <p:nvPr/>
        </p:nvSpPr>
        <p:spPr>
          <a:xfrm>
            <a:off x="9737482" y="64886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合作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QQ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243001978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799112" y="2764216"/>
            <a:ext cx="615553" cy="910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7226"/>
            <a:ext cx="10590067" cy="64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色块 1">
            <a:extLst>
              <a:ext uri="{FF2B5EF4-FFF2-40B4-BE49-F238E27FC236}">
                <a16:creationId xmlns:a16="http://schemas.microsoft.com/office/drawing/2014/main" id="{62CB4F21-7072-45DB-AFDE-011D84265FE8}"/>
              </a:ext>
            </a:extLst>
          </p:cNvPr>
          <p:cNvSpPr/>
          <p:nvPr/>
        </p:nvSpPr>
        <p:spPr>
          <a:xfrm>
            <a:off x="334962" y="395288"/>
            <a:ext cx="11522076" cy="6067425"/>
          </a:xfrm>
          <a:prstGeom prst="rect">
            <a:avLst/>
          </a:prstGeom>
          <a:solidFill>
            <a:srgbClr val="4A8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背景色块 2">
            <a:extLst>
              <a:ext uri="{FF2B5EF4-FFF2-40B4-BE49-F238E27FC236}">
                <a16:creationId xmlns:a16="http://schemas.microsoft.com/office/drawing/2014/main" id="{FA3D9E11-071A-439C-B0A5-8256385D23F8}"/>
              </a:ext>
            </a:extLst>
          </p:cNvPr>
          <p:cNvSpPr/>
          <p:nvPr/>
        </p:nvSpPr>
        <p:spPr>
          <a:xfrm>
            <a:off x="687531" y="696191"/>
            <a:ext cx="10915889" cy="5489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合作QQ： 243001978">
            <a:extLst>
              <a:ext uri="{FF2B5EF4-FFF2-40B4-BE49-F238E27FC236}">
                <a16:creationId xmlns:a16="http://schemas.microsoft.com/office/drawing/2014/main" id="{9AFB5E02-FEEC-4BC7-B627-896C67043A0A}"/>
              </a:ext>
            </a:extLst>
          </p:cNvPr>
          <p:cNvSpPr/>
          <p:nvPr/>
        </p:nvSpPr>
        <p:spPr>
          <a:xfrm>
            <a:off x="9737482" y="64886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合作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QQ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243001978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799112" y="2764216"/>
            <a:ext cx="615553" cy="910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4665" y="982176"/>
            <a:ext cx="74321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事件反映服务质量变化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用户实际体验与约定质量不一致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往往是负向变化有两类来源：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A. </a:t>
            </a:r>
            <a:r>
              <a:rPr lang="zh-CN" altLang="en-US" sz="2400" dirty="0" smtClean="0"/>
              <a:t>主观：服务提供商本身的问题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B. </a:t>
            </a:r>
            <a:r>
              <a:rPr lang="zh-CN" altLang="en-US" sz="2400" dirty="0" smtClean="0"/>
              <a:t>客观：特殊时间段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外界物理</a:t>
            </a:r>
            <a:r>
              <a:rPr lang="zh-CN" altLang="en-US" sz="2400" dirty="0" smtClean="0"/>
              <a:t>因素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定义</a:t>
            </a:r>
            <a:r>
              <a:rPr lang="en-US" altLang="zh-CN" sz="2400" dirty="0" smtClean="0"/>
              <a:t>A, B</a:t>
            </a:r>
            <a:r>
              <a:rPr lang="zh-CN" altLang="en-US" sz="2400" dirty="0" smtClean="0"/>
              <a:t>类型事件，事件模板应包含：</a:t>
            </a:r>
            <a:endParaRPr lang="en-US" altLang="zh-CN" sz="2400" dirty="0" smtClean="0"/>
          </a:p>
          <a:p>
            <a:r>
              <a:rPr lang="zh-CN" altLang="en-US" sz="2400" dirty="0" smtClean="0"/>
              <a:t>资源关键词（运输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机器</a:t>
            </a:r>
            <a:r>
              <a:rPr lang="en-US" altLang="zh-CN" sz="2400" dirty="0" smtClean="0"/>
              <a:t>…)-&gt;</a:t>
            </a:r>
            <a:r>
              <a:rPr lang="zh-CN" altLang="en-US" sz="2400" dirty="0" smtClean="0"/>
              <a:t>可定位出事件影响哪些服务质量</a:t>
            </a:r>
            <a:endParaRPr lang="en-US" altLang="zh-CN" sz="2400" dirty="0" smtClean="0"/>
          </a:p>
          <a:p>
            <a:r>
              <a:rPr lang="zh-CN" altLang="en-US" sz="2400" dirty="0" smtClean="0"/>
              <a:t>其他关键词（特殊时间如双十一，天气如某台风登陆）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+</a:t>
            </a:r>
            <a:r>
              <a:rPr lang="zh-CN" altLang="en-US" sz="2400" dirty="0" smtClean="0"/>
              <a:t>关注事件</a:t>
            </a:r>
            <a:r>
              <a:rPr lang="zh-CN" altLang="en-US" sz="2400" dirty="0"/>
              <a:t>发生期间用户评论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680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色块 1">
            <a:extLst>
              <a:ext uri="{FF2B5EF4-FFF2-40B4-BE49-F238E27FC236}">
                <a16:creationId xmlns:a16="http://schemas.microsoft.com/office/drawing/2014/main" id="{62CB4F21-7072-45DB-AFDE-011D84265FE8}"/>
              </a:ext>
            </a:extLst>
          </p:cNvPr>
          <p:cNvSpPr/>
          <p:nvPr/>
        </p:nvSpPr>
        <p:spPr>
          <a:xfrm>
            <a:off x="334962" y="395288"/>
            <a:ext cx="11522076" cy="6067425"/>
          </a:xfrm>
          <a:prstGeom prst="rect">
            <a:avLst/>
          </a:prstGeom>
          <a:solidFill>
            <a:srgbClr val="4A8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背景色块 2">
            <a:extLst>
              <a:ext uri="{FF2B5EF4-FFF2-40B4-BE49-F238E27FC236}">
                <a16:creationId xmlns:a16="http://schemas.microsoft.com/office/drawing/2014/main" id="{FA3D9E11-071A-439C-B0A5-8256385D23F8}"/>
              </a:ext>
            </a:extLst>
          </p:cNvPr>
          <p:cNvSpPr/>
          <p:nvPr/>
        </p:nvSpPr>
        <p:spPr>
          <a:xfrm>
            <a:off x="687531" y="696191"/>
            <a:ext cx="10915889" cy="5489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合作QQ： 243001978">
            <a:extLst>
              <a:ext uri="{FF2B5EF4-FFF2-40B4-BE49-F238E27FC236}">
                <a16:creationId xmlns:a16="http://schemas.microsoft.com/office/drawing/2014/main" id="{9AFB5E02-FEEC-4BC7-B627-896C67043A0A}"/>
              </a:ext>
            </a:extLst>
          </p:cNvPr>
          <p:cNvSpPr/>
          <p:nvPr/>
        </p:nvSpPr>
        <p:spPr>
          <a:xfrm>
            <a:off x="9737482" y="64886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合作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QQ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243001978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799112" y="2764216"/>
            <a:ext cx="615553" cy="910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12" y="1844567"/>
            <a:ext cx="9169102" cy="31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背景色块 1">
            <a:extLst>
              <a:ext uri="{FF2B5EF4-FFF2-40B4-BE49-F238E27FC236}">
                <a16:creationId xmlns:a16="http://schemas.microsoft.com/office/drawing/2014/main" id="{62CB4F21-7072-45DB-AFDE-011D84265FE8}"/>
              </a:ext>
            </a:extLst>
          </p:cNvPr>
          <p:cNvSpPr/>
          <p:nvPr/>
        </p:nvSpPr>
        <p:spPr>
          <a:xfrm>
            <a:off x="334962" y="395288"/>
            <a:ext cx="11522076" cy="6067425"/>
          </a:xfrm>
          <a:prstGeom prst="rect">
            <a:avLst/>
          </a:prstGeom>
          <a:solidFill>
            <a:srgbClr val="4A8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背景色块 2">
            <a:extLst>
              <a:ext uri="{FF2B5EF4-FFF2-40B4-BE49-F238E27FC236}">
                <a16:creationId xmlns:a16="http://schemas.microsoft.com/office/drawing/2014/main" id="{FA3D9E11-071A-439C-B0A5-8256385D23F8}"/>
              </a:ext>
            </a:extLst>
          </p:cNvPr>
          <p:cNvSpPr/>
          <p:nvPr/>
        </p:nvSpPr>
        <p:spPr>
          <a:xfrm>
            <a:off x="687531" y="696191"/>
            <a:ext cx="10915889" cy="5489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合作QQ： 243001978">
            <a:extLst>
              <a:ext uri="{FF2B5EF4-FFF2-40B4-BE49-F238E27FC236}">
                <a16:creationId xmlns:a16="http://schemas.microsoft.com/office/drawing/2014/main" id="{9AFB5E02-FEEC-4BC7-B627-896C67043A0A}"/>
              </a:ext>
            </a:extLst>
          </p:cNvPr>
          <p:cNvSpPr/>
          <p:nvPr/>
        </p:nvSpPr>
        <p:spPr>
          <a:xfrm>
            <a:off x="9737482" y="6488668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合作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QQ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243001978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799112" y="2764216"/>
            <a:ext cx="615553" cy="910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概述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9112" y="1963809"/>
            <a:ext cx="87630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 </a:t>
            </a:r>
            <a:r>
              <a:rPr lang="zh-CN" altLang="en-US" sz="2400" dirty="0" smtClean="0"/>
              <a:t>推出</a:t>
            </a:r>
            <a:r>
              <a:rPr lang="zh-CN" altLang="en-US" sz="2400" dirty="0" smtClean="0"/>
              <a:t>新服务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新产品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往往是正向变化，</a:t>
            </a:r>
            <a:r>
              <a:rPr lang="zh-CN" altLang="en-US" sz="2400" dirty="0" smtClean="0"/>
              <a:t>可能产生新的</a:t>
            </a:r>
            <a:r>
              <a:rPr lang="en-US" altLang="zh-CN" sz="2400" dirty="0" smtClean="0"/>
              <a:t>SLA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事件基本模板</a:t>
            </a:r>
            <a:endParaRPr lang="en-US" altLang="zh-CN" sz="2400" dirty="0" smtClean="0"/>
          </a:p>
          <a:p>
            <a:r>
              <a:rPr lang="en-US" altLang="zh-CN" sz="2400" dirty="0" smtClean="0"/>
              <a:t>{</a:t>
            </a:r>
            <a:r>
              <a:rPr lang="zh-CN" altLang="en-US" sz="2400" dirty="0" smtClean="0"/>
              <a:t>触发词，服务提供商关键词，服务类别关键词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服务质量关键词</a:t>
            </a:r>
            <a:r>
              <a:rPr lang="en-US" altLang="zh-CN" sz="2400" dirty="0" smtClean="0"/>
              <a:t>}</a:t>
            </a:r>
          </a:p>
          <a:p>
            <a:r>
              <a:rPr lang="zh-CN" altLang="en-US" sz="2400" dirty="0" smtClean="0"/>
              <a:t>例如：</a:t>
            </a:r>
            <a:r>
              <a:rPr lang="zh-CN" altLang="en-US" dirty="0">
                <a:solidFill>
                  <a:srgbClr val="7030A0"/>
                </a:solidFill>
              </a:rPr>
              <a:t>苏宁物流</a:t>
            </a:r>
            <a:r>
              <a:rPr lang="zh-CN" altLang="en-US" dirty="0">
                <a:solidFill>
                  <a:srgbClr val="FF0000"/>
                </a:solidFill>
              </a:rPr>
              <a:t>发布</a:t>
            </a:r>
            <a:r>
              <a:rPr lang="zh-CN" altLang="en-US" dirty="0">
                <a:solidFill>
                  <a:srgbClr val="7030A0"/>
                </a:solidFill>
              </a:rPr>
              <a:t>即时</a:t>
            </a:r>
            <a:r>
              <a:rPr lang="zh-CN" altLang="en-US" dirty="0">
                <a:solidFill>
                  <a:srgbClr val="FF0000"/>
                </a:solidFill>
              </a:rPr>
              <a:t>配送</a:t>
            </a:r>
            <a:r>
              <a:rPr lang="zh-CN" altLang="en-US" dirty="0"/>
              <a:t>解决方案“苏宁秒达”，将主要为</a:t>
            </a:r>
            <a:r>
              <a:rPr lang="en-US" altLang="zh-CN" dirty="0"/>
              <a:t>3</a:t>
            </a:r>
            <a:r>
              <a:rPr lang="zh-CN" altLang="en-US" dirty="0"/>
              <a:t>公里社区生活提供</a:t>
            </a:r>
            <a:r>
              <a:rPr lang="en-US" altLang="zh-CN" dirty="0"/>
              <a:t>30</a:t>
            </a:r>
            <a:r>
              <a:rPr lang="zh-CN" altLang="en-US" dirty="0"/>
              <a:t>分钟到达甚至更快的配送服务，以及预约时间精准送达的定时达服务。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26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哈工大视觉规范手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299"/>
      </a:accent1>
      <a:accent2>
        <a:srgbClr val="C4181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方正正大黑简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238</Words>
  <Application>Microsoft Office PowerPoint</Application>
  <PresentationFormat>宽屏</PresentationFormat>
  <Paragraphs>46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方正正大黑简体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金程</dc:creator>
  <cp:lastModifiedBy>Shu Qianqian</cp:lastModifiedBy>
  <cp:revision>893</cp:revision>
  <dcterms:created xsi:type="dcterms:W3CDTF">2017-11-30T01:53:12Z</dcterms:created>
  <dcterms:modified xsi:type="dcterms:W3CDTF">2018-08-08T02:46:52Z</dcterms:modified>
</cp:coreProperties>
</file>